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3" r:id="rId2"/>
    <p:sldId id="274" r:id="rId3"/>
    <p:sldId id="276" r:id="rId4"/>
    <p:sldId id="277" r:id="rId5"/>
    <p:sldId id="275" r:id="rId6"/>
    <p:sldId id="278"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23" autoAdjust="0"/>
  </p:normalViewPr>
  <p:slideViewPr>
    <p:cSldViewPr>
      <p:cViewPr>
        <p:scale>
          <a:sx n="90" d="100"/>
          <a:sy n="90" d="100"/>
        </p:scale>
        <p:origin x="-8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36E16FA6-56A5-4CCA-AA1E-98ABD362B59B}" type="datetimeFigureOut">
              <a:rPr kumimoji="1" lang="ja-JP" altLang="en-US" smtClean="0"/>
              <a:t>2017/8/31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EC11580-76EE-4AD1-8D36-69453C7C87A7}" type="slidenum">
              <a:rPr kumimoji="1" lang="ja-JP" altLang="en-US" smtClean="0"/>
              <a:t>‹#›</a:t>
            </a:fld>
            <a:endParaRPr kumimoji="1" lang="ja-JP" altLang="en-US"/>
          </a:p>
        </p:txBody>
      </p:sp>
    </p:spTree>
    <p:extLst>
      <p:ext uri="{BB962C8B-B14F-4D97-AF65-F5344CB8AC3E}">
        <p14:creationId xmlns:p14="http://schemas.microsoft.com/office/powerpoint/2010/main" val="28530193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EC11580-76EE-4AD1-8D36-69453C7C87A7}" type="slidenum">
              <a:rPr kumimoji="1" lang="ja-JP" altLang="en-US" smtClean="0"/>
              <a:t>2</a:t>
            </a:fld>
            <a:endParaRPr kumimoji="1" lang="ja-JP" altLang="en-US"/>
          </a:p>
        </p:txBody>
      </p:sp>
    </p:spTree>
    <p:extLst>
      <p:ext uri="{BB962C8B-B14F-4D97-AF65-F5344CB8AC3E}">
        <p14:creationId xmlns:p14="http://schemas.microsoft.com/office/powerpoint/2010/main" val="2003015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EC11580-76EE-4AD1-8D36-69453C7C87A7}" type="slidenum">
              <a:rPr kumimoji="1" lang="ja-JP" altLang="en-US" smtClean="0"/>
              <a:t>4</a:t>
            </a:fld>
            <a:endParaRPr kumimoji="1" lang="ja-JP" altLang="en-US"/>
          </a:p>
        </p:txBody>
      </p:sp>
    </p:spTree>
    <p:extLst>
      <p:ext uri="{BB962C8B-B14F-4D97-AF65-F5344CB8AC3E}">
        <p14:creationId xmlns:p14="http://schemas.microsoft.com/office/powerpoint/2010/main" val="1805645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0D8A636-10AB-4CC2-83C7-4B4A7A0C1D57}" type="datetime1">
              <a:rPr kumimoji="1" lang="ja-JP" altLang="en-US" smtClean="0"/>
              <a:t>2017/8/31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4227564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20B364-0CF4-4538-A35C-28B280FEBCC1}" type="datetime1">
              <a:rPr kumimoji="1" lang="ja-JP" altLang="en-US" smtClean="0"/>
              <a:t>2017/8/31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4037302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579A143-C599-42B2-A59C-42AEC3CACEC9}" type="datetime1">
              <a:rPr kumimoji="1" lang="ja-JP" altLang="en-US" smtClean="0"/>
              <a:t>2017/8/31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4141959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748B356-FFE4-4E97-9A4E-26C6132ACE32}" type="datetime1">
              <a:rPr kumimoji="1" lang="ja-JP" altLang="en-US" smtClean="0"/>
              <a:t>2017/8/31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690125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1BDB81B-8A7A-4EB4-8CA5-237447DC76D9}" type="datetime1">
              <a:rPr kumimoji="1" lang="ja-JP" altLang="en-US" smtClean="0"/>
              <a:t>2017/8/31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3543158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EC14DFD-7B4E-422F-BB07-ACDCC8878D2D}" type="datetime1">
              <a:rPr kumimoji="1" lang="ja-JP" altLang="en-US" smtClean="0"/>
              <a:t>2017/8/31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428687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FB0C0A6-C464-45D2-97FD-56B4C36CD380}" type="datetime1">
              <a:rPr kumimoji="1" lang="ja-JP" altLang="en-US" smtClean="0"/>
              <a:t>2017/8/31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3551631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25B88EF-EF47-4DB7-B3B3-D8ED179EBB4F}" type="datetime1">
              <a:rPr kumimoji="1" lang="ja-JP" altLang="en-US" smtClean="0"/>
              <a:t>2017/8/31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849692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78BFCEB-43FD-4F48-B0C8-8FA3B36FD713}" type="datetime1">
              <a:rPr kumimoji="1" lang="ja-JP" altLang="en-US" smtClean="0"/>
              <a:t>2017/8/31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922545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845FCD-190B-4AD4-BBB2-927CFABED355}" type="datetime1">
              <a:rPr kumimoji="1" lang="ja-JP" altLang="en-US" smtClean="0"/>
              <a:t>2017/8/31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1896872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27160D6-EAD7-4C27-9019-4ACC12A175F2}" type="datetime1">
              <a:rPr kumimoji="1" lang="ja-JP" altLang="en-US" smtClean="0"/>
              <a:t>2017/8/31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32416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F1840-86AC-43C3-81C7-DC092B8DF6A5}" type="datetime1">
              <a:rPr kumimoji="1" lang="ja-JP" altLang="en-US" smtClean="0"/>
              <a:t>2017/8/31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19BD42-F2F0-48A9-ADC1-D4046440861F}" type="slidenum">
              <a:rPr kumimoji="1" lang="ja-JP" altLang="en-US" smtClean="0"/>
              <a:t>‹#›</a:t>
            </a:fld>
            <a:endParaRPr kumimoji="1" lang="ja-JP" altLang="en-US"/>
          </a:p>
        </p:txBody>
      </p:sp>
    </p:spTree>
    <p:extLst>
      <p:ext uri="{BB962C8B-B14F-4D97-AF65-F5344CB8AC3E}">
        <p14:creationId xmlns:p14="http://schemas.microsoft.com/office/powerpoint/2010/main" val="942860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3.emf"/><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ctrTitle"/>
          </p:nvPr>
        </p:nvSpPr>
        <p:spPr>
          <a:xfrm>
            <a:off x="685800" y="2130425"/>
            <a:ext cx="7772400" cy="1470025"/>
          </a:xfrm>
          <a:solidFill>
            <a:schemeClr val="accent1">
              <a:lumMod val="40000"/>
              <a:lumOff val="60000"/>
            </a:schemeClr>
          </a:solidFill>
          <a:ln w="50800" cmpd="thinThick">
            <a:solidFill>
              <a:schemeClr val="tx1"/>
            </a:solidFill>
          </a:ln>
          <a:effectLst>
            <a:innerShdw blurRad="114300">
              <a:prstClr val="black"/>
            </a:innerShdw>
          </a:effectLst>
        </p:spPr>
        <p:txBody>
          <a:bodyPr rtlCol="0">
            <a:normAutofit/>
          </a:bodyPr>
          <a:lstStyle/>
          <a:p>
            <a:pPr fontAlgn="auto">
              <a:spcAft>
                <a:spcPts val="0"/>
              </a:spcAft>
              <a:defRPr/>
            </a:pPr>
            <a:r>
              <a:rPr lang="ja-JP" altLang="en-US" sz="3200" b="1" u="sng" dirty="0" smtClean="0">
                <a:effectLst>
                  <a:outerShdw blurRad="38100" dist="38100" dir="2700000" algn="tl">
                    <a:srgbClr val="000000">
                      <a:alpha val="43137"/>
                    </a:srgbClr>
                  </a:outerShdw>
                </a:effectLst>
              </a:rPr>
              <a:t>職員数管理目標</a:t>
            </a:r>
            <a:endParaRPr lang="ja-JP" altLang="en-US" sz="3200" b="1" u="sng" dirty="0">
              <a:effectLst>
                <a:outerShdw blurRad="38100" dist="38100" dir="2700000" algn="tl">
                  <a:srgbClr val="000000">
                    <a:alpha val="43137"/>
                  </a:srgbClr>
                </a:outerShdw>
              </a:effectLst>
            </a:endParaRPr>
          </a:p>
        </p:txBody>
      </p:sp>
      <p:sp>
        <p:nvSpPr>
          <p:cNvPr id="6" name="サブタイトル 2"/>
          <p:cNvSpPr>
            <a:spLocks noGrp="1"/>
          </p:cNvSpPr>
          <p:nvPr>
            <p:ph type="subTitle" idx="1"/>
          </p:nvPr>
        </p:nvSpPr>
        <p:spPr>
          <a:xfrm>
            <a:off x="1371600" y="4581525"/>
            <a:ext cx="6400800" cy="1057275"/>
          </a:xfrm>
        </p:spPr>
        <p:txBody>
          <a:bodyPr rtlCol="0">
            <a:normAutofit fontScale="92500" lnSpcReduction="10000"/>
          </a:bodyPr>
          <a:lstStyle/>
          <a:p>
            <a:pPr fontAlgn="auto">
              <a:spcAft>
                <a:spcPts val="0"/>
              </a:spcAft>
              <a:buFont typeface="Arial" pitchFamily="34" charset="0"/>
              <a:buNone/>
              <a:defRPr/>
            </a:pPr>
            <a:r>
              <a:rPr lang="ja-JP" altLang="en-US" dirty="0" smtClean="0">
                <a:solidFill>
                  <a:schemeClr val="tx1"/>
                </a:solidFill>
              </a:rPr>
              <a:t>平 成 ２９ 年 ９月</a:t>
            </a:r>
            <a:endParaRPr lang="en-US" altLang="ja-JP" dirty="0" smtClean="0">
              <a:solidFill>
                <a:schemeClr val="tx1"/>
              </a:solidFill>
            </a:endParaRPr>
          </a:p>
          <a:p>
            <a:pPr fontAlgn="auto">
              <a:spcAft>
                <a:spcPts val="0"/>
              </a:spcAft>
              <a:buFont typeface="Arial" pitchFamily="34" charset="0"/>
              <a:buNone/>
              <a:defRPr/>
            </a:pPr>
            <a:r>
              <a:rPr lang="ja-JP" altLang="en-US" dirty="0" smtClean="0">
                <a:solidFill>
                  <a:schemeClr val="tx1"/>
                </a:solidFill>
              </a:rPr>
              <a:t>大　　　 阪　　　 府</a:t>
            </a:r>
            <a:endParaRPr lang="ja-JP" altLang="en-US" dirty="0">
              <a:solidFill>
                <a:schemeClr val="tx1"/>
              </a:solidFill>
            </a:endParaRPr>
          </a:p>
        </p:txBody>
      </p:sp>
      <p:sp>
        <p:nvSpPr>
          <p:cNvPr id="2" name="テキスト ボックス 1"/>
          <p:cNvSpPr txBox="1"/>
          <p:nvPr/>
        </p:nvSpPr>
        <p:spPr>
          <a:xfrm>
            <a:off x="6876256" y="404664"/>
            <a:ext cx="1800200" cy="369332"/>
          </a:xfrm>
          <a:prstGeom prst="rect">
            <a:avLst/>
          </a:prstGeom>
          <a:ln w="9525"/>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dirty="0" smtClean="0"/>
              <a:t>資料（</a:t>
            </a:r>
            <a:r>
              <a:rPr lang="ja-JP" altLang="en-US" dirty="0" smtClean="0"/>
              <a:t>１</a:t>
            </a:r>
            <a:r>
              <a:rPr kumimoji="1" lang="ja-JP" altLang="en-US" dirty="0" smtClean="0"/>
              <a:t>）</a:t>
            </a:r>
            <a:endParaRPr kumimoji="1" lang="ja-JP" altLang="en-US" dirty="0"/>
          </a:p>
        </p:txBody>
      </p:sp>
    </p:spTree>
    <p:extLst>
      <p:ext uri="{BB962C8B-B14F-4D97-AF65-F5344CB8AC3E}">
        <p14:creationId xmlns:p14="http://schemas.microsoft.com/office/powerpoint/2010/main" val="3566978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588224" y="6467077"/>
            <a:ext cx="2133600" cy="365125"/>
          </a:xfrm>
        </p:spPr>
        <p:txBody>
          <a:bodyPr/>
          <a:lstStyle/>
          <a:p>
            <a:r>
              <a:rPr lang="en-US" altLang="ja-JP" dirty="0"/>
              <a:t>1</a:t>
            </a:r>
            <a:endParaRPr kumimoji="1" lang="ja-JP" altLang="en-US" dirty="0"/>
          </a:p>
        </p:txBody>
      </p:sp>
      <p:sp>
        <p:nvSpPr>
          <p:cNvPr id="5" name="タイトル 1"/>
          <p:cNvSpPr>
            <a:spLocks noGrp="1"/>
          </p:cNvSpPr>
          <p:nvPr>
            <p:ph type="title"/>
          </p:nvPr>
        </p:nvSpPr>
        <p:spPr>
          <a:xfrm>
            <a:off x="355254" y="116632"/>
            <a:ext cx="8660398" cy="432049"/>
          </a:xfrm>
          <a:solidFill>
            <a:schemeClr val="accent1">
              <a:lumMod val="40000"/>
              <a:lumOff val="60000"/>
            </a:schemeClr>
          </a:solidFill>
          <a:effectLst>
            <a:outerShdw blurRad="50800" dist="38100" dir="5400000" algn="t" rotWithShape="0">
              <a:prstClr val="black">
                <a:alpha val="40000"/>
              </a:prstClr>
            </a:outerShdw>
          </a:effectLst>
        </p:spPr>
        <p:txBody>
          <a:bodyPr rtlCol="0">
            <a:normAutofit fontScale="90000"/>
          </a:bodyPr>
          <a:lstStyle/>
          <a:p>
            <a:pPr fontAlgn="auto">
              <a:spcAft>
                <a:spcPts val="0"/>
              </a:spcAft>
              <a:defRPr/>
            </a:pPr>
            <a:r>
              <a:rPr lang="en-US" altLang="ja-JP" sz="2800" u="sng" dirty="0" smtClean="0">
                <a:effectLst>
                  <a:outerShdw blurRad="38100" dist="38100" dir="2700000" algn="tl">
                    <a:srgbClr val="000000">
                      <a:alpha val="43137"/>
                    </a:srgbClr>
                  </a:outerShdw>
                </a:effectLst>
              </a:rPr>
              <a:t>Ⅰ</a:t>
            </a:r>
            <a:r>
              <a:rPr lang="ja-JP" altLang="en-US" sz="2800" u="sng" dirty="0" smtClean="0">
                <a:effectLst>
                  <a:outerShdw blurRad="38100" dist="38100" dir="2700000" algn="tl">
                    <a:srgbClr val="000000">
                      <a:alpha val="43137"/>
                    </a:srgbClr>
                  </a:outerShdw>
                </a:effectLst>
              </a:rPr>
              <a:t>　</a:t>
            </a:r>
            <a:r>
              <a:rPr lang="ja-JP" altLang="en-US" sz="2800" u="sng" dirty="0">
                <a:effectLst>
                  <a:outerShdw blurRad="38100" dist="38100" dir="2700000" algn="tl">
                    <a:srgbClr val="000000">
                      <a:alpha val="43137"/>
                    </a:srgbClr>
                  </a:outerShdw>
                </a:effectLst>
              </a:rPr>
              <a:t>職</a:t>
            </a:r>
            <a:r>
              <a:rPr lang="ja-JP" altLang="en-US" sz="2800" u="sng" dirty="0" smtClean="0">
                <a:effectLst>
                  <a:outerShdw blurRad="38100" dist="38100" dir="2700000" algn="tl">
                    <a:srgbClr val="000000">
                      <a:alpha val="43137"/>
                    </a:srgbClr>
                  </a:outerShdw>
                </a:effectLst>
              </a:rPr>
              <a:t>員数管理の取組み</a:t>
            </a:r>
            <a:endParaRPr lang="ja-JP" altLang="en-US" sz="2800" u="sng" dirty="0">
              <a:effectLst>
                <a:outerShdw blurRad="38100" dist="38100" dir="2700000" algn="tl">
                  <a:srgbClr val="000000">
                    <a:alpha val="43137"/>
                  </a:srgbClr>
                </a:outerShdw>
              </a:effectLst>
            </a:endParaRPr>
          </a:p>
        </p:txBody>
      </p:sp>
      <p:sp>
        <p:nvSpPr>
          <p:cNvPr id="9" name="テキスト ボックス 8"/>
          <p:cNvSpPr txBox="1"/>
          <p:nvPr/>
        </p:nvSpPr>
        <p:spPr>
          <a:xfrm>
            <a:off x="396818" y="620688"/>
            <a:ext cx="8639678" cy="954107"/>
          </a:xfrm>
          <a:prstGeom prst="rect">
            <a:avLst/>
          </a:prstGeom>
          <a:noFill/>
        </p:spPr>
        <p:txBody>
          <a:bodyPr wrap="square" rtlCol="0">
            <a:spAutoFit/>
          </a:bodyPr>
          <a:lstStyle/>
          <a:p>
            <a:r>
              <a:rPr lang="ja-JP" altLang="en-US" sz="1600" b="1" u="sng" dirty="0">
                <a:effectLst>
                  <a:outerShdw blurRad="38100" dist="38100" dir="2700000" algn="tl">
                    <a:srgbClr val="000000">
                      <a:alpha val="43137"/>
                    </a:srgbClr>
                  </a:outerShdw>
                </a:effectLst>
              </a:rPr>
              <a:t>■</a:t>
            </a:r>
            <a:r>
              <a:rPr lang="ja-JP" altLang="en-US" sz="1600" b="1" u="sng" dirty="0" smtClean="0">
                <a:effectLst>
                  <a:outerShdw blurRad="38100" dist="38100" dir="2700000" algn="tl">
                    <a:srgbClr val="000000">
                      <a:alpha val="43137"/>
                    </a:srgbClr>
                  </a:outerShdw>
                </a:effectLst>
              </a:rPr>
              <a:t>取組みの経緯</a:t>
            </a:r>
            <a:endParaRPr lang="en-US" altLang="ja-JP" sz="1600" b="1" u="sng" dirty="0">
              <a:effectLst>
                <a:outerShdw blurRad="38100" dist="38100" dir="2700000" algn="tl">
                  <a:srgbClr val="000000">
                    <a:alpha val="43137"/>
                  </a:srgbClr>
                </a:outerShdw>
              </a:effectLst>
            </a:endParaRPr>
          </a:p>
          <a:p>
            <a:r>
              <a:rPr kumimoji="1" lang="ja-JP" altLang="en-US" sz="1200" dirty="0" smtClean="0">
                <a:latin typeface="+mn-ea"/>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本府では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Ｈ７年度より全国に先駆けて行財政改革に着手し、近年は、組織戦略（</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年度）、職員数管理目標（</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年度）に基づき効率的・効果的な組織のスリム化に取り組んできた。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8,489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人の削減を達成（約半減：</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16,953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8,464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450085" y="4058496"/>
            <a:ext cx="620472" cy="129600"/>
          </a:xfrm>
          <a:prstGeom prst="rect">
            <a:avLst/>
          </a:prstGeom>
          <a:solidFill>
            <a:schemeClr val="bg1"/>
          </a:solidFill>
          <a:ln w="1270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400" b="1" i="1" u="sng" dirty="0" smtClean="0">
              <a:solidFill>
                <a:schemeClr val="tx1"/>
              </a:solidFill>
              <a:effectLst>
                <a:outerShdw blurRad="38100" dist="38100" dir="2700000" algn="tl">
                  <a:srgbClr val="000000">
                    <a:alpha val="43137"/>
                  </a:srgbClr>
                </a:outerShdw>
              </a:effectLst>
            </a:endParaRPr>
          </a:p>
        </p:txBody>
      </p:sp>
      <p:sp>
        <p:nvSpPr>
          <p:cNvPr id="21" name="正方形/長方形 20"/>
          <p:cNvSpPr/>
          <p:nvPr/>
        </p:nvSpPr>
        <p:spPr>
          <a:xfrm>
            <a:off x="442064" y="3839783"/>
            <a:ext cx="620472" cy="129600"/>
          </a:xfrm>
          <a:prstGeom prst="rect">
            <a:avLst/>
          </a:prstGeom>
          <a:solidFill>
            <a:schemeClr val="bg1"/>
          </a:solidFill>
          <a:ln w="1270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400" b="1" i="1" u="sng" dirty="0" smtClean="0">
              <a:solidFill>
                <a:schemeClr val="tx1"/>
              </a:solidFill>
              <a:effectLst>
                <a:outerShdw blurRad="38100" dist="38100" dir="2700000" algn="tl">
                  <a:srgbClr val="000000">
                    <a:alpha val="43137"/>
                  </a:srgbClr>
                </a:outerShdw>
              </a:effectLst>
            </a:endParaRPr>
          </a:p>
        </p:txBody>
      </p:sp>
      <p:sp>
        <p:nvSpPr>
          <p:cNvPr id="16" name="テキスト ボックス 15"/>
          <p:cNvSpPr txBox="1"/>
          <p:nvPr/>
        </p:nvSpPr>
        <p:spPr>
          <a:xfrm>
            <a:off x="396818" y="1615591"/>
            <a:ext cx="8639678" cy="1200329"/>
          </a:xfrm>
          <a:prstGeom prst="rect">
            <a:avLst/>
          </a:prstGeom>
          <a:noFill/>
        </p:spPr>
        <p:txBody>
          <a:bodyPr wrap="square" rtlCol="0">
            <a:spAutoFit/>
          </a:bodyPr>
          <a:lstStyle/>
          <a:p>
            <a:r>
              <a:rPr lang="ja-JP" altLang="en-US" sz="1600" b="1" u="sng" dirty="0" smtClean="0">
                <a:effectLst>
                  <a:outerShdw blurRad="38100" dist="38100" dir="2700000" algn="tl">
                    <a:srgbClr val="000000">
                      <a:alpha val="43137"/>
                    </a:srgbClr>
                  </a:outerShdw>
                </a:effectLst>
              </a:rPr>
              <a:t>■現行「職員数管理目標」の進捗状況</a:t>
            </a:r>
            <a:endParaRPr lang="en-US" altLang="ja-JP" sz="1600" b="1" u="sng" dirty="0">
              <a:effectLst>
                <a:outerShdw blurRad="38100" dist="38100" dir="2700000" algn="tl">
                  <a:srgbClr val="000000">
                    <a:alpha val="43137"/>
                  </a:srgbClr>
                </a:outerShdw>
              </a:effectLst>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これまで、①独立行政法人化、②出先機関の統廃合、③指定管理者の導入などに積極的に取り組むことに</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より</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目標を達成してきた。</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H28</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年度は管理目標策定時に想定していなかった新たな行政需要（万博及び</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IR</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誘致など）に対応して必要な人員配置を行ってきたことから、削減数は少なく</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なって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いるものの、全国トップレベルのスリムな組織体制を構築できている。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22" name="Picture 4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547" y="2852936"/>
            <a:ext cx="4106461" cy="1757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テキスト ボックス 23"/>
          <p:cNvSpPr txBox="1"/>
          <p:nvPr/>
        </p:nvSpPr>
        <p:spPr>
          <a:xfrm>
            <a:off x="522738" y="2832148"/>
            <a:ext cx="2015542" cy="261610"/>
          </a:xfrm>
          <a:prstGeom prst="rect">
            <a:avLst/>
          </a:prstGeom>
          <a:noFill/>
        </p:spPr>
        <p:txBody>
          <a:bodyPr wrap="square" rtlCol="0">
            <a:spAutoFit/>
          </a:bodyPr>
          <a:lstStyle/>
          <a:p>
            <a:r>
              <a:rPr lang="en-US" altLang="ja-JP" sz="1100" b="1" dirty="0" smtClean="0"/>
              <a:t>【</a:t>
            </a:r>
            <a:r>
              <a:rPr lang="ja-JP" altLang="en-US" sz="1100" b="1" dirty="0" smtClean="0"/>
              <a:t>グ</a:t>
            </a:r>
            <a:r>
              <a:rPr kumimoji="1" lang="ja-JP" altLang="en-US" sz="1100" b="1" dirty="0" smtClean="0"/>
              <a:t>ロス職員数</a:t>
            </a:r>
            <a:r>
              <a:rPr kumimoji="1" lang="en-US" altLang="ja-JP" sz="1100" b="1" dirty="0" smtClean="0"/>
              <a:t>※</a:t>
            </a:r>
            <a:r>
              <a:rPr kumimoji="1" lang="ja-JP" altLang="en-US" sz="1100" b="1" dirty="0" smtClean="0"/>
              <a:t>の推移</a:t>
            </a:r>
            <a:r>
              <a:rPr lang="en-US" altLang="ja-JP" sz="1100" b="1" dirty="0" smtClean="0"/>
              <a:t>】</a:t>
            </a:r>
            <a:endParaRPr kumimoji="1" lang="ja-JP" altLang="en-US" sz="1100" b="1" dirty="0"/>
          </a:p>
        </p:txBody>
      </p:sp>
      <p:sp>
        <p:nvSpPr>
          <p:cNvPr id="25" name="テキスト ボックス 24"/>
          <p:cNvSpPr txBox="1"/>
          <p:nvPr/>
        </p:nvSpPr>
        <p:spPr>
          <a:xfrm>
            <a:off x="4879812" y="2852936"/>
            <a:ext cx="2015542" cy="261610"/>
          </a:xfrm>
          <a:prstGeom prst="rect">
            <a:avLst/>
          </a:prstGeom>
          <a:noFill/>
        </p:spPr>
        <p:txBody>
          <a:bodyPr wrap="square" rtlCol="0">
            <a:spAutoFit/>
          </a:bodyPr>
          <a:lstStyle/>
          <a:p>
            <a:r>
              <a:rPr lang="en-US" altLang="ja-JP" sz="1100" b="1" dirty="0" smtClean="0"/>
              <a:t>【</a:t>
            </a:r>
            <a:r>
              <a:rPr lang="ja-JP" altLang="en-US" sz="1100" b="1" dirty="0" smtClean="0"/>
              <a:t>管理目標の進捗状況</a:t>
            </a:r>
            <a:r>
              <a:rPr lang="en-US" altLang="ja-JP" sz="1100" b="1" dirty="0" smtClean="0"/>
              <a:t>】</a:t>
            </a:r>
            <a:endParaRPr kumimoji="1" lang="ja-JP" altLang="en-US" sz="1100" b="1" dirty="0"/>
          </a:p>
        </p:txBody>
      </p:sp>
      <p:sp>
        <p:nvSpPr>
          <p:cNvPr id="26" name="テキスト ボックス 25"/>
          <p:cNvSpPr txBox="1"/>
          <p:nvPr/>
        </p:nvSpPr>
        <p:spPr>
          <a:xfrm>
            <a:off x="1688274" y="3268524"/>
            <a:ext cx="3315773" cy="338554"/>
          </a:xfrm>
          <a:prstGeom prst="rect">
            <a:avLst/>
          </a:prstGeom>
          <a:noFill/>
          <a:ln>
            <a:noFill/>
            <a:prstDash val="dash"/>
          </a:ln>
        </p:spPr>
        <p:txBody>
          <a:bodyPr wrap="square" rtlCol="0">
            <a:spAutoFit/>
          </a:bodyPr>
          <a:lstStyle/>
          <a:p>
            <a:r>
              <a:rPr kumimoji="1" lang="en-US" altLang="ja-JP" sz="800" b="1" dirty="0" smtClean="0"/>
              <a:t>※</a:t>
            </a:r>
            <a:r>
              <a:rPr kumimoji="1" lang="ja-JP" altLang="en-US" sz="800" b="1" dirty="0" smtClean="0"/>
              <a:t>グロス職員数＝</a:t>
            </a:r>
            <a:endParaRPr kumimoji="1" lang="en-US" altLang="ja-JP" sz="800" b="1" dirty="0" smtClean="0"/>
          </a:p>
          <a:p>
            <a:r>
              <a:rPr kumimoji="1" lang="ja-JP" altLang="en-US" sz="800" b="1" dirty="0" smtClean="0"/>
              <a:t>常勤職員数（フルタイム再任用数含む）＋常勤換算後の短時間再任用数</a:t>
            </a:r>
            <a:endParaRPr kumimoji="1" lang="ja-JP" altLang="en-US" sz="800" b="1" dirty="0"/>
          </a:p>
        </p:txBody>
      </p:sp>
      <p:sp>
        <p:nvSpPr>
          <p:cNvPr id="31" name="テキスト ボックス 30"/>
          <p:cNvSpPr txBox="1"/>
          <p:nvPr/>
        </p:nvSpPr>
        <p:spPr>
          <a:xfrm>
            <a:off x="487509" y="4601140"/>
            <a:ext cx="7786293" cy="276999"/>
          </a:xfrm>
          <a:prstGeom prst="rect">
            <a:avLst/>
          </a:prstGeom>
          <a:noFill/>
        </p:spPr>
        <p:txBody>
          <a:bodyPr wrap="square" rtlCol="0">
            <a:spAutoFit/>
          </a:bodyPr>
          <a:lstStyle/>
          <a:p>
            <a:r>
              <a:rPr kumimoji="1" lang="en-US" altLang="ja-JP" sz="1200" b="1" dirty="0" smtClean="0"/>
              <a:t>【</a:t>
            </a:r>
            <a:r>
              <a:rPr kumimoji="1" lang="ja-JP" altLang="en-US" sz="1200" b="1" dirty="0" smtClean="0"/>
              <a:t>人口１０万人あたりの職員数の比較（総務省定員管理調査より）</a:t>
            </a:r>
            <a:r>
              <a:rPr kumimoji="1" lang="en-US" altLang="ja-JP" sz="1200" b="1" dirty="0" smtClean="0"/>
              <a:t>】</a:t>
            </a:r>
          </a:p>
        </p:txBody>
      </p:sp>
      <p:sp>
        <p:nvSpPr>
          <p:cNvPr id="6" name="テキスト ボックス 5"/>
          <p:cNvSpPr txBox="1"/>
          <p:nvPr/>
        </p:nvSpPr>
        <p:spPr>
          <a:xfrm>
            <a:off x="508024" y="4878139"/>
            <a:ext cx="4208633" cy="415498"/>
          </a:xfrm>
          <a:prstGeom prst="rect">
            <a:avLst/>
          </a:prstGeom>
          <a:noFill/>
        </p:spPr>
        <p:txBody>
          <a:bodyPr wrap="square" rtlCol="0">
            <a:spAutoFit/>
          </a:bodyPr>
          <a:lstStyle/>
          <a:p>
            <a:r>
              <a:rPr lang="ja-JP" altLang="en-US" sz="1050" dirty="0"/>
              <a:t>　</a:t>
            </a:r>
            <a:r>
              <a:rPr lang="en-US" altLang="ja-JP" sz="1050" dirty="0"/>
              <a:t>《</a:t>
            </a:r>
            <a:r>
              <a:rPr lang="ja-JP" altLang="en-US" sz="1050" dirty="0"/>
              <a:t>職員数管理目標の対象範囲</a:t>
            </a:r>
            <a:r>
              <a:rPr lang="en-US" altLang="ja-JP" sz="1050" dirty="0" smtClean="0"/>
              <a:t>》</a:t>
            </a:r>
            <a:endParaRPr kumimoji="1" lang="en-US" altLang="ja-JP" sz="1050" dirty="0" smtClean="0"/>
          </a:p>
          <a:p>
            <a:r>
              <a:rPr kumimoji="1" lang="ja-JP" altLang="en-US" sz="1050" dirty="0" smtClean="0"/>
              <a:t>・一般行政部門</a:t>
            </a:r>
            <a:r>
              <a:rPr kumimoji="1" lang="en-US" altLang="ja-JP" sz="1050" dirty="0" smtClean="0"/>
              <a:t>+</a:t>
            </a:r>
            <a:r>
              <a:rPr kumimoji="1" lang="ja-JP" altLang="en-US" sz="1050" dirty="0" smtClean="0"/>
              <a:t>学校以外の教育部門</a:t>
            </a:r>
            <a:r>
              <a:rPr kumimoji="1" lang="en-US" altLang="ja-JP" sz="1050" dirty="0" smtClean="0"/>
              <a:t>+</a:t>
            </a:r>
            <a:r>
              <a:rPr kumimoji="1" lang="ja-JP" altLang="en-US" sz="1050" dirty="0" smtClean="0"/>
              <a:t>公営企業等会計部門（全国</a:t>
            </a:r>
            <a:r>
              <a:rPr kumimoji="1" lang="en-US" altLang="ja-JP" sz="1050" dirty="0" smtClean="0"/>
              <a:t>1</a:t>
            </a:r>
            <a:r>
              <a:rPr kumimoji="1" lang="ja-JP" altLang="en-US" sz="1050" dirty="0" smtClean="0"/>
              <a:t>位）</a:t>
            </a:r>
            <a:endParaRPr kumimoji="1" lang="en-US" altLang="ja-JP" sz="1050" dirty="0" smtClean="0"/>
          </a:p>
        </p:txBody>
      </p:sp>
      <p:sp>
        <p:nvSpPr>
          <p:cNvPr id="33" name="テキスト ボックス 32"/>
          <p:cNvSpPr txBox="1"/>
          <p:nvPr/>
        </p:nvSpPr>
        <p:spPr>
          <a:xfrm>
            <a:off x="4761613" y="5014242"/>
            <a:ext cx="4060511" cy="253916"/>
          </a:xfrm>
          <a:prstGeom prst="rect">
            <a:avLst/>
          </a:prstGeom>
          <a:noFill/>
        </p:spPr>
        <p:txBody>
          <a:bodyPr wrap="square" rtlCol="0">
            <a:spAutoFit/>
          </a:bodyPr>
          <a:lstStyle/>
          <a:p>
            <a:r>
              <a:rPr kumimoji="1" lang="ja-JP" altLang="en-US" sz="1050" dirty="0" smtClean="0"/>
              <a:t>・一般行政部門（全国</a:t>
            </a:r>
            <a:r>
              <a:rPr lang="ja-JP" altLang="en-US" sz="1050" dirty="0"/>
              <a:t>２</a:t>
            </a:r>
            <a:r>
              <a:rPr kumimoji="1" lang="ja-JP" altLang="en-US" sz="1050" dirty="0" smtClean="0"/>
              <a:t>位）</a:t>
            </a:r>
            <a:endParaRPr kumimoji="1" lang="ja-JP" altLang="en-US" sz="1050" dirty="0"/>
          </a:p>
        </p:txBody>
      </p:sp>
      <p:pic>
        <p:nvPicPr>
          <p:cNvPr id="103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547" y="5268158"/>
            <a:ext cx="8378621" cy="1185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4046" y="3114546"/>
            <a:ext cx="3912121" cy="1073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テキスト ボックス 18"/>
          <p:cNvSpPr txBox="1"/>
          <p:nvPr/>
        </p:nvSpPr>
        <p:spPr>
          <a:xfrm>
            <a:off x="4894330" y="4195051"/>
            <a:ext cx="3134053" cy="261610"/>
          </a:xfrm>
          <a:prstGeom prst="rect">
            <a:avLst/>
          </a:prstGeom>
          <a:noFill/>
        </p:spPr>
        <p:txBody>
          <a:bodyPr wrap="square" rtlCol="0">
            <a:spAutoFit/>
          </a:bodyPr>
          <a:lstStyle/>
          <a:p>
            <a:r>
              <a:rPr lang="en-US" altLang="ja-JP" sz="1100" dirty="0" smtClean="0"/>
              <a:t>※</a:t>
            </a:r>
            <a:r>
              <a:rPr lang="ja-JP" altLang="en-US" sz="1100" dirty="0" smtClean="0"/>
              <a:t>実績には公衆衛生研究所の独法化を含む</a:t>
            </a:r>
            <a:endParaRPr kumimoji="1" lang="ja-JP" altLang="en-US" sz="1100" dirty="0"/>
          </a:p>
        </p:txBody>
      </p:sp>
    </p:spTree>
    <p:extLst>
      <p:ext uri="{BB962C8B-B14F-4D97-AF65-F5344CB8AC3E}">
        <p14:creationId xmlns:p14="http://schemas.microsoft.com/office/powerpoint/2010/main" val="2479566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224724" y="2413264"/>
            <a:ext cx="8594734" cy="511680"/>
          </a:xfrm>
          <a:prstGeom prst="rect">
            <a:avLst/>
          </a:prstGeom>
          <a:solidFill>
            <a:schemeClr val="accent1">
              <a:lumMod val="40000"/>
              <a:lumOff val="60000"/>
            </a:schemeClr>
          </a:solidFill>
          <a:effectLst>
            <a:outerShdw blurRad="50800" dist="38100" dir="5400000" algn="t" rotWithShape="0">
              <a:prstClr val="black">
                <a:alpha val="40000"/>
              </a:prstClr>
            </a:outerShdw>
          </a:effectLst>
        </p:spPr>
        <p:txBody>
          <a:bodyPr rtlCol="0">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en-US" altLang="ja-JP" sz="2500" u="sng" dirty="0" smtClean="0">
                <a:solidFill>
                  <a:prstClr val="black"/>
                </a:solidFill>
                <a:effectLst>
                  <a:outerShdw blurRad="38100" dist="38100" dir="2700000" algn="tl">
                    <a:srgbClr val="000000">
                      <a:alpha val="43137"/>
                    </a:srgbClr>
                  </a:outerShdw>
                </a:effectLst>
              </a:rPr>
              <a:t>Ⅱ</a:t>
            </a:r>
            <a:r>
              <a:rPr lang="ja-JP" altLang="en-US" sz="2500" u="sng" dirty="0">
                <a:solidFill>
                  <a:prstClr val="black"/>
                </a:solidFill>
                <a:effectLst>
                  <a:outerShdw blurRad="38100" dist="38100" dir="2700000" algn="tl">
                    <a:srgbClr val="000000">
                      <a:alpha val="43137"/>
                    </a:srgbClr>
                  </a:outerShdw>
                </a:effectLst>
              </a:rPr>
              <a:t>　</a:t>
            </a:r>
            <a:r>
              <a:rPr lang="ja-JP" altLang="en-US" sz="2500" u="sng" dirty="0" smtClean="0">
                <a:solidFill>
                  <a:prstClr val="black"/>
                </a:solidFill>
                <a:effectLst>
                  <a:outerShdw blurRad="38100" dist="38100" dir="2700000" algn="tl">
                    <a:srgbClr val="000000">
                      <a:alpha val="43137"/>
                    </a:srgbClr>
                  </a:outerShdw>
                </a:effectLst>
              </a:rPr>
              <a:t>今後の府政の方向性と職員数管理</a:t>
            </a:r>
            <a:r>
              <a:rPr lang="ja-JP" altLang="en-US" sz="2500" u="sng" dirty="0">
                <a:solidFill>
                  <a:prstClr val="black"/>
                </a:solidFill>
                <a:effectLst>
                  <a:outerShdw blurRad="38100" dist="38100" dir="2700000" algn="tl">
                    <a:srgbClr val="000000">
                      <a:alpha val="43137"/>
                    </a:srgbClr>
                  </a:outerShdw>
                </a:effectLst>
              </a:rPr>
              <a:t>の</a:t>
            </a:r>
            <a:r>
              <a:rPr lang="ja-JP" altLang="en-US" sz="2500" u="sng" dirty="0" smtClean="0">
                <a:solidFill>
                  <a:prstClr val="black"/>
                </a:solidFill>
                <a:effectLst>
                  <a:outerShdw blurRad="38100" dist="38100" dir="2700000" algn="tl">
                    <a:srgbClr val="000000">
                      <a:alpha val="43137"/>
                    </a:srgbClr>
                  </a:outerShdw>
                </a:effectLst>
              </a:rPr>
              <a:t>課題</a:t>
            </a:r>
            <a:endParaRPr lang="ja-JP" altLang="en-US" sz="2500" u="sng" dirty="0">
              <a:solidFill>
                <a:prstClr val="black"/>
              </a:solidFill>
              <a:effectLst>
                <a:outerShdw blurRad="38100" dist="38100" dir="2700000" algn="tl">
                  <a:srgbClr val="000000">
                    <a:alpha val="43137"/>
                  </a:srgbClr>
                </a:outerShdw>
              </a:effectLst>
            </a:endParaRPr>
          </a:p>
        </p:txBody>
      </p:sp>
      <p:sp>
        <p:nvSpPr>
          <p:cNvPr id="19" name="スライド番号プレースホルダー 18"/>
          <p:cNvSpPr>
            <a:spLocks noGrp="1"/>
          </p:cNvSpPr>
          <p:nvPr>
            <p:ph type="sldNum" sz="quarter" idx="12"/>
          </p:nvPr>
        </p:nvSpPr>
        <p:spPr>
          <a:xfrm>
            <a:off x="6787617" y="6399307"/>
            <a:ext cx="2133600" cy="365125"/>
          </a:xfrm>
        </p:spPr>
        <p:txBody>
          <a:bodyPr/>
          <a:lstStyle/>
          <a:p>
            <a:r>
              <a:rPr lang="en-US" altLang="ja-JP" dirty="0"/>
              <a:t>2</a:t>
            </a:r>
            <a:endParaRPr kumimoji="1" lang="ja-JP" altLang="en-US" dirty="0"/>
          </a:p>
        </p:txBody>
      </p:sp>
      <p:sp>
        <p:nvSpPr>
          <p:cNvPr id="2" name="テキスト ボックス 1"/>
          <p:cNvSpPr txBox="1"/>
          <p:nvPr/>
        </p:nvSpPr>
        <p:spPr>
          <a:xfrm>
            <a:off x="240052" y="3080556"/>
            <a:ext cx="8579406" cy="630942"/>
          </a:xfrm>
          <a:prstGeom prst="rect">
            <a:avLst/>
          </a:prstGeom>
          <a:noFill/>
        </p:spPr>
        <p:txBody>
          <a:bodyPr wrap="square" rtlCol="0">
            <a:spAutoFit/>
          </a:bodyPr>
          <a:lstStyle/>
          <a:p>
            <a:r>
              <a:rPr kumimoji="1" lang="ja-JP" altLang="en-US" sz="1600" b="1" u="sng" dirty="0" smtClean="0">
                <a:effectLst>
                  <a:outerShdw blurRad="38100" dist="38100" dir="2700000" algn="tl">
                    <a:srgbClr val="000000">
                      <a:alpha val="43137"/>
                    </a:srgbClr>
                  </a:outerShdw>
                </a:effectLst>
              </a:rPr>
              <a:t>■府政運営</a:t>
            </a:r>
            <a:r>
              <a:rPr lang="ja-JP" altLang="en-US" sz="1600" b="1" u="sng" dirty="0">
                <a:effectLst>
                  <a:outerShdw blurRad="38100" dist="38100" dir="2700000" algn="tl">
                    <a:srgbClr val="000000">
                      <a:alpha val="43137"/>
                    </a:srgbClr>
                  </a:outerShdw>
                </a:effectLst>
              </a:rPr>
              <a:t>の</a:t>
            </a:r>
            <a:r>
              <a:rPr kumimoji="1" lang="ja-JP" altLang="en-US" sz="1600" b="1" u="sng" dirty="0" smtClean="0">
                <a:effectLst>
                  <a:outerShdw blurRad="38100" dist="38100" dir="2700000" algn="tl">
                    <a:srgbClr val="000000">
                      <a:alpha val="43137"/>
                    </a:srgbClr>
                  </a:outerShdw>
                </a:effectLst>
              </a:rPr>
              <a:t>方向性</a:t>
            </a:r>
            <a:endParaRPr lang="en-US" altLang="ja-JP" sz="1400" dirty="0"/>
          </a:p>
          <a:p>
            <a:pPr>
              <a:spcBef>
                <a:spcPts val="6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「成長と安全・安心のよき循環」による「豊かな大阪」の実現をめざして、</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大阪の成長</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安全・安心</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の実現に取り組む。</a:t>
            </a:r>
            <a:endParaRPr kumimoji="1" lang="ja-JP" altLang="en-US" sz="1400" b="1" u="sng" dirty="0">
              <a:effectLst>
                <a:outerShdw blurRad="38100" dist="38100" dir="2700000" algn="tl">
                  <a:srgbClr val="000000">
                    <a:alpha val="43137"/>
                  </a:srgbClr>
                </a:outerShdw>
              </a:effectLst>
            </a:endParaRPr>
          </a:p>
        </p:txBody>
      </p:sp>
      <p:grpSp>
        <p:nvGrpSpPr>
          <p:cNvPr id="3" name="グループ化 2"/>
          <p:cNvGrpSpPr/>
          <p:nvPr/>
        </p:nvGrpSpPr>
        <p:grpSpPr>
          <a:xfrm>
            <a:off x="224724" y="3892372"/>
            <a:ext cx="8345838" cy="2704984"/>
            <a:chOff x="198012" y="3931450"/>
            <a:chExt cx="8345838" cy="2878771"/>
          </a:xfrm>
        </p:grpSpPr>
        <p:grpSp>
          <p:nvGrpSpPr>
            <p:cNvPr id="8" name="グループ化 7"/>
            <p:cNvGrpSpPr/>
            <p:nvPr/>
          </p:nvGrpSpPr>
          <p:grpSpPr>
            <a:xfrm>
              <a:off x="656855" y="4784839"/>
              <a:ext cx="7886995" cy="2025382"/>
              <a:chOff x="696533" y="2669939"/>
              <a:chExt cx="7873569" cy="1975190"/>
            </a:xfrm>
          </p:grpSpPr>
          <p:sp>
            <p:nvSpPr>
              <p:cNvPr id="10" name="正方形/長方形 9"/>
              <p:cNvSpPr/>
              <p:nvPr/>
            </p:nvSpPr>
            <p:spPr>
              <a:xfrm>
                <a:off x="768420" y="2885963"/>
                <a:ext cx="7801682" cy="837875"/>
              </a:xfrm>
              <a:prstGeom prst="rect">
                <a:avLst/>
              </a:prstGeom>
              <a:solidFill>
                <a:schemeClr val="bg1"/>
              </a:solidFill>
              <a:ln w="158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副首都・大阪を目指して、都市インフラなど機能面と、それを支える大阪にふさわしい大都市制度など制度面の取組みを進めるとともに、大阪・関西のみならず日本全体の成長に向け起爆剤となる</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日本万国博覧会の誘致と統合型リゾート（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）の立地推進に取組む必要がある。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696534" y="2669939"/>
                <a:ext cx="3643516" cy="216024"/>
              </a:xfrm>
              <a:prstGeom prst="rect">
                <a:avLst/>
              </a:prstGeom>
              <a:solidFill>
                <a:schemeClr val="accent2">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sz="1400" b="1" i="1" dirty="0" smtClean="0">
                    <a:solidFill>
                      <a:schemeClr val="tx1"/>
                    </a:solidFill>
                    <a:effectLst>
                      <a:outerShdw blurRad="38100" dist="38100" dir="2700000" algn="tl">
                        <a:srgbClr val="000000">
                          <a:alpha val="43137"/>
                        </a:srgbClr>
                      </a:outerShdw>
                    </a:effectLst>
                  </a:rPr>
                  <a:t>①大阪の成長への対応</a:t>
                </a:r>
              </a:p>
            </p:txBody>
          </p:sp>
          <p:sp>
            <p:nvSpPr>
              <p:cNvPr id="14" name="正方形/長方形 13"/>
              <p:cNvSpPr/>
              <p:nvPr/>
            </p:nvSpPr>
            <p:spPr>
              <a:xfrm>
                <a:off x="768420" y="4017987"/>
                <a:ext cx="7801682" cy="627142"/>
              </a:xfrm>
              <a:prstGeom prst="rect">
                <a:avLst/>
              </a:prstGeom>
              <a:solidFill>
                <a:schemeClr val="bg1"/>
              </a:solidFill>
              <a:ln w="158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児童福祉法の改正に伴い、児童福祉司（ケースワーカー）</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増員</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る必要がある。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別途、児童心理司の配置の努力義務あり</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696533" y="3784190"/>
                <a:ext cx="3643516" cy="233797"/>
              </a:xfrm>
              <a:prstGeom prst="rect">
                <a:avLst/>
              </a:prstGeom>
              <a:solidFill>
                <a:schemeClr val="accent2">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i="1" dirty="0" smtClean="0">
                    <a:solidFill>
                      <a:schemeClr val="tx1"/>
                    </a:solidFill>
                    <a:effectLst>
                      <a:outerShdw blurRad="38100" dist="38100" dir="2700000" algn="tl">
                        <a:srgbClr val="000000">
                          <a:alpha val="43137"/>
                        </a:srgbClr>
                      </a:outerShdw>
                    </a:effectLst>
                  </a:rPr>
                  <a:t>②府民の安全・安心への対応（法改正等）</a:t>
                </a:r>
                <a:endParaRPr kumimoji="1" lang="ja-JP" altLang="en-US" sz="1400" b="1" i="1" dirty="0" smtClean="0">
                  <a:solidFill>
                    <a:schemeClr val="tx1"/>
                  </a:solidFill>
                  <a:effectLst>
                    <a:outerShdw blurRad="38100" dist="38100" dir="2700000" algn="tl">
                      <a:srgbClr val="000000">
                        <a:alpha val="43137"/>
                      </a:srgbClr>
                    </a:outerShdw>
                  </a:effectLst>
                </a:endParaRPr>
              </a:p>
            </p:txBody>
          </p:sp>
        </p:grpSp>
        <p:sp>
          <p:nvSpPr>
            <p:cNvPr id="21" name="テキスト ボックス 20"/>
            <p:cNvSpPr txBox="1"/>
            <p:nvPr/>
          </p:nvSpPr>
          <p:spPr>
            <a:xfrm>
              <a:off x="198012" y="3931450"/>
              <a:ext cx="3628339" cy="360305"/>
            </a:xfrm>
            <a:prstGeom prst="rect">
              <a:avLst/>
            </a:prstGeom>
            <a:noFill/>
          </p:spPr>
          <p:txBody>
            <a:bodyPr wrap="square" rtlCol="0" anchor="ctr" anchorCtr="0">
              <a:spAutoFit/>
            </a:bodyPr>
            <a:lstStyle/>
            <a:p>
              <a:r>
                <a:rPr kumimoji="1" lang="ja-JP" altLang="en-US" sz="1600" b="1" u="sng" dirty="0" smtClean="0">
                  <a:effectLst>
                    <a:outerShdw blurRad="38100" dist="38100" dir="2700000" algn="tl">
                      <a:srgbClr val="000000">
                        <a:alpha val="43137"/>
                      </a:srgbClr>
                    </a:outerShdw>
                  </a:effectLst>
                </a:rPr>
                <a:t>■職員数管理</a:t>
              </a:r>
              <a:r>
                <a:rPr lang="ja-JP" altLang="en-US" sz="1600" b="1" u="sng" dirty="0">
                  <a:effectLst>
                    <a:outerShdw blurRad="38100" dist="38100" dir="2700000" algn="tl">
                      <a:srgbClr val="000000">
                        <a:alpha val="43137"/>
                      </a:srgbClr>
                    </a:outerShdw>
                  </a:effectLst>
                </a:rPr>
                <a:t>の</a:t>
              </a:r>
              <a:r>
                <a:rPr kumimoji="1" lang="ja-JP" altLang="en-US" sz="1600" b="1" u="sng" dirty="0" smtClean="0">
                  <a:effectLst>
                    <a:outerShdw blurRad="38100" dist="38100" dir="2700000" algn="tl">
                      <a:srgbClr val="000000">
                        <a:alpha val="43137"/>
                      </a:srgbClr>
                    </a:outerShdw>
                  </a:effectLst>
                </a:rPr>
                <a:t>課題</a:t>
              </a:r>
              <a:endParaRPr kumimoji="1" lang="ja-JP" altLang="en-US" sz="1600" b="1" u="sng" dirty="0">
                <a:effectLst>
                  <a:outerShdw blurRad="38100" dist="38100" dir="2700000" algn="tl">
                    <a:srgbClr val="000000">
                      <a:alpha val="43137"/>
                    </a:srgbClr>
                  </a:outerShdw>
                </a:effectLst>
              </a:endParaRPr>
            </a:p>
          </p:txBody>
        </p:sp>
      </p:grpSp>
      <p:sp>
        <p:nvSpPr>
          <p:cNvPr id="13" name="テキスト ボックス 12"/>
          <p:cNvSpPr txBox="1"/>
          <p:nvPr/>
        </p:nvSpPr>
        <p:spPr>
          <a:xfrm>
            <a:off x="224724" y="188640"/>
            <a:ext cx="8712967" cy="1846659"/>
          </a:xfrm>
          <a:prstGeom prst="rect">
            <a:avLst/>
          </a:prstGeom>
          <a:noFill/>
        </p:spPr>
        <p:txBody>
          <a:bodyPr wrap="square" rtlCol="0">
            <a:spAutoFit/>
          </a:bodyPr>
          <a:lstStyle/>
          <a:p>
            <a:r>
              <a:rPr lang="ja-JP" altLang="en-US" sz="1600" b="1" u="sng" dirty="0" smtClean="0">
                <a:effectLst>
                  <a:outerShdw blurRad="38100" dist="38100" dir="2700000" algn="tl">
                    <a:srgbClr val="000000">
                      <a:alpha val="43137"/>
                    </a:srgbClr>
                  </a:outerShdw>
                </a:effectLst>
              </a:rPr>
              <a:t>■人員配置の取組内容</a:t>
            </a:r>
            <a:endParaRPr kumimoji="1" lang="en-US" altLang="ja-JP" sz="1600" b="1" u="sng" dirty="0" smtClean="0">
              <a:effectLst>
                <a:outerShdw blurRad="38100" dist="38100" dir="2700000" algn="tl">
                  <a:srgbClr val="000000">
                    <a:alpha val="43137"/>
                  </a:srgbClr>
                </a:outerShdw>
              </a:effectLst>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この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間、国の行財政改革による万博公園の移管（</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年度当初）を受けたことに加え、「大阪の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成長（万博</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誘致</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ＩＲの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立地推進、特区など）」や「府民の安全・安心（災害対策、児童虐待など）」</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に重点的に増員を行ってきた。</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一方、枚方</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保健所の廃止</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H25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末）、松原食肉衛生検査所の廃止</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H</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公衆衛生研究所の独立行政法人化（</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H28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など出先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機関の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見直しや既存</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業務の効率化</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など、組織のスリム化に取組んできた。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このような取り組みにより、毎年度、増員を上回る職</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員数の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削減を</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行い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、全国トップクラスのスリムな組織体制を構築している。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395324" y="4251365"/>
            <a:ext cx="8253534" cy="338554"/>
          </a:xfrm>
          <a:prstGeom prst="rect">
            <a:avLst/>
          </a:prstGeom>
          <a:noFill/>
        </p:spPr>
        <p:txBody>
          <a:bodyPr wrap="square" rtlCol="0">
            <a:spAutoFit/>
          </a:bodyPr>
          <a:lstStyle/>
          <a:p>
            <a:r>
              <a:rPr lang="ja-JP" altLang="en-US" sz="1600" b="1" dirty="0" smtClean="0">
                <a:latin typeface="+mj-ea"/>
                <a:ea typeface="+mj-ea"/>
                <a:cs typeface="Meiryo UI" panose="020B0604030504040204" pitchFamily="50" charset="-128"/>
              </a:rPr>
              <a:t>１．府政の重要課題への対応</a:t>
            </a:r>
            <a:endParaRPr lang="ja-JP" altLang="en-US" sz="1600" b="1" dirty="0">
              <a:latin typeface="+mj-ea"/>
              <a:ea typeface="+mj-ea"/>
              <a:cs typeface="Meiryo UI" panose="020B0604030504040204" pitchFamily="50" charset="-128"/>
            </a:endParaRPr>
          </a:p>
        </p:txBody>
      </p:sp>
    </p:spTree>
    <p:extLst>
      <p:ext uri="{BB962C8B-B14F-4D97-AF65-F5344CB8AC3E}">
        <p14:creationId xmlns:p14="http://schemas.microsoft.com/office/powerpoint/2010/main" val="4273404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712380" y="455186"/>
            <a:ext cx="7820059" cy="597550"/>
          </a:xfrm>
          <a:prstGeom prst="rect">
            <a:avLst/>
          </a:prstGeom>
          <a:solidFill>
            <a:schemeClr val="bg1"/>
          </a:solidFill>
          <a:ln w="158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長年</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改革の取組みの中</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で、指定管理者の導入や出先機関の統廃合など大規模な人員削減が見込めるものは概ね実施していることに加え、業務の効率化</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よる人員削減の余地が縮小している。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476057" y="4472285"/>
            <a:ext cx="8253534" cy="338554"/>
          </a:xfrm>
          <a:prstGeom prst="rect">
            <a:avLst/>
          </a:prstGeom>
          <a:noFill/>
        </p:spPr>
        <p:txBody>
          <a:bodyPr wrap="square" rtlCol="0">
            <a:spAutoFit/>
          </a:bodyPr>
          <a:lstStyle/>
          <a:p>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371577" y="116632"/>
            <a:ext cx="8253534" cy="338554"/>
          </a:xfrm>
          <a:prstGeom prst="rect">
            <a:avLst/>
          </a:prstGeom>
          <a:noFill/>
        </p:spPr>
        <p:txBody>
          <a:bodyPr wrap="square" rtlCol="0">
            <a:spAutoFit/>
          </a:bodyPr>
          <a:lstStyle/>
          <a:p>
            <a:pPr>
              <a:tabLst>
                <a:tab pos="446088" algn="l"/>
              </a:tabLst>
            </a:pPr>
            <a:r>
              <a:rPr lang="ja-JP" altLang="en-US" sz="1600" b="1" dirty="0">
                <a:latin typeface="+mj-ea"/>
                <a:ea typeface="+mj-ea"/>
                <a:cs typeface="Meiryo UI" panose="020B0604030504040204" pitchFamily="50" charset="-128"/>
              </a:rPr>
              <a:t>２</a:t>
            </a:r>
            <a:r>
              <a:rPr lang="ja-JP" altLang="en-US" sz="1600" b="1" dirty="0" smtClean="0">
                <a:latin typeface="+mj-ea"/>
                <a:ea typeface="+mj-ea"/>
                <a:cs typeface="Meiryo UI" panose="020B0604030504040204" pitchFamily="50" charset="-128"/>
              </a:rPr>
              <a:t>．職員数削減余地の縮小</a:t>
            </a:r>
            <a:endParaRPr lang="ja-JP" altLang="en-US" sz="1600" b="1" dirty="0">
              <a:latin typeface="+mj-ea"/>
              <a:ea typeface="+mj-ea"/>
              <a:cs typeface="Meiryo UI" panose="020B0604030504040204" pitchFamily="50" charset="-128"/>
            </a:endParaRPr>
          </a:p>
        </p:txBody>
      </p:sp>
      <p:sp>
        <p:nvSpPr>
          <p:cNvPr id="14" name="角丸四角形 13"/>
          <p:cNvSpPr/>
          <p:nvPr/>
        </p:nvSpPr>
        <p:spPr>
          <a:xfrm>
            <a:off x="442542" y="5264872"/>
            <a:ext cx="8352928" cy="1296144"/>
          </a:xfrm>
          <a:prstGeom prst="roundRect">
            <a:avLst/>
          </a:prstGeom>
          <a:solidFill>
            <a:schemeClr val="accent5">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000" rIns="0" rtlCol="0" anchor="ctr"/>
          <a:lstStyle/>
          <a:p>
            <a:pPr marL="36000" lvl="0" indent="-228600">
              <a:tabLst>
                <a:tab pos="7953375" algn="l"/>
              </a:tabLst>
            </a:pPr>
            <a:r>
              <a:rPr lang="ja-JP" altLang="en-US" b="1"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r>
              <a:rPr lang="ja-JP" altLang="en-US"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これ以上の職員数削減</a:t>
            </a:r>
            <a:r>
              <a:rPr lang="ja-JP" altLang="en-US" b="1"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は一定の限界を迎えつつある。</a:t>
            </a:r>
            <a:r>
              <a:rPr lang="ja-JP" altLang="en-US"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今後</a:t>
            </a:r>
            <a:r>
              <a:rPr lang="ja-JP" altLang="en-US" b="1"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は、事務</a:t>
            </a:r>
            <a:r>
              <a:rPr lang="ja-JP" altLang="en-US"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事業の見直しや事務の</a:t>
            </a:r>
            <a:r>
              <a:rPr lang="ja-JP" altLang="en-US" b="1"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効率化等による組織のスリム化の取組みを継続</a:t>
            </a:r>
            <a:r>
              <a:rPr lang="ja-JP" altLang="en-US"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しつつ、府政の重要課題への対応のために必要な人員配置を</a:t>
            </a:r>
            <a:r>
              <a:rPr lang="ja-JP" altLang="en-US" b="1"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行うとともに、円滑な組織運営という観点も踏まえた職員数の管理が必要。</a:t>
            </a:r>
            <a:r>
              <a:rPr lang="ja-JP" altLang="en-US" b="1"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　</a:t>
            </a:r>
          </a:p>
        </p:txBody>
      </p:sp>
      <p:sp>
        <p:nvSpPr>
          <p:cNvPr id="15" name="二等辺三角形 14"/>
          <p:cNvSpPr/>
          <p:nvPr/>
        </p:nvSpPr>
        <p:spPr>
          <a:xfrm rot="10800000">
            <a:off x="671921" y="4833406"/>
            <a:ext cx="8123547" cy="323785"/>
          </a:xfrm>
          <a:prstGeom prst="triangle">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b="1" i="1" u="sng" dirty="0" smtClean="0">
              <a:solidFill>
                <a:prstClr val="black"/>
              </a:solidFill>
              <a:effectLst>
                <a:outerShdw blurRad="38100" dist="38100" dir="2700000" algn="tl">
                  <a:srgbClr val="000000">
                    <a:alpha val="43137"/>
                  </a:srgbClr>
                </a:outerShdw>
              </a:effectLst>
            </a:endParaRPr>
          </a:p>
        </p:txBody>
      </p:sp>
      <p:sp>
        <p:nvSpPr>
          <p:cNvPr id="12" name="テキスト ボックス 11"/>
          <p:cNvSpPr txBox="1"/>
          <p:nvPr/>
        </p:nvSpPr>
        <p:spPr>
          <a:xfrm>
            <a:off x="371578" y="1149914"/>
            <a:ext cx="8253534" cy="338554"/>
          </a:xfrm>
          <a:prstGeom prst="rect">
            <a:avLst/>
          </a:prstGeom>
          <a:noFill/>
        </p:spPr>
        <p:txBody>
          <a:bodyPr wrap="square" rtlCol="0">
            <a:spAutoFit/>
          </a:bodyPr>
          <a:lstStyle/>
          <a:p>
            <a:r>
              <a:rPr lang="ja-JP" altLang="en-US" sz="1600" b="1" dirty="0">
                <a:latin typeface="+mj-ea"/>
                <a:ea typeface="+mj-ea"/>
                <a:cs typeface="Meiryo UI" panose="020B0604030504040204" pitchFamily="50" charset="-128"/>
              </a:rPr>
              <a:t>３</a:t>
            </a:r>
            <a:r>
              <a:rPr lang="ja-JP" altLang="en-US" sz="1600" b="1" dirty="0" smtClean="0">
                <a:latin typeface="+mj-ea"/>
                <a:ea typeface="+mj-ea"/>
                <a:cs typeface="Meiryo UI" panose="020B0604030504040204" pitchFamily="50" charset="-128"/>
              </a:rPr>
              <a:t>．組織運営上の懸念</a:t>
            </a:r>
            <a:endParaRPr lang="ja-JP" altLang="en-US" sz="1600" b="1" dirty="0">
              <a:latin typeface="+mj-ea"/>
              <a:ea typeface="+mj-ea"/>
              <a:cs typeface="Meiryo UI" panose="020B0604030504040204" pitchFamily="50" charset="-128"/>
            </a:endParaRPr>
          </a:p>
        </p:txBody>
      </p:sp>
      <p:sp>
        <p:nvSpPr>
          <p:cNvPr id="13" name="正方形/長方形 12"/>
          <p:cNvSpPr/>
          <p:nvPr/>
        </p:nvSpPr>
        <p:spPr>
          <a:xfrm>
            <a:off x="671920" y="1535306"/>
            <a:ext cx="7860520" cy="813574"/>
          </a:xfrm>
          <a:prstGeom prst="rect">
            <a:avLst/>
          </a:prstGeom>
          <a:solidFill>
            <a:schemeClr val="bg1"/>
          </a:solidFill>
          <a:ln w="158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年間</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360</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時間を超える時間外勤務を行った職員の割合は</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年度以降増加傾向にあり、</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年度は減少</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に転じたものの、依然として高水準で推移</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している。また、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病気</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より休職した職員の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割合について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も増加傾向となっている。</a:t>
            </a: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093" y="2492896"/>
            <a:ext cx="4058252" cy="2247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9006" y="2492897"/>
            <a:ext cx="4352030" cy="2247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スライド番号プレースホルダー 1"/>
          <p:cNvSpPr>
            <a:spLocks noGrp="1"/>
          </p:cNvSpPr>
          <p:nvPr>
            <p:ph type="sldNum" sz="quarter" idx="12"/>
          </p:nvPr>
        </p:nvSpPr>
        <p:spPr>
          <a:xfrm>
            <a:off x="6553200" y="6453336"/>
            <a:ext cx="2133600" cy="365125"/>
          </a:xfrm>
        </p:spPr>
        <p:txBody>
          <a:bodyPr/>
          <a:lstStyle/>
          <a:p>
            <a:r>
              <a:rPr kumimoji="1" lang="en-US" altLang="ja-JP" dirty="0" smtClean="0"/>
              <a:t>3</a:t>
            </a:r>
            <a:endParaRPr kumimoji="1" lang="ja-JP" altLang="en-US" dirty="0"/>
          </a:p>
        </p:txBody>
      </p:sp>
    </p:spTree>
    <p:extLst>
      <p:ext uri="{BB962C8B-B14F-4D97-AF65-F5344CB8AC3E}">
        <p14:creationId xmlns:p14="http://schemas.microsoft.com/office/powerpoint/2010/main" val="1892549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03898" y="1120826"/>
            <a:ext cx="8330509" cy="1077218"/>
          </a:xfrm>
          <a:prstGeom prst="rect">
            <a:avLst/>
          </a:prstGeom>
          <a:noFill/>
        </p:spPr>
        <p:txBody>
          <a:bodyPr wrap="square" rtlCol="0">
            <a:spAutoFit/>
          </a:bodyPr>
          <a:lstStyle/>
          <a:p>
            <a:r>
              <a:rPr kumimoji="1" lang="ja-JP" altLang="en-US" sz="1600" b="1" u="sng" dirty="0" smtClean="0">
                <a:effectLst>
                  <a:outerShdw blurRad="38100" dist="38100" dir="2700000" algn="tl">
                    <a:srgbClr val="000000">
                      <a:alpha val="43137"/>
                    </a:srgbClr>
                  </a:outerShdw>
                </a:effectLst>
                <a:latin typeface="+mn-ea"/>
              </a:rPr>
              <a:t>■目標</a:t>
            </a:r>
            <a:endParaRPr kumimoji="1" lang="en-US" altLang="ja-JP" sz="1600" b="1" u="sng" dirty="0" smtClean="0">
              <a:effectLst>
                <a:outerShdw blurRad="38100" dist="38100" dir="2700000" algn="tl">
                  <a:srgbClr val="000000">
                    <a:alpha val="43137"/>
                  </a:srgbClr>
                </a:outerShdw>
              </a:effectLst>
              <a:latin typeface="+mn-ea"/>
            </a:endParaRPr>
          </a:p>
          <a:p>
            <a:endParaRPr lang="en-US" altLang="ja-JP" sz="1600" b="1" u="sng" dirty="0">
              <a:effectLst>
                <a:outerShdw blurRad="38100" dist="38100" dir="2700000" algn="tl">
                  <a:srgbClr val="000000">
                    <a:alpha val="43137"/>
                  </a:srgbClr>
                </a:outerShdw>
              </a:effectLst>
            </a:endParaRPr>
          </a:p>
          <a:p>
            <a:endParaRPr kumimoji="1" lang="en-US" altLang="ja-JP" sz="1600" b="1" u="sng" dirty="0" smtClean="0">
              <a:effectLst>
                <a:outerShdw blurRad="38100" dist="38100" dir="2700000" algn="tl">
                  <a:srgbClr val="000000">
                    <a:alpha val="43137"/>
                  </a:srgbClr>
                </a:outerShdw>
              </a:effectLst>
            </a:endParaRPr>
          </a:p>
          <a:p>
            <a:r>
              <a:rPr lang="ja-JP" altLang="en-US" sz="1600" b="1" u="sng" dirty="0">
                <a:effectLst>
                  <a:outerShdw blurRad="38100" dist="38100" dir="2700000" algn="tl">
                    <a:srgbClr val="000000">
                      <a:alpha val="43137"/>
                    </a:srgbClr>
                  </a:outerShdw>
                </a:effectLst>
              </a:rPr>
              <a:t>　</a:t>
            </a:r>
            <a:endParaRPr kumimoji="1" lang="en-US" altLang="ja-JP" sz="1600" b="1" u="sng" dirty="0" smtClean="0">
              <a:effectLst>
                <a:outerShdw blurRad="38100" dist="38100" dir="2700000" algn="tl">
                  <a:srgbClr val="000000">
                    <a:alpha val="43137"/>
                  </a:srgbClr>
                </a:outerShdw>
              </a:effectLst>
            </a:endParaRPr>
          </a:p>
        </p:txBody>
      </p:sp>
      <p:sp>
        <p:nvSpPr>
          <p:cNvPr id="4" name="コンテンツ プレースホルダー 2"/>
          <p:cNvSpPr>
            <a:spLocks noGrp="1"/>
          </p:cNvSpPr>
          <p:nvPr>
            <p:ph idx="1"/>
          </p:nvPr>
        </p:nvSpPr>
        <p:spPr>
          <a:xfrm>
            <a:off x="830430" y="5849513"/>
            <a:ext cx="8229600" cy="1195015"/>
          </a:xfrm>
        </p:spPr>
        <p:txBody>
          <a:bodyPr rtlCol="0">
            <a:normAutofit fontScale="32500" lnSpcReduction="20000"/>
          </a:bodyPr>
          <a:lstStyle/>
          <a:p>
            <a:pPr marL="0" indent="0" fontAlgn="auto">
              <a:spcAft>
                <a:spcPts val="0"/>
              </a:spcAft>
              <a:buFont typeface="Arial" pitchFamily="34" charset="0"/>
              <a:buNone/>
              <a:defRPr/>
            </a:pPr>
            <a:endParaRPr lang="en-US" altLang="ja-JP" sz="1800" dirty="0" smtClean="0">
              <a:latin typeface="HGP創英角ｺﾞｼｯｸUB" pitchFamily="50" charset="-128"/>
              <a:ea typeface="HGP創英角ｺﾞｼｯｸUB" pitchFamily="50" charset="-128"/>
            </a:endParaRPr>
          </a:p>
          <a:p>
            <a:pPr marL="0" indent="0" fontAlgn="auto">
              <a:spcAft>
                <a:spcPts val="0"/>
              </a:spcAft>
              <a:buFont typeface="Arial" pitchFamily="34" charset="0"/>
              <a:buNone/>
              <a:defRPr/>
            </a:pP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r>
              <a:rPr lang="ja-JP" altLang="en-US" sz="1600" dirty="0" smtClean="0">
                <a:latin typeface="HG丸ｺﾞｼｯｸM-PRO" pitchFamily="50" charset="-128"/>
                <a:ea typeface="HG丸ｺﾞｼｯｸM-PRO" pitchFamily="50" charset="-128"/>
              </a:rPr>
              <a:t>　</a:t>
            </a: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smtClean="0">
              <a:latin typeface="HG丸ｺﾞｼｯｸM-PRO" pitchFamily="50" charset="-128"/>
              <a:ea typeface="HG丸ｺﾞｼｯｸM-PRO" pitchFamily="50" charset="-128"/>
            </a:endParaRPr>
          </a:p>
          <a:p>
            <a:pPr marL="0" indent="0" fontAlgn="auto">
              <a:spcAft>
                <a:spcPts val="0"/>
              </a:spcAft>
              <a:buFont typeface="Arial" pitchFamily="34" charset="0"/>
              <a:buNone/>
              <a:defRPr/>
            </a:pPr>
            <a:endParaRPr lang="en-US" altLang="ja-JP" sz="1600" dirty="0">
              <a:latin typeface="HG丸ｺﾞｼｯｸM-PRO" pitchFamily="50" charset="-128"/>
              <a:ea typeface="HG丸ｺﾞｼｯｸM-PRO" pitchFamily="50" charset="-128"/>
            </a:endParaRPr>
          </a:p>
          <a:p>
            <a:pPr marL="0" indent="0" fontAlgn="auto">
              <a:spcAft>
                <a:spcPts val="0"/>
              </a:spcAft>
              <a:buFont typeface="Arial" pitchFamily="34" charset="0"/>
              <a:buNone/>
              <a:defRPr/>
            </a:pPr>
            <a:r>
              <a:rPr lang="ja-JP" altLang="en-US" sz="16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a:t>
            </a:r>
            <a:endParaRPr lang="en-US" altLang="ja-JP" sz="1400" dirty="0">
              <a:latin typeface="HG丸ｺﾞｼｯｸM-PRO" pitchFamily="50" charset="-128"/>
              <a:ea typeface="HG丸ｺﾞｼｯｸM-PRO" pitchFamily="50" charset="-128"/>
            </a:endParaRPr>
          </a:p>
          <a:p>
            <a:pPr marL="0" indent="0" fontAlgn="auto">
              <a:spcAft>
                <a:spcPts val="0"/>
              </a:spcAft>
              <a:buFont typeface="Arial" pitchFamily="34" charset="0"/>
              <a:buNone/>
              <a:defRPr/>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p:txBody>
      </p:sp>
      <p:sp>
        <p:nvSpPr>
          <p:cNvPr id="8" name="タイトル 1"/>
          <p:cNvSpPr txBox="1">
            <a:spLocks/>
          </p:cNvSpPr>
          <p:nvPr/>
        </p:nvSpPr>
        <p:spPr>
          <a:xfrm>
            <a:off x="395535" y="274638"/>
            <a:ext cx="8327777" cy="562074"/>
          </a:xfrm>
          <a:prstGeom prst="rect">
            <a:avLst/>
          </a:prstGeom>
          <a:solidFill>
            <a:schemeClr val="accent1">
              <a:lumMod val="40000"/>
              <a:lumOff val="60000"/>
            </a:schemeClr>
          </a:solidFill>
          <a:effectLst>
            <a:outerShdw blurRad="50800" dist="38100" dir="5400000" algn="t" rotWithShape="0">
              <a:prstClr val="black">
                <a:alpha val="40000"/>
              </a:prstClr>
            </a:outerShdw>
          </a:effectLst>
        </p:spPr>
        <p:txBody>
          <a:bodyPr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defRPr/>
            </a:pPr>
            <a:r>
              <a:rPr lang="en-US" altLang="ja-JP" sz="2800" u="sng" dirty="0" smtClean="0">
                <a:effectLst>
                  <a:outerShdw blurRad="38100" dist="38100" dir="2700000" algn="tl">
                    <a:srgbClr val="000000">
                      <a:alpha val="43137"/>
                    </a:srgbClr>
                  </a:outerShdw>
                </a:effectLst>
              </a:rPr>
              <a:t>Ⅲ</a:t>
            </a:r>
            <a:r>
              <a:rPr lang="ja-JP" altLang="en-US" sz="2800" u="sng" dirty="0" smtClean="0">
                <a:effectLst>
                  <a:outerShdw blurRad="38100" dist="38100" dir="2700000" algn="tl">
                    <a:srgbClr val="000000">
                      <a:alpha val="43137"/>
                    </a:srgbClr>
                  </a:outerShdw>
                </a:effectLst>
              </a:rPr>
              <a:t>　職員数管理</a:t>
            </a:r>
            <a:r>
              <a:rPr lang="ja-JP" altLang="en-US" sz="2800" u="sng" dirty="0">
                <a:effectLst>
                  <a:outerShdw blurRad="38100" dist="38100" dir="2700000" algn="tl">
                    <a:srgbClr val="000000">
                      <a:alpha val="43137"/>
                    </a:srgbClr>
                  </a:outerShdw>
                </a:effectLst>
              </a:rPr>
              <a:t>目標</a:t>
            </a:r>
          </a:p>
        </p:txBody>
      </p:sp>
      <p:sp>
        <p:nvSpPr>
          <p:cNvPr id="15" name="正方形/長方形 14"/>
          <p:cNvSpPr/>
          <p:nvPr/>
        </p:nvSpPr>
        <p:spPr>
          <a:xfrm>
            <a:off x="323529" y="1556792"/>
            <a:ext cx="8515376" cy="64125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fontAlgn="auto">
              <a:spcBef>
                <a:spcPts val="0"/>
              </a:spcBef>
              <a:spcAft>
                <a:spcPts val="0"/>
              </a:spcAft>
              <a:defRPr/>
            </a:pPr>
            <a:r>
              <a:rPr lang="en-US" altLang="ja-JP" sz="1400" dirty="0">
                <a:solidFill>
                  <a:schemeClr val="tx1"/>
                </a:solidFill>
                <a:latin typeface="HG丸ｺﾞｼｯｸM-PRO" pitchFamily="50" charset="-128"/>
                <a:ea typeface="HG丸ｺﾞｼｯｸM-PRO" pitchFamily="50" charset="-128"/>
              </a:rPr>
              <a:t>H</a:t>
            </a:r>
            <a:r>
              <a:rPr lang="en-US" altLang="ja-JP" sz="1400" dirty="0" smtClean="0">
                <a:solidFill>
                  <a:schemeClr val="tx1"/>
                </a:solidFill>
                <a:latin typeface="HG丸ｺﾞｼｯｸM-PRO" pitchFamily="50" charset="-128"/>
                <a:ea typeface="HG丸ｺﾞｼｯｸM-PRO" pitchFamily="50" charset="-128"/>
              </a:rPr>
              <a:t>30</a:t>
            </a:r>
            <a:r>
              <a:rPr lang="ja-JP" altLang="en-US" sz="1400" dirty="0" smtClean="0">
                <a:solidFill>
                  <a:schemeClr val="tx1"/>
                </a:solidFill>
                <a:latin typeface="HG丸ｺﾞｼｯｸM-PRO" pitchFamily="50" charset="-128"/>
                <a:ea typeface="HG丸ｺﾞｼｯｸM-PRO" pitchFamily="50" charset="-128"/>
              </a:rPr>
              <a:t>年度から</a:t>
            </a:r>
            <a:r>
              <a:rPr lang="en-US" altLang="ja-JP" sz="1400" dirty="0">
                <a:solidFill>
                  <a:schemeClr val="tx1"/>
                </a:solidFill>
                <a:latin typeface="HG丸ｺﾞｼｯｸM-PRO" pitchFamily="50" charset="-128"/>
                <a:ea typeface="HG丸ｺﾞｼｯｸM-PRO" pitchFamily="50" charset="-128"/>
              </a:rPr>
              <a:t>H</a:t>
            </a:r>
            <a:r>
              <a:rPr lang="en-US" altLang="ja-JP" sz="1400" dirty="0" smtClean="0">
                <a:solidFill>
                  <a:schemeClr val="tx1"/>
                </a:solidFill>
                <a:latin typeface="HG丸ｺﾞｼｯｸM-PRO" pitchFamily="50" charset="-128"/>
                <a:ea typeface="HG丸ｺﾞｼｯｸM-PRO" pitchFamily="50" charset="-128"/>
              </a:rPr>
              <a:t>34</a:t>
            </a:r>
            <a:r>
              <a:rPr lang="ja-JP" altLang="en-US" sz="1400" dirty="0" smtClean="0">
                <a:solidFill>
                  <a:schemeClr val="tx1"/>
                </a:solidFill>
                <a:latin typeface="HG丸ｺﾞｼｯｸM-PRO" pitchFamily="50" charset="-128"/>
                <a:ea typeface="HG丸ｺﾞｼｯｸM-PRO" pitchFamily="50" charset="-128"/>
              </a:rPr>
              <a:t>年度の職員数管理目標は、</a:t>
            </a:r>
            <a:r>
              <a:rPr lang="en-US" altLang="ja-JP" sz="1400" b="1" u="sng" dirty="0" smtClean="0">
                <a:solidFill>
                  <a:schemeClr val="tx1"/>
                </a:solidFill>
                <a:latin typeface="HG丸ｺﾞｼｯｸM-PRO" pitchFamily="50" charset="-128"/>
                <a:ea typeface="HG丸ｺﾞｼｯｸM-PRO" pitchFamily="50" charset="-128"/>
              </a:rPr>
              <a:t>8,465</a:t>
            </a:r>
            <a:r>
              <a:rPr lang="ja-JP" altLang="en-US" sz="1400" b="1" u="sng" dirty="0" smtClean="0">
                <a:solidFill>
                  <a:schemeClr val="tx1"/>
                </a:solidFill>
                <a:latin typeface="HG丸ｺﾞｼｯｸM-PRO" pitchFamily="50" charset="-128"/>
                <a:ea typeface="HG丸ｺﾞｼｯｸM-PRO" pitchFamily="50" charset="-128"/>
              </a:rPr>
              <a:t>人（</a:t>
            </a:r>
            <a:r>
              <a:rPr lang="en-US" altLang="ja-JP" sz="1400" b="1" u="sng" dirty="0" smtClean="0">
                <a:solidFill>
                  <a:schemeClr val="tx1"/>
                </a:solidFill>
                <a:latin typeface="HG丸ｺﾞｼｯｸM-PRO" pitchFamily="50" charset="-128"/>
                <a:ea typeface="HG丸ｺﾞｼｯｸM-PRO" pitchFamily="50" charset="-128"/>
              </a:rPr>
              <a:t>H29</a:t>
            </a:r>
            <a:r>
              <a:rPr lang="ja-JP" altLang="en-US" sz="1400" b="1" u="sng" dirty="0" smtClean="0">
                <a:solidFill>
                  <a:schemeClr val="tx1"/>
                </a:solidFill>
                <a:latin typeface="HG丸ｺﾞｼｯｸM-PRO" pitchFamily="50" charset="-128"/>
                <a:ea typeface="HG丸ｺﾞｼｯｸM-PRO" pitchFamily="50" charset="-128"/>
              </a:rPr>
              <a:t>年度当初グロス職員数</a:t>
            </a:r>
            <a:r>
              <a:rPr lang="en-US" altLang="ja-JP" sz="1400" b="1" u="sng" dirty="0" smtClean="0">
                <a:solidFill>
                  <a:schemeClr val="tx1"/>
                </a:solidFill>
                <a:latin typeface="HG丸ｺﾞｼｯｸM-PRO" pitchFamily="50" charset="-128"/>
                <a:ea typeface="HG丸ｺﾞｼｯｸM-PRO" pitchFamily="50" charset="-128"/>
              </a:rPr>
              <a:t>※</a:t>
            </a:r>
            <a:r>
              <a:rPr lang="ja-JP" altLang="en-US" sz="1400" b="1" u="sng" dirty="0" smtClean="0">
                <a:solidFill>
                  <a:schemeClr val="tx1"/>
                </a:solidFill>
                <a:latin typeface="HG丸ｺﾞｼｯｸM-PRO" pitchFamily="50" charset="-128"/>
                <a:ea typeface="HG丸ｺﾞｼｯｸM-PRO" pitchFamily="50" charset="-128"/>
              </a:rPr>
              <a:t>）を上限</a:t>
            </a:r>
            <a:r>
              <a:rPr lang="ja-JP" altLang="en-US" sz="1400" dirty="0" smtClean="0">
                <a:solidFill>
                  <a:schemeClr val="tx1"/>
                </a:solidFill>
                <a:latin typeface="HG丸ｺﾞｼｯｸM-PRO" pitchFamily="50" charset="-128"/>
                <a:ea typeface="HG丸ｺﾞｼｯｸM-PRO" pitchFamily="50" charset="-128"/>
              </a:rPr>
              <a:t>とする。</a:t>
            </a:r>
            <a:endParaRPr lang="ja-JP" altLang="en-US" sz="1400" dirty="0">
              <a:solidFill>
                <a:schemeClr val="tx1"/>
              </a:solidFill>
              <a:latin typeface="HG丸ｺﾞｼｯｸM-PRO" pitchFamily="50" charset="-128"/>
              <a:ea typeface="HG丸ｺﾞｼｯｸM-PRO" pitchFamily="50" charset="-128"/>
            </a:endParaRPr>
          </a:p>
        </p:txBody>
      </p:sp>
      <p:sp>
        <p:nvSpPr>
          <p:cNvPr id="9" name="スライド番号プレースホルダー 8"/>
          <p:cNvSpPr>
            <a:spLocks noGrp="1"/>
          </p:cNvSpPr>
          <p:nvPr>
            <p:ph type="sldNum" sz="quarter" idx="12"/>
          </p:nvPr>
        </p:nvSpPr>
        <p:spPr>
          <a:xfrm>
            <a:off x="6758632" y="6414790"/>
            <a:ext cx="2133600" cy="365125"/>
          </a:xfrm>
        </p:spPr>
        <p:txBody>
          <a:bodyPr/>
          <a:lstStyle/>
          <a:p>
            <a:r>
              <a:rPr lang="en-US" altLang="ja-JP" dirty="0"/>
              <a:t>4</a:t>
            </a:r>
            <a:endParaRPr kumimoji="1" lang="ja-JP" altLang="en-US" dirty="0"/>
          </a:p>
        </p:txBody>
      </p:sp>
      <p:sp>
        <p:nvSpPr>
          <p:cNvPr id="13" name="コンテンツ プレースホルダー 2"/>
          <p:cNvSpPr txBox="1">
            <a:spLocks/>
          </p:cNvSpPr>
          <p:nvPr/>
        </p:nvSpPr>
        <p:spPr>
          <a:xfrm>
            <a:off x="594223" y="5810007"/>
            <a:ext cx="8229600" cy="787346"/>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defRPr/>
            </a:pPr>
            <a:endParaRPr lang="en-US" altLang="ja-JP" sz="1800" dirty="0" smtClean="0">
              <a:latin typeface="HGP創英角ｺﾞｼｯｸUB" pitchFamily="50" charset="-128"/>
              <a:ea typeface="HGP創英角ｺﾞｼｯｸUB" pitchFamily="50" charset="-128"/>
            </a:endParaRPr>
          </a:p>
          <a:p>
            <a:pPr marL="0" indent="0">
              <a:buFont typeface="Arial" panose="020B0604020202020204" pitchFamily="34" charset="0"/>
              <a:buNone/>
              <a:defRPr/>
            </a:pPr>
            <a:endParaRPr lang="en-US" altLang="ja-JP" sz="2000" dirty="0" smtClean="0">
              <a:latin typeface="HGP創英角ｺﾞｼｯｸUB" pitchFamily="50" charset="-128"/>
              <a:ea typeface="HGP創英角ｺﾞｼｯｸUB"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r>
              <a:rPr lang="ja-JP" altLang="en-US" sz="1600" dirty="0" smtClean="0">
                <a:latin typeface="HG丸ｺﾞｼｯｸM-PRO" pitchFamily="50" charset="-128"/>
                <a:ea typeface="HG丸ｺﾞｼｯｸM-PRO" pitchFamily="50" charset="-128"/>
              </a:rPr>
              <a:t>　</a:t>
            </a: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dirty="0" smtClean="0">
              <a:latin typeface="HG丸ｺﾞｼｯｸM-PRO" pitchFamily="50" charset="-128"/>
              <a:ea typeface="HG丸ｺﾞｼｯｸM-PRO" pitchFamily="50" charset="-128"/>
            </a:endParaRPr>
          </a:p>
          <a:p>
            <a:pPr marL="0" indent="0">
              <a:buFont typeface="Arial" panose="020B0604020202020204" pitchFamily="34" charset="0"/>
              <a:buNone/>
              <a:defRPr/>
            </a:pPr>
            <a:r>
              <a:rPr lang="ja-JP" altLang="en-US" sz="16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marL="0" indent="0">
              <a:buFont typeface="Arial" panose="020B0604020202020204" pitchFamily="34" charset="0"/>
              <a:buNone/>
              <a:defRPr/>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p:txBody>
      </p:sp>
      <p:sp>
        <p:nvSpPr>
          <p:cNvPr id="14" name="コンテンツ プレースホルダー 2"/>
          <p:cNvSpPr txBox="1">
            <a:spLocks/>
          </p:cNvSpPr>
          <p:nvPr/>
        </p:nvSpPr>
        <p:spPr>
          <a:xfrm>
            <a:off x="547213" y="5294711"/>
            <a:ext cx="8229600" cy="1195015"/>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defRPr/>
            </a:pPr>
            <a:endParaRPr lang="en-US" altLang="ja-JP" sz="1800" smtClean="0">
              <a:latin typeface="HGP創英角ｺﾞｼｯｸUB" pitchFamily="50" charset="-128"/>
              <a:ea typeface="HGP創英角ｺﾞｼｯｸUB" pitchFamily="50" charset="-128"/>
            </a:endParaRPr>
          </a:p>
          <a:p>
            <a:pPr marL="0" indent="0">
              <a:buFont typeface="Arial" panose="020B0604020202020204" pitchFamily="34" charset="0"/>
              <a:buNone/>
              <a:defRPr/>
            </a:pPr>
            <a:endParaRPr lang="en-US" altLang="ja-JP" sz="2000" smtClean="0">
              <a:latin typeface="HGP創英角ｺﾞｼｯｸUB" pitchFamily="50" charset="-128"/>
              <a:ea typeface="HGP創英角ｺﾞｼｯｸUB"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r>
              <a:rPr lang="ja-JP" altLang="en-US" sz="1600" smtClean="0">
                <a:latin typeface="HG丸ｺﾞｼｯｸM-PRO" pitchFamily="50" charset="-128"/>
                <a:ea typeface="HG丸ｺﾞｼｯｸM-PRO" pitchFamily="50" charset="-128"/>
              </a:rPr>
              <a:t>　</a:t>
            </a: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endParaRPr lang="en-US" altLang="ja-JP" sz="1600" smtClean="0">
              <a:latin typeface="HG丸ｺﾞｼｯｸM-PRO" pitchFamily="50" charset="-128"/>
              <a:ea typeface="HG丸ｺﾞｼｯｸM-PRO" pitchFamily="50" charset="-128"/>
            </a:endParaRPr>
          </a:p>
          <a:p>
            <a:pPr marL="0" indent="0">
              <a:buFont typeface="Arial" panose="020B0604020202020204" pitchFamily="34" charset="0"/>
              <a:buNone/>
              <a:defRPr/>
            </a:pPr>
            <a:r>
              <a:rPr lang="ja-JP" altLang="en-US" sz="1600" smtClean="0">
                <a:latin typeface="HG丸ｺﾞｼｯｸM-PRO" pitchFamily="50" charset="-128"/>
                <a:ea typeface="HG丸ｺﾞｼｯｸM-PRO" pitchFamily="50" charset="-128"/>
              </a:rPr>
              <a:t>　</a:t>
            </a:r>
            <a:r>
              <a:rPr lang="ja-JP" altLang="en-US" sz="1400" smtClean="0">
                <a:latin typeface="HG丸ｺﾞｼｯｸM-PRO" pitchFamily="50" charset="-128"/>
                <a:ea typeface="HG丸ｺﾞｼｯｸM-PRO" pitchFamily="50" charset="-128"/>
              </a:rPr>
              <a:t>　</a:t>
            </a:r>
            <a:endParaRPr lang="en-US" altLang="ja-JP" sz="1400" smtClean="0">
              <a:latin typeface="HG丸ｺﾞｼｯｸM-PRO" pitchFamily="50" charset="-128"/>
              <a:ea typeface="HG丸ｺﾞｼｯｸM-PRO" pitchFamily="50" charset="-128"/>
            </a:endParaRPr>
          </a:p>
          <a:p>
            <a:pPr marL="0" indent="0">
              <a:buFont typeface="Arial" panose="020B0604020202020204" pitchFamily="34" charset="0"/>
              <a:buNone/>
              <a:defRPr/>
            </a:pPr>
            <a:r>
              <a:rPr lang="ja-JP" altLang="en-US" sz="140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p:txBody>
      </p:sp>
      <p:sp>
        <p:nvSpPr>
          <p:cNvPr id="2" name="テキスト ボックス 1"/>
          <p:cNvSpPr txBox="1"/>
          <p:nvPr/>
        </p:nvSpPr>
        <p:spPr>
          <a:xfrm>
            <a:off x="451081" y="4986934"/>
            <a:ext cx="7049123" cy="615553"/>
          </a:xfrm>
          <a:prstGeom prst="rect">
            <a:avLst/>
          </a:prstGeom>
          <a:noFill/>
        </p:spPr>
        <p:txBody>
          <a:bodyPr wrap="square" rtlCol="0">
            <a:spAutoFit/>
          </a:bodyPr>
          <a:lstStyle/>
          <a:p>
            <a:r>
              <a:rPr lang="ja-JP" altLang="en-US" sz="1600" b="1" u="sng" dirty="0">
                <a:effectLst>
                  <a:outerShdw blurRad="38100" dist="38100" dir="2700000" algn="tl">
                    <a:srgbClr val="000000">
                      <a:alpha val="43137"/>
                    </a:srgbClr>
                  </a:outerShdw>
                </a:effectLst>
              </a:rPr>
              <a:t>■目標期間</a:t>
            </a:r>
            <a:endParaRPr lang="en-US" altLang="ja-JP" sz="1600" b="1" u="sng" dirty="0">
              <a:effectLst>
                <a:outerShdw blurRad="38100" dist="38100" dir="2700000" algn="tl">
                  <a:srgbClr val="000000">
                    <a:alpha val="43137"/>
                  </a:srgbClr>
                </a:outerShdw>
              </a:effectLst>
            </a:endParaRPr>
          </a:p>
          <a:p>
            <a:r>
              <a:rPr kumimoji="1" lang="ja-JP" altLang="en-US" dirty="0" smtClean="0"/>
              <a:t>　　</a:t>
            </a:r>
            <a:r>
              <a:rPr kumimoji="1" lang="ja-JP" altLang="en-US" sz="1600" dirty="0" smtClean="0">
                <a:latin typeface="+mn-ea"/>
              </a:rPr>
              <a:t>平成</a:t>
            </a:r>
            <a:r>
              <a:rPr kumimoji="1" lang="en-US" altLang="ja-JP" sz="1600" dirty="0" smtClean="0">
                <a:latin typeface="+mn-ea"/>
              </a:rPr>
              <a:t>30</a:t>
            </a:r>
            <a:r>
              <a:rPr kumimoji="1" lang="ja-JP" altLang="en-US" sz="1600" dirty="0" smtClean="0">
                <a:latin typeface="+mn-ea"/>
              </a:rPr>
              <a:t>年度～</a:t>
            </a:r>
            <a:r>
              <a:rPr lang="ja-JP" altLang="en-US" sz="1600" dirty="0" smtClean="0">
                <a:latin typeface="+mn-ea"/>
              </a:rPr>
              <a:t>平成</a:t>
            </a:r>
            <a:r>
              <a:rPr lang="en-US" altLang="ja-JP" sz="1600" dirty="0" smtClean="0">
                <a:latin typeface="+mn-ea"/>
              </a:rPr>
              <a:t>34</a:t>
            </a:r>
            <a:r>
              <a:rPr lang="ja-JP" altLang="en-US" sz="1600" dirty="0" smtClean="0">
                <a:latin typeface="+mn-ea"/>
              </a:rPr>
              <a:t>年度の５年間</a:t>
            </a:r>
            <a:endParaRPr kumimoji="1" lang="ja-JP" altLang="en-US" sz="1600" dirty="0">
              <a:latin typeface="+mn-ea"/>
            </a:endParaRPr>
          </a:p>
        </p:txBody>
      </p:sp>
      <p:sp>
        <p:nvSpPr>
          <p:cNvPr id="16" name="テキスト ボックス 15"/>
          <p:cNvSpPr txBox="1"/>
          <p:nvPr/>
        </p:nvSpPr>
        <p:spPr>
          <a:xfrm>
            <a:off x="395536" y="2568533"/>
            <a:ext cx="6448324" cy="338554"/>
          </a:xfrm>
          <a:prstGeom prst="rect">
            <a:avLst/>
          </a:prstGeom>
          <a:noFill/>
        </p:spPr>
        <p:txBody>
          <a:bodyPr wrap="square" rtlCol="0">
            <a:spAutoFit/>
          </a:bodyPr>
          <a:lstStyle/>
          <a:p>
            <a:r>
              <a:rPr lang="ja-JP" altLang="en-US" sz="1600" b="1" u="sng" dirty="0" smtClean="0">
                <a:effectLst>
                  <a:outerShdw blurRad="38100" dist="38100" dir="2700000" algn="tl">
                    <a:srgbClr val="000000">
                      <a:alpha val="43137"/>
                    </a:srgbClr>
                  </a:outerShdw>
                </a:effectLst>
              </a:rPr>
              <a:t>■</a:t>
            </a:r>
            <a:r>
              <a:rPr lang="ja-JP" altLang="en-US" sz="1600" b="1" u="sng" dirty="0">
                <a:effectLst>
                  <a:outerShdw blurRad="38100" dist="38100" dir="2700000" algn="tl">
                    <a:srgbClr val="000000">
                      <a:alpha val="43137"/>
                    </a:srgbClr>
                  </a:outerShdw>
                </a:effectLst>
              </a:rPr>
              <a:t>管理</a:t>
            </a:r>
            <a:r>
              <a:rPr lang="ja-JP" altLang="en-US" sz="1600" b="1" u="sng" dirty="0" smtClean="0">
                <a:effectLst>
                  <a:outerShdw blurRad="38100" dist="38100" dir="2700000" algn="tl">
                    <a:srgbClr val="000000">
                      <a:alpha val="43137"/>
                    </a:srgbClr>
                  </a:outerShdw>
                </a:effectLst>
              </a:rPr>
              <a:t>手法</a:t>
            </a:r>
            <a:endParaRPr lang="en-US" altLang="ja-JP" sz="1600" b="1" u="sng" dirty="0" smtClean="0">
              <a:effectLst>
                <a:outerShdw blurRad="38100" dist="38100" dir="2700000" algn="tl">
                  <a:srgbClr val="000000">
                    <a:alpha val="43137"/>
                  </a:srgbClr>
                </a:outerShdw>
              </a:effectLst>
            </a:endParaRPr>
          </a:p>
        </p:txBody>
      </p:sp>
      <p:sp>
        <p:nvSpPr>
          <p:cNvPr id="3" name="テキスト ボックス 2"/>
          <p:cNvSpPr txBox="1"/>
          <p:nvPr/>
        </p:nvSpPr>
        <p:spPr>
          <a:xfrm>
            <a:off x="594223" y="2912483"/>
            <a:ext cx="8215615" cy="1877437"/>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の成長と府民の安全・安心を担う人材を確保するため、幅広い視野と専門領域を持つ人材</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を計画的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採用するとともに、豊富な知識・経験を有する再任用職員を積極的に活用することにより、大量退職期においても組織の効率性を低下させることなく、全国トップクラスのスリムな組織体制を維持する。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万博誘致、統合型リゾート（</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IR</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）の立地推進などのため、一時的に既存業務の効率化等により、単年度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で吸収</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できない程の大規模な行政需要が発生した場合は、複数年度で職員数を管理する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新たな大都市制度が実現した場合は、「職員数管理目標」を見直す。</a:t>
            </a:r>
          </a:p>
        </p:txBody>
      </p:sp>
      <p:sp>
        <p:nvSpPr>
          <p:cNvPr id="17" name="正方形/長方形 16"/>
          <p:cNvSpPr/>
          <p:nvPr/>
        </p:nvSpPr>
        <p:spPr>
          <a:xfrm>
            <a:off x="742404" y="6202388"/>
            <a:ext cx="7832725" cy="287338"/>
          </a:xfrm>
          <a:prstGeom prst="rect">
            <a:avLst/>
          </a:prstGeom>
          <a:solidFill>
            <a:schemeClr val="bg1"/>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大学教授など識見を有する者から意見聴取を行い、概ね妥当であるなどのご意見を頂いた。</a:t>
            </a:r>
            <a:endParaRPr lang="en-US" altLang="ja-JP" sz="1300" dirty="0">
              <a:solidFill>
                <a:schemeClr val="tx1"/>
              </a:solidFill>
              <a:latin typeface="HG丸ｺﾞｼｯｸM-PRO" pitchFamily="50" charset="-128"/>
              <a:ea typeface="HG丸ｺﾞｼｯｸM-PRO" pitchFamily="50" charset="-128"/>
            </a:endParaRPr>
          </a:p>
        </p:txBody>
      </p:sp>
      <p:sp>
        <p:nvSpPr>
          <p:cNvPr id="18" name="正方形/長方形 17"/>
          <p:cNvSpPr/>
          <p:nvPr/>
        </p:nvSpPr>
        <p:spPr>
          <a:xfrm>
            <a:off x="594223" y="5810007"/>
            <a:ext cx="1546225" cy="3381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t>識者の意見</a:t>
            </a:r>
          </a:p>
        </p:txBody>
      </p:sp>
      <p:sp>
        <p:nvSpPr>
          <p:cNvPr id="19" name="テキスト ボックス 18"/>
          <p:cNvSpPr txBox="1"/>
          <p:nvPr/>
        </p:nvSpPr>
        <p:spPr>
          <a:xfrm>
            <a:off x="451081" y="2198044"/>
            <a:ext cx="6552728" cy="246221"/>
          </a:xfrm>
          <a:prstGeom prst="rect">
            <a:avLst/>
          </a:prstGeom>
          <a:noFill/>
          <a:ln>
            <a:noFill/>
            <a:prstDash val="dash"/>
          </a:ln>
        </p:spPr>
        <p:txBody>
          <a:bodyPr wrap="square" rtlCol="0">
            <a:spAutoFit/>
          </a:bodyPr>
          <a:lstStyle/>
          <a:p>
            <a:r>
              <a:rPr kumimoji="1" lang="en-US" altLang="ja-JP" sz="1000" dirty="0" smtClean="0"/>
              <a:t>※</a:t>
            </a:r>
            <a:r>
              <a:rPr kumimoji="1" lang="ja-JP" altLang="en-US" sz="1000" dirty="0" smtClean="0"/>
              <a:t>グロス職員数＝</a:t>
            </a:r>
            <a:r>
              <a:rPr lang="ja-JP" altLang="en-US" sz="1000" dirty="0" smtClean="0"/>
              <a:t>　</a:t>
            </a:r>
            <a:r>
              <a:rPr kumimoji="1" lang="ja-JP" altLang="en-US" sz="1000" dirty="0" smtClean="0"/>
              <a:t>常勤職員数（フルタイム再任用数含む）＋常勤換算後の短時間再任用数</a:t>
            </a:r>
            <a:endParaRPr kumimoji="1" lang="ja-JP" altLang="en-US" sz="1000" dirty="0"/>
          </a:p>
        </p:txBody>
      </p:sp>
    </p:spTree>
    <p:extLst>
      <p:ext uri="{BB962C8B-B14F-4D97-AF65-F5344CB8AC3E}">
        <p14:creationId xmlns:p14="http://schemas.microsoft.com/office/powerpoint/2010/main" val="3315373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71525" y="274638"/>
            <a:ext cx="7832725" cy="561975"/>
          </a:xfrm>
          <a:gradFill>
            <a:gsLst>
              <a:gs pos="0">
                <a:srgbClr val="8488C4"/>
              </a:gs>
              <a:gs pos="53000">
                <a:srgbClr val="D4DEFF"/>
              </a:gs>
              <a:gs pos="83000">
                <a:srgbClr val="D4DEFF"/>
              </a:gs>
              <a:gs pos="100000">
                <a:srgbClr val="96AB94"/>
              </a:gs>
            </a:gsLst>
            <a:lin ang="5400000" scaled="0"/>
          </a:gradFill>
          <a:effectLst>
            <a:outerShdw blurRad="50800" dist="38100" dir="5400000" algn="t" rotWithShape="0">
              <a:prstClr val="black">
                <a:alpha val="40000"/>
              </a:prstClr>
            </a:outerShdw>
          </a:effectLst>
        </p:spPr>
        <p:txBody>
          <a:bodyPr rtlCol="0">
            <a:normAutofit/>
          </a:bodyPr>
          <a:lstStyle/>
          <a:p>
            <a:pPr fontAlgn="auto">
              <a:spcAft>
                <a:spcPts val="0"/>
              </a:spcAft>
              <a:defRPr/>
            </a:pPr>
            <a:r>
              <a:rPr lang="ja-JP" altLang="en-US" sz="2700" dirty="0" smtClean="0"/>
              <a:t>≪参考≫　　　「職員数管理目標」～策定の根拠～</a:t>
            </a:r>
            <a:endParaRPr lang="ja-JP" altLang="en-US" sz="2700" dirty="0"/>
          </a:p>
        </p:txBody>
      </p:sp>
      <p:sp>
        <p:nvSpPr>
          <p:cNvPr id="9" name="正方形/長方形 8"/>
          <p:cNvSpPr/>
          <p:nvPr/>
        </p:nvSpPr>
        <p:spPr>
          <a:xfrm>
            <a:off x="771525" y="1590675"/>
            <a:ext cx="7832725" cy="3278188"/>
          </a:xfrm>
          <a:prstGeom prst="rect">
            <a:avLst/>
          </a:prstGeom>
          <a:solidFill>
            <a:schemeClr val="bg1"/>
          </a:solidFill>
          <a:ln w="38100" cmpd="thinThick"/>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（組織及び定数）</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第三条　</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任命権者は、最少の経費で最大の効果を挙げるために、簡素で効率的な組織の運営に　　</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努めるものとする。</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r>
              <a:rPr lang="ja-JP" altLang="ja-JP" sz="1400" b="1" dirty="0">
                <a:solidFill>
                  <a:schemeClr val="tx1"/>
                </a:solidFill>
                <a:latin typeface="HG丸ｺﾞｼｯｸM-PRO" pitchFamily="50" charset="-128"/>
                <a:ea typeface="HG丸ｺﾞｼｯｸM-PRO" pitchFamily="50" charset="-128"/>
              </a:rPr>
              <a:t>２　全ての職は、組織運営及び業務の必要性の有無に基づき設置し、適正に管理するも</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r>
              <a:rPr lang="ja-JP" altLang="ja-JP" sz="1400" b="1" dirty="0">
                <a:solidFill>
                  <a:schemeClr val="tx1"/>
                </a:solidFill>
                <a:latin typeface="HG丸ｺﾞｼｯｸM-PRO" pitchFamily="50" charset="-128"/>
                <a:ea typeface="HG丸ｺﾞｼｯｸM-PRO" pitchFamily="50" charset="-128"/>
              </a:rPr>
              <a:t>のとする。</a:t>
            </a: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r>
              <a:rPr lang="ja-JP" altLang="ja-JP" sz="1400" b="1" dirty="0">
                <a:solidFill>
                  <a:schemeClr val="tx1"/>
                </a:solidFill>
                <a:latin typeface="HG丸ｺﾞｼｯｸM-PRO" pitchFamily="50" charset="-128"/>
                <a:ea typeface="HG丸ｺﾞｼｯｸM-PRO" pitchFamily="50" charset="-128"/>
              </a:rPr>
              <a:t>３　</a:t>
            </a:r>
            <a:r>
              <a:rPr lang="ja-JP" altLang="ja-JP" sz="1400" b="1" u="sng" dirty="0">
                <a:solidFill>
                  <a:schemeClr val="tx1"/>
                </a:solidFill>
                <a:latin typeface="HG丸ｺﾞｼｯｸM-PRO" pitchFamily="50" charset="-128"/>
                <a:ea typeface="HG丸ｺﾞｼｯｸM-PRO" pitchFamily="50" charset="-128"/>
              </a:rPr>
              <a:t>任命権者は、五年ごとに職員数の管理の目標を定め、これを公表するものとする。</a:t>
            </a:r>
            <a:endParaRPr lang="en-US" altLang="ja-JP" sz="1400" b="1" u="sng"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r>
              <a:rPr lang="ja-JP" altLang="ja-JP" sz="1400" b="1" dirty="0">
                <a:solidFill>
                  <a:schemeClr val="tx1"/>
                </a:solidFill>
                <a:latin typeface="HG丸ｺﾞｼｯｸM-PRO" pitchFamily="50" charset="-128"/>
                <a:ea typeface="HG丸ｺﾞｼｯｸM-PRO" pitchFamily="50" charset="-128"/>
              </a:rPr>
              <a:t>ただし、必要があると認めるときは、これを変更することができる。</a:t>
            </a: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r>
              <a:rPr lang="ja-JP" altLang="ja-JP" sz="1400" b="1" dirty="0">
                <a:solidFill>
                  <a:schemeClr val="tx1"/>
                </a:solidFill>
                <a:latin typeface="HG丸ｺﾞｼｯｸM-PRO" pitchFamily="50" charset="-128"/>
                <a:ea typeface="HG丸ｺﾞｼｯｸM-PRO" pitchFamily="50" charset="-128"/>
              </a:rPr>
              <a:t>４　前項の目標を設定し、又は変更する場合は、地方公共団体の運営等に関し、識見を</a:t>
            </a:r>
            <a:endParaRPr lang="en-US" altLang="ja-JP" sz="1400" b="1" dirty="0">
              <a:solidFill>
                <a:schemeClr val="tx1"/>
              </a:solidFill>
              <a:latin typeface="HG丸ｺﾞｼｯｸM-PRO" pitchFamily="50" charset="-128"/>
              <a:ea typeface="HG丸ｺﾞｼｯｸM-PRO" pitchFamily="50" charset="-128"/>
            </a:endParaRPr>
          </a:p>
          <a:p>
            <a:pPr fontAlgn="auto">
              <a:spcBef>
                <a:spcPts val="0"/>
              </a:spcBef>
              <a:spcAft>
                <a:spcPts val="0"/>
              </a:spcAft>
              <a:defRPr/>
            </a:pPr>
            <a:r>
              <a:rPr lang="ja-JP" altLang="en-US" sz="1400" b="1" dirty="0">
                <a:solidFill>
                  <a:schemeClr val="tx1"/>
                </a:solidFill>
                <a:latin typeface="HG丸ｺﾞｼｯｸM-PRO" pitchFamily="50" charset="-128"/>
                <a:ea typeface="HG丸ｺﾞｼｯｸM-PRO" pitchFamily="50" charset="-128"/>
              </a:rPr>
              <a:t>　　　</a:t>
            </a:r>
            <a:r>
              <a:rPr lang="ja-JP" altLang="ja-JP" sz="1400" b="1" dirty="0">
                <a:solidFill>
                  <a:schemeClr val="tx1"/>
                </a:solidFill>
                <a:latin typeface="HG丸ｺﾞｼｯｸM-PRO" pitchFamily="50" charset="-128"/>
                <a:ea typeface="HG丸ｺﾞｼｯｸM-PRO" pitchFamily="50" charset="-128"/>
              </a:rPr>
              <a:t>有する者の意見を聴</a:t>
            </a:r>
            <a:r>
              <a:rPr lang="ja-JP" altLang="en-US" sz="1400" b="1" dirty="0">
                <a:solidFill>
                  <a:schemeClr val="tx1"/>
                </a:solidFill>
                <a:latin typeface="HG丸ｺﾞｼｯｸM-PRO" pitchFamily="50" charset="-128"/>
                <a:ea typeface="HG丸ｺﾞｼｯｸM-PRO" pitchFamily="50" charset="-128"/>
              </a:rPr>
              <a:t>くものと</a:t>
            </a:r>
            <a:r>
              <a:rPr lang="ja-JP" altLang="ja-JP" sz="1400" b="1" dirty="0">
                <a:solidFill>
                  <a:schemeClr val="tx1"/>
                </a:solidFill>
                <a:latin typeface="HG丸ｺﾞｼｯｸM-PRO" pitchFamily="50" charset="-128"/>
                <a:ea typeface="HG丸ｺﾞｼｯｸM-PRO" pitchFamily="50" charset="-128"/>
              </a:rPr>
              <a:t>する。</a:t>
            </a:r>
          </a:p>
        </p:txBody>
      </p:sp>
      <p:sp>
        <p:nvSpPr>
          <p:cNvPr id="11" name="正方形/長方形 10"/>
          <p:cNvSpPr/>
          <p:nvPr/>
        </p:nvSpPr>
        <p:spPr>
          <a:xfrm>
            <a:off x="769938" y="1087438"/>
            <a:ext cx="2146300" cy="431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b="1" dirty="0"/>
              <a:t>職員基本条例（抄）</a:t>
            </a:r>
          </a:p>
        </p:txBody>
      </p:sp>
      <p:sp>
        <p:nvSpPr>
          <p:cNvPr id="5" name="スライド番号プレースホルダー 8"/>
          <p:cNvSpPr>
            <a:spLocks noGrp="1"/>
          </p:cNvSpPr>
          <p:nvPr>
            <p:ph type="sldNum" sz="quarter" idx="12"/>
          </p:nvPr>
        </p:nvSpPr>
        <p:spPr>
          <a:xfrm>
            <a:off x="6758632" y="6414790"/>
            <a:ext cx="2133600" cy="365125"/>
          </a:xfrm>
        </p:spPr>
        <p:txBody>
          <a:bodyPr/>
          <a:lstStyle/>
          <a:p>
            <a:r>
              <a:rPr kumimoji="1" lang="en-US" altLang="ja-JP" dirty="0" smtClean="0"/>
              <a:t>5</a:t>
            </a:r>
            <a:endParaRPr kumimoji="1" lang="ja-JP" altLang="en-US" dirty="0"/>
          </a:p>
        </p:txBody>
      </p:sp>
    </p:spTree>
    <p:extLst>
      <p:ext uri="{BB962C8B-B14F-4D97-AF65-F5344CB8AC3E}">
        <p14:creationId xmlns:p14="http://schemas.microsoft.com/office/powerpoint/2010/main" val="2647963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40000"/>
            <a:lumOff val="60000"/>
          </a:schemeClr>
        </a:solidFill>
        <a:ln w="12700">
          <a:solidFill>
            <a:schemeClr val="tx1"/>
          </a:solidFill>
        </a:ln>
      </a:spPr>
      <a:bodyPr rtlCol="0" anchor="ctr"/>
      <a:lstStyle>
        <a:defPPr algn="ctr">
          <a:defRPr kumimoji="1" sz="1400" b="1" i="1" u="sng" dirty="0" smtClean="0">
            <a:solidFill>
              <a:schemeClr val="tx1"/>
            </a:solidFill>
            <a:effectLst>
              <a:outerShdw blurRad="38100" dist="38100" dir="2700000" algn="tl">
                <a:srgbClr val="000000">
                  <a:alpha val="43137"/>
                </a:srgbClr>
              </a:outerShdw>
            </a:effectLs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7184</TotalTime>
  <Words>250</Words>
  <Application>Microsoft Office PowerPoint</Application>
  <PresentationFormat>画面に合わせる (4:3)</PresentationFormat>
  <Paragraphs>127</Paragraphs>
  <Slides>6</Slides>
  <Notes>2</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職員数管理目標</vt:lpstr>
      <vt:lpstr>Ⅰ　職員数管理の取組み</vt:lpstr>
      <vt:lpstr>PowerPoint プレゼンテーション</vt:lpstr>
      <vt:lpstr>PowerPoint プレゼンテーション</vt:lpstr>
      <vt:lpstr>PowerPoint プレゼンテーション</vt:lpstr>
      <vt:lpstr>≪参考≫　　　「職員数管理目標」～策定の根拠～</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職員数管理目標の見直しについて</dc:title>
  <dc:creator>HOSTNAME</dc:creator>
  <cp:lastModifiedBy>HOSTNAME</cp:lastModifiedBy>
  <cp:revision>542</cp:revision>
  <cp:lastPrinted>2017-08-31T01:10:40Z</cp:lastPrinted>
  <dcterms:created xsi:type="dcterms:W3CDTF">2015-06-03T08:36:52Z</dcterms:created>
  <dcterms:modified xsi:type="dcterms:W3CDTF">2017-08-31T01:10:43Z</dcterms:modified>
</cp:coreProperties>
</file>