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0" autoAdjust="0"/>
  </p:normalViewPr>
  <p:slideViewPr>
    <p:cSldViewPr>
      <p:cViewPr>
        <p:scale>
          <a:sx n="100" d="100"/>
          <a:sy n="100" d="100"/>
        </p:scale>
        <p:origin x="-276" y="11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C4E39-1268-4AE2-8FB5-94A49D36D5D8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46507-B4FB-4C24-9B9A-55429FAE9C5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44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46507-B4FB-4C24-9B9A-55429FAE9C5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0120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25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7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221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4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7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68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00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979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141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962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29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8693-2FAA-4C31-8891-7D0327F82941}" type="datetimeFigureOut">
              <a:rPr kumimoji="1" lang="ja-JP" altLang="en-US" smtClean="0"/>
              <a:t>2017/12/26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019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52788"/>
              </p:ext>
            </p:extLst>
          </p:nvPr>
        </p:nvGraphicFramePr>
        <p:xfrm>
          <a:off x="8831" y="543352"/>
          <a:ext cx="4872162" cy="51178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5170"/>
                <a:gridCol w="4406992"/>
              </a:tblGrid>
              <a:tr h="39556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全体訓練の概要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31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目的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災害対処能力の向上及び防災関係機関との連携強化</a:t>
                      </a:r>
                      <a:endParaRPr kumimoji="1" lang="en-US" altLang="ja-JP" sz="1200" u="none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/>
                </a:tc>
              </a:tr>
              <a:tr h="3499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日時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平成</a:t>
                      </a:r>
                      <a:r>
                        <a:rPr kumimoji="1" lang="en-US" altLang="ja-JP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kumimoji="1" lang="zh-TW" altLang="en-US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  <a:r>
                        <a:rPr kumimoji="1" lang="en-US" altLang="zh-TW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zh-TW" altLang="en-US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r>
                        <a:rPr kumimoji="1" lang="en-US" altLang="ja-JP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</a:t>
                      </a:r>
                      <a:r>
                        <a:rPr kumimoji="1" lang="zh-TW" altLang="en-US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日（</a:t>
                      </a:r>
                      <a:r>
                        <a:rPr kumimoji="1" lang="ja-JP" altLang="en-US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水</a:t>
                      </a:r>
                      <a:r>
                        <a:rPr kumimoji="1" lang="zh-TW" altLang="en-US" sz="12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午前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】9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00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、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午後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】13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00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</a:t>
                      </a:r>
                      <a:r>
                        <a:rPr kumimoji="1" lang="zh-TW" altLang="en-US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zh-TW" sz="100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00</a:t>
                      </a:r>
                    </a:p>
                  </a:txBody>
                  <a:tcPr marL="36000" marR="36000" marT="0" marB="0" anchor="ctr"/>
                </a:tc>
              </a:tr>
              <a:tr h="5068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訓練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想定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南海トラフ巨大地震を想定　（休日午前 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分に地震発生）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zh-TW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（震源地：Ｍ９．１、府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</a:t>
                      </a:r>
                      <a:r>
                        <a:rPr kumimoji="1" lang="zh-TW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震度：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</a:t>
                      </a:r>
                      <a:r>
                        <a:rPr kumimoji="1" lang="zh-TW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強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を</a:t>
                      </a:r>
                      <a:r>
                        <a:rPr kumimoji="1" lang="zh-TW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観測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　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非常３号配備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kumimoji="1" lang="ja-JP" altLang="en-US" sz="10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/>
                </a:tc>
              </a:tr>
              <a:tr h="34923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訓練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内容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u="none" dirty="0" smtClean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1200" u="none" dirty="0" smtClean="0"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　初動期（発災直後）を想定</a:t>
                      </a:r>
                      <a:endParaRPr kumimoji="1" lang="en-US" altLang="ja-JP" sz="1200" u="none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4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災害対策本部（事務局）、地域連絡部の開設、運営訓練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400" u="none" dirty="0" smtClean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緊急防災推進員</a:t>
                      </a:r>
                      <a:r>
                        <a:rPr kumimoji="1" lang="en-US" altLang="ja-JP" sz="1050" u="none" dirty="0" smtClean="0">
                          <a:latin typeface="+mn-ea"/>
                          <a:ea typeface="+mn-ea"/>
                        </a:rPr>
                        <a:t>(*)</a:t>
                      </a:r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の参集及び初動対応訓練</a:t>
                      </a:r>
                      <a:r>
                        <a:rPr kumimoji="1" lang="ja-JP" altLang="en-US" sz="1000" u="none" dirty="0" smtClean="0">
                          <a:latin typeface="+mn-ea"/>
                          <a:ea typeface="+mn-ea"/>
                        </a:rPr>
                        <a:t> </a:t>
                      </a:r>
                      <a:endParaRPr kumimoji="1" lang="en-US" altLang="ja-JP" sz="1000" u="none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u="none" dirty="0" smtClean="0"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en-US" altLang="ja-JP" sz="1000" u="none" dirty="0" smtClean="0">
                          <a:latin typeface="+mn-ea"/>
                          <a:ea typeface="+mn-ea"/>
                        </a:rPr>
                        <a:t>(*)</a:t>
                      </a:r>
                      <a:r>
                        <a:rPr kumimoji="1" lang="ja-JP" altLang="en-US" sz="1000" u="none" dirty="0" smtClean="0">
                          <a:latin typeface="+mn-ea"/>
                          <a:ea typeface="+mn-ea"/>
                        </a:rPr>
                        <a:t>地震発災直後の段階から、大阪府の防災拠点及び市町村庁舎に自動</a:t>
                      </a:r>
                      <a:endParaRPr kumimoji="1" lang="en-US" altLang="ja-JP" sz="1000" u="none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u="none" dirty="0" smtClean="0">
                          <a:latin typeface="+mn-ea"/>
                          <a:ea typeface="+mn-ea"/>
                        </a:rPr>
                        <a:t>　　　　　参集し、情報収集など初動対応を行う</a:t>
                      </a:r>
                      <a:endParaRPr kumimoji="1" lang="en-US" altLang="ja-JP" sz="1000" u="none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400" u="none" dirty="0" smtClean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災害対策本部会議の訓練</a:t>
                      </a:r>
                      <a:r>
                        <a:rPr kumimoji="1" lang="ja-JP" altLang="en-US" sz="1050" u="none" dirty="0" smtClean="0">
                          <a:latin typeface="+mn-ea"/>
                          <a:ea typeface="+mn-ea"/>
                        </a:rPr>
                        <a:t>　（知事、副知事、各部局長）</a:t>
                      </a:r>
                      <a:endParaRPr kumimoji="1" lang="en-US" altLang="ja-JP" sz="1050" u="none" dirty="0" smtClean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600" u="none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200" u="none" dirty="0" smtClean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午後</a:t>
                      </a:r>
                      <a:r>
                        <a:rPr kumimoji="1" lang="en-US" altLang="ja-JP" sz="1200" u="none" dirty="0" smtClean="0"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200" u="none" dirty="0" smtClean="0">
                          <a:latin typeface="+mn-ea"/>
                          <a:ea typeface="+mn-ea"/>
                        </a:rPr>
                        <a:t>　応急・復旧期を想定</a:t>
                      </a:r>
                      <a:endParaRPr kumimoji="1" lang="en-US" altLang="ja-JP" sz="1200" u="none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4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震災応急対策連絡会議の訓練 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事務局訓練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　　　　災害時における防災関係機関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(**)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相互の情報共有と連携強化を目的とし、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　　　　事務局とリエゾン部隊との支援調整を想定した訓練</a:t>
                      </a:r>
                    </a:p>
                    <a:p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ja-JP" altLang="en-US" sz="900" baseline="0" dirty="0" smtClean="0"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(**)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大阪府警察本部、大阪市消防局、陸上自衛隊第３師団、海上保安庁大阪海上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900" dirty="0" smtClean="0">
                          <a:latin typeface="+mn-ea"/>
                          <a:ea typeface="+mn-ea"/>
                        </a:rPr>
                        <a:t>             </a:t>
                      </a:r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保安監部、大阪管区気象台、近畿地方整備局、関西電力㈱、大阪ガス㈱、</a:t>
                      </a:r>
                    </a:p>
                    <a:p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　　　　　  西日本電信電話㈱大阪支店、大阪広域水道企業団事業管理部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4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応援・受援の訓練 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事務局訓練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　　　　職員派遣・物資供給など全国からの応援受入れを想定した訓練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400" dirty="0" smtClean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800" b="1" baseline="0" dirty="0" smtClean="0">
                          <a:latin typeface="+mn-ea"/>
                          <a:ea typeface="+mn-ea"/>
                        </a:rPr>
                        <a:t>●</a:t>
                      </a:r>
                      <a:r>
                        <a:rPr kumimoji="1" lang="ja-JP" altLang="en-US" sz="1000" baseline="0" dirty="0" smtClean="0">
                          <a:latin typeface="+mn-ea"/>
                          <a:ea typeface="+mn-ea"/>
                        </a:rPr>
                        <a:t>各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部局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で職員参集、業務継続計画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(BCP)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検証、災害応急対策の訓練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4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訓練ふりかえり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（副知事、各部局長）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咲洲庁舎はテレビ会議参加</a:t>
                      </a:r>
                      <a:endParaRPr kumimoji="1" lang="en-US" altLang="ja-JP" sz="10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kumimoji="1" lang="en-US" altLang="ja-JP" sz="4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/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552172"/>
              </p:ext>
            </p:extLst>
          </p:nvPr>
        </p:nvGraphicFramePr>
        <p:xfrm>
          <a:off x="4997766" y="538281"/>
          <a:ext cx="4889878" cy="5122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93"/>
                <a:gridCol w="4462885"/>
              </a:tblGrid>
              <a:tr h="39117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災害対策本部会議の訓練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marL="99060" marR="99060"/>
                </a:tc>
              </a:tr>
              <a:tr h="519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時間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場所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u="none" dirty="0" smtClean="0">
                          <a:latin typeface="+mj-ea"/>
                          <a:ea typeface="+mj-ea"/>
                        </a:rPr>
                        <a:t>10:30</a:t>
                      </a:r>
                      <a:r>
                        <a:rPr kumimoji="1" lang="ja-JP" altLang="en-US" sz="1200" u="none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200" u="none" dirty="0" smtClean="0">
                          <a:latin typeface="+mj-ea"/>
                          <a:ea typeface="+mj-ea"/>
                        </a:rPr>
                        <a:t>11:00</a:t>
                      </a:r>
                      <a:r>
                        <a:rPr kumimoji="1" lang="ja-JP" altLang="en-US" sz="1200" u="none" baseline="0" dirty="0" smtClean="0">
                          <a:latin typeface="+mj-ea"/>
                          <a:ea typeface="+mj-ea"/>
                        </a:rPr>
                        <a:t> 　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災害対策本部会議室（新別館北館１階）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</a:tr>
              <a:tr h="7467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災害状況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・地震発生から１時間経過、府内では建物倒壊被害が発生。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・１ｍを超える津波が岬町に到達した状況。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・津波が大阪湾を北上し、１時間後には大阪市域に到達する見込み。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</a:tr>
              <a:tr h="7517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府の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対応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状況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・発災後、直ちに自衛隊の災害派遣を要請済み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・迅速な救助活動を進めるため、自衛隊、消防の先遣隊が災害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対策本部に到着、災害情報の共有と部隊展開を開始したところ。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</a:tr>
              <a:tr h="27141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会議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内容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u="wavyHeavy" baseline="0" dirty="0" smtClean="0">
                          <a:latin typeface="+mj-ea"/>
                          <a:ea typeface="+mj-ea"/>
                        </a:rPr>
                        <a:t>1)</a:t>
                      </a:r>
                      <a:r>
                        <a:rPr kumimoji="1" lang="ja-JP" altLang="en-US" sz="1200" u="wavyHeavy" baseline="0" dirty="0" smtClean="0">
                          <a:latin typeface="+mj-ea"/>
                          <a:ea typeface="+mj-ea"/>
                        </a:rPr>
                        <a:t>知事から府民への緊急メッセージ</a:t>
                      </a:r>
                      <a:endParaRPr kumimoji="1" lang="en-US" altLang="ja-JP" sz="1200" u="wavyHeavy" baseline="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　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・安全確保、津波に対する避難の呼びかけ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4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2)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災害派遣要請の状況報告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　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・各部隊（警察、消防、自衛隊）の展開・応援状況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4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u="wavyHeavy" baseline="0" dirty="0" smtClean="0">
                          <a:latin typeface="+mj-ea"/>
                          <a:ea typeface="+mj-ea"/>
                        </a:rPr>
                        <a:t>3)</a:t>
                      </a:r>
                      <a:r>
                        <a:rPr kumimoji="1" lang="ja-JP" altLang="en-US" sz="1200" u="wavyHeavy" baseline="0" dirty="0" smtClean="0">
                          <a:latin typeface="+mj-ea"/>
                          <a:ea typeface="+mj-ea"/>
                        </a:rPr>
                        <a:t>沿岸市町首長とのテレビ会議</a:t>
                      </a:r>
                      <a:r>
                        <a:rPr kumimoji="1" lang="ja-JP" altLang="en-US" sz="1050" u="wavyHeavy" baseline="0" dirty="0" smtClean="0">
                          <a:latin typeface="+mj-ea"/>
                          <a:ea typeface="+mj-ea"/>
                        </a:rPr>
                        <a:t>　（大阪市長、阪南市長、岬町長）</a:t>
                      </a:r>
                      <a:endParaRPr kumimoji="1" lang="en-US" altLang="ja-JP" sz="1050" u="wavyHeavy" baseline="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　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・被害及び住民避難の状況報告、救助応援の求め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4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4)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府（各部局）の対応状況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　　・水門・鉄扉閉鎖等の防災施設　（都市整備部）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　　・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DMAT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等派遣要請、災害拠点病院　（健康医療部）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　　・庁舎施設及び非常用電源の稼働等　（総務部）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4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5)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今後の地震活動、津波への警戒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　（大阪管区気象台）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4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u="wavyHeavy" baseline="0" dirty="0" smtClean="0">
                          <a:latin typeface="+mj-ea"/>
                          <a:ea typeface="+mj-ea"/>
                        </a:rPr>
                        <a:t>6)</a:t>
                      </a:r>
                      <a:r>
                        <a:rPr kumimoji="1" lang="ja-JP" altLang="en-US" sz="1200" u="wavyHeavy" baseline="0" dirty="0" smtClean="0">
                          <a:latin typeface="+mj-ea"/>
                          <a:ea typeface="+mj-ea"/>
                        </a:rPr>
                        <a:t>知事から府民への呼びかけ、本部員への指示</a:t>
                      </a:r>
                      <a:endParaRPr kumimoji="1" lang="en-US" altLang="ja-JP" sz="400" u="wavyHeavy" baseline="0" dirty="0" smtClean="0">
                        <a:latin typeface="+mj-ea"/>
                        <a:ea typeface="+mj-ea"/>
                      </a:endParaRPr>
                    </a:p>
                    <a:p>
                      <a:pPr algn="r"/>
                      <a:r>
                        <a:rPr kumimoji="1" lang="en-US" altLang="ja-JP" sz="1000" u="none" baseline="0" dirty="0" smtClean="0"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000" u="wavyHeavy" baseline="0" dirty="0" smtClean="0">
                          <a:latin typeface="+mj-ea"/>
                          <a:ea typeface="+mj-ea"/>
                        </a:rPr>
                        <a:t>下線部</a:t>
                      </a:r>
                      <a:r>
                        <a:rPr kumimoji="1" lang="ja-JP" altLang="en-US" sz="1000" u="none" baseline="0" dirty="0" smtClean="0">
                          <a:latin typeface="+mj-ea"/>
                          <a:ea typeface="+mj-ea"/>
                        </a:rPr>
                        <a:t>：知事の対応項目</a:t>
                      </a:r>
                      <a:endParaRPr kumimoji="1" lang="en-US" altLang="ja-JP" sz="1000" u="none" baseline="0" dirty="0" smtClean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</a:tr>
            </a:tbl>
          </a:graphicData>
        </a:graphic>
      </p:graphicFrame>
      <p:sp>
        <p:nvSpPr>
          <p:cNvPr id="27" name="タイトル 1"/>
          <p:cNvSpPr txBox="1">
            <a:spLocks/>
          </p:cNvSpPr>
          <p:nvPr/>
        </p:nvSpPr>
        <p:spPr>
          <a:xfrm>
            <a:off x="0" y="1190"/>
            <a:ext cx="9906000" cy="47548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平成２９年度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 地震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・津波災害対策訓練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297293"/>
              </p:ext>
            </p:extLst>
          </p:nvPr>
        </p:nvGraphicFramePr>
        <p:xfrm>
          <a:off x="26717" y="5735526"/>
          <a:ext cx="9849542" cy="1043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819"/>
                <a:gridCol w="1296144"/>
                <a:gridCol w="1296144"/>
                <a:gridCol w="1368152"/>
                <a:gridCol w="1368152"/>
                <a:gridCol w="2448272"/>
                <a:gridCol w="1322859"/>
              </a:tblGrid>
              <a:tr h="256454"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緊急防災推進員の訓練　（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9:30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12:00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）　　</a:t>
                      </a: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総勢</a:t>
                      </a:r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417</a:t>
                      </a: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名　自宅から概ね１時間で参集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</a:tr>
              <a:tr h="221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区分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事務局要員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防災拠点要員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地域連絡部要員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市町村要員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（後方支援）活動拠点要員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</a:tr>
              <a:tr h="393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参集場所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災害対策本部事務局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（防災センターＡ）</a:t>
                      </a:r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３ 広域防災拠点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（北部・中部・南部）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７ 府民センター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（豊能、三島、北河内、中河内、南河内、泉北、泉南）</a:t>
                      </a:r>
                      <a:endParaRPr kumimoji="1" lang="en-US" altLang="ja-JP" sz="800" dirty="0" smtClean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４３ 市町村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（防災主管部局）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府営公園等 </a:t>
                      </a: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８ヵ所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（万博記念公園、服部緑地、寝屋川公園、久宝寺緑地、</a:t>
                      </a:r>
                      <a:endParaRPr kumimoji="1" lang="en-US" altLang="ja-JP" sz="8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山田池公園、大泉緑地、錦織公園、蜻蛉池公園）</a:t>
                      </a:r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大阪市営</a:t>
                      </a:r>
                      <a:r>
                        <a:rPr kumimoji="1" lang="ja-JP" altLang="en-US" sz="1000" smtClean="0">
                          <a:latin typeface="+mj-ea"/>
                          <a:ea typeface="+mj-ea"/>
                        </a:rPr>
                        <a:t>公園</a:t>
                      </a:r>
                      <a:r>
                        <a:rPr kumimoji="1" lang="ja-JP" altLang="en-US" sz="1000" baseline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ja-JP" altLang="en-US" sz="1000" smtClean="0">
                          <a:latin typeface="+mj-ea"/>
                          <a:ea typeface="+mj-ea"/>
                        </a:rPr>
                        <a:t>３ヵ所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80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大阪城公園、</a:t>
                      </a:r>
                      <a:endParaRPr kumimoji="1" lang="en-US" altLang="ja-JP" sz="8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鶴見緑地、長居公園</a:t>
                      </a:r>
                      <a:r>
                        <a:rPr kumimoji="1" lang="en-US" altLang="ja-JP" sz="800" dirty="0" smtClean="0"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marL="36000" marR="36000" marT="0" marB="0" anchor="ctr"/>
                </a:tc>
              </a:tr>
              <a:tr h="1694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参集人員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３５名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３０名（＠１０名）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７０名（＠１０名）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１７２名（＠４名）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１１０名（＠１０名）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498029" y="3251100"/>
            <a:ext cx="3600000" cy="216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大かっこ 9"/>
          <p:cNvSpPr/>
          <p:nvPr/>
        </p:nvSpPr>
        <p:spPr>
          <a:xfrm>
            <a:off x="670037" y="2975223"/>
            <a:ext cx="4140000" cy="194320"/>
          </a:xfrm>
          <a:prstGeom prst="bracketPair">
            <a:avLst>
              <a:gd name="adj" fmla="val 28125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大かっこ 13"/>
          <p:cNvSpPr/>
          <p:nvPr/>
        </p:nvSpPr>
        <p:spPr>
          <a:xfrm>
            <a:off x="668976" y="4005064"/>
            <a:ext cx="4140000" cy="648000"/>
          </a:xfrm>
          <a:prstGeom prst="bracketPair">
            <a:avLst>
              <a:gd name="adj" fmla="val 9164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大かっこ 14"/>
          <p:cNvSpPr/>
          <p:nvPr/>
        </p:nvSpPr>
        <p:spPr>
          <a:xfrm>
            <a:off x="671507" y="4948609"/>
            <a:ext cx="4104000" cy="108000"/>
          </a:xfrm>
          <a:prstGeom prst="bracketPair">
            <a:avLst>
              <a:gd name="adj" fmla="val 28125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91580" y="5354190"/>
            <a:ext cx="4173388" cy="216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4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301</Words>
  <Application>Microsoft Office PowerPoint</Application>
  <PresentationFormat>A4 210 x 297 mm</PresentationFormat>
  <Paragraphs>100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大阪府</cp:lastModifiedBy>
  <cp:revision>287</cp:revision>
  <cp:lastPrinted>2017-12-26T02:17:09Z</cp:lastPrinted>
  <dcterms:created xsi:type="dcterms:W3CDTF">2014-12-11T04:29:10Z</dcterms:created>
  <dcterms:modified xsi:type="dcterms:W3CDTF">2017-12-26T02:17:12Z</dcterms:modified>
</cp:coreProperties>
</file>