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66FF"/>
    <a:srgbClr val="FF66CC"/>
    <a:srgbClr val="00FF00"/>
    <a:srgbClr val="00CCFF"/>
    <a:srgbClr val="0000FF"/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83" autoAdjust="0"/>
  </p:normalViewPr>
  <p:slideViewPr>
    <p:cSldViewPr>
      <p:cViewPr varScale="1">
        <p:scale>
          <a:sx n="70" d="100"/>
          <a:sy n="70" d="100"/>
        </p:scale>
        <p:origin x="121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/>
            </a:lvl1pPr>
          </a:lstStyle>
          <a:p>
            <a:fld id="{B8EC4E39-1268-4AE2-8FB5-94A49D36D5D8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4" rIns="91425" bIns="4571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25" tIns="45714" rIns="91425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/>
            </a:lvl1pPr>
          </a:lstStyle>
          <a:p>
            <a:fld id="{E1E46507-B4FB-4C24-9B9A-55429FAE9C5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44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46507-B4FB-4C24-9B9A-55429FAE9C54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0120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125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276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221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144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7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768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006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979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141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962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295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8693-2FAA-4C31-8891-7D0327F82941}" type="datetimeFigureOut">
              <a:rPr kumimoji="1" lang="ja-JP" altLang="en-US" smtClean="0"/>
              <a:t>2018/12/26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019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571141"/>
              </p:ext>
            </p:extLst>
          </p:nvPr>
        </p:nvGraphicFramePr>
        <p:xfrm>
          <a:off x="56456" y="605831"/>
          <a:ext cx="5184576" cy="61926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2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67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目的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今年発生した度重なる災害による教訓を踏まえた</a:t>
                      </a:r>
                      <a:endParaRPr kumimoji="1" lang="en-US" altLang="ja-JP" sz="12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災害対処能力の向上及び防災関係機関との連携強化</a:t>
                      </a:r>
                      <a:endParaRPr kumimoji="1" lang="en-US" altLang="ja-JP" sz="12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360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5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日時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平成 </a:t>
                      </a:r>
                      <a:r>
                        <a:rPr kumimoji="1" lang="en-US" altLang="ja-JP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r>
                        <a:rPr kumimoji="1" lang="zh-TW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 </a:t>
                      </a:r>
                      <a:r>
                        <a:rPr kumimoji="1" lang="en-US" altLang="zh-TW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zh-TW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zh-TW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kumimoji="1" lang="zh-TW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</a:t>
                      </a:r>
                      <a:r>
                        <a:rPr kumimoji="1" lang="ja-JP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  <a:r>
                        <a:rPr kumimoji="1" lang="zh-TW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zh-TW" sz="12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36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</a:t>
                      </a:r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想定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南海トラフ巨大地震を想定（休日午前 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分に発生）</a:t>
                      </a:r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zh-TW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震源地：Ｍ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９．１、</a:t>
                      </a:r>
                      <a:r>
                        <a:rPr kumimoji="1" lang="zh-TW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府域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最大</a:t>
                      </a:r>
                      <a:r>
                        <a:rPr kumimoji="1" lang="zh-TW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震度：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</a:t>
                      </a:r>
                      <a:r>
                        <a:rPr kumimoji="1" lang="zh-TW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強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36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14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主な</a:t>
                      </a:r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kumimoji="1" lang="en-US" altLang="ja-JP" sz="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取り</a:t>
                      </a:r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kumimoji="1" lang="en-US" altLang="ja-JP" sz="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組み</a:t>
                      </a:r>
                      <a:endParaRPr kumimoji="1" lang="en-US" altLang="ja-JP" sz="12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■災害対策本部会議の運営訓練</a:t>
                      </a:r>
                      <a:r>
                        <a:rPr kumimoji="1" lang="ja-JP" altLang="en-US" sz="12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（知事、副知事、各部局長）</a:t>
                      </a:r>
                      <a:endParaRPr kumimoji="1" lang="en-US" altLang="ja-JP" sz="400" b="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・知事の緊急登庁訓練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・初動段階での対応、手順の確認など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4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■緊急防災推進員の参集・初動対応訓練 </a:t>
                      </a:r>
                      <a:endParaRPr kumimoji="1" lang="en-US" altLang="ja-JP" sz="14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地震発災直後の段階から、大阪府の防災拠点及び市町村庁舎に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自動参集し、情報収集など初動対応を行う。</a:t>
                      </a:r>
                      <a:endParaRPr kumimoji="1" lang="en-US" altLang="ja-JP" sz="4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4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4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■各部局での訓練</a:t>
                      </a:r>
                      <a:endParaRPr kumimoji="1" lang="en-US" altLang="ja-JP" sz="14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・職員参集及び初動対応訓練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・業務継続計画（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BCP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）、災害応急対策の訓練</a:t>
                      </a:r>
                    </a:p>
                    <a:p>
                      <a:endParaRPr kumimoji="1" lang="en-US" altLang="ja-JP" sz="14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4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■震災応急対策連絡会議の運営訓練</a:t>
                      </a:r>
                      <a:endParaRPr kumimoji="1" lang="en-US" altLang="ja-JP" sz="14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災害時における防災関係機関相互の情報共有と連携強化を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目的とし、事務局とリエゾン部隊との支援調整を想定した訓練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4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大阪府警察本部、大阪市消防局、陸上自衛隊第３師団、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海上保安庁大阪海上保安監部、大阪管区気象台、近畿地方整備局、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関西電力㈱、大阪ガス㈱、西日本電信電話㈱大阪支店、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大阪広域水道企業団事業管理部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400" b="1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4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■訓練ふりかえり</a:t>
                      </a:r>
                      <a:r>
                        <a:rPr kumimoji="1" lang="ja-JP" altLang="en-US" sz="12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（竹内副知事、各部局長）</a:t>
                      </a:r>
                      <a:r>
                        <a:rPr kumimoji="1" lang="ja-JP" altLang="en-US" sz="11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11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16:00</a:t>
                      </a:r>
                      <a:r>
                        <a:rPr kumimoji="1" lang="ja-JP" altLang="en-US" sz="11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～）</a:t>
                      </a:r>
                      <a:endParaRPr kumimoji="1" lang="en-US" altLang="ja-JP" sz="1100" b="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726315"/>
              </p:ext>
            </p:extLst>
          </p:nvPr>
        </p:nvGraphicFramePr>
        <p:xfrm>
          <a:off x="5385048" y="624880"/>
          <a:ext cx="4430236" cy="3668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0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4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■災害対策本部会議の運営訓練（</a:t>
                      </a:r>
                      <a:r>
                        <a:rPr kumimoji="1" lang="en-US" altLang="ja-JP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10:35</a:t>
                      </a: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11:00</a:t>
                      </a: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sz="1100" u="none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07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○場所：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災害対策本部会議室（新別館北館１階）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○想定状況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地震発生から１時間経過、府内では建物倒壊被害が発生。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１ｍを超える津波が、岬町に到達し、その後、大阪湾を北上し、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11:30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頃には大阪市域に到達する見込み。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None/>
                      </a:pPr>
                      <a:endParaRPr kumimoji="1" lang="en-US" altLang="ja-JP" sz="1100" u="none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None/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○会議内容</a:t>
                      </a:r>
                      <a:endParaRPr kumimoji="1" lang="en-US" altLang="ja-JP" sz="1100" u="none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None/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kumimoji="1" lang="ja-JP" altLang="en-US" sz="1100" u="wavy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知事から府民への緊急メッセージ</a:t>
                      </a:r>
                      <a:endParaRPr kumimoji="1" lang="en-US" altLang="ja-JP" sz="1100" u="none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・津波からの避難、身を守る行動の呼びかけ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）府内の被害状況等の報告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・地震と津波の概要（大阪管区気象台）　　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・映像による各地の被害状況の把握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kumimoji="1" lang="ja-JP" altLang="en-US" sz="1100" u="wavy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沿岸市町首長等とのホットライン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・岸和田市長、泉佐野市長とのテレビ会議　　　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・関西国際空港（総合対策本部長）との電話会議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）庁内各部局からの報告</a:t>
                      </a:r>
                      <a:endParaRPr kumimoji="1" lang="en-US" altLang="ja-JP" sz="1100" u="none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）対応方針のまとめ</a:t>
                      </a:r>
                      <a:endParaRPr kumimoji="1" lang="en-US" altLang="ja-JP" sz="1100" u="none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kumimoji="1" lang="ja-JP" altLang="en-US" sz="1100" u="wavy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知事から本部員への指示</a:t>
                      </a:r>
                      <a:endParaRPr kumimoji="1" lang="en-US" altLang="ja-JP" sz="1100" u="wavy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　</a:t>
                      </a:r>
                      <a:r>
                        <a:rPr kumimoji="1" lang="en-US" altLang="ja-JP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100" u="wavy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下線部</a:t>
                      </a: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：知事の対応項目</a:t>
                      </a:r>
                      <a:endParaRPr kumimoji="1" lang="en-US" altLang="ja-JP" sz="1100" u="none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タイトル 1"/>
          <p:cNvSpPr txBox="1">
            <a:spLocks/>
          </p:cNvSpPr>
          <p:nvPr/>
        </p:nvSpPr>
        <p:spPr>
          <a:xfrm>
            <a:off x="0" y="1190"/>
            <a:ext cx="9906000" cy="47548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平成３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０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年度 大阪府 地震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・津波災害対策訓練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374791"/>
              </p:ext>
            </p:extLst>
          </p:nvPr>
        </p:nvGraphicFramePr>
        <p:xfrm>
          <a:off x="5385048" y="4384156"/>
          <a:ext cx="4430236" cy="24178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8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5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6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53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■緊急防災推進員の訓練　（</a:t>
                      </a:r>
                      <a:r>
                        <a:rPr kumimoji="1" lang="en-US" altLang="ja-JP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9:30</a:t>
                      </a: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12:15</a:t>
                      </a: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　　</a:t>
                      </a:r>
                      <a:endParaRPr kumimoji="1" lang="en-US" altLang="ja-JP" sz="105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総勢</a:t>
                      </a:r>
                      <a:r>
                        <a:rPr kumimoji="1" lang="ja-JP" altLang="en-US" sz="9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４１７ 名　自宅から概ね１時間で参集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5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区　分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参集　場所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参集　人員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事務局要員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災害対策本部事務局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（危機管理センター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A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６０名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0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防災拠点要員</a:t>
                      </a:r>
                      <a:endParaRPr kumimoji="1" lang="en-US" altLang="ja-JP" sz="90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 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広域防災拠点（北部、中部、南部）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３０名（＠１０名）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1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地域連絡部要員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７ 府民センター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（豊能、三島、北河内、中河内、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南河内、泉北、泉南）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１０５名（＠１５名）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1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市町村要員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４３ 市町村（防災担当部局）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１７２名（＠４名）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5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（後方支援）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活動拠点要員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府営公園等 ５ヶ所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（万博記念公園、服部緑地、寝屋川公園、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久宝寺緑地、大泉緑地）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５０名（＠１０名）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大かっこ 21"/>
          <p:cNvSpPr/>
          <p:nvPr/>
        </p:nvSpPr>
        <p:spPr>
          <a:xfrm>
            <a:off x="727572" y="5464274"/>
            <a:ext cx="4377952" cy="604639"/>
          </a:xfrm>
          <a:prstGeom prst="bracketPair">
            <a:avLst>
              <a:gd name="adj" fmla="val 126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大かっこ 22"/>
          <p:cNvSpPr/>
          <p:nvPr/>
        </p:nvSpPr>
        <p:spPr>
          <a:xfrm>
            <a:off x="727572" y="3530154"/>
            <a:ext cx="4377952" cy="302319"/>
          </a:xfrm>
          <a:prstGeom prst="bracketPair">
            <a:avLst>
              <a:gd name="adj" fmla="val 126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6456" y="620688"/>
            <a:ext cx="5184576" cy="61926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193360" y="54263"/>
            <a:ext cx="1512168" cy="3693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749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3578</TotalTime>
  <Words>238</Words>
  <Application>Microsoft Office PowerPoint</Application>
  <PresentationFormat>A4 210 x 297 mm</PresentationFormat>
  <Paragraphs>86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松井　麻優</cp:lastModifiedBy>
  <cp:revision>424</cp:revision>
  <cp:lastPrinted>2018-12-25T03:29:53Z</cp:lastPrinted>
  <dcterms:created xsi:type="dcterms:W3CDTF">2014-12-11T04:29:10Z</dcterms:created>
  <dcterms:modified xsi:type="dcterms:W3CDTF">2018-12-26T01:00:57Z</dcterms:modified>
</cp:coreProperties>
</file>