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7" r:id="rId2"/>
    <p:sldId id="258" r:id="rId3"/>
  </p:sldIdLst>
  <p:sldSz cx="9906000" cy="6858000" type="A4"/>
  <p:notesSz cx="6807200" cy="9939338"/>
  <p:defaultTextStyle>
    <a:defPPr>
      <a:defRPr lang="en-US"/>
    </a:defPPr>
    <a:lvl1pPr marL="0" algn="l" defTabSz="457117" rtl="0" eaLnBrk="1" latinLnBrk="0" hangingPunct="1">
      <a:defRPr sz="1799" kern="1200">
        <a:solidFill>
          <a:schemeClr val="tx1"/>
        </a:solidFill>
        <a:latin typeface="+mn-lt"/>
        <a:ea typeface="+mn-ea"/>
        <a:cs typeface="+mn-cs"/>
      </a:defRPr>
    </a:lvl1pPr>
    <a:lvl2pPr marL="457117" algn="l" defTabSz="457117" rtl="0" eaLnBrk="1" latinLnBrk="0" hangingPunct="1">
      <a:defRPr sz="1799" kern="1200">
        <a:solidFill>
          <a:schemeClr val="tx1"/>
        </a:solidFill>
        <a:latin typeface="+mn-lt"/>
        <a:ea typeface="+mn-ea"/>
        <a:cs typeface="+mn-cs"/>
      </a:defRPr>
    </a:lvl2pPr>
    <a:lvl3pPr marL="914235" algn="l" defTabSz="457117" rtl="0" eaLnBrk="1" latinLnBrk="0" hangingPunct="1">
      <a:defRPr sz="1799" kern="1200">
        <a:solidFill>
          <a:schemeClr val="tx1"/>
        </a:solidFill>
        <a:latin typeface="+mn-lt"/>
        <a:ea typeface="+mn-ea"/>
        <a:cs typeface="+mn-cs"/>
      </a:defRPr>
    </a:lvl3pPr>
    <a:lvl4pPr marL="1371353" algn="l" defTabSz="457117" rtl="0" eaLnBrk="1" latinLnBrk="0" hangingPunct="1">
      <a:defRPr sz="1799" kern="1200">
        <a:solidFill>
          <a:schemeClr val="tx1"/>
        </a:solidFill>
        <a:latin typeface="+mn-lt"/>
        <a:ea typeface="+mn-ea"/>
        <a:cs typeface="+mn-cs"/>
      </a:defRPr>
    </a:lvl4pPr>
    <a:lvl5pPr marL="1828470" algn="l" defTabSz="457117" rtl="0" eaLnBrk="1" latinLnBrk="0" hangingPunct="1">
      <a:defRPr sz="1799" kern="1200">
        <a:solidFill>
          <a:schemeClr val="tx1"/>
        </a:solidFill>
        <a:latin typeface="+mn-lt"/>
        <a:ea typeface="+mn-ea"/>
        <a:cs typeface="+mn-cs"/>
      </a:defRPr>
    </a:lvl5pPr>
    <a:lvl6pPr marL="2285588" algn="l" defTabSz="457117" rtl="0" eaLnBrk="1" latinLnBrk="0" hangingPunct="1">
      <a:defRPr sz="1799" kern="1200">
        <a:solidFill>
          <a:schemeClr val="tx1"/>
        </a:solidFill>
        <a:latin typeface="+mn-lt"/>
        <a:ea typeface="+mn-ea"/>
        <a:cs typeface="+mn-cs"/>
      </a:defRPr>
    </a:lvl6pPr>
    <a:lvl7pPr marL="2742705" algn="l" defTabSz="457117" rtl="0" eaLnBrk="1" latinLnBrk="0" hangingPunct="1">
      <a:defRPr sz="1799" kern="1200">
        <a:solidFill>
          <a:schemeClr val="tx1"/>
        </a:solidFill>
        <a:latin typeface="+mn-lt"/>
        <a:ea typeface="+mn-ea"/>
        <a:cs typeface="+mn-cs"/>
      </a:defRPr>
    </a:lvl7pPr>
    <a:lvl8pPr marL="3199823" algn="l" defTabSz="457117" rtl="0" eaLnBrk="1" latinLnBrk="0" hangingPunct="1">
      <a:defRPr sz="1799" kern="1200">
        <a:solidFill>
          <a:schemeClr val="tx1"/>
        </a:solidFill>
        <a:latin typeface="+mn-lt"/>
        <a:ea typeface="+mn-ea"/>
        <a:cs typeface="+mn-cs"/>
      </a:defRPr>
    </a:lvl8pPr>
    <a:lvl9pPr marL="3656940" algn="l" defTabSz="457117"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33CC"/>
    <a:srgbClr val="FF0066"/>
    <a:srgbClr val="F4C70A"/>
    <a:srgbClr val="F4E30A"/>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4" tIns="45717" rIns="91434" bIns="45717" rtlCol="0"/>
          <a:lstStyle>
            <a:lvl1pPr algn="r">
              <a:defRPr sz="1200"/>
            </a:lvl1pPr>
          </a:lstStyle>
          <a:p>
            <a:fld id="{AEE4003A-2947-41CF-AB81-C23F6FD6B2A8}" type="datetimeFigureOut">
              <a:rPr kumimoji="1" lang="ja-JP" altLang="en-US" smtClean="0"/>
              <a:t>2019/2/12</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4" tIns="45717" rIns="91434" bIns="45717" rtlCol="0" anchor="b"/>
          <a:lstStyle>
            <a:lvl1pPr algn="r">
              <a:defRPr sz="1200"/>
            </a:lvl1pPr>
          </a:lstStyle>
          <a:p>
            <a:fld id="{6A8257E3-8194-411A-AE63-D19E7950FE65}" type="slidenum">
              <a:rPr kumimoji="1" lang="ja-JP" altLang="en-US" smtClean="0"/>
              <a:t>‹#›</a:t>
            </a:fld>
            <a:endParaRPr kumimoji="1" lang="ja-JP" altLang="en-US"/>
          </a:p>
        </p:txBody>
      </p:sp>
    </p:spTree>
    <p:extLst>
      <p:ext uri="{BB962C8B-B14F-4D97-AF65-F5344CB8AC3E}">
        <p14:creationId xmlns:p14="http://schemas.microsoft.com/office/powerpoint/2010/main" val="30593909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38D40F7F-42EA-400D-9400-25E9F96BE3CF}"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93D5A4BA-6686-4C88-93E6-2785C5D92CFA}" type="slidenum">
              <a:rPr kumimoji="1" lang="ja-JP" altLang="en-US" smtClean="0"/>
              <a:t>‹#›</a:t>
            </a:fld>
            <a:endParaRPr kumimoji="1" lang="ja-JP" altLang="en-US"/>
          </a:p>
        </p:txBody>
      </p:sp>
    </p:spTree>
    <p:extLst>
      <p:ext uri="{BB962C8B-B14F-4D97-AF65-F5344CB8AC3E}">
        <p14:creationId xmlns:p14="http://schemas.microsoft.com/office/powerpoint/2010/main" val="3565888622"/>
      </p:ext>
    </p:extLst>
  </p:cSld>
  <p:clrMap bg1="lt1" tx1="dk1" bg2="lt2" tx2="dk2" accent1="accent1" accent2="accent2" accent3="accent3" accent4="accent4" accent5="accent5" accent6="accent6" hlink="hlink" folHlink="folHlink"/>
  <p:hf sldNum="0" hdr="0" ftr="0" dt="0"/>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3"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8E56830-02CD-44D8-B685-8E1C25FC1F63}"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01048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15A49-F004-409D-9359-CA5695A6AC2D}"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94198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48CEE3-11D2-4046-8768-A25495AC116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0791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E4BBF95-2F44-4D15-88A8-96797E91118E}"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10770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828792-B296-4982-9B4C-E184A88915B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20985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D6F79B-3D09-415C-82E1-E79DF8D09F8D}"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84048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4"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F1D60CD-A0DB-438C-8973-F684D871438C}"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06721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89774E6-08CB-4990-AA4E-DD005668B556}"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2049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4B049-D6DC-4E70-9778-0DCAA5DB00A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6677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AA777D-1F59-4B52-A59C-54EEDCA0EED5}"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6639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543CCF-ADBE-4BB8-A992-007392D3796C}"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4030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5A404-1050-4156-B9A6-E08D208D825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78524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2527558" y="5677915"/>
            <a:ext cx="2133922" cy="1172160"/>
          </a:xfrm>
          <a:prstGeom prst="rect">
            <a:avLst/>
          </a:prstGeom>
          <a:solidFill>
            <a:schemeClr val="tx1">
              <a:lumMod val="75000"/>
              <a:lumOff val="25000"/>
            </a:schemeClr>
          </a:solidFill>
          <a:ln>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200" b="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◆教訓</a:t>
            </a: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sp>
        <p:nvSpPr>
          <p:cNvPr id="5" name="正方形/長方形 4"/>
          <p:cNvSpPr/>
          <p:nvPr/>
        </p:nvSpPr>
        <p:spPr>
          <a:xfrm>
            <a:off x="45732" y="626815"/>
            <a:ext cx="2441223" cy="6225718"/>
          </a:xfrm>
          <a:prstGeom prst="rect">
            <a:avLst/>
          </a:prstGeom>
          <a:solidFill>
            <a:schemeClr val="tx1">
              <a:lumMod val="75000"/>
              <a:lumOff val="25000"/>
            </a:schemeClr>
          </a:solidFill>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en-US" altLang="ja-JP" sz="115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15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ja-JP" altLang="en-US" sz="115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 name="正方形/長方形 5"/>
          <p:cNvSpPr/>
          <p:nvPr/>
        </p:nvSpPr>
        <p:spPr>
          <a:xfrm>
            <a:off x="2787818" y="627024"/>
            <a:ext cx="7116761" cy="4761188"/>
          </a:xfrm>
          <a:prstGeom prst="rect">
            <a:avLst/>
          </a:prstGeom>
          <a:solidFill>
            <a:schemeClr val="tx1">
              <a:lumMod val="75000"/>
              <a:lumOff val="25000"/>
            </a:schemeClr>
          </a:solidFill>
          <a:ln>
            <a:noFill/>
          </a:ln>
          <a:effectLst>
            <a:softEdge rad="25400"/>
          </a:effectLst>
        </p:spPr>
        <p:style>
          <a:lnRef idx="2">
            <a:schemeClr val="accent6"/>
          </a:lnRef>
          <a:fillRef idx="1">
            <a:schemeClr val="lt1"/>
          </a:fillRef>
          <a:effectRef idx="0">
            <a:schemeClr val="accent6"/>
          </a:effectRef>
          <a:fontRef idx="minor">
            <a:schemeClr val="dk1"/>
          </a:fontRef>
        </p:style>
        <p:txBody>
          <a:bodyPr tIns="36000" bIns="36000" rtlCol="0" anchor="t" anchorCtr="0"/>
          <a:lstStyle/>
          <a:p>
            <a:pPr algn="ct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 name="正方形/長方形 18"/>
          <p:cNvSpPr/>
          <p:nvPr/>
        </p:nvSpPr>
        <p:spPr>
          <a:xfrm>
            <a:off x="4835630" y="5676314"/>
            <a:ext cx="5068949" cy="1172160"/>
          </a:xfrm>
          <a:prstGeom prst="rect">
            <a:avLst/>
          </a:prstGeom>
          <a:solidFill>
            <a:schemeClr val="tx1">
              <a:lumMod val="75000"/>
              <a:lumOff val="25000"/>
            </a:schemeClr>
          </a:solidFill>
          <a:ln>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◆民間事業者における取組み　</a:t>
            </a:r>
          </a:p>
        </p:txBody>
      </p:sp>
      <p:sp>
        <p:nvSpPr>
          <p:cNvPr id="8" name="二等辺三角形 7"/>
          <p:cNvSpPr/>
          <p:nvPr/>
        </p:nvSpPr>
        <p:spPr>
          <a:xfrm rot="5400000">
            <a:off x="1299261" y="2731021"/>
            <a:ext cx="2716852" cy="260258"/>
          </a:xfrm>
          <a:prstGeom prst="triangle">
            <a:avLst/>
          </a:prstGeom>
          <a:solidFill>
            <a:schemeClr val="tx1">
              <a:lumMod val="75000"/>
              <a:lumOff val="2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二等辺三角形 99"/>
          <p:cNvSpPr/>
          <p:nvPr/>
        </p:nvSpPr>
        <p:spPr>
          <a:xfrm rot="5400000">
            <a:off x="4193706" y="6292400"/>
            <a:ext cx="1120713" cy="150326"/>
          </a:xfrm>
          <a:prstGeom prst="triangle">
            <a:avLst/>
          </a:prstGeom>
          <a:solidFill>
            <a:schemeClr val="bg2">
              <a:lumMod val="2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78322" y="1084477"/>
            <a:ext cx="3456000" cy="2259117"/>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01 </a:t>
            </a:r>
            <a:r>
              <a:rPr kumimoji="1" lang="ja-JP" altLang="en-US" sz="1000" b="1" u="sng" dirty="0">
                <a:latin typeface="Meiryo UI" panose="020B0604030504040204" pitchFamily="50" charset="-128"/>
                <a:ea typeface="Meiryo UI" panose="020B0604030504040204" pitchFamily="50" charset="-128"/>
              </a:rPr>
              <a:t>府の初動体制と市町村支援</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en-US" altLang="ja-JP" sz="700" b="1" dirty="0">
                <a:latin typeface="+mn-ea"/>
              </a:rPr>
              <a:t>&lt;</a:t>
            </a:r>
            <a:r>
              <a:rPr kumimoji="1" lang="ja-JP" altLang="en-US" sz="700" b="1" dirty="0">
                <a:latin typeface="+mn-ea"/>
              </a:rPr>
              <a:t>府の初動体制</a:t>
            </a:r>
            <a:r>
              <a:rPr kumimoji="1" lang="ja-JP" altLang="en-US" sz="700" b="1" dirty="0" smtClean="0">
                <a:latin typeface="+mn-ea"/>
              </a:rPr>
              <a:t>＞</a:t>
            </a:r>
            <a:endParaRPr kumimoji="1" lang="en-US" altLang="ja-JP" sz="700" b="1" dirty="0" smtClean="0">
              <a:latin typeface="+mn-ea"/>
            </a:endParaRPr>
          </a:p>
          <a:p>
            <a:r>
              <a:rPr kumimoji="1" lang="ja-JP" altLang="en-US" sz="700" dirty="0" smtClean="0">
                <a:latin typeface="+mn-ea"/>
              </a:rPr>
              <a:t>・台風災害に対する事前の備え（体制）の強化</a:t>
            </a:r>
            <a:endParaRPr kumimoji="1" lang="en-US" altLang="ja-JP" sz="700" dirty="0">
              <a:latin typeface="+mn-ea"/>
            </a:endParaRPr>
          </a:p>
          <a:p>
            <a:r>
              <a:rPr kumimoji="1" lang="en-US" altLang="ja-JP" sz="700" dirty="0">
                <a:latin typeface="+mn-ea"/>
              </a:rPr>
              <a:t>※</a:t>
            </a:r>
            <a:r>
              <a:rPr kumimoji="1" lang="ja-JP" altLang="en-US" sz="700" u="sng" dirty="0" smtClean="0">
                <a:latin typeface="+mn-ea"/>
              </a:rPr>
              <a:t>全庁</a:t>
            </a:r>
            <a:r>
              <a:rPr kumimoji="1" lang="ja-JP" altLang="en-US" sz="700" u="sng" dirty="0">
                <a:latin typeface="+mn-ea"/>
              </a:rPr>
              <a:t>職員の防災拠点までの参集可能時間や安否確認など</a:t>
            </a:r>
            <a:r>
              <a:rPr kumimoji="1" lang="ja-JP" altLang="en-US" sz="700" u="sng" dirty="0" smtClean="0">
                <a:latin typeface="+mn-ea"/>
              </a:rPr>
              <a:t>を一括管理するｼｽﾃﾑを</a:t>
            </a:r>
            <a:endParaRPr kumimoji="1" lang="en-US" altLang="ja-JP" sz="700" u="sng" dirty="0" smtClean="0">
              <a:latin typeface="+mn-ea"/>
            </a:endParaRPr>
          </a:p>
          <a:p>
            <a:r>
              <a:rPr kumimoji="1" lang="ja-JP" altLang="en-US" sz="700" dirty="0">
                <a:latin typeface="+mn-ea"/>
              </a:rPr>
              <a:t>　</a:t>
            </a:r>
            <a:r>
              <a:rPr kumimoji="1" lang="ja-JP" altLang="en-US" sz="700" u="sng" dirty="0" smtClean="0">
                <a:latin typeface="+mn-ea"/>
              </a:rPr>
              <a:t>導入し、</a:t>
            </a:r>
            <a:r>
              <a:rPr kumimoji="1" lang="ja-JP" altLang="en-US" sz="700" u="sng" dirty="0">
                <a:latin typeface="+mn-ea"/>
              </a:rPr>
              <a:t>応急災害</a:t>
            </a:r>
            <a:r>
              <a:rPr kumimoji="1" lang="ja-JP" altLang="en-US" sz="700" u="sng" dirty="0" smtClean="0">
                <a:latin typeface="+mn-ea"/>
              </a:rPr>
              <a:t>対策</a:t>
            </a:r>
            <a:r>
              <a:rPr kumimoji="1" lang="ja-JP" altLang="en-US" sz="700" u="sng" dirty="0" smtClean="0">
                <a:solidFill>
                  <a:schemeClr val="tx1"/>
                </a:solidFill>
                <a:latin typeface="+mn-ea"/>
              </a:rPr>
              <a:t>業務</a:t>
            </a:r>
            <a:r>
              <a:rPr kumimoji="1" lang="ja-JP" altLang="en-US" sz="700" u="sng" dirty="0">
                <a:solidFill>
                  <a:schemeClr val="tx1"/>
                </a:solidFill>
                <a:latin typeface="+mn-ea"/>
              </a:rPr>
              <a:t>の</a:t>
            </a:r>
            <a:r>
              <a:rPr kumimoji="1" lang="ja-JP" altLang="en-US" sz="700" u="sng" dirty="0" smtClean="0">
                <a:solidFill>
                  <a:schemeClr val="tx1"/>
                </a:solidFill>
                <a:latin typeface="+mn-ea"/>
              </a:rPr>
              <a:t>割振りなど全庁</a:t>
            </a:r>
            <a:r>
              <a:rPr kumimoji="1" lang="ja-JP" altLang="en-US" sz="700" u="sng" dirty="0">
                <a:solidFill>
                  <a:schemeClr val="tx1"/>
                </a:solidFill>
                <a:latin typeface="+mn-ea"/>
              </a:rPr>
              <a:t>体制による初動体制を</a:t>
            </a:r>
            <a:r>
              <a:rPr kumimoji="1" lang="ja-JP" altLang="en-US" sz="700" u="sng" dirty="0" smtClean="0">
                <a:solidFill>
                  <a:schemeClr val="tx1"/>
                </a:solidFill>
                <a:latin typeface="+mn-ea"/>
              </a:rPr>
              <a:t>強化</a:t>
            </a:r>
            <a:endParaRPr kumimoji="1" lang="en-US" altLang="ja-JP" sz="700" u="sng" dirty="0" smtClean="0">
              <a:solidFill>
                <a:schemeClr val="tx1"/>
              </a:solidFill>
              <a:latin typeface="+mn-ea"/>
            </a:endParaRPr>
          </a:p>
          <a:p>
            <a:r>
              <a:rPr kumimoji="1" lang="ja-JP" altLang="en-US" sz="700" dirty="0" smtClean="0">
                <a:solidFill>
                  <a:schemeClr val="tx1"/>
                </a:solidFill>
                <a:latin typeface="+mn-ea"/>
              </a:rPr>
              <a:t>・自然災害における水防本部との連携強化</a:t>
            </a:r>
            <a:endParaRPr kumimoji="1" lang="en-US" altLang="ja-JP" sz="700" dirty="0" smtClean="0">
              <a:solidFill>
                <a:schemeClr val="tx1"/>
              </a:solidFill>
              <a:latin typeface="+mn-ea"/>
            </a:endParaRPr>
          </a:p>
          <a:p>
            <a:r>
              <a:rPr kumimoji="1" lang="ja-JP" altLang="en-US" sz="700" dirty="0" smtClean="0">
                <a:latin typeface="+mn-ea"/>
              </a:rPr>
              <a:t>・府民</a:t>
            </a:r>
            <a:r>
              <a:rPr kumimoji="1" lang="ja-JP" altLang="en-US" sz="700" dirty="0">
                <a:latin typeface="+mn-ea"/>
              </a:rPr>
              <a:t>自らが判断し行動できるよう</a:t>
            </a:r>
            <a:r>
              <a:rPr kumimoji="1" lang="ja-JP" altLang="en-US" sz="700" dirty="0" smtClean="0">
                <a:latin typeface="+mn-ea"/>
              </a:rPr>
              <a:t>、庁内関係部局、ﾗｲﾌﾗｲﾝ事</a:t>
            </a:r>
            <a:r>
              <a:rPr kumimoji="1" lang="ja-JP" altLang="en-US" sz="700" dirty="0">
                <a:latin typeface="+mn-ea"/>
              </a:rPr>
              <a:t>業者や鉄道事</a:t>
            </a:r>
            <a:r>
              <a:rPr kumimoji="1" lang="ja-JP" altLang="en-US" sz="700" dirty="0" smtClean="0">
                <a:latin typeface="+mn-ea"/>
              </a:rPr>
              <a:t>業者</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等</a:t>
            </a:r>
            <a:r>
              <a:rPr kumimoji="1" lang="ja-JP" altLang="en-US" sz="700" dirty="0">
                <a:latin typeface="+mn-ea"/>
              </a:rPr>
              <a:t>と連携</a:t>
            </a:r>
            <a:r>
              <a:rPr kumimoji="1" lang="ja-JP" altLang="en-US" sz="400" dirty="0">
                <a:latin typeface="+mn-ea"/>
              </a:rPr>
              <a:t>・</a:t>
            </a:r>
            <a:r>
              <a:rPr kumimoji="1" lang="ja-JP" altLang="en-US" sz="700" dirty="0" smtClean="0">
                <a:latin typeface="+mn-ea"/>
              </a:rPr>
              <a:t>協力の</a:t>
            </a:r>
            <a:r>
              <a:rPr kumimoji="1" lang="ja-JP" altLang="en-US" sz="700" dirty="0">
                <a:latin typeface="+mn-ea"/>
              </a:rPr>
              <a:t>うえ様々なﾂｰﾙを活用し、情報発信を強化</a:t>
            </a:r>
            <a:endParaRPr kumimoji="1" lang="en-US" altLang="ja-JP" sz="700" dirty="0">
              <a:latin typeface="+mn-ea"/>
            </a:endParaRPr>
          </a:p>
          <a:p>
            <a:r>
              <a:rPr kumimoji="1" lang="ja-JP" altLang="en-US" sz="700" dirty="0" smtClean="0">
                <a:latin typeface="+mn-ea"/>
              </a:rPr>
              <a:t>・</a:t>
            </a:r>
            <a:r>
              <a:rPr kumimoji="1" lang="ja-JP" altLang="en-US" sz="700" dirty="0">
                <a:latin typeface="+mn-ea"/>
              </a:rPr>
              <a:t>災害応急業務と通常業務のうち優先度の高い業務（</a:t>
            </a:r>
            <a:r>
              <a:rPr kumimoji="1" lang="ja-JP" altLang="en-US" sz="700" dirty="0">
                <a:solidFill>
                  <a:schemeClr val="tx1"/>
                </a:solidFill>
                <a:latin typeface="+mn-ea"/>
              </a:rPr>
              <a:t>非常時優先業務）を見直し</a:t>
            </a:r>
            <a:endParaRPr kumimoji="1" lang="en-US" altLang="ja-JP" sz="700" dirty="0">
              <a:solidFill>
                <a:schemeClr val="tx1"/>
              </a:solidFill>
              <a:latin typeface="+mn-ea"/>
            </a:endParaRPr>
          </a:p>
          <a:p>
            <a:r>
              <a:rPr kumimoji="1" lang="en-US" altLang="ja-JP" sz="700" dirty="0" smtClean="0">
                <a:latin typeface="+mn-ea"/>
              </a:rPr>
              <a:t>※</a:t>
            </a:r>
            <a:r>
              <a:rPr kumimoji="1" lang="ja-JP" altLang="en-US" sz="700" u="sng" dirty="0" smtClean="0">
                <a:latin typeface="+mn-ea"/>
              </a:rPr>
              <a:t>災害対応能力・体制の充実を図るため、ﾓﾊﾞｲﾙ</a:t>
            </a:r>
            <a:r>
              <a:rPr kumimoji="1" lang="en-US" altLang="ja-JP" sz="700" u="sng" dirty="0" smtClean="0">
                <a:latin typeface="+mn-ea"/>
              </a:rPr>
              <a:t>PC</a:t>
            </a:r>
            <a:r>
              <a:rPr kumimoji="1" lang="ja-JP" altLang="en-US" sz="700" u="sng" dirty="0" smtClean="0">
                <a:latin typeface="+mn-ea"/>
              </a:rPr>
              <a:t>や防災服など現場での活動に</a:t>
            </a:r>
            <a:endParaRPr kumimoji="1" lang="en-US" altLang="ja-JP" sz="700" u="sng" dirty="0" smtClean="0">
              <a:latin typeface="+mn-ea"/>
            </a:endParaRPr>
          </a:p>
          <a:p>
            <a:r>
              <a:rPr kumimoji="1" lang="ja-JP" altLang="en-US" sz="700" dirty="0">
                <a:latin typeface="+mn-ea"/>
              </a:rPr>
              <a:t>　</a:t>
            </a:r>
            <a:r>
              <a:rPr kumimoji="1" lang="ja-JP" altLang="en-US" sz="700" u="sng" dirty="0" smtClean="0">
                <a:latin typeface="+mn-ea"/>
              </a:rPr>
              <a:t>必要な装備や物資搬入の作業能力向上となる資機材の強化</a:t>
            </a:r>
            <a:endParaRPr kumimoji="1" lang="en-US" altLang="ja-JP" sz="700" u="sng" dirty="0" smtClean="0">
              <a:latin typeface="+mn-ea"/>
            </a:endParaRPr>
          </a:p>
          <a:p>
            <a:r>
              <a:rPr kumimoji="1" lang="ja-JP" altLang="en-US" sz="700" b="1" dirty="0" smtClean="0">
                <a:latin typeface="+mn-ea"/>
              </a:rPr>
              <a:t>＜</a:t>
            </a:r>
            <a:r>
              <a:rPr kumimoji="1" lang="ja-JP" altLang="en-US" sz="700" b="1" dirty="0">
                <a:latin typeface="+mn-ea"/>
              </a:rPr>
              <a:t>市町村支援＞</a:t>
            </a:r>
            <a:endParaRPr kumimoji="1" lang="en-US" altLang="ja-JP" sz="700" b="1" dirty="0">
              <a:latin typeface="+mn-ea"/>
            </a:endParaRPr>
          </a:p>
          <a:p>
            <a:r>
              <a:rPr kumimoji="1" lang="ja-JP" altLang="en-US" sz="700" dirty="0">
                <a:latin typeface="+mn-ea"/>
              </a:rPr>
              <a:t>・緊急防災推進員を平時から市町村訓練に参加させるなど連携を強化</a:t>
            </a:r>
            <a:endParaRPr kumimoji="1" lang="en-US" altLang="ja-JP" sz="700" dirty="0">
              <a:latin typeface="+mn-ea"/>
            </a:endParaRPr>
          </a:p>
          <a:p>
            <a:r>
              <a:rPr kumimoji="1" lang="ja-JP" altLang="en-US" sz="700" dirty="0">
                <a:latin typeface="+mn-ea"/>
              </a:rPr>
              <a:t>・複数の市町村を巡回するﾘｴｿﾞﾝを派遣（巡回型ﾘｴｿﾞﾝ）する体制の構築</a:t>
            </a:r>
            <a:endParaRPr kumimoji="1" lang="en-US" altLang="ja-JP" sz="700" dirty="0">
              <a:latin typeface="+mn-ea"/>
            </a:endParaRPr>
          </a:p>
          <a:p>
            <a:r>
              <a:rPr kumimoji="1" lang="ja-JP" altLang="en-US" sz="700" dirty="0">
                <a:solidFill>
                  <a:schemeClr val="tx1"/>
                </a:solidFill>
                <a:latin typeface="+mn-ea"/>
              </a:rPr>
              <a:t>・市町村応援</a:t>
            </a:r>
            <a:r>
              <a:rPr kumimoji="1" lang="ja-JP" altLang="en-US" sz="400" dirty="0">
                <a:solidFill>
                  <a:schemeClr val="tx1"/>
                </a:solidFill>
                <a:latin typeface="+mn-ea"/>
              </a:rPr>
              <a:t>・</a:t>
            </a:r>
            <a:r>
              <a:rPr kumimoji="1" lang="ja-JP" altLang="en-US" sz="700" dirty="0">
                <a:solidFill>
                  <a:schemeClr val="tx1"/>
                </a:solidFill>
                <a:latin typeface="+mn-ea"/>
              </a:rPr>
              <a:t>派遣職員（ﾌﾟｯｼｭ型、ﾌﾟﾙ型人材派遣）の分類や派遣時期を明確化</a:t>
            </a:r>
            <a:endParaRPr kumimoji="1" lang="en-US" altLang="ja-JP" sz="700" dirty="0">
              <a:solidFill>
                <a:schemeClr val="tx1"/>
              </a:solidFill>
              <a:latin typeface="+mn-ea"/>
            </a:endParaRPr>
          </a:p>
          <a:p>
            <a:r>
              <a:rPr kumimoji="1" lang="en-US" altLang="ja-JP" sz="700" dirty="0">
                <a:latin typeface="+mn-ea"/>
              </a:rPr>
              <a:t>※</a:t>
            </a:r>
            <a:r>
              <a:rPr kumimoji="1" lang="ja-JP" altLang="en-US" sz="700" u="sng" dirty="0" smtClean="0">
                <a:latin typeface="+mn-ea"/>
              </a:rPr>
              <a:t>専門</a:t>
            </a:r>
            <a:r>
              <a:rPr kumimoji="1" lang="ja-JP" altLang="en-US" sz="700" u="sng" dirty="0">
                <a:latin typeface="+mn-ea"/>
              </a:rPr>
              <a:t>職員の</a:t>
            </a:r>
            <a:r>
              <a:rPr kumimoji="1" lang="ja-JP" altLang="en-US" sz="700" u="sng" dirty="0" smtClean="0">
                <a:latin typeface="+mn-ea"/>
              </a:rPr>
              <a:t>ﾘｽﾄｱｯﾌﾟ化に</a:t>
            </a:r>
            <a:r>
              <a:rPr kumimoji="1" lang="ja-JP" altLang="en-US" sz="700" u="sng" dirty="0">
                <a:latin typeface="+mn-ea"/>
              </a:rPr>
              <a:t>よる職員確保を推進</a:t>
            </a:r>
            <a:endParaRPr kumimoji="1" lang="en-US" altLang="ja-JP" sz="700" u="sng" dirty="0">
              <a:latin typeface="+mn-ea"/>
            </a:endParaRPr>
          </a:p>
          <a:p>
            <a:r>
              <a:rPr kumimoji="1" lang="ja-JP" altLang="en-US" sz="700" dirty="0">
                <a:latin typeface="+mn-ea"/>
              </a:rPr>
              <a:t>・市町村受援計画の策定を支援</a:t>
            </a:r>
            <a:endParaRPr kumimoji="1" lang="en-US" altLang="ja-JP" sz="700" dirty="0">
              <a:latin typeface="+mn-ea"/>
            </a:endParaRPr>
          </a:p>
          <a:p>
            <a:r>
              <a:rPr kumimoji="1" lang="en-US" altLang="ja-JP" sz="700" dirty="0">
                <a:latin typeface="+mn-ea"/>
              </a:rPr>
              <a:t>※</a:t>
            </a:r>
            <a:r>
              <a:rPr kumimoji="1" lang="ja-JP" altLang="en-US" sz="700" u="sng" dirty="0" smtClean="0">
                <a:latin typeface="+mn-ea"/>
              </a:rPr>
              <a:t>危機</a:t>
            </a:r>
            <a:r>
              <a:rPr kumimoji="1" lang="ja-JP" altLang="en-US" sz="700" u="sng" dirty="0">
                <a:latin typeface="+mn-ea"/>
              </a:rPr>
              <a:t>管理部局職員向けﾏﾈｼﾞﾒﾝﾄ研修、ﾄｯﾌﾟｾﾐﾅｰ等による市町村職員の資質向上</a:t>
            </a:r>
            <a:endParaRPr kumimoji="1" lang="en-US" altLang="ja-JP" sz="700" u="sng" dirty="0">
              <a:latin typeface="+mn-ea"/>
            </a:endParaRPr>
          </a:p>
          <a:p>
            <a:r>
              <a:rPr kumimoji="1" lang="en-US" altLang="ja-JP" sz="700" dirty="0">
                <a:latin typeface="+mn-ea"/>
              </a:rPr>
              <a:t>※</a:t>
            </a:r>
            <a:r>
              <a:rPr kumimoji="1" lang="ja-JP" altLang="en-US" sz="700" u="sng" dirty="0" smtClean="0">
                <a:latin typeface="+mn-ea"/>
              </a:rPr>
              <a:t>避難</a:t>
            </a:r>
            <a:r>
              <a:rPr kumimoji="1" lang="ja-JP" altLang="en-US" sz="700" u="sng" dirty="0">
                <a:latin typeface="+mn-ea"/>
              </a:rPr>
              <a:t>行動要支援者支援</a:t>
            </a:r>
            <a:r>
              <a:rPr kumimoji="1" lang="ja-JP" altLang="en-US" sz="700" u="sng" dirty="0" smtClean="0">
                <a:latin typeface="+mn-ea"/>
              </a:rPr>
              <a:t>に向けてﾎﾞﾗﾝﾃｨｱ</a:t>
            </a:r>
            <a:r>
              <a:rPr kumimoji="1" lang="ja-JP" altLang="en-US" sz="700" u="sng" dirty="0">
                <a:latin typeface="+mn-ea"/>
              </a:rPr>
              <a:t>団体等</a:t>
            </a:r>
            <a:r>
              <a:rPr kumimoji="1" lang="ja-JP" altLang="en-US" sz="700" u="sng" dirty="0" smtClean="0">
                <a:latin typeface="+mn-ea"/>
              </a:rPr>
              <a:t>と連携強化</a:t>
            </a:r>
            <a:endParaRPr kumimoji="1" lang="en-US" altLang="ja-JP" sz="700" u="sng" dirty="0">
              <a:latin typeface="+mn-ea"/>
            </a:endParaRPr>
          </a:p>
          <a:p>
            <a:r>
              <a:rPr kumimoji="1" lang="en-US" altLang="ja-JP" sz="700" dirty="0">
                <a:latin typeface="+mn-ea"/>
              </a:rPr>
              <a:t>※</a:t>
            </a:r>
            <a:r>
              <a:rPr kumimoji="1" lang="ja-JP" altLang="en-US" sz="700" u="sng" dirty="0" smtClean="0">
                <a:latin typeface="+mn-ea"/>
              </a:rPr>
              <a:t>住家被害認定業務研修等を実施することにより「り災証明発行業務」を支援</a:t>
            </a:r>
            <a:endParaRPr kumimoji="1" lang="ja-JP" altLang="en-US" sz="700" u="sng" dirty="0">
              <a:latin typeface="+mj-ea"/>
              <a:ea typeface="+mj-ea"/>
            </a:endParaRPr>
          </a:p>
        </p:txBody>
      </p:sp>
      <p:sp>
        <p:nvSpPr>
          <p:cNvPr id="9" name="正方形/長方形 8"/>
          <p:cNvSpPr/>
          <p:nvPr/>
        </p:nvSpPr>
        <p:spPr>
          <a:xfrm>
            <a:off x="107921" y="914129"/>
            <a:ext cx="2328143" cy="1836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01 </a:t>
            </a:r>
            <a:r>
              <a:rPr kumimoji="1" lang="ja-JP" altLang="en-US" sz="1000" b="1" u="sng" dirty="0">
                <a:latin typeface="Meiryo UI" panose="020B0604030504040204" pitchFamily="50" charset="-128"/>
                <a:ea typeface="Meiryo UI" panose="020B0604030504040204" pitchFamily="50" charset="-128"/>
              </a:rPr>
              <a:t>府の初動体制と市町村支援</a:t>
            </a:r>
            <a:endParaRPr kumimoji="1" lang="en-US" altLang="ja-JP" sz="1000" b="1" u="sng" dirty="0">
              <a:latin typeface="Meiryo UI" panose="020B0604030504040204" pitchFamily="50" charset="-128"/>
              <a:ea typeface="Meiryo UI" panose="020B0604030504040204" pitchFamily="50" charset="-128"/>
            </a:endParaRPr>
          </a:p>
          <a:p>
            <a:r>
              <a:rPr kumimoji="1" lang="en-US" altLang="ja-JP" sz="700" b="1" dirty="0">
                <a:latin typeface="+mn-ea"/>
              </a:rPr>
              <a:t>&lt;</a:t>
            </a:r>
            <a:r>
              <a:rPr kumimoji="1" lang="ja-JP" altLang="en-US" sz="700" b="1" dirty="0">
                <a:latin typeface="+mn-ea"/>
              </a:rPr>
              <a:t>府の初動体制</a:t>
            </a:r>
            <a:r>
              <a:rPr kumimoji="1" lang="en-US" altLang="ja-JP" sz="700" b="1" dirty="0">
                <a:latin typeface="+mn-ea"/>
              </a:rPr>
              <a:t>&gt;</a:t>
            </a:r>
          </a:p>
          <a:p>
            <a:r>
              <a:rPr kumimoji="1" lang="ja-JP" altLang="en-US" sz="700" dirty="0">
                <a:latin typeface="+mn-ea"/>
              </a:rPr>
              <a:t>・全庁体制による迅速な初動体制の</a:t>
            </a:r>
            <a:r>
              <a:rPr kumimoji="1" lang="ja-JP" altLang="en-US" sz="700" dirty="0" smtClean="0">
                <a:latin typeface="+mn-ea"/>
              </a:rPr>
              <a:t>確保</a:t>
            </a:r>
            <a:endParaRPr kumimoji="1" lang="en-US" altLang="ja-JP" sz="700" dirty="0" smtClean="0">
              <a:latin typeface="+mn-ea"/>
            </a:endParaRPr>
          </a:p>
          <a:p>
            <a:r>
              <a:rPr kumimoji="1" lang="ja-JP" altLang="en-US" sz="700" dirty="0" smtClean="0">
                <a:latin typeface="+mn-ea"/>
              </a:rPr>
              <a:t>・災害</a:t>
            </a:r>
            <a:r>
              <a:rPr kumimoji="1" lang="ja-JP" altLang="en-US" sz="700" dirty="0">
                <a:latin typeface="+mn-ea"/>
              </a:rPr>
              <a:t>情報を集約</a:t>
            </a:r>
            <a:r>
              <a:rPr kumimoji="1" lang="ja-JP" altLang="en-US" sz="400" dirty="0">
                <a:latin typeface="+mn-ea"/>
              </a:rPr>
              <a:t>・</a:t>
            </a:r>
            <a:r>
              <a:rPr kumimoji="1" lang="ja-JP" altLang="en-US" sz="700" dirty="0">
                <a:latin typeface="+mn-ea"/>
              </a:rPr>
              <a:t>整理し情報発信力の</a:t>
            </a:r>
            <a:r>
              <a:rPr kumimoji="1" lang="ja-JP" altLang="en-US" sz="700" dirty="0" smtClean="0">
                <a:latin typeface="+mn-ea"/>
              </a:rPr>
              <a:t>強化</a:t>
            </a:r>
            <a:endParaRPr kumimoji="1" lang="en-US" altLang="ja-JP" sz="700" dirty="0">
              <a:latin typeface="+mn-ea"/>
            </a:endParaRPr>
          </a:p>
          <a:p>
            <a:r>
              <a:rPr kumimoji="1" lang="ja-JP" altLang="en-US" sz="700" dirty="0">
                <a:latin typeface="+mn-ea"/>
              </a:rPr>
              <a:t>・</a:t>
            </a:r>
            <a:r>
              <a:rPr kumimoji="1" lang="ja-JP" altLang="en-US" sz="700" dirty="0">
                <a:solidFill>
                  <a:schemeClr val="tx1"/>
                </a:solidFill>
                <a:latin typeface="+mn-ea"/>
              </a:rPr>
              <a:t>非常時優先業務の点検</a:t>
            </a:r>
            <a:r>
              <a:rPr kumimoji="1" lang="ja-JP" altLang="en-US" sz="400" dirty="0">
                <a:solidFill>
                  <a:schemeClr val="tx1"/>
                </a:solidFill>
                <a:latin typeface="+mn-ea"/>
              </a:rPr>
              <a:t>・</a:t>
            </a:r>
            <a:r>
              <a:rPr kumimoji="1" lang="ja-JP" altLang="en-US" sz="700" dirty="0">
                <a:solidFill>
                  <a:schemeClr val="tx1"/>
                </a:solidFill>
                <a:latin typeface="+mn-ea"/>
              </a:rPr>
              <a:t>確認</a:t>
            </a:r>
            <a:endParaRPr kumimoji="1" lang="en-US" altLang="ja-JP" sz="700" dirty="0">
              <a:solidFill>
                <a:schemeClr val="tx1"/>
              </a:solidFill>
              <a:latin typeface="+mn-ea"/>
            </a:endParaRPr>
          </a:p>
          <a:p>
            <a:r>
              <a:rPr kumimoji="1" lang="ja-JP" altLang="en-US" sz="700" dirty="0">
                <a:latin typeface="+mn-ea"/>
              </a:rPr>
              <a:t>・被災地における支援等、活動体制の強化</a:t>
            </a:r>
            <a:endParaRPr kumimoji="1" lang="en-US" altLang="ja-JP" sz="700" dirty="0">
              <a:latin typeface="+mn-ea"/>
            </a:endParaRPr>
          </a:p>
          <a:p>
            <a:r>
              <a:rPr kumimoji="1" lang="en-US" altLang="ja-JP" sz="700" b="1" dirty="0" smtClean="0">
                <a:latin typeface="+mn-ea"/>
              </a:rPr>
              <a:t>&lt;</a:t>
            </a:r>
            <a:r>
              <a:rPr kumimoji="1" lang="ja-JP" altLang="en-US" sz="700" b="1" dirty="0">
                <a:latin typeface="+mn-ea"/>
              </a:rPr>
              <a:t>市町村支援</a:t>
            </a:r>
            <a:r>
              <a:rPr kumimoji="1" lang="en-US" altLang="ja-JP" sz="700" b="1" dirty="0">
                <a:latin typeface="+mn-ea"/>
              </a:rPr>
              <a:t>&gt;</a:t>
            </a:r>
            <a:r>
              <a:rPr kumimoji="1" lang="ja-JP" altLang="en-US" sz="700" b="1" dirty="0">
                <a:latin typeface="+mn-ea"/>
              </a:rPr>
              <a:t>　　</a:t>
            </a:r>
            <a:endParaRPr kumimoji="1" lang="en-US" altLang="ja-JP" sz="700" b="1" dirty="0">
              <a:latin typeface="+mn-ea"/>
            </a:endParaRPr>
          </a:p>
          <a:p>
            <a:r>
              <a:rPr kumimoji="1" lang="ja-JP" altLang="en-US" sz="700" dirty="0">
                <a:latin typeface="+mn-ea"/>
              </a:rPr>
              <a:t>・市町村と緊急防災推進員の連携不足</a:t>
            </a:r>
            <a:endParaRPr kumimoji="1" lang="en-US" altLang="ja-JP" sz="700" dirty="0">
              <a:latin typeface="+mn-ea"/>
            </a:endParaRPr>
          </a:p>
          <a:p>
            <a:r>
              <a:rPr kumimoji="1" lang="ja-JP" altLang="en-US" sz="700" dirty="0">
                <a:latin typeface="+mn-ea"/>
              </a:rPr>
              <a:t>・ﾘｴｿﾞﾝ派遣体制の強化</a:t>
            </a:r>
            <a:endParaRPr kumimoji="1" lang="en-US" altLang="ja-JP" sz="700" dirty="0">
              <a:latin typeface="+mn-ea"/>
            </a:endParaRPr>
          </a:p>
          <a:p>
            <a:r>
              <a:rPr kumimoji="1" lang="ja-JP" altLang="en-US" sz="700" dirty="0">
                <a:solidFill>
                  <a:schemeClr val="tx1"/>
                </a:solidFill>
                <a:latin typeface="+mn-ea"/>
              </a:rPr>
              <a:t>・ﾌﾟｯｼｭ型</a:t>
            </a:r>
            <a:r>
              <a:rPr kumimoji="1" lang="ja-JP" altLang="en-US" sz="400" dirty="0">
                <a:solidFill>
                  <a:schemeClr val="tx1"/>
                </a:solidFill>
                <a:latin typeface="+mn-ea"/>
              </a:rPr>
              <a:t>・</a:t>
            </a:r>
            <a:r>
              <a:rPr kumimoji="1" lang="ja-JP" altLang="en-US" sz="700" dirty="0">
                <a:solidFill>
                  <a:schemeClr val="tx1"/>
                </a:solidFill>
                <a:latin typeface="+mn-ea"/>
              </a:rPr>
              <a:t>ﾌﾟﾙ型人材派遣体制の強化</a:t>
            </a:r>
            <a:endParaRPr kumimoji="1" lang="en-US" altLang="ja-JP" sz="700" dirty="0">
              <a:solidFill>
                <a:schemeClr val="tx1"/>
              </a:solidFill>
              <a:latin typeface="+mn-ea"/>
            </a:endParaRPr>
          </a:p>
          <a:p>
            <a:r>
              <a:rPr kumimoji="1" lang="ja-JP" altLang="en-US" sz="700" dirty="0">
                <a:latin typeface="+mn-ea"/>
              </a:rPr>
              <a:t>・住家被害認定調査など専門職員不足</a:t>
            </a:r>
            <a:endParaRPr kumimoji="1" lang="en-US" altLang="ja-JP" sz="700" dirty="0">
              <a:latin typeface="+mn-ea"/>
            </a:endParaRPr>
          </a:p>
          <a:p>
            <a:r>
              <a:rPr kumimoji="1" lang="ja-JP" altLang="en-US" sz="700" dirty="0">
                <a:latin typeface="+mn-ea"/>
              </a:rPr>
              <a:t>・市町村の支援を受入れる体制が未整備</a:t>
            </a:r>
            <a:endParaRPr kumimoji="1" lang="en-US" altLang="ja-JP" sz="700" dirty="0">
              <a:latin typeface="+mn-ea"/>
            </a:endParaRPr>
          </a:p>
          <a:p>
            <a:r>
              <a:rPr kumimoji="1" lang="ja-JP" altLang="en-US" sz="700" dirty="0">
                <a:latin typeface="+mn-ea"/>
              </a:rPr>
              <a:t>・市町村職員の災害対応能力の強化</a:t>
            </a:r>
            <a:endParaRPr kumimoji="1" lang="en-US" altLang="ja-JP" sz="700" dirty="0">
              <a:latin typeface="+mn-ea"/>
            </a:endParaRPr>
          </a:p>
          <a:p>
            <a:r>
              <a:rPr kumimoji="1" lang="ja-JP" altLang="en-US" sz="700" dirty="0">
                <a:latin typeface="+mn-ea"/>
              </a:rPr>
              <a:t>・避難行動要支援者の安否確認方法が未整備</a:t>
            </a:r>
            <a:endParaRPr kumimoji="1" lang="en-US" altLang="ja-JP" sz="700" dirty="0">
              <a:latin typeface="+mn-ea"/>
            </a:endParaRPr>
          </a:p>
          <a:p>
            <a:r>
              <a:rPr kumimoji="1" lang="ja-JP" altLang="en-US" sz="700" dirty="0">
                <a:latin typeface="+mn-ea"/>
              </a:rPr>
              <a:t>・各市町村の「り災証明発行ｼｽﾃﾑ」が異なり応援職員</a:t>
            </a:r>
            <a:endParaRPr kumimoji="1" lang="en-US" altLang="ja-JP" sz="700" dirty="0">
              <a:latin typeface="+mn-ea"/>
            </a:endParaRPr>
          </a:p>
          <a:p>
            <a:r>
              <a:rPr kumimoji="1" lang="ja-JP" altLang="en-US" sz="700" dirty="0">
                <a:latin typeface="+mn-ea"/>
              </a:rPr>
              <a:t>　の円滑な業務遂行に支障</a:t>
            </a:r>
            <a:endParaRPr kumimoji="1" lang="en-US" altLang="ja-JP" sz="700" dirty="0">
              <a:latin typeface="+mn-ea"/>
            </a:endParaRPr>
          </a:p>
        </p:txBody>
      </p:sp>
      <p:sp>
        <p:nvSpPr>
          <p:cNvPr id="108" name="正方形/長方形 107"/>
          <p:cNvSpPr/>
          <p:nvPr/>
        </p:nvSpPr>
        <p:spPr>
          <a:xfrm>
            <a:off x="2871108" y="4325317"/>
            <a:ext cx="3456000" cy="989744"/>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03 </a:t>
            </a:r>
            <a:r>
              <a:rPr kumimoji="1" lang="ja-JP" altLang="en-US" sz="1000" b="1" u="sng" dirty="0">
                <a:latin typeface="Meiryo UI" panose="020B0604030504040204" pitchFamily="50" charset="-128"/>
                <a:ea typeface="Meiryo UI" panose="020B0604030504040204" pitchFamily="50" charset="-128"/>
              </a:rPr>
              <a:t>訪日外国人等への対応</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700" dirty="0">
                <a:latin typeface="+mn-ea"/>
              </a:rPr>
              <a:t>・多様な機関と連携した外国人支援策の検討</a:t>
            </a:r>
            <a:r>
              <a:rPr kumimoji="1" lang="ja-JP" altLang="en-US" sz="300" dirty="0">
                <a:latin typeface="+mn-ea"/>
              </a:rPr>
              <a:t>・</a:t>
            </a:r>
            <a:r>
              <a:rPr kumimoji="1" lang="ja-JP" altLang="en-US" sz="700" dirty="0">
                <a:latin typeface="+mn-ea"/>
              </a:rPr>
              <a:t>推進</a:t>
            </a:r>
            <a:endParaRPr kumimoji="1" lang="en-US" altLang="ja-JP" sz="700" dirty="0">
              <a:latin typeface="+mn-ea"/>
            </a:endParaRPr>
          </a:p>
          <a:p>
            <a:r>
              <a:rPr kumimoji="1" lang="en-US" altLang="ja-JP" sz="700" dirty="0">
                <a:solidFill>
                  <a:schemeClr val="tx1"/>
                </a:solidFill>
                <a:latin typeface="+mn-ea"/>
              </a:rPr>
              <a:t>※</a:t>
            </a:r>
            <a:r>
              <a:rPr kumimoji="1" lang="ja-JP" altLang="en-US" sz="700" u="sng" dirty="0">
                <a:solidFill>
                  <a:schemeClr val="tx1"/>
                </a:solidFill>
                <a:latin typeface="+mn-ea"/>
              </a:rPr>
              <a:t>府ﾎｰﾑﾍﾟｰｼﾞに</a:t>
            </a:r>
            <a:r>
              <a:rPr kumimoji="1" lang="en-US" altLang="ja-JP" sz="700" u="sng" dirty="0">
                <a:solidFill>
                  <a:schemeClr val="tx1"/>
                </a:solidFill>
                <a:latin typeface="+mn-ea"/>
              </a:rPr>
              <a:t>12</a:t>
            </a:r>
            <a:r>
              <a:rPr kumimoji="1" lang="ja-JP" altLang="en-US" sz="700" u="sng" dirty="0">
                <a:solidFill>
                  <a:schemeClr val="tx1"/>
                </a:solidFill>
                <a:latin typeface="+mn-ea"/>
              </a:rPr>
              <a:t>言語対応の自動翻訳機能導入、発災時に災害情報に特化</a:t>
            </a:r>
            <a:r>
              <a:rPr kumimoji="1" lang="ja-JP" altLang="en-US" sz="700" u="sng" dirty="0" smtClean="0">
                <a:solidFill>
                  <a:schemeClr val="tx1"/>
                </a:solidFill>
                <a:latin typeface="+mn-ea"/>
              </a:rPr>
              <a:t>した</a:t>
            </a:r>
            <a:endParaRPr kumimoji="1" lang="en-US" altLang="ja-JP" sz="700" u="sng" dirty="0" smtClean="0">
              <a:solidFill>
                <a:schemeClr val="tx1"/>
              </a:solidFill>
              <a:latin typeface="+mn-ea"/>
            </a:endParaRPr>
          </a:p>
          <a:p>
            <a:r>
              <a:rPr kumimoji="1" lang="ja-JP" altLang="en-US" sz="700" dirty="0">
                <a:solidFill>
                  <a:schemeClr val="tx1"/>
                </a:solidFill>
                <a:latin typeface="+mn-ea"/>
              </a:rPr>
              <a:t>　</a:t>
            </a:r>
            <a:r>
              <a:rPr kumimoji="1" lang="ja-JP" altLang="en-US" sz="700" u="sng" dirty="0" smtClean="0">
                <a:solidFill>
                  <a:schemeClr val="tx1"/>
                </a:solidFill>
                <a:latin typeface="+mn-ea"/>
              </a:rPr>
              <a:t>ﾄｯﾌﾟﾍﾟｰｼﾞ</a:t>
            </a:r>
            <a:r>
              <a:rPr kumimoji="1" lang="ja-JP" altLang="en-US" sz="700" u="sng" dirty="0">
                <a:solidFill>
                  <a:schemeClr val="tx1"/>
                </a:solidFill>
                <a:latin typeface="+mn-ea"/>
              </a:rPr>
              <a:t>に切替え</a:t>
            </a:r>
            <a:endParaRPr kumimoji="1" lang="en-US" altLang="ja-JP" sz="700" u="sng" dirty="0">
              <a:solidFill>
                <a:schemeClr val="tx1"/>
              </a:solidFill>
              <a:latin typeface="+mn-ea"/>
            </a:endParaRPr>
          </a:p>
          <a:p>
            <a:r>
              <a:rPr kumimoji="1" lang="en-US" altLang="ja-JP" sz="700" dirty="0">
                <a:solidFill>
                  <a:schemeClr val="tx1"/>
                </a:solidFill>
                <a:latin typeface="+mn-ea"/>
              </a:rPr>
              <a:t>※</a:t>
            </a:r>
            <a:r>
              <a:rPr kumimoji="1" lang="ja-JP" altLang="en-US" sz="700" u="sng" dirty="0">
                <a:solidFill>
                  <a:schemeClr val="tx1"/>
                </a:solidFill>
                <a:latin typeface="+mn-ea"/>
              </a:rPr>
              <a:t>訪日外国人旅行者等が必要とする情報を、</a:t>
            </a:r>
            <a:r>
              <a:rPr kumimoji="1" lang="en-US" altLang="ja-JP" sz="700" u="sng" dirty="0">
                <a:solidFill>
                  <a:schemeClr val="tx1"/>
                </a:solidFill>
                <a:latin typeface="+mn-ea"/>
              </a:rPr>
              <a:t>SNS</a:t>
            </a:r>
            <a:r>
              <a:rPr kumimoji="1" lang="ja-JP" altLang="en-US" sz="700" u="sng" dirty="0">
                <a:solidFill>
                  <a:schemeClr val="tx1"/>
                </a:solidFill>
                <a:latin typeface="+mn-ea"/>
              </a:rPr>
              <a:t>等様々なﾂｰﾙを活用した</a:t>
            </a:r>
            <a:r>
              <a:rPr kumimoji="1" lang="ja-JP" altLang="en-US" sz="700" u="sng" dirty="0" smtClean="0">
                <a:solidFill>
                  <a:schemeClr val="tx1"/>
                </a:solidFill>
                <a:latin typeface="+mn-ea"/>
              </a:rPr>
              <a:t>多言語</a:t>
            </a:r>
            <a:endParaRPr kumimoji="1" lang="en-US" altLang="ja-JP" sz="700" u="sng" dirty="0" smtClean="0">
              <a:solidFill>
                <a:schemeClr val="tx1"/>
              </a:solidFill>
              <a:latin typeface="+mn-ea"/>
            </a:endParaRPr>
          </a:p>
          <a:p>
            <a:r>
              <a:rPr kumimoji="1" lang="ja-JP" altLang="en-US" sz="700" dirty="0">
                <a:solidFill>
                  <a:schemeClr val="tx1"/>
                </a:solidFill>
                <a:latin typeface="+mn-ea"/>
              </a:rPr>
              <a:t>　</a:t>
            </a:r>
            <a:r>
              <a:rPr kumimoji="1" lang="ja-JP" altLang="en-US" sz="700" u="sng" dirty="0" smtClean="0">
                <a:solidFill>
                  <a:schemeClr val="tx1"/>
                </a:solidFill>
                <a:latin typeface="+mn-ea"/>
              </a:rPr>
              <a:t>対応</a:t>
            </a:r>
            <a:r>
              <a:rPr kumimoji="1" lang="ja-JP" altLang="en-US" sz="700" u="sng" dirty="0">
                <a:solidFill>
                  <a:schemeClr val="tx1"/>
                </a:solidFill>
                <a:latin typeface="+mn-ea"/>
              </a:rPr>
              <a:t>による情報発信</a:t>
            </a:r>
            <a:endParaRPr kumimoji="1" lang="en-US" altLang="ja-JP" sz="700" u="sng" dirty="0">
              <a:solidFill>
                <a:schemeClr val="tx1"/>
              </a:solidFill>
              <a:latin typeface="+mn-ea"/>
            </a:endParaRPr>
          </a:p>
          <a:p>
            <a:r>
              <a:rPr kumimoji="1" lang="ja-JP" altLang="en-US" sz="700" dirty="0" smtClean="0">
                <a:latin typeface="+mn-ea"/>
              </a:rPr>
              <a:t>・</a:t>
            </a:r>
            <a:r>
              <a:rPr kumimoji="1" lang="ja-JP" altLang="en-US" sz="700" dirty="0">
                <a:latin typeface="+mn-ea"/>
              </a:rPr>
              <a:t>ﾀｰﾐﾅﾙ駅周辺や観光案内所等における多言語による情報発信の充実</a:t>
            </a:r>
            <a:endParaRPr kumimoji="1" lang="en-US" altLang="ja-JP" sz="700" dirty="0">
              <a:latin typeface="+mn-ea"/>
            </a:endParaRPr>
          </a:p>
          <a:p>
            <a:r>
              <a:rPr kumimoji="1" lang="ja-JP" altLang="en-US" sz="700" dirty="0">
                <a:latin typeface="+mn-ea"/>
              </a:rPr>
              <a:t>・多言語支援の必要な避難者等の情報収集を強化</a:t>
            </a:r>
            <a:endParaRPr kumimoji="1" lang="en-US" altLang="ja-JP" sz="700" dirty="0">
              <a:latin typeface="+mn-ea"/>
            </a:endParaRPr>
          </a:p>
          <a:p>
            <a:r>
              <a:rPr kumimoji="1" lang="ja-JP" altLang="en-US" sz="700" dirty="0">
                <a:latin typeface="+mn-ea"/>
              </a:rPr>
              <a:t>　</a:t>
            </a:r>
          </a:p>
        </p:txBody>
      </p:sp>
      <p:sp>
        <p:nvSpPr>
          <p:cNvPr id="89" name="正方形/長方形 88"/>
          <p:cNvSpPr/>
          <p:nvPr/>
        </p:nvSpPr>
        <p:spPr>
          <a:xfrm>
            <a:off x="6380861" y="1085887"/>
            <a:ext cx="3456000" cy="1332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04</a:t>
            </a:r>
            <a:r>
              <a:rPr kumimoji="1" lang="ja-JP" altLang="en-US" sz="800" b="1" u="sng" dirty="0">
                <a:solidFill>
                  <a:srgbClr val="FF0000"/>
                </a:solidFill>
                <a:latin typeface="Meiryo UI" panose="020B0604030504040204" pitchFamily="50" charset="-128"/>
                <a:ea typeface="Meiryo UI" panose="020B0604030504040204" pitchFamily="50" charset="-128"/>
              </a:rPr>
              <a:t> </a:t>
            </a:r>
            <a:r>
              <a:rPr kumimoji="1" lang="ja-JP" altLang="en-US" sz="1000" b="1" u="sng" dirty="0">
                <a:latin typeface="Meiryo UI" panose="020B0604030504040204" pitchFamily="50" charset="-128"/>
                <a:ea typeface="Meiryo UI" panose="020B0604030504040204" pitchFamily="50" charset="-128"/>
              </a:rPr>
              <a:t>自助・共助の推進</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700" dirty="0">
                <a:latin typeface="+mn-ea"/>
              </a:rPr>
              <a:t>・自助</a:t>
            </a:r>
            <a:r>
              <a:rPr kumimoji="1" lang="ja-JP" altLang="en-US" sz="300" dirty="0">
                <a:latin typeface="+mn-ea"/>
              </a:rPr>
              <a:t>・</a:t>
            </a:r>
            <a:r>
              <a:rPr kumimoji="1" lang="ja-JP" altLang="en-US" sz="700" dirty="0" smtClean="0">
                <a:latin typeface="+mn-ea"/>
              </a:rPr>
              <a:t>共助の推進</a:t>
            </a:r>
            <a:r>
              <a:rPr kumimoji="1" lang="ja-JP" altLang="en-US" sz="700" dirty="0">
                <a:latin typeface="+mn-ea"/>
              </a:rPr>
              <a:t>のため、様々な取組みを実施</a:t>
            </a:r>
            <a:endParaRPr kumimoji="1" lang="en-US" altLang="ja-JP" sz="700" dirty="0">
              <a:latin typeface="+mn-ea"/>
            </a:endParaRPr>
          </a:p>
          <a:p>
            <a:r>
              <a:rPr kumimoji="1" lang="ja-JP" altLang="en-US" sz="700" dirty="0">
                <a:latin typeface="+mn-ea"/>
              </a:rPr>
              <a:t>　</a:t>
            </a:r>
            <a:r>
              <a:rPr kumimoji="1" lang="en-US" altLang="ja-JP" sz="700" dirty="0">
                <a:latin typeface="+mn-ea"/>
              </a:rPr>
              <a:t>‣ </a:t>
            </a:r>
            <a:r>
              <a:rPr kumimoji="1" lang="ja-JP" altLang="en-US" sz="700" dirty="0">
                <a:latin typeface="+mn-ea"/>
              </a:rPr>
              <a:t>自主防災組織のﾘｰﾀﾞｰ育成研修の充実</a:t>
            </a:r>
            <a:r>
              <a:rPr kumimoji="1" lang="ja-JP" altLang="en-US" sz="400" dirty="0">
                <a:latin typeface="+mn-ea"/>
              </a:rPr>
              <a:t>・</a:t>
            </a:r>
            <a:r>
              <a:rPr kumimoji="1" lang="ja-JP" altLang="en-US" sz="700" dirty="0">
                <a:latin typeface="+mn-ea"/>
              </a:rPr>
              <a:t>強化</a:t>
            </a:r>
            <a:endParaRPr kumimoji="1" lang="en-US" altLang="ja-JP" sz="700" dirty="0">
              <a:latin typeface="+mn-ea"/>
            </a:endParaRPr>
          </a:p>
          <a:p>
            <a:r>
              <a:rPr kumimoji="1" lang="ja-JP" altLang="en-US" sz="700" dirty="0">
                <a:latin typeface="+mn-ea"/>
              </a:rPr>
              <a:t>　</a:t>
            </a:r>
            <a:r>
              <a:rPr kumimoji="1" lang="en-US" altLang="ja-JP" sz="700" dirty="0">
                <a:latin typeface="+mn-ea"/>
              </a:rPr>
              <a:t>‣</a:t>
            </a:r>
            <a:r>
              <a:rPr kumimoji="1" lang="ja-JP" altLang="en-US" sz="700" dirty="0">
                <a:latin typeface="+mn-ea"/>
              </a:rPr>
              <a:t> 大阪の防災を担う人材育成のため、学校における防災教育の充実</a:t>
            </a:r>
            <a:endParaRPr kumimoji="1" lang="en-US" altLang="ja-JP" sz="700" dirty="0">
              <a:latin typeface="+mn-ea"/>
            </a:endParaRPr>
          </a:p>
          <a:p>
            <a:r>
              <a:rPr kumimoji="1" lang="ja-JP" altLang="en-US" sz="700" dirty="0">
                <a:latin typeface="+mn-ea"/>
              </a:rPr>
              <a:t>　</a:t>
            </a:r>
            <a:r>
              <a:rPr kumimoji="1" lang="en-US" altLang="ja-JP" sz="700" dirty="0">
                <a:latin typeface="+mn-ea"/>
              </a:rPr>
              <a:t>‣ </a:t>
            </a:r>
            <a:r>
              <a:rPr kumimoji="1" lang="ja-JP" altLang="en-US" sz="700" dirty="0">
                <a:latin typeface="+mn-ea"/>
              </a:rPr>
              <a:t>防災ﾀｳﾝﾍﾟｰｼﾞの府内全戸</a:t>
            </a:r>
            <a:r>
              <a:rPr kumimoji="1" lang="ja-JP" altLang="en-US" sz="400" dirty="0">
                <a:latin typeface="+mn-ea"/>
              </a:rPr>
              <a:t>・</a:t>
            </a:r>
            <a:r>
              <a:rPr kumimoji="1" lang="ja-JP" altLang="en-US" sz="700" dirty="0">
                <a:latin typeface="+mn-ea"/>
              </a:rPr>
              <a:t>全事業所配布による防災意識の醸成</a:t>
            </a:r>
            <a:endParaRPr kumimoji="1" lang="en-US" altLang="ja-JP" sz="700" dirty="0">
              <a:latin typeface="+mn-ea"/>
            </a:endParaRPr>
          </a:p>
          <a:p>
            <a:r>
              <a:rPr kumimoji="1" lang="ja-JP" altLang="en-US" sz="700" dirty="0">
                <a:latin typeface="+mn-ea"/>
              </a:rPr>
              <a:t>　</a:t>
            </a:r>
            <a:r>
              <a:rPr kumimoji="1" lang="en-US" altLang="ja-JP" sz="700" dirty="0">
                <a:latin typeface="+mn-ea"/>
              </a:rPr>
              <a:t>‣ </a:t>
            </a:r>
            <a:r>
              <a:rPr kumimoji="1" lang="ja-JP" altLang="en-US" sz="700" dirty="0">
                <a:latin typeface="+mn-ea"/>
              </a:rPr>
              <a:t>平時より防災ﾂｲｯﾀｰなど様々なﾂｰﾙを活用</a:t>
            </a:r>
            <a:r>
              <a:rPr kumimoji="1" lang="ja-JP" altLang="en-US" sz="700" dirty="0" smtClean="0">
                <a:latin typeface="+mn-ea"/>
              </a:rPr>
              <a:t>した啓発活動の実施</a:t>
            </a:r>
            <a:endParaRPr kumimoji="1" lang="en-US" altLang="ja-JP" sz="700" dirty="0">
              <a:latin typeface="+mn-ea"/>
            </a:endParaRPr>
          </a:p>
          <a:p>
            <a:r>
              <a:rPr kumimoji="1" lang="ja-JP" altLang="en-US" sz="700" dirty="0">
                <a:latin typeface="+mn-ea"/>
              </a:rPr>
              <a:t>　</a:t>
            </a:r>
            <a:r>
              <a:rPr kumimoji="1" lang="en-US" altLang="ja-JP" sz="700" dirty="0">
                <a:latin typeface="+mn-ea"/>
              </a:rPr>
              <a:t>‣ </a:t>
            </a:r>
            <a:r>
              <a:rPr kumimoji="1" lang="ja-JP" altLang="en-US" sz="700" dirty="0">
                <a:latin typeface="+mn-ea"/>
              </a:rPr>
              <a:t>防災意識向上のための訓練を実施促進</a:t>
            </a:r>
            <a:endParaRPr kumimoji="1" lang="en-US" altLang="ja-JP" sz="700" dirty="0">
              <a:latin typeface="+mn-ea"/>
            </a:endParaRPr>
          </a:p>
          <a:p>
            <a:r>
              <a:rPr kumimoji="1" lang="ja-JP" altLang="en-US" sz="700" dirty="0">
                <a:latin typeface="+mn-ea"/>
              </a:rPr>
              <a:t>　</a:t>
            </a:r>
            <a:r>
              <a:rPr kumimoji="1" lang="en-US" altLang="ja-JP" sz="700" dirty="0">
                <a:latin typeface="+mn-ea"/>
              </a:rPr>
              <a:t>‣ </a:t>
            </a:r>
            <a:r>
              <a:rPr kumimoji="1" lang="ja-JP" altLang="en-US" sz="700" dirty="0">
                <a:latin typeface="+mn-ea"/>
              </a:rPr>
              <a:t>防災ｱﾌﾟﾘを活用する等、民間と連携した大阪</a:t>
            </a:r>
            <a:r>
              <a:rPr kumimoji="1" lang="en-US" altLang="ja-JP" sz="700" dirty="0">
                <a:latin typeface="+mn-ea"/>
              </a:rPr>
              <a:t>880</a:t>
            </a:r>
            <a:r>
              <a:rPr kumimoji="1" lang="ja-JP" altLang="en-US" sz="700" dirty="0">
                <a:latin typeface="+mn-ea"/>
              </a:rPr>
              <a:t>万人訓練の実施　　など</a:t>
            </a:r>
            <a:endParaRPr kumimoji="1" lang="en-US" altLang="ja-JP" sz="700" dirty="0">
              <a:latin typeface="+mn-ea"/>
            </a:endParaRPr>
          </a:p>
          <a:p>
            <a:r>
              <a:rPr kumimoji="1" lang="ja-JP" altLang="en-US" sz="700" dirty="0">
                <a:latin typeface="+mn-ea"/>
              </a:rPr>
              <a:t>・台風接近前に住民の適切な行動を促すような情報発信の強化</a:t>
            </a:r>
            <a:endParaRPr kumimoji="1" lang="en-US" altLang="ja-JP" sz="700" dirty="0">
              <a:latin typeface="+mn-ea"/>
            </a:endParaRPr>
          </a:p>
          <a:p>
            <a:r>
              <a:rPr kumimoji="1" lang="en-US" altLang="ja-JP" sz="700" dirty="0">
                <a:latin typeface="+mn-ea"/>
              </a:rPr>
              <a:t>※</a:t>
            </a:r>
            <a:r>
              <a:rPr kumimoji="1" lang="ja-JP" altLang="en-US" sz="700" u="sng" dirty="0" smtClean="0">
                <a:latin typeface="+mn-ea"/>
              </a:rPr>
              <a:t>多様</a:t>
            </a:r>
            <a:r>
              <a:rPr kumimoji="1" lang="ja-JP" altLang="en-US" sz="700" u="sng" dirty="0">
                <a:latin typeface="+mn-ea"/>
              </a:rPr>
              <a:t>な支援の担い手と</a:t>
            </a:r>
            <a:r>
              <a:rPr kumimoji="1" lang="ja-JP" altLang="en-US" sz="700" u="sng" dirty="0" smtClean="0">
                <a:latin typeface="+mn-ea"/>
              </a:rPr>
              <a:t>顔の見える</a:t>
            </a:r>
            <a:r>
              <a:rPr kumimoji="1" lang="ja-JP" altLang="en-US" sz="700" u="sng" dirty="0">
                <a:latin typeface="+mn-ea"/>
              </a:rPr>
              <a:t>関係を構築し、</a:t>
            </a:r>
            <a:r>
              <a:rPr kumimoji="1" lang="en-US" altLang="ja-JP" sz="700" u="sng" dirty="0">
                <a:latin typeface="+mn-ea"/>
              </a:rPr>
              <a:t>NPO</a:t>
            </a:r>
            <a:r>
              <a:rPr kumimoji="1" lang="ja-JP" altLang="en-US" sz="400" u="sng" dirty="0">
                <a:latin typeface="+mn-ea"/>
              </a:rPr>
              <a:t>・</a:t>
            </a:r>
            <a:r>
              <a:rPr kumimoji="1" lang="ja-JP" altLang="en-US" sz="700" u="sng" dirty="0">
                <a:latin typeface="+mn-ea"/>
              </a:rPr>
              <a:t>ﾎﾞﾗﾝﾃｨｱ団体</a:t>
            </a:r>
            <a:r>
              <a:rPr kumimoji="1" lang="ja-JP" altLang="en-US" sz="400" u="sng" dirty="0">
                <a:latin typeface="+mn-ea"/>
              </a:rPr>
              <a:t>・</a:t>
            </a:r>
            <a:r>
              <a:rPr kumimoji="1" lang="ja-JP" altLang="en-US" sz="700" u="sng" dirty="0">
                <a:latin typeface="+mn-ea"/>
              </a:rPr>
              <a:t>地域</a:t>
            </a:r>
            <a:r>
              <a:rPr kumimoji="1" lang="ja-JP" altLang="en-US" sz="700" u="sng" dirty="0" smtClean="0">
                <a:latin typeface="+mn-ea"/>
              </a:rPr>
              <a:t>の</a:t>
            </a:r>
            <a:endParaRPr kumimoji="1" lang="en-US" altLang="ja-JP" sz="700" u="sng" dirty="0" smtClean="0">
              <a:latin typeface="+mn-ea"/>
            </a:endParaRPr>
          </a:p>
          <a:p>
            <a:r>
              <a:rPr kumimoji="1" lang="ja-JP" altLang="en-US" sz="700" dirty="0">
                <a:latin typeface="+mn-ea"/>
              </a:rPr>
              <a:t>　</a:t>
            </a:r>
            <a:r>
              <a:rPr kumimoji="1" lang="ja-JP" altLang="en-US" sz="700" u="sng" dirty="0" smtClean="0">
                <a:latin typeface="+mn-ea"/>
              </a:rPr>
              <a:t>担い手</a:t>
            </a:r>
            <a:r>
              <a:rPr kumimoji="1" lang="ja-JP" altLang="en-US" sz="700" u="sng" dirty="0">
                <a:latin typeface="+mn-ea"/>
              </a:rPr>
              <a:t>等とのﾈｯﾄﾜｰｸ</a:t>
            </a:r>
            <a:r>
              <a:rPr kumimoji="1" lang="ja-JP" altLang="en-US" sz="700" u="sng" dirty="0" smtClean="0">
                <a:latin typeface="+mn-ea"/>
              </a:rPr>
              <a:t>強化</a:t>
            </a:r>
            <a:endParaRPr kumimoji="1" lang="en-US" altLang="ja-JP" sz="700" u="sng" dirty="0">
              <a:latin typeface="+mn-ea"/>
            </a:endParaRPr>
          </a:p>
          <a:p>
            <a:r>
              <a:rPr kumimoji="1" lang="ja-JP" altLang="en-US" sz="700" dirty="0">
                <a:latin typeface="+mn-ea"/>
              </a:rPr>
              <a:t>　</a:t>
            </a:r>
          </a:p>
        </p:txBody>
      </p:sp>
      <p:sp>
        <p:nvSpPr>
          <p:cNvPr id="81" name="正方形/長方形 80"/>
          <p:cNvSpPr/>
          <p:nvPr/>
        </p:nvSpPr>
        <p:spPr>
          <a:xfrm>
            <a:off x="6380929" y="2429765"/>
            <a:ext cx="3456000" cy="558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05 </a:t>
            </a:r>
            <a:r>
              <a:rPr kumimoji="1" lang="ja-JP" altLang="en-US" sz="1000" b="1" u="sng" dirty="0">
                <a:latin typeface="Meiryo UI" panose="020B0604030504040204" pitchFamily="50" charset="-128"/>
                <a:ea typeface="Meiryo UI" panose="020B0604030504040204" pitchFamily="50" charset="-128"/>
              </a:rPr>
              <a:t>学校と教育</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solidFill>
                  <a:schemeClr val="tx1"/>
                </a:solidFill>
                <a:latin typeface="+mn-ea"/>
              </a:rPr>
              <a:t>・</a:t>
            </a:r>
            <a:r>
              <a:rPr kumimoji="1" lang="en-US" altLang="ja-JP" sz="700" dirty="0">
                <a:solidFill>
                  <a:schemeClr val="tx1"/>
                </a:solidFill>
                <a:latin typeface="+mn-ea"/>
              </a:rPr>
              <a:t>SNS</a:t>
            </a:r>
            <a:r>
              <a:rPr kumimoji="1" lang="ja-JP" altLang="en-US" sz="700" dirty="0">
                <a:solidFill>
                  <a:schemeClr val="tx1"/>
                </a:solidFill>
                <a:latin typeface="+mn-ea"/>
              </a:rPr>
              <a:t>等を活用した安否確認手法の検討</a:t>
            </a:r>
            <a:endParaRPr kumimoji="1" lang="en-US" altLang="ja-JP" sz="700" dirty="0">
              <a:solidFill>
                <a:schemeClr val="tx1"/>
              </a:solidFill>
              <a:latin typeface="+mn-ea"/>
            </a:endParaRPr>
          </a:p>
          <a:p>
            <a:r>
              <a:rPr kumimoji="1" lang="ja-JP" altLang="en-US" sz="700" dirty="0" smtClean="0">
                <a:solidFill>
                  <a:schemeClr val="tx1"/>
                </a:solidFill>
                <a:latin typeface="+mn-ea"/>
              </a:rPr>
              <a:t>・</a:t>
            </a:r>
            <a:r>
              <a:rPr kumimoji="1" lang="ja-JP" altLang="en-US" sz="700" dirty="0">
                <a:solidFill>
                  <a:schemeClr val="tx1"/>
                </a:solidFill>
                <a:latin typeface="+mn-ea"/>
              </a:rPr>
              <a:t>府立学校における生徒用の備蓄品</a:t>
            </a:r>
            <a:r>
              <a:rPr kumimoji="1" lang="ja-JP" altLang="en-US" sz="700" dirty="0" smtClean="0">
                <a:solidFill>
                  <a:schemeClr val="tx1"/>
                </a:solidFill>
                <a:latin typeface="+mn-ea"/>
              </a:rPr>
              <a:t>を計画的</a:t>
            </a:r>
            <a:r>
              <a:rPr kumimoji="1" lang="ja-JP" altLang="en-US" sz="700" dirty="0">
                <a:solidFill>
                  <a:schemeClr val="tx1"/>
                </a:solidFill>
                <a:latin typeface="+mn-ea"/>
              </a:rPr>
              <a:t>に</a:t>
            </a:r>
            <a:r>
              <a:rPr kumimoji="1" lang="ja-JP" altLang="en-US" sz="700" dirty="0" smtClean="0">
                <a:solidFill>
                  <a:schemeClr val="tx1"/>
                </a:solidFill>
                <a:latin typeface="+mn-ea"/>
              </a:rPr>
              <a:t>整備</a:t>
            </a:r>
            <a:endParaRPr kumimoji="1" lang="en-US" altLang="ja-JP" sz="700" dirty="0" smtClean="0">
              <a:solidFill>
                <a:schemeClr val="tx1"/>
              </a:solidFill>
              <a:latin typeface="+mn-ea"/>
            </a:endParaRPr>
          </a:p>
          <a:p>
            <a:r>
              <a:rPr kumimoji="1" lang="en-US" altLang="ja-JP" sz="700" dirty="0" smtClean="0">
                <a:solidFill>
                  <a:schemeClr val="tx1"/>
                </a:solidFill>
                <a:latin typeface="+mn-ea"/>
              </a:rPr>
              <a:t>※</a:t>
            </a:r>
            <a:r>
              <a:rPr kumimoji="1" lang="ja-JP" altLang="en-US" sz="700" u="sng" dirty="0">
                <a:solidFill>
                  <a:schemeClr val="tx1"/>
                </a:solidFill>
                <a:latin typeface="+mn-ea"/>
              </a:rPr>
              <a:t>防災意識醸成のため防災教育の充実</a:t>
            </a:r>
            <a:endParaRPr kumimoji="1" lang="en-US" altLang="ja-JP" sz="700" u="sng" dirty="0">
              <a:solidFill>
                <a:schemeClr val="tx1"/>
              </a:solidFill>
              <a:latin typeface="+mn-ea"/>
            </a:endParaRPr>
          </a:p>
        </p:txBody>
      </p:sp>
      <p:sp>
        <p:nvSpPr>
          <p:cNvPr id="110" name="正方形/長方形 109"/>
          <p:cNvSpPr/>
          <p:nvPr/>
        </p:nvSpPr>
        <p:spPr>
          <a:xfrm>
            <a:off x="6380861" y="3006815"/>
            <a:ext cx="3456000" cy="775838"/>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06 </a:t>
            </a:r>
            <a:r>
              <a:rPr kumimoji="1" lang="ja-JP" altLang="en-US" sz="1000" b="1" u="sng" dirty="0">
                <a:latin typeface="Meiryo UI" panose="020B0604030504040204" pitchFamily="50" charset="-128"/>
                <a:ea typeface="Meiryo UI" panose="020B0604030504040204" pitchFamily="50" charset="-128"/>
              </a:rPr>
              <a:t>医療・福祉</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solidFill>
                  <a:schemeClr val="tx1"/>
                </a:solidFill>
                <a:latin typeface="+mn-ea"/>
              </a:rPr>
              <a:t>・停電対策を含めた施設の</a:t>
            </a:r>
            <a:r>
              <a:rPr kumimoji="1" lang="en-US" altLang="ja-JP" sz="700" dirty="0">
                <a:solidFill>
                  <a:schemeClr val="tx1"/>
                </a:solidFill>
                <a:latin typeface="+mn-ea"/>
              </a:rPr>
              <a:t>BCP</a:t>
            </a:r>
            <a:r>
              <a:rPr kumimoji="1" lang="ja-JP" altLang="en-US" sz="700" dirty="0">
                <a:solidFill>
                  <a:schemeClr val="tx1"/>
                </a:solidFill>
                <a:latin typeface="+mn-ea"/>
              </a:rPr>
              <a:t>策定、見直しに向け民間企業と連携</a:t>
            </a:r>
            <a:r>
              <a:rPr kumimoji="1" lang="ja-JP" altLang="en-US" sz="700" dirty="0" smtClean="0">
                <a:solidFill>
                  <a:schemeClr val="tx1"/>
                </a:solidFill>
                <a:latin typeface="+mn-ea"/>
              </a:rPr>
              <a:t>したｾﾐﾅｰや</a:t>
            </a:r>
            <a:endParaRPr kumimoji="1" lang="en-US" altLang="ja-JP" sz="700" dirty="0" smtClean="0">
              <a:solidFill>
                <a:schemeClr val="tx1"/>
              </a:solidFill>
              <a:latin typeface="+mn-ea"/>
            </a:endParaRPr>
          </a:p>
          <a:p>
            <a:r>
              <a:rPr kumimoji="1" lang="ja-JP" altLang="en-US" sz="700" dirty="0">
                <a:solidFill>
                  <a:schemeClr val="tx1"/>
                </a:solidFill>
                <a:latin typeface="+mn-ea"/>
              </a:rPr>
              <a:t>　</a:t>
            </a:r>
            <a:r>
              <a:rPr kumimoji="1" lang="ja-JP" altLang="en-US" sz="700" dirty="0" smtClean="0">
                <a:solidFill>
                  <a:schemeClr val="tx1"/>
                </a:solidFill>
                <a:latin typeface="+mn-ea"/>
              </a:rPr>
              <a:t>研修会</a:t>
            </a:r>
            <a:r>
              <a:rPr kumimoji="1" lang="ja-JP" altLang="en-US" sz="700" dirty="0">
                <a:solidFill>
                  <a:schemeClr val="tx1"/>
                </a:solidFill>
                <a:latin typeface="+mn-ea"/>
              </a:rPr>
              <a:t>を実施</a:t>
            </a:r>
            <a:endParaRPr kumimoji="1" lang="en-US" altLang="ja-JP" sz="700" dirty="0">
              <a:solidFill>
                <a:schemeClr val="tx1"/>
              </a:solidFill>
              <a:latin typeface="+mn-ea"/>
            </a:endParaRPr>
          </a:p>
          <a:p>
            <a:r>
              <a:rPr kumimoji="1" lang="ja-JP" altLang="en-US" sz="700" dirty="0" smtClean="0">
                <a:solidFill>
                  <a:schemeClr val="tx1"/>
                </a:solidFill>
                <a:latin typeface="+mn-ea"/>
              </a:rPr>
              <a:t>・施設の非常用電源設置を働きかけ</a:t>
            </a:r>
            <a:endParaRPr kumimoji="1" lang="en-US" altLang="ja-JP" sz="700" dirty="0" smtClean="0">
              <a:solidFill>
                <a:schemeClr val="tx1"/>
              </a:solidFill>
              <a:latin typeface="+mn-ea"/>
            </a:endParaRPr>
          </a:p>
          <a:p>
            <a:r>
              <a:rPr kumimoji="1" lang="en-US" altLang="ja-JP" sz="700" dirty="0">
                <a:solidFill>
                  <a:schemeClr val="tx1"/>
                </a:solidFill>
                <a:latin typeface="+mn-ea"/>
              </a:rPr>
              <a:t>※</a:t>
            </a:r>
            <a:r>
              <a:rPr kumimoji="1" lang="ja-JP" altLang="en-US" sz="700" u="sng" dirty="0">
                <a:solidFill>
                  <a:schemeClr val="tx1"/>
                </a:solidFill>
                <a:latin typeface="+mn-ea"/>
              </a:rPr>
              <a:t>停電時の在宅人工呼吸器患者を支援するため、非常用充電設備等を整備</a:t>
            </a:r>
            <a:endParaRPr kumimoji="1" lang="en-US" altLang="ja-JP" sz="700" dirty="0">
              <a:solidFill>
                <a:schemeClr val="tx1"/>
              </a:solidFill>
              <a:latin typeface="+mn-ea"/>
            </a:endParaRPr>
          </a:p>
          <a:p>
            <a:r>
              <a:rPr kumimoji="1" lang="en-US" altLang="ja-JP" sz="700" dirty="0" smtClean="0">
                <a:solidFill>
                  <a:schemeClr val="tx1"/>
                </a:solidFill>
                <a:latin typeface="+mn-ea"/>
              </a:rPr>
              <a:t>※</a:t>
            </a:r>
            <a:r>
              <a:rPr kumimoji="1" lang="en-US" altLang="ja-JP" sz="700" u="sng" dirty="0">
                <a:solidFill>
                  <a:schemeClr val="tx1"/>
                </a:solidFill>
                <a:latin typeface="+mn-ea"/>
              </a:rPr>
              <a:t>DWAT</a:t>
            </a:r>
            <a:r>
              <a:rPr kumimoji="1" lang="ja-JP" altLang="en-US" sz="700" u="sng">
                <a:solidFill>
                  <a:schemeClr val="tx1"/>
                </a:solidFill>
                <a:latin typeface="+mn-ea"/>
              </a:rPr>
              <a:t>（</a:t>
            </a:r>
            <a:r>
              <a:rPr kumimoji="1" lang="ja-JP" altLang="en-US" sz="700" u="sng" smtClean="0">
                <a:solidFill>
                  <a:schemeClr val="tx1"/>
                </a:solidFill>
                <a:latin typeface="+mn-ea"/>
              </a:rPr>
              <a:t>災害派遣福祉チーム</a:t>
            </a:r>
            <a:r>
              <a:rPr kumimoji="1" lang="ja-JP" altLang="en-US" sz="700" u="sng" dirty="0">
                <a:solidFill>
                  <a:schemeClr val="tx1"/>
                </a:solidFill>
                <a:latin typeface="+mn-ea"/>
              </a:rPr>
              <a:t>）の</a:t>
            </a:r>
            <a:r>
              <a:rPr kumimoji="1" lang="ja-JP" altLang="en-US" sz="700" u="sng" dirty="0" smtClean="0">
                <a:solidFill>
                  <a:schemeClr val="tx1"/>
                </a:solidFill>
                <a:latin typeface="+mn-ea"/>
              </a:rPr>
              <a:t>構築</a:t>
            </a:r>
            <a:endParaRPr kumimoji="1" lang="en-US" altLang="ja-JP" sz="700" u="sng" dirty="0">
              <a:solidFill>
                <a:schemeClr val="tx1"/>
              </a:solidFill>
              <a:latin typeface="+mn-ea"/>
            </a:endParaRPr>
          </a:p>
        </p:txBody>
      </p:sp>
      <p:sp>
        <p:nvSpPr>
          <p:cNvPr id="15" name="正方形/長方形 14"/>
          <p:cNvSpPr/>
          <p:nvPr/>
        </p:nvSpPr>
        <p:spPr>
          <a:xfrm>
            <a:off x="102883" y="4537368"/>
            <a:ext cx="2329200" cy="558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05 </a:t>
            </a:r>
            <a:r>
              <a:rPr kumimoji="1" lang="ja-JP" altLang="en-US" sz="1000" b="1" u="sng" dirty="0">
                <a:latin typeface="Meiryo UI" panose="020B0604030504040204" pitchFamily="50" charset="-128"/>
                <a:ea typeface="Meiryo UI" panose="020B0604030504040204" pitchFamily="50" charset="-128"/>
              </a:rPr>
              <a:t>学校と教育</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solidFill>
                  <a:schemeClr val="tx1"/>
                </a:solidFill>
                <a:latin typeface="+mn-ea"/>
              </a:rPr>
              <a:t>・児童生徒や保護者への連絡体制が不十分</a:t>
            </a:r>
            <a:endParaRPr kumimoji="1" lang="en-US" altLang="ja-JP" sz="700" dirty="0">
              <a:solidFill>
                <a:schemeClr val="tx1"/>
              </a:solidFill>
              <a:latin typeface="+mn-ea"/>
            </a:endParaRPr>
          </a:p>
          <a:p>
            <a:r>
              <a:rPr kumimoji="1" lang="ja-JP" altLang="en-US" sz="700" dirty="0">
                <a:solidFill>
                  <a:schemeClr val="tx1"/>
                </a:solidFill>
                <a:latin typeface="+mn-ea"/>
              </a:rPr>
              <a:t>・児童生徒が学校で待機することとなった場合の対応</a:t>
            </a:r>
            <a:endParaRPr kumimoji="1" lang="en-US" altLang="ja-JP" sz="700" dirty="0">
              <a:solidFill>
                <a:schemeClr val="tx1"/>
              </a:solidFill>
              <a:latin typeface="+mn-ea"/>
            </a:endParaRPr>
          </a:p>
          <a:p>
            <a:r>
              <a:rPr kumimoji="1" lang="ja-JP" altLang="en-US" sz="700" dirty="0">
                <a:solidFill>
                  <a:schemeClr val="tx1"/>
                </a:solidFill>
                <a:latin typeface="+mn-ea"/>
              </a:rPr>
              <a:t>・防災教育による防災を担う人材育成</a:t>
            </a:r>
          </a:p>
          <a:p>
            <a:endParaRPr kumimoji="1" lang="ja-JP" altLang="en-US" sz="800" dirty="0">
              <a:latin typeface="Meiryo UI" panose="020B0604030504040204" pitchFamily="50" charset="-128"/>
              <a:ea typeface="Meiryo UI" panose="020B0604030504040204" pitchFamily="50" charset="-128"/>
            </a:endParaRPr>
          </a:p>
        </p:txBody>
      </p:sp>
      <p:sp>
        <p:nvSpPr>
          <p:cNvPr id="10" name="正方形/長方形 9"/>
          <p:cNvSpPr/>
          <p:nvPr/>
        </p:nvSpPr>
        <p:spPr>
          <a:xfrm>
            <a:off x="100236" y="6350570"/>
            <a:ext cx="2329200" cy="450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08 </a:t>
            </a:r>
            <a:r>
              <a:rPr kumimoji="1" lang="ja-JP" altLang="en-US" sz="1000" b="1" u="sng" dirty="0">
                <a:solidFill>
                  <a:schemeClr val="tx1"/>
                </a:solidFill>
                <a:latin typeface="Meiryo UI" panose="020B0604030504040204" pitchFamily="50" charset="-128"/>
                <a:ea typeface="Meiryo UI" panose="020B0604030504040204" pitchFamily="50" charset="-128"/>
              </a:rPr>
              <a:t>広域緊急交通路等の確保</a:t>
            </a:r>
            <a:endParaRPr kumimoji="1" lang="en-US" altLang="ja-JP" sz="1000" b="1" u="sng" dirty="0">
              <a:solidFill>
                <a:schemeClr val="tx1"/>
              </a:solidFill>
              <a:latin typeface="Meiryo UI" panose="020B0604030504040204" pitchFamily="50" charset="-128"/>
              <a:ea typeface="Meiryo UI" panose="020B0604030504040204" pitchFamily="50" charset="-128"/>
            </a:endParaRPr>
          </a:p>
          <a:p>
            <a:r>
              <a:rPr kumimoji="1" lang="ja-JP" altLang="en-US" sz="700" dirty="0">
                <a:latin typeface="+mn-ea"/>
              </a:rPr>
              <a:t>・踏切、高速道路封鎖</a:t>
            </a:r>
            <a:r>
              <a:rPr kumimoji="1" lang="ja-JP" altLang="en-US" sz="700">
                <a:latin typeface="+mn-ea"/>
              </a:rPr>
              <a:t>に</a:t>
            </a:r>
            <a:r>
              <a:rPr kumimoji="1" lang="ja-JP" altLang="en-US" sz="700" smtClean="0">
                <a:latin typeface="+mn-ea"/>
              </a:rPr>
              <a:t>よる渋滞</a:t>
            </a:r>
            <a:r>
              <a:rPr kumimoji="1" lang="ja-JP" altLang="en-US" sz="700" dirty="0">
                <a:latin typeface="+mn-ea"/>
              </a:rPr>
              <a:t>が発生</a:t>
            </a:r>
            <a:endParaRPr kumimoji="1" lang="en-US" altLang="ja-JP" sz="700" dirty="0">
              <a:latin typeface="+mn-ea"/>
            </a:endParaRPr>
          </a:p>
          <a:p>
            <a:r>
              <a:rPr kumimoji="1" lang="ja-JP" altLang="en-US" sz="700" dirty="0">
                <a:latin typeface="+mn-ea"/>
              </a:rPr>
              <a:t>・電柱倒壊による通行障害</a:t>
            </a:r>
            <a:endParaRPr kumimoji="1" lang="en-US" altLang="ja-JP" sz="700" dirty="0">
              <a:latin typeface="+mn-ea"/>
            </a:endParaRPr>
          </a:p>
          <a:p>
            <a:r>
              <a:rPr kumimoji="1" lang="ja-JP" altLang="en-US" sz="700" dirty="0">
                <a:latin typeface="+mn-ea"/>
              </a:rPr>
              <a:t>　</a:t>
            </a:r>
            <a:r>
              <a:rPr kumimoji="1" lang="ja-JP" altLang="en-US" sz="800" dirty="0">
                <a:latin typeface="Meiryo UI" panose="020B0604030504040204" pitchFamily="50" charset="-128"/>
                <a:ea typeface="Meiryo UI" panose="020B0604030504040204" pitchFamily="50" charset="-128"/>
              </a:rPr>
              <a:t>　　　　</a:t>
            </a:r>
          </a:p>
        </p:txBody>
      </p:sp>
      <p:sp>
        <p:nvSpPr>
          <p:cNvPr id="97" name="正方形/長方形 96"/>
          <p:cNvSpPr/>
          <p:nvPr/>
        </p:nvSpPr>
        <p:spPr>
          <a:xfrm>
            <a:off x="2560009" y="5930143"/>
            <a:ext cx="2050461" cy="873028"/>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09 </a:t>
            </a:r>
            <a:r>
              <a:rPr kumimoji="1" lang="ja-JP" altLang="en-US" sz="1000" b="1" u="sng" dirty="0">
                <a:latin typeface="Meiryo UI" panose="020B0604030504040204" pitchFamily="50" charset="-128"/>
                <a:ea typeface="Meiryo UI" panose="020B0604030504040204" pitchFamily="50" charset="-128"/>
              </a:rPr>
              <a:t>その他</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latin typeface="+mn-ea"/>
              </a:rPr>
              <a:t>・鉄道運行停止や復旧目途等、情報発信に課題</a:t>
            </a:r>
            <a:endParaRPr kumimoji="1" lang="en-US" altLang="ja-JP" sz="700" dirty="0">
              <a:latin typeface="+mn-ea"/>
            </a:endParaRPr>
          </a:p>
          <a:p>
            <a:r>
              <a:rPr kumimoji="1" lang="ja-JP" altLang="en-US" sz="700" dirty="0">
                <a:latin typeface="+mn-ea"/>
              </a:rPr>
              <a:t>　があり、ﾀｰﾐﾅﾙ駅で滞留者が出るなど混乱が</a:t>
            </a:r>
            <a:endParaRPr kumimoji="1" lang="en-US" altLang="ja-JP" sz="700" dirty="0">
              <a:latin typeface="+mn-ea"/>
            </a:endParaRPr>
          </a:p>
          <a:p>
            <a:r>
              <a:rPr kumimoji="1" lang="ja-JP" altLang="en-US" sz="700" dirty="0">
                <a:latin typeface="+mn-ea"/>
              </a:rPr>
              <a:t>　発生</a:t>
            </a:r>
            <a:endParaRPr kumimoji="1" lang="en-US" altLang="ja-JP" sz="700" dirty="0">
              <a:latin typeface="+mn-ea"/>
            </a:endParaRPr>
          </a:p>
          <a:p>
            <a:r>
              <a:rPr kumimoji="1" lang="ja-JP" altLang="en-US" sz="700" dirty="0">
                <a:latin typeface="+mn-ea"/>
              </a:rPr>
              <a:t>・大規模停電時に停電や復旧の情報が、利用者</a:t>
            </a:r>
            <a:endParaRPr kumimoji="1" lang="en-US" altLang="ja-JP" sz="700" dirty="0">
              <a:latin typeface="+mn-ea"/>
            </a:endParaRPr>
          </a:p>
          <a:p>
            <a:r>
              <a:rPr kumimoji="1" lang="ja-JP" altLang="en-US" sz="700" dirty="0">
                <a:latin typeface="+mn-ea"/>
              </a:rPr>
              <a:t>　に伝わらず混乱が発生</a:t>
            </a:r>
            <a:endParaRPr kumimoji="1" lang="en-US" altLang="ja-JP" sz="700" dirty="0">
              <a:latin typeface="+mn-ea"/>
            </a:endParaRPr>
          </a:p>
          <a:p>
            <a:r>
              <a:rPr kumimoji="1" lang="ja-JP" altLang="en-US" sz="700" dirty="0">
                <a:latin typeface="+mn-ea"/>
              </a:rPr>
              <a:t>・関西国際空港閉鎖で利用者が混乱</a:t>
            </a:r>
          </a:p>
        </p:txBody>
      </p:sp>
      <p:sp>
        <p:nvSpPr>
          <p:cNvPr id="16" name="正方形/長方形 15"/>
          <p:cNvSpPr/>
          <p:nvPr/>
        </p:nvSpPr>
        <p:spPr>
          <a:xfrm>
            <a:off x="100236" y="5143356"/>
            <a:ext cx="2329200" cy="558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06 </a:t>
            </a:r>
            <a:r>
              <a:rPr kumimoji="1" lang="ja-JP" altLang="en-US" sz="1050" b="1" u="sng" dirty="0">
                <a:latin typeface="Meiryo UI" panose="020B0604030504040204" pitchFamily="50" charset="-128"/>
                <a:ea typeface="Meiryo UI" panose="020B0604030504040204" pitchFamily="50" charset="-128"/>
              </a:rPr>
              <a:t>医療・福祉</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solidFill>
                  <a:schemeClr val="tx1"/>
                </a:solidFill>
                <a:latin typeface="+mn-ea"/>
              </a:rPr>
              <a:t>・施設のＢＣＰ策定が不十分</a:t>
            </a:r>
            <a:endParaRPr kumimoji="1" lang="en-US" altLang="ja-JP" sz="700" dirty="0">
              <a:solidFill>
                <a:schemeClr val="tx1"/>
              </a:solidFill>
              <a:latin typeface="+mn-ea"/>
            </a:endParaRPr>
          </a:p>
          <a:p>
            <a:r>
              <a:rPr kumimoji="1" lang="ja-JP" altLang="en-US" sz="700" dirty="0">
                <a:solidFill>
                  <a:schemeClr val="tx1"/>
                </a:solidFill>
                <a:latin typeface="+mn-ea"/>
              </a:rPr>
              <a:t>・</a:t>
            </a:r>
            <a:r>
              <a:rPr kumimoji="1" lang="ja-JP" altLang="en-US" sz="700" dirty="0" smtClean="0">
                <a:solidFill>
                  <a:schemeClr val="tx1"/>
                </a:solidFill>
                <a:latin typeface="+mn-ea"/>
              </a:rPr>
              <a:t>施設等に</a:t>
            </a:r>
            <a:r>
              <a:rPr kumimoji="1" lang="ja-JP" altLang="en-US" sz="700" dirty="0">
                <a:solidFill>
                  <a:schemeClr val="tx1"/>
                </a:solidFill>
                <a:latin typeface="+mn-ea"/>
              </a:rPr>
              <a:t>長期停電が</a:t>
            </a:r>
            <a:r>
              <a:rPr kumimoji="1" lang="ja-JP" altLang="en-US" sz="700" dirty="0" smtClean="0">
                <a:solidFill>
                  <a:schemeClr val="tx1"/>
                </a:solidFill>
                <a:latin typeface="+mn-ea"/>
              </a:rPr>
              <a:t>発生</a:t>
            </a:r>
            <a:endParaRPr kumimoji="1" lang="en-US" altLang="ja-JP" sz="700" dirty="0" smtClean="0">
              <a:solidFill>
                <a:schemeClr val="tx1"/>
              </a:solidFill>
              <a:latin typeface="+mn-ea"/>
            </a:endParaRPr>
          </a:p>
          <a:p>
            <a:r>
              <a:rPr kumimoji="1" lang="ja-JP" altLang="en-US" sz="700" dirty="0">
                <a:solidFill>
                  <a:schemeClr val="tx1"/>
                </a:solidFill>
                <a:latin typeface="+mn-ea"/>
              </a:rPr>
              <a:t>・避難所での長期避難時の福祉的支援の検討が</a:t>
            </a:r>
            <a:r>
              <a:rPr kumimoji="1" lang="ja-JP" altLang="en-US" sz="700" dirty="0" smtClean="0">
                <a:solidFill>
                  <a:schemeClr val="tx1"/>
                </a:solidFill>
                <a:latin typeface="+mn-ea"/>
              </a:rPr>
              <a:t>必要</a:t>
            </a:r>
            <a:endParaRPr kumimoji="1" lang="en-US" altLang="ja-JP" sz="700" dirty="0" smtClean="0">
              <a:solidFill>
                <a:schemeClr val="tx1"/>
              </a:solidFill>
              <a:latin typeface="+mn-ea"/>
            </a:endParaRPr>
          </a:p>
        </p:txBody>
      </p:sp>
      <p:sp>
        <p:nvSpPr>
          <p:cNvPr id="11" name="正方形/長方形 10"/>
          <p:cNvSpPr/>
          <p:nvPr/>
        </p:nvSpPr>
        <p:spPr>
          <a:xfrm>
            <a:off x="102883" y="2750564"/>
            <a:ext cx="2328142" cy="685348"/>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02 </a:t>
            </a:r>
            <a:r>
              <a:rPr kumimoji="1" lang="ja-JP" altLang="en-US" sz="1000" b="1" u="sng" dirty="0">
                <a:latin typeface="Meiryo UI" panose="020B0604030504040204" pitchFamily="50" charset="-128"/>
                <a:ea typeface="Meiryo UI" panose="020B0604030504040204" pitchFamily="50" charset="-128"/>
              </a:rPr>
              <a:t>出勤及び帰宅困難者への対応</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latin typeface="+mn-ea"/>
              </a:rPr>
              <a:t>・通勤時間帯の発災により企業の対応がまちまち</a:t>
            </a:r>
            <a:endParaRPr kumimoji="1" lang="en-US" altLang="ja-JP" sz="700" dirty="0">
              <a:latin typeface="+mn-ea"/>
            </a:endParaRPr>
          </a:p>
          <a:p>
            <a:r>
              <a:rPr kumimoji="1" lang="ja-JP" altLang="en-US" sz="700" dirty="0">
                <a:latin typeface="+mn-ea"/>
              </a:rPr>
              <a:t>・社内ﾙｰﾙが未整備であり、</a:t>
            </a:r>
            <a:r>
              <a:rPr kumimoji="1" lang="en-US" altLang="ja-JP" sz="700" dirty="0">
                <a:latin typeface="+mn-ea"/>
              </a:rPr>
              <a:t>BCP</a:t>
            </a:r>
            <a:r>
              <a:rPr kumimoji="1" lang="ja-JP" altLang="en-US" sz="700" dirty="0" err="1">
                <a:latin typeface="+mn-ea"/>
              </a:rPr>
              <a:t>にも</a:t>
            </a:r>
            <a:r>
              <a:rPr kumimoji="1" lang="ja-JP" altLang="en-US" sz="700" dirty="0">
                <a:latin typeface="+mn-ea"/>
              </a:rPr>
              <a:t>規定されていな</a:t>
            </a:r>
            <a:endParaRPr kumimoji="1" lang="en-US" altLang="ja-JP" sz="700" dirty="0">
              <a:latin typeface="+mn-ea"/>
            </a:endParaRPr>
          </a:p>
          <a:p>
            <a:r>
              <a:rPr kumimoji="1" lang="ja-JP" altLang="en-US" sz="700" dirty="0">
                <a:latin typeface="+mn-ea"/>
              </a:rPr>
              <a:t>　</a:t>
            </a:r>
            <a:r>
              <a:rPr kumimoji="1" lang="ja-JP" altLang="en-US" sz="700" dirty="0" err="1">
                <a:latin typeface="+mn-ea"/>
              </a:rPr>
              <a:t>い</a:t>
            </a:r>
            <a:r>
              <a:rPr kumimoji="1" lang="ja-JP" altLang="en-US" sz="700" dirty="0">
                <a:latin typeface="+mn-ea"/>
              </a:rPr>
              <a:t>等、企業の対応が不十分</a:t>
            </a:r>
            <a:endParaRPr kumimoji="1" lang="en-US" altLang="ja-JP" sz="700" dirty="0">
              <a:latin typeface="+mn-ea"/>
            </a:endParaRPr>
          </a:p>
          <a:p>
            <a:r>
              <a:rPr kumimoji="1" lang="ja-JP" altLang="en-US" sz="700" dirty="0">
                <a:latin typeface="+mn-ea"/>
              </a:rPr>
              <a:t>・ﾀｰﾐﾅﾙ駅等で多くの滞留者が発生</a:t>
            </a:r>
            <a:endParaRPr kumimoji="1" lang="en-US" altLang="ja-JP" sz="700" dirty="0">
              <a:latin typeface="+mn-ea"/>
            </a:endParaRPr>
          </a:p>
          <a:p>
            <a:endParaRPr kumimoji="1" lang="en-US" altLang="ja-JP" sz="700" dirty="0">
              <a:latin typeface="+mn-ea"/>
            </a:endParaRPr>
          </a:p>
          <a:p>
            <a:r>
              <a:rPr kumimoji="1" lang="ja-JP" altLang="en-US" sz="700" dirty="0">
                <a:latin typeface="+mn-ea"/>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06037" y="3444294"/>
            <a:ext cx="2330027" cy="558000"/>
          </a:xfrm>
          <a:prstGeom prst="rect">
            <a:avLst/>
          </a:prstGeom>
          <a:solidFill>
            <a:schemeClr val="bg1"/>
          </a:solidFill>
          <a:ln w="3175">
            <a:solidFill>
              <a:schemeClr val="tx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03 </a:t>
            </a:r>
            <a:r>
              <a:rPr kumimoji="1" lang="ja-JP" altLang="en-US" sz="1000" b="1" u="sng" dirty="0">
                <a:latin typeface="Meiryo UI" panose="020B0604030504040204" pitchFamily="50" charset="-128"/>
                <a:ea typeface="Meiryo UI" panose="020B0604030504040204" pitchFamily="50" charset="-128"/>
              </a:rPr>
              <a:t>訪日外国人等への対応</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latin typeface="+mn-ea"/>
              </a:rPr>
              <a:t>・関係機関との連携</a:t>
            </a:r>
            <a:r>
              <a:rPr kumimoji="1" lang="ja-JP" altLang="en-US" sz="400" dirty="0">
                <a:latin typeface="+mn-ea"/>
              </a:rPr>
              <a:t>・</a:t>
            </a:r>
            <a:r>
              <a:rPr kumimoji="1" lang="ja-JP" altLang="en-US" sz="700" dirty="0">
                <a:latin typeface="+mn-ea"/>
              </a:rPr>
              <a:t>強化が必要</a:t>
            </a:r>
            <a:endParaRPr kumimoji="1" lang="en-US" altLang="ja-JP" sz="700" dirty="0">
              <a:latin typeface="+mn-ea"/>
            </a:endParaRPr>
          </a:p>
          <a:p>
            <a:r>
              <a:rPr kumimoji="1" lang="ja-JP" altLang="en-US" sz="700" dirty="0">
                <a:latin typeface="+mn-ea"/>
              </a:rPr>
              <a:t>・多言語による情報発信が不十分</a:t>
            </a:r>
            <a:endParaRPr kumimoji="1" lang="en-US" altLang="ja-JP" sz="700" dirty="0">
              <a:latin typeface="+mn-ea"/>
            </a:endParaRPr>
          </a:p>
          <a:p>
            <a:r>
              <a:rPr kumimoji="1" lang="ja-JP" altLang="en-US" sz="700" dirty="0">
                <a:latin typeface="+mn-ea"/>
              </a:rPr>
              <a:t>・ﾀｰﾐﾅﾙ駅等で多くの滞留者が発生</a:t>
            </a:r>
            <a:endParaRPr kumimoji="1" lang="ja-JP" altLang="en-US" sz="8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01344" y="4026586"/>
            <a:ext cx="2329200" cy="450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04 </a:t>
            </a:r>
            <a:r>
              <a:rPr kumimoji="1" lang="ja-JP" altLang="en-US" sz="1000" b="1" u="sng" dirty="0">
                <a:latin typeface="Meiryo UI" panose="020B0604030504040204" pitchFamily="50" charset="-128"/>
                <a:ea typeface="Meiryo UI" panose="020B0604030504040204" pitchFamily="50" charset="-128"/>
              </a:rPr>
              <a:t>自助・共助の推進</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latin typeface="+mn-ea"/>
              </a:rPr>
              <a:t>・自助</a:t>
            </a:r>
            <a:r>
              <a:rPr kumimoji="1" lang="ja-JP" altLang="en-US" sz="400" dirty="0">
                <a:latin typeface="+mn-ea"/>
              </a:rPr>
              <a:t>・</a:t>
            </a:r>
            <a:r>
              <a:rPr kumimoji="1" lang="ja-JP" altLang="en-US" sz="700" dirty="0">
                <a:latin typeface="+mn-ea"/>
              </a:rPr>
              <a:t>共助の推進に特効薬はなく様々な取組みの積</a:t>
            </a:r>
            <a:endParaRPr kumimoji="1" lang="en-US" altLang="ja-JP" sz="700" dirty="0">
              <a:latin typeface="+mn-ea"/>
            </a:endParaRPr>
          </a:p>
          <a:p>
            <a:r>
              <a:rPr kumimoji="1" lang="ja-JP" altLang="en-US" sz="700" dirty="0">
                <a:latin typeface="+mn-ea"/>
              </a:rPr>
              <a:t>　み重ねが必要</a:t>
            </a:r>
            <a:endParaRPr kumimoji="1" lang="ja-JP" altLang="en-US" sz="600" dirty="0">
              <a:latin typeface="+mn-ea"/>
            </a:endParaRPr>
          </a:p>
        </p:txBody>
      </p:sp>
      <p:sp>
        <p:nvSpPr>
          <p:cNvPr id="21" name="正方形/長方形 20"/>
          <p:cNvSpPr/>
          <p:nvPr/>
        </p:nvSpPr>
        <p:spPr>
          <a:xfrm>
            <a:off x="2865951" y="5400059"/>
            <a:ext cx="2117947" cy="123111"/>
          </a:xfrm>
          <a:prstGeom prst="rect">
            <a:avLst/>
          </a:prstGeom>
        </p:spPr>
        <p:txBody>
          <a:bodyPr wrap="square" lIns="0" tIns="0" rIns="0" bIns="0">
            <a:spAutoFit/>
          </a:bodyPr>
          <a:lstStyle/>
          <a:p>
            <a:r>
              <a:rPr kumimoji="1" lang="en-US" altLang="ja-JP" sz="800" dirty="0" smtClean="0">
                <a:latin typeface="+mn-ea"/>
              </a:rPr>
              <a:t>※ </a:t>
            </a:r>
            <a:r>
              <a:rPr kumimoji="1" lang="en-US" altLang="ja-JP" sz="800" u="sng" dirty="0" smtClean="0">
                <a:latin typeface="+mn-ea"/>
              </a:rPr>
              <a:t>H31</a:t>
            </a:r>
            <a:r>
              <a:rPr kumimoji="1" lang="ja-JP" altLang="en-US" sz="800" u="sng" dirty="0" smtClean="0">
                <a:latin typeface="+mn-ea"/>
              </a:rPr>
              <a:t>年度予算要求事業</a:t>
            </a:r>
            <a:endParaRPr kumimoji="1" lang="en-US" altLang="ja-JP" sz="800" u="sng" dirty="0">
              <a:latin typeface="+mn-ea"/>
            </a:endParaRPr>
          </a:p>
        </p:txBody>
      </p:sp>
      <p:sp>
        <p:nvSpPr>
          <p:cNvPr id="31" name="正方形/長方形 30"/>
          <p:cNvSpPr/>
          <p:nvPr/>
        </p:nvSpPr>
        <p:spPr>
          <a:xfrm>
            <a:off x="2869953" y="3366994"/>
            <a:ext cx="3456000" cy="944866"/>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02 </a:t>
            </a:r>
            <a:r>
              <a:rPr kumimoji="1" lang="ja-JP" altLang="en-US" sz="1000" b="1" u="sng" dirty="0">
                <a:latin typeface="Meiryo UI" panose="020B0604030504040204" pitchFamily="50" charset="-128"/>
                <a:ea typeface="Meiryo UI" panose="020B0604030504040204" pitchFamily="50" charset="-128"/>
              </a:rPr>
              <a:t>出勤及び帰宅困難者への対応</a:t>
            </a:r>
            <a:endParaRPr kumimoji="1" lang="en-US" altLang="ja-JP" sz="1000" b="1" u="sng" dirty="0">
              <a:latin typeface="Meiryo UI" panose="020B0604030504040204" pitchFamily="50" charset="-128"/>
              <a:ea typeface="Meiryo UI" panose="020B0604030504040204" pitchFamily="50" charset="-128"/>
            </a:endParaRPr>
          </a:p>
          <a:p>
            <a:pPr>
              <a:lnSpc>
                <a:spcPct val="150000"/>
              </a:lnSpc>
            </a:pPr>
            <a:r>
              <a:rPr kumimoji="1" lang="ja-JP" altLang="en-US" sz="700" dirty="0">
                <a:solidFill>
                  <a:schemeClr val="tx1"/>
                </a:solidFill>
                <a:latin typeface="+mn-ea"/>
              </a:rPr>
              <a:t>・発災時間帯別の行動ﾙｰﾙを策定し、ｶﾞｲﾄﾞﾗｲﾝに反映</a:t>
            </a:r>
            <a:endParaRPr kumimoji="1" lang="en-US" altLang="ja-JP" sz="700" b="1" dirty="0">
              <a:solidFill>
                <a:schemeClr val="tx1"/>
              </a:solidFill>
              <a:latin typeface="+mn-ea"/>
            </a:endParaRPr>
          </a:p>
          <a:p>
            <a:r>
              <a:rPr kumimoji="1" lang="ja-JP" altLang="en-US" sz="700" dirty="0">
                <a:solidFill>
                  <a:schemeClr val="tx1"/>
                </a:solidFill>
                <a:latin typeface="+mn-ea"/>
              </a:rPr>
              <a:t>・</a:t>
            </a:r>
            <a:r>
              <a:rPr kumimoji="1" lang="ja-JP" altLang="en-US" sz="700" dirty="0" smtClean="0">
                <a:solidFill>
                  <a:schemeClr val="tx1"/>
                </a:solidFill>
                <a:latin typeface="+mn-ea"/>
              </a:rPr>
              <a:t>経済</a:t>
            </a:r>
            <a:r>
              <a:rPr kumimoji="1" lang="ja-JP" altLang="en-US" sz="700" dirty="0">
                <a:solidFill>
                  <a:schemeClr val="tx1"/>
                </a:solidFill>
                <a:latin typeface="+mn-ea"/>
              </a:rPr>
              <a:t>団体等と連携し、企業に対し一斉帰宅抑制と</a:t>
            </a:r>
            <a:r>
              <a:rPr kumimoji="1" lang="en-US" altLang="ja-JP" sz="700" dirty="0">
                <a:solidFill>
                  <a:schemeClr val="tx1"/>
                </a:solidFill>
                <a:latin typeface="+mn-ea"/>
              </a:rPr>
              <a:t>BCP</a:t>
            </a:r>
            <a:r>
              <a:rPr kumimoji="1" lang="ja-JP" altLang="en-US" sz="700" dirty="0">
                <a:solidFill>
                  <a:schemeClr val="tx1"/>
                </a:solidFill>
                <a:latin typeface="+mn-ea"/>
              </a:rPr>
              <a:t>策定を働きかけ</a:t>
            </a:r>
            <a:endParaRPr kumimoji="1" lang="en-US" altLang="ja-JP" sz="700" dirty="0">
              <a:solidFill>
                <a:schemeClr val="tx1"/>
              </a:solidFill>
              <a:latin typeface="+mn-ea"/>
            </a:endParaRPr>
          </a:p>
          <a:p>
            <a:r>
              <a:rPr kumimoji="1" lang="en-US" altLang="ja-JP" sz="700" dirty="0" smtClean="0">
                <a:solidFill>
                  <a:schemeClr val="tx1"/>
                </a:solidFill>
                <a:latin typeface="+mn-ea"/>
              </a:rPr>
              <a:t>※</a:t>
            </a:r>
            <a:r>
              <a:rPr kumimoji="1" lang="ja-JP" altLang="en-US" sz="700" u="sng" dirty="0" smtClean="0">
                <a:solidFill>
                  <a:schemeClr val="tx1"/>
                </a:solidFill>
                <a:latin typeface="+mn-ea"/>
              </a:rPr>
              <a:t>帰宅</a:t>
            </a:r>
            <a:r>
              <a:rPr kumimoji="1" lang="ja-JP" altLang="en-US" sz="700" u="sng" dirty="0">
                <a:solidFill>
                  <a:schemeClr val="tx1"/>
                </a:solidFill>
                <a:latin typeface="+mn-ea"/>
              </a:rPr>
              <a:t>抑制の必要性を</a:t>
            </a:r>
            <a:r>
              <a:rPr kumimoji="1" lang="ja-JP" altLang="en-US" sz="700" u="sng" dirty="0" smtClean="0">
                <a:solidFill>
                  <a:schemeClr val="tx1"/>
                </a:solidFill>
                <a:latin typeface="+mn-ea"/>
              </a:rPr>
              <a:t>わかりやすく解説した動画を作成し、</a:t>
            </a:r>
            <a:r>
              <a:rPr kumimoji="1" lang="ja-JP" altLang="en-US" sz="700" u="sng" dirty="0">
                <a:solidFill>
                  <a:schemeClr val="tx1"/>
                </a:solidFill>
                <a:latin typeface="+mn-ea"/>
              </a:rPr>
              <a:t>企業の取組みを促進</a:t>
            </a:r>
            <a:endParaRPr kumimoji="1" lang="en-US" altLang="ja-JP" sz="700" u="sng" dirty="0">
              <a:solidFill>
                <a:schemeClr val="tx1"/>
              </a:solidFill>
              <a:latin typeface="+mn-ea"/>
            </a:endParaRPr>
          </a:p>
          <a:p>
            <a:r>
              <a:rPr kumimoji="1" lang="ja-JP" altLang="en-US" sz="700" dirty="0">
                <a:solidFill>
                  <a:schemeClr val="tx1"/>
                </a:solidFill>
                <a:latin typeface="+mn-ea"/>
              </a:rPr>
              <a:t>・</a:t>
            </a:r>
            <a:r>
              <a:rPr kumimoji="1" lang="en-US" altLang="ja-JP" sz="700" dirty="0">
                <a:solidFill>
                  <a:schemeClr val="tx1"/>
                </a:solidFill>
                <a:latin typeface="+mn-ea"/>
              </a:rPr>
              <a:t>SNS</a:t>
            </a:r>
            <a:r>
              <a:rPr kumimoji="1" lang="ja-JP" altLang="en-US" sz="700" dirty="0">
                <a:solidFill>
                  <a:schemeClr val="tx1"/>
                </a:solidFill>
                <a:latin typeface="+mn-ea"/>
              </a:rPr>
              <a:t>等を活用し、自らが次の行動を判断できるような利用者視点での情報発信</a:t>
            </a:r>
            <a:endParaRPr kumimoji="1" lang="en-US" altLang="ja-JP" sz="700" dirty="0">
              <a:solidFill>
                <a:schemeClr val="tx1"/>
              </a:solidFill>
              <a:latin typeface="+mn-ea"/>
            </a:endParaRPr>
          </a:p>
          <a:p>
            <a:r>
              <a:rPr kumimoji="1" lang="ja-JP" altLang="en-US" sz="700" dirty="0">
                <a:solidFill>
                  <a:schemeClr val="tx1"/>
                </a:solidFill>
                <a:latin typeface="+mn-ea"/>
              </a:rPr>
              <a:t>・鉄道運行</a:t>
            </a:r>
            <a:r>
              <a:rPr kumimoji="1" lang="ja-JP" altLang="en-US" sz="400" dirty="0">
                <a:solidFill>
                  <a:schemeClr val="tx1"/>
                </a:solidFill>
                <a:latin typeface="+mn-ea"/>
              </a:rPr>
              <a:t>・</a:t>
            </a:r>
            <a:r>
              <a:rPr kumimoji="1" lang="ja-JP" altLang="en-US" sz="700" dirty="0">
                <a:solidFill>
                  <a:schemeClr val="tx1"/>
                </a:solidFill>
                <a:latin typeface="+mn-ea"/>
              </a:rPr>
              <a:t>再開情報などを集約、一元化し発信する手法の</a:t>
            </a:r>
            <a:r>
              <a:rPr kumimoji="1" lang="ja-JP" altLang="en-US" sz="700" dirty="0" smtClean="0">
                <a:solidFill>
                  <a:schemeClr val="tx1"/>
                </a:solidFill>
                <a:latin typeface="+mn-ea"/>
              </a:rPr>
              <a:t>検討</a:t>
            </a:r>
            <a:endParaRPr kumimoji="1" lang="en-US" altLang="ja-JP" sz="700" dirty="0" smtClean="0">
              <a:solidFill>
                <a:schemeClr val="tx1"/>
              </a:solidFill>
              <a:latin typeface="+mn-ea"/>
            </a:endParaRPr>
          </a:p>
          <a:p>
            <a:r>
              <a:rPr kumimoji="1" lang="en-US" altLang="ja-JP" sz="700" dirty="0">
                <a:solidFill>
                  <a:schemeClr val="tx1"/>
                </a:solidFill>
                <a:latin typeface="+mn-ea"/>
              </a:rPr>
              <a:t>※</a:t>
            </a:r>
            <a:r>
              <a:rPr lang="ja-JP" altLang="ja-JP" sz="700" u="sng" dirty="0">
                <a:solidFill>
                  <a:schemeClr val="tx1"/>
                </a:solidFill>
              </a:rPr>
              <a:t>災害時徒歩帰宅ルートの通行機能確保のため、沿道の</a:t>
            </a:r>
            <a:r>
              <a:rPr lang="ja-JP" altLang="en-US" sz="700" u="sng" dirty="0">
                <a:solidFill>
                  <a:schemeClr val="tx1"/>
                </a:solidFill>
              </a:rPr>
              <a:t>ﾌﾞﾛｯｸ塀</a:t>
            </a:r>
            <a:r>
              <a:rPr lang="ja-JP" altLang="ja-JP" sz="700" u="sng" dirty="0">
                <a:solidFill>
                  <a:schemeClr val="tx1"/>
                </a:solidFill>
              </a:rPr>
              <a:t>等の耐震化を促進</a:t>
            </a:r>
          </a:p>
          <a:p>
            <a:r>
              <a:rPr kumimoji="1" lang="ja-JP" altLang="en-US" sz="550" dirty="0">
                <a:latin typeface="+mn-ea"/>
              </a:rPr>
              <a:t>　　　</a:t>
            </a:r>
          </a:p>
        </p:txBody>
      </p:sp>
      <p:grpSp>
        <p:nvGrpSpPr>
          <p:cNvPr id="32" name="グループ化 31"/>
          <p:cNvGrpSpPr/>
          <p:nvPr/>
        </p:nvGrpSpPr>
        <p:grpSpPr>
          <a:xfrm>
            <a:off x="4890347" y="5916817"/>
            <a:ext cx="5100913" cy="878803"/>
            <a:chOff x="4885995" y="5773898"/>
            <a:chExt cx="4989508" cy="887759"/>
          </a:xfrm>
        </p:grpSpPr>
        <p:grpSp>
          <p:nvGrpSpPr>
            <p:cNvPr id="27" name="グループ化 26"/>
            <p:cNvGrpSpPr/>
            <p:nvPr/>
          </p:nvGrpSpPr>
          <p:grpSpPr>
            <a:xfrm>
              <a:off x="4885995" y="5773898"/>
              <a:ext cx="4844691" cy="887356"/>
              <a:chOff x="3320471" y="3449849"/>
              <a:chExt cx="4271844" cy="1061768"/>
            </a:xfrm>
          </p:grpSpPr>
          <p:sp>
            <p:nvSpPr>
              <p:cNvPr id="28" name="正方形/長方形 27"/>
              <p:cNvSpPr/>
              <p:nvPr/>
            </p:nvSpPr>
            <p:spPr>
              <a:xfrm>
                <a:off x="3320471" y="3449849"/>
                <a:ext cx="4271844" cy="1061768"/>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09 </a:t>
                </a:r>
                <a:r>
                  <a:rPr kumimoji="1" lang="ja-JP" altLang="en-US" sz="1050" b="1" u="sng" dirty="0">
                    <a:latin typeface="Meiryo UI" panose="020B0604030504040204" pitchFamily="50" charset="-128"/>
                    <a:ea typeface="Meiryo UI" panose="020B0604030504040204" pitchFamily="50" charset="-128"/>
                  </a:rPr>
                  <a:t>その他</a:t>
                </a:r>
                <a:endParaRPr kumimoji="1" lang="en-US" altLang="ja-JP" sz="900"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3371384" y="3782485"/>
                <a:ext cx="1505648" cy="56055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900" b="1" dirty="0">
                    <a:latin typeface="Meiryo UI" panose="020B0604030504040204" pitchFamily="50" charset="-128"/>
                    <a:ea typeface="Meiryo UI" panose="020B0604030504040204" pitchFamily="50" charset="-128"/>
                  </a:rPr>
                  <a:t>鉄道事業者等</a:t>
                </a:r>
                <a:endParaRPr kumimoji="1" lang="en-US" altLang="ja-JP" sz="900" b="1" dirty="0">
                  <a:latin typeface="Meiryo UI" panose="020B0604030504040204" pitchFamily="50" charset="-128"/>
                  <a:ea typeface="Meiryo UI" panose="020B0604030504040204" pitchFamily="50" charset="-128"/>
                </a:endParaRPr>
              </a:p>
              <a:p>
                <a:r>
                  <a:rPr kumimoji="1" lang="ja-JP" altLang="en-US" sz="700" dirty="0">
                    <a:latin typeface="+mn-ea"/>
                  </a:rPr>
                  <a:t>・計画運休の実施</a:t>
                </a:r>
                <a:endParaRPr kumimoji="1" lang="en-US" altLang="ja-JP" sz="700" dirty="0">
                  <a:latin typeface="+mn-ea"/>
                </a:endParaRPr>
              </a:p>
              <a:p>
                <a:r>
                  <a:rPr kumimoji="1" lang="ja-JP" altLang="en-US" sz="700" dirty="0">
                    <a:latin typeface="+mn-ea"/>
                  </a:rPr>
                  <a:t>・利用者への運行情報などの発信</a:t>
                </a:r>
                <a:r>
                  <a:rPr kumimoji="1" lang="ja-JP" altLang="en-US" sz="700" dirty="0" smtClean="0">
                    <a:latin typeface="+mn-ea"/>
                  </a:rPr>
                  <a:t>強化</a:t>
                </a:r>
                <a:endParaRPr kumimoji="1" lang="en-US" altLang="ja-JP" sz="700" dirty="0">
                  <a:latin typeface="+mn-ea"/>
                </a:endParaRPr>
              </a:p>
            </p:txBody>
          </p:sp>
        </p:grpSp>
        <p:sp>
          <p:nvSpPr>
            <p:cNvPr id="26" name="正方形/長方形 25"/>
            <p:cNvSpPr/>
            <p:nvPr/>
          </p:nvSpPr>
          <p:spPr>
            <a:xfrm>
              <a:off x="6531574" y="5838546"/>
              <a:ext cx="1620907" cy="69055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tIns="54000" rtlCol="0" anchor="t" anchorCtr="0"/>
            <a:lstStyle/>
            <a:p>
              <a:pPr>
                <a:lnSpc>
                  <a:spcPct val="150000"/>
                </a:lnSpc>
              </a:pPr>
              <a:r>
                <a:rPr kumimoji="1" lang="ja-JP" altLang="en-US" sz="900" b="1" dirty="0">
                  <a:latin typeface="Meiryo UI" panose="020B0604030504040204" pitchFamily="50" charset="-128"/>
                  <a:ea typeface="Meiryo UI" panose="020B0604030504040204" pitchFamily="50" charset="-128"/>
                </a:rPr>
                <a:t>関西電力</a:t>
              </a:r>
              <a:endParaRPr kumimoji="1" lang="en-US" altLang="ja-JP" sz="900" b="1" dirty="0">
                <a:latin typeface="Meiryo UI" panose="020B0604030504040204" pitchFamily="50" charset="-128"/>
                <a:ea typeface="Meiryo UI" panose="020B0604030504040204" pitchFamily="50" charset="-128"/>
              </a:endParaRPr>
            </a:p>
            <a:p>
              <a:r>
                <a:rPr kumimoji="1" lang="ja-JP" altLang="en-US" sz="700" dirty="0">
                  <a:latin typeface="+mn-ea"/>
                </a:rPr>
                <a:t>・停電の早期復旧体制を構築</a:t>
              </a:r>
              <a:endParaRPr kumimoji="1" lang="en-US" altLang="ja-JP" sz="700" dirty="0">
                <a:latin typeface="+mn-ea"/>
              </a:endParaRPr>
            </a:p>
            <a:p>
              <a:r>
                <a:rPr kumimoji="1" lang="ja-JP" altLang="en-US" sz="700" dirty="0">
                  <a:latin typeface="+mn-ea"/>
                </a:rPr>
                <a:t>・利用者への停電や復旧の見通</a:t>
              </a:r>
              <a:endParaRPr kumimoji="1" lang="en-US" altLang="ja-JP" sz="700" dirty="0">
                <a:latin typeface="+mn-ea"/>
              </a:endParaRPr>
            </a:p>
            <a:p>
              <a:r>
                <a:rPr kumimoji="1" lang="ja-JP" altLang="en-US" sz="700" dirty="0">
                  <a:latin typeface="+mn-ea"/>
                </a:rPr>
                <a:t>　し情報などの発信強化</a:t>
              </a:r>
              <a:endParaRPr kumimoji="1" lang="en-US" altLang="ja-JP" sz="700" dirty="0">
                <a:latin typeface="+mn-ea"/>
              </a:endParaRPr>
            </a:p>
            <a:p>
              <a:r>
                <a:rPr kumimoji="1" lang="ja-JP" altLang="en-US" sz="700" dirty="0">
                  <a:solidFill>
                    <a:schemeClr val="tx1"/>
                  </a:solidFill>
                  <a:latin typeface="+mn-ea"/>
                </a:rPr>
                <a:t>・自治体と相互連携</a:t>
              </a:r>
              <a:r>
                <a:rPr kumimoji="1" lang="ja-JP" altLang="en-US" sz="400" dirty="0">
                  <a:solidFill>
                    <a:schemeClr val="tx1"/>
                  </a:solidFill>
                  <a:latin typeface="+mn-ea"/>
                </a:rPr>
                <a:t>・</a:t>
              </a:r>
              <a:r>
                <a:rPr kumimoji="1" lang="ja-JP" altLang="en-US" sz="700" dirty="0">
                  <a:solidFill>
                    <a:schemeClr val="tx1"/>
                  </a:solidFill>
                  <a:latin typeface="+mn-ea"/>
                </a:rPr>
                <a:t>協力体制強化</a:t>
              </a:r>
            </a:p>
          </p:txBody>
        </p:sp>
        <p:sp>
          <p:nvSpPr>
            <p:cNvPr id="20" name="正方形/長方形 19"/>
            <p:cNvSpPr/>
            <p:nvPr/>
          </p:nvSpPr>
          <p:spPr>
            <a:xfrm>
              <a:off x="8013993" y="5843260"/>
              <a:ext cx="1861510" cy="81839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tIns="54000" rtlCol="0" anchor="t" anchorCtr="0"/>
            <a:lstStyle/>
            <a:p>
              <a:pPr>
                <a:lnSpc>
                  <a:spcPct val="150000"/>
                </a:lnSpc>
              </a:pPr>
              <a:r>
                <a:rPr kumimoji="1" lang="ja-JP" altLang="en-US" sz="900" b="1" dirty="0">
                  <a:latin typeface="Meiryo UI" panose="020B0604030504040204" pitchFamily="50" charset="-128"/>
                  <a:ea typeface="Meiryo UI" panose="020B0604030504040204" pitchFamily="50" charset="-128"/>
                </a:rPr>
                <a:t>関西国際空港</a:t>
              </a:r>
              <a:endParaRPr kumimoji="1" lang="en-US" altLang="ja-JP" sz="900" dirty="0">
                <a:latin typeface="Meiryo UI" panose="020B0604030504040204" pitchFamily="50" charset="-128"/>
                <a:ea typeface="Meiryo UI" panose="020B0604030504040204" pitchFamily="50" charset="-128"/>
              </a:endParaRPr>
            </a:p>
            <a:p>
              <a:r>
                <a:rPr kumimoji="1" lang="ja-JP" altLang="en-US" sz="700" dirty="0">
                  <a:latin typeface="+mn-ea"/>
                </a:rPr>
                <a:t>・利用者への緊急時の情報提供を強化</a:t>
              </a:r>
              <a:endParaRPr kumimoji="1" lang="en-US" altLang="ja-JP" sz="700" dirty="0">
                <a:latin typeface="+mn-ea"/>
              </a:endParaRPr>
            </a:p>
            <a:p>
              <a:r>
                <a:rPr kumimoji="1" lang="ja-JP" altLang="en-US" sz="700" dirty="0">
                  <a:latin typeface="+mn-ea"/>
                </a:rPr>
                <a:t>・関係機関と連携し総合対策本部を設置</a:t>
              </a:r>
              <a:endParaRPr kumimoji="1" lang="en-US" altLang="ja-JP" sz="700" dirty="0">
                <a:solidFill>
                  <a:schemeClr val="tx1"/>
                </a:solidFill>
                <a:latin typeface="+mn-ea"/>
              </a:endParaRPr>
            </a:p>
            <a:p>
              <a:r>
                <a:rPr kumimoji="1" lang="ja-JP" altLang="en-US" sz="700" dirty="0">
                  <a:solidFill>
                    <a:schemeClr val="tx1"/>
                  </a:solidFill>
                  <a:latin typeface="+mn-ea"/>
                </a:rPr>
                <a:t>・国</a:t>
              </a:r>
              <a:r>
                <a:rPr kumimoji="1" lang="ja-JP" altLang="en-US" sz="400" dirty="0">
                  <a:solidFill>
                    <a:schemeClr val="tx1"/>
                  </a:solidFill>
                  <a:latin typeface="+mn-ea"/>
                </a:rPr>
                <a:t>・</a:t>
              </a:r>
              <a:r>
                <a:rPr kumimoji="1" lang="ja-JP" altLang="en-US" sz="700" dirty="0">
                  <a:solidFill>
                    <a:schemeClr val="tx1"/>
                  </a:solidFill>
                  <a:latin typeface="+mn-ea"/>
                </a:rPr>
                <a:t>自治体など外部に対する集約情報</a:t>
              </a:r>
              <a:endParaRPr kumimoji="1" lang="en-US" altLang="ja-JP" sz="700" dirty="0">
                <a:solidFill>
                  <a:schemeClr val="tx1"/>
                </a:solidFill>
                <a:latin typeface="+mn-ea"/>
              </a:endParaRPr>
            </a:p>
            <a:p>
              <a:r>
                <a:rPr kumimoji="1" lang="ja-JP" altLang="en-US" sz="700" dirty="0">
                  <a:solidFill>
                    <a:schemeClr val="tx1"/>
                  </a:solidFill>
                  <a:latin typeface="+mn-ea"/>
                </a:rPr>
                <a:t>　の発信強化</a:t>
              </a:r>
              <a:endParaRPr kumimoji="1" lang="ja-JP" altLang="en-US" sz="1000" dirty="0">
                <a:latin typeface="+mn-ea"/>
              </a:endParaRPr>
            </a:p>
          </p:txBody>
        </p:sp>
      </p:grpSp>
      <p:grpSp>
        <p:nvGrpSpPr>
          <p:cNvPr id="23" name="グループ化 22"/>
          <p:cNvGrpSpPr/>
          <p:nvPr/>
        </p:nvGrpSpPr>
        <p:grpSpPr>
          <a:xfrm>
            <a:off x="5389434" y="5369978"/>
            <a:ext cx="3822318" cy="329743"/>
            <a:chOff x="4114800" y="5353441"/>
            <a:chExt cx="4317986" cy="329743"/>
          </a:xfrm>
        </p:grpSpPr>
        <p:sp>
          <p:nvSpPr>
            <p:cNvPr id="7" name="二等辺三角形 6"/>
            <p:cNvSpPr/>
            <p:nvPr/>
          </p:nvSpPr>
          <p:spPr>
            <a:xfrm>
              <a:off x="6272795" y="5353441"/>
              <a:ext cx="213064" cy="93957"/>
            </a:xfrm>
            <a:prstGeom prst="triangle">
              <a:avLst/>
            </a:prstGeom>
            <a:solidFill>
              <a:schemeClr val="tx1">
                <a:lumMod val="75000"/>
                <a:lumOff val="2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nvGrpSpPr>
            <p:cNvPr id="22" name="グループ化 21"/>
            <p:cNvGrpSpPr/>
            <p:nvPr/>
          </p:nvGrpSpPr>
          <p:grpSpPr>
            <a:xfrm>
              <a:off x="4114800" y="5427130"/>
              <a:ext cx="4317986" cy="256054"/>
              <a:chOff x="4114800" y="5389030"/>
              <a:chExt cx="4317986" cy="256054"/>
            </a:xfrm>
          </p:grpSpPr>
          <p:sp>
            <p:nvSpPr>
              <p:cNvPr id="64" name="角丸四角形 63"/>
              <p:cNvSpPr/>
              <p:nvPr/>
            </p:nvSpPr>
            <p:spPr>
              <a:xfrm>
                <a:off x="4114800" y="5389030"/>
                <a:ext cx="4317986" cy="185050"/>
              </a:xfrm>
              <a:prstGeom prst="roundRect">
                <a:avLst>
                  <a:gd name="adj" fmla="val 50000"/>
                </a:avLst>
              </a:prstGeom>
              <a:solidFill>
                <a:schemeClr val="tx1">
                  <a:lumMod val="75000"/>
                  <a:lumOff val="2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kumimoji="1" lang="ja-JP" altLang="en-US" sz="1000" b="1" dirty="0">
                    <a:effectLst>
                      <a:outerShdw blurRad="38100" dist="38100" dir="2700000" algn="tl">
                        <a:srgbClr val="000000">
                          <a:alpha val="43137"/>
                        </a:srgbClr>
                      </a:outerShdw>
                    </a:effectLst>
                  </a:rPr>
                  <a:t>「迅速・適切な情報共有体制の構築」と「災害対応の連携強化」</a:t>
                </a:r>
              </a:p>
            </p:txBody>
          </p:sp>
          <p:sp>
            <p:nvSpPr>
              <p:cNvPr id="43" name="二等辺三角形 42"/>
              <p:cNvSpPr/>
              <p:nvPr/>
            </p:nvSpPr>
            <p:spPr>
              <a:xfrm rot="10800000">
                <a:off x="6274328" y="5551127"/>
                <a:ext cx="213064" cy="93957"/>
              </a:xfrm>
              <a:prstGeom prst="triangle">
                <a:avLst/>
              </a:prstGeom>
              <a:solidFill>
                <a:schemeClr val="tx1">
                  <a:lumMod val="75000"/>
                  <a:lumOff val="2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grpSp>
      </p:grpSp>
      <p:sp>
        <p:nvSpPr>
          <p:cNvPr id="25" name="正方形/長方形 24"/>
          <p:cNvSpPr/>
          <p:nvPr/>
        </p:nvSpPr>
        <p:spPr bwMode="white">
          <a:xfrm>
            <a:off x="2821648" y="815439"/>
            <a:ext cx="1612639" cy="2986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◆大阪府の取組み</a:t>
            </a:r>
          </a:p>
        </p:txBody>
      </p:sp>
      <p:grpSp>
        <p:nvGrpSpPr>
          <p:cNvPr id="34" name="グループ化 33"/>
          <p:cNvGrpSpPr/>
          <p:nvPr/>
        </p:nvGrpSpPr>
        <p:grpSpPr>
          <a:xfrm>
            <a:off x="100238" y="23038"/>
            <a:ext cx="4849139" cy="239258"/>
            <a:chOff x="100236" y="23038"/>
            <a:chExt cx="4849139" cy="239258"/>
          </a:xfrm>
        </p:grpSpPr>
        <p:sp>
          <p:nvSpPr>
            <p:cNvPr id="4" name="正方形/長方形 3"/>
            <p:cNvSpPr/>
            <p:nvPr/>
          </p:nvSpPr>
          <p:spPr>
            <a:xfrm>
              <a:off x="100236" y="38928"/>
              <a:ext cx="2599155" cy="223368"/>
            </a:xfrm>
            <a:prstGeom prst="rect">
              <a:avLst/>
            </a:prstGeom>
            <a:no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2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災害対応力の強化</a:t>
              </a: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sp>
          <p:nvSpPr>
            <p:cNvPr id="49" name="正方形/長方形 48"/>
            <p:cNvSpPr/>
            <p:nvPr/>
          </p:nvSpPr>
          <p:spPr>
            <a:xfrm>
              <a:off x="2350220" y="23038"/>
              <a:ext cx="2599155" cy="223368"/>
            </a:xfrm>
            <a:prstGeom prst="rect">
              <a:avLst/>
            </a:prstGeom>
            <a:no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について</a:t>
              </a: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grpSp>
      <p:grpSp>
        <p:nvGrpSpPr>
          <p:cNvPr id="33" name="グループ化 32"/>
          <p:cNvGrpSpPr/>
          <p:nvPr/>
        </p:nvGrpSpPr>
        <p:grpSpPr>
          <a:xfrm>
            <a:off x="1271992" y="255352"/>
            <a:ext cx="8538957" cy="601139"/>
            <a:chOff x="2693053" y="305111"/>
            <a:chExt cx="7987717" cy="601139"/>
          </a:xfrm>
        </p:grpSpPr>
        <p:grpSp>
          <p:nvGrpSpPr>
            <p:cNvPr id="24" name="グループ化 23"/>
            <p:cNvGrpSpPr/>
            <p:nvPr/>
          </p:nvGrpSpPr>
          <p:grpSpPr>
            <a:xfrm>
              <a:off x="2693053" y="369505"/>
              <a:ext cx="7987717" cy="512504"/>
              <a:chOff x="106035" y="264951"/>
              <a:chExt cx="7148981" cy="360000"/>
            </a:xfrm>
          </p:grpSpPr>
          <p:sp>
            <p:nvSpPr>
              <p:cNvPr id="47" name="角丸四角形 46"/>
              <p:cNvSpPr/>
              <p:nvPr/>
            </p:nvSpPr>
            <p:spPr>
              <a:xfrm>
                <a:off x="106035" y="264951"/>
                <a:ext cx="7148981" cy="360000"/>
              </a:xfrm>
              <a:prstGeom prst="roundRect">
                <a:avLst>
                  <a:gd name="adj" fmla="val 50000"/>
                </a:avLst>
              </a:prstGeom>
              <a:solidFill>
                <a:schemeClr val="bg1"/>
              </a:solidFill>
              <a:ln w="19050">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900"/>
                  </a:lnSpc>
                </a:pPr>
                <a:r>
                  <a:rPr kumimoji="1" lang="ja-JP" altLang="en-US" sz="900" b="1" dirty="0">
                    <a:solidFill>
                      <a:prstClr val="black"/>
                    </a:solidFill>
                    <a:latin typeface="游ゴシック" panose="020B0400000000000000" pitchFamily="50" charset="-128"/>
                  </a:rPr>
                  <a:t>　　　　　　</a:t>
                </a:r>
                <a:r>
                  <a:rPr kumimoji="1" lang="ja-JP" altLang="en-US" sz="900" b="1" dirty="0">
                    <a:solidFill>
                      <a:prstClr val="black"/>
                    </a:solidFill>
                    <a:latin typeface="Meiryo UI" panose="020B0604030504040204" pitchFamily="50" charset="-128"/>
                    <a:ea typeface="Meiryo UI" panose="020B0604030504040204" pitchFamily="50" charset="-128"/>
                  </a:rPr>
                  <a:t>　　　　　　　　　　　　　　　　　</a:t>
                </a:r>
                <a:endParaRPr kumimoji="1" lang="en-US" altLang="ja-JP" sz="900" b="1" dirty="0">
                  <a:solidFill>
                    <a:prstClr val="black"/>
                  </a:solidFill>
                  <a:latin typeface="Meiryo UI" panose="020B0604030504040204" pitchFamily="50" charset="-128"/>
                  <a:ea typeface="Meiryo UI" panose="020B0604030504040204" pitchFamily="50" charset="-128"/>
                </a:endParaRPr>
              </a:p>
              <a:p>
                <a:pPr>
                  <a:lnSpc>
                    <a:spcPts val="900"/>
                  </a:lnSpc>
                </a:pPr>
                <a:endParaRPr kumimoji="1" lang="en-US" altLang="ja-JP" sz="900" b="1" dirty="0">
                  <a:solidFill>
                    <a:prstClr val="black"/>
                  </a:solidFill>
                  <a:latin typeface="Meiryo UI" panose="020B0604030504040204" pitchFamily="50" charset="-128"/>
                  <a:ea typeface="Meiryo UI" panose="020B0604030504040204" pitchFamily="50" charset="-128"/>
                </a:endParaRPr>
              </a:p>
              <a:p>
                <a:pPr>
                  <a:lnSpc>
                    <a:spcPts val="900"/>
                  </a:lnSpc>
                </a:pPr>
                <a:r>
                  <a:rPr kumimoji="1" lang="ja-JP" altLang="en-US" sz="900" b="1" dirty="0">
                    <a:solidFill>
                      <a:prstClr val="black"/>
                    </a:solidFill>
                    <a:latin typeface="Meiryo UI" panose="020B0604030504040204" pitchFamily="50" charset="-128"/>
                    <a:ea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endParaRPr>
              </a:p>
            </p:txBody>
          </p:sp>
          <p:sp>
            <p:nvSpPr>
              <p:cNvPr id="45" name="角丸四角形 44"/>
              <p:cNvSpPr/>
              <p:nvPr/>
            </p:nvSpPr>
            <p:spPr>
              <a:xfrm>
                <a:off x="127933" y="282949"/>
                <a:ext cx="499743" cy="324001"/>
              </a:xfrm>
              <a:prstGeom prst="roundRect">
                <a:avLst>
                  <a:gd name="adj" fmla="val 50000"/>
                </a:avLst>
              </a:prstGeom>
              <a:solidFill>
                <a:schemeClr val="tx1">
                  <a:lumMod val="75000"/>
                  <a:lumOff val="25000"/>
                </a:schemeClr>
              </a:solidFill>
              <a:ln w="19050">
                <a:solidFill>
                  <a:schemeClr val="tx1">
                    <a:lumMod val="75000"/>
                    <a:lumOff val="25000"/>
                  </a:schemeClr>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趣　旨</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grpSp>
        <p:sp>
          <p:nvSpPr>
            <p:cNvPr id="2" name="角丸四角形 1"/>
            <p:cNvSpPr/>
            <p:nvPr/>
          </p:nvSpPr>
          <p:spPr>
            <a:xfrm>
              <a:off x="3404287" y="542769"/>
              <a:ext cx="1861462" cy="16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latin typeface="Meiryo UI" panose="020B0604030504040204" pitchFamily="50" charset="-128"/>
                  <a:ea typeface="Meiryo UI" panose="020B0604030504040204" pitchFamily="50" charset="-128"/>
                </a:rPr>
                <a:t>1</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市町村支援は府の役割、さらなる強化</a:t>
              </a:r>
            </a:p>
          </p:txBody>
        </p:sp>
        <p:sp>
          <p:nvSpPr>
            <p:cNvPr id="46" name="角丸四角形 45"/>
            <p:cNvSpPr/>
            <p:nvPr/>
          </p:nvSpPr>
          <p:spPr>
            <a:xfrm>
              <a:off x="5401260" y="543491"/>
              <a:ext cx="2587599" cy="16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latin typeface="Meiryo UI" panose="020B0604030504040204" pitchFamily="50" charset="-128"/>
                  <a:ea typeface="Meiryo UI" panose="020B0604030504040204" pitchFamily="50" charset="-128"/>
                </a:rPr>
                <a:t>２</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自ら判断し行動するため、多様なツールで情報発信強化</a:t>
              </a:r>
            </a:p>
          </p:txBody>
        </p:sp>
        <p:sp>
          <p:nvSpPr>
            <p:cNvPr id="48" name="角丸四角形 47"/>
            <p:cNvSpPr/>
            <p:nvPr/>
          </p:nvSpPr>
          <p:spPr>
            <a:xfrm>
              <a:off x="8132517" y="544041"/>
              <a:ext cx="1463203" cy="16072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latin typeface="Meiryo UI" panose="020B0604030504040204" pitchFamily="50" charset="-128"/>
                  <a:ea typeface="Meiryo UI" panose="020B0604030504040204" pitchFamily="50" charset="-128"/>
                </a:rPr>
                <a:t>3</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多様な機関との連携強化</a:t>
              </a:r>
            </a:p>
          </p:txBody>
        </p:sp>
        <p:sp>
          <p:nvSpPr>
            <p:cNvPr id="50" name="正方形/長方形 49"/>
            <p:cNvSpPr/>
            <p:nvPr/>
          </p:nvSpPr>
          <p:spPr>
            <a:xfrm>
              <a:off x="3313878" y="305111"/>
              <a:ext cx="4886256" cy="223368"/>
            </a:xfrm>
            <a:prstGeom prst="rect">
              <a:avLst/>
            </a:prstGeom>
            <a:noFill/>
            <a:ln>
              <a:solidFill>
                <a:schemeClr val="tx1">
                  <a:lumMod val="75000"/>
                  <a:lumOff val="25000"/>
                </a:schemeClr>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rPr>
                <a:t>大阪府北部を震源とする地震や台風第</a:t>
              </a:r>
              <a:r>
                <a:rPr lang="en-US" altLang="ja-JP" sz="900" dirty="0">
                  <a:solidFill>
                    <a:schemeClr val="tx1"/>
                  </a:solidFill>
                  <a:latin typeface="Meiryo UI" panose="020B0604030504040204" pitchFamily="50" charset="-128"/>
                  <a:ea typeface="Meiryo UI" panose="020B0604030504040204" pitchFamily="50" charset="-128"/>
                </a:rPr>
                <a:t>21</a:t>
              </a:r>
              <a:r>
                <a:rPr lang="ja-JP" altLang="en-US" sz="900" dirty="0">
                  <a:solidFill>
                    <a:schemeClr val="tx1"/>
                  </a:solidFill>
                  <a:latin typeface="Meiryo UI" panose="020B0604030504040204" pitchFamily="50" charset="-128"/>
                  <a:ea typeface="Meiryo UI" panose="020B0604030504040204" pitchFamily="50" charset="-128"/>
                </a:rPr>
                <a:t>号など度重なる災害の教訓を踏まえ以下の</a:t>
              </a:r>
              <a:r>
                <a:rPr lang="en-US" altLang="ja-JP" sz="900" dirty="0">
                  <a:solidFill>
                    <a:schemeClr val="tx1"/>
                  </a:solidFill>
                  <a:latin typeface="Meiryo UI" panose="020B0604030504040204" pitchFamily="50" charset="-128"/>
                  <a:ea typeface="Meiryo UI" panose="020B0604030504040204" pitchFamily="50" charset="-128"/>
                </a:rPr>
                <a:t>3</a:t>
              </a:r>
              <a:r>
                <a:rPr lang="ja-JP" altLang="en-US" sz="900" dirty="0" err="1">
                  <a:solidFill>
                    <a:schemeClr val="tx1"/>
                  </a:solidFill>
                  <a:latin typeface="Meiryo UI" panose="020B0604030504040204" pitchFamily="50" charset="-128"/>
                  <a:ea typeface="Meiryo UI" panose="020B0604030504040204" pitchFamily="50" charset="-128"/>
                </a:rPr>
                <a:t>つの</a:t>
              </a:r>
              <a:r>
                <a:rPr lang="ja-JP" altLang="en-US" sz="900" dirty="0">
                  <a:solidFill>
                    <a:schemeClr val="tx1"/>
                  </a:solidFill>
                  <a:latin typeface="Meiryo UI" panose="020B0604030504040204" pitchFamily="50" charset="-128"/>
                  <a:ea typeface="Meiryo UI" panose="020B0604030504040204" pitchFamily="50" charset="-128"/>
                </a:rPr>
                <a:t>観点などで</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sp>
          <p:nvSpPr>
            <p:cNvPr id="51" name="正方形/長方形 50"/>
            <p:cNvSpPr/>
            <p:nvPr/>
          </p:nvSpPr>
          <p:spPr>
            <a:xfrm>
              <a:off x="3369839" y="676828"/>
              <a:ext cx="7246900" cy="229422"/>
            </a:xfrm>
            <a:prstGeom prst="rect">
              <a:avLst/>
            </a:prstGeom>
            <a:noFill/>
            <a:ln>
              <a:solidFill>
                <a:schemeClr val="tx1">
                  <a:lumMod val="75000"/>
                  <a:lumOff val="25000"/>
                </a:schemeClr>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000" b="1" dirty="0">
                  <a:solidFill>
                    <a:prstClr val="black"/>
                  </a:solidFill>
                  <a:latin typeface="Meiryo UI" panose="020B0604030504040204" pitchFamily="50" charset="-128"/>
                  <a:ea typeface="Meiryo UI" panose="020B0604030504040204" pitchFamily="50" charset="-128"/>
                </a:rPr>
                <a:t>　「大阪府地域防災計画」「新・大阪府地震防災アクションプラン」「大阪府災害等応急対策実施要領」「大阪府庁業務継続計画」</a:t>
              </a:r>
              <a:r>
                <a:rPr kumimoji="1" lang="ja-JP" altLang="en-US" sz="900" dirty="0">
                  <a:solidFill>
                    <a:prstClr val="black"/>
                  </a:solidFill>
                  <a:latin typeface="Meiryo UI" panose="020B0604030504040204" pitchFamily="50" charset="-128"/>
                  <a:ea typeface="Meiryo UI" panose="020B0604030504040204" pitchFamily="50" charset="-128"/>
                </a:rPr>
                <a:t>を修正</a:t>
              </a:r>
              <a:endParaRPr lang="ja-JP" altLang="en-US" sz="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52" name="正方形/長方形 51"/>
          <p:cNvSpPr/>
          <p:nvPr/>
        </p:nvSpPr>
        <p:spPr bwMode="white">
          <a:xfrm>
            <a:off x="12434" y="658619"/>
            <a:ext cx="769230" cy="2986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◆教訓</a:t>
            </a:r>
          </a:p>
        </p:txBody>
      </p:sp>
      <p:sp>
        <p:nvSpPr>
          <p:cNvPr id="56" name="正方形/長方形 55"/>
          <p:cNvSpPr/>
          <p:nvPr/>
        </p:nvSpPr>
        <p:spPr>
          <a:xfrm>
            <a:off x="6380861" y="4614051"/>
            <a:ext cx="3456000" cy="696960"/>
          </a:xfrm>
          <a:prstGeom prst="rect">
            <a:avLst/>
          </a:prstGeom>
          <a:solidFill>
            <a:schemeClr val="bg1"/>
          </a:solidFill>
          <a:ln w="6350">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取組</a:t>
            </a:r>
            <a:r>
              <a:rPr kumimoji="1" lang="en-US" altLang="ja-JP" sz="800" b="1" u="sng" dirty="0">
                <a:solidFill>
                  <a:srgbClr val="FF0000"/>
                </a:solidFill>
                <a:latin typeface="Meiryo UI" panose="020B0604030504040204" pitchFamily="50" charset="-128"/>
                <a:ea typeface="Meiryo UI" panose="020B0604030504040204" pitchFamily="50" charset="-128"/>
              </a:rPr>
              <a:t>08 </a:t>
            </a:r>
            <a:r>
              <a:rPr kumimoji="1" lang="ja-JP" altLang="en-US" sz="1000" b="1" u="sng" dirty="0">
                <a:latin typeface="Meiryo UI" panose="020B0604030504040204" pitchFamily="50" charset="-128"/>
                <a:ea typeface="Meiryo UI" panose="020B0604030504040204" pitchFamily="50" charset="-128"/>
              </a:rPr>
              <a:t>広域緊急交通路等の確保</a:t>
            </a:r>
            <a:endParaRPr kumimoji="1" lang="en-US" altLang="ja-JP" sz="1000" b="1" u="sng" dirty="0">
              <a:latin typeface="Meiryo UI" panose="020B0604030504040204" pitchFamily="50" charset="-128"/>
              <a:ea typeface="Meiryo UI" panose="020B0604030504040204" pitchFamily="50" charset="-128"/>
            </a:endParaRPr>
          </a:p>
          <a:p>
            <a:r>
              <a:rPr kumimoji="1" lang="ja-JP" altLang="en-US" sz="700" dirty="0">
                <a:latin typeface="+mn-ea"/>
              </a:rPr>
              <a:t>・災害時に車の使用抑制</a:t>
            </a:r>
            <a:r>
              <a:rPr kumimoji="1" lang="ja-JP" altLang="en-US" sz="700" dirty="0" smtClean="0">
                <a:latin typeface="+mn-ea"/>
              </a:rPr>
              <a:t>を</a:t>
            </a:r>
            <a:r>
              <a:rPr kumimoji="1" lang="ja-JP" altLang="en-US" sz="700" dirty="0">
                <a:latin typeface="+mn-ea"/>
              </a:rPr>
              <a:t>ﾒﾃﾞｨｱ</a:t>
            </a:r>
            <a:r>
              <a:rPr kumimoji="1" lang="ja-JP" altLang="en-US" sz="700" dirty="0" smtClean="0">
                <a:latin typeface="+mn-ea"/>
              </a:rPr>
              <a:t>に</a:t>
            </a:r>
            <a:r>
              <a:rPr kumimoji="1" lang="ja-JP" altLang="en-US" sz="700" dirty="0">
                <a:latin typeface="+mn-ea"/>
              </a:rPr>
              <a:t>広報要請</a:t>
            </a:r>
            <a:endParaRPr kumimoji="1" lang="en-US" altLang="ja-JP" sz="700" dirty="0">
              <a:latin typeface="+mn-ea"/>
            </a:endParaRPr>
          </a:p>
          <a:p>
            <a:r>
              <a:rPr kumimoji="1" lang="ja-JP" altLang="en-US" sz="700" dirty="0">
                <a:latin typeface="+mn-ea"/>
              </a:rPr>
              <a:t>・優先的に開放すべき踏切の指定について関係機関に働きかけ</a:t>
            </a:r>
          </a:p>
          <a:p>
            <a:r>
              <a:rPr kumimoji="1" lang="en-US" altLang="ja-JP" sz="700" dirty="0">
                <a:solidFill>
                  <a:schemeClr val="tx1"/>
                </a:solidFill>
                <a:latin typeface="+mn-ea"/>
              </a:rPr>
              <a:t>※</a:t>
            </a:r>
            <a:r>
              <a:rPr kumimoji="1" lang="ja-JP" altLang="en-US" sz="700" u="sng" dirty="0">
                <a:solidFill>
                  <a:schemeClr val="tx1"/>
                </a:solidFill>
                <a:latin typeface="+mn-ea"/>
              </a:rPr>
              <a:t>無電柱化推進計画（</a:t>
            </a:r>
            <a:r>
              <a:rPr kumimoji="1" lang="en-US" altLang="ja-JP" sz="700" u="sng" dirty="0">
                <a:solidFill>
                  <a:schemeClr val="tx1"/>
                </a:solidFill>
                <a:latin typeface="+mn-ea"/>
              </a:rPr>
              <a:t>H30.3)</a:t>
            </a:r>
            <a:r>
              <a:rPr kumimoji="1" lang="ja-JP" altLang="en-US" sz="700" u="sng" dirty="0">
                <a:solidFill>
                  <a:schemeClr val="tx1"/>
                </a:solidFill>
                <a:latin typeface="+mn-ea"/>
              </a:rPr>
              <a:t>に基づき、引き続き推進</a:t>
            </a:r>
            <a:endParaRPr kumimoji="1" lang="en-US" altLang="ja-JP" sz="700" u="sng" dirty="0">
              <a:solidFill>
                <a:schemeClr val="tx1"/>
              </a:solidFill>
              <a:latin typeface="+mn-ea"/>
            </a:endParaRPr>
          </a:p>
          <a:p>
            <a:r>
              <a:rPr kumimoji="1" lang="en-US" altLang="ja-JP" sz="700" dirty="0" smtClean="0">
                <a:solidFill>
                  <a:schemeClr val="tx1"/>
                </a:solidFill>
                <a:latin typeface="+mn-ea"/>
              </a:rPr>
              <a:t>※</a:t>
            </a:r>
            <a:r>
              <a:rPr kumimoji="1" lang="ja-JP" altLang="en-US" sz="700" u="sng" dirty="0">
                <a:solidFill>
                  <a:schemeClr val="tx1"/>
                </a:solidFill>
                <a:latin typeface="+mn-ea"/>
              </a:rPr>
              <a:t>地震時に道路を塞ぐ恐れのある沿道建築物の耐震化支援の拡充</a:t>
            </a:r>
            <a:endParaRPr kumimoji="1" lang="en-US" altLang="ja-JP" sz="700" u="sng" dirty="0">
              <a:solidFill>
                <a:schemeClr val="tx1"/>
              </a:solidFill>
              <a:latin typeface="+mn-ea"/>
            </a:endParaRPr>
          </a:p>
        </p:txBody>
      </p:sp>
      <p:sp>
        <p:nvSpPr>
          <p:cNvPr id="57" name="正方形/長方形 56"/>
          <p:cNvSpPr/>
          <p:nvPr/>
        </p:nvSpPr>
        <p:spPr>
          <a:xfrm>
            <a:off x="100236" y="5752377"/>
            <a:ext cx="2329200" cy="558000"/>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61200" rtlCol="0" anchor="t" anchorCtr="0"/>
          <a:lstStyle/>
          <a:p>
            <a:r>
              <a:rPr kumimoji="1" lang="ja-JP" altLang="en-US" sz="800" b="1" u="sng" dirty="0">
                <a:solidFill>
                  <a:srgbClr val="FF0000"/>
                </a:solidFill>
                <a:latin typeface="Meiryo UI" panose="020B0604030504040204" pitchFamily="50" charset="-128"/>
                <a:ea typeface="Meiryo UI" panose="020B0604030504040204" pitchFamily="50" charset="-128"/>
              </a:rPr>
              <a:t>教訓</a:t>
            </a:r>
            <a:r>
              <a:rPr kumimoji="1" lang="en-US" altLang="ja-JP" sz="800" b="1" u="sng" dirty="0">
                <a:solidFill>
                  <a:srgbClr val="FF0000"/>
                </a:solidFill>
                <a:latin typeface="Meiryo UI" panose="020B0604030504040204" pitchFamily="50" charset="-128"/>
                <a:ea typeface="Meiryo UI" panose="020B0604030504040204" pitchFamily="50" charset="-128"/>
              </a:rPr>
              <a:t>07 </a:t>
            </a:r>
            <a:r>
              <a:rPr kumimoji="1" lang="ja-JP" altLang="en-US" sz="1000" b="1" u="sng" dirty="0">
                <a:solidFill>
                  <a:schemeClr val="tx1"/>
                </a:solidFill>
                <a:latin typeface="Meiryo UI" panose="020B0604030504040204" pitchFamily="50" charset="-128"/>
                <a:ea typeface="Meiryo UI" panose="020B0604030504040204" pitchFamily="50" charset="-128"/>
              </a:rPr>
              <a:t>住宅・</a:t>
            </a:r>
            <a:r>
              <a:rPr kumimoji="1" lang="ja-JP" altLang="en-US" sz="1000" b="1" u="sng" dirty="0">
                <a:latin typeface="Meiryo UI" panose="020B0604030504040204" pitchFamily="50" charset="-128"/>
                <a:ea typeface="Meiryo UI" panose="020B0604030504040204" pitchFamily="50" charset="-128"/>
              </a:rPr>
              <a:t>建築物の耐震化</a:t>
            </a:r>
            <a:endParaRPr kumimoji="1" lang="en-US" altLang="ja-JP" sz="1000" b="1" u="sng" dirty="0">
              <a:latin typeface="Meiryo UI" panose="020B0604030504040204" pitchFamily="50" charset="-128"/>
              <a:ea typeface="Meiryo UI" panose="020B0604030504040204" pitchFamily="50" charset="-128"/>
            </a:endParaRPr>
          </a:p>
          <a:p>
            <a:pPr indent="-468000"/>
            <a:r>
              <a:rPr kumimoji="1" lang="ja-JP" altLang="en-US" sz="700" dirty="0">
                <a:solidFill>
                  <a:schemeClr val="tx1"/>
                </a:solidFill>
                <a:latin typeface="+mn-ea"/>
              </a:rPr>
              <a:t>・住宅に多数の被害が発生</a:t>
            </a:r>
            <a:endParaRPr kumimoji="1" lang="en-US" altLang="ja-JP" sz="700" dirty="0">
              <a:solidFill>
                <a:schemeClr val="tx1"/>
              </a:solidFill>
              <a:latin typeface="+mn-ea"/>
            </a:endParaRPr>
          </a:p>
          <a:p>
            <a:pPr indent="-468000"/>
            <a:r>
              <a:rPr kumimoji="1" lang="ja-JP" altLang="en-US" sz="700" dirty="0" smtClean="0">
                <a:latin typeface="+mn-ea"/>
              </a:rPr>
              <a:t>・ﾌﾞﾛｯｸ塀</a:t>
            </a:r>
            <a:r>
              <a:rPr kumimoji="1" lang="ja-JP" altLang="en-US" sz="700" dirty="0">
                <a:latin typeface="+mn-ea"/>
              </a:rPr>
              <a:t>の倒壊</a:t>
            </a:r>
            <a:endParaRPr kumimoji="1" lang="en-US" altLang="ja-JP" sz="700" dirty="0">
              <a:latin typeface="+mn-ea"/>
            </a:endParaRPr>
          </a:p>
          <a:p>
            <a:pPr indent="-468000"/>
            <a:r>
              <a:rPr kumimoji="1" lang="ja-JP" altLang="en-US" sz="700" dirty="0">
                <a:latin typeface="+mn-ea"/>
              </a:rPr>
              <a:t>・府立学校のﾌﾞﾛｯｸ塀において劣化等の不適合が判明</a:t>
            </a:r>
          </a:p>
        </p:txBody>
      </p:sp>
      <p:sp>
        <p:nvSpPr>
          <p:cNvPr id="53" name="正方形/長方形 52"/>
          <p:cNvSpPr/>
          <p:nvPr/>
        </p:nvSpPr>
        <p:spPr>
          <a:xfrm>
            <a:off x="6387211" y="3811200"/>
            <a:ext cx="3456000" cy="793191"/>
          </a:xfrm>
          <a:prstGeom prst="rect">
            <a:avLst/>
          </a:prstGeom>
          <a:solidFill>
            <a:schemeClr val="bg1"/>
          </a:solidFill>
          <a:ln w="3175">
            <a:solidFill>
              <a:schemeClr val="bg1"/>
            </a:solidFill>
          </a:ln>
          <a:effectLst>
            <a:softEdge rad="25400"/>
          </a:effectLst>
        </p:spPr>
        <p:style>
          <a:lnRef idx="2">
            <a:schemeClr val="accent6"/>
          </a:lnRef>
          <a:fillRef idx="1">
            <a:schemeClr val="lt1"/>
          </a:fillRef>
          <a:effectRef idx="0">
            <a:schemeClr val="accent6"/>
          </a:effectRef>
          <a:fontRef idx="minor">
            <a:schemeClr val="dk1"/>
          </a:fontRef>
        </p:style>
        <p:txBody>
          <a:bodyPr tIns="54000" rtlCol="0" anchor="t" anchorCtr="0">
            <a:spAutoFit/>
          </a:bodyPr>
          <a:lstStyle/>
          <a:p>
            <a:r>
              <a:rPr kumimoji="1" lang="ja-JP" altLang="en-US" sz="800" b="1" u="sng" dirty="0" smtClean="0">
                <a:solidFill>
                  <a:srgbClr val="FF0000"/>
                </a:solidFill>
                <a:latin typeface="Meiryo UI" panose="020B0604030504040204" pitchFamily="50" charset="-128"/>
                <a:ea typeface="Meiryo UI" panose="020B0604030504040204" pitchFamily="50" charset="-128"/>
              </a:rPr>
              <a:t>取組</a:t>
            </a:r>
            <a:r>
              <a:rPr kumimoji="1" lang="en-US" altLang="ja-JP" sz="800" b="1" u="sng" dirty="0" smtClean="0">
                <a:solidFill>
                  <a:srgbClr val="FF0000"/>
                </a:solidFill>
                <a:latin typeface="Meiryo UI" panose="020B0604030504040204" pitchFamily="50" charset="-128"/>
                <a:ea typeface="Meiryo UI" panose="020B0604030504040204" pitchFamily="50" charset="-128"/>
              </a:rPr>
              <a:t>07</a:t>
            </a:r>
            <a:r>
              <a:rPr kumimoji="1" lang="ja-JP" altLang="en-US" sz="800" b="1" u="sng" dirty="0">
                <a:solidFill>
                  <a:srgbClr val="FF0000"/>
                </a:solidFill>
                <a:latin typeface="Meiryo UI" panose="020B0604030504040204" pitchFamily="50" charset="-128"/>
                <a:ea typeface="Meiryo UI" panose="020B0604030504040204" pitchFamily="50" charset="-128"/>
              </a:rPr>
              <a:t> </a:t>
            </a:r>
            <a:r>
              <a:rPr kumimoji="1" lang="ja-JP" altLang="en-US" sz="1000" b="1" u="sng" dirty="0" smtClean="0">
                <a:solidFill>
                  <a:schemeClr val="tx1"/>
                </a:solidFill>
                <a:latin typeface="Meiryo UI" panose="020B0604030504040204" pitchFamily="50" charset="-128"/>
                <a:ea typeface="Meiryo UI" panose="020B0604030504040204" pitchFamily="50" charset="-128"/>
              </a:rPr>
              <a:t>住宅・建</a:t>
            </a:r>
            <a:r>
              <a:rPr kumimoji="1" lang="ja-JP" altLang="en-US" sz="1000" b="1" u="sng" dirty="0" smtClean="0">
                <a:latin typeface="Meiryo UI" panose="020B0604030504040204" pitchFamily="50" charset="-128"/>
                <a:ea typeface="Meiryo UI" panose="020B0604030504040204" pitchFamily="50" charset="-128"/>
              </a:rPr>
              <a:t>築物の耐震化</a:t>
            </a:r>
            <a:endParaRPr kumimoji="1" lang="en-US" altLang="ja-JP" sz="800" b="1" u="sng" dirty="0" smtClean="0">
              <a:latin typeface="Meiryo UI" panose="020B0604030504040204" pitchFamily="50" charset="-128"/>
              <a:ea typeface="Meiryo UI" panose="020B0604030504040204" pitchFamily="50" charset="-128"/>
            </a:endParaRPr>
          </a:p>
          <a:p>
            <a:pPr marL="92075" indent="-92075"/>
            <a:r>
              <a:rPr kumimoji="1" lang="en-US" altLang="ja-JP" sz="700" dirty="0">
                <a:solidFill>
                  <a:schemeClr val="tx1"/>
                </a:solidFill>
                <a:latin typeface="+mn-ea"/>
              </a:rPr>
              <a:t>※</a:t>
            </a:r>
            <a:r>
              <a:rPr kumimoji="1" lang="ja-JP" altLang="en-US" sz="700" u="sng" dirty="0">
                <a:solidFill>
                  <a:schemeClr val="tx1"/>
                </a:solidFill>
                <a:latin typeface="+mn-ea"/>
              </a:rPr>
              <a:t>「住宅建築物耐震</a:t>
            </a:r>
            <a:r>
              <a:rPr kumimoji="1" lang="en-US" altLang="ja-JP" sz="700" u="sng" dirty="0">
                <a:solidFill>
                  <a:schemeClr val="tx1"/>
                </a:solidFill>
                <a:latin typeface="+mn-ea"/>
              </a:rPr>
              <a:t>10</a:t>
            </a:r>
            <a:r>
              <a:rPr kumimoji="1" lang="ja-JP" altLang="en-US" sz="700" u="sng" dirty="0">
                <a:solidFill>
                  <a:schemeClr val="tx1"/>
                </a:solidFill>
                <a:latin typeface="+mn-ea"/>
              </a:rPr>
              <a:t>ヶ年戦略・大阪」を改定し、手続きの簡素化による住宅の耐震化の促進や、多数の者が利用する建築物、府有建築物の耐震化などの取組みを強化</a:t>
            </a:r>
            <a:endParaRPr kumimoji="1" lang="en-US" altLang="ja-JP" sz="700" u="sng" dirty="0">
              <a:solidFill>
                <a:schemeClr val="tx1"/>
              </a:solidFill>
              <a:latin typeface="+mn-ea"/>
            </a:endParaRPr>
          </a:p>
          <a:p>
            <a:r>
              <a:rPr kumimoji="1" lang="en-US" altLang="ja-JP" sz="700" dirty="0">
                <a:solidFill>
                  <a:schemeClr val="tx1"/>
                </a:solidFill>
                <a:latin typeface="+mn-ea"/>
              </a:rPr>
              <a:t>※</a:t>
            </a:r>
            <a:r>
              <a:rPr kumimoji="1" lang="ja-JP" altLang="en-US" sz="700" u="sng" dirty="0">
                <a:solidFill>
                  <a:schemeClr val="tx1"/>
                </a:solidFill>
                <a:latin typeface="+mn-ea"/>
              </a:rPr>
              <a:t>民間ﾌﾞﾛｯｸ塀への緊急補助等による市町村と連携した除却促進、普及啓発</a:t>
            </a:r>
            <a:endParaRPr kumimoji="1" lang="en-US" altLang="ja-JP" sz="700" u="sng" dirty="0">
              <a:solidFill>
                <a:schemeClr val="tx1"/>
              </a:solidFill>
              <a:latin typeface="+mn-ea"/>
            </a:endParaRPr>
          </a:p>
          <a:p>
            <a:r>
              <a:rPr kumimoji="1" lang="en-US" altLang="ja-JP" sz="700" dirty="0" smtClean="0">
                <a:solidFill>
                  <a:schemeClr val="tx1"/>
                </a:solidFill>
                <a:latin typeface="+mn-ea"/>
              </a:rPr>
              <a:t>※</a:t>
            </a:r>
            <a:r>
              <a:rPr kumimoji="1" lang="ja-JP" altLang="en-US" sz="700" u="sng" dirty="0">
                <a:solidFill>
                  <a:schemeClr val="tx1"/>
                </a:solidFill>
                <a:latin typeface="+mn-ea"/>
              </a:rPr>
              <a:t>危険と判断された府立学校のﾌﾞﾛｯｸ塀について、計画的に撤去</a:t>
            </a:r>
            <a:endParaRPr kumimoji="1" lang="en-US" altLang="ja-JP" sz="700" u="sng" dirty="0">
              <a:solidFill>
                <a:schemeClr val="tx1"/>
              </a:solidFill>
              <a:latin typeface="+mn-ea"/>
            </a:endParaRPr>
          </a:p>
        </p:txBody>
      </p:sp>
      <p:sp>
        <p:nvSpPr>
          <p:cNvPr id="55" name="テキスト ボックス 54"/>
          <p:cNvSpPr txBox="1"/>
          <p:nvPr/>
        </p:nvSpPr>
        <p:spPr>
          <a:xfrm>
            <a:off x="7964459" y="49589"/>
            <a:ext cx="1586315" cy="369204"/>
          </a:xfrm>
          <a:prstGeom prst="rect">
            <a:avLst/>
          </a:prstGeom>
          <a:solidFill>
            <a:schemeClr val="bg1"/>
          </a:solidFill>
          <a:ln w="3175">
            <a:solidFill>
              <a:schemeClr val="tx1"/>
            </a:solid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868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a:xfrm>
            <a:off x="323850" y="267496"/>
            <a:ext cx="9608408" cy="1832671"/>
          </a:xfrm>
          <a:prstGeom prst="roundRect">
            <a:avLst>
              <a:gd name="adj" fmla="val 1070"/>
            </a:avLst>
          </a:prstGeom>
          <a:solidFill>
            <a:schemeClr val="accent2">
              <a:lumMod val="5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23850" y="47723"/>
            <a:ext cx="6427673" cy="184552"/>
          </a:xfrm>
          <a:prstGeom prst="rect">
            <a:avLst/>
          </a:prstGeom>
          <a:no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災害対</a:t>
            </a:r>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応力の</a:t>
            </a:r>
            <a:r>
              <a:rPr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強化（危機管理室所管）について</a:t>
            </a:r>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grpSp>
        <p:nvGrpSpPr>
          <p:cNvPr id="80" name="グループ化 79"/>
          <p:cNvGrpSpPr/>
          <p:nvPr/>
        </p:nvGrpSpPr>
        <p:grpSpPr>
          <a:xfrm>
            <a:off x="5262625" y="4508639"/>
            <a:ext cx="4646633" cy="2349362"/>
            <a:chOff x="129398" y="828890"/>
            <a:chExt cx="4941565" cy="2019521"/>
          </a:xfrm>
        </p:grpSpPr>
        <p:sp>
          <p:nvSpPr>
            <p:cNvPr id="82" name="角丸四角形 81"/>
            <p:cNvSpPr/>
            <p:nvPr/>
          </p:nvSpPr>
          <p:spPr>
            <a:xfrm>
              <a:off x="129398" y="828890"/>
              <a:ext cx="4941565" cy="2019521"/>
            </a:xfrm>
            <a:prstGeom prst="roundRect">
              <a:avLst>
                <a:gd name="adj" fmla="val 1077"/>
              </a:avLst>
            </a:prstGeom>
            <a:solidFill>
              <a:schemeClr val="accent2">
                <a:lumMod val="5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212003" y="1081523"/>
              <a:ext cx="4804682" cy="1696500"/>
            </a:xfrm>
            <a:prstGeom prst="roundRect">
              <a:avLst>
                <a:gd name="adj" fmla="val 0"/>
              </a:avLst>
            </a:prstGeom>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700" b="1" dirty="0">
                  <a:latin typeface="+mn-ea"/>
                </a:rPr>
                <a:t>　</a:t>
              </a:r>
              <a:r>
                <a:rPr kumimoji="1" lang="en-US" altLang="ja-JP" sz="800" b="1" dirty="0" smtClean="0">
                  <a:latin typeface="+mn-ea"/>
                </a:rPr>
                <a:t>1⃣</a:t>
              </a:r>
              <a:r>
                <a:rPr kumimoji="1" lang="ja-JP" altLang="en-US" sz="800" b="1" dirty="0" smtClean="0">
                  <a:latin typeface="+mn-ea"/>
                </a:rPr>
                <a:t>様々な取組みを継続して実施</a:t>
              </a:r>
              <a:endParaRPr kumimoji="1" lang="en-US" altLang="ja-JP" sz="800" b="1" dirty="0" smtClean="0">
                <a:latin typeface="+mn-ea"/>
              </a:endParaRPr>
            </a:p>
            <a:p>
              <a:r>
                <a:rPr kumimoji="1" lang="ja-JP" altLang="en-US" sz="700" dirty="0">
                  <a:latin typeface="+mn-ea"/>
                </a:rPr>
                <a:t>　</a:t>
              </a:r>
              <a:r>
                <a:rPr kumimoji="1" lang="en-US" altLang="ja-JP" sz="700" b="1" u="sng" dirty="0">
                  <a:latin typeface="+mn-ea"/>
                </a:rPr>
                <a:t>‣</a:t>
              </a:r>
              <a:r>
                <a:rPr kumimoji="1" lang="ja-JP" altLang="en-US" sz="700" b="1" u="sng" dirty="0" smtClean="0">
                  <a:latin typeface="+mn-ea"/>
                </a:rPr>
                <a:t>自主防災組織の充実・強化（平成</a:t>
              </a:r>
              <a:r>
                <a:rPr kumimoji="1" lang="en-US" altLang="ja-JP" sz="700" b="1" u="sng" dirty="0" smtClean="0">
                  <a:latin typeface="+mn-ea"/>
                </a:rPr>
                <a:t>31</a:t>
              </a:r>
              <a:r>
                <a:rPr kumimoji="1" lang="ja-JP" altLang="en-US" sz="700" b="1" u="sng" dirty="0" smtClean="0">
                  <a:latin typeface="+mn-ea"/>
                </a:rPr>
                <a:t>年度財務部長内示額 </a:t>
              </a:r>
              <a:r>
                <a:rPr kumimoji="1" lang="en-US" altLang="ja-JP" sz="700" b="1" u="sng" dirty="0" smtClean="0">
                  <a:latin typeface="+mn-ea"/>
                </a:rPr>
                <a:t>500</a:t>
              </a:r>
              <a:r>
                <a:rPr kumimoji="1" lang="ja-JP" altLang="en-US" sz="700" b="1" u="sng" dirty="0" smtClean="0">
                  <a:latin typeface="+mn-ea"/>
                </a:rPr>
                <a:t>千円）</a:t>
              </a:r>
              <a:endParaRPr kumimoji="1" lang="en-US" altLang="ja-JP" sz="700" b="1" u="sng" dirty="0" smtClean="0">
                <a:latin typeface="+mn-ea"/>
              </a:endParaRPr>
            </a:p>
            <a:p>
              <a:r>
                <a:rPr kumimoji="1" lang="ja-JP" altLang="en-US" sz="700" dirty="0">
                  <a:latin typeface="+mn-ea"/>
                </a:rPr>
                <a:t>　</a:t>
              </a:r>
              <a:r>
                <a:rPr kumimoji="1" lang="ja-JP" altLang="en-US" sz="700" dirty="0" smtClean="0">
                  <a:latin typeface="+mn-ea"/>
                </a:rPr>
                <a:t>　・地域防災力の向上を図るため、</a:t>
              </a:r>
              <a:r>
                <a:rPr kumimoji="1" lang="ja-JP" altLang="en-US" sz="700" u="wavy" dirty="0" smtClean="0">
                  <a:latin typeface="+mn-ea"/>
                </a:rPr>
                <a:t>自主防災組織のリーダー育成研修の充実強化</a:t>
              </a:r>
              <a:endParaRPr kumimoji="1" lang="en-US" altLang="ja-JP" sz="700" dirty="0" smtClean="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防災タウン</a:t>
              </a:r>
              <a:r>
                <a:rPr kumimoji="1" lang="ja-JP" altLang="en-US" sz="700" dirty="0">
                  <a:latin typeface="+mn-ea"/>
                </a:rPr>
                <a:t>ページ</a:t>
              </a:r>
              <a:r>
                <a:rPr kumimoji="1" lang="ja-JP" altLang="en-US" sz="700" dirty="0" smtClean="0">
                  <a:latin typeface="+mn-ea"/>
                </a:rPr>
                <a:t>の</a:t>
              </a:r>
              <a:r>
                <a:rPr kumimoji="1" lang="ja-JP" altLang="en-US" sz="700" dirty="0">
                  <a:latin typeface="+mn-ea"/>
                </a:rPr>
                <a:t>府内全戸・全事業所配布による防災意識の醸成</a:t>
              </a:r>
            </a:p>
            <a:p>
              <a:r>
                <a:rPr kumimoji="1" lang="ja-JP" altLang="en-US" sz="700" dirty="0">
                  <a:latin typeface="+mn-ea"/>
                </a:rPr>
                <a:t>　</a:t>
              </a:r>
              <a:r>
                <a:rPr kumimoji="1" lang="en-US" altLang="ja-JP" sz="700" dirty="0">
                  <a:latin typeface="+mn-ea"/>
                </a:rPr>
                <a:t>‣</a:t>
              </a:r>
              <a:r>
                <a:rPr kumimoji="1" lang="ja-JP" altLang="en-US" sz="700" dirty="0" smtClean="0">
                  <a:latin typeface="+mn-ea"/>
                </a:rPr>
                <a:t>平時</a:t>
              </a:r>
              <a:r>
                <a:rPr kumimoji="1" lang="ja-JP" altLang="en-US" sz="700" dirty="0">
                  <a:latin typeface="+mn-ea"/>
                </a:rPr>
                <a:t>より</a:t>
              </a:r>
              <a:r>
                <a:rPr kumimoji="1" lang="ja-JP" altLang="en-US" sz="700" dirty="0" smtClean="0">
                  <a:latin typeface="+mn-ea"/>
                </a:rPr>
                <a:t>防災</a:t>
              </a:r>
              <a:r>
                <a:rPr kumimoji="1" lang="ja-JP" altLang="en-US" sz="700" dirty="0">
                  <a:latin typeface="+mn-ea"/>
                </a:rPr>
                <a:t>ツイッタ</a:t>
              </a:r>
              <a:r>
                <a:rPr kumimoji="1" lang="ja-JP" altLang="en-US" sz="700" dirty="0" smtClean="0">
                  <a:latin typeface="+mn-ea"/>
                </a:rPr>
                <a:t>ーなど</a:t>
              </a:r>
              <a:r>
                <a:rPr kumimoji="1" lang="ja-JP" altLang="en-US" sz="700" dirty="0">
                  <a:latin typeface="+mn-ea"/>
                </a:rPr>
                <a:t>様々</a:t>
              </a:r>
              <a:r>
                <a:rPr kumimoji="1" lang="ja-JP" altLang="en-US" sz="700" dirty="0" smtClean="0">
                  <a:latin typeface="+mn-ea"/>
                </a:rPr>
                <a:t>な</a:t>
              </a:r>
              <a:r>
                <a:rPr kumimoji="1" lang="ja-JP" altLang="en-US" sz="700" dirty="0">
                  <a:latin typeface="+mn-ea"/>
                </a:rPr>
                <a:t>ツール</a:t>
              </a:r>
              <a:r>
                <a:rPr kumimoji="1" lang="ja-JP" altLang="en-US" sz="700" dirty="0" smtClean="0">
                  <a:latin typeface="+mn-ea"/>
                </a:rPr>
                <a:t>を</a:t>
              </a:r>
              <a:r>
                <a:rPr kumimoji="1" lang="ja-JP" altLang="en-US" sz="700" dirty="0">
                  <a:latin typeface="+mn-ea"/>
                </a:rPr>
                <a:t>活用した啓発活動の実施</a:t>
              </a:r>
            </a:p>
            <a:p>
              <a:r>
                <a:rPr kumimoji="1" lang="ja-JP" altLang="en-US" sz="700" dirty="0">
                  <a:latin typeface="+mn-ea"/>
                </a:rPr>
                <a:t>　</a:t>
              </a:r>
              <a:r>
                <a:rPr kumimoji="1" lang="en-US" altLang="ja-JP" sz="700" dirty="0">
                  <a:latin typeface="+mn-ea"/>
                </a:rPr>
                <a:t>‣</a:t>
              </a:r>
              <a:r>
                <a:rPr kumimoji="1" lang="ja-JP" altLang="en-US" sz="700" dirty="0" smtClean="0">
                  <a:latin typeface="+mn-ea"/>
                </a:rPr>
                <a:t>防災</a:t>
              </a:r>
              <a:r>
                <a:rPr kumimoji="1" lang="ja-JP" altLang="en-US" sz="700" dirty="0">
                  <a:latin typeface="+mn-ea"/>
                </a:rPr>
                <a:t>意識向上のための訓練を実施促進</a:t>
              </a:r>
            </a:p>
            <a:p>
              <a:r>
                <a:rPr kumimoji="1" lang="ja-JP" altLang="en-US" sz="700" dirty="0" smtClean="0">
                  <a:latin typeface="+mn-ea"/>
                </a:rPr>
                <a:t>　</a:t>
              </a:r>
              <a:r>
                <a:rPr kumimoji="1" lang="en-US" altLang="ja-JP" sz="700" dirty="0">
                  <a:latin typeface="+mn-ea"/>
                </a:rPr>
                <a:t>‣</a:t>
              </a:r>
              <a:r>
                <a:rPr kumimoji="1" lang="ja-JP" altLang="en-US" sz="700" dirty="0" smtClean="0">
                  <a:latin typeface="+mn-ea"/>
                </a:rPr>
                <a:t>防災</a:t>
              </a:r>
              <a:r>
                <a:rPr kumimoji="1" lang="ja-JP" altLang="en-US" sz="700" dirty="0">
                  <a:latin typeface="+mn-ea"/>
                </a:rPr>
                <a:t>アプリ</a:t>
              </a:r>
              <a:r>
                <a:rPr kumimoji="1" lang="ja-JP" altLang="en-US" sz="700" dirty="0" smtClean="0">
                  <a:latin typeface="+mn-ea"/>
                </a:rPr>
                <a:t>を</a:t>
              </a:r>
              <a:r>
                <a:rPr kumimoji="1" lang="ja-JP" altLang="en-US" sz="700" dirty="0">
                  <a:latin typeface="+mn-ea"/>
                </a:rPr>
                <a:t>活用する等、民間と連携した大阪</a:t>
              </a:r>
              <a:r>
                <a:rPr kumimoji="1" lang="en-US" altLang="ja-JP" sz="700" dirty="0">
                  <a:latin typeface="+mn-ea"/>
                </a:rPr>
                <a:t>880</a:t>
              </a:r>
              <a:r>
                <a:rPr kumimoji="1" lang="ja-JP" altLang="en-US" sz="700" dirty="0">
                  <a:latin typeface="+mn-ea"/>
                </a:rPr>
                <a:t>万人訓練の実施　　</a:t>
              </a:r>
              <a:r>
                <a:rPr kumimoji="1" lang="ja-JP" altLang="en-US" sz="700" dirty="0" smtClean="0">
                  <a:latin typeface="+mn-ea"/>
                </a:rPr>
                <a:t>など</a:t>
              </a:r>
              <a:endParaRPr kumimoji="1" lang="en-US" altLang="ja-JP" sz="700" dirty="0" smtClean="0">
                <a:latin typeface="+mn-ea"/>
              </a:endParaRPr>
            </a:p>
            <a:p>
              <a:endParaRPr kumimoji="1" lang="en-US" altLang="ja-JP" sz="700" dirty="0" smtClean="0">
                <a:latin typeface="+mn-ea"/>
              </a:endParaRPr>
            </a:p>
            <a:p>
              <a:r>
                <a:rPr kumimoji="1" lang="ja-JP" altLang="en-US" sz="700" dirty="0">
                  <a:latin typeface="+mn-ea"/>
                </a:rPr>
                <a:t>　</a:t>
              </a:r>
              <a:r>
                <a:rPr kumimoji="1" lang="en-US" altLang="ja-JP" sz="800" b="1" dirty="0">
                  <a:latin typeface="+mn-ea"/>
                </a:rPr>
                <a:t>2⃣</a:t>
              </a:r>
              <a:r>
                <a:rPr kumimoji="1" lang="ja-JP" altLang="en-US" sz="800" b="1" dirty="0" smtClean="0">
                  <a:latin typeface="+mn-ea"/>
                </a:rPr>
                <a:t>情報発信の強化</a:t>
              </a:r>
              <a:endParaRPr kumimoji="1" lang="en-US" altLang="ja-JP" sz="800" dirty="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台風</a:t>
              </a:r>
              <a:r>
                <a:rPr kumimoji="1" lang="ja-JP" altLang="en-US" sz="700" dirty="0">
                  <a:latin typeface="+mn-ea"/>
                </a:rPr>
                <a:t>接近前に住民の適切な行動を促すような情報発信の</a:t>
              </a:r>
              <a:r>
                <a:rPr kumimoji="1" lang="ja-JP" altLang="en-US" sz="700" dirty="0" smtClean="0">
                  <a:latin typeface="+mn-ea"/>
                </a:rPr>
                <a:t>強化</a:t>
              </a:r>
              <a:endParaRPr kumimoji="1" lang="en-US" altLang="ja-JP" sz="700" dirty="0" smtClean="0">
                <a:latin typeface="+mn-ea"/>
              </a:endParaRPr>
            </a:p>
            <a:p>
              <a:endParaRPr kumimoji="1" lang="en-US" altLang="ja-JP" sz="700" dirty="0" smtClean="0">
                <a:latin typeface="+mn-ea"/>
              </a:endParaRPr>
            </a:p>
            <a:p>
              <a:r>
                <a:rPr kumimoji="1" lang="ja-JP" altLang="en-US" sz="800" dirty="0">
                  <a:latin typeface="+mn-ea"/>
                </a:rPr>
                <a:t>　</a:t>
              </a:r>
              <a:r>
                <a:rPr kumimoji="1" lang="en-US" altLang="ja-JP" sz="800" b="1" dirty="0">
                  <a:latin typeface="+mn-ea"/>
                </a:rPr>
                <a:t>3</a:t>
              </a:r>
              <a:r>
                <a:rPr kumimoji="1" lang="en-US" altLang="ja-JP" sz="800" b="1" dirty="0" smtClean="0">
                  <a:latin typeface="+mn-ea"/>
                </a:rPr>
                <a:t>⃣</a:t>
              </a:r>
              <a:r>
                <a:rPr kumimoji="1" lang="ja-JP" altLang="en-US" sz="800" b="1" u="sng" dirty="0" smtClean="0">
                  <a:latin typeface="+mn-ea"/>
                </a:rPr>
                <a:t>広域で活動する多様な機関</a:t>
              </a:r>
              <a:r>
                <a:rPr kumimoji="1" lang="ja-JP" altLang="en-US" sz="400" b="1" u="sng" dirty="0" smtClean="0">
                  <a:latin typeface="+mn-ea"/>
                </a:rPr>
                <a:t>・</a:t>
              </a:r>
              <a:r>
                <a:rPr kumimoji="1" lang="ja-JP" altLang="en-US" sz="800" b="1" u="sng" dirty="0" smtClean="0">
                  <a:latin typeface="+mn-ea"/>
                </a:rPr>
                <a:t>団体との連携強化（</a:t>
              </a:r>
              <a:r>
                <a:rPr kumimoji="1" lang="ja-JP" altLang="en-US" sz="800" b="1" u="sng" dirty="0">
                  <a:latin typeface="+mn-ea"/>
                </a:rPr>
                <a:t>平成</a:t>
              </a:r>
              <a:r>
                <a:rPr kumimoji="1" lang="en-US" altLang="ja-JP" sz="800" b="1" u="sng" dirty="0">
                  <a:latin typeface="+mn-ea"/>
                </a:rPr>
                <a:t>31</a:t>
              </a:r>
              <a:r>
                <a:rPr kumimoji="1" lang="ja-JP" altLang="en-US" sz="800" b="1" u="sng" dirty="0">
                  <a:latin typeface="+mn-ea"/>
                </a:rPr>
                <a:t>年度財務</a:t>
              </a:r>
              <a:r>
                <a:rPr kumimoji="1" lang="ja-JP" altLang="en-US" sz="800" b="1" u="sng" dirty="0" smtClean="0">
                  <a:latin typeface="+mn-ea"/>
                </a:rPr>
                <a:t>部長内示額 </a:t>
              </a:r>
              <a:r>
                <a:rPr kumimoji="1" lang="en-US" altLang="ja-JP" sz="800" b="1" u="sng" dirty="0" smtClean="0">
                  <a:latin typeface="+mn-ea"/>
                </a:rPr>
                <a:t>5,278</a:t>
              </a:r>
              <a:r>
                <a:rPr kumimoji="1" lang="ja-JP" altLang="en-US" sz="800" b="1" u="sng" dirty="0" smtClean="0">
                  <a:latin typeface="+mn-ea"/>
                </a:rPr>
                <a:t>千円）</a:t>
              </a:r>
              <a:endParaRPr kumimoji="1" lang="ja-JP" altLang="en-US" sz="800" b="1" u="sng" dirty="0">
                <a:latin typeface="+mn-ea"/>
              </a:endParaRPr>
            </a:p>
            <a:p>
              <a:r>
                <a:rPr kumimoji="1" lang="ja-JP" altLang="en-US" sz="700" b="1" dirty="0">
                  <a:latin typeface="+mn-ea"/>
                </a:rPr>
                <a:t>　</a:t>
              </a:r>
              <a:r>
                <a:rPr kumimoji="1" lang="en-US" altLang="ja-JP" sz="700" b="1" dirty="0">
                  <a:latin typeface="+mn-ea"/>
                </a:rPr>
                <a:t>‣</a:t>
              </a:r>
              <a:r>
                <a:rPr kumimoji="1" lang="ja-JP" altLang="en-US" sz="700" dirty="0" smtClean="0">
                  <a:latin typeface="+mn-ea"/>
                </a:rPr>
                <a:t>研修会や合同会議、コーディネート</a:t>
              </a:r>
              <a:r>
                <a:rPr kumimoji="1" lang="ja-JP" altLang="en-US" sz="700" dirty="0">
                  <a:latin typeface="+mn-ea"/>
                </a:rPr>
                <a:t>実践</a:t>
              </a:r>
              <a:r>
                <a:rPr kumimoji="1" lang="ja-JP" altLang="en-US" sz="700" dirty="0" smtClean="0">
                  <a:latin typeface="+mn-ea"/>
                </a:rPr>
                <a:t>訓練などを行い、ボランティア団体、社会福祉協議会等との</a:t>
              </a:r>
              <a:endParaRPr kumimoji="1" lang="en-US" altLang="ja-JP" sz="700" dirty="0" smtClean="0">
                <a:latin typeface="+mn-ea"/>
              </a:endParaRPr>
            </a:p>
            <a:p>
              <a:r>
                <a:rPr kumimoji="1" lang="ja-JP" altLang="en-US" sz="700" dirty="0" smtClean="0">
                  <a:latin typeface="+mn-ea"/>
                </a:rPr>
                <a:t>  　連携強化</a:t>
              </a:r>
              <a:endParaRPr kumimoji="1" lang="en-US" altLang="ja-JP" sz="700" dirty="0" smtClean="0">
                <a:latin typeface="+mn-ea"/>
              </a:endParaRPr>
            </a:p>
            <a:p>
              <a:r>
                <a:rPr kumimoji="1" lang="ja-JP" altLang="en-US" sz="700" b="1" dirty="0">
                  <a:latin typeface="+mn-ea"/>
                </a:rPr>
                <a:t>　</a:t>
              </a:r>
              <a:r>
                <a:rPr kumimoji="1" lang="en-US" altLang="ja-JP" sz="700" b="1" dirty="0" smtClean="0">
                  <a:latin typeface="+mn-ea"/>
                </a:rPr>
                <a:t>‣</a:t>
              </a:r>
              <a:r>
                <a:rPr kumimoji="1" lang="ja-JP" altLang="en-US" sz="700" dirty="0" smtClean="0">
                  <a:latin typeface="+mn-ea"/>
                </a:rPr>
                <a:t>物流事業者、物資供給事業者とプラットホームを形成し、意見交換、応援要請手順の再確認などの</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連携強化</a:t>
              </a:r>
              <a:endParaRPr kumimoji="1" lang="en-US" altLang="ja-JP" sz="700" dirty="0" smtClean="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円滑な避難所運営や避難行動要支援者の迅速な安否確認に向け、地域の担い手との連携強化</a:t>
              </a:r>
              <a:r>
                <a:rPr kumimoji="1" lang="ja-JP" altLang="en-US" sz="700" dirty="0">
                  <a:latin typeface="+mn-ea"/>
                </a:rPr>
                <a:t>　</a:t>
              </a:r>
              <a:endParaRPr kumimoji="1" lang="en-US" altLang="ja-JP" sz="700" dirty="0" smtClean="0">
                <a:latin typeface="+mn-ea"/>
              </a:endParaRPr>
            </a:p>
          </p:txBody>
        </p:sp>
      </p:grpSp>
      <p:grpSp>
        <p:nvGrpSpPr>
          <p:cNvPr id="29" name="グループ化 28"/>
          <p:cNvGrpSpPr/>
          <p:nvPr/>
        </p:nvGrpSpPr>
        <p:grpSpPr>
          <a:xfrm>
            <a:off x="284021" y="271723"/>
            <a:ext cx="4897652" cy="6586278"/>
            <a:chOff x="129398" y="792887"/>
            <a:chExt cx="4860000" cy="4851630"/>
          </a:xfrm>
        </p:grpSpPr>
        <p:sp>
          <p:nvSpPr>
            <p:cNvPr id="31" name="角丸四角形 30"/>
            <p:cNvSpPr/>
            <p:nvPr/>
          </p:nvSpPr>
          <p:spPr>
            <a:xfrm>
              <a:off x="129398" y="792887"/>
              <a:ext cx="4860000" cy="4851630"/>
            </a:xfrm>
            <a:prstGeom prst="roundRect">
              <a:avLst>
                <a:gd name="adj" fmla="val 0"/>
              </a:avLst>
            </a:prstGeom>
            <a:solidFill>
              <a:schemeClr val="accent2">
                <a:lumMod val="5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91744" y="992107"/>
              <a:ext cx="4735307" cy="4620836"/>
            </a:xfrm>
            <a:prstGeom prst="roundRect">
              <a:avLst>
                <a:gd name="adj" fmla="val 0"/>
              </a:avLst>
            </a:prstGeom>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050" b="1" dirty="0" smtClean="0">
                  <a:latin typeface="+mn-ea"/>
                </a:rPr>
                <a:t>🔸府の初動体制</a:t>
              </a:r>
              <a:endParaRPr kumimoji="1" lang="en-US" altLang="ja-JP" sz="1000" b="1" dirty="0" smtClean="0">
                <a:latin typeface="+mn-ea"/>
              </a:endParaRPr>
            </a:p>
            <a:p>
              <a:endParaRPr kumimoji="1" lang="en-US" altLang="ja-JP" sz="300" b="1" u="sng" dirty="0" smtClean="0">
                <a:latin typeface="+mn-ea"/>
              </a:endParaRPr>
            </a:p>
            <a:p>
              <a:r>
                <a:rPr kumimoji="1" lang="ja-JP" altLang="en-US" sz="800" b="1" dirty="0" smtClean="0">
                  <a:latin typeface="+mn-ea"/>
                </a:rPr>
                <a:t>　</a:t>
              </a:r>
              <a:r>
                <a:rPr kumimoji="1" lang="en-US" altLang="ja-JP" sz="800" b="1" dirty="0" smtClean="0">
                  <a:latin typeface="+mn-ea"/>
                </a:rPr>
                <a:t>1⃣</a:t>
              </a:r>
              <a:r>
                <a:rPr kumimoji="1" lang="ja-JP" altLang="en-US" sz="800" b="1" dirty="0" smtClean="0">
                  <a:latin typeface="+mn-ea"/>
                </a:rPr>
                <a:t>職員配備基準の再整理及び配備人員の見直し</a:t>
              </a:r>
              <a:endParaRPr kumimoji="1" lang="en-US" altLang="ja-JP" sz="800" dirty="0" smtClean="0">
                <a:latin typeface="+mn-ea"/>
              </a:endParaRPr>
            </a:p>
            <a:p>
              <a:r>
                <a:rPr kumimoji="1" lang="ja-JP" altLang="en-US" sz="700" dirty="0" smtClean="0">
                  <a:latin typeface="+mn-ea"/>
                </a:rPr>
                <a:t>　</a:t>
              </a:r>
              <a:r>
                <a:rPr kumimoji="1" lang="en-US" altLang="ja-JP" sz="700" dirty="0" smtClean="0">
                  <a:latin typeface="+mn-ea"/>
                </a:rPr>
                <a:t>‣</a:t>
              </a:r>
              <a:r>
                <a:rPr kumimoji="1" lang="ja-JP" altLang="en-US" sz="700" dirty="0" smtClean="0">
                  <a:latin typeface="+mn-ea"/>
                </a:rPr>
                <a:t>震度４以上の地震を除く災害等の場合は、防災</a:t>
              </a:r>
              <a:r>
                <a:rPr kumimoji="1" lang="ja-JP" altLang="en-US" sz="400" dirty="0" smtClean="0">
                  <a:latin typeface="+mn-ea"/>
                </a:rPr>
                <a:t>・</a:t>
              </a:r>
              <a:r>
                <a:rPr kumimoji="1" lang="ja-JP" altLang="en-US" sz="700" dirty="0" smtClean="0">
                  <a:latin typeface="+mn-ea"/>
                </a:rPr>
                <a:t>危機管理指令部において配備を決定</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（震度４以上の地震については変更なし）</a:t>
              </a:r>
              <a:endParaRPr kumimoji="1" lang="en-US" altLang="ja-JP" sz="700" dirty="0">
                <a:latin typeface="+mn-ea"/>
              </a:endParaRPr>
            </a:p>
            <a:p>
              <a:r>
                <a:rPr kumimoji="1" lang="ja-JP" altLang="en-US" sz="700" dirty="0" smtClean="0">
                  <a:latin typeface="+mn-ea"/>
                </a:rPr>
                <a:t>　</a:t>
              </a:r>
              <a:r>
                <a:rPr kumimoji="1" lang="en-US" altLang="ja-JP" sz="700" dirty="0" smtClean="0">
                  <a:latin typeface="+mn-ea"/>
                </a:rPr>
                <a:t>‣</a:t>
              </a:r>
              <a:r>
                <a:rPr kumimoji="1" lang="ja-JP" altLang="en-US" sz="700" dirty="0" smtClean="0">
                  <a:latin typeface="+mn-ea"/>
                </a:rPr>
                <a:t>各部局</a:t>
              </a:r>
              <a:r>
                <a:rPr kumimoji="1" lang="en-US" altLang="ja-JP" sz="700" dirty="0" smtClean="0">
                  <a:latin typeface="+mn-ea"/>
                </a:rPr>
                <a:t>BCP</a:t>
              </a:r>
              <a:r>
                <a:rPr kumimoji="1" lang="ja-JP" altLang="en-US" sz="700" dirty="0" smtClean="0">
                  <a:latin typeface="+mn-ea"/>
                </a:rPr>
                <a:t>等にあわせた配備職員の見直し</a:t>
              </a:r>
              <a:endParaRPr kumimoji="1" lang="en-US" altLang="ja-JP" sz="700" dirty="0" smtClean="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応急対策活動の長期化に対応した人員配置</a:t>
              </a:r>
              <a:endParaRPr kumimoji="1" lang="en-US" altLang="ja-JP" sz="700" dirty="0" smtClean="0">
                <a:latin typeface="+mn-ea"/>
              </a:endParaRPr>
            </a:p>
            <a:p>
              <a:r>
                <a:rPr kumimoji="1" lang="ja-JP" altLang="en-US" sz="700" dirty="0">
                  <a:latin typeface="+mn-ea"/>
                </a:rPr>
                <a:t>　</a:t>
              </a:r>
              <a:endParaRPr kumimoji="1" lang="en-US" altLang="ja-JP" sz="700" b="1" dirty="0" smtClean="0">
                <a:latin typeface="+mn-ea"/>
              </a:endParaRPr>
            </a:p>
            <a:p>
              <a:r>
                <a:rPr kumimoji="1" lang="ja-JP" altLang="en-US" sz="800" b="1" dirty="0">
                  <a:latin typeface="+mn-ea"/>
                </a:rPr>
                <a:t>　</a:t>
              </a:r>
              <a:r>
                <a:rPr kumimoji="1" lang="en-US" altLang="ja-JP" sz="800" b="1" dirty="0" smtClean="0">
                  <a:latin typeface="+mn-ea"/>
                </a:rPr>
                <a:t>2⃣</a:t>
              </a:r>
              <a:r>
                <a:rPr kumimoji="1" lang="ja-JP" altLang="en-US" sz="800" b="1" u="sng" dirty="0" smtClean="0">
                  <a:latin typeface="+mn-ea"/>
                </a:rPr>
                <a:t>全庁</a:t>
              </a:r>
              <a:r>
                <a:rPr kumimoji="1" lang="ja-JP" altLang="en-US" sz="800" b="1" u="sng" dirty="0">
                  <a:latin typeface="+mn-ea"/>
                </a:rPr>
                <a:t>災害対応「要員確保システム」の整備（平成</a:t>
              </a:r>
              <a:r>
                <a:rPr kumimoji="1" lang="en-US" altLang="ja-JP" sz="800" b="1" u="sng" dirty="0">
                  <a:latin typeface="+mn-ea"/>
                </a:rPr>
                <a:t>31</a:t>
              </a:r>
              <a:r>
                <a:rPr kumimoji="1" lang="ja-JP" altLang="en-US" sz="800" b="1" u="sng" dirty="0">
                  <a:latin typeface="+mn-ea"/>
                </a:rPr>
                <a:t>年度財務</a:t>
              </a:r>
              <a:r>
                <a:rPr kumimoji="1" lang="ja-JP" altLang="en-US" sz="800" b="1" u="sng" dirty="0" smtClean="0">
                  <a:latin typeface="+mn-ea"/>
                </a:rPr>
                <a:t>部長内示</a:t>
              </a:r>
              <a:r>
                <a:rPr kumimoji="1" lang="ja-JP" altLang="en-US" sz="800" b="1" u="sng" dirty="0">
                  <a:latin typeface="+mn-ea"/>
                </a:rPr>
                <a:t>額　</a:t>
              </a:r>
              <a:r>
                <a:rPr kumimoji="1" lang="en-US" altLang="ja-JP" sz="800" b="1" u="sng" dirty="0" smtClean="0">
                  <a:latin typeface="+mn-ea"/>
                </a:rPr>
                <a:t>2,051</a:t>
              </a:r>
              <a:r>
                <a:rPr kumimoji="1" lang="ja-JP" altLang="en-US" sz="800" b="1" u="sng" dirty="0" smtClean="0">
                  <a:latin typeface="+mn-ea"/>
                </a:rPr>
                <a:t>千円</a:t>
              </a:r>
              <a:r>
                <a:rPr kumimoji="1" lang="ja-JP" altLang="en-US" sz="800" b="1" u="sng" dirty="0">
                  <a:latin typeface="+mn-ea"/>
                </a:rPr>
                <a:t>）</a:t>
              </a:r>
              <a:endParaRPr kumimoji="1" lang="en-US" altLang="ja-JP" sz="800" b="1" u="sng" dirty="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迅速な被災者支援及び市町村支援のため、全庁</a:t>
              </a:r>
              <a:r>
                <a:rPr kumimoji="1" lang="ja-JP" altLang="en-US" sz="700" dirty="0">
                  <a:latin typeface="+mn-ea"/>
                </a:rPr>
                <a:t>職員</a:t>
              </a:r>
              <a:r>
                <a:rPr kumimoji="1" lang="ja-JP" altLang="en-US" sz="700" dirty="0" smtClean="0">
                  <a:latin typeface="+mn-ea"/>
                </a:rPr>
                <a:t>の防災拠点などへ</a:t>
              </a:r>
              <a:r>
                <a:rPr kumimoji="1" lang="ja-JP" altLang="en-US" sz="700" dirty="0">
                  <a:latin typeface="+mn-ea"/>
                </a:rPr>
                <a:t>の参集可能時間、安否確認などを一括</a:t>
              </a:r>
              <a:r>
                <a:rPr kumimoji="1" lang="ja-JP" altLang="en-US" sz="700" dirty="0" smtClean="0">
                  <a:latin typeface="+mn-ea"/>
                </a:rPr>
                <a:t>して</a:t>
              </a:r>
              <a:endParaRPr kumimoji="1" lang="en-US" altLang="ja-JP" sz="700" dirty="0" smtClean="0">
                <a:latin typeface="+mn-ea"/>
              </a:endParaRPr>
            </a:p>
            <a:p>
              <a:r>
                <a:rPr kumimoji="1" lang="ja-JP" altLang="en-US" sz="700" dirty="0" smtClean="0">
                  <a:latin typeface="+mn-ea"/>
                </a:rPr>
                <a:t>　  管理</a:t>
              </a:r>
              <a:r>
                <a:rPr kumimoji="1" lang="ja-JP" altLang="en-US" sz="700" dirty="0">
                  <a:latin typeface="+mn-ea"/>
                </a:rPr>
                <a:t>し、応急災害対策業務の</a:t>
              </a:r>
              <a:r>
                <a:rPr kumimoji="1" lang="ja-JP" altLang="en-US" sz="700" dirty="0" smtClean="0">
                  <a:latin typeface="+mn-ea"/>
                </a:rPr>
                <a:t>割振り</a:t>
              </a:r>
              <a:r>
                <a:rPr kumimoji="1" lang="ja-JP" altLang="en-US" sz="700" dirty="0">
                  <a:latin typeface="+mn-ea"/>
                </a:rPr>
                <a:t>や</a:t>
              </a:r>
              <a:r>
                <a:rPr kumimoji="1" lang="ja-JP" altLang="en-US" sz="400" dirty="0" smtClean="0">
                  <a:latin typeface="+mn-ea"/>
                </a:rPr>
                <a:t>・</a:t>
              </a:r>
              <a:r>
                <a:rPr kumimoji="1" lang="ja-JP" altLang="en-US" sz="700" dirty="0" smtClean="0">
                  <a:latin typeface="+mn-ea"/>
                </a:rPr>
                <a:t>府全体の人的</a:t>
              </a:r>
              <a:r>
                <a:rPr kumimoji="1" lang="ja-JP" altLang="en-US" sz="700" dirty="0">
                  <a:latin typeface="+mn-ea"/>
                </a:rPr>
                <a:t>資源</a:t>
              </a:r>
              <a:r>
                <a:rPr kumimoji="1" lang="ja-JP" altLang="en-US" sz="700" dirty="0" smtClean="0">
                  <a:latin typeface="+mn-ea"/>
                </a:rPr>
                <a:t>配分などにつなげる</a:t>
              </a:r>
              <a:r>
                <a:rPr kumimoji="1" lang="ja-JP" altLang="en-US" sz="700" u="wavy" dirty="0" smtClean="0">
                  <a:latin typeface="+mn-ea"/>
                </a:rPr>
                <a:t>初動体制強化のシステム構築</a:t>
              </a:r>
              <a:endParaRPr kumimoji="1" lang="en-US" altLang="ja-JP" sz="700" u="wavy" dirty="0" smtClean="0">
                <a:latin typeface="+mn-ea"/>
              </a:endParaRPr>
            </a:p>
            <a:p>
              <a:endParaRPr kumimoji="1" lang="en-US" altLang="ja-JP" sz="700" dirty="0">
                <a:latin typeface="+mn-ea"/>
              </a:endParaRPr>
            </a:p>
            <a:p>
              <a:r>
                <a:rPr kumimoji="1" lang="ja-JP" altLang="en-US" sz="800" b="1" dirty="0" smtClean="0">
                  <a:latin typeface="+mn-ea"/>
                </a:rPr>
                <a:t>　</a:t>
              </a:r>
              <a:r>
                <a:rPr kumimoji="1" lang="en-US" altLang="ja-JP" sz="800" b="1" dirty="0" smtClean="0">
                  <a:latin typeface="+mn-ea"/>
                </a:rPr>
                <a:t>3⃣</a:t>
              </a:r>
              <a:r>
                <a:rPr kumimoji="1" lang="ja-JP" altLang="en-US" sz="800" b="1" dirty="0" smtClean="0">
                  <a:latin typeface="+mn-ea"/>
                </a:rPr>
                <a:t>災害に対する事前の備え（体制）の強化</a:t>
              </a:r>
              <a:endParaRPr kumimoji="1" lang="en-US" altLang="ja-JP" sz="800" b="1" dirty="0" smtClean="0">
                <a:latin typeface="+mn-ea"/>
              </a:endParaRPr>
            </a:p>
            <a:p>
              <a:r>
                <a:rPr kumimoji="1" lang="ja-JP" altLang="en-US" sz="700" dirty="0" smtClean="0">
                  <a:latin typeface="+mn-ea"/>
                </a:rPr>
                <a:t>　</a:t>
              </a:r>
              <a:r>
                <a:rPr kumimoji="1" lang="en-US" altLang="ja-JP" sz="700" dirty="0">
                  <a:latin typeface="+mn-ea"/>
                </a:rPr>
                <a:t>‣</a:t>
              </a:r>
              <a:r>
                <a:rPr kumimoji="1" lang="ja-JP" altLang="en-US" sz="700" dirty="0" smtClean="0">
                  <a:latin typeface="+mn-ea"/>
                </a:rPr>
                <a:t>大阪府域が台風の暴風域に入ることが予想される場合、</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最接近予測時刻の３時間前まで</a:t>
              </a:r>
              <a:r>
                <a:rPr kumimoji="1" lang="ja-JP" altLang="en-US" sz="700" dirty="0">
                  <a:latin typeface="+mn-ea"/>
                </a:rPr>
                <a:t>に、防災</a:t>
              </a:r>
              <a:r>
                <a:rPr kumimoji="1" lang="ja-JP" altLang="en-US" sz="400" dirty="0">
                  <a:latin typeface="+mn-ea"/>
                </a:rPr>
                <a:t>・</a:t>
              </a:r>
              <a:r>
                <a:rPr kumimoji="1" lang="ja-JP" altLang="en-US" sz="700" dirty="0">
                  <a:latin typeface="+mn-ea"/>
                </a:rPr>
                <a:t>危機管理</a:t>
              </a:r>
              <a:r>
                <a:rPr kumimoji="1" lang="ja-JP" altLang="en-US" sz="700" dirty="0" smtClean="0">
                  <a:latin typeface="+mn-ea"/>
                </a:rPr>
                <a:t>指令部</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の</a:t>
              </a:r>
              <a:r>
                <a:rPr kumimoji="1" lang="ja-JP" altLang="en-US" sz="700" dirty="0" smtClean="0">
                  <a:latin typeface="+mn-ea"/>
                </a:rPr>
                <a:t>活動を開始</a:t>
              </a:r>
              <a:endParaRPr kumimoji="1" lang="en-US" altLang="ja-JP" sz="700" dirty="0" smtClean="0">
                <a:latin typeface="+mn-ea"/>
              </a:endParaRPr>
            </a:p>
            <a:p>
              <a:endParaRPr kumimoji="1" lang="en-US" altLang="ja-JP" sz="700" dirty="0" smtClean="0">
                <a:latin typeface="+mn-ea"/>
              </a:endParaRPr>
            </a:p>
            <a:p>
              <a:r>
                <a:rPr kumimoji="1" lang="ja-JP" altLang="en-US" sz="800" b="1" dirty="0" smtClean="0">
                  <a:latin typeface="+mn-ea"/>
                </a:rPr>
                <a:t>　</a:t>
              </a:r>
              <a:r>
                <a:rPr kumimoji="1" lang="en-US" altLang="ja-JP" sz="800" b="1" dirty="0" smtClean="0">
                  <a:latin typeface="+mn-ea"/>
                </a:rPr>
                <a:t>4</a:t>
              </a:r>
              <a:r>
                <a:rPr kumimoji="1" lang="en-US" altLang="ja-JP" sz="800" b="1" dirty="0">
                  <a:latin typeface="+mn-ea"/>
                </a:rPr>
                <a:t>⃣</a:t>
              </a:r>
              <a:r>
                <a:rPr kumimoji="1" lang="en-US" altLang="ja-JP" sz="800" b="1" dirty="0" smtClean="0">
                  <a:latin typeface="+mn-ea"/>
                </a:rPr>
                <a:t>⃣⃣</a:t>
              </a:r>
              <a:r>
                <a:rPr kumimoji="1" lang="ja-JP" altLang="en-US" sz="800" b="1" dirty="0" smtClean="0">
                  <a:latin typeface="+mn-ea"/>
                </a:rPr>
                <a:t>自然災害に</a:t>
              </a:r>
              <a:r>
                <a:rPr kumimoji="1" lang="ja-JP" altLang="en-US" sz="800" b="1" dirty="0">
                  <a:latin typeface="+mn-ea"/>
                </a:rPr>
                <a:t>おける水防本部との連携強化</a:t>
              </a:r>
              <a:endParaRPr kumimoji="1" lang="en-US" altLang="ja-JP" sz="800" b="1" dirty="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防災</a:t>
              </a:r>
              <a:r>
                <a:rPr kumimoji="1" lang="ja-JP" altLang="en-US" sz="400" dirty="0">
                  <a:latin typeface="+mn-ea"/>
                </a:rPr>
                <a:t>・</a:t>
              </a:r>
              <a:r>
                <a:rPr kumimoji="1" lang="ja-JP" altLang="en-US" sz="700" dirty="0" smtClean="0">
                  <a:latin typeface="+mn-ea"/>
                </a:rPr>
                <a:t>危機管理指令部</a:t>
              </a:r>
              <a:r>
                <a:rPr kumimoji="1" lang="ja-JP" altLang="en-US" sz="700" dirty="0">
                  <a:latin typeface="+mn-ea"/>
                </a:rPr>
                <a:t>に、水防本部の都市整備部</a:t>
              </a:r>
              <a:r>
                <a:rPr kumimoji="1" lang="ja-JP" altLang="en-US" sz="700" dirty="0" smtClean="0">
                  <a:latin typeface="+mn-ea"/>
                </a:rPr>
                <a:t>幹部</a:t>
              </a:r>
              <a:r>
                <a:rPr kumimoji="1" lang="ja-JP" altLang="en-US" sz="700" dirty="0">
                  <a:latin typeface="+mn-ea"/>
                </a:rPr>
                <a:t>を</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副部長</a:t>
              </a:r>
              <a:r>
                <a:rPr kumimoji="1" lang="ja-JP" altLang="en-US" sz="700" dirty="0">
                  <a:latin typeface="+mn-ea"/>
                </a:rPr>
                <a:t>として</a:t>
              </a:r>
              <a:r>
                <a:rPr kumimoji="1" lang="ja-JP" altLang="en-US" sz="700" dirty="0" smtClean="0">
                  <a:latin typeface="+mn-ea"/>
                </a:rPr>
                <a:t>追加</a:t>
              </a:r>
              <a:endParaRPr kumimoji="1" lang="en-US" altLang="ja-JP" sz="700" dirty="0" smtClean="0">
                <a:latin typeface="+mn-ea"/>
              </a:endParaRPr>
            </a:p>
            <a:p>
              <a:endParaRPr kumimoji="1" lang="en-US" altLang="ja-JP" sz="700" dirty="0">
                <a:latin typeface="+mn-ea"/>
              </a:endParaRPr>
            </a:p>
            <a:p>
              <a:r>
                <a:rPr kumimoji="1" lang="ja-JP" altLang="en-US" sz="800" b="1" dirty="0" smtClean="0">
                  <a:latin typeface="+mn-ea"/>
                </a:rPr>
                <a:t>　</a:t>
              </a:r>
              <a:r>
                <a:rPr kumimoji="1" lang="en-US" altLang="ja-JP" sz="800" b="1" dirty="0" smtClean="0">
                  <a:latin typeface="+mn-ea"/>
                </a:rPr>
                <a:t>5</a:t>
              </a:r>
              <a:r>
                <a:rPr kumimoji="1" lang="en-US" altLang="ja-JP" sz="800" b="1" dirty="0">
                  <a:latin typeface="+mn-ea"/>
                </a:rPr>
                <a:t>⃣</a:t>
              </a:r>
              <a:r>
                <a:rPr kumimoji="1" lang="ja-JP" altLang="en-US" sz="800" b="1" dirty="0" smtClean="0">
                  <a:latin typeface="+mn-ea"/>
                </a:rPr>
                <a:t>防災関係機関との連携体制の強化</a:t>
              </a:r>
              <a:endParaRPr kumimoji="1" lang="en-US" altLang="ja-JP" sz="800" b="1" dirty="0" smtClean="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災害対策本部事務局体制に関係機関リエゾンの配置を位置づけ</a:t>
              </a:r>
              <a:endParaRPr kumimoji="1" lang="en-US" altLang="ja-JP" sz="700" dirty="0" smtClean="0">
                <a:latin typeface="+mn-ea"/>
              </a:endParaRPr>
            </a:p>
            <a:p>
              <a:endParaRPr kumimoji="1" lang="en-US" altLang="ja-JP" sz="700" dirty="0" smtClean="0">
                <a:latin typeface="+mn-ea"/>
              </a:endParaRPr>
            </a:p>
            <a:p>
              <a:r>
                <a:rPr kumimoji="1" lang="ja-JP" altLang="en-US" sz="800" b="1" dirty="0" smtClean="0">
                  <a:latin typeface="+mn-ea"/>
                </a:rPr>
                <a:t>　</a:t>
              </a:r>
              <a:r>
                <a:rPr kumimoji="1" lang="en-US" altLang="ja-JP" sz="800" b="1" dirty="0" smtClean="0">
                  <a:latin typeface="+mn-ea"/>
                </a:rPr>
                <a:t>6</a:t>
              </a:r>
              <a:r>
                <a:rPr kumimoji="1" lang="en-US" altLang="ja-JP" sz="800" b="1" dirty="0">
                  <a:latin typeface="+mn-ea"/>
                </a:rPr>
                <a:t>⃣</a:t>
              </a:r>
              <a:r>
                <a:rPr kumimoji="1" lang="ja-JP" altLang="en-US" sz="800" b="1" u="sng" dirty="0">
                  <a:latin typeface="+mn-ea"/>
                </a:rPr>
                <a:t>災害対応能力・体制充実（平成</a:t>
              </a:r>
              <a:r>
                <a:rPr kumimoji="1" lang="en-US" altLang="ja-JP" sz="800" b="1" u="sng" dirty="0">
                  <a:latin typeface="+mn-ea"/>
                </a:rPr>
                <a:t>31</a:t>
              </a:r>
              <a:r>
                <a:rPr kumimoji="1" lang="ja-JP" altLang="en-US" sz="800" b="1" u="sng" dirty="0">
                  <a:latin typeface="+mn-ea"/>
                </a:rPr>
                <a:t>年度財務</a:t>
              </a:r>
              <a:r>
                <a:rPr kumimoji="1" lang="ja-JP" altLang="en-US" sz="800" b="1" u="sng" dirty="0" smtClean="0">
                  <a:latin typeface="+mn-ea"/>
                </a:rPr>
                <a:t>部長内示</a:t>
              </a:r>
              <a:r>
                <a:rPr kumimoji="1" lang="ja-JP" altLang="en-US" sz="800" b="1" u="sng" dirty="0">
                  <a:latin typeface="+mn-ea"/>
                </a:rPr>
                <a:t>額　</a:t>
              </a:r>
              <a:r>
                <a:rPr kumimoji="1" lang="en-US" altLang="ja-JP" sz="800" b="1" u="sng" dirty="0" smtClean="0">
                  <a:latin typeface="+mn-ea"/>
                </a:rPr>
                <a:t>16,297</a:t>
              </a:r>
              <a:r>
                <a:rPr kumimoji="1" lang="ja-JP" altLang="en-US" sz="800" b="1" u="sng" dirty="0" smtClean="0">
                  <a:latin typeface="+mn-ea"/>
                </a:rPr>
                <a:t>千円</a:t>
              </a:r>
              <a:r>
                <a:rPr kumimoji="1" lang="ja-JP" altLang="en-US" sz="800" b="1" u="sng" dirty="0">
                  <a:latin typeface="+mn-ea"/>
                </a:rPr>
                <a:t>）</a:t>
              </a:r>
              <a:endParaRPr kumimoji="1" lang="en-US" altLang="ja-JP" sz="800" b="1" u="sng" dirty="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被災</a:t>
              </a:r>
              <a:r>
                <a:rPr kumimoji="1" lang="ja-JP" altLang="en-US" sz="700" dirty="0">
                  <a:latin typeface="+mn-ea"/>
                </a:rPr>
                <a:t>現場での活動力、機動力向上</a:t>
              </a:r>
              <a:r>
                <a:rPr kumimoji="1" lang="ja-JP" altLang="en-US" sz="700" dirty="0" smtClean="0">
                  <a:latin typeface="+mn-ea"/>
                </a:rPr>
                <a:t>につながる</a:t>
              </a:r>
              <a:r>
                <a:rPr kumimoji="1" lang="ja-JP" altLang="en-US" sz="700" dirty="0">
                  <a:latin typeface="+mn-ea"/>
                </a:rPr>
                <a:t>モバイル</a:t>
              </a:r>
              <a:r>
                <a:rPr kumimoji="1" lang="en-US" altLang="ja-JP" sz="700" dirty="0" smtClean="0">
                  <a:latin typeface="+mn-ea"/>
                </a:rPr>
                <a:t>PC</a:t>
              </a:r>
              <a:r>
                <a:rPr kumimoji="1" lang="ja-JP" altLang="en-US" sz="700" dirty="0" smtClean="0">
                  <a:latin typeface="+mn-ea"/>
                </a:rPr>
                <a:t>や防災服などの</a:t>
              </a:r>
              <a:r>
                <a:rPr kumimoji="1" lang="ja-JP" altLang="en-US" sz="700" u="wavy" dirty="0" smtClean="0">
                  <a:latin typeface="+mn-ea"/>
                </a:rPr>
                <a:t>装備を整備</a:t>
              </a:r>
              <a:endParaRPr kumimoji="1" lang="en-US" altLang="ja-JP" sz="700" u="wavy" dirty="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被災者支援の充実のため、物資搬</a:t>
              </a:r>
              <a:r>
                <a:rPr kumimoji="1" lang="ja-JP" altLang="en-US" sz="700" dirty="0">
                  <a:latin typeface="+mn-ea"/>
                </a:rPr>
                <a:t>出入の作業能力</a:t>
              </a:r>
              <a:r>
                <a:rPr kumimoji="1" lang="ja-JP" altLang="en-US" sz="700" dirty="0" smtClean="0">
                  <a:latin typeface="+mn-ea"/>
                </a:rPr>
                <a:t>効率化につながる</a:t>
              </a:r>
              <a:r>
                <a:rPr kumimoji="1" lang="ja-JP" altLang="en-US" sz="700" u="wavy" dirty="0" smtClean="0">
                  <a:latin typeface="+mn-ea"/>
                </a:rPr>
                <a:t>資機材を整備</a:t>
              </a:r>
              <a:endParaRPr kumimoji="1" lang="en-US" altLang="ja-JP" sz="700" u="wavy" dirty="0">
                <a:latin typeface="+mn-ea"/>
              </a:endParaRPr>
            </a:p>
            <a:p>
              <a:endParaRPr kumimoji="1" lang="en-US" altLang="ja-JP" sz="700" dirty="0" smtClean="0">
                <a:latin typeface="+mn-ea"/>
              </a:endParaRPr>
            </a:p>
            <a:p>
              <a:r>
                <a:rPr kumimoji="1" lang="ja-JP" altLang="en-US" sz="700" b="1" dirty="0" smtClean="0">
                  <a:latin typeface="+mn-ea"/>
                </a:rPr>
                <a:t>　</a:t>
              </a:r>
              <a:r>
                <a:rPr kumimoji="1" lang="en-US" altLang="ja-JP" sz="800" b="1" dirty="0">
                  <a:latin typeface="+mn-ea"/>
                </a:rPr>
                <a:t>7⃣</a:t>
              </a:r>
              <a:r>
                <a:rPr kumimoji="1" lang="ja-JP" altLang="en-US" sz="800" b="1" dirty="0" smtClean="0">
                  <a:latin typeface="+mn-ea"/>
                </a:rPr>
                <a:t>府民への情報発信の充実・強化</a:t>
              </a:r>
              <a:endParaRPr kumimoji="1" lang="en-US" altLang="ja-JP" sz="700" b="1" dirty="0" smtClean="0">
                <a:latin typeface="+mn-ea"/>
              </a:endParaRPr>
            </a:p>
            <a:p>
              <a:r>
                <a:rPr kumimoji="1" lang="ja-JP" altLang="en-US" sz="700" dirty="0" smtClean="0">
                  <a:latin typeface="+mn-ea"/>
                </a:rPr>
                <a:t>　</a:t>
              </a:r>
              <a:r>
                <a:rPr kumimoji="1" lang="en-US" altLang="ja-JP" sz="700" dirty="0" smtClean="0">
                  <a:latin typeface="+mn-ea"/>
                </a:rPr>
                <a:t>‣</a:t>
              </a:r>
              <a:r>
                <a:rPr kumimoji="1" lang="ja-JP" altLang="en-US" sz="700" dirty="0" smtClean="0">
                  <a:latin typeface="+mn-ea"/>
                </a:rPr>
                <a:t>府民自らが判断し行動できるよう、庁内関係部局に加え、ライフライン事業者や鉄道事業者等と連携、協力</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のうえ、</a:t>
              </a:r>
              <a:r>
                <a:rPr kumimoji="1" lang="en-US" altLang="ja-JP" sz="700" dirty="0" smtClean="0">
                  <a:latin typeface="+mn-ea"/>
                </a:rPr>
                <a:t>SNS</a:t>
              </a:r>
              <a:r>
                <a:rPr kumimoji="1" lang="ja-JP" altLang="en-US" sz="700" dirty="0" smtClean="0">
                  <a:latin typeface="+mn-ea"/>
                </a:rPr>
                <a:t>など様々なツールを</a:t>
              </a:r>
              <a:r>
                <a:rPr kumimoji="1" lang="ja-JP" altLang="en-US" sz="700" dirty="0">
                  <a:latin typeface="+mn-ea"/>
                </a:rPr>
                <a:t>活用</a:t>
              </a:r>
              <a:r>
                <a:rPr kumimoji="1" lang="ja-JP" altLang="en-US" sz="700" dirty="0" smtClean="0">
                  <a:latin typeface="+mn-ea"/>
                </a:rPr>
                <a:t>した情報発信</a:t>
              </a:r>
              <a:endParaRPr kumimoji="1" lang="en-US" altLang="ja-JP" sz="700" dirty="0" smtClean="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出勤及び帰宅困難者や訪日外国人などへの情報発信を充実するため、災害対策本部事務局に関係部局職員</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を配置</a:t>
              </a:r>
              <a:endParaRPr kumimoji="1" lang="en-US" altLang="ja-JP" sz="700" dirty="0" smtClean="0">
                <a:latin typeface="+mn-ea"/>
              </a:endParaRPr>
            </a:p>
            <a:p>
              <a:r>
                <a:rPr kumimoji="1" lang="en-US" altLang="ja-JP" sz="700" dirty="0" smtClean="0">
                  <a:latin typeface="+mn-ea"/>
                </a:rPr>
                <a:t>  </a:t>
              </a:r>
              <a:endParaRPr kumimoji="1" lang="en-US" altLang="ja-JP" sz="700" dirty="0">
                <a:latin typeface="+mn-ea"/>
              </a:endParaRPr>
            </a:p>
            <a:p>
              <a:r>
                <a:rPr kumimoji="1" lang="ja-JP" altLang="en-US" sz="1050" b="1" dirty="0" smtClean="0">
                  <a:latin typeface="+mn-ea"/>
                </a:rPr>
                <a:t>🔸市町村支援</a:t>
              </a:r>
              <a:endParaRPr kumimoji="1" lang="en-US" altLang="ja-JP" sz="1050" b="1" dirty="0" smtClean="0">
                <a:latin typeface="+mn-ea"/>
              </a:endParaRPr>
            </a:p>
            <a:p>
              <a:endParaRPr kumimoji="1" lang="en-US" altLang="ja-JP" sz="400" b="1" u="sng" dirty="0" smtClean="0">
                <a:latin typeface="+mn-ea"/>
              </a:endParaRPr>
            </a:p>
            <a:p>
              <a:r>
                <a:rPr kumimoji="1" lang="ja-JP" altLang="en-US" sz="800" b="1" dirty="0">
                  <a:latin typeface="+mn-ea"/>
                </a:rPr>
                <a:t>　</a:t>
              </a:r>
              <a:r>
                <a:rPr kumimoji="1" lang="en-US" altLang="ja-JP" sz="800" b="1" dirty="0" smtClean="0">
                  <a:latin typeface="+mn-ea"/>
                </a:rPr>
                <a:t>1</a:t>
              </a:r>
              <a:r>
                <a:rPr kumimoji="1" lang="en-US" altLang="ja-JP" sz="800" b="1" dirty="0">
                  <a:latin typeface="+mn-ea"/>
                </a:rPr>
                <a:t>⃣</a:t>
              </a:r>
              <a:r>
                <a:rPr kumimoji="1" lang="ja-JP" altLang="en-US" sz="800" b="1" dirty="0">
                  <a:latin typeface="+mn-ea"/>
                </a:rPr>
                <a:t>人的支援の充実</a:t>
              </a:r>
              <a:endParaRPr kumimoji="1" lang="en-US" altLang="ja-JP" sz="800" b="1" dirty="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緊急防災</a:t>
              </a:r>
              <a:r>
                <a:rPr kumimoji="1" lang="ja-JP" altLang="en-US" sz="700" dirty="0">
                  <a:latin typeface="+mn-ea"/>
                </a:rPr>
                <a:t>推進員の運用</a:t>
              </a:r>
              <a:r>
                <a:rPr kumimoji="1" lang="ja-JP" altLang="en-US" sz="700" dirty="0" smtClean="0">
                  <a:latin typeface="+mn-ea"/>
                </a:rPr>
                <a:t>改善</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・緊急防災</a:t>
              </a:r>
              <a:r>
                <a:rPr kumimoji="1" lang="ja-JP" altLang="en-US" sz="700" dirty="0">
                  <a:latin typeface="+mn-ea"/>
                </a:rPr>
                <a:t>推進員の業務内容</a:t>
              </a:r>
              <a:r>
                <a:rPr kumimoji="1" lang="ja-JP" altLang="en-US" sz="700" dirty="0" smtClean="0">
                  <a:latin typeface="+mn-ea"/>
                </a:rPr>
                <a:t>整理</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・活動</a:t>
              </a:r>
              <a:r>
                <a:rPr kumimoji="1" lang="ja-JP" altLang="en-US" sz="700" dirty="0">
                  <a:latin typeface="+mn-ea"/>
                </a:rPr>
                <a:t>時の業務内容チェックリスト</a:t>
              </a:r>
              <a:r>
                <a:rPr kumimoji="1" lang="ja-JP" altLang="en-US" sz="700" dirty="0" smtClean="0">
                  <a:latin typeface="+mn-ea"/>
                </a:rPr>
                <a:t>作成</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・市町村訓練</a:t>
              </a:r>
              <a:r>
                <a:rPr kumimoji="1" lang="ja-JP" altLang="en-US" sz="700" dirty="0">
                  <a:latin typeface="+mn-ea"/>
                </a:rPr>
                <a:t>参加による業務の</a:t>
              </a:r>
              <a:r>
                <a:rPr kumimoji="1" lang="ja-JP" altLang="en-US" sz="700" dirty="0" smtClean="0">
                  <a:latin typeface="+mn-ea"/>
                </a:rPr>
                <a:t>習熟</a:t>
              </a:r>
              <a:endParaRPr kumimoji="1" lang="en-US" altLang="ja-JP" sz="700" dirty="0" smtClean="0">
                <a:latin typeface="+mn-ea"/>
              </a:endParaRPr>
            </a:p>
            <a:p>
              <a:r>
                <a:rPr kumimoji="1" lang="ja-JP" altLang="en-US" sz="700">
                  <a:latin typeface="+mn-ea"/>
                </a:rPr>
                <a:t>　</a:t>
              </a:r>
              <a:r>
                <a:rPr kumimoji="1" lang="ja-JP" altLang="en-US" sz="700" smtClean="0">
                  <a:latin typeface="+mn-ea"/>
                </a:rPr>
                <a:t>　・顔の見える</a:t>
              </a:r>
              <a:r>
                <a:rPr kumimoji="1" lang="ja-JP" altLang="en-US" sz="700" dirty="0" smtClean="0">
                  <a:latin typeface="+mn-ea"/>
                </a:rPr>
                <a:t>関係構築</a:t>
              </a:r>
              <a:endParaRPr kumimoji="1" lang="en-US" altLang="ja-JP" sz="700" dirty="0">
                <a:latin typeface="+mn-ea"/>
              </a:endParaRPr>
            </a:p>
            <a:p>
              <a:r>
                <a:rPr kumimoji="1" lang="ja-JP" altLang="en-US" sz="700" dirty="0">
                  <a:latin typeface="+mn-ea"/>
                </a:rPr>
                <a:t>　</a:t>
              </a:r>
              <a:r>
                <a:rPr kumimoji="1" lang="en-US" altLang="ja-JP" sz="700" dirty="0" smtClean="0">
                  <a:latin typeface="+mn-ea"/>
                </a:rPr>
                <a:t>‣</a:t>
              </a:r>
              <a:r>
                <a:rPr kumimoji="1" lang="ja-JP" altLang="en-US" sz="700" dirty="0" smtClean="0">
                  <a:latin typeface="+mn-ea"/>
                </a:rPr>
                <a:t>現地情報連絡員（リエゾン）派遣</a:t>
              </a:r>
              <a:r>
                <a:rPr kumimoji="1" lang="ja-JP" altLang="en-US" sz="700" dirty="0">
                  <a:latin typeface="+mn-ea"/>
                </a:rPr>
                <a:t>体制の強化</a:t>
              </a:r>
              <a:endParaRPr kumimoji="1" lang="en-US" altLang="ja-JP" sz="700" dirty="0">
                <a:latin typeface="+mn-ea"/>
              </a:endParaRPr>
            </a:p>
            <a:p>
              <a:r>
                <a:rPr kumimoji="1" lang="ja-JP" altLang="en-US" sz="700" dirty="0">
                  <a:latin typeface="+mn-ea"/>
                </a:rPr>
                <a:t>　　・</a:t>
              </a:r>
              <a:r>
                <a:rPr kumimoji="1" lang="ja-JP" altLang="en-US" sz="700" dirty="0" smtClean="0">
                  <a:latin typeface="+mn-ea"/>
                </a:rPr>
                <a:t>府内</a:t>
              </a:r>
              <a:r>
                <a:rPr kumimoji="1" lang="ja-JP" altLang="en-US" sz="700" dirty="0">
                  <a:latin typeface="+mn-ea"/>
                </a:rPr>
                <a:t>複数の市町村を巡回する</a:t>
              </a:r>
              <a:r>
                <a:rPr kumimoji="1" lang="ja-JP" altLang="en-US" sz="700" dirty="0" smtClean="0">
                  <a:latin typeface="+mn-ea"/>
                </a:rPr>
                <a:t>リエゾン派遣</a:t>
              </a:r>
              <a:endParaRPr kumimoji="1" lang="en-US" altLang="ja-JP" sz="700" dirty="0" smtClean="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専門職員のリストアップ化などによる職員確保を推進</a:t>
              </a:r>
              <a:endParaRPr kumimoji="1" lang="en-US" altLang="ja-JP" sz="700" dirty="0">
                <a:latin typeface="+mn-ea"/>
              </a:endParaRPr>
            </a:p>
            <a:p>
              <a:r>
                <a:rPr kumimoji="1" lang="ja-JP" altLang="en-US" sz="700" dirty="0">
                  <a:latin typeface="+mn-ea"/>
                </a:rPr>
                <a:t>　</a:t>
              </a:r>
              <a:r>
                <a:rPr kumimoji="1" lang="en-US" altLang="ja-JP" sz="700" dirty="0">
                  <a:latin typeface="+mn-ea"/>
                </a:rPr>
                <a:t>‣</a:t>
              </a:r>
              <a:r>
                <a:rPr kumimoji="1" lang="ja-JP" altLang="en-US" sz="700" dirty="0" smtClean="0">
                  <a:latin typeface="+mn-ea"/>
                </a:rPr>
                <a:t>市町村応援</a:t>
              </a:r>
              <a:r>
                <a:rPr kumimoji="1" lang="ja-JP" altLang="en-US" sz="700" dirty="0">
                  <a:latin typeface="+mn-ea"/>
                </a:rPr>
                <a:t>・派遣職員</a:t>
              </a:r>
              <a:r>
                <a:rPr kumimoji="1" lang="ja-JP" altLang="en-US" sz="700" dirty="0" smtClean="0">
                  <a:latin typeface="+mn-ea"/>
                </a:rPr>
                <a:t>の分類</a:t>
              </a:r>
              <a:r>
                <a:rPr kumimoji="1" lang="ja-JP" altLang="en-US" sz="700" dirty="0">
                  <a:latin typeface="+mn-ea"/>
                </a:rPr>
                <a:t>や派遣時期を明確化</a:t>
              </a:r>
              <a:endParaRPr kumimoji="1" lang="en-US" altLang="ja-JP" sz="700" dirty="0">
                <a:latin typeface="+mn-ea"/>
              </a:endParaRPr>
            </a:p>
            <a:p>
              <a:endParaRPr kumimoji="1" lang="en-US" altLang="ja-JP" sz="300" dirty="0">
                <a:latin typeface="+mn-ea"/>
              </a:endParaRPr>
            </a:p>
            <a:p>
              <a:endParaRPr kumimoji="1" lang="en-US" altLang="ja-JP" sz="700" dirty="0" smtClean="0">
                <a:latin typeface="+mn-ea"/>
              </a:endParaRPr>
            </a:p>
            <a:p>
              <a:endParaRPr kumimoji="1" lang="en-US" altLang="ja-JP" sz="700" dirty="0">
                <a:latin typeface="+mn-ea"/>
              </a:endParaRPr>
            </a:p>
            <a:p>
              <a:endParaRPr kumimoji="1" lang="en-US" altLang="ja-JP" sz="700" dirty="0" smtClean="0">
                <a:latin typeface="+mn-ea"/>
              </a:endParaRPr>
            </a:p>
            <a:p>
              <a:endParaRPr kumimoji="1" lang="en-US" altLang="ja-JP" sz="700" dirty="0">
                <a:latin typeface="+mn-ea"/>
              </a:endParaRPr>
            </a:p>
            <a:p>
              <a:endParaRPr kumimoji="1" lang="en-US" altLang="ja-JP" sz="700" dirty="0" smtClean="0">
                <a:latin typeface="+mn-ea"/>
              </a:endParaRPr>
            </a:p>
            <a:p>
              <a:endParaRPr kumimoji="1" lang="en-US" altLang="ja-JP" sz="700" dirty="0" smtClean="0">
                <a:latin typeface="+mn-ea"/>
              </a:endParaRPr>
            </a:p>
            <a:p>
              <a:endParaRPr kumimoji="1" lang="en-US" altLang="ja-JP" sz="300" dirty="0">
                <a:latin typeface="+mn-ea"/>
              </a:endParaRPr>
            </a:p>
            <a:p>
              <a:endParaRPr kumimoji="1" lang="en-US" altLang="ja-JP" sz="300" dirty="0">
                <a:latin typeface="+mn-ea"/>
              </a:endParaRPr>
            </a:p>
            <a:p>
              <a:r>
                <a:rPr kumimoji="1" lang="ja-JP" altLang="en-US" sz="800" dirty="0">
                  <a:latin typeface="+mn-ea"/>
                </a:rPr>
                <a:t>　</a:t>
              </a:r>
              <a:endParaRPr kumimoji="1" lang="en-US" altLang="ja-JP" sz="700" dirty="0" smtClean="0">
                <a:latin typeface="+mn-ea"/>
              </a:endParaRPr>
            </a:p>
            <a:p>
              <a:r>
                <a:rPr kumimoji="1" lang="ja-JP" altLang="en-US" sz="700" dirty="0" smtClean="0">
                  <a:latin typeface="+mn-ea"/>
                </a:rPr>
                <a:t>　　　</a:t>
              </a:r>
              <a:endParaRPr kumimoji="1" lang="ja-JP" altLang="en-US" sz="1000" dirty="0">
                <a:latin typeface="Meiryo UI" panose="020B0604030504040204" pitchFamily="50" charset="-128"/>
                <a:ea typeface="Meiryo UI" panose="020B0604030504040204" pitchFamily="50" charset="-128"/>
              </a:endParaRPr>
            </a:p>
          </p:txBody>
        </p:sp>
      </p:grpSp>
      <p:graphicFrame>
        <p:nvGraphicFramePr>
          <p:cNvPr id="36" name="表 35"/>
          <p:cNvGraphicFramePr>
            <a:graphicFrameLocks noGrp="1"/>
          </p:cNvGraphicFramePr>
          <p:nvPr>
            <p:extLst/>
          </p:nvPr>
        </p:nvGraphicFramePr>
        <p:xfrm>
          <a:off x="507265" y="5767918"/>
          <a:ext cx="4451161" cy="975173"/>
        </p:xfrm>
        <a:graphic>
          <a:graphicData uri="http://schemas.openxmlformats.org/drawingml/2006/table">
            <a:tbl>
              <a:tblPr firstRow="1" bandRow="1">
                <a:tableStyleId>{9D7B26C5-4107-4FEC-AEDC-1716B250A1EF}</a:tableStyleId>
              </a:tblPr>
              <a:tblGrid>
                <a:gridCol w="1238875">
                  <a:extLst>
                    <a:ext uri="{9D8B030D-6E8A-4147-A177-3AD203B41FA5}">
                      <a16:colId xmlns:a16="http://schemas.microsoft.com/office/drawing/2014/main" val="148203108"/>
                    </a:ext>
                  </a:extLst>
                </a:gridCol>
                <a:gridCol w="806828">
                  <a:extLst>
                    <a:ext uri="{9D8B030D-6E8A-4147-A177-3AD203B41FA5}">
                      <a16:colId xmlns:a16="http://schemas.microsoft.com/office/drawing/2014/main" val="824084378"/>
                    </a:ext>
                  </a:extLst>
                </a:gridCol>
                <a:gridCol w="640797">
                  <a:extLst>
                    <a:ext uri="{9D8B030D-6E8A-4147-A177-3AD203B41FA5}">
                      <a16:colId xmlns:a16="http://schemas.microsoft.com/office/drawing/2014/main" val="1202557296"/>
                    </a:ext>
                  </a:extLst>
                </a:gridCol>
                <a:gridCol w="1764661">
                  <a:extLst>
                    <a:ext uri="{9D8B030D-6E8A-4147-A177-3AD203B41FA5}">
                      <a16:colId xmlns:a16="http://schemas.microsoft.com/office/drawing/2014/main" val="1245828422"/>
                    </a:ext>
                  </a:extLst>
                </a:gridCol>
              </a:tblGrid>
              <a:tr h="216995">
                <a:tc>
                  <a:txBody>
                    <a:bodyPr/>
                    <a:lstStyle/>
                    <a:p>
                      <a:r>
                        <a:rPr kumimoji="1" lang="ja-JP" altLang="en-US" sz="700" dirty="0" smtClean="0"/>
                        <a:t>名称</a:t>
                      </a:r>
                      <a:endParaRPr kumimoji="1" lang="ja-JP" altLang="en-US" sz="700" b="0" dirty="0"/>
                    </a:p>
                  </a:txBody>
                  <a:tcPr marL="0" marR="0" marT="0" marB="0" anchor="ctr" anchorCtr="1"/>
                </a:tc>
                <a:tc>
                  <a:txBody>
                    <a:bodyPr/>
                    <a:lstStyle/>
                    <a:p>
                      <a:r>
                        <a:rPr kumimoji="1" lang="ja-JP" altLang="en-US" sz="700" dirty="0" smtClean="0"/>
                        <a:t>派遣時期の目安</a:t>
                      </a:r>
                      <a:endParaRPr kumimoji="1" lang="ja-JP" altLang="en-US" sz="700" b="0" dirty="0"/>
                    </a:p>
                  </a:txBody>
                  <a:tcPr marL="0" marR="0" marT="0" marB="0" anchor="ctr" anchorCtr="1"/>
                </a:tc>
                <a:tc>
                  <a:txBody>
                    <a:bodyPr/>
                    <a:lstStyle/>
                    <a:p>
                      <a:r>
                        <a:rPr kumimoji="1" lang="ja-JP" altLang="en-US" sz="700" dirty="0" smtClean="0"/>
                        <a:t>タイプ</a:t>
                      </a:r>
                      <a:endParaRPr kumimoji="1" lang="ja-JP" altLang="en-US" sz="700" b="0" dirty="0"/>
                    </a:p>
                  </a:txBody>
                  <a:tcPr marL="0" marR="0" marT="0" marB="0" anchor="ctr" anchorCtr="1"/>
                </a:tc>
                <a:tc>
                  <a:txBody>
                    <a:bodyPr/>
                    <a:lstStyle/>
                    <a:p>
                      <a:r>
                        <a:rPr kumimoji="1" lang="ja-JP" altLang="en-US" sz="700" dirty="0" smtClean="0"/>
                        <a:t>業務内容</a:t>
                      </a:r>
                      <a:endParaRPr kumimoji="1" lang="ja-JP" altLang="en-US" sz="700" b="0" dirty="0"/>
                    </a:p>
                  </a:txBody>
                  <a:tcPr marL="0" marR="0" marT="0" marB="0" anchor="ctr" anchorCtr="1"/>
                </a:tc>
                <a:extLst>
                  <a:ext uri="{0D108BD9-81ED-4DB2-BD59-A6C34878D82A}">
                    <a16:rowId xmlns:a16="http://schemas.microsoft.com/office/drawing/2014/main" val="2272808033"/>
                  </a:ext>
                </a:extLst>
              </a:tr>
              <a:tr h="176253">
                <a:tc>
                  <a:txBody>
                    <a:bodyPr/>
                    <a:lstStyle/>
                    <a:p>
                      <a:pPr algn="l">
                        <a:lnSpc>
                          <a:spcPct val="100000"/>
                        </a:lnSpc>
                      </a:pPr>
                      <a:r>
                        <a:rPr kumimoji="1" lang="ja-JP" altLang="en-US" sz="700" dirty="0" smtClean="0"/>
                        <a:t>緊急防災推進員</a:t>
                      </a:r>
                      <a:endParaRPr kumimoji="1" lang="ja-JP" altLang="en-US" sz="700" dirty="0"/>
                    </a:p>
                  </a:txBody>
                  <a:tcPr marL="0" marR="0" marT="0" marB="0" anchor="ctr" anchorCtr="1"/>
                </a:tc>
                <a:tc>
                  <a:txBody>
                    <a:bodyPr/>
                    <a:lstStyle/>
                    <a:p>
                      <a:pPr>
                        <a:lnSpc>
                          <a:spcPct val="100000"/>
                        </a:lnSpc>
                      </a:pPr>
                      <a:r>
                        <a:rPr kumimoji="1" lang="ja-JP" altLang="en-US" sz="700" dirty="0" smtClean="0"/>
                        <a:t>発災～３時間</a:t>
                      </a:r>
                      <a:endParaRPr kumimoji="1" lang="ja-JP" altLang="en-US" sz="700" dirty="0"/>
                    </a:p>
                  </a:txBody>
                  <a:tcPr marL="0" marR="0" marT="0" marB="0" anchor="ctr" anchorCtr="1"/>
                </a:tc>
                <a:tc>
                  <a:txBody>
                    <a:bodyPr/>
                    <a:lstStyle/>
                    <a:p>
                      <a:pPr>
                        <a:lnSpc>
                          <a:spcPct val="100000"/>
                        </a:lnSpc>
                      </a:pPr>
                      <a:r>
                        <a:rPr kumimoji="1" lang="ja-JP" altLang="en-US" sz="700" dirty="0" smtClean="0"/>
                        <a:t>自動</a:t>
                      </a:r>
                      <a:endParaRPr kumimoji="1" lang="ja-JP" altLang="en-US" sz="700" dirty="0"/>
                    </a:p>
                  </a:txBody>
                  <a:tcPr marL="0" marR="0" marT="0" marB="0" anchor="ctr" anchorCtr="1"/>
                </a:tc>
                <a:tc>
                  <a:txBody>
                    <a:bodyPr/>
                    <a:lstStyle/>
                    <a:p>
                      <a:pPr algn="l">
                        <a:lnSpc>
                          <a:spcPct val="100000"/>
                        </a:lnSpc>
                      </a:pPr>
                      <a:r>
                        <a:rPr kumimoji="1" lang="ja-JP" altLang="en-US" sz="700" dirty="0" smtClean="0"/>
                        <a:t>初動体制確立補助、情報収集</a:t>
                      </a:r>
                      <a:endParaRPr kumimoji="1" lang="ja-JP" altLang="en-US" sz="700" dirty="0"/>
                    </a:p>
                  </a:txBody>
                  <a:tcPr marL="0" marR="0" marT="0" marB="0" anchor="ctr" anchorCtr="1"/>
                </a:tc>
                <a:extLst>
                  <a:ext uri="{0D108BD9-81ED-4DB2-BD59-A6C34878D82A}">
                    <a16:rowId xmlns:a16="http://schemas.microsoft.com/office/drawing/2014/main" val="240486731"/>
                  </a:ext>
                </a:extLst>
              </a:tr>
              <a:tr h="150790">
                <a:tc>
                  <a:txBody>
                    <a:bodyPr/>
                    <a:lstStyle/>
                    <a:p>
                      <a:pPr algn="l">
                        <a:lnSpc>
                          <a:spcPct val="100000"/>
                        </a:lnSpc>
                      </a:pPr>
                      <a:r>
                        <a:rPr kumimoji="1" lang="ja-JP" altLang="en-US" sz="700" dirty="0" smtClean="0"/>
                        <a:t>災害時先遣隊</a:t>
                      </a:r>
                      <a:endParaRPr kumimoji="1" lang="ja-JP" altLang="en-US" sz="700" dirty="0"/>
                    </a:p>
                  </a:txBody>
                  <a:tcPr marL="0" marR="0" marT="0" marB="0" anchor="ctr" anchorCtr="1"/>
                </a:tc>
                <a:tc>
                  <a:txBody>
                    <a:bodyPr/>
                    <a:lstStyle/>
                    <a:p>
                      <a:pPr>
                        <a:lnSpc>
                          <a:spcPct val="100000"/>
                        </a:lnSpc>
                      </a:pPr>
                      <a:r>
                        <a:rPr kumimoji="1" lang="ja-JP" altLang="en-US" sz="700" dirty="0" smtClean="0"/>
                        <a:t>発災～２４時間</a:t>
                      </a:r>
                      <a:endParaRPr kumimoji="1" lang="ja-JP" altLang="en-US" sz="700" dirty="0"/>
                    </a:p>
                  </a:txBody>
                  <a:tcPr marL="0" marR="0" marT="0" marB="0" anchor="ctr" anchorCtr="1"/>
                </a:tc>
                <a:tc>
                  <a:txBody>
                    <a:bodyPr/>
                    <a:lstStyle/>
                    <a:p>
                      <a:pPr>
                        <a:lnSpc>
                          <a:spcPct val="100000"/>
                        </a:lnSpc>
                      </a:pPr>
                      <a:r>
                        <a:rPr kumimoji="1" lang="ja-JP" altLang="en-US" sz="700" dirty="0" smtClean="0"/>
                        <a:t>プッシュ</a:t>
                      </a:r>
                      <a:endParaRPr kumimoji="1" lang="ja-JP" altLang="en-US" sz="700" dirty="0"/>
                    </a:p>
                  </a:txBody>
                  <a:tcPr marL="0" marR="0" marT="0" marB="0" anchor="ctr" anchorCtr="1"/>
                </a:tc>
                <a:tc>
                  <a:txBody>
                    <a:bodyPr/>
                    <a:lstStyle/>
                    <a:p>
                      <a:pPr algn="l">
                        <a:lnSpc>
                          <a:spcPct val="100000"/>
                        </a:lnSpc>
                      </a:pPr>
                      <a:r>
                        <a:rPr kumimoji="1" lang="ja-JP" altLang="en-US" sz="700" dirty="0" smtClean="0"/>
                        <a:t>被災状況の把握</a:t>
                      </a:r>
                      <a:endParaRPr kumimoji="1" lang="ja-JP" altLang="en-US" sz="700" dirty="0"/>
                    </a:p>
                  </a:txBody>
                  <a:tcPr marL="0" marR="0" marT="0" marB="0" anchor="ctr" anchorCtr="1"/>
                </a:tc>
                <a:extLst>
                  <a:ext uri="{0D108BD9-81ED-4DB2-BD59-A6C34878D82A}">
                    <a16:rowId xmlns:a16="http://schemas.microsoft.com/office/drawing/2014/main" val="581647211"/>
                  </a:ext>
                </a:extLst>
              </a:tr>
              <a:tr h="149084">
                <a:tc>
                  <a:txBody>
                    <a:bodyPr/>
                    <a:lstStyle/>
                    <a:p>
                      <a:pPr algn="l">
                        <a:lnSpc>
                          <a:spcPct val="100000"/>
                        </a:lnSpc>
                      </a:pPr>
                      <a:r>
                        <a:rPr kumimoji="1" lang="ja-JP" altLang="en-US" sz="700" dirty="0" smtClean="0"/>
                        <a:t>現地情報連絡員（リエゾン）</a:t>
                      </a:r>
                      <a:endParaRPr kumimoji="1" lang="ja-JP" altLang="en-US" sz="700" dirty="0"/>
                    </a:p>
                  </a:txBody>
                  <a:tcPr marL="0" marR="0" marT="0" marB="0" anchor="ctr" anchorCtr="1"/>
                </a:tc>
                <a:tc>
                  <a:txBody>
                    <a:bodyPr/>
                    <a:lstStyle/>
                    <a:p>
                      <a:pPr>
                        <a:lnSpc>
                          <a:spcPct val="100000"/>
                        </a:lnSpc>
                      </a:pPr>
                      <a:r>
                        <a:rPr kumimoji="1" lang="ja-JP" altLang="en-US" sz="700" dirty="0" smtClean="0"/>
                        <a:t>発災～７２時間</a:t>
                      </a:r>
                      <a:endParaRPr kumimoji="1" lang="ja-JP" altLang="en-US" sz="700" dirty="0"/>
                    </a:p>
                  </a:txBody>
                  <a:tcPr marL="0" marR="0" marT="0" marB="0" anchor="ctr" anchorCtr="1"/>
                </a:tc>
                <a:tc>
                  <a:txBody>
                    <a:bodyPr/>
                    <a:lstStyle/>
                    <a:p>
                      <a:pPr>
                        <a:lnSpc>
                          <a:spcPct val="100000"/>
                        </a:lnSpc>
                      </a:pPr>
                      <a:r>
                        <a:rPr kumimoji="1" lang="ja-JP" altLang="en-US" sz="700" dirty="0" smtClean="0"/>
                        <a:t>プッシュ</a:t>
                      </a:r>
                      <a:endParaRPr kumimoji="1" lang="ja-JP" altLang="en-US" sz="700" dirty="0"/>
                    </a:p>
                  </a:txBody>
                  <a:tcPr marL="0" marR="0" marT="0" marB="0" anchor="ctr" anchorCtr="1"/>
                </a:tc>
                <a:tc>
                  <a:txBody>
                    <a:bodyPr/>
                    <a:lstStyle/>
                    <a:p>
                      <a:pPr algn="l">
                        <a:lnSpc>
                          <a:spcPct val="100000"/>
                        </a:lnSpc>
                      </a:pPr>
                      <a:r>
                        <a:rPr kumimoji="1" lang="ja-JP" altLang="en-US" sz="700" dirty="0" smtClean="0"/>
                        <a:t>必要な物的・人的支援等に関する情報収集</a:t>
                      </a:r>
                      <a:endParaRPr kumimoji="1" lang="ja-JP" altLang="en-US" sz="700" dirty="0"/>
                    </a:p>
                  </a:txBody>
                  <a:tcPr marL="0" marR="0" marT="0" marB="0" anchor="ctr" anchorCtr="1"/>
                </a:tc>
                <a:extLst>
                  <a:ext uri="{0D108BD9-81ED-4DB2-BD59-A6C34878D82A}">
                    <a16:rowId xmlns:a16="http://schemas.microsoft.com/office/drawing/2014/main" val="205052228"/>
                  </a:ext>
                </a:extLst>
              </a:tr>
              <a:tr h="137444">
                <a:tc>
                  <a:txBody>
                    <a:bodyPr/>
                    <a:lstStyle/>
                    <a:p>
                      <a:pPr algn="l">
                        <a:lnSpc>
                          <a:spcPct val="100000"/>
                        </a:lnSpc>
                      </a:pPr>
                      <a:r>
                        <a:rPr kumimoji="1" lang="ja-JP" altLang="en-US" sz="700" dirty="0" smtClean="0"/>
                        <a:t>派遣職員</a:t>
                      </a:r>
                      <a:endParaRPr kumimoji="1" lang="ja-JP" altLang="en-US" sz="700" dirty="0"/>
                    </a:p>
                  </a:txBody>
                  <a:tcPr marL="0" marR="0" marT="0" marB="0" anchor="ctr" anchorCtr="1"/>
                </a:tc>
                <a:tc>
                  <a:txBody>
                    <a:bodyPr/>
                    <a:lstStyle/>
                    <a:p>
                      <a:pPr>
                        <a:lnSpc>
                          <a:spcPct val="100000"/>
                        </a:lnSpc>
                      </a:pPr>
                      <a:r>
                        <a:rPr kumimoji="1" lang="ja-JP" altLang="en-US" sz="700" dirty="0" smtClean="0"/>
                        <a:t>発災～７２時間</a:t>
                      </a:r>
                      <a:endParaRPr kumimoji="1" lang="en-US" altLang="ja-JP" sz="700" dirty="0" smtClean="0"/>
                    </a:p>
                  </a:txBody>
                  <a:tcPr marL="0" marR="0" marT="0" marB="0" anchor="ctr" anchorCtr="1"/>
                </a:tc>
                <a:tc>
                  <a:txBody>
                    <a:bodyPr/>
                    <a:lstStyle/>
                    <a:p>
                      <a:pPr>
                        <a:lnSpc>
                          <a:spcPct val="100000"/>
                        </a:lnSpc>
                      </a:pPr>
                      <a:r>
                        <a:rPr kumimoji="1" lang="ja-JP" altLang="en-US" sz="700" dirty="0" smtClean="0"/>
                        <a:t>プッシュ</a:t>
                      </a:r>
                      <a:endParaRPr kumimoji="1" lang="ja-JP" altLang="en-US" sz="700" dirty="0"/>
                    </a:p>
                  </a:txBody>
                  <a:tcPr marL="0" marR="0" marT="0" marB="0" anchor="ctr" anchorCtr="1"/>
                </a:tc>
                <a:tc>
                  <a:txBody>
                    <a:bodyPr/>
                    <a:lstStyle/>
                    <a:p>
                      <a:pPr algn="l">
                        <a:lnSpc>
                          <a:spcPct val="100000"/>
                        </a:lnSpc>
                      </a:pPr>
                      <a:r>
                        <a:rPr kumimoji="1" lang="ja-JP" altLang="en-US" sz="700" dirty="0" smtClean="0"/>
                        <a:t>リエゾンからの情報に基づき業務を設定</a:t>
                      </a:r>
                      <a:endParaRPr kumimoji="1" lang="ja-JP" altLang="en-US" sz="700" dirty="0"/>
                    </a:p>
                  </a:txBody>
                  <a:tcPr marL="0" marR="0" marT="0" marB="0" anchor="ctr" anchorCtr="1"/>
                </a:tc>
                <a:extLst>
                  <a:ext uri="{0D108BD9-81ED-4DB2-BD59-A6C34878D82A}">
                    <a16:rowId xmlns:a16="http://schemas.microsoft.com/office/drawing/2014/main" val="4096192535"/>
                  </a:ext>
                </a:extLst>
              </a:tr>
              <a:tr h="144607">
                <a:tc>
                  <a:txBody>
                    <a:bodyPr/>
                    <a:lstStyle/>
                    <a:p>
                      <a:pPr algn="l">
                        <a:lnSpc>
                          <a:spcPct val="100000"/>
                        </a:lnSpc>
                      </a:pPr>
                      <a:r>
                        <a:rPr kumimoji="1" lang="ja-JP" altLang="en-US" sz="700" dirty="0" smtClean="0"/>
                        <a:t>派遣職員</a:t>
                      </a:r>
                      <a:endParaRPr kumimoji="1" lang="ja-JP" altLang="en-US" sz="700" dirty="0"/>
                    </a:p>
                  </a:txBody>
                  <a:tcPr marL="0" marR="0" marT="0" marB="0" anchor="ctr" anchorCtr="1"/>
                </a:tc>
                <a:tc>
                  <a:txBody>
                    <a:bodyPr/>
                    <a:lstStyle/>
                    <a:p>
                      <a:pPr>
                        <a:lnSpc>
                          <a:spcPct val="100000"/>
                        </a:lnSpc>
                      </a:pPr>
                      <a:r>
                        <a:rPr kumimoji="1" lang="ja-JP" altLang="en-US" sz="700" dirty="0" smtClean="0"/>
                        <a:t>７２時間～</a:t>
                      </a:r>
                      <a:endParaRPr kumimoji="1" lang="ja-JP" altLang="en-US" sz="700" dirty="0"/>
                    </a:p>
                  </a:txBody>
                  <a:tcPr marL="0" marR="0" marT="0" marB="0" anchor="ctr" anchorCtr="1"/>
                </a:tc>
                <a:tc>
                  <a:txBody>
                    <a:bodyPr/>
                    <a:lstStyle/>
                    <a:p>
                      <a:pPr>
                        <a:lnSpc>
                          <a:spcPct val="100000"/>
                        </a:lnSpc>
                      </a:pPr>
                      <a:r>
                        <a:rPr kumimoji="1" lang="ja-JP" altLang="en-US" sz="700" dirty="0" smtClean="0"/>
                        <a:t>プル</a:t>
                      </a:r>
                      <a:endParaRPr kumimoji="1" lang="ja-JP" altLang="en-US" sz="700" dirty="0"/>
                    </a:p>
                  </a:txBody>
                  <a:tcPr marL="0" marR="0" marT="0" marB="0" anchor="ctr" anchorCtr="1"/>
                </a:tc>
                <a:tc>
                  <a:txBody>
                    <a:bodyPr/>
                    <a:lstStyle/>
                    <a:p>
                      <a:pPr algn="l">
                        <a:lnSpc>
                          <a:spcPct val="100000"/>
                        </a:lnSpc>
                      </a:pPr>
                      <a:r>
                        <a:rPr kumimoji="1" lang="ja-JP" altLang="en-US" sz="700" dirty="0" smtClean="0"/>
                        <a:t>市町村要請に基づく業務</a:t>
                      </a:r>
                      <a:endParaRPr kumimoji="1" lang="ja-JP" altLang="en-US" sz="700" dirty="0"/>
                    </a:p>
                  </a:txBody>
                  <a:tcPr marL="0" marR="0" marT="0" marB="0" anchor="ctr" anchorCtr="1"/>
                </a:tc>
                <a:extLst>
                  <a:ext uri="{0D108BD9-81ED-4DB2-BD59-A6C34878D82A}">
                    <a16:rowId xmlns:a16="http://schemas.microsoft.com/office/drawing/2014/main" val="589566483"/>
                  </a:ext>
                </a:extLst>
              </a:tr>
            </a:tbl>
          </a:graphicData>
        </a:graphic>
      </p:graphicFrame>
      <p:pic>
        <p:nvPicPr>
          <p:cNvPr id="41" name="図 40" descr="\\G0000sv0ns501\d11235$\doc\00 室共通\＊【300618　大阪府北部を震源とする地震】\議員対応\リエゾン派遣写真\7.1高槻市リエゾン写真【永島】\高槻市7.1府支援者作業①.JPG"/>
          <p:cNvPicPr/>
          <p:nvPr/>
        </p:nvPicPr>
        <p:blipFill>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2905837" y="4405024"/>
            <a:ext cx="1991577" cy="1290847"/>
          </a:xfrm>
          <a:prstGeom prst="rect">
            <a:avLst/>
          </a:prstGeom>
          <a:noFill/>
          <a:ln>
            <a:noFill/>
          </a:ln>
          <a:effectLst>
            <a:softEdge rad="25400"/>
          </a:effectLst>
        </p:spPr>
      </p:pic>
      <p:pic>
        <p:nvPicPr>
          <p:cNvPr id="35" name="図 34" descr="\\G0000sv0ns501\d11235$\doc\00 室共通\＊【300618　大阪府北部を震源とする地震】\総務・広報班\ホワイトボード等記録写真\初日の様子\KIMG0294.JPG"/>
          <p:cNvPicPr>
            <a:picLocks noChangeAspect="1"/>
          </p:cNvPicPr>
          <p:nvPr/>
        </p:nvPicPr>
        <p:blipFill rotWithShape="1">
          <a:blip r:embed="rId4" cstate="print">
            <a:extLst>
              <a:ext uri="{28A0092B-C50C-407E-A947-70E740481C1C}">
                <a14:useLocalDpi xmlns:a14="http://schemas.microsoft.com/office/drawing/2010/main" val="0"/>
              </a:ext>
            </a:extLst>
          </a:blip>
          <a:srcRect t="18010"/>
          <a:stretch/>
        </p:blipFill>
        <p:spPr bwMode="auto">
          <a:xfrm>
            <a:off x="3081454" y="1900220"/>
            <a:ext cx="1781995" cy="1204931"/>
          </a:xfrm>
          <a:prstGeom prst="rect">
            <a:avLst/>
          </a:prstGeom>
          <a:noFill/>
          <a:ln>
            <a:noFill/>
          </a:ln>
          <a:effectLst>
            <a:softEdge rad="25400"/>
          </a:effectLst>
        </p:spPr>
      </p:pic>
      <p:sp>
        <p:nvSpPr>
          <p:cNvPr id="58" name="角丸四角形 57"/>
          <p:cNvSpPr/>
          <p:nvPr/>
        </p:nvSpPr>
        <p:spPr>
          <a:xfrm>
            <a:off x="3785643" y="3214376"/>
            <a:ext cx="196111" cy="10158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新規</a:t>
            </a:r>
            <a:endParaRPr kumimoji="1" lang="ja-JP" altLang="en-US" sz="600" b="1" dirty="0">
              <a:solidFill>
                <a:srgbClr val="FF0000"/>
              </a:solidFill>
            </a:endParaRPr>
          </a:p>
        </p:txBody>
      </p:sp>
      <p:sp>
        <p:nvSpPr>
          <p:cNvPr id="59" name="角丸四角形 58"/>
          <p:cNvSpPr/>
          <p:nvPr/>
        </p:nvSpPr>
        <p:spPr>
          <a:xfrm>
            <a:off x="4543764" y="1451098"/>
            <a:ext cx="196111" cy="100138"/>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新規</a:t>
            </a:r>
            <a:endParaRPr kumimoji="1" lang="ja-JP" altLang="en-US" sz="600" b="1" dirty="0">
              <a:solidFill>
                <a:srgbClr val="FF0000"/>
              </a:solidFill>
            </a:endParaRPr>
          </a:p>
        </p:txBody>
      </p:sp>
      <p:sp>
        <p:nvSpPr>
          <p:cNvPr id="66" name="角丸四角形 65"/>
          <p:cNvSpPr/>
          <p:nvPr/>
        </p:nvSpPr>
        <p:spPr>
          <a:xfrm>
            <a:off x="8254497" y="4959409"/>
            <a:ext cx="196111" cy="100138"/>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継続</a:t>
            </a:r>
            <a:endParaRPr kumimoji="1" lang="ja-JP" altLang="en-US" sz="600" b="1" dirty="0">
              <a:solidFill>
                <a:srgbClr val="FF0000"/>
              </a:solidFill>
            </a:endParaRPr>
          </a:p>
        </p:txBody>
      </p:sp>
      <p:sp>
        <p:nvSpPr>
          <p:cNvPr id="67" name="角丸四角形 66"/>
          <p:cNvSpPr/>
          <p:nvPr/>
        </p:nvSpPr>
        <p:spPr>
          <a:xfrm>
            <a:off x="9605796" y="6056373"/>
            <a:ext cx="196111" cy="100138"/>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新規</a:t>
            </a:r>
            <a:endParaRPr kumimoji="1" lang="ja-JP" altLang="en-US" sz="600" b="1" dirty="0">
              <a:solidFill>
                <a:srgbClr val="FF0000"/>
              </a:solidFill>
            </a:endParaRPr>
          </a:p>
        </p:txBody>
      </p:sp>
      <p:grpSp>
        <p:nvGrpSpPr>
          <p:cNvPr id="5" name="グループ化 4"/>
          <p:cNvGrpSpPr/>
          <p:nvPr/>
        </p:nvGrpSpPr>
        <p:grpSpPr>
          <a:xfrm>
            <a:off x="5247526" y="3105151"/>
            <a:ext cx="4661732" cy="1403489"/>
            <a:chOff x="5235182" y="2063672"/>
            <a:chExt cx="4676966" cy="1403489"/>
          </a:xfrm>
        </p:grpSpPr>
        <p:grpSp>
          <p:nvGrpSpPr>
            <p:cNvPr id="75" name="グループ化 74"/>
            <p:cNvGrpSpPr/>
            <p:nvPr/>
          </p:nvGrpSpPr>
          <p:grpSpPr>
            <a:xfrm>
              <a:off x="5235182" y="2063672"/>
              <a:ext cx="4676966" cy="1403489"/>
              <a:chOff x="129395" y="859379"/>
              <a:chExt cx="4883676" cy="1403489"/>
            </a:xfrm>
          </p:grpSpPr>
          <p:sp>
            <p:nvSpPr>
              <p:cNvPr id="76" name="角丸四角形 75"/>
              <p:cNvSpPr/>
              <p:nvPr/>
            </p:nvSpPr>
            <p:spPr>
              <a:xfrm>
                <a:off x="129395" y="859379"/>
                <a:ext cx="4883676" cy="1403489"/>
              </a:xfrm>
              <a:prstGeom prst="roundRect">
                <a:avLst>
                  <a:gd name="adj" fmla="val 873"/>
                </a:avLst>
              </a:prstGeom>
              <a:solidFill>
                <a:schemeClr val="accent2">
                  <a:lumMod val="5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a:off x="205004" y="1138432"/>
                <a:ext cx="4735307" cy="1054022"/>
              </a:xfrm>
              <a:prstGeom prst="roundRect">
                <a:avLst>
                  <a:gd name="adj" fmla="val 0"/>
                </a:avLst>
              </a:prstGeom>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00" b="1" dirty="0" smtClean="0">
                  <a:latin typeface="+mn-ea"/>
                </a:endParaRPr>
              </a:p>
              <a:p>
                <a:r>
                  <a:rPr kumimoji="1" lang="ja-JP" altLang="en-US" sz="800" b="1" dirty="0" smtClean="0">
                    <a:latin typeface="+mn-ea"/>
                  </a:rPr>
                  <a:t>　</a:t>
                </a:r>
                <a:r>
                  <a:rPr kumimoji="1" lang="en-US" altLang="ja-JP" sz="800" b="1" dirty="0" smtClean="0">
                    <a:latin typeface="+mn-ea"/>
                  </a:rPr>
                  <a:t>1⃣</a:t>
                </a:r>
                <a:r>
                  <a:rPr kumimoji="1" lang="ja-JP" altLang="en-US" sz="800" b="1" dirty="0">
                    <a:latin typeface="+mn-ea"/>
                  </a:rPr>
                  <a:t>関係機関との</a:t>
                </a:r>
                <a:r>
                  <a:rPr kumimoji="1" lang="ja-JP" altLang="en-US" sz="800" b="1" dirty="0" smtClean="0">
                    <a:latin typeface="+mn-ea"/>
                  </a:rPr>
                  <a:t>連携体制強化</a:t>
                </a:r>
                <a:endParaRPr kumimoji="1" lang="en-US" altLang="ja-JP" sz="800" b="1" dirty="0" smtClean="0">
                  <a:latin typeface="+mn-ea"/>
                </a:endParaRPr>
              </a:p>
              <a:p>
                <a:r>
                  <a:rPr kumimoji="1" lang="ja-JP" altLang="en-US" sz="700" dirty="0" smtClean="0">
                    <a:latin typeface="+mn-ea"/>
                  </a:rPr>
                  <a:t>　</a:t>
                </a:r>
                <a:r>
                  <a:rPr kumimoji="1" lang="en-US" altLang="ja-JP" sz="700" dirty="0" smtClean="0">
                    <a:latin typeface="+mn-ea"/>
                  </a:rPr>
                  <a:t>‣</a:t>
                </a:r>
                <a:r>
                  <a:rPr kumimoji="1" lang="ja-JP" altLang="en-US" sz="700" dirty="0" smtClean="0">
                    <a:latin typeface="+mn-ea"/>
                  </a:rPr>
                  <a:t>自治体の</a:t>
                </a:r>
                <a:r>
                  <a:rPr kumimoji="1" lang="ja-JP" altLang="en-US" sz="700" dirty="0">
                    <a:latin typeface="+mn-ea"/>
                  </a:rPr>
                  <a:t>危機管理部局と観光、国際</a:t>
                </a:r>
                <a:r>
                  <a:rPr kumimoji="1" lang="ja-JP" altLang="en-US" sz="700" dirty="0" smtClean="0">
                    <a:latin typeface="+mn-ea"/>
                  </a:rPr>
                  <a:t>部局、</a:t>
                </a:r>
                <a:r>
                  <a:rPr kumimoji="1" lang="ja-JP" altLang="en-US" sz="700" dirty="0">
                    <a:latin typeface="+mn-ea"/>
                  </a:rPr>
                  <a:t>外務省</a:t>
                </a:r>
                <a:r>
                  <a:rPr kumimoji="1" lang="ja-JP" altLang="en-US" sz="700" dirty="0" smtClean="0">
                    <a:latin typeface="+mn-ea"/>
                  </a:rPr>
                  <a:t>、大阪府国際</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交流</a:t>
                </a:r>
                <a:r>
                  <a:rPr kumimoji="1" lang="ja-JP" altLang="en-US" sz="700" dirty="0">
                    <a:latin typeface="+mn-ea"/>
                  </a:rPr>
                  <a:t>財団（</a:t>
                </a:r>
                <a:r>
                  <a:rPr kumimoji="1" lang="en-US" altLang="ja-JP" sz="700" dirty="0">
                    <a:latin typeface="+mn-ea"/>
                  </a:rPr>
                  <a:t>OFIX</a:t>
                </a:r>
                <a:r>
                  <a:rPr kumimoji="1" lang="ja-JP" altLang="en-US" sz="700" dirty="0">
                    <a:latin typeface="+mn-ea"/>
                  </a:rPr>
                  <a:t>）</a:t>
                </a:r>
                <a:r>
                  <a:rPr kumimoji="1" lang="ja-JP" altLang="en-US" sz="700" dirty="0" smtClean="0">
                    <a:latin typeface="+mn-ea"/>
                  </a:rPr>
                  <a:t>、宿泊</a:t>
                </a:r>
                <a:r>
                  <a:rPr kumimoji="1" lang="ja-JP" altLang="en-US" sz="700" dirty="0">
                    <a:latin typeface="+mn-ea"/>
                  </a:rPr>
                  <a:t>施設、</a:t>
                </a:r>
                <a:r>
                  <a:rPr kumimoji="1" lang="ja-JP" altLang="en-US" sz="700" dirty="0" smtClean="0">
                    <a:latin typeface="+mn-ea"/>
                  </a:rPr>
                  <a:t>観光施設、鉄道事業者など、</a:t>
                </a:r>
                <a:endParaRPr kumimoji="1" lang="en-US" altLang="ja-JP" sz="700" dirty="0" smtClean="0">
                  <a:latin typeface="+mn-ea"/>
                </a:endParaRPr>
              </a:p>
              <a:p>
                <a:r>
                  <a:rPr kumimoji="1" lang="en-US" altLang="ja-JP" sz="700" dirty="0">
                    <a:latin typeface="+mn-ea"/>
                  </a:rPr>
                  <a:t> </a:t>
                </a:r>
                <a:r>
                  <a:rPr kumimoji="1" lang="en-US" altLang="ja-JP" sz="700" dirty="0" smtClean="0">
                    <a:latin typeface="+mn-ea"/>
                  </a:rPr>
                  <a:t>    </a:t>
                </a:r>
                <a:r>
                  <a:rPr kumimoji="1" lang="ja-JP" altLang="en-US" sz="700" dirty="0" smtClean="0">
                    <a:latin typeface="+mn-ea"/>
                  </a:rPr>
                  <a:t>多様</a:t>
                </a:r>
                <a:r>
                  <a:rPr kumimoji="1" lang="ja-JP" altLang="en-US" sz="700" dirty="0">
                    <a:latin typeface="+mn-ea"/>
                  </a:rPr>
                  <a:t>な機関が連携した</a:t>
                </a:r>
                <a:r>
                  <a:rPr kumimoji="1" lang="ja-JP" altLang="en-US" sz="700" dirty="0" smtClean="0">
                    <a:latin typeface="+mn-ea"/>
                  </a:rPr>
                  <a:t>官民協働体制に</a:t>
                </a:r>
                <a:r>
                  <a:rPr kumimoji="1" lang="ja-JP" altLang="en-US" sz="700" dirty="0">
                    <a:latin typeface="+mn-ea"/>
                  </a:rPr>
                  <a:t>より</a:t>
                </a:r>
                <a:r>
                  <a:rPr kumimoji="1" lang="ja-JP" altLang="en-US" sz="700" dirty="0" smtClean="0">
                    <a:latin typeface="+mn-ea"/>
                  </a:rPr>
                  <a:t>支援策の検討及び推進</a:t>
                </a:r>
                <a:endParaRPr kumimoji="1" lang="en-US" altLang="ja-JP" sz="700" dirty="0" smtClean="0">
                  <a:latin typeface="+mn-ea"/>
                </a:endParaRPr>
              </a:p>
              <a:p>
                <a:endParaRPr kumimoji="1" lang="en-US" altLang="ja-JP" sz="700" dirty="0" smtClean="0">
                  <a:latin typeface="+mn-ea"/>
                </a:endParaRPr>
              </a:p>
              <a:p>
                <a:r>
                  <a:rPr kumimoji="1" lang="ja-JP" altLang="en-US" sz="800" b="1" dirty="0">
                    <a:latin typeface="+mn-ea"/>
                  </a:rPr>
                  <a:t>　</a:t>
                </a:r>
                <a:r>
                  <a:rPr kumimoji="1" lang="en-US" altLang="ja-JP" sz="800" b="1" dirty="0" smtClean="0">
                    <a:latin typeface="+mn-ea"/>
                  </a:rPr>
                  <a:t>2⃣</a:t>
                </a:r>
                <a:r>
                  <a:rPr kumimoji="1" lang="ja-JP" altLang="en-US" sz="800" b="1" dirty="0" smtClean="0">
                    <a:latin typeface="+mn-ea"/>
                  </a:rPr>
                  <a:t>情報発信強化</a:t>
                </a:r>
                <a:endParaRPr kumimoji="1" lang="en-US" altLang="ja-JP" sz="800" b="1" dirty="0" smtClean="0">
                  <a:latin typeface="+mn-ea"/>
                </a:endParaRPr>
              </a:p>
              <a:p>
                <a:r>
                  <a:rPr kumimoji="1" lang="ja-JP" altLang="en-US" sz="700" b="1" dirty="0">
                    <a:latin typeface="+mn-ea"/>
                  </a:rPr>
                  <a:t>　</a:t>
                </a:r>
                <a:r>
                  <a:rPr kumimoji="1" lang="en-US" altLang="ja-JP" sz="700" b="1" dirty="0">
                    <a:latin typeface="+mn-ea"/>
                  </a:rPr>
                  <a:t>‣</a:t>
                </a:r>
                <a:r>
                  <a:rPr kumimoji="1" lang="ja-JP" altLang="en-US" sz="700" dirty="0" smtClean="0">
                    <a:latin typeface="+mn-ea"/>
                  </a:rPr>
                  <a:t>訪日外国人等</a:t>
                </a:r>
                <a:r>
                  <a:rPr kumimoji="1" lang="ja-JP" altLang="en-US" sz="700" dirty="0">
                    <a:latin typeface="+mn-ea"/>
                  </a:rPr>
                  <a:t>が必要とする情報を、</a:t>
                </a:r>
                <a:r>
                  <a:rPr kumimoji="1" lang="en-US" altLang="ja-JP" sz="700" dirty="0" smtClean="0">
                    <a:latin typeface="+mn-ea"/>
                  </a:rPr>
                  <a:t>SNS</a:t>
                </a:r>
                <a:r>
                  <a:rPr kumimoji="1" lang="ja-JP" altLang="en-US" sz="700" dirty="0" smtClean="0">
                    <a:latin typeface="+mn-ea"/>
                  </a:rPr>
                  <a:t>など様々なツールを活用</a:t>
                </a:r>
                <a:endParaRPr kumimoji="1" lang="en-US" altLang="ja-JP" sz="700" dirty="0" smtClean="0">
                  <a:latin typeface="+mn-ea"/>
                </a:endParaRPr>
              </a:p>
              <a:p>
                <a:r>
                  <a:rPr kumimoji="1" lang="en-US" altLang="ja-JP" sz="700" dirty="0">
                    <a:latin typeface="+mn-ea"/>
                  </a:rPr>
                  <a:t> </a:t>
                </a:r>
                <a:r>
                  <a:rPr kumimoji="1" lang="en-US" altLang="ja-JP" sz="700" dirty="0" smtClean="0">
                    <a:latin typeface="+mn-ea"/>
                  </a:rPr>
                  <a:t>    </a:t>
                </a:r>
                <a:r>
                  <a:rPr kumimoji="1" lang="ja-JP" altLang="en-US" sz="700" dirty="0" smtClean="0">
                    <a:latin typeface="+mn-ea"/>
                  </a:rPr>
                  <a:t>した多言語対応</a:t>
                </a:r>
                <a:r>
                  <a:rPr kumimoji="1" lang="ja-JP" altLang="en-US" sz="700" dirty="0">
                    <a:latin typeface="+mn-ea"/>
                  </a:rPr>
                  <a:t>による情報発信</a:t>
                </a:r>
              </a:p>
              <a:p>
                <a:endParaRPr kumimoji="1" lang="en-US" altLang="ja-JP" sz="700" dirty="0" smtClean="0">
                  <a:latin typeface="+mn-ea"/>
                </a:endParaRPr>
              </a:p>
              <a:p>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grpSp>
        <p:pic>
          <p:nvPicPr>
            <p:cNvPr id="2" name="図 1"/>
            <p:cNvPicPr>
              <a:picLocks noChangeAspect="1"/>
            </p:cNvPicPr>
            <p:nvPr/>
          </p:nvPicPr>
          <p:blipFill rotWithShape="1">
            <a:blip r:embed="rId5"/>
            <a:srcRect l="28578" t="39104" r="29256" b="20731"/>
            <a:stretch/>
          </p:blipFill>
          <p:spPr>
            <a:xfrm>
              <a:off x="8284931" y="2520817"/>
              <a:ext cx="1451377" cy="746908"/>
            </a:xfrm>
            <a:prstGeom prst="rect">
              <a:avLst/>
            </a:prstGeom>
            <a:ln w="3175">
              <a:solidFill>
                <a:schemeClr val="bg1">
                  <a:lumMod val="65000"/>
                </a:schemeClr>
              </a:solidFill>
            </a:ln>
          </p:spPr>
        </p:pic>
      </p:grpSp>
      <p:sp>
        <p:nvSpPr>
          <p:cNvPr id="34" name="角丸四角形 33"/>
          <p:cNvSpPr/>
          <p:nvPr/>
        </p:nvSpPr>
        <p:spPr bwMode="white">
          <a:xfrm>
            <a:off x="5058697" y="542172"/>
            <a:ext cx="4796126" cy="1480679"/>
          </a:xfrm>
          <a:prstGeom prst="roundRect">
            <a:avLst>
              <a:gd name="adj" fmla="val 1466"/>
            </a:avLst>
          </a:prstGeom>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400" b="1" dirty="0" smtClean="0">
              <a:latin typeface="+mn-ea"/>
            </a:endParaRPr>
          </a:p>
          <a:p>
            <a:r>
              <a:rPr kumimoji="1" lang="ja-JP" altLang="en-US" sz="1000" b="1" dirty="0" smtClean="0">
                <a:latin typeface="+mn-ea"/>
              </a:rPr>
              <a:t>　　🔸</a:t>
            </a:r>
            <a:r>
              <a:rPr kumimoji="1" lang="ja-JP" altLang="en-US" sz="1000" b="1" dirty="0">
                <a:latin typeface="+mn-ea"/>
              </a:rPr>
              <a:t>市町村</a:t>
            </a:r>
            <a:r>
              <a:rPr kumimoji="1" lang="ja-JP" altLang="en-US" sz="1000" b="1" dirty="0" smtClean="0">
                <a:latin typeface="+mn-ea"/>
              </a:rPr>
              <a:t>支援</a:t>
            </a:r>
            <a:endParaRPr kumimoji="1" lang="en-US" altLang="ja-JP" sz="1000" b="1" dirty="0">
              <a:latin typeface="+mn-ea"/>
            </a:endParaRPr>
          </a:p>
          <a:p>
            <a:endParaRPr kumimoji="1" lang="en-US" altLang="ja-JP" sz="400" b="1" u="sng" dirty="0">
              <a:latin typeface="+mn-ea"/>
            </a:endParaRPr>
          </a:p>
          <a:p>
            <a:r>
              <a:rPr kumimoji="1" lang="ja-JP" altLang="en-US" sz="800" dirty="0" smtClean="0">
                <a:latin typeface="+mn-ea"/>
              </a:rPr>
              <a:t>　　　</a:t>
            </a:r>
            <a:r>
              <a:rPr kumimoji="1" lang="ja-JP" altLang="en-US" sz="800" dirty="0">
                <a:latin typeface="+mn-ea"/>
              </a:rPr>
              <a:t>　</a:t>
            </a:r>
            <a:r>
              <a:rPr kumimoji="1" lang="en-US" altLang="ja-JP" sz="800" b="1" dirty="0">
                <a:latin typeface="+mn-ea"/>
              </a:rPr>
              <a:t>2⃣</a:t>
            </a:r>
            <a:r>
              <a:rPr kumimoji="1" lang="ja-JP" altLang="en-US" sz="800" b="1" u="sng" dirty="0">
                <a:latin typeface="+mn-ea"/>
              </a:rPr>
              <a:t>市町村支援の強化・促進（平成</a:t>
            </a:r>
            <a:r>
              <a:rPr kumimoji="1" lang="en-US" altLang="ja-JP" sz="800" b="1" u="sng" dirty="0">
                <a:latin typeface="+mn-ea"/>
              </a:rPr>
              <a:t>31</a:t>
            </a:r>
            <a:r>
              <a:rPr kumimoji="1" lang="ja-JP" altLang="en-US" sz="800" b="1" u="sng" dirty="0">
                <a:latin typeface="+mn-ea"/>
              </a:rPr>
              <a:t>年度財務部長内示額　</a:t>
            </a:r>
            <a:r>
              <a:rPr kumimoji="1" lang="en-US" altLang="ja-JP" sz="800" b="1" u="sng" dirty="0">
                <a:latin typeface="+mn-ea"/>
              </a:rPr>
              <a:t>2,694</a:t>
            </a:r>
            <a:r>
              <a:rPr kumimoji="1" lang="ja-JP" altLang="en-US" sz="800" b="1" u="sng" dirty="0">
                <a:latin typeface="+mn-ea"/>
              </a:rPr>
              <a:t>千円）</a:t>
            </a:r>
            <a:endParaRPr kumimoji="1" lang="en-US" altLang="ja-JP" sz="800" b="1" u="sng" dirty="0">
              <a:latin typeface="+mn-ea"/>
            </a:endParaRPr>
          </a:p>
          <a:p>
            <a:r>
              <a:rPr kumimoji="1" lang="ja-JP" altLang="en-US" sz="700" dirty="0">
                <a:latin typeface="+mn-ea"/>
              </a:rPr>
              <a:t>　</a:t>
            </a:r>
            <a:r>
              <a:rPr kumimoji="1" lang="ja-JP" altLang="en-US" sz="700" dirty="0" smtClean="0">
                <a:latin typeface="+mn-ea"/>
              </a:rPr>
              <a:t>　　　　</a:t>
            </a:r>
            <a:r>
              <a:rPr kumimoji="1" lang="en-US" altLang="ja-JP" sz="700" dirty="0" smtClean="0">
                <a:latin typeface="+mn-ea"/>
              </a:rPr>
              <a:t>‣</a:t>
            </a:r>
            <a:r>
              <a:rPr kumimoji="1" lang="ja-JP" altLang="en-US" sz="700" dirty="0">
                <a:latin typeface="+mn-ea"/>
              </a:rPr>
              <a:t>府域内の災害対応力の向上は、市町村の災害対応力強化</a:t>
            </a:r>
            <a:r>
              <a:rPr kumimoji="1" lang="ja-JP" altLang="en-US" sz="700" dirty="0" smtClean="0">
                <a:latin typeface="+mn-ea"/>
              </a:rPr>
              <a:t>が</a:t>
            </a:r>
            <a:endParaRPr kumimoji="1" lang="en-US" altLang="ja-JP" sz="700" dirty="0" smtClean="0">
              <a:latin typeface="+mn-ea"/>
            </a:endParaRPr>
          </a:p>
          <a:p>
            <a:r>
              <a:rPr kumimoji="1" lang="ja-JP" altLang="en-US" sz="700" dirty="0">
                <a:latin typeface="+mn-ea"/>
              </a:rPr>
              <a:t>　</a:t>
            </a:r>
            <a:r>
              <a:rPr kumimoji="1" lang="ja-JP" altLang="en-US" sz="700" dirty="0" smtClean="0">
                <a:latin typeface="+mn-ea"/>
              </a:rPr>
              <a:t>  　　　　不可欠</a:t>
            </a:r>
            <a:r>
              <a:rPr kumimoji="1" lang="ja-JP" altLang="en-US" sz="700" dirty="0">
                <a:latin typeface="+mn-ea"/>
              </a:rPr>
              <a:t>であり</a:t>
            </a:r>
            <a:r>
              <a:rPr kumimoji="1" lang="ja-JP" altLang="en-US" sz="700" dirty="0" smtClean="0">
                <a:latin typeface="+mn-ea"/>
              </a:rPr>
              <a:t>、市町村</a:t>
            </a:r>
            <a:r>
              <a:rPr kumimoji="1" lang="ja-JP" altLang="en-US" sz="700" dirty="0">
                <a:latin typeface="+mn-ea"/>
              </a:rPr>
              <a:t>職員の</a:t>
            </a:r>
            <a:r>
              <a:rPr kumimoji="1" lang="ja-JP" altLang="en-US" sz="700" u="wavy" dirty="0">
                <a:latin typeface="+mn-ea"/>
              </a:rPr>
              <a:t>資質向上を図るため、</a:t>
            </a:r>
            <a:r>
              <a:rPr kumimoji="1" lang="ja-JP" altLang="en-US" sz="700" u="wavy" dirty="0" smtClean="0">
                <a:latin typeface="+mn-ea"/>
              </a:rPr>
              <a:t>研修会</a:t>
            </a:r>
            <a:endParaRPr kumimoji="1" lang="en-US" altLang="ja-JP" sz="700" u="wavy" dirty="0" smtClean="0">
              <a:latin typeface="+mn-ea"/>
            </a:endParaRPr>
          </a:p>
          <a:p>
            <a:r>
              <a:rPr kumimoji="1" lang="en-US" altLang="ja-JP" sz="700" dirty="0">
                <a:latin typeface="+mn-ea"/>
              </a:rPr>
              <a:t> </a:t>
            </a:r>
            <a:r>
              <a:rPr kumimoji="1" lang="en-US" altLang="ja-JP" sz="700" dirty="0" smtClean="0">
                <a:latin typeface="+mn-ea"/>
              </a:rPr>
              <a:t>   </a:t>
            </a:r>
            <a:r>
              <a:rPr kumimoji="1" lang="ja-JP" altLang="en-US" sz="700" dirty="0" smtClean="0">
                <a:latin typeface="+mn-ea"/>
              </a:rPr>
              <a:t>　　　　</a:t>
            </a:r>
            <a:r>
              <a:rPr kumimoji="1" lang="en-US" altLang="ja-JP" sz="700" dirty="0" smtClean="0">
                <a:latin typeface="+mn-ea"/>
              </a:rPr>
              <a:t> </a:t>
            </a:r>
            <a:r>
              <a:rPr kumimoji="1" lang="ja-JP" altLang="en-US" sz="700" u="wavy" dirty="0" smtClean="0">
                <a:latin typeface="+mn-ea"/>
              </a:rPr>
              <a:t>など</a:t>
            </a:r>
            <a:r>
              <a:rPr kumimoji="1" lang="ja-JP" altLang="en-US" sz="700" u="wavy" dirty="0">
                <a:latin typeface="+mn-ea"/>
              </a:rPr>
              <a:t>を実施</a:t>
            </a:r>
            <a:endParaRPr kumimoji="1" lang="en-US" altLang="ja-JP" sz="700" u="wavy"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市町村危機管理部局職員向けマネジメント研修</a:t>
            </a:r>
            <a:endParaRPr kumimoji="1" lang="en-US" altLang="ja-JP" sz="700"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災害対策本部運営研修</a:t>
            </a:r>
            <a:endParaRPr kumimoji="1" lang="en-US" altLang="ja-JP" sz="700"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救援物資配送のための研修</a:t>
            </a:r>
            <a:endParaRPr kumimoji="1" lang="en-US" altLang="ja-JP" sz="700"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派遣職員の有効活用のための受援計画に関する研修</a:t>
            </a:r>
            <a:endParaRPr kumimoji="1" lang="en-US" altLang="ja-JP" sz="700"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避難所運営に関する研修</a:t>
            </a:r>
            <a:endParaRPr kumimoji="1" lang="en-US" altLang="ja-JP" sz="700" dirty="0">
              <a:latin typeface="+mn-ea"/>
            </a:endParaRPr>
          </a:p>
          <a:p>
            <a:r>
              <a:rPr kumimoji="1" lang="ja-JP" altLang="en-US" sz="700" dirty="0">
                <a:latin typeface="+mn-ea"/>
              </a:rPr>
              <a:t>　　</a:t>
            </a:r>
            <a:r>
              <a:rPr kumimoji="1" lang="ja-JP" altLang="en-US" sz="700" dirty="0" smtClean="0">
                <a:latin typeface="+mn-ea"/>
              </a:rPr>
              <a:t>　　　　・</a:t>
            </a:r>
            <a:r>
              <a:rPr kumimoji="1" lang="ja-JP" altLang="en-US" sz="700" dirty="0">
                <a:latin typeface="+mn-ea"/>
              </a:rPr>
              <a:t>り災証明の早期発行につながる住家被害認定業務</a:t>
            </a:r>
            <a:r>
              <a:rPr kumimoji="1" lang="ja-JP" altLang="en-US" sz="700" dirty="0" smtClean="0">
                <a:latin typeface="+mn-ea"/>
              </a:rPr>
              <a:t>研修</a:t>
            </a:r>
            <a:endParaRPr kumimoji="1" lang="en-US" altLang="ja-JP" sz="700" dirty="0">
              <a:latin typeface="+mn-ea"/>
            </a:endParaRPr>
          </a:p>
        </p:txBody>
      </p:sp>
      <p:grpSp>
        <p:nvGrpSpPr>
          <p:cNvPr id="47" name="グループ化 46"/>
          <p:cNvGrpSpPr/>
          <p:nvPr/>
        </p:nvGrpSpPr>
        <p:grpSpPr>
          <a:xfrm>
            <a:off x="5247106" y="2143030"/>
            <a:ext cx="4662151" cy="919876"/>
            <a:chOff x="5264857" y="271726"/>
            <a:chExt cx="4680000" cy="880827"/>
          </a:xfrm>
        </p:grpSpPr>
        <p:sp>
          <p:nvSpPr>
            <p:cNvPr id="52" name="角丸四角形 51"/>
            <p:cNvSpPr/>
            <p:nvPr/>
          </p:nvSpPr>
          <p:spPr>
            <a:xfrm>
              <a:off x="5264857" y="271726"/>
              <a:ext cx="4680000" cy="880827"/>
            </a:xfrm>
            <a:prstGeom prst="roundRect">
              <a:avLst>
                <a:gd name="adj" fmla="val 1070"/>
              </a:avLst>
            </a:prstGeom>
            <a:solidFill>
              <a:schemeClr val="accent2">
                <a:lumMod val="5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5347698" y="542171"/>
              <a:ext cx="4524865" cy="547005"/>
            </a:xfrm>
            <a:prstGeom prst="roundRect">
              <a:avLst>
                <a:gd name="adj" fmla="val 1466"/>
              </a:avLst>
            </a:prstGeom>
            <a:ln>
              <a:noFill/>
            </a:ln>
            <a:effectLst>
              <a:softEdge rad="25400"/>
            </a:effectLst>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00" b="1" dirty="0" smtClean="0">
                <a:latin typeface="+mn-ea"/>
              </a:endParaRPr>
            </a:p>
            <a:p>
              <a:r>
                <a:rPr kumimoji="1" lang="ja-JP" altLang="en-US" sz="800" b="1" dirty="0" smtClean="0">
                  <a:latin typeface="+mn-ea"/>
                </a:rPr>
                <a:t>　</a:t>
              </a:r>
              <a:r>
                <a:rPr kumimoji="1" lang="en-US" altLang="ja-JP" sz="800" b="1" dirty="0" smtClean="0">
                  <a:latin typeface="+mn-ea"/>
                </a:rPr>
                <a:t>1⃣</a:t>
              </a:r>
              <a:r>
                <a:rPr kumimoji="1" lang="ja-JP" altLang="en-US" sz="800" b="1" u="sng" dirty="0" smtClean="0">
                  <a:latin typeface="+mn-ea"/>
                </a:rPr>
                <a:t>帰宅困難者対策の推進</a:t>
              </a:r>
              <a:r>
                <a:rPr kumimoji="1" lang="ja-JP" altLang="en-US" sz="800" b="1" u="sng" dirty="0">
                  <a:latin typeface="+mn-ea"/>
                </a:rPr>
                <a:t>（平成</a:t>
              </a:r>
              <a:r>
                <a:rPr kumimoji="1" lang="en-US" altLang="ja-JP" sz="800" b="1" u="sng" dirty="0">
                  <a:latin typeface="+mn-ea"/>
                </a:rPr>
                <a:t>31</a:t>
              </a:r>
              <a:r>
                <a:rPr kumimoji="1" lang="ja-JP" altLang="en-US" sz="800" b="1" u="sng" dirty="0">
                  <a:latin typeface="+mn-ea"/>
                </a:rPr>
                <a:t>年度財務</a:t>
              </a:r>
              <a:r>
                <a:rPr kumimoji="1" lang="ja-JP" altLang="en-US" sz="800" b="1" u="sng" dirty="0" smtClean="0">
                  <a:latin typeface="+mn-ea"/>
                </a:rPr>
                <a:t>部長内示額  </a:t>
              </a:r>
              <a:r>
                <a:rPr kumimoji="1" lang="en-US" altLang="ja-JP" sz="800" b="1" u="sng" dirty="0" smtClean="0">
                  <a:latin typeface="+mn-ea"/>
                </a:rPr>
                <a:t>3,905</a:t>
              </a:r>
              <a:r>
                <a:rPr kumimoji="1" lang="ja-JP" altLang="en-US" sz="800" b="1" u="sng" dirty="0" smtClean="0">
                  <a:latin typeface="+mn-ea"/>
                </a:rPr>
                <a:t>千円）</a:t>
              </a:r>
              <a:endParaRPr kumimoji="1" lang="en-US" altLang="ja-JP" sz="800" b="1" u="sng" dirty="0" smtClean="0">
                <a:latin typeface="+mn-ea"/>
              </a:endParaRPr>
            </a:p>
            <a:p>
              <a:r>
                <a:rPr kumimoji="1" lang="ja-JP" altLang="en-US" sz="700" dirty="0" smtClean="0">
                  <a:latin typeface="+mn-ea"/>
                </a:rPr>
                <a:t>　</a:t>
              </a:r>
              <a:r>
                <a:rPr kumimoji="1" lang="en-US" altLang="ja-JP" sz="700" dirty="0" smtClean="0">
                  <a:latin typeface="+mn-ea"/>
                </a:rPr>
                <a:t>‣</a:t>
              </a:r>
              <a:r>
                <a:rPr kumimoji="1" lang="ja-JP" altLang="en-US" sz="700" dirty="0">
                  <a:latin typeface="+mn-ea"/>
                </a:rPr>
                <a:t>従業員等の安全確保を図る</a:t>
              </a:r>
              <a:r>
                <a:rPr kumimoji="1" lang="ja-JP" altLang="en-US" sz="700" dirty="0" smtClean="0">
                  <a:latin typeface="+mn-ea"/>
                </a:rPr>
                <a:t>ため、</a:t>
              </a:r>
              <a:r>
                <a:rPr kumimoji="1" lang="ja-JP" altLang="en-US" sz="700" dirty="0">
                  <a:latin typeface="+mn-ea"/>
                </a:rPr>
                <a:t>一斉帰宅抑制の重要性などについて、</a:t>
              </a:r>
              <a:r>
                <a:rPr kumimoji="1" lang="ja-JP" altLang="en-US" sz="700" u="wavy" dirty="0">
                  <a:latin typeface="+mn-ea"/>
                </a:rPr>
                <a:t>わかりやすく解説</a:t>
              </a:r>
              <a:r>
                <a:rPr kumimoji="1" lang="ja-JP" altLang="en-US" sz="700" u="wavy" dirty="0" smtClean="0">
                  <a:latin typeface="+mn-ea"/>
                </a:rPr>
                <a:t>したネット動画</a:t>
              </a:r>
              <a:endParaRPr kumimoji="1" lang="en-US" altLang="ja-JP" sz="700" u="wavy" dirty="0" smtClean="0">
                <a:latin typeface="+mn-ea"/>
              </a:endParaRPr>
            </a:p>
            <a:p>
              <a:r>
                <a:rPr kumimoji="1" lang="en-US" altLang="ja-JP" sz="700" dirty="0">
                  <a:latin typeface="+mn-ea"/>
                </a:rPr>
                <a:t> </a:t>
              </a:r>
              <a:r>
                <a:rPr kumimoji="1" lang="en-US" altLang="ja-JP" sz="700" dirty="0" smtClean="0">
                  <a:latin typeface="+mn-ea"/>
                </a:rPr>
                <a:t>   </a:t>
              </a:r>
              <a:r>
                <a:rPr kumimoji="1" lang="ja-JP" altLang="en-US" sz="700" u="wavy" dirty="0" smtClean="0">
                  <a:latin typeface="+mn-ea"/>
                </a:rPr>
                <a:t>を</a:t>
              </a:r>
              <a:r>
                <a:rPr kumimoji="1" lang="ja-JP" altLang="en-US" sz="700" u="wavy" dirty="0">
                  <a:latin typeface="+mn-ea"/>
                </a:rPr>
                <a:t>作成し</a:t>
              </a:r>
              <a:r>
                <a:rPr kumimoji="1" lang="ja-JP" altLang="en-US" sz="700" dirty="0">
                  <a:latin typeface="+mn-ea"/>
                </a:rPr>
                <a:t>、企業内の防災研修や、業界団体の防災セミナー等で活用してもらうことで</a:t>
              </a:r>
              <a:r>
                <a:rPr kumimoji="1" lang="ja-JP" altLang="en-US" sz="700" dirty="0" smtClean="0">
                  <a:latin typeface="+mn-ea"/>
                </a:rPr>
                <a:t>、</a:t>
              </a:r>
              <a:r>
                <a:rPr kumimoji="1" lang="ja-JP" altLang="en-US" sz="700" u="wavy" dirty="0" smtClean="0">
                  <a:latin typeface="+mn-ea"/>
                </a:rPr>
                <a:t>効率的</a:t>
              </a:r>
              <a:r>
                <a:rPr kumimoji="1" lang="ja-JP" altLang="en-US" sz="400" u="wavy" dirty="0">
                  <a:latin typeface="+mn-ea"/>
                </a:rPr>
                <a:t>・</a:t>
              </a:r>
              <a:r>
                <a:rPr kumimoji="1" lang="ja-JP" altLang="en-US" sz="700" u="wavy" dirty="0">
                  <a:latin typeface="+mn-ea"/>
                </a:rPr>
                <a:t>効果的</a:t>
              </a:r>
              <a:r>
                <a:rPr kumimoji="1" lang="ja-JP" altLang="en-US" sz="700" u="wavy" dirty="0" smtClean="0">
                  <a:latin typeface="+mn-ea"/>
                </a:rPr>
                <a:t>に</a:t>
              </a:r>
              <a:endParaRPr kumimoji="1" lang="en-US" altLang="ja-JP" sz="700" u="wavy" dirty="0" smtClean="0">
                <a:latin typeface="+mn-ea"/>
              </a:endParaRPr>
            </a:p>
            <a:p>
              <a:r>
                <a:rPr kumimoji="1" lang="en-US" altLang="ja-JP" sz="700" dirty="0">
                  <a:latin typeface="+mn-ea"/>
                </a:rPr>
                <a:t> </a:t>
              </a:r>
              <a:r>
                <a:rPr kumimoji="1" lang="en-US" altLang="ja-JP" sz="700" dirty="0" smtClean="0">
                  <a:latin typeface="+mn-ea"/>
                </a:rPr>
                <a:t>   </a:t>
              </a:r>
              <a:r>
                <a:rPr kumimoji="1" lang="ja-JP" altLang="en-US" sz="700" u="wavy" dirty="0" smtClean="0">
                  <a:latin typeface="+mn-ea"/>
                </a:rPr>
                <a:t>帰宅</a:t>
              </a:r>
              <a:r>
                <a:rPr kumimoji="1" lang="ja-JP" altLang="en-US" sz="700" u="wavy" dirty="0">
                  <a:latin typeface="+mn-ea"/>
                </a:rPr>
                <a:t>困難者対策を推進</a:t>
              </a:r>
              <a:endParaRPr kumimoji="1" lang="en-US" altLang="ja-JP" sz="700" b="1" u="wavy" dirty="0">
                <a:latin typeface="+mn-ea"/>
              </a:endParaRPr>
            </a:p>
            <a:p>
              <a:endParaRPr kumimoji="1" lang="en-US" altLang="ja-JP" sz="700" dirty="0" smtClean="0">
                <a:latin typeface="+mn-ea"/>
              </a:endParaRPr>
            </a:p>
            <a:p>
              <a:endParaRPr kumimoji="1" lang="ja-JP" altLang="en-US" sz="1000" dirty="0">
                <a:latin typeface="Meiryo UI" panose="020B0604030504040204" pitchFamily="50" charset="-128"/>
                <a:ea typeface="Meiryo UI" panose="020B0604030504040204" pitchFamily="50" charset="-128"/>
              </a:endParaRPr>
            </a:p>
          </p:txBody>
        </p:sp>
        <p:sp>
          <p:nvSpPr>
            <p:cNvPr id="51" name="角丸四角形 50"/>
            <p:cNvSpPr/>
            <p:nvPr/>
          </p:nvSpPr>
          <p:spPr>
            <a:xfrm>
              <a:off x="8579454" y="622457"/>
              <a:ext cx="196111" cy="100138"/>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新規</a:t>
              </a:r>
              <a:endParaRPr kumimoji="1" lang="ja-JP" altLang="en-US" sz="600" b="1" dirty="0">
                <a:solidFill>
                  <a:srgbClr val="FF0000"/>
                </a:solidFill>
              </a:endParaRPr>
            </a:p>
          </p:txBody>
        </p:sp>
      </p:grpSp>
      <p:pic>
        <p:nvPicPr>
          <p:cNvPr id="43" name="図 42" descr="\\G0000sv0ns501\d11235$\doc\00 室共通\＊【300618　大阪府北部を震源とする地震】\議員対応\リエゾン派遣写真\7.2箕面市リエゾン写真\DSC_2204.JPG"/>
          <p:cNvPicPr>
            <a:picLocks noChangeAspect="1"/>
          </p:cNvPicPr>
          <p:nvPr/>
        </p:nvPicPr>
        <p:blipFill rotWithShape="1">
          <a:blip r:embed="rId6" cstate="print">
            <a:extLst>
              <a:ext uri="{28A0092B-C50C-407E-A947-70E740481C1C}">
                <a14:useLocalDpi xmlns:a14="http://schemas.microsoft.com/office/drawing/2010/main" val="0"/>
              </a:ext>
            </a:extLst>
          </a:blip>
          <a:srcRect t="1" b="3702"/>
          <a:stretch/>
        </p:blipFill>
        <p:spPr bwMode="auto">
          <a:xfrm>
            <a:off x="8103972" y="1062531"/>
            <a:ext cx="1678921" cy="942144"/>
          </a:xfrm>
          <a:prstGeom prst="rect">
            <a:avLst/>
          </a:prstGeom>
          <a:noFill/>
          <a:ln>
            <a:noFill/>
          </a:ln>
          <a:effectLst>
            <a:softEdge rad="25400"/>
          </a:effectLst>
          <a:extLst>
            <a:ext uri="{53640926-AAD7-44D8-BBD7-CCE9431645EC}">
              <a14:shadowObscured xmlns:a14="http://schemas.microsoft.com/office/drawing/2010/main"/>
            </a:ext>
          </a:extLst>
        </p:spPr>
      </p:pic>
      <p:sp>
        <p:nvSpPr>
          <p:cNvPr id="60" name="角丸四角形 59"/>
          <p:cNvSpPr/>
          <p:nvPr/>
        </p:nvSpPr>
        <p:spPr>
          <a:xfrm>
            <a:off x="8722562" y="878759"/>
            <a:ext cx="196111" cy="100138"/>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600" b="1" dirty="0" smtClean="0">
                <a:solidFill>
                  <a:srgbClr val="FF0000"/>
                </a:solidFill>
              </a:rPr>
              <a:t>新規</a:t>
            </a:r>
            <a:endParaRPr kumimoji="1" lang="ja-JP" altLang="en-US" sz="600" b="1" dirty="0">
              <a:solidFill>
                <a:srgbClr val="FF0000"/>
              </a:solidFill>
            </a:endParaRPr>
          </a:p>
        </p:txBody>
      </p:sp>
      <p:sp>
        <p:nvSpPr>
          <p:cNvPr id="3" name="正方形/長方形 2"/>
          <p:cNvSpPr/>
          <p:nvPr/>
        </p:nvSpPr>
        <p:spPr>
          <a:xfrm>
            <a:off x="4863449" y="293888"/>
            <a:ext cx="3145546" cy="282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正方形/長方形 5"/>
          <p:cNvSpPr/>
          <p:nvPr/>
        </p:nvSpPr>
        <p:spPr bwMode="white">
          <a:xfrm>
            <a:off x="346850" y="289574"/>
            <a:ext cx="3507310" cy="27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accent4">
                    <a:lumMod val="20000"/>
                    <a:lumOff val="80000"/>
                  </a:schemeClr>
                </a:solidFill>
                <a:latin typeface="Meiryo UI" panose="020B0604030504040204" pitchFamily="50" charset="-128"/>
                <a:ea typeface="Meiryo UI" panose="020B0604030504040204" pitchFamily="50" charset="-128"/>
              </a:rPr>
              <a:t>取組</a:t>
            </a:r>
            <a:r>
              <a:rPr kumimoji="1" lang="en-US" altLang="ja-JP" sz="1050" b="1" dirty="0" smtClean="0">
                <a:solidFill>
                  <a:schemeClr val="accent4">
                    <a:lumMod val="20000"/>
                    <a:lumOff val="80000"/>
                  </a:schemeClr>
                </a:solidFill>
                <a:latin typeface="Meiryo UI" panose="020B0604030504040204" pitchFamily="50" charset="-128"/>
                <a:ea typeface="Meiryo UI" panose="020B0604030504040204" pitchFamily="50" charset="-128"/>
              </a:rPr>
              <a:t>01</a:t>
            </a:r>
            <a:r>
              <a:rPr kumimoji="1" lang="ja-JP" altLang="en-US" sz="1600" b="1" dirty="0" smtClean="0">
                <a:solidFill>
                  <a:schemeClr val="accent4">
                    <a:lumMod val="20000"/>
                    <a:lumOff val="80000"/>
                  </a:schemeClr>
                </a:solidFill>
                <a:latin typeface="Meiryo UI" panose="020B0604030504040204" pitchFamily="50" charset="-128"/>
                <a:ea typeface="Meiryo UI" panose="020B0604030504040204" pitchFamily="50" charset="-128"/>
              </a:rPr>
              <a:t>　</a:t>
            </a:r>
            <a:r>
              <a:rPr kumimoji="1" lang="ja-JP" altLang="en-US" sz="1400" b="1" dirty="0" smtClean="0">
                <a:solidFill>
                  <a:schemeClr val="accent4">
                    <a:lumMod val="20000"/>
                    <a:lumOff val="80000"/>
                  </a:schemeClr>
                </a:solidFill>
                <a:latin typeface="Meiryo UI" panose="020B0604030504040204" pitchFamily="50" charset="-128"/>
                <a:ea typeface="Meiryo UI" panose="020B0604030504040204" pitchFamily="50" charset="-128"/>
              </a:rPr>
              <a:t>府の初動体制と市町村支援</a:t>
            </a:r>
            <a:endParaRPr kumimoji="1" lang="ja-JP" altLang="en-US" sz="1050" b="1" dirty="0">
              <a:solidFill>
                <a:schemeClr val="accent4">
                  <a:lumMod val="20000"/>
                  <a:lumOff val="80000"/>
                </a:schemeClr>
              </a:solidFill>
              <a:latin typeface="Meiryo UI" panose="020B0604030504040204" pitchFamily="50" charset="-128"/>
              <a:ea typeface="Meiryo UI" panose="020B0604030504040204" pitchFamily="50" charset="-128"/>
            </a:endParaRPr>
          </a:p>
        </p:txBody>
      </p:sp>
      <p:sp>
        <p:nvSpPr>
          <p:cNvPr id="40" name="正方形/長方形 39"/>
          <p:cNvSpPr/>
          <p:nvPr/>
        </p:nvSpPr>
        <p:spPr bwMode="white">
          <a:xfrm>
            <a:off x="5271798" y="2168924"/>
            <a:ext cx="3507310" cy="27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accent4">
                    <a:lumMod val="20000"/>
                    <a:lumOff val="80000"/>
                  </a:schemeClr>
                </a:solidFill>
                <a:latin typeface="Meiryo UI" panose="020B0604030504040204" pitchFamily="50" charset="-128"/>
                <a:ea typeface="Meiryo UI" panose="020B0604030504040204" pitchFamily="50" charset="-128"/>
              </a:rPr>
              <a:t>取組</a:t>
            </a:r>
            <a:r>
              <a:rPr kumimoji="1" lang="en-US" altLang="ja-JP" sz="1050" b="1" dirty="0" smtClean="0">
                <a:solidFill>
                  <a:schemeClr val="accent4">
                    <a:lumMod val="20000"/>
                    <a:lumOff val="80000"/>
                  </a:schemeClr>
                </a:solidFill>
                <a:latin typeface="Meiryo UI" panose="020B0604030504040204" pitchFamily="50" charset="-128"/>
                <a:ea typeface="Meiryo UI" panose="020B0604030504040204" pitchFamily="50" charset="-128"/>
              </a:rPr>
              <a:t>02</a:t>
            </a:r>
            <a:r>
              <a:rPr kumimoji="1" lang="ja-JP" altLang="en-US" sz="1050" b="1" dirty="0" smtClean="0">
                <a:solidFill>
                  <a:schemeClr val="accent4">
                    <a:lumMod val="20000"/>
                    <a:lumOff val="80000"/>
                  </a:schemeClr>
                </a:solidFill>
                <a:latin typeface="Meiryo UI" panose="020B0604030504040204" pitchFamily="50" charset="-128"/>
                <a:ea typeface="Meiryo UI" panose="020B0604030504040204" pitchFamily="50" charset="-128"/>
              </a:rPr>
              <a:t>　</a:t>
            </a:r>
            <a:r>
              <a:rPr kumimoji="1" lang="ja-JP" altLang="en-US" sz="1400" b="1" dirty="0" smtClean="0">
                <a:solidFill>
                  <a:schemeClr val="accent4">
                    <a:lumMod val="20000"/>
                    <a:lumOff val="80000"/>
                  </a:schemeClr>
                </a:solidFill>
                <a:latin typeface="Meiryo UI" panose="020B0604030504040204" pitchFamily="50" charset="-128"/>
                <a:ea typeface="Meiryo UI" panose="020B0604030504040204" pitchFamily="50" charset="-128"/>
              </a:rPr>
              <a:t>出勤及び帰宅困難者への対応</a:t>
            </a:r>
            <a:endParaRPr kumimoji="1" lang="ja-JP" altLang="en-US" sz="1050" b="1" dirty="0">
              <a:solidFill>
                <a:schemeClr val="accent4">
                  <a:lumMod val="20000"/>
                  <a:lumOff val="80000"/>
                </a:schemeClr>
              </a:solidFill>
              <a:latin typeface="Meiryo UI" panose="020B0604030504040204" pitchFamily="50" charset="-128"/>
              <a:ea typeface="Meiryo UI" panose="020B0604030504040204" pitchFamily="50" charset="-128"/>
            </a:endParaRPr>
          </a:p>
        </p:txBody>
      </p:sp>
      <p:sp>
        <p:nvSpPr>
          <p:cNvPr id="42" name="正方形/長方形 41"/>
          <p:cNvSpPr/>
          <p:nvPr/>
        </p:nvSpPr>
        <p:spPr bwMode="white">
          <a:xfrm>
            <a:off x="5262625" y="3123388"/>
            <a:ext cx="3507310" cy="27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accent4">
                    <a:lumMod val="20000"/>
                    <a:lumOff val="80000"/>
                  </a:schemeClr>
                </a:solidFill>
                <a:latin typeface="Meiryo UI" panose="020B0604030504040204" pitchFamily="50" charset="-128"/>
                <a:ea typeface="Meiryo UI" panose="020B0604030504040204" pitchFamily="50" charset="-128"/>
              </a:rPr>
              <a:t>取組</a:t>
            </a:r>
            <a:r>
              <a:rPr kumimoji="1" lang="en-US" altLang="ja-JP" sz="1050" b="1" dirty="0" smtClean="0">
                <a:solidFill>
                  <a:schemeClr val="accent4">
                    <a:lumMod val="20000"/>
                    <a:lumOff val="80000"/>
                  </a:schemeClr>
                </a:solidFill>
                <a:latin typeface="Meiryo UI" panose="020B0604030504040204" pitchFamily="50" charset="-128"/>
                <a:ea typeface="Meiryo UI" panose="020B0604030504040204" pitchFamily="50" charset="-128"/>
              </a:rPr>
              <a:t>03</a:t>
            </a:r>
            <a:r>
              <a:rPr kumimoji="1" lang="ja-JP" altLang="en-US" sz="1050" b="1" dirty="0">
                <a:solidFill>
                  <a:schemeClr val="accent4">
                    <a:lumMod val="20000"/>
                    <a:lumOff val="80000"/>
                  </a:schemeClr>
                </a:solidFill>
                <a:latin typeface="Meiryo UI" panose="020B0604030504040204" pitchFamily="50" charset="-128"/>
                <a:ea typeface="Meiryo UI" panose="020B0604030504040204" pitchFamily="50" charset="-128"/>
              </a:rPr>
              <a:t>　</a:t>
            </a:r>
            <a:r>
              <a:rPr kumimoji="1" lang="ja-JP" altLang="en-US" sz="1400" b="1" dirty="0" smtClean="0">
                <a:solidFill>
                  <a:schemeClr val="accent4">
                    <a:lumMod val="20000"/>
                    <a:lumOff val="80000"/>
                  </a:schemeClr>
                </a:solidFill>
                <a:latin typeface="Meiryo UI" panose="020B0604030504040204" pitchFamily="50" charset="-128"/>
                <a:ea typeface="Meiryo UI" panose="020B0604030504040204" pitchFamily="50" charset="-128"/>
              </a:rPr>
              <a:t>訪日外国人等への対応</a:t>
            </a:r>
            <a:endParaRPr kumimoji="1" lang="ja-JP" altLang="en-US" sz="1400" b="1" dirty="0">
              <a:solidFill>
                <a:schemeClr val="accent4">
                  <a:lumMod val="20000"/>
                  <a:lumOff val="80000"/>
                </a:schemeClr>
              </a:solidFill>
              <a:latin typeface="Meiryo UI" panose="020B0604030504040204" pitchFamily="50" charset="-128"/>
              <a:ea typeface="Meiryo UI" panose="020B0604030504040204" pitchFamily="50" charset="-128"/>
            </a:endParaRPr>
          </a:p>
        </p:txBody>
      </p:sp>
      <p:sp>
        <p:nvSpPr>
          <p:cNvPr id="44" name="正方形/長方形 43"/>
          <p:cNvSpPr/>
          <p:nvPr/>
        </p:nvSpPr>
        <p:spPr bwMode="white">
          <a:xfrm>
            <a:off x="5271798" y="4536528"/>
            <a:ext cx="3507310" cy="27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accent4">
                    <a:lumMod val="20000"/>
                    <a:lumOff val="80000"/>
                  </a:schemeClr>
                </a:solidFill>
                <a:latin typeface="Meiryo UI" panose="020B0604030504040204" pitchFamily="50" charset="-128"/>
                <a:ea typeface="Meiryo UI" panose="020B0604030504040204" pitchFamily="50" charset="-128"/>
              </a:rPr>
              <a:t>取組</a:t>
            </a:r>
            <a:r>
              <a:rPr kumimoji="1" lang="en-US" altLang="ja-JP" sz="1050" b="1" dirty="0" smtClean="0">
                <a:solidFill>
                  <a:schemeClr val="accent4">
                    <a:lumMod val="20000"/>
                    <a:lumOff val="80000"/>
                  </a:schemeClr>
                </a:solidFill>
                <a:latin typeface="Meiryo UI" panose="020B0604030504040204" pitchFamily="50" charset="-128"/>
                <a:ea typeface="Meiryo UI" panose="020B0604030504040204" pitchFamily="50" charset="-128"/>
              </a:rPr>
              <a:t>04</a:t>
            </a:r>
            <a:r>
              <a:rPr kumimoji="1" lang="ja-JP" altLang="en-US" sz="1050" b="1" dirty="0">
                <a:solidFill>
                  <a:schemeClr val="accent4">
                    <a:lumMod val="20000"/>
                    <a:lumOff val="80000"/>
                  </a:schemeClr>
                </a:solidFill>
                <a:latin typeface="Meiryo UI" panose="020B0604030504040204" pitchFamily="50" charset="-128"/>
                <a:ea typeface="Meiryo UI" panose="020B0604030504040204" pitchFamily="50" charset="-128"/>
              </a:rPr>
              <a:t>　</a:t>
            </a:r>
            <a:r>
              <a:rPr kumimoji="1" lang="ja-JP" altLang="en-US" sz="1400" b="1" dirty="0" smtClean="0">
                <a:solidFill>
                  <a:schemeClr val="accent4">
                    <a:lumMod val="20000"/>
                    <a:lumOff val="80000"/>
                  </a:schemeClr>
                </a:solidFill>
                <a:latin typeface="Meiryo UI" panose="020B0604030504040204" pitchFamily="50" charset="-128"/>
                <a:ea typeface="Meiryo UI" panose="020B0604030504040204" pitchFamily="50" charset="-128"/>
              </a:rPr>
              <a:t>自助・共助の推進</a:t>
            </a:r>
            <a:endParaRPr kumimoji="1" lang="ja-JP" altLang="en-US" sz="2000" b="1" dirty="0">
              <a:solidFill>
                <a:schemeClr val="accent4">
                  <a:lumMod val="20000"/>
                  <a:lumOff val="8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366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4221</TotalTime>
  <Words>1053</Words>
  <Application>Microsoft Office PowerPoint</Application>
  <PresentationFormat>A4 210 x 297 mm</PresentationFormat>
  <Paragraphs>294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小城　正樹</dc:creator>
  <cp:lastModifiedBy>安井　利昌</cp:lastModifiedBy>
  <cp:revision>307</cp:revision>
  <cp:lastPrinted>2019-01-24T10:16:27Z</cp:lastPrinted>
  <dcterms:created xsi:type="dcterms:W3CDTF">2018-12-03T06:41:58Z</dcterms:created>
  <dcterms:modified xsi:type="dcterms:W3CDTF">2019-02-12T09:04:10Z</dcterms:modified>
</cp:coreProperties>
</file>