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66" r:id="rId5"/>
  </p:sldIdLst>
  <p:sldSz cx="6858000" cy="9906000" type="A4"/>
  <p:notesSz cx="6807200" cy="9939338"/>
  <p:defaultTextStyle>
    <a:defPPr>
      <a:defRPr lang="ja-JP"/>
    </a:defPPr>
    <a:lvl1pPr marL="0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BF7"/>
    <a:srgbClr val="F1FDFB"/>
    <a:srgbClr val="FCFEFE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397" autoAdjust="0"/>
    <p:restoredTop sz="94434" autoAdjust="0"/>
  </p:normalViewPr>
  <p:slideViewPr>
    <p:cSldViewPr>
      <p:cViewPr varScale="1">
        <p:scale>
          <a:sx n="32" d="100"/>
          <a:sy n="32" d="100"/>
        </p:scale>
        <p:origin x="1674" y="12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-5646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295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9" y="8"/>
            <a:ext cx="2949575" cy="496887"/>
          </a:xfrm>
          <a:prstGeom prst="rect">
            <a:avLst/>
          </a:prstGeom>
        </p:spPr>
        <p:txBody>
          <a:bodyPr vert="horz" lIns="91279" tIns="45636" rIns="91279" bIns="4563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51" y="8"/>
            <a:ext cx="2949575" cy="496887"/>
          </a:xfrm>
          <a:prstGeom prst="rect">
            <a:avLst/>
          </a:prstGeom>
        </p:spPr>
        <p:txBody>
          <a:bodyPr vert="horz" lIns="91279" tIns="45636" rIns="91279" bIns="45636" rtlCol="0"/>
          <a:lstStyle>
            <a:lvl1pPr algn="r">
              <a:defRPr sz="1200"/>
            </a:lvl1pPr>
          </a:lstStyle>
          <a:p>
            <a:fld id="{1DCBD026-413C-4295-ACBC-CF0C5D9AA66F}" type="datetimeFigureOut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79" tIns="45636" rIns="91279" bIns="4563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8" y="4721234"/>
            <a:ext cx="5445125" cy="4471988"/>
          </a:xfrm>
          <a:prstGeom prst="rect">
            <a:avLst/>
          </a:prstGeom>
        </p:spPr>
        <p:txBody>
          <a:bodyPr vert="horz" lIns="91279" tIns="45636" rIns="91279" bIns="4563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9" y="9440867"/>
            <a:ext cx="2949575" cy="496887"/>
          </a:xfrm>
          <a:prstGeom prst="rect">
            <a:avLst/>
          </a:prstGeom>
        </p:spPr>
        <p:txBody>
          <a:bodyPr vert="horz" lIns="91279" tIns="45636" rIns="91279" bIns="4563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51" y="9440867"/>
            <a:ext cx="2949575" cy="496887"/>
          </a:xfrm>
          <a:prstGeom prst="rect">
            <a:avLst/>
          </a:prstGeom>
        </p:spPr>
        <p:txBody>
          <a:bodyPr vert="horz" lIns="91279" tIns="45636" rIns="91279" bIns="45636" rtlCol="0" anchor="b"/>
          <a:lstStyle>
            <a:lvl1pPr algn="r">
              <a:defRPr sz="1200"/>
            </a:lvl1pPr>
          </a:lstStyle>
          <a:p>
            <a:fld id="{666DC998-C27E-42A5-A0B9-4311C6128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6689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09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5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18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1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2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8A071-2118-43EE-8FBD-7AD4485D8A5D}" type="datetime1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96D9-03DB-4B31-AE0E-20974B20C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826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59587-520A-42EF-AAB7-82B39F3384D6}" type="datetime1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96D9-03DB-4B31-AE0E-20974B20C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0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6734B-7114-4946-BD8C-A7C635AF0C87}" type="datetime1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96D9-03DB-4B31-AE0E-20974B20C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414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31632-78A1-4768-99B3-B5129A7DE7CD}" type="datetime1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96D9-03DB-4B31-AE0E-20974B20C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7271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5778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0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600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0901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202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503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1803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103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2403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8605C-312A-4D68-A636-6E84E4C28097}" type="datetime1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96D9-03DB-4B31-AE0E-20974B20C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402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22645-F00F-427C-8890-708B6A6C5223}" type="datetime1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96D9-03DB-4B31-AE0E-20974B20C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017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00" indent="0">
              <a:buNone/>
              <a:defRPr sz="2889" b="1"/>
            </a:lvl2pPr>
            <a:lvl3pPr marL="1320600" indent="0">
              <a:buNone/>
              <a:defRPr sz="2600" b="1"/>
            </a:lvl3pPr>
            <a:lvl4pPr marL="1980901" indent="0">
              <a:buNone/>
              <a:defRPr sz="2311" b="1"/>
            </a:lvl4pPr>
            <a:lvl5pPr marL="2641202" indent="0">
              <a:buNone/>
              <a:defRPr sz="2311" b="1"/>
            </a:lvl5pPr>
            <a:lvl6pPr marL="3301503" indent="0">
              <a:buNone/>
              <a:defRPr sz="2311" b="1"/>
            </a:lvl6pPr>
            <a:lvl7pPr marL="3961803" indent="0">
              <a:buNone/>
              <a:defRPr sz="2311" b="1"/>
            </a:lvl7pPr>
            <a:lvl8pPr marL="4622103" indent="0">
              <a:buNone/>
              <a:defRPr sz="2311" b="1"/>
            </a:lvl8pPr>
            <a:lvl9pPr marL="5282403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00" indent="0">
              <a:buNone/>
              <a:defRPr sz="2889" b="1"/>
            </a:lvl2pPr>
            <a:lvl3pPr marL="1320600" indent="0">
              <a:buNone/>
              <a:defRPr sz="2600" b="1"/>
            </a:lvl3pPr>
            <a:lvl4pPr marL="1980901" indent="0">
              <a:buNone/>
              <a:defRPr sz="2311" b="1"/>
            </a:lvl4pPr>
            <a:lvl5pPr marL="2641202" indent="0">
              <a:buNone/>
              <a:defRPr sz="2311" b="1"/>
            </a:lvl5pPr>
            <a:lvl6pPr marL="3301503" indent="0">
              <a:buNone/>
              <a:defRPr sz="2311" b="1"/>
            </a:lvl6pPr>
            <a:lvl7pPr marL="3961803" indent="0">
              <a:buNone/>
              <a:defRPr sz="2311" b="1"/>
            </a:lvl7pPr>
            <a:lvl8pPr marL="4622103" indent="0">
              <a:buNone/>
              <a:defRPr sz="2311" b="1"/>
            </a:lvl8pPr>
            <a:lvl9pPr marL="5282403" indent="0">
              <a:buNone/>
              <a:defRPr sz="2311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BD8B1-D7FF-4C02-B556-5C52A7FF8B28}" type="datetime1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96D9-03DB-4B31-AE0E-20974B20C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5924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1C04D-DEB9-41EC-9E80-632D94DFD366}" type="datetime1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96D9-03DB-4B31-AE0E-20974B20C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8461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01703B-3342-49B6-9537-CEB26C31E474}" type="datetime1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96D9-03DB-4B31-AE0E-20974B20C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4445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8"/>
            <a:ext cx="3833813" cy="8454497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2022"/>
            </a:lvl1pPr>
            <a:lvl2pPr marL="660300" indent="0">
              <a:buNone/>
              <a:defRPr sz="1733"/>
            </a:lvl2pPr>
            <a:lvl3pPr marL="1320600" indent="0">
              <a:buNone/>
              <a:defRPr sz="1444"/>
            </a:lvl3pPr>
            <a:lvl4pPr marL="1980901" indent="0">
              <a:buNone/>
              <a:defRPr sz="1300"/>
            </a:lvl4pPr>
            <a:lvl5pPr marL="2641202" indent="0">
              <a:buNone/>
              <a:defRPr sz="1300"/>
            </a:lvl5pPr>
            <a:lvl6pPr marL="3301503" indent="0">
              <a:buNone/>
              <a:defRPr sz="1300"/>
            </a:lvl6pPr>
            <a:lvl7pPr marL="3961803" indent="0">
              <a:buNone/>
              <a:defRPr sz="1300"/>
            </a:lvl7pPr>
            <a:lvl8pPr marL="4622103" indent="0">
              <a:buNone/>
              <a:defRPr sz="1300"/>
            </a:lvl8pPr>
            <a:lvl9pPr marL="5282403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C0F7F-4202-4B01-B501-32B2466BEAB9}" type="datetime1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96D9-03DB-4B31-AE0E-20974B20C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87977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889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622"/>
            </a:lvl1pPr>
            <a:lvl2pPr marL="660300" indent="0">
              <a:buNone/>
              <a:defRPr sz="4044"/>
            </a:lvl2pPr>
            <a:lvl3pPr marL="1320600" indent="0">
              <a:buNone/>
              <a:defRPr sz="3467"/>
            </a:lvl3pPr>
            <a:lvl4pPr marL="1980901" indent="0">
              <a:buNone/>
              <a:defRPr sz="2889"/>
            </a:lvl4pPr>
            <a:lvl5pPr marL="2641202" indent="0">
              <a:buNone/>
              <a:defRPr sz="2889"/>
            </a:lvl5pPr>
            <a:lvl6pPr marL="3301503" indent="0">
              <a:buNone/>
              <a:defRPr sz="2889"/>
            </a:lvl6pPr>
            <a:lvl7pPr marL="3961803" indent="0">
              <a:buNone/>
              <a:defRPr sz="2889"/>
            </a:lvl7pPr>
            <a:lvl8pPr marL="4622103" indent="0">
              <a:buNone/>
              <a:defRPr sz="2889"/>
            </a:lvl8pPr>
            <a:lvl9pPr marL="5282403" indent="0">
              <a:buNone/>
              <a:defRPr sz="288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2022"/>
            </a:lvl1pPr>
            <a:lvl2pPr marL="660300" indent="0">
              <a:buNone/>
              <a:defRPr sz="1733"/>
            </a:lvl2pPr>
            <a:lvl3pPr marL="1320600" indent="0">
              <a:buNone/>
              <a:defRPr sz="1444"/>
            </a:lvl3pPr>
            <a:lvl4pPr marL="1980901" indent="0">
              <a:buNone/>
              <a:defRPr sz="1300"/>
            </a:lvl4pPr>
            <a:lvl5pPr marL="2641202" indent="0">
              <a:buNone/>
              <a:defRPr sz="1300"/>
            </a:lvl5pPr>
            <a:lvl6pPr marL="3301503" indent="0">
              <a:buNone/>
              <a:defRPr sz="1300"/>
            </a:lvl6pPr>
            <a:lvl7pPr marL="3961803" indent="0">
              <a:buNone/>
              <a:defRPr sz="1300"/>
            </a:lvl7pPr>
            <a:lvl8pPr marL="4622103" indent="0">
              <a:buNone/>
              <a:defRPr sz="1300"/>
            </a:lvl8pPr>
            <a:lvl9pPr marL="5282403" indent="0">
              <a:buNone/>
              <a:defRPr sz="1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48CF-1906-4175-AEF5-B09DA4470D1F}" type="datetime1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196D9-03DB-4B31-AE0E-20974B20C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028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29" tIns="45715" rIns="91429" bIns="45715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EDDDCB-F94D-4678-8880-E31B44B097F0}" type="datetime1">
              <a:rPr kumimoji="1" lang="ja-JP" altLang="en-US" smtClean="0"/>
              <a:t>2019/2/12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196D9-03DB-4B31-AE0E-20974B20C3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1799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1320600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26" indent="-495226" algn="l" defTabSz="13206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2988" indent="-412688" algn="l" defTabSz="13206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751" indent="-330151" algn="l" defTabSz="13206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052" indent="-330151" algn="l" defTabSz="13206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352" indent="-330151" algn="l" defTabSz="13206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1652" indent="-330151" algn="l" defTabSz="13206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1952" indent="-330151" algn="l" defTabSz="13206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254" indent="-330151" algn="l" defTabSz="13206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2554" indent="-330151" algn="l" defTabSz="13206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600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00" algn="l" defTabSz="1320600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600" algn="l" defTabSz="1320600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0901" algn="l" defTabSz="1320600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202" algn="l" defTabSz="1320600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503" algn="l" defTabSz="1320600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803" algn="l" defTabSz="1320600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103" algn="l" defTabSz="1320600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2403" algn="l" defTabSz="1320600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0" y="-15552"/>
            <a:ext cx="6858000" cy="480503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">
                <a:schemeClr val="bg1"/>
              </a:gs>
              <a:gs pos="90000">
                <a:schemeClr val="bg1"/>
              </a:gs>
              <a:gs pos="20000">
                <a:srgbClr val="92D050"/>
              </a:gs>
              <a:gs pos="100000">
                <a:schemeClr val="bg1"/>
              </a:gs>
              <a:gs pos="80000">
                <a:srgbClr val="92D050"/>
              </a:gs>
              <a:gs pos="50000">
                <a:srgbClr val="92D050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2064" tIns="66033" rIns="132064" bIns="66033" rtlCol="0" anchor="ctr"/>
          <a:lstStyle/>
          <a:p>
            <a:pPr algn="ctr"/>
            <a:r>
              <a:rPr lang="ja-JP" altLang="en-US" sz="2311" b="1" dirty="0">
                <a:solidFill>
                  <a:schemeClr val="tx1"/>
                </a:solidFill>
              </a:rPr>
              <a:t>大阪・関西万博の開催に向けて　　</a:t>
            </a:r>
            <a:endParaRPr lang="ja-JP" altLang="en-US" sz="2022" b="1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1765" y="585398"/>
            <a:ext cx="6729603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30701" indent="-130701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（１）協会の役割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30701" indent="-130701"/>
            <a:endParaRPr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30701" indent="-130701"/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官民一体となったオールジャパン組織として、着実に万博の準備及び開催運営を行う</a:t>
            </a:r>
          </a:p>
          <a:p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○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当面は、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 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2019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年度、速やかに公益社団法人への移行をめざす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9108" indent="-259108"/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・ 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ビッド・ドシエを深掘りし、加盟国の参加を促す「登録申請書」をとりまとめ、開催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年前と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なる　　　</a:t>
            </a:r>
            <a:endParaRPr lang="en-US" altLang="ja-JP" sz="13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59108" indent="-259108"/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</a:t>
            </a:r>
            <a:r>
              <a:rPr lang="en-US" altLang="ja-JP" sz="13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2020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月までに、</a:t>
            </a:r>
            <a:r>
              <a: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BIE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（博覧会国際事務局）に提出する</a:t>
            </a:r>
          </a:p>
        </p:txBody>
      </p:sp>
      <p:grpSp>
        <p:nvGrpSpPr>
          <p:cNvPr id="13" name="グループ化 12"/>
          <p:cNvGrpSpPr/>
          <p:nvPr/>
        </p:nvGrpSpPr>
        <p:grpSpPr>
          <a:xfrm>
            <a:off x="11764" y="2026956"/>
            <a:ext cx="6168833" cy="1927634"/>
            <a:chOff x="68092" y="2250783"/>
            <a:chExt cx="6168833" cy="1927634"/>
          </a:xfrm>
        </p:grpSpPr>
        <p:sp>
          <p:nvSpPr>
            <p:cNvPr id="8" name="正方形/長方形 7"/>
            <p:cNvSpPr/>
            <p:nvPr/>
          </p:nvSpPr>
          <p:spPr>
            <a:xfrm>
              <a:off x="68092" y="2250783"/>
              <a:ext cx="3593377" cy="1815528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2064" tIns="66033" rIns="132064" bIns="66033" rtlCol="0" anchor="t"/>
            <a:lstStyle/>
            <a:p>
              <a:pPr marL="259960" indent="-660300"/>
              <a:r>
                <a:rPr lang="ja-JP" altLang="en-US" sz="1400" b="1" dirty="0" smtClean="0">
                  <a:solidFill>
                    <a:schemeClr val="tx1"/>
                  </a:solidFill>
                  <a:latin typeface="+mn-ea"/>
                </a:rPr>
                <a:t>（２）役員構成</a:t>
              </a:r>
              <a:endParaRPr lang="en-US" altLang="ja-JP" sz="1400" b="1" dirty="0" smtClean="0">
                <a:solidFill>
                  <a:schemeClr val="tx1"/>
                </a:solidFill>
                <a:latin typeface="+mn-ea"/>
              </a:endParaRPr>
            </a:p>
            <a:p>
              <a:pPr marL="259960" indent="-660300"/>
              <a:endParaRPr lang="en-US" altLang="ja-JP" sz="500" dirty="0" smtClean="0">
                <a:solidFill>
                  <a:schemeClr val="tx1"/>
                </a:solidFill>
                <a:latin typeface="+mn-ea"/>
              </a:endParaRPr>
            </a:p>
            <a:p>
              <a:pPr marL="259960" indent="-660300"/>
              <a:r>
                <a:rPr lang="ja-JP" altLang="en-US" sz="1300" dirty="0" smtClean="0">
                  <a:solidFill>
                    <a:schemeClr val="tx1"/>
                  </a:solidFill>
                  <a:latin typeface="+mn-ea"/>
                </a:rPr>
                <a:t>　　会   </a:t>
              </a:r>
              <a:r>
                <a:rPr lang="ja-JP" altLang="en-US" sz="1300" dirty="0">
                  <a:solidFill>
                    <a:schemeClr val="tx1"/>
                  </a:solidFill>
                  <a:latin typeface="+mn-ea"/>
                </a:rPr>
                <a:t>長：中西 日本経済団体連合会会長</a:t>
              </a:r>
              <a:endParaRPr lang="en-US" altLang="ja-JP" sz="1300" dirty="0">
                <a:solidFill>
                  <a:schemeClr val="tx1"/>
                </a:solidFill>
                <a:latin typeface="+mn-ea"/>
              </a:endParaRPr>
            </a:p>
            <a:p>
              <a:pPr marL="259960" indent="-660300">
                <a:lnSpc>
                  <a:spcPts val="1733"/>
                </a:lnSpc>
                <a:spcBef>
                  <a:spcPts val="867"/>
                </a:spcBef>
              </a:pPr>
              <a:r>
                <a:rPr lang="ja-JP" altLang="en-US" sz="1300" dirty="0" smtClean="0">
                  <a:solidFill>
                    <a:schemeClr val="tx1"/>
                  </a:solidFill>
                  <a:latin typeface="+mn-ea"/>
                </a:rPr>
                <a:t>　　副会長</a:t>
              </a:r>
              <a:r>
                <a:rPr lang="ja-JP" altLang="en-US" sz="1300" dirty="0">
                  <a:solidFill>
                    <a:schemeClr val="tx1"/>
                  </a:solidFill>
                  <a:latin typeface="+mn-ea"/>
                </a:rPr>
                <a:t>：松本 関西経済連合会会長</a:t>
              </a:r>
              <a:endParaRPr lang="en-US" altLang="ja-JP" sz="1300" dirty="0">
                <a:solidFill>
                  <a:schemeClr val="tx1"/>
                </a:solidFill>
                <a:latin typeface="+mn-ea"/>
              </a:endParaRPr>
            </a:p>
            <a:p>
              <a:pPr marL="259960" indent="-660300">
                <a:lnSpc>
                  <a:spcPts val="1733"/>
                </a:lnSpc>
              </a:pPr>
              <a:r>
                <a:rPr lang="ja-JP" altLang="en-US" sz="1300" dirty="0">
                  <a:solidFill>
                    <a:schemeClr val="tx1"/>
                  </a:solidFill>
                  <a:latin typeface="+mn-ea"/>
                </a:rPr>
                <a:t>　　</a:t>
              </a:r>
              <a:r>
                <a:rPr lang="ja-JP" altLang="en-US" sz="1300" dirty="0" smtClean="0">
                  <a:solidFill>
                    <a:schemeClr val="tx1"/>
                  </a:solidFill>
                  <a:latin typeface="+mn-ea"/>
                </a:rPr>
                <a:t>　　</a:t>
              </a:r>
              <a:r>
                <a:rPr lang="ja-JP" altLang="en-US" sz="1300" dirty="0">
                  <a:solidFill>
                    <a:schemeClr val="tx1"/>
                  </a:solidFill>
                  <a:latin typeface="+mn-ea"/>
                </a:rPr>
                <a:t>　　　　尾崎 関西商工会議所連合会会長 </a:t>
              </a:r>
              <a:endParaRPr lang="en-US" altLang="ja-JP" sz="1300" dirty="0">
                <a:solidFill>
                  <a:schemeClr val="tx1"/>
                </a:solidFill>
                <a:latin typeface="+mn-ea"/>
              </a:endParaRPr>
            </a:p>
            <a:p>
              <a:pPr marL="259960" indent="-660300">
                <a:lnSpc>
                  <a:spcPts val="1733"/>
                </a:lnSpc>
              </a:pPr>
              <a:r>
                <a:rPr lang="en-US" altLang="ja-JP" sz="1300" dirty="0">
                  <a:solidFill>
                    <a:schemeClr val="tx1"/>
                  </a:solidFill>
                  <a:latin typeface="+mn-ea"/>
                </a:rPr>
                <a:t>            </a:t>
              </a:r>
              <a:r>
                <a:rPr lang="ja-JP" altLang="en-US" sz="1300" dirty="0">
                  <a:solidFill>
                    <a:schemeClr val="tx1"/>
                  </a:solidFill>
                  <a:latin typeface="+mn-ea"/>
                </a:rPr>
                <a:t>　　　 </a:t>
              </a:r>
              <a:r>
                <a:rPr lang="ja-JP" altLang="en-US" sz="1300" dirty="0" smtClean="0">
                  <a:solidFill>
                    <a:schemeClr val="tx1"/>
                  </a:solidFill>
                  <a:latin typeface="+mn-ea"/>
                </a:rPr>
                <a:t>　　大阪</a:t>
              </a:r>
              <a:r>
                <a:rPr lang="ja-JP" altLang="en-US" sz="1300" dirty="0">
                  <a:solidFill>
                    <a:schemeClr val="tx1"/>
                  </a:solidFill>
                  <a:latin typeface="+mn-ea"/>
                </a:rPr>
                <a:t>商工会議所会頭</a:t>
              </a:r>
              <a:endParaRPr lang="en-US" altLang="ja-JP" sz="1300" dirty="0">
                <a:solidFill>
                  <a:schemeClr val="tx1"/>
                </a:solidFill>
                <a:latin typeface="+mn-ea"/>
              </a:endParaRPr>
            </a:p>
            <a:p>
              <a:pPr marL="259960" indent="-660300">
                <a:lnSpc>
                  <a:spcPts val="1733"/>
                </a:lnSpc>
              </a:pPr>
              <a:r>
                <a:rPr lang="ja-JP" altLang="en-US" sz="1300" dirty="0">
                  <a:solidFill>
                    <a:schemeClr val="tx1"/>
                  </a:solidFill>
                  <a:latin typeface="+mn-ea"/>
                </a:rPr>
                <a:t>　　　　　　</a:t>
              </a:r>
              <a:r>
                <a:rPr lang="ja-JP" altLang="en-US" sz="1300" dirty="0" smtClean="0">
                  <a:solidFill>
                    <a:schemeClr val="tx1"/>
                  </a:solidFill>
                  <a:latin typeface="+mn-ea"/>
                </a:rPr>
                <a:t>　　黒田 </a:t>
              </a:r>
              <a:r>
                <a:rPr lang="ja-JP" altLang="en-US" sz="1300" dirty="0">
                  <a:solidFill>
                    <a:schemeClr val="tx1"/>
                  </a:solidFill>
                  <a:latin typeface="+mn-ea"/>
                </a:rPr>
                <a:t>関西経済同友会代表幹事</a:t>
              </a:r>
              <a:endParaRPr lang="en-US" altLang="ja-JP" sz="1300" dirty="0">
                <a:solidFill>
                  <a:schemeClr val="tx1"/>
                </a:solidFill>
                <a:latin typeface="+mn-ea"/>
              </a:endParaRPr>
            </a:p>
            <a:p>
              <a:pPr marL="259960" indent="-660300">
                <a:lnSpc>
                  <a:spcPts val="1733"/>
                </a:lnSpc>
              </a:pPr>
              <a:r>
                <a:rPr lang="en-US" altLang="ja-JP" sz="1300" dirty="0">
                  <a:solidFill>
                    <a:schemeClr val="tx1"/>
                  </a:solidFill>
                  <a:latin typeface="+mn-ea"/>
                </a:rPr>
                <a:t>            </a:t>
              </a:r>
              <a:r>
                <a:rPr lang="ja-JP" altLang="en-US" sz="1300" dirty="0" smtClean="0">
                  <a:solidFill>
                    <a:schemeClr val="tx1"/>
                  </a:solidFill>
                  <a:latin typeface="+mn-ea"/>
                </a:rPr>
                <a:t>　　立石 </a:t>
              </a:r>
              <a:r>
                <a:rPr lang="ja-JP" altLang="en-US" sz="1300" dirty="0">
                  <a:solidFill>
                    <a:schemeClr val="tx1"/>
                  </a:solidFill>
                  <a:latin typeface="+mn-ea"/>
                </a:rPr>
                <a:t>京都商工会議所会頭</a:t>
              </a:r>
              <a:endParaRPr lang="en-US" altLang="ja-JP" sz="1300" dirty="0">
                <a:solidFill>
                  <a:schemeClr val="tx1"/>
                </a:solidFill>
                <a:latin typeface="+mn-ea"/>
              </a:endParaRPr>
            </a:p>
            <a:p>
              <a:pPr marL="259960" indent="-660300">
                <a:lnSpc>
                  <a:spcPts val="1733"/>
                </a:lnSpc>
              </a:pPr>
              <a:r>
                <a:rPr lang="ja-JP" altLang="en-US" sz="1300" dirty="0">
                  <a:solidFill>
                    <a:schemeClr val="tx1"/>
                  </a:solidFill>
                  <a:latin typeface="+mn-ea"/>
                </a:rPr>
                <a:t>　　　　　　</a:t>
              </a:r>
              <a:r>
                <a:rPr lang="ja-JP" altLang="en-US" sz="1300" dirty="0" smtClean="0">
                  <a:solidFill>
                    <a:schemeClr val="tx1"/>
                  </a:solidFill>
                  <a:latin typeface="+mn-ea"/>
                </a:rPr>
                <a:t>　　家</a:t>
              </a:r>
              <a:r>
                <a:rPr lang="ja-JP" altLang="en-US" sz="1300" dirty="0">
                  <a:solidFill>
                    <a:schemeClr val="tx1"/>
                  </a:solidFill>
                  <a:latin typeface="+mn-ea"/>
                </a:rPr>
                <a:t>次 神戸商工会議所会頭</a:t>
              </a:r>
              <a:endParaRPr lang="en-US" altLang="ja-JP" sz="1300" dirty="0">
                <a:solidFill>
                  <a:schemeClr val="tx1"/>
                </a:solidFill>
                <a:latin typeface="+mn-ea"/>
              </a:endParaRPr>
            </a:p>
            <a:p>
              <a:pPr marL="259960" indent="-660300">
                <a:lnSpc>
                  <a:spcPts val="1733"/>
                </a:lnSpc>
              </a:pPr>
              <a:r>
                <a:rPr lang="ja-JP" altLang="en-US" sz="1300" dirty="0">
                  <a:solidFill>
                    <a:schemeClr val="tx1"/>
                  </a:solidFill>
                  <a:latin typeface="+mn-ea"/>
                </a:rPr>
                <a:t>　　　　　　　　　　　　</a:t>
              </a:r>
              <a:endParaRPr lang="en-US" altLang="ja-JP" sz="13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3495428" y="2826770"/>
              <a:ext cx="2741497" cy="135164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32064" tIns="66033" rIns="132064" bIns="66033" rtlCol="0" anchor="t"/>
            <a:lstStyle/>
            <a:p>
              <a:pPr marL="259960" indent="-660300">
                <a:lnSpc>
                  <a:spcPts val="1733"/>
                </a:lnSpc>
              </a:pPr>
              <a:r>
                <a:rPr lang="ja-JP" altLang="en-US" sz="1300" dirty="0" smtClean="0">
                  <a:solidFill>
                    <a:schemeClr val="tx1"/>
                  </a:solidFill>
                  <a:latin typeface="+mn-ea"/>
                </a:rPr>
                <a:t>　　三村 </a:t>
              </a:r>
              <a:r>
                <a:rPr lang="ja-JP" altLang="en-US" sz="1300" dirty="0">
                  <a:solidFill>
                    <a:schemeClr val="tx1"/>
                  </a:solidFill>
                  <a:latin typeface="+mn-ea"/>
                </a:rPr>
                <a:t>日本商工会議所</a:t>
              </a:r>
              <a:r>
                <a:rPr lang="ja-JP" altLang="en-US" sz="1300" dirty="0" smtClean="0">
                  <a:solidFill>
                    <a:schemeClr val="tx1"/>
                  </a:solidFill>
                  <a:latin typeface="+mn-ea"/>
                </a:rPr>
                <a:t>会頭　　</a:t>
              </a:r>
              <a:endParaRPr lang="en-US" altLang="ja-JP" sz="1300" dirty="0">
                <a:solidFill>
                  <a:schemeClr val="tx1"/>
                </a:solidFill>
                <a:latin typeface="+mn-ea"/>
              </a:endParaRPr>
            </a:p>
            <a:p>
              <a:pPr marL="259960" indent="-660300">
                <a:lnSpc>
                  <a:spcPts val="1733"/>
                </a:lnSpc>
              </a:pPr>
              <a:r>
                <a:rPr lang="ja-JP" altLang="en-US" sz="1300" dirty="0" smtClean="0">
                  <a:solidFill>
                    <a:schemeClr val="tx1"/>
                  </a:solidFill>
                  <a:latin typeface="+mn-ea"/>
                </a:rPr>
                <a:t>　　小林 </a:t>
              </a:r>
              <a:r>
                <a:rPr lang="ja-JP" altLang="en-US" sz="1300" dirty="0">
                  <a:solidFill>
                    <a:schemeClr val="tx1"/>
                  </a:solidFill>
                  <a:latin typeface="+mn-ea"/>
                </a:rPr>
                <a:t>経済同友会代表幹事</a:t>
              </a:r>
              <a:endParaRPr lang="en-US" altLang="ja-JP" sz="1300" dirty="0">
                <a:solidFill>
                  <a:schemeClr val="tx1"/>
                </a:solidFill>
                <a:latin typeface="+mn-ea"/>
              </a:endParaRPr>
            </a:p>
            <a:p>
              <a:pPr marL="259960" indent="-660300">
                <a:lnSpc>
                  <a:spcPts val="1733"/>
                </a:lnSpc>
              </a:pPr>
              <a:r>
                <a:rPr lang="ja-JP" altLang="en-US" sz="1300" dirty="0" smtClean="0">
                  <a:solidFill>
                    <a:schemeClr val="tx1"/>
                  </a:solidFill>
                  <a:latin typeface="+mn-ea"/>
                </a:rPr>
                <a:t>　　松井 </a:t>
              </a:r>
              <a:r>
                <a:rPr lang="ja-JP" altLang="en-US" sz="1300" dirty="0">
                  <a:solidFill>
                    <a:schemeClr val="tx1"/>
                  </a:solidFill>
                  <a:latin typeface="+mn-ea"/>
                </a:rPr>
                <a:t>大阪府知事</a:t>
              </a:r>
              <a:endParaRPr lang="en-US" altLang="ja-JP" sz="1300" dirty="0">
                <a:solidFill>
                  <a:schemeClr val="tx1"/>
                </a:solidFill>
                <a:latin typeface="+mn-ea"/>
              </a:endParaRPr>
            </a:p>
            <a:p>
              <a:pPr marL="259960" indent="-660300">
                <a:lnSpc>
                  <a:spcPts val="1733"/>
                </a:lnSpc>
              </a:pPr>
              <a:r>
                <a:rPr lang="ja-JP" altLang="en-US" sz="1300" dirty="0" smtClean="0">
                  <a:solidFill>
                    <a:schemeClr val="tx1"/>
                  </a:solidFill>
                  <a:latin typeface="+mn-ea"/>
                </a:rPr>
                <a:t>　　吉村 </a:t>
              </a:r>
              <a:r>
                <a:rPr lang="ja-JP" altLang="en-US" sz="1300" dirty="0">
                  <a:solidFill>
                    <a:schemeClr val="tx1"/>
                  </a:solidFill>
                  <a:latin typeface="+mn-ea"/>
                </a:rPr>
                <a:t>大阪市長</a:t>
              </a:r>
              <a:endParaRPr lang="en-US" altLang="ja-JP" sz="1300" dirty="0">
                <a:solidFill>
                  <a:schemeClr val="tx1"/>
                </a:solidFill>
                <a:latin typeface="+mn-ea"/>
              </a:endParaRPr>
            </a:p>
            <a:p>
              <a:pPr marL="259960" indent="-660300">
                <a:lnSpc>
                  <a:spcPts val="1733"/>
                </a:lnSpc>
              </a:pPr>
              <a:r>
                <a:rPr lang="ja-JP" altLang="en-US" sz="1300" dirty="0" smtClean="0">
                  <a:solidFill>
                    <a:schemeClr val="tx1"/>
                  </a:solidFill>
                  <a:latin typeface="+mn-ea"/>
                </a:rPr>
                <a:t>　　井戸 </a:t>
              </a:r>
              <a:r>
                <a:rPr lang="ja-JP" altLang="en-US" sz="1300" dirty="0">
                  <a:solidFill>
                    <a:schemeClr val="tx1"/>
                  </a:solidFill>
                  <a:latin typeface="+mn-ea"/>
                </a:rPr>
                <a:t>関西広域連合長</a:t>
              </a:r>
              <a:endParaRPr lang="en-US" altLang="ja-JP" sz="1300" dirty="0">
                <a:solidFill>
                  <a:schemeClr val="tx1"/>
                </a:solidFill>
                <a:latin typeface="+mn-ea"/>
              </a:endParaRPr>
            </a:p>
          </p:txBody>
        </p:sp>
      </p:grpSp>
      <p:sp>
        <p:nvSpPr>
          <p:cNvPr id="12" name="テキスト ボックス 11"/>
          <p:cNvSpPr txBox="1"/>
          <p:nvPr/>
        </p:nvSpPr>
        <p:spPr>
          <a:xfrm>
            <a:off x="44624" y="4016896"/>
            <a:ext cx="6483768" cy="305558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867"/>
              </a:spcBef>
            </a:pP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（３）事務局体制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867"/>
              </a:spcBef>
            </a:pP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◆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組織イメージ（今夏時点）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867"/>
              </a:spcBef>
            </a:pP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867"/>
              </a:spcBef>
            </a:pP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867"/>
              </a:spcBef>
            </a:pP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867"/>
              </a:spcBef>
            </a:pP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867"/>
              </a:spcBef>
            </a:pP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578" i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578" i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300" i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◆</a:t>
            </a:r>
            <a:r>
              <a:rPr lang="ja-JP" altLang="en-US" sz="1300" i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人 員：国・大阪府・大阪市・経済界より職員を派遣</a:t>
            </a:r>
            <a:r>
              <a:rPr lang="en-US" altLang="ja-JP" sz="1300" i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300" i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300" i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300" i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 設立</a:t>
            </a:r>
            <a:r>
              <a:rPr lang="ja-JP" altLang="en-US" sz="13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当初</a:t>
            </a:r>
            <a:r>
              <a:rPr lang="ja-JP" altLang="en-US" sz="130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は２</a:t>
            </a:r>
            <a:r>
              <a:rPr lang="ja-JP" altLang="en-US" sz="13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</a:t>
            </a:r>
            <a:r>
              <a:rPr lang="ja-JP" altLang="en-US" sz="1300" smtClean="0">
                <a:latin typeface="Meiryo UI" panose="020B0604030504040204" pitchFamily="50" charset="-128"/>
                <a:ea typeface="Meiryo UI" panose="020B0604030504040204" pitchFamily="50" charset="-128"/>
              </a:rPr>
              <a:t>名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。順次、組織の充実と増員を</a:t>
            </a:r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図る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◆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事務所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  <a:sym typeface="Wingdings" panose="05000000000000000000" pitchFamily="2" charset="2"/>
              </a:rPr>
              <a:t>：大阪府</a:t>
            </a:r>
            <a:r>
              <a:rPr lang="ja-JP" altLang="en-US" sz="1300" dirty="0">
                <a:latin typeface="Meiryo UI" panose="020B0604030504040204" pitchFamily="50" charset="-128"/>
                <a:ea typeface="Meiryo UI" panose="020B0604030504040204" pitchFamily="50" charset="-128"/>
              </a:rPr>
              <a:t>咲洲庁舎内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4" name="グループ化 13"/>
          <p:cNvGrpSpPr/>
          <p:nvPr/>
        </p:nvGrpSpPr>
        <p:grpSpPr>
          <a:xfrm>
            <a:off x="531229" y="4671100"/>
            <a:ext cx="6068861" cy="1570043"/>
            <a:chOff x="4860032" y="2564904"/>
            <a:chExt cx="4201519" cy="1086953"/>
          </a:xfrm>
        </p:grpSpPr>
        <p:sp>
          <p:nvSpPr>
            <p:cNvPr id="15" name="テキスト ボックス 14"/>
            <p:cNvSpPr txBox="1"/>
            <p:nvPr/>
          </p:nvSpPr>
          <p:spPr>
            <a:xfrm>
              <a:off x="4862242" y="2694112"/>
              <a:ext cx="698759" cy="20242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事務総長</a:t>
              </a:r>
              <a:endPara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16" name="直線コネクタ 15"/>
            <p:cNvCxnSpPr/>
            <p:nvPr/>
          </p:nvCxnSpPr>
          <p:spPr>
            <a:xfrm>
              <a:off x="5711305" y="3144860"/>
              <a:ext cx="180000" cy="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/>
            <p:cNvSpPr txBox="1"/>
            <p:nvPr/>
          </p:nvSpPr>
          <p:spPr>
            <a:xfrm>
              <a:off x="4986545" y="3014666"/>
              <a:ext cx="756000" cy="20242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13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副事務総長</a:t>
              </a:r>
              <a:endParaRPr lang="en-US" altLang="ja-JP" sz="13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8" name="正方形/長方形 17"/>
            <p:cNvSpPr/>
            <p:nvPr/>
          </p:nvSpPr>
          <p:spPr>
            <a:xfrm>
              <a:off x="4860032" y="2564904"/>
              <a:ext cx="4086953" cy="1086953"/>
            </a:xfrm>
            <a:prstGeom prst="rect">
              <a:avLst/>
            </a:prstGeom>
            <a:noFill/>
            <a:ln>
              <a:solidFill>
                <a:schemeClr val="accent1">
                  <a:lumMod val="50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2600"/>
            </a:p>
          </p:txBody>
        </p:sp>
        <p:cxnSp>
          <p:nvCxnSpPr>
            <p:cNvPr id="19" name="直線コネクタ 18"/>
            <p:cNvCxnSpPr/>
            <p:nvPr/>
          </p:nvCxnSpPr>
          <p:spPr>
            <a:xfrm>
              <a:off x="5211622" y="2888960"/>
              <a:ext cx="0" cy="144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グループ化 19"/>
            <p:cNvGrpSpPr/>
            <p:nvPr/>
          </p:nvGrpSpPr>
          <p:grpSpPr>
            <a:xfrm>
              <a:off x="5891305" y="2639819"/>
              <a:ext cx="3170246" cy="956437"/>
              <a:chOff x="5829852" y="2630079"/>
              <a:chExt cx="3170246" cy="956437"/>
            </a:xfrm>
          </p:grpSpPr>
          <p:sp>
            <p:nvSpPr>
              <p:cNvPr id="21" name="テキスト ボックス 20"/>
              <p:cNvSpPr txBox="1"/>
              <p:nvPr/>
            </p:nvSpPr>
            <p:spPr>
              <a:xfrm>
                <a:off x="5878800" y="2630079"/>
                <a:ext cx="622489" cy="31011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3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総務局</a:t>
                </a:r>
                <a:endParaRPr lang="en-US" altLang="ja-JP" sz="13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  <a:p>
                <a:pPr algn="ctr"/>
                <a:endParaRPr lang="en-US" altLang="ja-JP" sz="101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22" name="テキスト ボックス 21"/>
              <p:cNvSpPr txBox="1"/>
              <p:nvPr/>
            </p:nvSpPr>
            <p:spPr>
              <a:xfrm>
                <a:off x="6660098" y="2647746"/>
                <a:ext cx="2340000" cy="20242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3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〔</a:t>
                </a:r>
                <a:r>
                  <a:rPr lang="ja-JP" altLang="en-US" sz="13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総務、経理、契約、公益認定申請　など</a:t>
                </a:r>
                <a:r>
                  <a:rPr lang="en-US" altLang="ja-JP" sz="13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〕</a:t>
                </a:r>
              </a:p>
            </p:txBody>
          </p:sp>
          <p:cxnSp>
            <p:nvCxnSpPr>
              <p:cNvPr id="23" name="直線コネクタ 22"/>
              <p:cNvCxnSpPr/>
              <p:nvPr/>
            </p:nvCxnSpPr>
            <p:spPr>
              <a:xfrm>
                <a:off x="5831175" y="2746888"/>
                <a:ext cx="0" cy="75600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/>
              <p:cNvCxnSpPr/>
              <p:nvPr/>
            </p:nvCxnSpPr>
            <p:spPr>
              <a:xfrm flipV="1">
                <a:off x="5829852" y="3265444"/>
                <a:ext cx="130710" cy="159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直線コネクタ 24"/>
              <p:cNvCxnSpPr/>
              <p:nvPr/>
            </p:nvCxnSpPr>
            <p:spPr>
              <a:xfrm>
                <a:off x="5836359" y="3011728"/>
                <a:ext cx="125314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テキスト ボックス 25"/>
              <p:cNvSpPr txBox="1"/>
              <p:nvPr/>
            </p:nvSpPr>
            <p:spPr>
              <a:xfrm>
                <a:off x="5885250" y="2876928"/>
                <a:ext cx="622489" cy="20242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3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企画局</a:t>
                </a:r>
                <a:endParaRPr lang="en-US" altLang="ja-JP" sz="13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27" name="テキスト ボックス 26"/>
              <p:cNvSpPr txBox="1"/>
              <p:nvPr/>
            </p:nvSpPr>
            <p:spPr>
              <a:xfrm>
                <a:off x="6649785" y="2890516"/>
                <a:ext cx="2340000" cy="20242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3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〔</a:t>
                </a:r>
                <a:r>
                  <a:rPr lang="ja-JP" altLang="en-US" sz="13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登録申請書の作成　など</a:t>
                </a:r>
                <a:r>
                  <a:rPr lang="en-US" altLang="ja-JP" sz="13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〕</a:t>
                </a:r>
              </a:p>
            </p:txBody>
          </p:sp>
          <p:sp>
            <p:nvSpPr>
              <p:cNvPr id="28" name="テキスト ボックス 27"/>
              <p:cNvSpPr txBox="1"/>
              <p:nvPr/>
            </p:nvSpPr>
            <p:spPr>
              <a:xfrm>
                <a:off x="5908491" y="3156371"/>
                <a:ext cx="592799" cy="20242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3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整備局</a:t>
                </a:r>
                <a:endParaRPr lang="en-US" altLang="ja-JP" sz="13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29" name="テキスト ボックス 28"/>
              <p:cNvSpPr txBox="1"/>
              <p:nvPr/>
            </p:nvSpPr>
            <p:spPr>
              <a:xfrm>
                <a:off x="6652225" y="3152398"/>
                <a:ext cx="2340000" cy="20242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3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〔</a:t>
                </a:r>
                <a:r>
                  <a:rPr lang="ja-JP" altLang="en-US" sz="13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会場整備計画、交通対策　など</a:t>
                </a:r>
                <a:r>
                  <a:rPr lang="en-US" altLang="ja-JP" sz="13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〕</a:t>
                </a:r>
              </a:p>
            </p:txBody>
          </p:sp>
          <p:cxnSp>
            <p:nvCxnSpPr>
              <p:cNvPr id="30" name="直線コネクタ 29"/>
              <p:cNvCxnSpPr/>
              <p:nvPr/>
            </p:nvCxnSpPr>
            <p:spPr>
              <a:xfrm>
                <a:off x="6441341" y="2747922"/>
                <a:ext cx="252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直線コネクタ 30"/>
              <p:cNvCxnSpPr/>
              <p:nvPr/>
            </p:nvCxnSpPr>
            <p:spPr>
              <a:xfrm>
                <a:off x="6441341" y="3000305"/>
                <a:ext cx="252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直線コネクタ 31"/>
              <p:cNvCxnSpPr/>
              <p:nvPr/>
            </p:nvCxnSpPr>
            <p:spPr>
              <a:xfrm>
                <a:off x="6441341" y="3267814"/>
                <a:ext cx="252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直線コネクタ 32"/>
              <p:cNvCxnSpPr/>
              <p:nvPr/>
            </p:nvCxnSpPr>
            <p:spPr>
              <a:xfrm flipV="1">
                <a:off x="5831369" y="3499032"/>
                <a:ext cx="130710" cy="1594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4" name="テキスト ボックス 33"/>
              <p:cNvSpPr txBox="1"/>
              <p:nvPr/>
            </p:nvSpPr>
            <p:spPr>
              <a:xfrm>
                <a:off x="5909499" y="3384094"/>
                <a:ext cx="592799" cy="202422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ja-JP" altLang="en-US" sz="13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国際局</a:t>
                </a:r>
                <a:endParaRPr lang="en-US" altLang="ja-JP" sz="13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endParaRPr>
              </a:p>
            </p:txBody>
          </p:sp>
          <p:sp>
            <p:nvSpPr>
              <p:cNvPr id="35" name="テキスト ボックス 34"/>
              <p:cNvSpPr txBox="1"/>
              <p:nvPr/>
            </p:nvSpPr>
            <p:spPr>
              <a:xfrm>
                <a:off x="6653233" y="3380121"/>
                <a:ext cx="2340000" cy="20242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altLang="ja-JP" sz="13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〔BIE</a:t>
                </a:r>
                <a:r>
                  <a:rPr lang="ja-JP" altLang="en-US" sz="13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総会、</a:t>
                </a:r>
                <a:r>
                  <a:rPr lang="en-US" altLang="ja-JP" sz="13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BIE</a:t>
                </a:r>
                <a:r>
                  <a:rPr lang="ja-JP" altLang="en-US" sz="13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加盟国との調整　など</a:t>
                </a:r>
                <a:r>
                  <a:rPr lang="en-US" altLang="ja-JP" sz="1300" dirty="0">
                    <a:latin typeface="Meiryo UI" panose="020B0604030504040204" pitchFamily="50" charset="-128"/>
                    <a:ea typeface="Meiryo UI" panose="020B0604030504040204" pitchFamily="50" charset="-128"/>
                    <a:cs typeface="Meiryo UI" panose="020B0604030504040204" pitchFamily="50" charset="-128"/>
                  </a:rPr>
                  <a:t>〕</a:t>
                </a:r>
              </a:p>
            </p:txBody>
          </p:sp>
          <p:cxnSp>
            <p:nvCxnSpPr>
              <p:cNvPr id="36" name="直線コネクタ 35"/>
              <p:cNvCxnSpPr/>
              <p:nvPr/>
            </p:nvCxnSpPr>
            <p:spPr>
              <a:xfrm>
                <a:off x="6441341" y="3495537"/>
                <a:ext cx="252000" cy="0"/>
              </a:xfrm>
              <a:prstGeom prst="line">
                <a:avLst/>
              </a:prstGeom>
              <a:ln w="12700">
                <a:solidFill>
                  <a:schemeClr val="tx1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直線コネクタ 36"/>
              <p:cNvCxnSpPr/>
              <p:nvPr/>
            </p:nvCxnSpPr>
            <p:spPr>
              <a:xfrm>
                <a:off x="5832025" y="2749982"/>
                <a:ext cx="125314" cy="0"/>
              </a:xfrm>
              <a:prstGeom prst="line">
                <a:avLst/>
              </a:prstGeom>
              <a:ln w="127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aphicFrame>
        <p:nvGraphicFramePr>
          <p:cNvPr id="39" name="表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3396527"/>
              </p:ext>
            </p:extLst>
          </p:nvPr>
        </p:nvGraphicFramePr>
        <p:xfrm>
          <a:off x="404664" y="7487296"/>
          <a:ext cx="4788655" cy="2361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3185">
                  <a:extLst>
                    <a:ext uri="{9D8B030D-6E8A-4147-A177-3AD203B41FA5}">
                      <a16:colId xmlns:a16="http://schemas.microsoft.com/office/drawing/2014/main" val="3772288476"/>
                    </a:ext>
                  </a:extLst>
                </a:gridCol>
                <a:gridCol w="1398113">
                  <a:extLst>
                    <a:ext uri="{9D8B030D-6E8A-4147-A177-3AD203B41FA5}">
                      <a16:colId xmlns:a16="http://schemas.microsoft.com/office/drawing/2014/main" val="1080093484"/>
                    </a:ext>
                  </a:extLst>
                </a:gridCol>
                <a:gridCol w="768962">
                  <a:extLst>
                    <a:ext uri="{9D8B030D-6E8A-4147-A177-3AD203B41FA5}">
                      <a16:colId xmlns:a16="http://schemas.microsoft.com/office/drawing/2014/main" val="3428907940"/>
                    </a:ext>
                  </a:extLst>
                </a:gridCol>
                <a:gridCol w="1188395">
                  <a:extLst>
                    <a:ext uri="{9D8B030D-6E8A-4147-A177-3AD203B41FA5}">
                      <a16:colId xmlns:a16="http://schemas.microsoft.com/office/drawing/2014/main" val="1361622934"/>
                    </a:ext>
                  </a:extLst>
                </a:gridCol>
              </a:tblGrid>
              <a:tr h="34494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2019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2020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2021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2024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endParaRPr kumimoji="1" lang="ja-JP" altLang="en-US" sz="12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94641270"/>
                  </a:ext>
                </a:extLst>
              </a:tr>
              <a:tr h="1903972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5110367"/>
                  </a:ext>
                </a:extLst>
              </a:tr>
            </a:tbl>
          </a:graphicData>
        </a:graphic>
      </p:graphicFrame>
      <p:sp>
        <p:nvSpPr>
          <p:cNvPr id="40" name="テキスト ボックス 39"/>
          <p:cNvSpPr txBox="1"/>
          <p:nvPr/>
        </p:nvSpPr>
        <p:spPr>
          <a:xfrm>
            <a:off x="509479" y="8191027"/>
            <a:ext cx="338554" cy="99001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博覧会協会設立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1193439" y="8191027"/>
            <a:ext cx="338554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公益社団法人移行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50724" y="7952079"/>
            <a:ext cx="52129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月末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120389" y="7958398"/>
            <a:ext cx="66717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月以降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4" name="直線矢印コネクタ 43"/>
          <p:cNvCxnSpPr/>
          <p:nvPr/>
        </p:nvCxnSpPr>
        <p:spPr>
          <a:xfrm>
            <a:off x="868389" y="8409528"/>
            <a:ext cx="2520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1996992" y="7952079"/>
            <a:ext cx="3930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913496" y="8191027"/>
            <a:ext cx="492443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登録申請書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提出期限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612351" y="7952079"/>
            <a:ext cx="39305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616728" y="8075189"/>
            <a:ext cx="492443" cy="137473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ＢＩＥ総会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（登録申請書の承認）</a:t>
            </a:r>
            <a:endParaRPr kumimoji="1" lang="en-US" altLang="ja-JP" sz="10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325020" y="8198300"/>
            <a:ext cx="400110" cy="101249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万博開催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157747" y="7944806"/>
            <a:ext cx="80983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月～</a:t>
            </a:r>
            <a:r>
              <a:rPr kumimoji="1" lang="en-US" altLang="ja-JP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11</a:t>
            </a:r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右矢印 50"/>
          <p:cNvSpPr/>
          <p:nvPr/>
        </p:nvSpPr>
        <p:spPr>
          <a:xfrm>
            <a:off x="691257" y="9267075"/>
            <a:ext cx="3277926" cy="538435"/>
          </a:xfrm>
          <a:prstGeom prst="rightArrow">
            <a:avLst>
              <a:gd name="adj1" fmla="val 70306"/>
              <a:gd name="adj2" fmla="val 6368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696590" y="9383604"/>
            <a:ext cx="11288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マーケティング、催事 等</a:t>
            </a:r>
            <a:endParaRPr kumimoji="1"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会場整備計画の検討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1731196" y="9490055"/>
            <a:ext cx="67197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法令手続き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403175" y="9381361"/>
            <a:ext cx="138211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正式な参加招聘の開始</a:t>
            </a:r>
            <a:endParaRPr kumimoji="1"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実施設計　　会場建設工事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5" name="カギ線コネクタ 54"/>
          <p:cNvCxnSpPr/>
          <p:nvPr/>
        </p:nvCxnSpPr>
        <p:spPr>
          <a:xfrm rot="16200000" flipH="1">
            <a:off x="2719111" y="8849074"/>
            <a:ext cx="919125" cy="282578"/>
          </a:xfrm>
          <a:prstGeom prst="bentConnector3">
            <a:avLst>
              <a:gd name="adj1" fmla="val 257"/>
            </a:avLst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テキスト ボックス 55"/>
          <p:cNvSpPr txBox="1"/>
          <p:nvPr/>
        </p:nvSpPr>
        <p:spPr>
          <a:xfrm>
            <a:off x="4809848" y="7258488"/>
            <a:ext cx="56938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（年）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36472" y="7133972"/>
            <a:ext cx="2088232" cy="3847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130701" indent="-130701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）スケジュール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130701" indent="-130701"/>
            <a:endParaRPr lang="en-US" altLang="ja-JP" sz="5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9" name="テキスト ボックス 11"/>
          <p:cNvSpPr txBox="1"/>
          <p:nvPr/>
        </p:nvSpPr>
        <p:spPr>
          <a:xfrm>
            <a:off x="5413041" y="55236"/>
            <a:ext cx="1224136" cy="35734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>
              <a:spcAft>
                <a:spcPts val="0"/>
              </a:spcAft>
            </a:pPr>
            <a:r>
              <a:rPr kumimoji="1" lang="ja-JP" sz="1600" kern="120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</a:t>
            </a:r>
            <a:r>
              <a:rPr lang="ja-JP" sz="1600" kern="120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</a:t>
            </a:r>
            <a:r>
              <a:rPr lang="ja-JP" altLang="en-US" sz="1600" dirty="0">
                <a:solidFill>
                  <a:srgbClr val="000000"/>
                </a:solidFill>
                <a:latin typeface="ＭＳ Ｐゴシック" panose="020B060007020508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</a:t>
            </a:r>
            <a:r>
              <a:rPr lang="ja-JP" sz="1600" kern="1200" smtClean="0">
                <a:solidFill>
                  <a:srgbClr val="000000"/>
                </a:solidFill>
                <a:effectLst/>
                <a:latin typeface="ＭＳ Ｐゴシック" panose="020B060007020508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</a:t>
            </a:r>
            <a:endParaRPr lang="ja-JP" sz="1200" dirty="0">
              <a:effectLst/>
              <a:latin typeface="ＭＳ Ｐゴシック" panose="020B0600070205080204" pitchFamily="50" charset="-128"/>
              <a:ea typeface="ＭＳ Ｐゴシック" panose="020B0600070205080204" pitchFamily="50" charset="-128"/>
              <a:cs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54716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34D15E29DDD314C892763A1095789F2" ma:contentTypeVersion="0" ma:contentTypeDescription="新しいドキュメントを作成します。" ma:contentTypeScope="" ma:versionID="174dee72d1befc18225ce75789e52c6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c216975fa0084bb3f54c3fd858a6103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1E68040-D7AE-4197-9E73-F444927EF60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91D0CE-1777-4552-9B8C-CC2237DE75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B32818F-0F4F-45F3-AA5D-F933AFF1190C}">
  <ds:schemaRefs>
    <ds:schemaRef ds:uri="http://schemas.microsoft.com/office/2006/documentManagement/types"/>
    <ds:schemaRef ds:uri="http://purl.org/dc/dcmitype/"/>
    <ds:schemaRef ds:uri="http://www.w3.org/XML/1998/namespace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7622</TotalTime>
  <Words>136</Words>
  <Application>Microsoft Office PowerPoint</Application>
  <PresentationFormat>A4 210 x 297 mm</PresentationFormat>
  <Paragraphs>69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HOSTNAME</dc:creator>
  <cp:lastModifiedBy>安井　利昌</cp:lastModifiedBy>
  <cp:revision>562</cp:revision>
  <cp:lastPrinted>2019-02-12T05:27:08Z</cp:lastPrinted>
  <dcterms:created xsi:type="dcterms:W3CDTF">2017-08-25T07:45:42Z</dcterms:created>
  <dcterms:modified xsi:type="dcterms:W3CDTF">2019-02-12T09:03:43Z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0x010100734D15E29DDD314C892763A1095789F2</vt:lpwstr>
  </property>
</Properties>
</file>