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>
  <p:sldMasterIdLst>
    <p:sldMasterId id="2147483648" r:id="rId1"/>
    <p:sldMasterId id="2147483661" r:id="rId2"/>
    <p:sldMasterId id="2147483674" r:id="rId3"/>
    <p:sldMasterId id="2147483686" r:id="rId4"/>
  </p:sldMasterIdLst>
  <p:notesMasterIdLst>
    <p:notesMasterId r:id="rId11"/>
  </p:notesMasterIdLst>
  <p:handoutMasterIdLst>
    <p:handoutMasterId r:id="rId12"/>
  </p:handoutMasterIdLst>
  <p:sldIdLst>
    <p:sldId id="523" r:id="rId5"/>
    <p:sldId id="892" r:id="rId6"/>
    <p:sldId id="862" r:id="rId7"/>
    <p:sldId id="894" r:id="rId8"/>
    <p:sldId id="860" r:id="rId9"/>
    <p:sldId id="883" r:id="rId10"/>
  </p:sldIdLst>
  <p:sldSz cx="9906000" cy="6858000" type="A4"/>
  <p:notesSz cx="6807200" cy="9939338"/>
  <p:defaultTextStyle>
    <a:defPPr>
      <a:defRPr lang="ja-JP"/>
    </a:defPPr>
    <a:lvl1pPr marL="0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7">
          <p15:clr>
            <a:srgbClr val="A4A3A4"/>
          </p15:clr>
        </p15:guide>
        <p15:guide id="2" pos="31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6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99"/>
    <a:srgbClr val="FFCC00"/>
    <a:srgbClr val="FF9900"/>
    <a:srgbClr val="F5C040"/>
    <a:srgbClr val="FFFFCC"/>
    <a:srgbClr val="E9EDF4"/>
    <a:srgbClr val="D0D8E8"/>
    <a:srgbClr val="4F81B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7" autoAdjust="0"/>
    <p:restoredTop sz="98564" autoAdjust="0"/>
  </p:normalViewPr>
  <p:slideViewPr>
    <p:cSldViewPr>
      <p:cViewPr varScale="1">
        <p:scale>
          <a:sx n="74" d="100"/>
          <a:sy n="74" d="100"/>
        </p:scale>
        <p:origin x="1068" y="72"/>
      </p:cViewPr>
      <p:guideLst>
        <p:guide orient="horz" pos="2047"/>
        <p:guide pos="31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530"/>
    </p:cViewPr>
  </p:sorterViewPr>
  <p:notesViewPr>
    <p:cSldViewPr>
      <p:cViewPr>
        <p:scale>
          <a:sx n="90" d="100"/>
          <a:sy n="90" d="100"/>
        </p:scale>
        <p:origin x="-2046" y="1080"/>
      </p:cViewPr>
      <p:guideLst>
        <p:guide orient="horz" pos="296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49575" cy="496888"/>
          </a:xfrm>
          <a:prstGeom prst="rect">
            <a:avLst/>
          </a:prstGeom>
        </p:spPr>
        <p:txBody>
          <a:bodyPr vert="horz" lIns="91394" tIns="45698" rIns="91394" bIns="4569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4" y="0"/>
            <a:ext cx="2949575" cy="496888"/>
          </a:xfrm>
          <a:prstGeom prst="rect">
            <a:avLst/>
          </a:prstGeom>
        </p:spPr>
        <p:txBody>
          <a:bodyPr vert="horz" lIns="91394" tIns="45698" rIns="91394" bIns="45698" rtlCol="0"/>
          <a:lstStyle>
            <a:lvl1pPr algn="r">
              <a:defRPr sz="1200"/>
            </a:lvl1pPr>
          </a:lstStyle>
          <a:p>
            <a:fld id="{5AA3F54B-2833-45B3-AE85-A5B2483667C7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6" y="9440863"/>
            <a:ext cx="2949575" cy="496887"/>
          </a:xfrm>
          <a:prstGeom prst="rect">
            <a:avLst/>
          </a:prstGeom>
        </p:spPr>
        <p:txBody>
          <a:bodyPr vert="horz" lIns="91394" tIns="45698" rIns="91394" bIns="4569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4" y="9440863"/>
            <a:ext cx="2949575" cy="496887"/>
          </a:xfrm>
          <a:prstGeom prst="rect">
            <a:avLst/>
          </a:prstGeom>
        </p:spPr>
        <p:txBody>
          <a:bodyPr vert="horz" lIns="91394" tIns="45698" rIns="91394" bIns="45698" rtlCol="0" anchor="b"/>
          <a:lstStyle>
            <a:lvl1pPr algn="r">
              <a:defRPr sz="1200"/>
            </a:lvl1pPr>
          </a:lstStyle>
          <a:p>
            <a:fld id="{9FCC8515-EABC-45E8-A8D7-9A980EECF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6"/>
            <a:ext cx="2949787" cy="496967"/>
          </a:xfrm>
          <a:prstGeom prst="rect">
            <a:avLst/>
          </a:prstGeom>
        </p:spPr>
        <p:txBody>
          <a:bodyPr vert="horz" lIns="91394" tIns="45698" rIns="91394" bIns="4569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4" y="6"/>
            <a:ext cx="2949787" cy="496967"/>
          </a:xfrm>
          <a:prstGeom prst="rect">
            <a:avLst/>
          </a:prstGeom>
        </p:spPr>
        <p:txBody>
          <a:bodyPr vert="horz" lIns="91394" tIns="45698" rIns="91394" bIns="45698" rtlCol="0"/>
          <a:lstStyle>
            <a:lvl1pPr algn="r">
              <a:defRPr sz="1200"/>
            </a:lvl1pPr>
          </a:lstStyle>
          <a:p>
            <a:fld id="{8A024897-80D4-4620-B0CE-5C9E5E376D5A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8" rIns="91394" bIns="4569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394" tIns="45698" rIns="91394" bIns="4569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52"/>
            <a:ext cx="2949787" cy="496967"/>
          </a:xfrm>
          <a:prstGeom prst="rect">
            <a:avLst/>
          </a:prstGeom>
        </p:spPr>
        <p:txBody>
          <a:bodyPr vert="horz" lIns="91394" tIns="45698" rIns="91394" bIns="4569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4" y="9440652"/>
            <a:ext cx="2949787" cy="496967"/>
          </a:xfrm>
          <a:prstGeom prst="rect">
            <a:avLst/>
          </a:prstGeom>
        </p:spPr>
        <p:txBody>
          <a:bodyPr vert="horz" lIns="91394" tIns="45698" rIns="91394" bIns="45698" rtlCol="0" anchor="b"/>
          <a:lstStyle>
            <a:lvl1pPr algn="r">
              <a:defRPr sz="1200"/>
            </a:lvl1pPr>
          </a:lstStyle>
          <a:p>
            <a:fld id="{A0C3B56F-56AB-411F-8724-511B22958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80720" y="4721190"/>
            <a:ext cx="5459184" cy="4856996"/>
          </a:xfrm>
        </p:spPr>
        <p:txBody>
          <a:bodyPr/>
          <a:lstStyle/>
          <a:p>
            <a:endParaRPr lang="ja-JP" altLang="en-US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3B56F-56AB-411F-8724-511B22958D15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3B56F-56AB-411F-8724-511B22958D15}" type="slidenum">
              <a:rPr lang="ja-JP" altLang="en-US" smtClean="0">
                <a:solidFill>
                  <a:prstClr val="black"/>
                </a:solidFill>
              </a:rPr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3693">
              <a:defRPr/>
            </a:pPr>
            <a:fld id="{A0C3B56F-56AB-411F-8724-511B22958D15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13693">
                <a:defRPr/>
              </a:pPr>
              <a:t>3</a:t>
            </a:fld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935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76275" y="733425"/>
            <a:ext cx="5294313" cy="366553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0948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9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A350-C850-4F14-A7E6-02675EFB710D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1EA3-55ED-4B68-9634-D1FF7AC750D1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5A8E3-EF5B-4E09-BC7B-BFA931062736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2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9" tIns="45709" rIns="91419" bIns="45709" numCol="1" rtlCol="0" anchor="t" anchorCtr="0" compatLnSpc="1"/>
          <a:lstStyle/>
          <a:p>
            <a:pPr defTabSz="44831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ja-JP" altLang="en-US" smtClean="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3765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FF831487-6455-4961-898F-D88C9E618755}" type="slidenum">
              <a:rPr lang="en-US"/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 hasCustomPrompt="1"/>
          </p:nvPr>
        </p:nvSpPr>
        <p:spPr bwMode="auto">
          <a:xfrm>
            <a:off x="495300" y="214289"/>
            <a:ext cx="8910638" cy="50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79" tIns="46790" rIns="89979" bIns="46790" numCol="1" anchor="ctr" anchorCtr="0" compatLnSpc="1"/>
          <a:lstStyle/>
          <a:p>
            <a:pPr lvl="0"/>
            <a:r>
              <a:rPr lang="ja-JP" altLang="en-GB" dirty="0" smtClean="0"/>
              <a:t>タイトルテキストの書式を編集するにはクリックします。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9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A350-C850-4F14-A7E6-02675EFB710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6B5D-AC21-421A-B8E6-B7C78BEC466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7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BB7E-BEB8-4AF6-B714-72676ED53D9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5D5D2-FFFC-479D-8130-8A10C96356B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7"/>
            <a:ext cx="437859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417A-0290-4F4C-A619-13D5E60C9DB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10E1-7510-4139-A653-1480721F8E6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3700-F350-497D-8C31-25F14E3E2EE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6B5D-AC21-421A-B8E6-B7C78BEC4669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6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900"/>
            </a:lvl4pPr>
            <a:lvl5pPr marL="1828165" indent="0">
              <a:buNone/>
              <a:defRPr sz="900"/>
            </a:lvl5pPr>
            <a:lvl6pPr marL="2285365" indent="0">
              <a:buNone/>
              <a:defRPr sz="900"/>
            </a:lvl6pPr>
            <a:lvl7pPr marL="2742565" indent="0">
              <a:buNone/>
              <a:defRPr sz="900"/>
            </a:lvl7pPr>
            <a:lvl8pPr marL="3199765" indent="0">
              <a:buNone/>
              <a:defRPr sz="900"/>
            </a:lvl8pPr>
            <a:lvl9pPr marL="365696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5357-B0A1-4A6F-A57B-6AEE7C6315C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35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300"/>
            </a:lvl3pPr>
            <a:lvl4pPr marL="1371600" indent="0">
              <a:buNone/>
              <a:defRPr sz="2000"/>
            </a:lvl4pPr>
            <a:lvl5pPr marL="1828165" indent="0">
              <a:buNone/>
              <a:defRPr sz="2000"/>
            </a:lvl5pPr>
            <a:lvl6pPr marL="2285365" indent="0">
              <a:buNone/>
              <a:defRPr sz="2000"/>
            </a:lvl6pPr>
            <a:lvl7pPr marL="2742565" indent="0">
              <a:buNone/>
              <a:defRPr sz="2000"/>
            </a:lvl7pPr>
            <a:lvl8pPr marL="3199765" indent="0">
              <a:buNone/>
              <a:defRPr sz="2000"/>
            </a:lvl8pPr>
            <a:lvl9pPr marL="3656965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7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900"/>
            </a:lvl4pPr>
            <a:lvl5pPr marL="1828165" indent="0">
              <a:buNone/>
              <a:defRPr sz="900"/>
            </a:lvl5pPr>
            <a:lvl6pPr marL="2285365" indent="0">
              <a:buNone/>
              <a:defRPr sz="900"/>
            </a:lvl6pPr>
            <a:lvl7pPr marL="2742565" indent="0">
              <a:buNone/>
              <a:defRPr sz="900"/>
            </a:lvl7pPr>
            <a:lvl8pPr marL="3199765" indent="0">
              <a:buNone/>
              <a:defRPr sz="900"/>
            </a:lvl8pPr>
            <a:lvl9pPr marL="365696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08AD-8667-479F-BB99-989F2A23BE1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1EA3-55ED-4B68-9634-D1FF7AC750D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5A8E3-EF5B-4E09-BC7B-BFA93106273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2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9" tIns="45709" rIns="91419" bIns="45709" numCol="1" rtlCol="0" anchor="t" anchorCtr="0" compatLnSpc="1"/>
          <a:lstStyle/>
          <a:p>
            <a:pPr defTabSz="44831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ja-JP" altLang="en-US" smtClean="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3765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FF831487-6455-4961-898F-D88C9E618755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 hasCustomPrompt="1"/>
          </p:nvPr>
        </p:nvSpPr>
        <p:spPr bwMode="auto">
          <a:xfrm>
            <a:off x="495300" y="214289"/>
            <a:ext cx="8910638" cy="50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79" tIns="46790" rIns="89979" bIns="46790" numCol="1" anchor="ctr" anchorCtr="0" compatLnSpc="1"/>
          <a:lstStyle/>
          <a:p>
            <a:pPr lvl="0"/>
            <a:r>
              <a:rPr lang="ja-JP" altLang="en-GB" dirty="0" smtClean="0"/>
              <a:t>タイトルテキストの書式を編集するにはクリックします。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7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BB7E-BEB8-4AF6-B714-72676ED53D9C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61693-A41D-42A2-B2DC-3574CCB69618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9326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ECD4-4414-4D66-A5E8-0BB8ECD4B176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1235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33A3-E904-42F6-A983-89FE1A4E2DBF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5624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D3BD-4BC1-4574-8BB4-88E51910667A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 txBox="1">
            <a:spLocks/>
          </p:cNvSpPr>
          <p:nvPr userDrawn="1"/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1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AC9B83D-17C3-4F2E-B0BA-D155CD364A7C}" type="slidenum">
              <a:rPr lang="ja-JP" altLang="en-US" sz="1800" smtClean="0"/>
              <a:pPr>
                <a:defRPr/>
              </a:pPr>
              <a:t>‹#›</a:t>
            </a:fld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248424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5D5D2-FFFC-479D-8130-8A10C96356B0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9264-5A26-42CC-BF3A-958C51FACEE1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6742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08DF-B078-4FCF-8595-8AFB0555BCB3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1435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70058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AAD0-B139-437D-B81E-7069A3BB2880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9618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AB6E0-BFFA-46CD-850F-FACB1471D4F1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163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9C7C-9CDC-46A4-9568-B1C4B1730EC5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9374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876B-7760-4451-8201-8BC18DAC14E2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5713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7"/>
            <a:ext cx="437859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417A-0290-4F4C-A619-13D5E60C9DB3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10E1-7510-4139-A653-1480721F8E66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3700-F350-497D-8C31-25F14E3E2EE6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6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900"/>
            </a:lvl4pPr>
            <a:lvl5pPr marL="1828165" indent="0">
              <a:buNone/>
              <a:defRPr sz="900"/>
            </a:lvl5pPr>
            <a:lvl6pPr marL="2285365" indent="0">
              <a:buNone/>
              <a:defRPr sz="900"/>
            </a:lvl6pPr>
            <a:lvl7pPr marL="2742565" indent="0">
              <a:buNone/>
              <a:defRPr sz="900"/>
            </a:lvl7pPr>
            <a:lvl8pPr marL="3199765" indent="0">
              <a:buNone/>
              <a:defRPr sz="900"/>
            </a:lvl8pPr>
            <a:lvl9pPr marL="365696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5357-B0A1-4A6F-A57B-6AEE7C6315C9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35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300"/>
            </a:lvl3pPr>
            <a:lvl4pPr marL="1371600" indent="0">
              <a:buNone/>
              <a:defRPr sz="2000"/>
            </a:lvl4pPr>
            <a:lvl5pPr marL="1828165" indent="0">
              <a:buNone/>
              <a:defRPr sz="2000"/>
            </a:lvl5pPr>
            <a:lvl6pPr marL="2285365" indent="0">
              <a:buNone/>
              <a:defRPr sz="2000"/>
            </a:lvl6pPr>
            <a:lvl7pPr marL="2742565" indent="0">
              <a:buNone/>
              <a:defRPr sz="2000"/>
            </a:lvl7pPr>
            <a:lvl8pPr marL="3199765" indent="0">
              <a:buNone/>
              <a:defRPr sz="2000"/>
            </a:lvl8pPr>
            <a:lvl9pPr marL="3656965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7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900"/>
            </a:lvl4pPr>
            <a:lvl5pPr marL="1828165" indent="0">
              <a:buNone/>
              <a:defRPr sz="900"/>
            </a:lvl5pPr>
            <a:lvl6pPr marL="2285365" indent="0">
              <a:buNone/>
              <a:defRPr sz="900"/>
            </a:lvl6pPr>
            <a:lvl7pPr marL="2742565" indent="0">
              <a:buNone/>
              <a:defRPr sz="900"/>
            </a:lvl7pPr>
            <a:lvl8pPr marL="3199765" indent="0">
              <a:buNone/>
              <a:defRPr sz="900"/>
            </a:lvl8pPr>
            <a:lvl9pPr marL="365696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08AD-8667-479F-BB99-989F2A23BE1A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</p:spPr>
        <p:txBody>
          <a:bodyPr vert="horz" lIns="91419" tIns="45709" rIns="91419" bIns="45709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19" tIns="45709" rIns="91419" bIns="4570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421"/>
            <a:ext cx="2311400" cy="365125"/>
          </a:xfrm>
          <a:prstGeom prst="rect">
            <a:avLst/>
          </a:prstGeom>
        </p:spPr>
        <p:txBody>
          <a:bodyPr vert="horz" lIns="91419" tIns="45709" rIns="91419" bIns="4570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AEF7F-927D-4C2E-8CBF-59DCC33CF152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421"/>
            <a:ext cx="3136900" cy="365125"/>
          </a:xfrm>
          <a:prstGeom prst="rect">
            <a:avLst/>
          </a:prstGeom>
        </p:spPr>
        <p:txBody>
          <a:bodyPr vert="horz" lIns="91419" tIns="45709" rIns="91419" bIns="4570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421"/>
            <a:ext cx="2311400" cy="365125"/>
          </a:xfrm>
          <a:prstGeom prst="rect">
            <a:avLst/>
          </a:prstGeom>
        </p:spPr>
        <p:txBody>
          <a:bodyPr vert="horz" lIns="91419" tIns="45709" rIns="91419" bIns="4570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3765" rtl="0" eaLnBrk="1" latinLnBrk="0" hangingPunct="1">
        <a:spcBef>
          <a:spcPct val="0"/>
        </a:spcBef>
        <a:buNone/>
        <a:defRPr kumimoji="1"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</p:spPr>
        <p:txBody>
          <a:bodyPr vert="horz" lIns="91419" tIns="45709" rIns="91419" bIns="45709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19" tIns="45709" rIns="91419" bIns="4570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421"/>
            <a:ext cx="2311400" cy="365125"/>
          </a:xfrm>
          <a:prstGeom prst="rect">
            <a:avLst/>
          </a:prstGeom>
        </p:spPr>
        <p:txBody>
          <a:bodyPr vert="horz" lIns="91419" tIns="45709" rIns="91419" bIns="4570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AEF7F-927D-4C2E-8CBF-59DCC33CF15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421"/>
            <a:ext cx="3136900" cy="365125"/>
          </a:xfrm>
          <a:prstGeom prst="rect">
            <a:avLst/>
          </a:prstGeom>
        </p:spPr>
        <p:txBody>
          <a:bodyPr vert="horz" lIns="91419" tIns="45709" rIns="91419" bIns="4570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421"/>
            <a:ext cx="2311400" cy="365125"/>
          </a:xfrm>
          <a:prstGeom prst="rect">
            <a:avLst/>
          </a:prstGeom>
        </p:spPr>
        <p:txBody>
          <a:bodyPr vert="horz" lIns="91419" tIns="45709" rIns="91419" bIns="4570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ctr" defTabSz="913765" rtl="0" eaLnBrk="1" latinLnBrk="0" hangingPunct="1">
        <a:spcBef>
          <a:spcPct val="0"/>
        </a:spcBef>
        <a:buNone/>
        <a:defRPr kumimoji="1"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2019/2/14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9A161-9748-40A8-91F6-EADF265F5A4D}" type="datetime1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2416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568624" y="4293155"/>
            <a:ext cx="6912768" cy="1440372"/>
          </a:xfrm>
          <a:prstGeom prst="rect">
            <a:avLst/>
          </a:prstGeom>
          <a:noFill/>
        </p:spPr>
        <p:txBody>
          <a:bodyPr wrap="square" lIns="91419" tIns="45709" rIns="91419" bIns="45709" rtlCol="0">
            <a:spAutoFit/>
          </a:bodyPr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３１年２月１４日（木）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23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政策企画部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タイトル 1"/>
          <p:cNvSpPr>
            <a:spLocks noGrp="1"/>
          </p:cNvSpPr>
          <p:nvPr/>
        </p:nvSpPr>
        <p:spPr>
          <a:xfrm>
            <a:off x="555504" y="1971841"/>
            <a:ext cx="9049005" cy="938535"/>
          </a:xfrm>
          <a:prstGeom prst="rect">
            <a:avLst/>
          </a:prstGeom>
        </p:spPr>
        <p:txBody>
          <a:bodyPr vert="horz" lIns="91419" tIns="45709" rIns="91419" bIns="45709" rtlCol="0" anchor="ctr">
            <a:normAutofit/>
          </a:bodyPr>
          <a:lstStyle>
            <a:lvl1pPr algn="ctr" defTabSz="913765" rtl="0" eaLnBrk="1" latinLnBrk="0" hangingPunct="1">
              <a:spcBef>
                <a:spcPct val="0"/>
              </a:spcBef>
              <a:buNone/>
              <a:defRPr kumimoji="1" sz="4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新たな外国人材の受け入れに向けて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85248" y="792680"/>
            <a:ext cx="1512168" cy="3693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326132" y="4737709"/>
            <a:ext cx="9252476" cy="2008792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FFCC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72000" tIns="72000" rIns="72000" bIns="0" rtlCol="0" anchor="t" anchorCtr="0">
            <a:noAutofit/>
          </a:bodyPr>
          <a:lstStyle/>
          <a:p>
            <a:pPr marL="285750" lvl="0" indent="-285750" fontAlgn="auto">
              <a:lnSpc>
                <a:spcPts val="2300"/>
              </a:lnSpc>
              <a:buFont typeface="Wingdings" panose="05000000000000000000" pitchFamily="2" charset="2"/>
              <a:buChar char="Ø"/>
              <a:defRPr/>
            </a:pP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26132" y="1902941"/>
            <a:ext cx="9252476" cy="2365012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FFCC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72000" tIns="72000" rIns="72000" bIns="0" rtlCol="0" anchor="t" anchorCtr="0">
            <a:noAutofit/>
          </a:bodyPr>
          <a:lstStyle/>
          <a:p>
            <a:pPr marL="285750" lvl="0" indent="-285750" fontAlgn="base">
              <a:buFont typeface="Wingdings" panose="05000000000000000000" pitchFamily="2" charset="2"/>
              <a:buChar char="Ø"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生産性向上や国内人材の確保のための取組を行ってもなお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人材を確保することが困難な状況にある産業上の分野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（特定産業分野）において、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一定の専門性・技能を有し即戦力となる外国人を受け入れる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。</a:t>
            </a:r>
          </a:p>
          <a:p>
            <a:pPr marL="285750" lvl="0" indent="-285750" fontAlgn="base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外国人により人材の確保を図るべき産業上の分野として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14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の「特定産業分野」を指定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。向こう５年間の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受け入れ見込み数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は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全国で最大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345,150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人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。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+mn-ea"/>
            </a:endParaRPr>
          </a:p>
          <a:p>
            <a:pPr marL="285750" lvl="0" indent="-285750" fontAlgn="auto">
              <a:lnSpc>
                <a:spcPts val="2300"/>
              </a:lnSpc>
              <a:buFont typeface="Wingdings" panose="05000000000000000000" pitchFamily="2" charset="2"/>
              <a:buChar char="Ø"/>
              <a:defRPr/>
            </a:pP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326132" y="4399177"/>
            <a:ext cx="9252476" cy="338532"/>
          </a:xfrm>
          <a:prstGeom prst="roundRect">
            <a:avLst>
              <a:gd name="adj" fmla="val 0"/>
            </a:avLst>
          </a:prstGeom>
          <a:solidFill>
            <a:srgbClr val="F5C040">
              <a:lumMod val="40000"/>
              <a:lumOff val="60000"/>
            </a:srgbClr>
          </a:solidFill>
          <a:ln w="25400" cap="flat" cmpd="sng" algn="ctr">
            <a:solidFill>
              <a:srgbClr val="FFCC00"/>
            </a:solidFill>
            <a:prstDash val="solid"/>
          </a:ln>
          <a:effectLst/>
        </p:spPr>
        <p:txBody>
          <a:bodyPr wrap="square" lIns="91419" tIns="45709" rIns="91419" bIns="45709" rtlCol="0" anchor="ctr">
            <a:spAutoFit/>
          </a:bodyPr>
          <a:lstStyle/>
          <a:p>
            <a:pPr lvl="0" algn="ctr">
              <a:defRPr/>
            </a:pPr>
            <a:r>
              <a:rPr kumimoji="0" lang="ja-JP" altLang="en-US" sz="1600" b="1" kern="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外国人材受け入れに向けての課題</a:t>
            </a:r>
            <a:endParaRPr kumimoji="0" lang="ja-JP" altLang="en-US" sz="1600" b="1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26132" y="1564409"/>
            <a:ext cx="9252476" cy="338532"/>
          </a:xfrm>
          <a:prstGeom prst="roundRect">
            <a:avLst>
              <a:gd name="adj" fmla="val 0"/>
            </a:avLst>
          </a:prstGeom>
          <a:solidFill>
            <a:srgbClr val="F5C040">
              <a:lumMod val="40000"/>
              <a:lumOff val="60000"/>
            </a:srgbClr>
          </a:solidFill>
          <a:ln w="25400" cap="flat" cmpd="sng" algn="ctr">
            <a:solidFill>
              <a:srgbClr val="FFCC00"/>
            </a:solidFill>
            <a:prstDash val="solid"/>
          </a:ln>
          <a:effectLst/>
        </p:spPr>
        <p:txBody>
          <a:bodyPr wrap="square" lIns="91419" tIns="45709" rIns="91419" bIns="45709" rtlCol="0" anchor="ctr">
            <a:sp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制度改正のポイント</a:t>
            </a:r>
            <a:endParaRPr kumimoji="0" lang="ja-JP" altLang="en-US" sz="1600" b="1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880439"/>
              </p:ext>
            </p:extLst>
          </p:nvPr>
        </p:nvGraphicFramePr>
        <p:xfrm>
          <a:off x="1069513" y="2998822"/>
          <a:ext cx="7739800" cy="1127760"/>
        </p:xfrm>
        <a:graphic>
          <a:graphicData uri="http://schemas.openxmlformats.org/drawingml/2006/table">
            <a:tbl>
              <a:tblPr bandCol="1">
                <a:tableStyleId>{69CF1AB2-1976-4502-BF36-3FF5EA218861}</a:tableStyleId>
              </a:tblPr>
              <a:tblGrid>
                <a:gridCol w="1354779">
                  <a:extLst>
                    <a:ext uri="{9D8B030D-6E8A-4147-A177-3AD203B41FA5}">
                      <a16:colId xmlns:a16="http://schemas.microsoft.com/office/drawing/2014/main" val="3340930742"/>
                    </a:ext>
                  </a:extLst>
                </a:gridCol>
                <a:gridCol w="6385021">
                  <a:extLst>
                    <a:ext uri="{9D8B030D-6E8A-4147-A177-3AD203B41FA5}">
                      <a16:colId xmlns:a16="http://schemas.microsoft.com/office/drawing/2014/main" val="1443906880"/>
                    </a:ext>
                  </a:extLst>
                </a:gridCol>
              </a:tblGrid>
              <a:tr h="178328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特定産業分野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（１４分野）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dirty="0" smtClean="0"/>
                        <a:t>厚労省所管：介護、ビルクリーニング</a:t>
                      </a:r>
                      <a:endParaRPr kumimoji="1" lang="ja-JP" altLang="en-US" sz="1400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722750"/>
                  </a:ext>
                </a:extLst>
              </a:tr>
              <a:tr h="178328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dirty="0" smtClean="0"/>
                        <a:t>経産省所管：素形材産業、産業機械製造業、電気・電子情報関連産業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5229868"/>
                  </a:ext>
                </a:extLst>
              </a:tr>
              <a:tr h="178328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smtClean="0"/>
                        <a:t>国交省所管</a:t>
                      </a:r>
                      <a:r>
                        <a:rPr kumimoji="1" lang="ja-JP" altLang="en-US" sz="1400" dirty="0" smtClean="0"/>
                        <a:t>：建設、造船・舶用工業、自動車整備、航空、宿泊</a:t>
                      </a:r>
                      <a:endParaRPr kumimoji="1" lang="ja-JP" altLang="en-US" sz="1400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02971"/>
                  </a:ext>
                </a:extLst>
              </a:tr>
              <a:tr h="225476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dirty="0" smtClean="0"/>
                        <a:t>農水省所管：農業、漁業、飲食料品製造、外食業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1834942"/>
                  </a:ext>
                </a:extLst>
              </a:tr>
            </a:tbl>
          </a:graphicData>
        </a:graphic>
      </p:graphicFrame>
      <p:sp>
        <p:nvSpPr>
          <p:cNvPr id="12" name="正方形/長方形 9"/>
          <p:cNvSpPr/>
          <p:nvPr/>
        </p:nvSpPr>
        <p:spPr>
          <a:xfrm>
            <a:off x="-5156" y="2611"/>
            <a:ext cx="9906000" cy="432000"/>
          </a:xfrm>
          <a:prstGeom prst="rect">
            <a:avLst/>
          </a:prstGeom>
          <a:solidFill>
            <a:srgbClr val="0000FF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19" tIns="45709" rIns="91419" bIns="28793" rtlCol="0" anchor="b" anchorCtr="0">
            <a:noAutofit/>
          </a:bodyPr>
          <a:lstStyle/>
          <a:p>
            <a:pPr>
              <a:defRPr/>
            </a:pPr>
            <a:r>
              <a:rPr kumimoji="0" lang="ja-JP" altLang="en-US" sz="2400" b="1" kern="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0" lang="ja-JP" altLang="en-US" sz="2400" b="1" kern="0" dirty="0" smtClean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新たな外国</a:t>
            </a:r>
            <a:r>
              <a:rPr kumimoji="0" lang="ja-JP" altLang="en-US" sz="2400" b="1" kern="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人材の受け入れに向けて　</a:t>
            </a:r>
          </a:p>
        </p:txBody>
      </p:sp>
      <p:sp>
        <p:nvSpPr>
          <p:cNvPr id="1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45488" y="6381376"/>
            <a:ext cx="425252" cy="365125"/>
          </a:xfrm>
          <a:solidFill>
            <a:schemeClr val="accent1"/>
          </a:solidFill>
        </p:spPr>
        <p:txBody>
          <a:bodyPr/>
          <a:lstStyle/>
          <a:p>
            <a:pPr algn="ctr"/>
            <a:fld id="{D2D8002D-B5B0-4BAC-B1F6-782DDCCE6D9C}" type="slidenum">
              <a:rPr lang="ja-JP" altLang="en-US" sz="1800" smtClean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fld>
            <a:endParaRPr lang="ja-JP" altLang="en-US" sz="1800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74229" y="561747"/>
            <a:ext cx="9345295" cy="833085"/>
          </a:xfrm>
          <a:prstGeom prst="roundRect">
            <a:avLst>
              <a:gd name="adj" fmla="val 10678"/>
            </a:avLst>
          </a:prstGeom>
          <a:solidFill>
            <a:srgbClr val="FDEADA"/>
          </a:solidFill>
          <a:ln w="12700" cap="flat" cmpd="sng" algn="ctr">
            <a:solidFill>
              <a:srgbClr val="FF99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107950" tIns="107950" rIns="107950" bIns="107950" rtlCol="0" anchor="ctr">
            <a:spAutoFit/>
          </a:bodyPr>
          <a:lstStyle/>
          <a:p>
            <a:pPr marL="357505" indent="-285750">
              <a:buFont typeface="Wingdings" panose="05000000000000000000" pitchFamily="2" charset="2"/>
              <a:buChar char="Ø"/>
              <a:defRPr/>
            </a:pPr>
            <a:r>
              <a:rPr lang="ja-JP" altLang="en-US" sz="1600" dirty="0">
                <a:solidFill>
                  <a:prstClr val="black"/>
                </a:solidFill>
                <a:cs typeface="Meiryo UI" panose="020B0604030504040204" pitchFamily="50" charset="-128"/>
              </a:rPr>
              <a:t>昨年末、入管法の改正案が成立。</a:t>
            </a:r>
            <a:r>
              <a:rPr lang="ja-JP" altLang="en-US" sz="1600" b="1" dirty="0">
                <a:solidFill>
                  <a:prstClr val="black"/>
                </a:solidFill>
                <a:cs typeface="Meiryo UI" panose="020B0604030504040204" pitchFamily="50" charset="-128"/>
              </a:rPr>
              <a:t>府内でも相当数の外国人材の受け入れが想定</a:t>
            </a:r>
            <a:r>
              <a:rPr lang="ja-JP" altLang="en-US" sz="1600" dirty="0">
                <a:solidFill>
                  <a:prstClr val="black"/>
                </a:solidFill>
                <a:cs typeface="Meiryo UI" panose="020B0604030504040204" pitchFamily="50" charset="-128"/>
              </a:rPr>
              <a:t>される</a:t>
            </a:r>
            <a:r>
              <a:rPr lang="ja-JP" altLang="en-US" sz="1600" dirty="0" smtClean="0">
                <a:solidFill>
                  <a:prstClr val="black"/>
                </a:solidFill>
                <a:cs typeface="Meiryo UI" panose="020B0604030504040204" pitchFamily="50" charset="-128"/>
              </a:rPr>
              <a:t>。</a:t>
            </a:r>
            <a:endParaRPr lang="en-US" altLang="ja-JP" sz="1600" dirty="0">
              <a:solidFill>
                <a:prstClr val="black"/>
              </a:solidFill>
              <a:cs typeface="Meiryo UI" panose="020B0604030504040204" pitchFamily="50" charset="-128"/>
            </a:endParaRPr>
          </a:p>
          <a:p>
            <a:pPr marL="357505" indent="-28575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1600" dirty="0">
                <a:solidFill>
                  <a:prstClr val="black"/>
                </a:solidFill>
                <a:cs typeface="Meiryo UI" panose="020B0604030504040204" pitchFamily="50" charset="-128"/>
              </a:rPr>
              <a:t>国の動き等も</a:t>
            </a:r>
            <a:r>
              <a:rPr lang="ja-JP" altLang="en-US" sz="1600" dirty="0" smtClean="0">
                <a:solidFill>
                  <a:prstClr val="black"/>
                </a:solidFill>
                <a:cs typeface="Meiryo UI" panose="020B0604030504040204" pitchFamily="50" charset="-128"/>
              </a:rPr>
              <a:t>踏まえて、</a:t>
            </a:r>
            <a:r>
              <a:rPr lang="ja-JP" altLang="en-US" sz="1600" b="1" dirty="0" smtClean="0">
                <a:solidFill>
                  <a:prstClr val="black"/>
                </a:solidFill>
                <a:cs typeface="Meiryo UI" panose="020B0604030504040204" pitchFamily="50" charset="-128"/>
              </a:rPr>
              <a:t>課題整理や府</a:t>
            </a:r>
            <a:r>
              <a:rPr lang="ja-JP" altLang="en-US" sz="1600" b="1" dirty="0">
                <a:solidFill>
                  <a:prstClr val="black"/>
                </a:solidFill>
                <a:cs typeface="Meiryo UI" panose="020B0604030504040204" pitchFamily="50" charset="-128"/>
              </a:rPr>
              <a:t>としての対応の検討が喫緊の</a:t>
            </a:r>
            <a:r>
              <a:rPr lang="ja-JP" altLang="en-US" sz="1600" b="1" dirty="0" smtClean="0">
                <a:solidFill>
                  <a:prstClr val="black"/>
                </a:solidFill>
                <a:cs typeface="Meiryo UI" panose="020B0604030504040204" pitchFamily="50" charset="-128"/>
              </a:rPr>
              <a:t>課題</a:t>
            </a:r>
            <a:r>
              <a:rPr lang="ja-JP" altLang="en-US" sz="1600" dirty="0" smtClean="0">
                <a:solidFill>
                  <a:prstClr val="black"/>
                </a:solidFill>
                <a:cs typeface="Meiryo UI" panose="020B0604030504040204" pitchFamily="50" charset="-128"/>
              </a:rPr>
              <a:t>。</a:t>
            </a:r>
            <a:endParaRPr lang="ja-JP" altLang="en-US" sz="1600" dirty="0">
              <a:solidFill>
                <a:prstClr val="black"/>
              </a:solidFill>
              <a:cs typeface="Meiryo UI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444870"/>
              </p:ext>
            </p:extLst>
          </p:nvPr>
        </p:nvGraphicFramePr>
        <p:xfrm>
          <a:off x="657958" y="4832203"/>
          <a:ext cx="8562911" cy="1795832"/>
        </p:xfrm>
        <a:graphic>
          <a:graphicData uri="http://schemas.openxmlformats.org/drawingml/2006/table">
            <a:tbl>
              <a:tblPr firstRow="1" bandRow="1"/>
              <a:tblGrid>
                <a:gridCol w="420951">
                  <a:extLst>
                    <a:ext uri="{9D8B030D-6E8A-4147-A177-3AD203B41FA5}">
                      <a16:colId xmlns:a16="http://schemas.microsoft.com/office/drawing/2014/main" val="2505068755"/>
                    </a:ext>
                  </a:extLst>
                </a:gridCol>
                <a:gridCol w="4070980">
                  <a:extLst>
                    <a:ext uri="{9D8B030D-6E8A-4147-A177-3AD203B41FA5}">
                      <a16:colId xmlns:a16="http://schemas.microsoft.com/office/drawing/2014/main" val="193372044"/>
                    </a:ext>
                  </a:extLst>
                </a:gridCol>
                <a:gridCol w="4070980">
                  <a:extLst>
                    <a:ext uri="{9D8B030D-6E8A-4147-A177-3AD203B41FA5}">
                      <a16:colId xmlns:a16="http://schemas.microsoft.com/office/drawing/2014/main" val="1448715625"/>
                    </a:ext>
                  </a:extLst>
                </a:gridCol>
              </a:tblGrid>
              <a:tr h="332792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雇用面の課題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生活面の課題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368744"/>
                  </a:ext>
                </a:extLst>
              </a:tr>
              <a:tr h="59045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当面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府内企業の動向、各分野のニーズの把握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適切な受け入れに向けた体制・ルールの整備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外国人材を仲介する事業者に関する情報の収集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外国人向けの情報提供・相談体制の整備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医療機関における外国人受入体制の整備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府内の外国人集住地域における実情の把握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627810"/>
                  </a:ext>
                </a:extLst>
              </a:tr>
              <a:tr h="42391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将来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外国人材の転職支援、スキルアップのための教育・　職業訓練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外国人児童・生徒のための教育体制の整備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府民・府内企業・外国人による生活様式・文化の　相互理解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488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99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340269" y="2189769"/>
            <a:ext cx="9252476" cy="2664236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FFCC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72000" tIns="72000" rIns="72000" bIns="0" rtlCol="0" anchor="t" anchorCtr="0">
            <a:noAutofit/>
          </a:bodyPr>
          <a:lstStyle/>
          <a:p>
            <a:pPr marL="285750" lvl="0" indent="-285750" fontAlgn="auto">
              <a:lnSpc>
                <a:spcPts val="2300"/>
              </a:lnSpc>
              <a:buFont typeface="Wingdings" panose="05000000000000000000" pitchFamily="2" charset="2"/>
              <a:buChar char="Ø"/>
              <a:defRPr/>
            </a:pP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9"/>
          <p:cNvSpPr/>
          <p:nvPr/>
        </p:nvSpPr>
        <p:spPr>
          <a:xfrm>
            <a:off x="-5156" y="2611"/>
            <a:ext cx="9906000" cy="432000"/>
          </a:xfrm>
          <a:prstGeom prst="rect">
            <a:avLst/>
          </a:prstGeom>
          <a:solidFill>
            <a:srgbClr val="0000FF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19" tIns="45709" rIns="91419" bIns="28793" rtlCol="0" anchor="b" anchorCtr="0">
            <a:noAutofit/>
          </a:bodyPr>
          <a:lstStyle/>
          <a:p>
            <a:pPr>
              <a:defRPr/>
            </a:pPr>
            <a:r>
              <a:rPr kumimoji="0" lang="ja-JP" altLang="en-US" sz="2400" b="1" kern="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0" lang="ja-JP" altLang="en-US" sz="2400" b="1" kern="0" dirty="0" smtClean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大阪府の対応方針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272478" y="569660"/>
            <a:ext cx="9345295" cy="1093594"/>
          </a:xfrm>
          <a:prstGeom prst="roundRect">
            <a:avLst>
              <a:gd name="adj" fmla="val 10678"/>
            </a:avLst>
          </a:prstGeom>
          <a:solidFill>
            <a:srgbClr val="FDEADA"/>
          </a:solidFill>
          <a:ln w="12700" cap="flat" cmpd="sng" algn="ctr">
            <a:solidFill>
              <a:srgbClr val="FF99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107950" tIns="107950" rIns="107950" bIns="107950" rtlCol="0" anchor="ctr">
            <a:spAutoFit/>
          </a:bodyPr>
          <a:lstStyle/>
          <a:p>
            <a:pPr marL="357505" indent="-285750">
              <a:buFont typeface="Wingdings" panose="05000000000000000000" pitchFamily="2" charset="2"/>
              <a:buChar char="Ø"/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大阪における円滑な受け入れと環境整備に向けて、全庁を挙げて対応するため、全ての関係課が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参画する　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庁内プロジェクトチームを立ち上げ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。（事務局は企画室）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57505" lvl="0" indent="-285750" fontAlgn="auto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府市連携・官民連携により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スピード感をもって受入体制を整備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するため新規事業を実施。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025556"/>
              </p:ext>
            </p:extLst>
          </p:nvPr>
        </p:nvGraphicFramePr>
        <p:xfrm>
          <a:off x="833024" y="2382824"/>
          <a:ext cx="8224201" cy="2306320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1287266">
                  <a:extLst>
                    <a:ext uri="{9D8B030D-6E8A-4147-A177-3AD203B41FA5}">
                      <a16:colId xmlns:a16="http://schemas.microsoft.com/office/drawing/2014/main" val="4248824974"/>
                    </a:ext>
                  </a:extLst>
                </a:gridCol>
                <a:gridCol w="6936935">
                  <a:extLst>
                    <a:ext uri="{9D8B030D-6E8A-4147-A177-3AD203B41FA5}">
                      <a16:colId xmlns:a16="http://schemas.microsoft.com/office/drawing/2014/main" val="666220480"/>
                    </a:ext>
                  </a:extLst>
                </a:gridCol>
              </a:tblGrid>
              <a:tr h="286584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想定メンバー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特定産業分野所管部局だけでなく、多文化共生に取り組む部局も含めた幅広い参画を想定</a:t>
                      </a:r>
                      <a:endParaRPr kumimoji="1" lang="en-US" altLang="ja-JP" sz="1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400" b="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⇒　期間限定の課題解決型プロジェクトチームとして設置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（委員は総務課・事業課の課長級・課長補佐級）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175119"/>
                  </a:ext>
                </a:extLst>
              </a:tr>
              <a:tr h="52259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所掌事務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①府内在住外国人に対する行政サービスの現状把握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②新制度下における受け入れ分野、受け入れ数の企業意向調査（総合調査）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③新たに発生する課題の洗い出し（仲介事業者の実態把握等含む）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④国機関、経済界との連携の検討（国への要望内容の検討も含む）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568439"/>
                  </a:ext>
                </a:extLst>
              </a:tr>
              <a:tr h="24674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設置期間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月～（今年度内に庁内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PT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の準備会を開催予定）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600536"/>
                  </a:ext>
                </a:extLst>
              </a:tr>
            </a:tbl>
          </a:graphicData>
        </a:graphic>
      </p:graphicFrame>
      <p:sp>
        <p:nvSpPr>
          <p:cNvPr id="13" name="角丸四角形 12"/>
          <p:cNvSpPr/>
          <p:nvPr/>
        </p:nvSpPr>
        <p:spPr>
          <a:xfrm>
            <a:off x="340269" y="1814981"/>
            <a:ext cx="9252476" cy="369310"/>
          </a:xfrm>
          <a:prstGeom prst="roundRect">
            <a:avLst>
              <a:gd name="adj" fmla="val 0"/>
            </a:avLst>
          </a:prstGeom>
          <a:solidFill>
            <a:srgbClr val="F5C040">
              <a:lumMod val="40000"/>
              <a:lumOff val="60000"/>
            </a:srgbClr>
          </a:solidFill>
          <a:ln w="25400" cap="flat" cmpd="sng" algn="ctr">
            <a:solidFill>
              <a:srgbClr val="FFCC00"/>
            </a:solidFill>
            <a:prstDash val="solid"/>
          </a:ln>
          <a:effectLst/>
        </p:spPr>
        <p:txBody>
          <a:bodyPr wrap="square" lIns="91419" tIns="45709" rIns="91419" bIns="45709" rtlCol="0" anchor="ctr">
            <a:sp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庁内プロジェクトチーム（案）</a:t>
            </a:r>
            <a:endParaRPr kumimoji="0" lang="ja-JP" altLang="en-US" sz="1800" b="1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40269" y="5085184"/>
            <a:ext cx="9252476" cy="369310"/>
          </a:xfrm>
          <a:prstGeom prst="roundRect">
            <a:avLst>
              <a:gd name="adj" fmla="val 0"/>
            </a:avLst>
          </a:prstGeom>
          <a:solidFill>
            <a:srgbClr val="F5C040">
              <a:lumMod val="40000"/>
              <a:lumOff val="60000"/>
            </a:srgbClr>
          </a:solidFill>
          <a:ln w="25400" cap="flat" cmpd="sng" algn="ctr">
            <a:solidFill>
              <a:srgbClr val="F5C040"/>
            </a:solidFill>
            <a:prstDash val="solid"/>
          </a:ln>
          <a:effectLst/>
        </p:spPr>
        <p:txBody>
          <a:bodyPr wrap="square" lIns="91419" tIns="45709" rIns="91419" bIns="45709" rtlCol="0" anchor="ctr">
            <a:spAutoFit/>
          </a:bodyPr>
          <a:lstStyle/>
          <a:p>
            <a:pPr lvl="0" algn="ctr">
              <a:defRPr/>
            </a:pPr>
            <a:r>
              <a:rPr kumimoji="0" lang="ja-JP" altLang="en-US" b="1" kern="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府市連携・官民連携による</a:t>
            </a:r>
            <a:r>
              <a:rPr kumimoji="0" lang="ja-JP" altLang="en-US" b="1" kern="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受入体制</a:t>
            </a:r>
            <a:r>
              <a:rPr kumimoji="0" lang="ja-JP" altLang="en-US" b="1" kern="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の整備</a:t>
            </a:r>
            <a:endParaRPr kumimoji="0" lang="ja-JP" altLang="en-US" sz="1800" b="1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40269" y="5454645"/>
            <a:ext cx="9252476" cy="998691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FFCC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72000" tIns="72000" rIns="72000" bIns="0" rtlCol="0" anchor="t" anchorCtr="0">
            <a:noAutofit/>
          </a:bodyPr>
          <a:lstStyle/>
          <a:p>
            <a:pPr marL="321945" lvl="0" indent="-285750">
              <a:lnSpc>
                <a:spcPts val="2000"/>
              </a:lnSpc>
              <a:buFont typeface="Wingdings" panose="05000000000000000000" charset="0"/>
              <a:buChar char="Ø"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官民連携による総合的な調査の実施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（政策企画部）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sym typeface="+mn-ea"/>
            </a:endParaRPr>
          </a:p>
          <a:p>
            <a:pPr marL="321945" lvl="0" indent="-285750">
              <a:lnSpc>
                <a:spcPts val="2000"/>
              </a:lnSpc>
              <a:buFont typeface="Wingdings" panose="05000000000000000000" charset="0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国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の総合的対応策による支援策を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活用した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ワンストップ窓口の整備・運営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（府民文化部）</a:t>
            </a:r>
            <a:endParaRPr lang="ja-JP" altLang="en-US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sym typeface="+mn-ea"/>
            </a:endParaRPr>
          </a:p>
          <a:p>
            <a:pPr marL="36195" lvl="0">
              <a:lnSpc>
                <a:spcPts val="2000"/>
              </a:lnSpc>
              <a:spcBef>
                <a:spcPts val="6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　</a:t>
            </a:r>
            <a:r>
              <a:rPr lang="en-US" altLang="ja-JP" sz="14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⇒</a:t>
            </a:r>
            <a:r>
              <a:rPr lang="ja-JP" altLang="en-US" sz="14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　</a:t>
            </a:r>
            <a:r>
              <a:rPr lang="ja-JP" altLang="en-US" sz="14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その他、外国人</a:t>
            </a:r>
            <a:r>
              <a:rPr lang="ja-JP" altLang="en-US" sz="14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医療体制整備（健康医療部）</a:t>
            </a:r>
            <a:r>
              <a:rPr lang="ja-JP" altLang="en-US" sz="14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等の関連施策も連携して推進</a:t>
            </a:r>
            <a:endParaRPr lang="ja-JP" altLang="en-US" sz="1400" u="sng" dirty="0">
              <a:latin typeface="Meiryo UI" panose="020B0604030504040204" pitchFamily="50" charset="-128"/>
              <a:ea typeface="Meiryo UI" panose="020B0604030504040204" pitchFamily="50" charset="-128"/>
              <a:sym typeface="+mn-ea"/>
            </a:endParaRPr>
          </a:p>
        </p:txBody>
      </p:sp>
      <p:sp>
        <p:nvSpPr>
          <p:cNvPr id="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45488" y="6381376"/>
            <a:ext cx="425252" cy="365125"/>
          </a:xfrm>
          <a:solidFill>
            <a:schemeClr val="accent1"/>
          </a:solidFill>
        </p:spPr>
        <p:txBody>
          <a:bodyPr/>
          <a:lstStyle/>
          <a:p>
            <a:pPr algn="ctr"/>
            <a:fld id="{D2D8002D-B5B0-4BAC-B1F6-782DDCCE6D9C}" type="slidenum">
              <a:rPr lang="ja-JP" altLang="en-US" sz="1800" smtClean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fld>
            <a:endParaRPr lang="ja-JP" altLang="en-US" sz="1800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9"/>
          <p:cNvSpPr/>
          <p:nvPr/>
        </p:nvSpPr>
        <p:spPr>
          <a:xfrm>
            <a:off x="-5156" y="2611"/>
            <a:ext cx="9906000" cy="432000"/>
          </a:xfrm>
          <a:prstGeom prst="rect">
            <a:avLst/>
          </a:prstGeom>
          <a:solidFill>
            <a:srgbClr val="0000FF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19" tIns="45709" rIns="91419" bIns="28793" rtlCol="0" anchor="b" anchorCtr="0">
            <a:noAutofit/>
          </a:bodyPr>
          <a:lstStyle/>
          <a:p>
            <a:pPr lvl="0">
              <a:defRPr/>
            </a:pPr>
            <a:r>
              <a:rPr kumimoji="0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官民連携による総合的な調査の実施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801922"/>
              </p:ext>
            </p:extLst>
          </p:nvPr>
        </p:nvGraphicFramePr>
        <p:xfrm>
          <a:off x="502132" y="2385534"/>
          <a:ext cx="8891410" cy="3914531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8891410">
                  <a:extLst>
                    <a:ext uri="{9D8B030D-6E8A-4147-A177-3AD203B41FA5}">
                      <a16:colId xmlns:a16="http://schemas.microsoft.com/office/drawing/2014/main" val="674185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調査内容（想定）</a:t>
                      </a:r>
                      <a:r>
                        <a:rPr kumimoji="1" lang="en-US" altLang="ja-JP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】</a:t>
                      </a:r>
                      <a:endParaRPr kumimoji="1" lang="ja-JP" alt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特定産業分野に属する府内企業の意向調査、個別ヒアリング</a:t>
                      </a: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⇒　４月に技能試験実施予定の分野、府内での受け入れが多いと想定される分野を重点的に調査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⇒　各分野における全体像の把握など膨大なデータ収集等については、専門機関に委託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その他受け入れに向けた課題に関する調査（テーマについて庁内関係課や大阪市と調整）</a:t>
                      </a: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◆　府内外国人集住地域についての調査（地域での取組みについての情報収集、課題の洗い出し）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◆　仲介事業者の実態についての調査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◆　</a:t>
                      </a:r>
                      <a:r>
                        <a:rPr kumimoji="1" lang="zh-CN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外国人集住都市等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の先進事例に関する調査　等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⇒　府市で対応できない調査について専門機関に委託</a:t>
                      </a:r>
                      <a:endParaRPr kumimoji="1" lang="ja-JP" altLang="en-US" dirty="0"/>
                    </a:p>
                  </a:txBody>
                  <a:tcPr marL="180000" marR="252000" marT="108000" marB="108000"/>
                </a:tc>
                <a:extLst>
                  <a:ext uri="{0D108BD9-81ED-4DB2-BD59-A6C34878D82A}">
                    <a16:rowId xmlns:a16="http://schemas.microsoft.com/office/drawing/2014/main" val="3934093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事業費（府市対応分）：外国人材受入環境整備検討調査事業</a:t>
                      </a:r>
                      <a:r>
                        <a:rPr kumimoji="1" lang="en-US" altLang="ja-JP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】</a:t>
                      </a:r>
                      <a:endParaRPr kumimoji="1" lang="en-US" altLang="ja-JP" sz="18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６００万円（分野調査３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×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１００万円、その他調査３００万円／府市で折半する方向で調整）</a:t>
                      </a:r>
                      <a:endParaRPr kumimoji="1" lang="ja-JP" altLang="en-US" b="0" dirty="0"/>
                    </a:p>
                  </a:txBody>
                  <a:tcPr marL="180000" marR="252000" marT="108000" marB="108000"/>
                </a:tc>
                <a:extLst>
                  <a:ext uri="{0D108BD9-81ED-4DB2-BD59-A6C34878D82A}">
                    <a16:rowId xmlns:a16="http://schemas.microsoft.com/office/drawing/2014/main" val="213422897"/>
                  </a:ext>
                </a:extLst>
              </a:tr>
            </a:tbl>
          </a:graphicData>
        </a:graphic>
      </p:graphicFrame>
      <p:sp>
        <p:nvSpPr>
          <p:cNvPr id="11" name="角丸四角形 10"/>
          <p:cNvSpPr/>
          <p:nvPr/>
        </p:nvSpPr>
        <p:spPr>
          <a:xfrm>
            <a:off x="275190" y="720116"/>
            <a:ext cx="9345295" cy="1354103"/>
          </a:xfrm>
          <a:prstGeom prst="roundRect">
            <a:avLst>
              <a:gd name="adj" fmla="val 10678"/>
            </a:avLst>
          </a:prstGeom>
          <a:solidFill>
            <a:srgbClr val="FDEADA"/>
          </a:solidFill>
          <a:ln w="12700" cap="flat" cmpd="sng" algn="ctr">
            <a:solidFill>
              <a:srgbClr val="FF99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107950" tIns="107950" rIns="107950" bIns="107950" rtlCol="0" anchor="ctr">
            <a:spAutoFit/>
          </a:bodyPr>
          <a:lstStyle/>
          <a:p>
            <a:pPr marL="357505" lvl="0" indent="-285750">
              <a:buFont typeface="Wingdings" panose="05000000000000000000" pitchFamily="2" charset="2"/>
              <a:buChar char="Ø"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府域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を活動範囲とする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経済団体・業界団体等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に会員企業に対する調査等の協力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依頼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。あわせて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府市連携による専門機関による委託調査を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r>
              <a:rPr lang="ja-JP" altLang="en-US" sz="16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57505" lvl="0" indent="-28575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調査結果を集約し、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「受入体制の整備に向けた検討」「課題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解決に向けた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施策の推進」「国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への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要望」等に反映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45488" y="6381376"/>
            <a:ext cx="425252" cy="365125"/>
          </a:xfrm>
          <a:solidFill>
            <a:schemeClr val="accent1"/>
          </a:solidFill>
        </p:spPr>
        <p:txBody>
          <a:bodyPr/>
          <a:lstStyle/>
          <a:p>
            <a:pPr algn="ctr"/>
            <a:fld id="{D2D8002D-B5B0-4BAC-B1F6-782DDCCE6D9C}" type="slidenum">
              <a:rPr lang="ja-JP" altLang="en-US" sz="1800" smtClean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fld>
            <a:endParaRPr lang="ja-JP" altLang="en-US" sz="1800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900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形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869" y="3641170"/>
            <a:ext cx="8007949" cy="3073562"/>
          </a:xfrm>
          <a:prstGeom prst="rect">
            <a:avLst/>
          </a:prstGeom>
        </p:spPr>
      </p:pic>
      <p:sp>
        <p:nvSpPr>
          <p:cNvPr id="12" name="スライド番号プレースホルダー 1"/>
          <p:cNvSpPr txBox="1"/>
          <p:nvPr/>
        </p:nvSpPr>
        <p:spPr>
          <a:xfrm>
            <a:off x="9345488" y="6381376"/>
            <a:ext cx="425252" cy="365125"/>
          </a:xfrm>
          <a:prstGeom prst="rect">
            <a:avLst/>
          </a:prstGeom>
          <a:solidFill>
            <a:srgbClr val="4F81BD"/>
          </a:solidFill>
        </p:spPr>
        <p:txBody>
          <a:bodyPr vert="horz" lIns="91419" tIns="45709" rIns="91419" bIns="45709" rtlCol="0" anchor="ctr"/>
          <a:lstStyle>
            <a:defPPr>
              <a:defRPr lang="ja-JP"/>
            </a:defPPr>
            <a:lvl1pPr marL="0" algn="r" defTabSz="913765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1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5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D8002D-B5B0-4BAC-B1F6-782DDCCE6D9C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4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13" name="正方形/長方形 9"/>
          <p:cNvSpPr/>
          <p:nvPr/>
        </p:nvSpPr>
        <p:spPr>
          <a:xfrm>
            <a:off x="-5156" y="2611"/>
            <a:ext cx="9906000" cy="432000"/>
          </a:xfrm>
          <a:prstGeom prst="rect">
            <a:avLst/>
          </a:prstGeom>
          <a:solidFill>
            <a:srgbClr val="0000FF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19" tIns="45709" rIns="91419" bIns="28793" rtlCol="0" anchor="b" anchorCtr="0">
            <a:noAutofit/>
          </a:bodyPr>
          <a:lstStyle/>
          <a:p>
            <a:pPr>
              <a:defRPr/>
            </a:pPr>
            <a:r>
              <a:rPr kumimoji="0" lang="ja-JP" altLang="en-US" sz="2400" b="1" kern="0" dirty="0" smtClean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外国</a:t>
            </a:r>
            <a:r>
              <a:rPr kumimoji="0" lang="ja-JP" altLang="en-US" sz="2400" b="1" kern="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人材の受入れ・共生のための総合的対応</a:t>
            </a:r>
            <a:r>
              <a:rPr kumimoji="0" lang="ja-JP" altLang="en-US" sz="2400" b="1" kern="0" dirty="0" smtClean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策（国）</a:t>
            </a:r>
            <a:endParaRPr kumimoji="0" sz="2400" b="1" kern="0" dirty="0" smtClean="0">
              <a:solidFill>
                <a:prstClr val="white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メモ 14"/>
          <p:cNvSpPr/>
          <p:nvPr/>
        </p:nvSpPr>
        <p:spPr>
          <a:xfrm>
            <a:off x="478560" y="1916833"/>
            <a:ext cx="9111615" cy="1491160"/>
          </a:xfrm>
          <a:prstGeom prst="foldedCorner">
            <a:avLst>
              <a:gd name="adj" fmla="val 9191"/>
            </a:avLst>
          </a:prstGeom>
          <a:solidFill>
            <a:srgbClr val="FFFFCC"/>
          </a:solidFill>
          <a:ln w="12700" cap="flat" cmpd="sng" algn="ctr">
            <a:solidFill>
              <a:srgbClr val="FF99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72000" tIns="108000" rIns="72000" bIns="108000" rtlCol="0" anchor="t" anchorCtr="0">
            <a:noAutofit/>
          </a:bodyPr>
          <a:lstStyle/>
          <a:p>
            <a:pPr lvl="0">
              <a:lnSpc>
                <a:spcPts val="2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全国各地における一元的窓口の設置支援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zh-TW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外国人受入環境整備交付金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／全国１００箇所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000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⇒　</a:t>
            </a:r>
            <a:r>
              <a:rPr lang="ja-JP" altLang="en-US" sz="14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大阪府も整備予定</a:t>
            </a:r>
            <a:r>
              <a:rPr lang="en-US" altLang="ja-JP" sz="14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大阪市・堺市と調整のうえ実施</a:t>
            </a:r>
            <a:r>
              <a:rPr lang="en-US" altLang="ja-JP" sz="14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lvl="0">
              <a:lnSpc>
                <a:spcPts val="2000"/>
              </a:lnSpc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多言語音声翻訳システムの利用</a:t>
            </a:r>
            <a:r>
              <a:rPr lang="ja-JP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促進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○</a:t>
            </a:r>
            <a:r>
              <a:rPr lang="ja-JP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地域の持続的発展につなげる取組の支援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生活サービス環境の改善</a:t>
            </a:r>
            <a:r>
              <a:rPr lang="ja-JP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○</a:t>
            </a:r>
            <a:r>
              <a:rPr lang="ja-JP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日本語</a:t>
            </a:r>
            <a:r>
              <a:rPr lang="ja-JP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教育，外国人児童生徒の教育の充実・留学生の就職支援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社会保険への加入促進</a:t>
            </a:r>
            <a:r>
              <a:rPr lang="ja-JP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 ○</a:t>
            </a:r>
            <a:r>
              <a:rPr lang="ja-JP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悪質な仲介事業者・受入れ機関等の排除</a:t>
            </a:r>
            <a:endParaRPr lang="ja-JP" altLang="en-US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63269" y="622707"/>
            <a:ext cx="9345295" cy="1093594"/>
          </a:xfrm>
          <a:prstGeom prst="roundRect">
            <a:avLst>
              <a:gd name="adj" fmla="val 10678"/>
            </a:avLst>
          </a:prstGeom>
          <a:solidFill>
            <a:srgbClr val="ED7D31">
              <a:lumMod val="20000"/>
              <a:lumOff val="80000"/>
            </a:srgbClr>
          </a:solidFill>
          <a:ln w="12700" cap="flat" cmpd="sng" algn="ctr">
            <a:solidFill>
              <a:srgbClr val="FF99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107950" tIns="107950" rIns="107950" bIns="107950" rtlCol="0" anchor="ctr">
            <a:spAutoFit/>
          </a:bodyPr>
          <a:lstStyle/>
          <a:p>
            <a:pPr marL="357505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国は、外国</a:t>
            </a: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人材の適正・円滑な受入れの促進に向けた取組みとともに、</a:t>
            </a:r>
            <a:r>
              <a:rPr kumimoji="0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外国人との共生社会の実現に向けた環境整備を推進</a:t>
            </a: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ため、</a:t>
            </a: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総額２２４億円の総合的</a:t>
            </a:r>
            <a:r>
              <a:rPr kumimoji="0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</a:t>
            </a: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をとりまとめ。</a:t>
            </a: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57505" lvl="0" indent="-285750" defTabSz="9144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kumimoji="0" lang="ja-JP" altLang="en-US" sz="1600" kern="0" noProof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国の支援策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を活用し、</a:t>
            </a:r>
            <a:r>
              <a:rPr kumimoji="0" lang="ja-JP" altLang="en-US" sz="16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府において</a:t>
            </a:r>
            <a:r>
              <a:rPr kumimoji="0" lang="ja-JP" altLang="en-US" sz="1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も一元的な窓口の整備等を推進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楕円 10"/>
          <p:cNvSpPr/>
          <p:nvPr/>
        </p:nvSpPr>
        <p:spPr>
          <a:xfrm>
            <a:off x="1201317" y="3532713"/>
            <a:ext cx="7493051" cy="432761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19" tIns="45709" rIns="91419" bIns="45709" rtlCol="0" anchor="ctr">
            <a:spAutoFit/>
          </a:bodyPr>
          <a:lstStyle/>
          <a:p>
            <a:pPr lvl="0" algn="ctr">
              <a:defRPr/>
            </a:pPr>
            <a:r>
              <a:rPr kumimoji="0" lang="zh-TW" altLang="en-US" sz="14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外国人受入環境整備交付</a:t>
            </a:r>
            <a:r>
              <a:rPr kumimoji="0" lang="zh-TW" altLang="en-US" sz="1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</a:t>
            </a:r>
            <a:r>
              <a:rPr kumimoji="0" lang="ja-JP" altLang="en-US" sz="1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を活用したワンストップ窓口の整備</a:t>
            </a:r>
            <a:endParaRPr kumimoji="0" lang="ja-JP" altLang="en-US" sz="1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8512953" y="2788904"/>
            <a:ext cx="1045161" cy="4002546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rect">
              <a:fillToRect l="50000" t="50000" r="50000" b="50000"/>
            </a:path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wordArtVertRtl" lIns="0" rIns="0" rtlCol="0" anchor="ctr" anchorCtr="1"/>
          <a:lstStyle/>
          <a:p>
            <a:pPr algn="ctr"/>
            <a:r>
              <a:rPr kumimoji="1" lang="ja-JP" altLang="en-US" b="1" spc="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ＳＤＧｓ</a:t>
            </a:r>
            <a:r>
              <a:rPr lang="ja-JP" altLang="en-US" b="1" spc="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に寄与</a:t>
            </a:r>
            <a:endParaRPr lang="en-US" altLang="ja-JP" b="1" spc="2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b="1" spc="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⇒</a:t>
            </a:r>
            <a:endParaRPr lang="en-US" altLang="ja-JP" b="1" spc="200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b="1" spc="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多様性のある共生社会の実現</a:t>
            </a:r>
            <a:endParaRPr lang="en-US" altLang="ja-JP" b="1" spc="200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</p:txBody>
      </p:sp>
      <p:sp>
        <p:nvSpPr>
          <p:cNvPr id="18" name="ホームベース 17"/>
          <p:cNvSpPr/>
          <p:nvPr/>
        </p:nvSpPr>
        <p:spPr>
          <a:xfrm>
            <a:off x="681643" y="5298731"/>
            <a:ext cx="7863406" cy="1440000"/>
          </a:xfrm>
          <a:prstGeom prst="homePlate">
            <a:avLst>
              <a:gd name="adj" fmla="val 30386"/>
            </a:avLst>
          </a:prstGeom>
          <a:gradFill flip="none" rotWithShape="1">
            <a:gsLst>
              <a:gs pos="50000">
                <a:srgbClr val="FF6600"/>
              </a:gs>
              <a:gs pos="0">
                <a:srgbClr val="FF9966"/>
              </a:gs>
              <a:gs pos="100000">
                <a:srgbClr val="FF9966"/>
              </a:gs>
            </a:gsLst>
            <a:lin ang="16200000" scaled="1"/>
            <a:tileRect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360000" tIns="180000" rIns="180000" bIns="180000" rtlCol="0" anchor="ctr" anchorCtr="0"/>
          <a:lstStyle/>
          <a:p>
            <a:r>
              <a:rPr lang="ja-JP" altLang="en-US" b="1" spc="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　　　　　　　　　　</a:t>
            </a:r>
            <a:endParaRPr lang="en-US" altLang="ja-JP" b="1" spc="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r>
              <a:rPr lang="ja-JP" altLang="en-US" b="1" spc="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　　　　　　　　　　　　　生産性向上のための</a:t>
            </a:r>
            <a:endParaRPr lang="en-US" altLang="ja-JP" b="1" spc="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r>
              <a:rPr lang="ja-JP" altLang="en-US" b="1" spc="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　　　　　　　　　　　　　人材の受け入れ</a:t>
            </a:r>
            <a:endParaRPr lang="en-US" altLang="ja-JP" sz="1400" spc="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</p:txBody>
      </p:sp>
      <p:sp>
        <p:nvSpPr>
          <p:cNvPr id="27" name="正方形/長方形 9"/>
          <p:cNvSpPr/>
          <p:nvPr/>
        </p:nvSpPr>
        <p:spPr>
          <a:xfrm>
            <a:off x="-5156" y="2611"/>
            <a:ext cx="9906000" cy="432000"/>
          </a:xfrm>
          <a:prstGeom prst="rect">
            <a:avLst/>
          </a:prstGeom>
          <a:solidFill>
            <a:srgbClr val="0000FF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19" tIns="45709" rIns="91419" bIns="28793" rtlCol="0" anchor="b" anchorCtr="0">
            <a:noAutofit/>
          </a:bodyPr>
          <a:lstStyle/>
          <a:p>
            <a:pPr lvl="0">
              <a:defRPr/>
            </a:pPr>
            <a:r>
              <a:rPr kumimoji="0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</a:t>
            </a:r>
            <a:r>
              <a:rPr kumimoji="0" lang="ja-JP" altLang="en-US" sz="2400" b="1" kern="0" dirty="0" smtClean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多様性のある共生社会の実現に向けて</a:t>
            </a:r>
            <a:r>
              <a:rPr kumimoji="0" lang="ja-JP" altLang="en-US" sz="2400" b="1" kern="0" dirty="0" smtClean="0">
                <a:solidFill>
                  <a:prstClr val="white"/>
                </a:solidFill>
                <a:latin typeface="游ゴシック" panose="020B0400000000000000" pitchFamily="50" charset="-128"/>
              </a:rPr>
              <a:t>（</a:t>
            </a:r>
            <a:r>
              <a:rPr kumimoji="0" lang="ja-JP" altLang="en-US" sz="2400" b="1" kern="0" dirty="0">
                <a:solidFill>
                  <a:prstClr val="white"/>
                </a:solidFill>
                <a:latin typeface="游ゴシック" panose="020B0400000000000000" pitchFamily="50" charset="-128"/>
              </a:rPr>
              <a:t>イメージ）</a:t>
            </a:r>
          </a:p>
        </p:txBody>
      </p:sp>
      <p:sp>
        <p:nvSpPr>
          <p:cNvPr id="17" name="ホームベース 16"/>
          <p:cNvSpPr/>
          <p:nvPr/>
        </p:nvSpPr>
        <p:spPr>
          <a:xfrm>
            <a:off x="700234" y="3005600"/>
            <a:ext cx="7863406" cy="1440000"/>
          </a:xfrm>
          <a:prstGeom prst="homePlate">
            <a:avLst>
              <a:gd name="adj" fmla="val 30386"/>
            </a:avLst>
          </a:prstGeom>
          <a:gradFill flip="none" rotWithShape="1">
            <a:gsLst>
              <a:gs pos="50000">
                <a:srgbClr val="FF6600"/>
              </a:gs>
              <a:gs pos="0">
                <a:srgbClr val="FF9966"/>
              </a:gs>
              <a:gs pos="100000">
                <a:srgbClr val="FF9966"/>
              </a:gs>
            </a:gsLst>
            <a:lin ang="16200000" scaled="1"/>
            <a:tileRect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360000" tIns="180000" rIns="180000" bIns="180000" rtlCol="0" anchor="ctr" anchorCtr="0"/>
          <a:lstStyle/>
          <a:p>
            <a:r>
              <a:rPr kumimoji="1" lang="ja-JP" altLang="en-US" b="1" spc="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　　　　　　　　　　　　　大阪経済の成長に資する</a:t>
            </a:r>
            <a:endParaRPr kumimoji="1" lang="en-US" altLang="ja-JP" b="1" spc="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r>
              <a:rPr kumimoji="1" lang="ja-JP" altLang="en-US" b="1" spc="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　　　　　　　　　　　　　高度人材の受け入れ</a:t>
            </a:r>
            <a:endParaRPr kumimoji="1" lang="en-US" altLang="ja-JP" b="1" spc="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endParaRPr lang="en-US" altLang="ja-JP" sz="1400" spc="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</p:txBody>
      </p:sp>
      <p:sp>
        <p:nvSpPr>
          <p:cNvPr id="47" name="ホームベース 46"/>
          <p:cNvSpPr/>
          <p:nvPr/>
        </p:nvSpPr>
        <p:spPr>
          <a:xfrm>
            <a:off x="1031881" y="4242165"/>
            <a:ext cx="7521519" cy="1260000"/>
          </a:xfrm>
          <a:prstGeom prst="homePlate">
            <a:avLst>
              <a:gd name="adj" fmla="val 30386"/>
            </a:avLst>
          </a:prstGeom>
          <a:gradFill flip="none" rotWithShape="1">
            <a:gsLst>
              <a:gs pos="0">
                <a:srgbClr val="CCFF99"/>
              </a:gs>
              <a:gs pos="50000">
                <a:srgbClr val="CCFFCC"/>
              </a:gs>
              <a:gs pos="100000">
                <a:srgbClr val="CCFF99"/>
              </a:gs>
            </a:gsLst>
            <a:lin ang="5400000" scaled="0"/>
            <a:tileRect/>
          </a:gra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180000" tIns="180000" rIns="180000" bIns="180000" rtlCol="0" anchor="ctr" anchorCtr="0"/>
          <a:lstStyle/>
          <a:p>
            <a:r>
              <a:rPr lang="ja-JP" altLang="en-US" b="1" spc="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　　　　　　　　　　　　多文化</a:t>
            </a:r>
            <a:r>
              <a:rPr kumimoji="1" lang="ja-JP" altLang="en-US" b="1" spc="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共生に向けた</a:t>
            </a:r>
            <a:endParaRPr kumimoji="1" lang="en-US" altLang="ja-JP" b="1" spc="2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r>
              <a:rPr lang="ja-JP" altLang="en-US" b="1" spc="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</a:t>
            </a:r>
            <a:r>
              <a:rPr lang="ja-JP" altLang="en-US" b="1" spc="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　　　　　　　　　　　</a:t>
            </a:r>
            <a:r>
              <a:rPr kumimoji="1" lang="ja-JP" altLang="en-US" b="1" spc="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取組みの推進</a:t>
            </a:r>
            <a:endParaRPr lang="en-US" altLang="ja-JP" sz="1400" spc="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</p:txBody>
      </p:sp>
      <p:sp>
        <p:nvSpPr>
          <p:cNvPr id="2" name="ストライプ矢印 1"/>
          <p:cNvSpPr/>
          <p:nvPr/>
        </p:nvSpPr>
        <p:spPr>
          <a:xfrm rot="16200000">
            <a:off x="2252087" y="4430276"/>
            <a:ext cx="3533735" cy="897590"/>
          </a:xfrm>
          <a:prstGeom prst="stripedRightArrow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10800000" scaled="0"/>
            <a:tileRect/>
          </a:gra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教</a:t>
            </a:r>
            <a:endParaRPr kumimoji="1"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育</a:t>
            </a:r>
            <a:endParaRPr kumimoji="1"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</a:t>
            </a:r>
            <a:endParaRPr kumimoji="1"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職</a:t>
            </a:r>
            <a:endParaRPr kumimoji="1"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</a:t>
            </a:r>
            <a:endParaRPr kumimoji="1"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訓</a:t>
            </a:r>
            <a:endParaRPr kumimoji="1"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練</a:t>
            </a:r>
            <a:endParaRPr kumimoji="1"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</a:t>
            </a:r>
            <a:endParaRPr kumimoji="1"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endParaRPr kumimoji="1"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</a:t>
            </a:r>
            <a:endParaRPr kumimoji="1"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</a:t>
            </a:r>
            <a:endParaRPr kumimoji="1"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</a:t>
            </a:r>
            <a:endParaRPr kumimoji="1"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キ</a:t>
            </a:r>
            <a:endParaRPr kumimoji="1"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ル</a:t>
            </a:r>
            <a:endParaRPr kumimoji="1"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</a:t>
            </a:r>
            <a:endParaRPr kumimoji="1"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ッ</a:t>
            </a:r>
            <a:endParaRPr kumimoji="1"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プ</a:t>
            </a:r>
            <a:endParaRPr kumimoji="1" lang="ja-JP" altLang="en-US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7647106" y="2768957"/>
            <a:ext cx="464270" cy="4024729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00000">
                <a:srgbClr val="0033CC"/>
              </a:gs>
            </a:gsLst>
            <a:path path="rect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rIns="0" rtlCol="0" anchor="ctr" anchorCtr="1"/>
          <a:lstStyle/>
          <a:p>
            <a:pPr algn="ctr">
              <a:lnSpc>
                <a:spcPct val="150000"/>
              </a:lnSpc>
            </a:pPr>
            <a:r>
              <a:rPr lang="ja-JP" altLang="en-US" b="1" spc="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大</a:t>
            </a:r>
            <a:endParaRPr lang="en-US" altLang="ja-JP" b="1" spc="2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b="1" spc="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阪</a:t>
            </a:r>
            <a:endParaRPr lang="en-US" altLang="ja-JP" b="1" spc="2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b="1" spc="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万</a:t>
            </a:r>
            <a:endParaRPr lang="en-US" altLang="ja-JP" b="1" spc="2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b="1" spc="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博</a:t>
            </a:r>
            <a:endParaRPr lang="en-US" altLang="ja-JP" b="1" spc="2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b="1" spc="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開</a:t>
            </a:r>
            <a:endParaRPr lang="en-US" altLang="ja-JP" b="1" spc="2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b="1" spc="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催</a:t>
            </a:r>
            <a:endParaRPr lang="en-US" altLang="ja-JP" b="1" spc="200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411339" y="689995"/>
            <a:ext cx="9073008" cy="1354103"/>
          </a:xfrm>
          <a:prstGeom prst="roundRect">
            <a:avLst>
              <a:gd name="adj" fmla="val 10678"/>
            </a:avLst>
          </a:prstGeom>
          <a:solidFill>
            <a:srgbClr val="FDEADA"/>
          </a:solidFill>
          <a:ln w="12700" cap="flat" cmpd="sng" algn="ctr">
            <a:solidFill>
              <a:srgbClr val="FF99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108000" tIns="107950" rIns="108000" bIns="107950" rtlCol="0" anchor="ctr">
            <a:spAutoFit/>
          </a:bodyPr>
          <a:lstStyle/>
          <a:p>
            <a:pPr marL="357505" indent="-285750">
              <a:buFont typeface="Wingdings" panose="05000000000000000000" pitchFamily="2" charset="2"/>
              <a:buChar char="Ø"/>
              <a:defRPr/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法改正を踏まえて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新たな外国人材を積極的に受け入れる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こととし、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深刻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な人手不足を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補う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とともに、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大阪経済の持続的な成長・発展の担い手として活躍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できるよう、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オール大阪で「大阪方式」を確立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57505" indent="-28575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あわせて、外国人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が社会を構成する生活者として安心・安全に暮らせるよう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関係部局が連携して取組み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し、ＳＤＧｓにも寄与する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多様性のある共生社会を実現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楕円 2"/>
          <p:cNvSpPr/>
          <p:nvPr/>
        </p:nvSpPr>
        <p:spPr>
          <a:xfrm>
            <a:off x="393468" y="3005600"/>
            <a:ext cx="573348" cy="1440000"/>
          </a:xfrm>
          <a:prstGeom prst="ellipse">
            <a:avLst/>
          </a:prstGeom>
          <a:gradFill flip="none" rotWithShape="1">
            <a:gsLst>
              <a:gs pos="0">
                <a:srgbClr val="CCFF99"/>
              </a:gs>
              <a:gs pos="100000">
                <a:srgbClr val="66FF66"/>
              </a:gs>
            </a:gsLst>
            <a:path path="rect">
              <a:fillToRect l="50000" t="50000" r="50000" b="50000"/>
            </a:path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成　長</a:t>
            </a:r>
            <a:endParaRPr kumimoji="1"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楕円 18"/>
          <p:cNvSpPr/>
          <p:nvPr/>
        </p:nvSpPr>
        <p:spPr>
          <a:xfrm>
            <a:off x="392281" y="5298731"/>
            <a:ext cx="573348" cy="1440000"/>
          </a:xfrm>
          <a:prstGeom prst="ellipse">
            <a:avLst/>
          </a:prstGeom>
          <a:gradFill flip="none" rotWithShape="1">
            <a:gsLst>
              <a:gs pos="0">
                <a:srgbClr val="CCFF99"/>
              </a:gs>
              <a:gs pos="100000">
                <a:srgbClr val="66FF66"/>
              </a:gs>
            </a:gsLst>
            <a:path path="rect">
              <a:fillToRect l="50000" t="50000" r="50000" b="50000"/>
            </a:path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tIns="0" bIns="0" rtlCol="0" anchor="ctr"/>
          <a:lstStyle/>
          <a:p>
            <a:pPr algn="ctr"/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人材確保</a:t>
            </a:r>
            <a:endParaRPr kumimoji="1"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スライド番号プレースホルダー 1"/>
          <p:cNvSpPr txBox="1">
            <a:spLocks/>
          </p:cNvSpPr>
          <p:nvPr/>
        </p:nvSpPr>
        <p:spPr>
          <a:xfrm>
            <a:off x="9345488" y="6381376"/>
            <a:ext cx="425252" cy="365125"/>
          </a:xfrm>
          <a:prstGeom prst="rect">
            <a:avLst/>
          </a:prstGeom>
          <a:solidFill>
            <a:schemeClr val="accent1"/>
          </a:solidFill>
        </p:spPr>
        <p:txBody>
          <a:bodyPr vert="horz" lIns="91419" tIns="45709" rIns="91419" bIns="45709" rtlCol="0" anchor="ctr"/>
          <a:lstStyle>
            <a:defPPr>
              <a:defRPr lang="ja-JP"/>
            </a:defPPr>
            <a:lvl1pPr marL="0" algn="r" defTabSz="913765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1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5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2D8002D-B5B0-4BAC-B1F6-782DDCCE6D9C}" type="slidenum">
              <a:rPr lang="ja-JP" altLang="en-US" sz="1800" smtClean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pPr algn="ctr">
                <a:defRPr/>
              </a:pPr>
              <a:t>5</a:t>
            </a:fld>
            <a:endParaRPr lang="ja-JP" altLang="en-US" sz="1800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右矢印 3"/>
          <p:cNvSpPr/>
          <p:nvPr/>
        </p:nvSpPr>
        <p:spPr>
          <a:xfrm>
            <a:off x="542530" y="2125976"/>
            <a:ext cx="9228210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　　　　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　　　　　　　　　　　　　　　　　　　　　　　　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2837210" y="2771192"/>
            <a:ext cx="488548" cy="4022493"/>
          </a:xfrm>
          <a:prstGeom prst="roundRect">
            <a:avLst>
              <a:gd name="adj" fmla="val 42830"/>
            </a:avLst>
          </a:prstGeom>
          <a:solidFill>
            <a:srgbClr val="00800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wordArtVertRtl" wrap="square" lIns="72000" tIns="0" rIns="0" bIns="0" rtlCol="0" anchor="ctr" anchorCtr="1">
            <a:spAutoFit/>
          </a:bodyPr>
          <a:lstStyle/>
          <a:p>
            <a:pPr marL="71755" marR="0" lvl="0" indent="0" algn="ctr" defTabSz="913765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外国人材の活躍を支える「大阪方式」の確立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1760843" y="2768957"/>
            <a:ext cx="488548" cy="4022493"/>
          </a:xfrm>
          <a:prstGeom prst="roundRect">
            <a:avLst>
              <a:gd name="adj" fmla="val 42830"/>
            </a:avLst>
          </a:prstGeom>
          <a:solidFill>
            <a:srgbClr val="00B0F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wordArtVertRtl" wrap="square" lIns="72000" tIns="0" rIns="0" bIns="0" rtlCol="0" anchor="ctr" anchorCtr="1">
            <a:spAutoFit/>
          </a:bodyPr>
          <a:lstStyle/>
          <a:p>
            <a:pPr marL="71755" lvl="0" algn="ctr">
              <a:lnSpc>
                <a:spcPts val="2300"/>
              </a:lnSpc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オール大阪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で体制整備</a:t>
            </a:r>
            <a:r>
              <a:rPr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を検討</a:t>
            </a:r>
          </a:p>
        </p:txBody>
      </p:sp>
      <p:sp>
        <p:nvSpPr>
          <p:cNvPr id="5" name="V 字形矢印 4"/>
          <p:cNvSpPr/>
          <p:nvPr/>
        </p:nvSpPr>
        <p:spPr>
          <a:xfrm>
            <a:off x="2236796" y="4620137"/>
            <a:ext cx="687385" cy="504056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87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44450" cmpd="sng">
          <a:solidFill>
            <a:srgbClr val="C00000"/>
          </a:solidFill>
        </a:ln>
      </a:spPr>
      <a:bodyPr rtlCol="0" anchor="ctr"/>
      <a:lstStyle>
        <a:defPPr algn="ctr">
          <a:defRPr kumimoji="1" lang="ja-JP" altLang="en-US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3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5460</TotalTime>
  <Words>877</Words>
  <Application>Microsoft Office PowerPoint</Application>
  <PresentationFormat>A4 210 x 297 mm</PresentationFormat>
  <Paragraphs>122</Paragraphs>
  <Slides>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6</vt:i4>
      </vt:variant>
    </vt:vector>
  </HeadingPairs>
  <TitlesOfParts>
    <vt:vector size="19" baseType="lpstr">
      <vt:lpstr>Meiryo UI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Times New Roman</vt:lpstr>
      <vt:lpstr>Wingdings</vt:lpstr>
      <vt:lpstr>Office テーマ</vt:lpstr>
      <vt:lpstr>Office テーマ</vt:lpstr>
      <vt:lpstr>Office ​​テーマ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大阪の将来像</dc:title>
  <dc:creator>森口　直人</dc:creator>
  <cp:lastModifiedBy>安井　利昌</cp:lastModifiedBy>
  <cp:revision>1926</cp:revision>
  <cp:lastPrinted>2019-02-14T10:32:16Z</cp:lastPrinted>
  <dcterms:created xsi:type="dcterms:W3CDTF">2015-07-03T07:38:00Z</dcterms:created>
  <dcterms:modified xsi:type="dcterms:W3CDTF">2019-02-14T10:32:38Z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1041-10.8.0.6184</vt:lpwstr>
  </property>
</Properties>
</file>