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6858000" cy="9906000" type="A4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33CC"/>
    <a:srgbClr val="00FF00"/>
    <a:srgbClr val="0000FF"/>
    <a:srgbClr val="333399"/>
    <a:srgbClr val="666699"/>
    <a:srgbClr val="FF9900"/>
    <a:srgbClr val="FFCC00"/>
    <a:srgbClr val="66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3" autoAdjust="0"/>
  </p:normalViewPr>
  <p:slideViewPr>
    <p:cSldViewPr>
      <p:cViewPr>
        <p:scale>
          <a:sx n="150" d="100"/>
          <a:sy n="150" d="100"/>
        </p:scale>
        <p:origin x="150" y="-47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93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54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05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63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87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43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2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55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0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98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93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7171-2525-4CA6-9654-7E8ACE9744E6}" type="datetimeFigureOut">
              <a:rPr kumimoji="1" lang="ja-JP" altLang="en-US" smtClean="0"/>
              <a:pPr/>
              <a:t>2019/6/24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74A7-E34A-4EA7-AA42-26CC82DD5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3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s://www.google.co.jp/url?q=http://www.vill.tokai.ibaraki.jp/viewer/info.html?id=2900&amp;sa=U&amp;ei=QIxpU5KpJIrd8AWt_4DYBw&amp;ved=0CDYQ9QEwBDgU&amp;usg=AFQjCNHXsDZaXpNpg4Fn9uXNLc3-Hdc8qw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図 20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25" y="8100863"/>
            <a:ext cx="811779" cy="1064605"/>
          </a:xfrm>
          <a:prstGeom prst="rect">
            <a:avLst/>
          </a:prstGeom>
        </p:spPr>
      </p:pic>
      <p:pic>
        <p:nvPicPr>
          <p:cNvPr id="2075" name="図 20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8100863"/>
            <a:ext cx="720080" cy="1064605"/>
          </a:xfrm>
          <a:prstGeom prst="rect">
            <a:avLst/>
          </a:prstGeom>
        </p:spPr>
      </p:pic>
      <p:sp>
        <p:nvSpPr>
          <p:cNvPr id="2065" name="正方形/長方形 2064"/>
          <p:cNvSpPr/>
          <p:nvPr/>
        </p:nvSpPr>
        <p:spPr>
          <a:xfrm>
            <a:off x="44625" y="4796983"/>
            <a:ext cx="6737177" cy="1950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ブローチ 2063"/>
          <p:cNvSpPr/>
          <p:nvPr/>
        </p:nvSpPr>
        <p:spPr>
          <a:xfrm>
            <a:off x="44625" y="4484948"/>
            <a:ext cx="6624736" cy="300083"/>
          </a:xfrm>
          <a:prstGeom prst="plaque">
            <a:avLst>
              <a:gd name="adj" fmla="val 37943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92896" y="4953002"/>
            <a:ext cx="553998" cy="16759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訓練当日</a:t>
            </a:r>
            <a:endParaRPr kumimoji="1" lang="ja-JP" altLang="en-US" sz="2400" dirty="0"/>
          </a:p>
        </p:txBody>
      </p:sp>
      <p:sp>
        <p:nvSpPr>
          <p:cNvPr id="4" name="正方形/長方形 30"/>
          <p:cNvSpPr>
            <a:spLocks noChangeArrowheads="1"/>
          </p:cNvSpPr>
          <p:nvPr/>
        </p:nvSpPr>
        <p:spPr bwMode="auto">
          <a:xfrm>
            <a:off x="-1" y="9165468"/>
            <a:ext cx="6858001" cy="74053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350" y="2670810"/>
            <a:ext cx="6504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0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時：</a:t>
            </a:r>
            <a:r>
              <a:rPr kumimoji="1" lang="ja-JP" altLang="en-US" sz="28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地震発生</a:t>
            </a:r>
            <a:r>
              <a:rPr kumimoji="1" lang="en-US" altLang="ja-JP" sz="28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1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1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館内</a:t>
            </a:r>
            <a:r>
              <a:rPr kumimoji="1" lang="ja-JP" altLang="en-US" sz="11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放送や屋外スピーカー</a:t>
            </a:r>
            <a:r>
              <a:rPr lang="ja-JP" altLang="en-US" sz="11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r>
              <a:rPr kumimoji="1" lang="ja-JP" altLang="en-US" sz="11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でお知らせします。</a:t>
            </a:r>
            <a:r>
              <a:rPr lang="ja-JP" altLang="en-US" sz="11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ja-JP" altLang="en-US" sz="14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14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062" y="6793013"/>
            <a:ext cx="6786315" cy="422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　訓練</a:t>
            </a:r>
            <a:r>
              <a:rPr lang="ja-JP" altLang="en-US" dirty="0" smtClean="0"/>
              <a:t>の合図</a:t>
            </a:r>
            <a:r>
              <a:rPr kumimoji="1" lang="ja-JP" altLang="en-US" dirty="0" smtClean="0"/>
              <a:t>は、次の方法でお知らせします。</a:t>
            </a:r>
            <a:endParaRPr kumimoji="1" lang="ja-JP" altLang="en-US" dirty="0"/>
          </a:p>
        </p:txBody>
      </p:sp>
      <p:sp>
        <p:nvSpPr>
          <p:cNvPr id="14" name="テキスト ボックス 309"/>
          <p:cNvSpPr txBox="1">
            <a:spLocks noChangeArrowheads="1"/>
          </p:cNvSpPr>
          <p:nvPr/>
        </p:nvSpPr>
        <p:spPr bwMode="auto">
          <a:xfrm>
            <a:off x="4521237" y="7226793"/>
            <a:ext cx="1850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■</a:t>
            </a: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携帯電話で</a:t>
            </a:r>
            <a:endParaRPr kumimoji="1" 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6" name="テキスト ボックス 311"/>
          <p:cNvSpPr txBox="1">
            <a:spLocks noChangeArrowheads="1"/>
          </p:cNvSpPr>
          <p:nvPr/>
        </p:nvSpPr>
        <p:spPr bwMode="auto">
          <a:xfrm>
            <a:off x="0" y="7247082"/>
            <a:ext cx="20336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■</a:t>
            </a: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街なかや施設で</a:t>
            </a:r>
            <a:endParaRPr kumimoji="1" 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4664" y="2144688"/>
            <a:ext cx="60920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9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２０１</a:t>
            </a:r>
            <a:r>
              <a:rPr lang="ja-JP" altLang="en-US" sz="29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９</a:t>
            </a:r>
            <a:r>
              <a:rPr kumimoji="1" lang="ja-JP" altLang="en-US" sz="29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年９月</a:t>
            </a:r>
            <a:r>
              <a:rPr lang="ja-JP" altLang="en-US" sz="29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５</a:t>
            </a:r>
            <a:r>
              <a:rPr kumimoji="1" lang="ja-JP" altLang="en-US" sz="29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kumimoji="1" lang="en-US" altLang="ja-JP" sz="29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9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木</a:t>
            </a:r>
            <a:r>
              <a:rPr kumimoji="1" lang="en-US" altLang="ja-JP" sz="29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ja-JP" altLang="en-US" sz="29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訓練一斉実施</a:t>
            </a:r>
            <a:r>
              <a:rPr kumimoji="1" lang="en-US" altLang="ja-JP" sz="29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kumimoji="1" lang="ja-JP" altLang="en-US" sz="29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6658" y="3296816"/>
            <a:ext cx="6671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11</a:t>
            </a:r>
            <a:r>
              <a:rPr kumimoji="1" lang="ja-JP" altLang="en-US" sz="20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lang="en-US" altLang="ja-JP" sz="28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</a:t>
            </a:r>
            <a:r>
              <a:rPr kumimoji="1" lang="ja-JP" altLang="en-US" sz="20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分頃：</a:t>
            </a:r>
            <a:r>
              <a:rPr kumimoji="1" lang="ja-JP" altLang="en-US" sz="28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大津波警報発表</a:t>
            </a:r>
            <a:r>
              <a:rPr kumimoji="1" lang="en-US" altLang="ja-JP" sz="28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</a:p>
          <a:p>
            <a:r>
              <a:rPr kumimoji="1" lang="ja-JP" altLang="en-US" sz="14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（訓練用のエリアメール</a:t>
            </a:r>
            <a:r>
              <a:rPr kumimoji="1" lang="en-US" altLang="ja-JP" sz="14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sz="14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緊急速報メールが届きます</a:t>
            </a:r>
            <a:r>
              <a:rPr kumimoji="1" lang="en-US" altLang="ja-JP" sz="14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｡</a:t>
            </a:r>
            <a:r>
              <a:rPr kumimoji="1" lang="en-US" altLang="ja-JP" sz="800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800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緊急地震速報のブザー音ではありません</a:t>
            </a:r>
            <a:r>
              <a:rPr lang="ja-JP" altLang="en-US" sz="8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kumimoji="1" lang="en-US" altLang="ja-JP" sz="14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400" b="1" i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14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3536" y="4131864"/>
            <a:ext cx="6549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　　</a:t>
            </a:r>
            <a:r>
              <a:rPr kumimoji="1" lang="en-US" altLang="ja-JP" sz="1050" dirty="0" smtClean="0"/>
              <a:t>※</a:t>
            </a:r>
            <a:r>
              <a:rPr kumimoji="1" lang="ja-JP" altLang="en-US" sz="1050" dirty="0" smtClean="0"/>
              <a:t>　大阪府全域向けのメール発信に続いて、</a:t>
            </a:r>
            <a:r>
              <a:rPr lang="ja-JP" altLang="en-US" sz="1050" dirty="0"/>
              <a:t>２</a:t>
            </a:r>
            <a:r>
              <a:rPr kumimoji="1" lang="ja-JP" altLang="en-US" sz="1050" dirty="0" smtClean="0"/>
              <a:t>回目を発信する市町村があります。</a:t>
            </a:r>
            <a:endParaRPr kumimoji="1" lang="ja-JP" altLang="en-US" sz="1050" dirty="0"/>
          </a:p>
        </p:txBody>
      </p:sp>
      <p:pic>
        <p:nvPicPr>
          <p:cNvPr id="8" name="図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2" r="46233"/>
          <a:stretch>
            <a:fillRect/>
          </a:stretch>
        </p:blipFill>
        <p:spPr bwMode="auto">
          <a:xfrm>
            <a:off x="134055" y="9321486"/>
            <a:ext cx="4060825" cy="49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138793" y="4953002"/>
            <a:ext cx="2234003" cy="1694783"/>
            <a:chOff x="484512" y="4948646"/>
            <a:chExt cx="2234003" cy="91949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484512" y="4948647"/>
              <a:ext cx="553998" cy="9194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2400" dirty="0" smtClean="0"/>
                <a:t>訓練前</a:t>
              </a:r>
              <a:endParaRPr kumimoji="1" lang="ja-JP" altLang="en-US" sz="24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042691" y="4948646"/>
              <a:ext cx="1291869" cy="3809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 anchorCtr="0"/>
            <a:lstStyle/>
            <a:p>
              <a:r>
                <a:rPr lang="ja-JP" altLang="en-US" sz="1000" dirty="0"/>
                <a:t>地震や津波</a:t>
              </a:r>
              <a:r>
                <a:rPr lang="ja-JP" altLang="en-US" sz="1000" dirty="0" smtClean="0"/>
                <a:t>が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発生</a:t>
              </a:r>
              <a:r>
                <a:rPr lang="ja-JP" altLang="en-US" sz="1000" dirty="0"/>
                <a:t>したとき</a:t>
              </a:r>
              <a:r>
                <a:rPr lang="ja-JP" altLang="en-US" sz="1000" dirty="0" smtClean="0"/>
                <a:t>に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どの</a:t>
              </a:r>
              <a:r>
                <a:rPr lang="ja-JP" altLang="en-US" sz="1000" dirty="0"/>
                <a:t>ような行動</a:t>
              </a:r>
              <a:r>
                <a:rPr lang="ja-JP" altLang="en-US" sz="1000" dirty="0" smtClean="0"/>
                <a:t>をする</a:t>
              </a:r>
              <a:r>
                <a:rPr lang="ja-JP" altLang="en-US" sz="1000" dirty="0"/>
                <a:t>かを考えておく</a:t>
              </a:r>
              <a:endParaRPr lang="en-US" altLang="ja-JP" sz="1000" dirty="0"/>
            </a:p>
          </p:txBody>
        </p:sp>
        <p:sp>
          <p:nvSpPr>
            <p:cNvPr id="19" name="右矢印 18"/>
            <p:cNvSpPr/>
            <p:nvPr/>
          </p:nvSpPr>
          <p:spPr>
            <a:xfrm>
              <a:off x="2406568" y="5253141"/>
              <a:ext cx="311947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48" name="グループ化 2047"/>
          <p:cNvGrpSpPr/>
          <p:nvPr/>
        </p:nvGrpSpPr>
        <p:grpSpPr>
          <a:xfrm>
            <a:off x="4819220" y="4952997"/>
            <a:ext cx="1850141" cy="1698535"/>
            <a:chOff x="4820679" y="4498689"/>
            <a:chExt cx="1818729" cy="156787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4820679" y="4498689"/>
              <a:ext cx="1818729" cy="1567878"/>
              <a:chOff x="449519" y="4946610"/>
              <a:chExt cx="1802778" cy="921534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449519" y="4946612"/>
                <a:ext cx="539816" cy="9215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訓練後</a:t>
                </a:r>
                <a:endParaRPr kumimoji="1" lang="ja-JP" altLang="en-US" sz="2400" dirty="0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989333" y="4946610"/>
                <a:ext cx="1262964" cy="38229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 anchorCtr="0"/>
              <a:lstStyle/>
              <a:p>
                <a:r>
                  <a:rPr lang="ja-JP" altLang="en-US" sz="1000" dirty="0" smtClean="0"/>
                  <a:t>地震や津波が</a:t>
                </a:r>
                <a:endParaRPr lang="en-US" altLang="ja-JP" sz="1000" dirty="0" smtClean="0"/>
              </a:p>
              <a:p>
                <a:r>
                  <a:rPr lang="ja-JP" altLang="en-US" sz="1000" dirty="0" smtClean="0"/>
                  <a:t>発生したときに</a:t>
                </a:r>
                <a:endParaRPr lang="en-US" altLang="ja-JP" sz="1000" dirty="0" smtClean="0"/>
              </a:p>
              <a:p>
                <a:r>
                  <a:rPr lang="ja-JP" altLang="en-US" sz="1000" dirty="0" smtClean="0"/>
                  <a:t>命を守る行動が</a:t>
                </a:r>
                <a:endParaRPr lang="en-US" altLang="ja-JP" sz="1000" dirty="0" smtClean="0"/>
              </a:p>
              <a:p>
                <a:r>
                  <a:rPr lang="ja-JP" altLang="en-US" sz="1000" dirty="0" smtClean="0"/>
                  <a:t>できるか再確認する</a:t>
                </a:r>
                <a:endParaRPr lang="en-US" altLang="ja-JP" sz="1000" dirty="0"/>
              </a:p>
            </p:txBody>
          </p:sp>
        </p:grpSp>
        <p:pic>
          <p:nvPicPr>
            <p:cNvPr id="1030" name="Picture 6" descr="https://encrypted-tbn3.gstatic.com/images?q=tbn:ANd9GcRFWy_ngjJGsPCaKzVMmIBxYxpsOJSGYlCQIsJ6PY8a_msFE3Bp7jFtmGki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103" y="5149114"/>
              <a:ext cx="954483" cy="89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248246" y="9172469"/>
            <a:ext cx="2564536" cy="673389"/>
            <a:chOff x="4276915" y="8446149"/>
            <a:chExt cx="2564536" cy="586544"/>
          </a:xfrm>
        </p:grpSpPr>
        <p:sp>
          <p:nvSpPr>
            <p:cNvPr id="39" name="テキスト ボックス 2"/>
            <p:cNvSpPr txBox="1">
              <a:spLocks noChangeArrowheads="1"/>
            </p:cNvSpPr>
            <p:nvPr/>
          </p:nvSpPr>
          <p:spPr bwMode="auto">
            <a:xfrm>
              <a:off x="4276915" y="8446149"/>
              <a:ext cx="2564536" cy="58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ＭＳ Ｐゴシック" pitchFamily="50" charset="-128"/>
                </a:rPr>
                <a:t>大阪８８０万人訓練実行委員会</a:t>
              </a:r>
              <a:endParaRPr kumimoji="1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j-ea"/>
                  <a:ea typeface="+mj-ea"/>
                  <a:cs typeface="ＭＳ Ｐゴシック" pitchFamily="50" charset="-128"/>
                </a:rPr>
                <a:t>ＨＰ</a:t>
              </a:r>
              <a:r>
                <a:rPr kumimoji="1" lang="ja-JP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　</a:t>
              </a:r>
              <a:r>
                <a:rPr kumimoji="1" lang="ja-JP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　　</a:t>
              </a:r>
              <a:r>
                <a:rPr kumimoji="1" lang="ja-JP" alt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　</a:t>
              </a:r>
              <a:endParaRPr kumimoji="1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75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http://www.pref.osaka.lg.jp/shobobosai/trainig_top/</a:t>
              </a:r>
              <a:endParaRPr kumimoji="1" lang="ja-JP" altLang="ja-JP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653136" y="8679487"/>
              <a:ext cx="1296144" cy="188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+mn-ea"/>
                  <a:cs typeface="ＭＳ Ｐゴシック" pitchFamily="50" charset="-128"/>
                </a:rPr>
                <a:t>大阪８８０万人訓練</a:t>
              </a:r>
              <a:endParaRPr kumimoji="1" lang="ja-JP" alt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038256" y="8679487"/>
              <a:ext cx="487087" cy="188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 smtClean="0">
                  <a:solidFill>
                    <a:schemeClr val="tx1"/>
                  </a:solidFill>
                </a:rPr>
                <a:t>検索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右矢印 28"/>
          <p:cNvSpPr/>
          <p:nvPr/>
        </p:nvSpPr>
        <p:spPr>
          <a:xfrm>
            <a:off x="4437112" y="5514233"/>
            <a:ext cx="320986" cy="530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119982" y="8100863"/>
            <a:ext cx="763419" cy="53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/>
              <a:t>「地震防災訓練」アプリ</a:t>
            </a:r>
            <a:endParaRPr kumimoji="1" lang="en-US" altLang="ja-JP" sz="700" dirty="0" smtClean="0"/>
          </a:p>
          <a:p>
            <a:pPr algn="ctr"/>
            <a:r>
              <a:rPr lang="ja-JP" altLang="en-US" sz="700" dirty="0" smtClean="0"/>
              <a:t>（登録者のみ）</a:t>
            </a:r>
            <a:endParaRPr kumimoji="1" lang="ja-JP" altLang="en-US" sz="700" dirty="0"/>
          </a:p>
        </p:txBody>
      </p:sp>
      <p:sp>
        <p:nvSpPr>
          <p:cNvPr id="26" name="角丸四角形 25"/>
          <p:cNvSpPr/>
          <p:nvPr/>
        </p:nvSpPr>
        <p:spPr>
          <a:xfrm>
            <a:off x="180150" y="2116235"/>
            <a:ext cx="6601651" cy="229070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図 20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" y="5733087"/>
            <a:ext cx="419372" cy="845198"/>
          </a:xfrm>
          <a:prstGeom prst="rect">
            <a:avLst/>
          </a:prstGeom>
        </p:spPr>
      </p:pic>
      <p:pic>
        <p:nvPicPr>
          <p:cNvPr id="2052" name="図 20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1" y="5738488"/>
            <a:ext cx="558395" cy="462651"/>
          </a:xfrm>
          <a:prstGeom prst="rect">
            <a:avLst/>
          </a:prstGeom>
        </p:spPr>
      </p:pic>
      <p:sp>
        <p:nvSpPr>
          <p:cNvPr id="2051" name="円形吹き出し 2050"/>
          <p:cNvSpPr/>
          <p:nvPr/>
        </p:nvSpPr>
        <p:spPr>
          <a:xfrm>
            <a:off x="1145330" y="5655079"/>
            <a:ext cx="771502" cy="589575"/>
          </a:xfrm>
          <a:prstGeom prst="wedgeEllipseCallout">
            <a:avLst>
              <a:gd name="adj1" fmla="val -51638"/>
              <a:gd name="adj2" fmla="val 3422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正方形/長方形 2054"/>
          <p:cNvSpPr/>
          <p:nvPr/>
        </p:nvSpPr>
        <p:spPr>
          <a:xfrm>
            <a:off x="138792" y="4952997"/>
            <a:ext cx="1850048" cy="16759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819312" y="4953001"/>
            <a:ext cx="1850048" cy="16759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テキスト ボックス 2062"/>
          <p:cNvSpPr txBox="1"/>
          <p:nvPr/>
        </p:nvSpPr>
        <p:spPr>
          <a:xfrm>
            <a:off x="44625" y="4463558"/>
            <a:ext cx="673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itchFamily="50" charset="-128"/>
              </a:rPr>
              <a:t>府内の一人ひとりが、事前に考え、行動し、再確認して頂くために実施する訓練です！</a:t>
            </a:r>
            <a:endParaRPr lang="ja-JP" altLang="ja-JP" sz="1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itchFamily="50" charset="-128"/>
            </a:endParaRPr>
          </a:p>
        </p:txBody>
      </p:sp>
      <p:pic>
        <p:nvPicPr>
          <p:cNvPr id="2068" name="図 20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1" y="8235676"/>
            <a:ext cx="816835" cy="852287"/>
          </a:xfrm>
          <a:prstGeom prst="rect">
            <a:avLst/>
          </a:prstGeom>
        </p:spPr>
      </p:pic>
      <p:pic>
        <p:nvPicPr>
          <p:cNvPr id="2067" name="図 20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169608"/>
            <a:ext cx="1342906" cy="889054"/>
          </a:xfrm>
          <a:prstGeom prst="rect">
            <a:avLst/>
          </a:prstGeom>
        </p:spPr>
      </p:pic>
      <p:sp>
        <p:nvSpPr>
          <p:cNvPr id="2069" name="正方形/長方形 2068"/>
          <p:cNvSpPr/>
          <p:nvPr/>
        </p:nvSpPr>
        <p:spPr>
          <a:xfrm>
            <a:off x="27061" y="7535623"/>
            <a:ext cx="2006559" cy="3817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テキスト ボックス 2069"/>
          <p:cNvSpPr txBox="1"/>
          <p:nvPr/>
        </p:nvSpPr>
        <p:spPr>
          <a:xfrm>
            <a:off x="28458" y="7584770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/>
              <a:t>館内放送 ・</a:t>
            </a:r>
            <a:endParaRPr kumimoji="1" lang="ja-JP" altLang="en-US" sz="1100" b="1" dirty="0"/>
          </a:p>
        </p:txBody>
      </p:sp>
      <p:sp>
        <p:nvSpPr>
          <p:cNvPr id="2071" name="テキスト ボックス 2070"/>
          <p:cNvSpPr txBox="1"/>
          <p:nvPr/>
        </p:nvSpPr>
        <p:spPr>
          <a:xfrm>
            <a:off x="764704" y="752728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/>
              <a:t>屋外</a:t>
            </a:r>
            <a:endParaRPr kumimoji="1" lang="en-US" altLang="ja-JP" sz="1100" b="1" dirty="0" smtClean="0"/>
          </a:p>
        </p:txBody>
      </p:sp>
      <p:sp>
        <p:nvSpPr>
          <p:cNvPr id="2072" name="テキスト ボックス 2071"/>
          <p:cNvSpPr txBox="1"/>
          <p:nvPr/>
        </p:nvSpPr>
        <p:spPr>
          <a:xfrm>
            <a:off x="692696" y="7683303"/>
            <a:ext cx="644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/>
              <a:t>ｽﾋﾟｰｶｰ</a:t>
            </a:r>
            <a:endParaRPr kumimoji="1" lang="ja-JP" altLang="en-US" sz="1100" b="1" dirty="0"/>
          </a:p>
        </p:txBody>
      </p:sp>
      <p:sp>
        <p:nvSpPr>
          <p:cNvPr id="2073" name="テキスト ボックス 2072"/>
          <p:cNvSpPr txBox="1"/>
          <p:nvPr/>
        </p:nvSpPr>
        <p:spPr>
          <a:xfrm>
            <a:off x="1340768" y="7527286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 smtClean="0"/>
              <a:t>電車等の</a:t>
            </a:r>
            <a:endParaRPr kumimoji="1" lang="ja-JP" altLang="en-US" sz="1100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340768" y="768330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 smtClean="0"/>
              <a:t>車内放送</a:t>
            </a:r>
            <a:endParaRPr kumimoji="1" lang="ja-JP" altLang="en-US" sz="1100" b="1" dirty="0"/>
          </a:p>
        </p:txBody>
      </p:sp>
      <p:pic>
        <p:nvPicPr>
          <p:cNvPr id="2078" name="図 20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20" y="8350327"/>
            <a:ext cx="563130" cy="815141"/>
          </a:xfrm>
          <a:prstGeom prst="rect">
            <a:avLst/>
          </a:prstGeom>
        </p:spPr>
      </p:pic>
      <p:sp>
        <p:nvSpPr>
          <p:cNvPr id="2074" name="テキスト ボックス 2073"/>
          <p:cNvSpPr txBox="1"/>
          <p:nvPr/>
        </p:nvSpPr>
        <p:spPr>
          <a:xfrm>
            <a:off x="1231498" y="760529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/>
              <a:t>・</a:t>
            </a:r>
            <a:endParaRPr kumimoji="1" lang="ja-JP" altLang="en-US" sz="1100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4566713" y="7504902"/>
            <a:ext cx="2246665" cy="5959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81128" y="7449277"/>
            <a:ext cx="14510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 smtClean="0"/>
              <a:t>・ ｴﾘｱﾒｰﾙ </a:t>
            </a:r>
            <a:r>
              <a:rPr kumimoji="1" lang="en-US" altLang="ja-JP" sz="900" b="1" dirty="0" smtClean="0"/>
              <a:t>/ </a:t>
            </a:r>
            <a:r>
              <a:rPr kumimoji="1" lang="ja-JP" altLang="en-US" sz="900" b="1" dirty="0" smtClean="0"/>
              <a:t>緊急速報ﾒｰﾙ</a:t>
            </a:r>
            <a:endParaRPr kumimoji="1" lang="en-US" altLang="ja-JP" sz="900" b="1" dirty="0" smtClean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581128" y="7605295"/>
            <a:ext cx="1335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 smtClean="0"/>
              <a:t>・おおさか防災情報ﾒｰﾙ</a:t>
            </a:r>
            <a:endParaRPr kumimoji="1" lang="en-US" altLang="ja-JP" sz="900" b="1" dirty="0" smtClean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581128" y="7745270"/>
            <a:ext cx="17251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 smtClean="0"/>
              <a:t>・</a:t>
            </a:r>
            <a:r>
              <a:rPr lang="en-US" altLang="ja-JP" sz="900" b="1" dirty="0" smtClean="0"/>
              <a:t>Yahoo! JAPAN</a:t>
            </a:r>
            <a:r>
              <a:rPr lang="ja-JP" altLang="en-US" sz="900" b="1" dirty="0" smtClean="0"/>
              <a:t>「防災速報」ｱﾌﾟﾘ</a:t>
            </a:r>
            <a:endParaRPr kumimoji="1" lang="en-US" altLang="ja-JP" sz="900" b="1" dirty="0" smtClean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581128" y="7901287"/>
            <a:ext cx="15712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 smtClean="0"/>
              <a:t>・</a:t>
            </a:r>
            <a:r>
              <a:rPr lang="en-US" altLang="ja-JP" sz="700" b="1" dirty="0" smtClean="0"/>
              <a:t>NTT </a:t>
            </a:r>
            <a:r>
              <a:rPr lang="ja-JP" altLang="en-US" sz="700" b="1" dirty="0"/>
              <a:t>ドコモ</a:t>
            </a:r>
            <a:r>
              <a:rPr lang="ja-JP" altLang="en-US" sz="800" b="1" dirty="0" smtClean="0"/>
              <a:t>「地震防災訓練」</a:t>
            </a:r>
            <a:r>
              <a:rPr lang="ja-JP" altLang="en-US" sz="900" b="1" dirty="0" smtClean="0"/>
              <a:t>ｱﾌﾟﾘ</a:t>
            </a:r>
            <a:endParaRPr kumimoji="1" lang="en-US" altLang="ja-JP" sz="900" b="1" dirty="0" smtClean="0"/>
          </a:p>
        </p:txBody>
      </p:sp>
      <p:sp>
        <p:nvSpPr>
          <p:cNvPr id="35" name="右中かっこ 34"/>
          <p:cNvSpPr/>
          <p:nvPr/>
        </p:nvSpPr>
        <p:spPr>
          <a:xfrm>
            <a:off x="6198926" y="7683303"/>
            <a:ext cx="110394" cy="40151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006618" y="7466578"/>
            <a:ext cx="8787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b="1" dirty="0" smtClean="0"/>
              <a:t>・・・ 対応機種のみ</a:t>
            </a:r>
            <a:endParaRPr kumimoji="1" lang="en-US" altLang="ja-JP" sz="700" b="1" dirty="0" smtClean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237313" y="7778086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b="1" dirty="0" smtClean="0"/>
              <a:t>登録者のみ</a:t>
            </a:r>
            <a:endParaRPr kumimoji="1" lang="en-US" altLang="ja-JP" sz="700" b="1" dirty="0" smtClean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9981" y="8131676"/>
            <a:ext cx="692801" cy="103379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3" y="5474283"/>
            <a:ext cx="877623" cy="668429"/>
          </a:xfrm>
          <a:prstGeom prst="rect">
            <a:avLst/>
          </a:prstGeom>
        </p:spPr>
      </p:pic>
      <p:grpSp>
        <p:nvGrpSpPr>
          <p:cNvPr id="66" name="グループ化 65"/>
          <p:cNvGrpSpPr/>
          <p:nvPr/>
        </p:nvGrpSpPr>
        <p:grpSpPr>
          <a:xfrm>
            <a:off x="235522" y="350489"/>
            <a:ext cx="6505847" cy="1631352"/>
            <a:chOff x="163513" y="395288"/>
            <a:chExt cx="6505847" cy="1505863"/>
          </a:xfrm>
        </p:grpSpPr>
        <p:pic>
          <p:nvPicPr>
            <p:cNvPr id="67" name="図 11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3F48CC"/>
                </a:clrFrom>
                <a:clrTo>
                  <a:srgbClr val="3F48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63" y="395288"/>
              <a:ext cx="6486797" cy="150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WordArt 5"/>
            <p:cNvSpPr>
              <a:spLocks noChangeArrowheads="1" noChangeShapeType="1" noTextEdit="1"/>
            </p:cNvSpPr>
            <p:nvPr/>
          </p:nvSpPr>
          <p:spPr bwMode="auto">
            <a:xfrm rot="-1229568">
              <a:off x="163513" y="395288"/>
              <a:ext cx="974725" cy="34448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b="1" kern="10" spc="0" dirty="0" smtClean="0"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HG丸ｺﾞｼｯｸM-PRO"/>
                  <a:ea typeface="HG丸ｺﾞｼｯｸM-PRO"/>
                </a:rPr>
                <a:t>第</a:t>
              </a:r>
              <a:r>
                <a:rPr lang="ja-JP" altLang="en-US" sz="3600" b="1" kern="10" dirty="0"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HG丸ｺﾞｼｯｸM-PRO"/>
                  <a:ea typeface="HG丸ｺﾞｼｯｸM-PRO"/>
                </a:rPr>
                <a:t>８</a:t>
              </a:r>
              <a:r>
                <a:rPr lang="ja-JP" altLang="en-US" sz="3600" b="1" kern="10" spc="0" dirty="0" smtClean="0">
                  <a:ln w="1270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HG丸ｺﾞｼｯｸM-PRO"/>
                  <a:ea typeface="HG丸ｺﾞｼｯｸM-PRO"/>
                </a:rPr>
                <a:t>回</a:t>
              </a:r>
              <a:endParaRPr lang="ja-JP" altLang="en-US" sz="3600" b="1" kern="10" spc="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HG丸ｺﾞｼｯｸM-PRO"/>
                <a:ea typeface="HG丸ｺﾞｼｯｸM-PRO"/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3046894" y="4953002"/>
            <a:ext cx="1296050" cy="527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r>
              <a:rPr lang="ja-JP" altLang="en-US" sz="1400" b="1" dirty="0" smtClean="0"/>
              <a:t>考えておいた</a:t>
            </a:r>
            <a:endParaRPr lang="en-US" altLang="ja-JP" sz="1400" b="1" dirty="0" smtClean="0"/>
          </a:p>
          <a:p>
            <a:r>
              <a:rPr lang="ja-JP" altLang="en-US" sz="1400" b="1" dirty="0" smtClean="0"/>
              <a:t>訓練行動をする</a:t>
            </a:r>
            <a:endParaRPr lang="en-US" altLang="ja-JP" sz="1400" b="1" dirty="0"/>
          </a:p>
        </p:txBody>
      </p:sp>
      <p:pic>
        <p:nvPicPr>
          <p:cNvPr id="25" name="Picture 2" descr="D:\hiroseken\Desktop\017-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66" y="5970124"/>
            <a:ext cx="858520" cy="6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正方形/長方形 50"/>
          <p:cNvSpPr/>
          <p:nvPr/>
        </p:nvSpPr>
        <p:spPr>
          <a:xfrm>
            <a:off x="2492896" y="4953001"/>
            <a:ext cx="1850048" cy="167598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 bwMode="auto">
          <a:xfrm>
            <a:off x="2060848" y="8193360"/>
            <a:ext cx="1986441" cy="8267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b="1" u="sng" dirty="0"/>
              <a:t>＜登録した方のみ＞</a:t>
            </a:r>
            <a:endParaRPr lang="en-US" altLang="ja-JP" sz="1100" b="1" u="sng" dirty="0"/>
          </a:p>
          <a:p>
            <a:r>
              <a:rPr lang="en-US" altLang="ja-JP" sz="1100" b="1" dirty="0"/>
              <a:t>11:00</a:t>
            </a:r>
            <a:r>
              <a:rPr lang="ja-JP" altLang="en-US" sz="1100" b="1" dirty="0"/>
              <a:t>頃から順次</a:t>
            </a:r>
            <a:r>
              <a:rPr lang="ja-JP" altLang="en-US" sz="900" dirty="0"/>
              <a:t>　</a:t>
            </a:r>
            <a:endParaRPr lang="en-US" altLang="ja-JP" sz="900" dirty="0"/>
          </a:p>
          <a:p>
            <a:r>
              <a:rPr lang="ja-JP" altLang="en-US" sz="900" dirty="0"/>
              <a:t>・</a:t>
            </a:r>
            <a:r>
              <a:rPr lang="ja-JP" altLang="ja-JP" sz="900" dirty="0"/>
              <a:t>おおさか防災情報メール</a:t>
            </a:r>
            <a:r>
              <a:rPr lang="en-US" altLang="ja-JP" sz="900" dirty="0"/>
              <a:t>  </a:t>
            </a:r>
          </a:p>
          <a:p>
            <a:r>
              <a:rPr lang="ja-JP" altLang="en-US" sz="900" dirty="0"/>
              <a:t>・</a:t>
            </a:r>
            <a:r>
              <a:rPr lang="en-US" altLang="ja-JP" sz="900" dirty="0"/>
              <a:t>Yahoo! JAPAN </a:t>
            </a:r>
            <a:r>
              <a:rPr lang="ja-JP" altLang="en-US" sz="900" dirty="0"/>
              <a:t>「</a:t>
            </a:r>
            <a:r>
              <a:rPr lang="ja-JP" altLang="ja-JP" sz="900" dirty="0"/>
              <a:t>防災速報</a:t>
            </a:r>
            <a:r>
              <a:rPr lang="ja-JP" altLang="en-US" sz="900" dirty="0"/>
              <a:t>」</a:t>
            </a:r>
            <a:r>
              <a:rPr lang="ja-JP" altLang="en-US" sz="900" dirty="0" smtClean="0"/>
              <a:t>アプリ</a:t>
            </a:r>
            <a:endParaRPr lang="en-US" altLang="ja-JP" sz="300" dirty="0"/>
          </a:p>
          <a:p>
            <a:r>
              <a:rPr lang="ja-JP" altLang="en-US" sz="900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・</a:t>
            </a:r>
            <a:r>
              <a:rPr lang="en-US" altLang="ja-JP" sz="900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NTT </a:t>
            </a:r>
            <a:r>
              <a:rPr lang="ja-JP" altLang="en-US" sz="900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ドコモ 「地震防災訓練」</a:t>
            </a:r>
            <a:r>
              <a:rPr lang="ja-JP" altLang="en-US" sz="900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アプリ</a:t>
            </a:r>
            <a:r>
              <a:rPr lang="ja-JP" altLang="en-US" sz="900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　</a:t>
            </a:r>
            <a:endParaRPr lang="ja-JP" altLang="ja-JP" sz="9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9" name="テキスト ボックス 306"/>
          <p:cNvSpPr txBox="1">
            <a:spLocks noChangeArrowheads="1"/>
          </p:cNvSpPr>
          <p:nvPr/>
        </p:nvSpPr>
        <p:spPr bwMode="auto">
          <a:xfrm>
            <a:off x="2083137" y="7401272"/>
            <a:ext cx="2423525" cy="777136"/>
          </a:xfrm>
          <a:prstGeom prst="rect">
            <a:avLst/>
          </a:prstGeom>
          <a:solidFill>
            <a:srgbClr val="DBEEF4"/>
          </a:solidFill>
          <a:ln w="254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1100" b="1" u="sng" dirty="0" smtClean="0"/>
              <a:t>＜対応機種の方全員＞</a:t>
            </a:r>
            <a:endParaRPr lang="en-US" altLang="ja-JP" sz="1100" b="1" u="sng" dirty="0" smtClean="0"/>
          </a:p>
          <a:p>
            <a:r>
              <a:rPr lang="en-US" altLang="ja-JP" sz="1050" b="1" dirty="0" smtClean="0"/>
              <a:t>11:03</a:t>
            </a:r>
            <a:r>
              <a:rPr lang="ja-JP" altLang="en-US" sz="1050" b="1" dirty="0" smtClean="0"/>
              <a:t>頃　</a:t>
            </a:r>
            <a:r>
              <a:rPr lang="ja-JP" altLang="ja-JP" sz="1050" b="1" u="sng" dirty="0" smtClean="0"/>
              <a:t>エリアメール</a:t>
            </a:r>
            <a:r>
              <a:rPr lang="ja-JP" altLang="ja-JP" sz="1050" b="1" u="sng" dirty="0"/>
              <a:t>／緊急速報</a:t>
            </a:r>
            <a:r>
              <a:rPr lang="ja-JP" altLang="ja-JP" sz="1050" b="1" u="sng" dirty="0" smtClean="0"/>
              <a:t>メール</a:t>
            </a:r>
            <a:endParaRPr lang="ja-JP" altLang="ja-JP" sz="1050" u="sng" dirty="0"/>
          </a:p>
          <a:p>
            <a:r>
              <a:rPr lang="ja-JP" altLang="en-US" sz="1100" b="1" dirty="0" smtClean="0">
                <a:solidFill>
                  <a:srgbClr val="FF0000"/>
                </a:solidFill>
              </a:rPr>
              <a:t>　</a:t>
            </a:r>
            <a:r>
              <a:rPr lang="ja-JP" altLang="ja-JP" sz="1100" b="1" dirty="0" smtClean="0">
                <a:solidFill>
                  <a:srgbClr val="FF0000"/>
                </a:solidFill>
              </a:rPr>
              <a:t>マナーモード</a:t>
            </a:r>
            <a:r>
              <a:rPr lang="ja-JP" altLang="ja-JP" sz="1100" b="1" dirty="0">
                <a:solidFill>
                  <a:srgbClr val="FF0000"/>
                </a:solidFill>
              </a:rPr>
              <a:t>にしていても鳴ります</a:t>
            </a:r>
            <a:r>
              <a:rPr lang="ja-JP" altLang="ja-JP" sz="1100" b="1" dirty="0" smtClean="0">
                <a:solidFill>
                  <a:srgbClr val="FF0000"/>
                </a:solidFill>
              </a:rPr>
              <a:t>！</a:t>
            </a:r>
            <a:endParaRPr lang="en-US" altLang="ja-JP" sz="1100" b="1" dirty="0" smtClean="0">
              <a:solidFill>
                <a:srgbClr val="FF0000"/>
              </a:solidFill>
            </a:endParaRPr>
          </a:p>
          <a:p>
            <a:r>
              <a:rPr lang="ja-JP" altLang="ja-JP" sz="600" dirty="0" smtClean="0"/>
              <a:t>※</a:t>
            </a:r>
            <a:r>
              <a:rPr lang="ja-JP" altLang="ja-JP" sz="600" dirty="0"/>
              <a:t>携帯電話の対応機種</a:t>
            </a:r>
            <a:r>
              <a:rPr lang="ja-JP" altLang="ja-JP" sz="600" dirty="0" smtClean="0"/>
              <a:t>など</a:t>
            </a:r>
            <a:r>
              <a:rPr lang="ja-JP" altLang="en-US" sz="600" dirty="0" smtClean="0"/>
              <a:t>、</a:t>
            </a:r>
            <a:r>
              <a:rPr lang="ja-JP" altLang="ja-JP" sz="600" dirty="0" smtClean="0"/>
              <a:t>詳しくは携帯</a:t>
            </a:r>
            <a:r>
              <a:rPr lang="ja-JP" altLang="ja-JP" sz="600" dirty="0"/>
              <a:t>電話各社でご確認</a:t>
            </a:r>
            <a:r>
              <a:rPr lang="ja-JP" altLang="ja-JP" sz="600" dirty="0" smtClean="0"/>
              <a:t>ください</a:t>
            </a:r>
            <a:r>
              <a:rPr lang="ja-JP" altLang="en-US" sz="600" dirty="0" smtClean="0"/>
              <a:t>。</a:t>
            </a:r>
            <a:endParaRPr lang="ja-JP" altLang="ja-JP" sz="600" dirty="0"/>
          </a:p>
          <a:p>
            <a:r>
              <a:rPr lang="ja-JP" altLang="ja-JP" sz="600" dirty="0"/>
              <a:t>※大阪府全域向けの発信に続いて２回目を発信する市町村が</a:t>
            </a:r>
            <a:r>
              <a:rPr lang="ja-JP" altLang="ja-JP" sz="600" dirty="0" smtClean="0"/>
              <a:t>あります</a:t>
            </a:r>
            <a:r>
              <a:rPr lang="ja-JP" altLang="en-US" sz="600" dirty="0" smtClean="0"/>
              <a:t>。</a:t>
            </a:r>
            <a:endParaRPr lang="ja-JP" altLang="ja-JP" sz="600" dirty="0"/>
          </a:p>
          <a:p>
            <a:endParaRPr lang="en-US" altLang="ja-JP" sz="600" dirty="0" smtClean="0"/>
          </a:p>
        </p:txBody>
      </p:sp>
      <p:sp>
        <p:nvSpPr>
          <p:cNvPr id="72" name="テキスト ボックス 71"/>
          <p:cNvSpPr txBox="1"/>
          <p:nvPr/>
        </p:nvSpPr>
        <p:spPr bwMode="auto">
          <a:xfrm>
            <a:off x="2117422" y="8985448"/>
            <a:ext cx="1909497" cy="92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600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※NTT</a:t>
            </a:r>
            <a:r>
              <a:rPr lang="ja-JP" altLang="en-US" sz="600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ドコモのアプリでは、</a:t>
            </a:r>
            <a:r>
              <a:rPr lang="en-US" altLang="ja-JP" sz="600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11:00</a:t>
            </a:r>
            <a:r>
              <a:rPr lang="ja-JP" altLang="en-US" sz="600" dirty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に設定</a:t>
            </a:r>
            <a:r>
              <a:rPr lang="ja-JP" altLang="en-US" sz="600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してください。</a:t>
            </a:r>
            <a:endParaRPr lang="ja-JP" altLang="ja-JP" sz="12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2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692538" y="4602334"/>
            <a:ext cx="2976562" cy="1116000"/>
            <a:chOff x="3692538" y="4602334"/>
            <a:chExt cx="2976562" cy="1116000"/>
          </a:xfrm>
        </p:grpSpPr>
        <p:sp>
          <p:nvSpPr>
            <p:cNvPr id="22" name="テキスト ボックス 2"/>
            <p:cNvSpPr txBox="1">
              <a:spLocks noChangeArrowheads="1"/>
            </p:cNvSpPr>
            <p:nvPr/>
          </p:nvSpPr>
          <p:spPr bwMode="auto">
            <a:xfrm>
              <a:off x="3692538" y="4602334"/>
              <a:ext cx="2976562" cy="1116000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  <a:alpha val="7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おおさか防災情報メールにご登録を！</a:t>
              </a:r>
            </a:p>
            <a:p>
              <a:pPr marR="0" lvl="0" algn="ju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気象・地震・津波情報、災害時の避難勧告・指示や緊急のお知らせなどをメールで配信します。</a:t>
              </a:r>
              <a:r>
                <a:rPr lang="ja-JP" altLang="en-US" sz="900" dirty="0" smtClean="0"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エリア</a:t>
              </a: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メール／緊急速報メールを受信できない方は、ぜひご登録を！</a:t>
              </a:r>
            </a:p>
            <a:p>
              <a:pPr marR="0" lvl="0" algn="ju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登録は　</a:t>
              </a:r>
              <a:r>
                <a:rPr lang="ja-JP" altLang="en-US" sz="900" dirty="0"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ＨＰ</a:t>
              </a:r>
              <a:r>
                <a:rPr kumimoji="1" lang="en-US" altLang="ja-JP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 </a:t>
              </a: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おおさか防災情報メール　検索</a:t>
              </a:r>
            </a:p>
            <a:p>
              <a:pPr marR="0" lvl="0" algn="ju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ja-JP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※</a:t>
              </a: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携帯電話での登録は</a:t>
              </a:r>
              <a:r>
                <a:rPr kumimoji="1" lang="en-US" altLang="ja-JP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QR</a:t>
              </a: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コードから　　　⇒</a:t>
              </a:r>
              <a:endParaRPr kumimoji="1" lang="en-US" alt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endParaRPr>
            </a:p>
            <a:p>
              <a:pPr marR="0" lvl="0" algn="just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ja-JP" altLang="en-US" sz="900" dirty="0"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　</a:t>
              </a:r>
              <a:r>
                <a:rPr lang="ja-JP" altLang="en-US" sz="900" dirty="0" smtClean="0"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　　　</a:t>
              </a: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 （空メールを送信して</a:t>
              </a: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ｺﾞｼｯｸM" pitchFamily="50" charset="-128"/>
                  <a:ea typeface="HGPｺﾞｼｯｸM" pitchFamily="50" charset="-128"/>
                  <a:cs typeface="ＭＳ Ｐゴシック" pitchFamily="50" charset="-128"/>
                </a:rPr>
                <a:t>ください。）</a:t>
              </a:r>
              <a:endParaRPr kumimoji="1" 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3709117" y="4602334"/>
              <a:ext cx="1470019" cy="847277"/>
            </a:xfrm>
            <a:prstGeom prst="line">
              <a:avLst/>
            </a:prstGeom>
            <a:ln w="38100"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>
              <a:off x="5182089" y="4625126"/>
              <a:ext cx="1484318" cy="824486"/>
            </a:xfrm>
            <a:prstGeom prst="line">
              <a:avLst/>
            </a:prstGeom>
            <a:ln w="38100"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角丸四角形 40"/>
          <p:cNvSpPr/>
          <p:nvPr/>
        </p:nvSpPr>
        <p:spPr>
          <a:xfrm>
            <a:off x="3536573" y="3296818"/>
            <a:ext cx="3180861" cy="1222937"/>
          </a:xfrm>
          <a:prstGeom prst="round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76720" y="2017635"/>
            <a:ext cx="3180861" cy="1215386"/>
          </a:xfrm>
          <a:prstGeom prst="round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23"/>
          <p:cNvSpPr>
            <a:spLocks noChangeArrowheads="1"/>
          </p:cNvSpPr>
          <p:nvPr/>
        </p:nvSpPr>
        <p:spPr bwMode="auto">
          <a:xfrm>
            <a:off x="158750" y="0"/>
            <a:ext cx="6582618" cy="108029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</a:rPr>
              <a:t>訓練でどのような行動を取るか考えておき、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3600" i="1" dirty="0" smtClean="0">
                <a:solidFill>
                  <a:srgbClr val="FFFF00"/>
                </a:solidFill>
              </a:rPr>
              <a:t>９</a:t>
            </a:r>
            <a:r>
              <a:rPr lang="ja-JP" altLang="en-US" sz="2800" i="1" dirty="0" smtClean="0">
                <a:solidFill>
                  <a:srgbClr val="FFFF00"/>
                </a:solidFill>
              </a:rPr>
              <a:t>月</a:t>
            </a:r>
            <a:r>
              <a:rPr lang="ja-JP" altLang="en-US" sz="3600" i="1" dirty="0" smtClean="0">
                <a:solidFill>
                  <a:srgbClr val="FFFF00"/>
                </a:solidFill>
              </a:rPr>
              <a:t>５</a:t>
            </a:r>
            <a:r>
              <a:rPr lang="ja-JP" altLang="en-US" sz="2800" i="1" dirty="0" smtClean="0">
                <a:solidFill>
                  <a:srgbClr val="FFFF00"/>
                </a:solidFill>
              </a:rPr>
              <a:t>日</a:t>
            </a:r>
            <a:r>
              <a:rPr lang="en-US" altLang="ja-JP" sz="2800" i="1" dirty="0" smtClean="0">
                <a:solidFill>
                  <a:srgbClr val="FFFF00"/>
                </a:solidFill>
              </a:rPr>
              <a:t>(</a:t>
            </a:r>
            <a:r>
              <a:rPr lang="ja-JP" altLang="en-US" sz="2800" i="1" dirty="0">
                <a:solidFill>
                  <a:srgbClr val="FFFF00"/>
                </a:solidFill>
              </a:rPr>
              <a:t>木</a:t>
            </a:r>
            <a:r>
              <a:rPr lang="en-US" altLang="ja-JP" sz="2800" i="1" dirty="0" smtClean="0">
                <a:solidFill>
                  <a:srgbClr val="FFFF00"/>
                </a:solidFill>
              </a:rPr>
              <a:t>)</a:t>
            </a:r>
            <a:r>
              <a:rPr lang="ja-JP" altLang="en-US" sz="2800" dirty="0" smtClean="0">
                <a:solidFill>
                  <a:schemeClr val="bg1"/>
                </a:solidFill>
              </a:rPr>
              <a:t>　訓練当日に実行しましょう！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387" y="1117387"/>
            <a:ext cx="645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地震が起きたら</a:t>
            </a:r>
            <a:r>
              <a:rPr lang="ja-JP" altLang="en-US" sz="2400" dirty="0" smtClean="0"/>
              <a:t>「まずは身を守る」</a:t>
            </a:r>
            <a:endParaRPr lang="en-US" altLang="ja-JP" sz="2400" dirty="0" smtClean="0"/>
          </a:p>
          <a:p>
            <a:r>
              <a:rPr lang="ja-JP" altLang="en-US" sz="2000" dirty="0" smtClean="0"/>
              <a:t>揺れがおさまったら津波に備えて</a:t>
            </a:r>
            <a:r>
              <a:rPr lang="ja-JP" altLang="en-US" sz="2400" dirty="0" smtClean="0"/>
              <a:t>「すぐ逃げる」</a:t>
            </a:r>
            <a:endParaRPr kumimoji="1" lang="ja-JP" altLang="en-US" sz="2400" dirty="0"/>
          </a:p>
        </p:txBody>
      </p:sp>
      <p:sp>
        <p:nvSpPr>
          <p:cNvPr id="11" name="正方形/長方形 26"/>
          <p:cNvSpPr>
            <a:spLocks noChangeArrowheads="1"/>
          </p:cNvSpPr>
          <p:nvPr/>
        </p:nvSpPr>
        <p:spPr bwMode="auto">
          <a:xfrm>
            <a:off x="171450" y="1130576"/>
            <a:ext cx="6569918" cy="8502945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94786" y="5000166"/>
            <a:ext cx="3477036" cy="33393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/>
        </p:spPr>
        <p:txBody>
          <a:bodyPr vert="horz" wrap="square" lIns="3600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日頃の備えで被害を「減らす」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災害がいつ起こってもあわてず行動が出来るよう、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 普段から備えておくことが大切です。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</a:t>
            </a:r>
            <a:r>
              <a:rPr kumimoji="1" lang="ja-JP" alt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持ち出し品の準備を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</a:t>
            </a:r>
            <a:r>
              <a:rPr kumimoji="1" lang="ja-JP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リュックなどにまとめてすぐに持ち出せるようにしましょう。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 </a:t>
            </a:r>
            <a:r>
              <a:rPr kumimoji="1" lang="ja-JP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（例）食料品、飲料水、常備薬、ラジオ、懐中電灯、貴重品など</a:t>
            </a:r>
            <a:endParaRPr kumimoji="1" lang="ja-JP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 </a:t>
            </a: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※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重くなりすぎないように注意しましょう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。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 smtClean="0">
              <a:ln>
                <a:noFill/>
              </a:ln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●備蓄品の用意を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　水道、ガス、電気などが止まった場合を想定して、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 被災後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１週間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程度乗り切れる用意をしましょう。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  </a:t>
            </a:r>
            <a:r>
              <a:rPr kumimoji="1" lang="ja-JP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（例）食料品、飲料水、カセットコンロ、予備電池など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●家の中に安全空間を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 ・家具類や大型家電は器具や留め具などで固定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 ・ガラス飛散防止シートの貼り付け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●住宅の耐震化を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●避難場所、避難路の確認を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●地震が発生した時の連絡方法と会う場所の確認を</a:t>
            </a:r>
            <a:endParaRPr kumimoji="1" 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58751" y="8701196"/>
            <a:ext cx="6597663" cy="1088343"/>
            <a:chOff x="144" y="14727"/>
            <a:chExt cx="11402" cy="1502"/>
          </a:xfrm>
        </p:grpSpPr>
        <p:sp>
          <p:nvSpPr>
            <p:cNvPr id="16" name="正方形/長方形 24"/>
            <p:cNvSpPr>
              <a:spLocks noChangeArrowheads="1"/>
            </p:cNvSpPr>
            <p:nvPr/>
          </p:nvSpPr>
          <p:spPr bwMode="auto">
            <a:xfrm>
              <a:off x="144" y="14727"/>
              <a:ext cx="11402" cy="15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角丸四角形 10"/>
            <p:cNvSpPr>
              <a:spLocks noChangeArrowheads="1"/>
            </p:cNvSpPr>
            <p:nvPr/>
          </p:nvSpPr>
          <p:spPr bwMode="auto">
            <a:xfrm>
              <a:off x="7848" y="14842"/>
              <a:ext cx="3621" cy="126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お問い合わせ先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大阪府 </a:t>
              </a:r>
              <a:r>
                <a:rPr kumimoji="1" lang="en-US" altLang="ja-JP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06-6941-0351(</a:t>
              </a:r>
              <a:r>
                <a:rPr kumimoji="1" lang="ja-JP" alt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代表</a:t>
              </a:r>
              <a:r>
                <a:rPr kumimoji="1" lang="en-US" altLang="ja-JP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)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　</a:t>
              </a:r>
              <a:r>
                <a:rPr kumimoji="1" lang="en-US" altLang="ja-JP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       06-6910-8001</a:t>
              </a:r>
              <a:r>
                <a:rPr kumimoji="1" lang="en-US" altLang="ja-JP" sz="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(</a:t>
              </a:r>
              <a:r>
                <a:rPr kumimoji="1" lang="ja-JP" altLang="en-US" sz="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府民お問い合わせセンター</a:t>
              </a:r>
              <a:r>
                <a:rPr kumimoji="1" lang="en-US" altLang="ja-JP" sz="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)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大阪市 </a:t>
              </a:r>
              <a:r>
                <a:rPr kumimoji="1" lang="en-US" altLang="ja-JP" sz="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06-6208-7388</a:t>
              </a:r>
              <a:endParaRPr kumimoji="1" lang="en-US" altLang="ja-JP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堺　市 </a:t>
              </a:r>
              <a:r>
                <a:rPr kumimoji="1" lang="en-US" altLang="ja-JP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072-228-7605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訓練当日は電話がつながりにくくなることが</a:t>
              </a:r>
              <a:endParaRPr kumimoji="1" lang="en-US" altLang="ja-JP" sz="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丸ｺﾞｼｯｸM-PRO" pitchFamily="50" charset="-128"/>
                  <a:ea typeface="HG丸ｺﾞｼｯｸM-PRO" pitchFamily="50" charset="-128"/>
                  <a:cs typeface="ＭＳ Ｐゴシック" pitchFamily="50" charset="-128"/>
                </a:rPr>
                <a:t>ありますので、なるべく事前にお問い合わせください。</a:t>
              </a:r>
              <a:endParaRPr kumimoji="1" lang="ja-JP" sz="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pic>
          <p:nvPicPr>
            <p:cNvPr id="2066" name="図 29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F48CC"/>
                </a:clrFrom>
                <a:clrTo>
                  <a:srgbClr val="3F48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15024"/>
              <a:ext cx="3833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グループ化 295"/>
            <p:cNvGrpSpPr>
              <a:grpSpLocks/>
            </p:cNvGrpSpPr>
            <p:nvPr/>
          </p:nvGrpSpPr>
          <p:grpSpPr bwMode="auto">
            <a:xfrm>
              <a:off x="4000" y="14946"/>
              <a:ext cx="4432" cy="984"/>
              <a:chOff x="22137" y="109945"/>
              <a:chExt cx="2814452" cy="624606"/>
            </a:xfrm>
          </p:grpSpPr>
          <p:sp>
            <p:nvSpPr>
              <p:cNvPr id="19" name="正方形/長方形 330"/>
              <p:cNvSpPr>
                <a:spLocks noChangeArrowheads="1"/>
              </p:cNvSpPr>
              <p:nvPr/>
            </p:nvSpPr>
            <p:spPr bwMode="auto">
              <a:xfrm>
                <a:off x="396792" y="345620"/>
                <a:ext cx="1345565" cy="219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正方形/長方形 331"/>
              <p:cNvSpPr>
                <a:spLocks noChangeArrowheads="1"/>
              </p:cNvSpPr>
              <p:nvPr/>
            </p:nvSpPr>
            <p:spPr bwMode="auto">
              <a:xfrm>
                <a:off x="1793174" y="345616"/>
                <a:ext cx="424180" cy="219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2137" y="109945"/>
                <a:ext cx="2814452" cy="624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cs typeface="ＭＳ Ｐゴシック" pitchFamily="50" charset="-128"/>
                  </a:rPr>
                  <a:t>大阪８８０万人訓練実行委員会</a:t>
                </a:r>
                <a:endParaRPr kumimoji="1" lang="ja-JP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ＭＳ Ｐゴシック" pitchFamily="50" charset="-128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HGPｺﾞｼｯｸM" pitchFamily="50" charset="-128"/>
                    <a:ea typeface="HGPｺﾞｼｯｸM" pitchFamily="50" charset="-128"/>
                    <a:cs typeface="ＭＳ Ｐゴシック" pitchFamily="50" charset="-128"/>
                  </a:rPr>
                  <a:t>ＨＰ</a:t>
                </a:r>
                <a:r>
                  <a:rPr kumimoji="1" lang="ja-JP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HGPｺﾞｼｯｸM" pitchFamily="50" charset="-128"/>
                    <a:ea typeface="HGPｺﾞｼｯｸM" pitchFamily="50" charset="-128"/>
                    <a:cs typeface="ＭＳ Ｐゴシック" pitchFamily="50" charset="-128"/>
                  </a:rPr>
                  <a:t>　</a:t>
                </a:r>
                <a:r>
                  <a:rPr kumimoji="1" lang="ja-JP" alt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50" charset="-128"/>
                  </a:rPr>
                  <a:t>大阪８８０万人訓練</a:t>
                </a:r>
                <a:r>
                  <a:rPr kumimoji="1" lang="ja-JP" alt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GPｺﾞｼｯｸM" pitchFamily="50" charset="-128"/>
                    <a:ea typeface="HGPｺﾞｼｯｸM" pitchFamily="50" charset="-128"/>
                    <a:cs typeface="ＭＳ Ｐゴシック" pitchFamily="50" charset="-128"/>
                  </a:rPr>
                  <a:t>　　</a:t>
                </a:r>
                <a:r>
                  <a:rPr kumimoji="1" lang="ja-JP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ea"/>
                    <a:cs typeface="ＭＳ Ｐゴシック" pitchFamily="50" charset="-128"/>
                  </a:rPr>
                  <a:t>検索</a:t>
                </a:r>
                <a:endParaRPr kumimoji="1" lang="ja-JP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ea"/>
                  <a:cs typeface="ＭＳ Ｐゴシック" pitchFamily="50" charset="-128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75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GPｺﾞｼｯｸM" pitchFamily="50" charset="-128"/>
                    <a:ea typeface="HGPｺﾞｼｯｸM" pitchFamily="50" charset="-128"/>
                    <a:cs typeface="ＭＳ Ｐゴシック" pitchFamily="50" charset="-128"/>
                  </a:rPr>
                  <a:t>http://www.pref.osaka.lg.jp/shobobosai/trainig_top</a:t>
                </a:r>
                <a:r>
                  <a:rPr kumimoji="1" lang="en-US" altLang="ja-JP" sz="75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HGPｺﾞｼｯｸM" pitchFamily="50" charset="-128"/>
                    <a:ea typeface="HGPｺﾞｼｯｸM" pitchFamily="50" charset="-128"/>
                    <a:cs typeface="ＭＳ Ｐゴシック" pitchFamily="50" charset="-128"/>
                  </a:rPr>
                  <a:t>/</a:t>
                </a:r>
                <a:endParaRPr kumimoji="1" lang="ja-JP" altLang="ja-JP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</p:grpSp>
      <p:pic>
        <p:nvPicPr>
          <p:cNvPr id="2073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0139" r="7097" b="7740"/>
          <a:stretch/>
        </p:blipFill>
        <p:spPr bwMode="auto">
          <a:xfrm>
            <a:off x="6008612" y="5147820"/>
            <a:ext cx="586744" cy="5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365104" y="5261734"/>
            <a:ext cx="1168400" cy="1233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88715" y="5260150"/>
            <a:ext cx="288032" cy="12489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331688" y="2124814"/>
            <a:ext cx="16850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揺れを感じたら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●屋内ではテーブルの下に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●屋外ではブロック塀の倒壊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や落下物に注意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507" y="3393867"/>
            <a:ext cx="1190551" cy="107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116632" y="4665854"/>
            <a:ext cx="35413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日頃の備えがあなたの命を守ります</a:t>
            </a:r>
            <a:endParaRPr kumimoji="1" 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31688" y="3288400"/>
            <a:ext cx="20171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揺れがおさまったら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●火の始末、火が出たらすぐ消火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●戸を開けて出口を確保、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 外に出るときはあわてずに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●瓦やガラスなどの落下物に注意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●隣近所で声を掛け合って避難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●避難は徒歩で、荷物は最小限に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544078" y="2017634"/>
            <a:ext cx="3180861" cy="1215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277583" y="3296816"/>
            <a:ext cx="3180861" cy="1222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3609895" y="2094303"/>
            <a:ext cx="2210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緊急地震速報が出されたら</a:t>
            </a:r>
            <a:endParaRPr kumimoji="1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</a:t>
            </a:r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見聞き</a:t>
            </a:r>
            <a:r>
              <a:rPr lang="ja-JP" altLang="en-US" sz="1000" dirty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して</a:t>
            </a:r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から、数秒から数十秒で</a:t>
            </a:r>
            <a:endParaRPr lang="en-US" altLang="ja-JP" sz="1000" dirty="0" smtClean="0"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</a:t>
            </a:r>
            <a:r>
              <a:rPr lang="ja-JP" altLang="en-US" sz="1000" dirty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</a:t>
            </a:r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揺れが来ます。</a:t>
            </a:r>
            <a:endParaRPr kumimoji="1" lang="ja-JP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●身の安全を守ることを最優先に行動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</a:t>
            </a:r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</a:t>
            </a:r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しましょう。</a:t>
            </a:r>
            <a:endParaRPr kumimoji="1" lang="ja-JP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</p:txBody>
      </p:sp>
      <p:pic>
        <p:nvPicPr>
          <p:cNvPr id="1030" name="Picture 6" descr="\\G0000sv0ns501\d11235$\doc\02 災害対策課\災害対策G\(b)訓練等関係\3.大阪８８０万人訓練\大阪市民防災マニュアルイラスト集\「市民防災マニュアル」イラスト集\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00" y="2205092"/>
            <a:ext cx="891101" cy="9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650" y="3564123"/>
            <a:ext cx="1080374" cy="9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4813" y="7257256"/>
            <a:ext cx="825798" cy="7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5524" y="8055980"/>
            <a:ext cx="783593" cy="6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293"/>
          <p:cNvSpPr>
            <a:spLocks noChangeArrowheads="1"/>
          </p:cNvSpPr>
          <p:nvPr/>
        </p:nvSpPr>
        <p:spPr bwMode="auto">
          <a:xfrm>
            <a:off x="3694819" y="7622111"/>
            <a:ext cx="2974541" cy="104400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正方形/長方形 289"/>
          <p:cNvSpPr>
            <a:spLocks noChangeArrowheads="1"/>
          </p:cNvSpPr>
          <p:nvPr/>
        </p:nvSpPr>
        <p:spPr bwMode="auto">
          <a:xfrm>
            <a:off x="3679528" y="7732434"/>
            <a:ext cx="2451473" cy="1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NTT</a:t>
            </a:r>
            <a:r>
              <a:rPr lang="ja-JP" altLang="en-US" sz="12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 </a:t>
            </a:r>
            <a:r>
              <a:rPr lang="ja-JP" altLang="en-US" sz="12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ドコモ </a:t>
            </a: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「</a:t>
            </a:r>
            <a:r>
              <a:rPr lang="ja-JP" altLang="en-US" sz="12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地震防災訓練」</a:t>
            </a:r>
            <a:r>
              <a:rPr kumimoji="1" lang="ja-JP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アプリ</a:t>
            </a:r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5524" y="5961112"/>
            <a:ext cx="684371" cy="7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377" y="6681192"/>
            <a:ext cx="963443" cy="5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hiroseken\Desktop\008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43" y="2095734"/>
            <a:ext cx="1340974" cy="10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3502489" y="3152800"/>
            <a:ext cx="319360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津波浸水の恐れのある地域では避難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●高台や鉄筋コンクリート３階以上の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</a:t>
            </a:r>
            <a:r>
              <a:rPr lang="ja-JP" altLang="en-US" sz="1000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 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高いところへ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●津波警報・注意報が解除されるまで</a:t>
            </a:r>
            <a:endParaRPr kumimoji="1" lang="en-U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　 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決して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戻らない。</a:t>
            </a:r>
            <a:endParaRPr kumimoji="1" 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 bwMode="auto">
          <a:xfrm>
            <a:off x="6021288" y="7995863"/>
            <a:ext cx="503343" cy="76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500" b="1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iPhone</a:t>
            </a:r>
            <a:r>
              <a:rPr lang="ja-JP" altLang="en-US" sz="500" b="1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の方はこちら</a:t>
            </a:r>
            <a:endParaRPr kumimoji="1" lang="ja-JP" altLang="en-US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8109691"/>
            <a:ext cx="502729" cy="504056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8" y="8104298"/>
            <a:ext cx="514843" cy="51484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 bwMode="auto">
          <a:xfrm>
            <a:off x="3743929" y="7929911"/>
            <a:ext cx="1557279" cy="6924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事前に本アプリに訓練日時を設定すると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、設定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した日時に緊急地震速報の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ブザー音が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鳴ります。これをきっかけとして避難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行動の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訓練を実施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して下さい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。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  <a:cs typeface="ＭＳ Ｐゴシック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668868" y="6712696"/>
            <a:ext cx="2997539" cy="860358"/>
            <a:chOff x="3686120" y="6312470"/>
            <a:chExt cx="2997539" cy="860358"/>
          </a:xfrm>
        </p:grpSpPr>
        <p:sp>
          <p:nvSpPr>
            <p:cNvPr id="25" name="正方形/長方形 293"/>
            <p:cNvSpPr>
              <a:spLocks noChangeArrowheads="1"/>
            </p:cNvSpPr>
            <p:nvPr/>
          </p:nvSpPr>
          <p:spPr bwMode="auto">
            <a:xfrm>
              <a:off x="3709118" y="6312471"/>
              <a:ext cx="2974541" cy="860357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正方形/長方形 289"/>
            <p:cNvSpPr>
              <a:spLocks noChangeArrowheads="1"/>
            </p:cNvSpPr>
            <p:nvPr/>
          </p:nvSpPr>
          <p:spPr bwMode="auto">
            <a:xfrm>
              <a:off x="3686120" y="6312470"/>
              <a:ext cx="2451472" cy="77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Yahoo! JAPAN</a:t>
              </a:r>
              <a:r>
                <a:rPr kumimoji="1" lang="ja-JP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「防災速報」アプリ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緊急</a:t>
              </a:r>
              <a:r>
                <a:rPr lang="ja-JP" altLang="en-US" sz="900" dirty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地震速報や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豪雨予報、</a:t>
              </a:r>
              <a:endParaRPr lang="en-US" altLang="ja-JP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避難情報</a:t>
              </a:r>
              <a:r>
                <a:rPr lang="ja-JP" altLang="en-US" sz="900" dirty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など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をいち早くお知らせ。</a:t>
              </a:r>
              <a:endParaRPr lang="en-US" altLang="ja-JP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簡単！ダウンロードして防災対策</a:t>
              </a:r>
              <a:endParaRPr kumimoji="1" lang="en-US" altLang="ja-JP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 </a:t>
              </a:r>
              <a:endParaRPr kumimoji="1" 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5" t="8573" r="8390" b="10366"/>
            <a:stretch/>
          </p:blipFill>
          <p:spPr>
            <a:xfrm>
              <a:off x="5363671" y="6599017"/>
              <a:ext cx="551105" cy="514223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1" t="14172" r="13193"/>
            <a:stretch/>
          </p:blipFill>
          <p:spPr bwMode="auto">
            <a:xfrm>
              <a:off x="6014843" y="6375852"/>
              <a:ext cx="576753" cy="746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テキスト ボックス 11"/>
          <p:cNvSpPr txBox="1"/>
          <p:nvPr/>
        </p:nvSpPr>
        <p:spPr bwMode="auto">
          <a:xfrm>
            <a:off x="5340266" y="8001278"/>
            <a:ext cx="537006" cy="76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500" b="1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Android</a:t>
            </a:r>
            <a:r>
              <a:rPr lang="ja-JP" altLang="en-US" sz="500" b="1" dirty="0" smtClean="0">
                <a:latin typeface="HGPｺﾞｼｯｸM" pitchFamily="50" charset="-128"/>
                <a:ea typeface="HGPｺﾞｼｯｸM" pitchFamily="50" charset="-128"/>
                <a:cs typeface="ＭＳ Ｐゴシック" pitchFamily="50" charset="-128"/>
              </a:rPr>
              <a:t>の方はこちら</a:t>
            </a:r>
            <a:endParaRPr kumimoji="1" lang="ja-JP" altLang="en-US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M" pitchFamily="50" charset="-128"/>
              <a:ea typeface="HGPｺﾞｼｯｸM" pitchFamily="50" charset="-128"/>
              <a:cs typeface="ＭＳ Ｐゴシック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 bwMode="auto">
          <a:xfrm>
            <a:off x="5988313" y="7671423"/>
            <a:ext cx="655169" cy="323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※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ドコモ以外</a:t>
            </a:r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の</a:t>
            </a:r>
            <a:endParaRPr lang="en-US" altLang="ja-JP" sz="700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ＭＳ Ｐゴシック" pitchFamily="50" charset="-128"/>
            </a:endParaRPr>
          </a:p>
          <a:p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rPr>
              <a:t>スマートフォンでもご利用可能。</a:t>
            </a:r>
            <a:endParaRPr lang="ja-JP" altLang="en-US" sz="700" dirty="0">
              <a:latin typeface="HGPｺﾞｼｯｸM" panose="020B0600000000000000" pitchFamily="50" charset="-128"/>
              <a:ea typeface="HGPｺﾞｼｯｸM" panose="020B0600000000000000" pitchFamily="50" charset="-128"/>
              <a:cs typeface="ＭＳ Ｐゴシック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3671821" y="5786330"/>
            <a:ext cx="2997539" cy="860358"/>
            <a:chOff x="3784756" y="5673080"/>
            <a:chExt cx="2997539" cy="860358"/>
          </a:xfrm>
        </p:grpSpPr>
        <p:sp>
          <p:nvSpPr>
            <p:cNvPr id="60" name="正方形/長方形 293"/>
            <p:cNvSpPr>
              <a:spLocks noChangeArrowheads="1"/>
            </p:cNvSpPr>
            <p:nvPr/>
          </p:nvSpPr>
          <p:spPr bwMode="auto">
            <a:xfrm>
              <a:off x="3807754" y="5673081"/>
              <a:ext cx="2974541" cy="860357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正方形/長方形 289"/>
            <p:cNvSpPr>
              <a:spLocks noChangeArrowheads="1"/>
            </p:cNvSpPr>
            <p:nvPr/>
          </p:nvSpPr>
          <p:spPr bwMode="auto">
            <a:xfrm>
              <a:off x="3784756" y="5673080"/>
              <a:ext cx="2451472" cy="77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200" b="1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防災アプリ</a:t>
              </a:r>
              <a:r>
                <a:rPr lang="en-US" altLang="ja-JP" sz="1200" b="1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『</a:t>
              </a:r>
              <a:r>
                <a:rPr lang="ja-JP" altLang="en-US" sz="1200" b="1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全国避難所ガイド</a:t>
              </a:r>
              <a:r>
                <a:rPr lang="en-US" altLang="ja-JP" sz="1200" b="1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』</a:t>
              </a:r>
              <a:endParaRPr lang="en-US" altLang="ja-JP" sz="1200" b="1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全国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の災害</a:t>
              </a:r>
              <a:r>
                <a:rPr lang="ja-JP" altLang="en-US" sz="900" dirty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時の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避難所等を収録</a:t>
              </a:r>
              <a:endParaRPr lang="en-US" altLang="ja-JP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し、</a:t>
              </a:r>
              <a:r>
                <a:rPr lang="ja-JP" altLang="en-US" sz="900" dirty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現在地周辺の避難所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を検索</a:t>
              </a:r>
              <a:endParaRPr lang="en-US" altLang="ja-JP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して</a:t>
              </a:r>
              <a:r>
                <a:rPr lang="ja-JP" altLang="en-US" sz="900" dirty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、道順をルート</a:t>
              </a: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案内する</a:t>
              </a:r>
              <a:endParaRPr lang="en-US" altLang="ja-JP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900" dirty="0" smtClean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災害</a:t>
              </a:r>
              <a:r>
                <a:rPr lang="ja-JP" altLang="en-US" sz="900" dirty="0">
                  <a:solidFill>
                    <a:srgbClr val="0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ＭＳ Ｐゴシック" pitchFamily="50" charset="-128"/>
                </a:rPr>
                <a:t>時用ナビゲーションアプリです。</a:t>
              </a:r>
              <a:endParaRPr kumimoji="1" 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itchFamily="50" charset="-128"/>
              </a:endParaRPr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2" t="10396" r="9142" b="10366"/>
            <a:stretch/>
          </p:blipFill>
          <p:spPr>
            <a:xfrm>
              <a:off x="5534484" y="5961112"/>
              <a:ext cx="513611" cy="508092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576" y="5764794"/>
              <a:ext cx="405714" cy="721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4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HGPｺﾞｼｯｸM" pitchFamily="50" charset="-128"/>
            <a:ea typeface="HGPｺﾞｼｯｸM" pitchFamily="50" charset="-128"/>
            <a:cs typeface="ＭＳ Ｐゴシック" pitchFamily="50" charset="-128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557</Words>
  <Application>Microsoft Office PowerPoint</Application>
  <PresentationFormat>A4 210 x 297 mm</PresentationFormat>
  <Paragraphs>134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HGPｺﾞｼｯｸM</vt:lpstr>
      <vt:lpstr>HG丸ｺﾞｼｯｸM-PRO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角間　寛明</cp:lastModifiedBy>
  <cp:revision>128</cp:revision>
  <cp:lastPrinted>2018-04-10T08:51:10Z</cp:lastPrinted>
  <dcterms:created xsi:type="dcterms:W3CDTF">2014-04-25T10:46:30Z</dcterms:created>
  <dcterms:modified xsi:type="dcterms:W3CDTF">2019-06-24T01:30:02Z</dcterms:modified>
</cp:coreProperties>
</file>