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3681075" cy="9972675"/>
  <p:notesSz cx="9939338" cy="6807200"/>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94" autoAdjust="0"/>
    <p:restoredTop sz="94660"/>
  </p:normalViewPr>
  <p:slideViewPr>
    <p:cSldViewPr>
      <p:cViewPr varScale="1">
        <p:scale>
          <a:sx n="52" d="100"/>
          <a:sy n="52" d="100"/>
        </p:scale>
        <p:origin x="1512" y="72"/>
      </p:cViewPr>
      <p:guideLst>
        <p:guide orient="horz" pos="3141"/>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2019/8/26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2019/8/26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223" y="6824578"/>
            <a:ext cx="5616000" cy="313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nSpc>
                <a:spcPts val="1600"/>
              </a:lnSpc>
            </a:pPr>
            <a:r>
              <a:rPr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条例改正の必要性</a:t>
            </a:r>
            <a:r>
              <a:rPr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endParaRPr lang="ja-JP" altLang="en-US" sz="1200" b="1" dirty="0">
              <a:solidFill>
                <a:schemeClr val="tx1"/>
              </a:solidFill>
              <a:latin typeface="ＭＳ Ｐゴシック" panose="020B0600070205080204" pitchFamily="50" charset="-128"/>
              <a:ea typeface="ＭＳ Ｐゴシック" panose="020B0600070205080204" pitchFamily="50" charset="-128"/>
            </a:endParaRPr>
          </a:p>
          <a:p>
            <a:pPr>
              <a:lnSpc>
                <a:spcPts val="1600"/>
              </a:lnSpc>
            </a:pPr>
            <a:r>
              <a:rPr lang="ja-JP" altLang="en-US" sz="1050" dirty="0" smtClean="0">
                <a:solidFill>
                  <a:schemeClr val="tx1"/>
                </a:solidFill>
                <a:latin typeface="ＭＳ Ｐ明朝" panose="02020600040205080304" pitchFamily="18" charset="-128"/>
                <a:ea typeface="ＭＳ Ｐ明朝" panose="02020600040205080304" pitchFamily="18" charset="-128"/>
              </a:rPr>
              <a:t>〇　ネット</a:t>
            </a:r>
            <a:r>
              <a:rPr lang="ja-JP" altLang="en-US" sz="1050" dirty="0">
                <a:solidFill>
                  <a:schemeClr val="tx1"/>
                </a:solidFill>
                <a:latin typeface="ＭＳ Ｐ明朝" panose="02020600040205080304" pitchFamily="18" charset="-128"/>
                <a:ea typeface="ＭＳ Ｐ明朝" panose="02020600040205080304" pitchFamily="18" charset="-128"/>
              </a:rPr>
              <a:t>社会等の社会構造の変化や価値観の多様化等</a:t>
            </a:r>
            <a:r>
              <a:rPr lang="ja-JP" altLang="en-US" sz="1050" dirty="0" smtClean="0">
                <a:solidFill>
                  <a:schemeClr val="tx1"/>
                </a:solidFill>
                <a:latin typeface="ＭＳ Ｐ明朝" panose="02020600040205080304" pitchFamily="18" charset="-128"/>
                <a:ea typeface="ＭＳ Ｐ明朝" panose="02020600040205080304" pitchFamily="18" charset="-128"/>
              </a:rPr>
              <a:t>、複雑</a:t>
            </a:r>
            <a:r>
              <a:rPr lang="ja-JP" altLang="en-US" sz="1050" dirty="0">
                <a:solidFill>
                  <a:schemeClr val="tx1"/>
                </a:solidFill>
                <a:latin typeface="ＭＳ Ｐ明朝" panose="02020600040205080304" pitchFamily="18" charset="-128"/>
                <a:ea typeface="ＭＳ Ｐ明朝" panose="02020600040205080304" pitchFamily="18" charset="-128"/>
              </a:rPr>
              <a:t>多様化する人権課題に的確に</a:t>
            </a:r>
            <a:r>
              <a:rPr lang="ja-JP" altLang="en-US" sz="1050" dirty="0" smtClean="0">
                <a:solidFill>
                  <a:schemeClr val="tx1"/>
                </a:solidFill>
                <a:latin typeface="ＭＳ Ｐ明朝" panose="02020600040205080304" pitchFamily="18" charset="-128"/>
                <a:ea typeface="ＭＳ Ｐ明朝" panose="02020600040205080304" pitchFamily="18" charset="-128"/>
              </a:rPr>
              <a:t>対応</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a:lnSpc>
                <a:spcPts val="1600"/>
              </a:lnSpc>
            </a:pP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するため、また</a:t>
            </a:r>
            <a:r>
              <a:rPr lang="ja-JP" altLang="en-US" sz="1050" dirty="0">
                <a:solidFill>
                  <a:schemeClr val="tx1"/>
                </a:solidFill>
                <a:latin typeface="ＭＳ Ｐ明朝" panose="02020600040205080304" pitchFamily="18" charset="-128"/>
                <a:ea typeface="ＭＳ Ｐ明朝" panose="02020600040205080304" pitchFamily="18" charset="-128"/>
              </a:rPr>
              <a:t>、国際都市</a:t>
            </a:r>
            <a:r>
              <a:rPr lang="ja-JP" altLang="en-US" sz="1050" dirty="0" smtClean="0">
                <a:solidFill>
                  <a:schemeClr val="tx1"/>
                </a:solidFill>
                <a:latin typeface="ＭＳ Ｐ明朝" panose="02020600040205080304" pitchFamily="18" charset="-128"/>
                <a:ea typeface="ＭＳ Ｐ明朝" panose="02020600040205080304" pitchFamily="18" charset="-128"/>
              </a:rPr>
              <a:t>にふさわしい</a:t>
            </a:r>
            <a:r>
              <a:rPr lang="ja-JP" altLang="en-US" sz="1050" dirty="0">
                <a:solidFill>
                  <a:schemeClr val="tx1"/>
                </a:solidFill>
                <a:latin typeface="ＭＳ Ｐ明朝" panose="02020600040205080304" pitchFamily="18" charset="-128"/>
                <a:ea typeface="ＭＳ Ｐ明朝" panose="02020600040205080304" pitchFamily="18" charset="-128"/>
              </a:rPr>
              <a:t>環境整備を図り、全ての人の人権が尊重される社会を</a:t>
            </a:r>
            <a:r>
              <a:rPr lang="ja-JP" altLang="en-US" sz="1050" dirty="0" smtClean="0">
                <a:solidFill>
                  <a:schemeClr val="tx1"/>
                </a:solidFill>
                <a:latin typeface="ＭＳ Ｐ明朝" panose="02020600040205080304" pitchFamily="18" charset="-128"/>
                <a:ea typeface="ＭＳ Ｐ明朝" panose="02020600040205080304" pitchFamily="18" charset="-128"/>
              </a:rPr>
              <a:t>実現</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a:lnSpc>
                <a:spcPts val="1600"/>
              </a:lnSpc>
            </a:pP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するためには</a:t>
            </a:r>
            <a:r>
              <a:rPr lang="ja-JP" altLang="en-US" sz="1050" dirty="0">
                <a:solidFill>
                  <a:schemeClr val="tx1"/>
                </a:solidFill>
                <a:latin typeface="ＭＳ Ｐ明朝" panose="02020600040205080304" pitchFamily="18" charset="-128"/>
                <a:ea typeface="ＭＳ Ｐ明朝" panose="02020600040205080304" pitchFamily="18" charset="-128"/>
              </a:rPr>
              <a:t>、</a:t>
            </a:r>
            <a:r>
              <a:rPr lang="ja-JP" altLang="en-US" sz="1050" dirty="0" smtClean="0">
                <a:solidFill>
                  <a:schemeClr val="tx1"/>
                </a:solidFill>
                <a:latin typeface="ＭＳ Ｐ明朝" panose="02020600040205080304" pitchFamily="18" charset="-128"/>
                <a:ea typeface="ＭＳ Ｐ明朝" panose="02020600040205080304" pitchFamily="18" charset="-128"/>
              </a:rPr>
              <a:t>その担い手</a:t>
            </a:r>
            <a:r>
              <a:rPr lang="ja-JP" altLang="en-US" sz="1050" dirty="0">
                <a:solidFill>
                  <a:schemeClr val="tx1"/>
                </a:solidFill>
                <a:latin typeface="ＭＳ Ｐ明朝" panose="02020600040205080304" pitchFamily="18" charset="-128"/>
                <a:ea typeface="ＭＳ Ｐ明朝" panose="02020600040205080304" pitchFamily="18" charset="-128"/>
              </a:rPr>
              <a:t>である府民及び事業者の</a:t>
            </a:r>
            <a:r>
              <a:rPr lang="ja-JP" altLang="en-US" sz="1050" dirty="0" smtClean="0">
                <a:solidFill>
                  <a:schemeClr val="tx1"/>
                </a:solidFill>
                <a:latin typeface="ＭＳ Ｐ明朝" panose="02020600040205080304" pitchFamily="18" charset="-128"/>
                <a:ea typeface="ＭＳ Ｐ明朝" panose="02020600040205080304" pitchFamily="18" charset="-128"/>
              </a:rPr>
              <a:t>協力が不可欠であり、人権尊重の社会づくり　　　　　</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a:lnSpc>
                <a:spcPts val="1600"/>
              </a:lnSpc>
            </a:pP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条例の改正が必要である。</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a:lnSpc>
                <a:spcPts val="1600"/>
              </a:lnSpc>
              <a:spcBef>
                <a:spcPts val="600"/>
              </a:spcBef>
            </a:pPr>
            <a:r>
              <a:rPr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条例のポイント</a:t>
            </a:r>
            <a:r>
              <a:rPr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endParaRPr lang="ja-JP" altLang="en-US" sz="1200" b="1" dirty="0" smtClean="0">
              <a:solidFill>
                <a:schemeClr val="tx1"/>
              </a:solidFill>
              <a:latin typeface="ＭＳ Ｐゴシック" panose="020B0600070205080204" pitchFamily="50" charset="-128"/>
              <a:ea typeface="ＭＳ Ｐゴシック" panose="020B0600070205080204" pitchFamily="50" charset="-128"/>
            </a:endParaRPr>
          </a:p>
          <a:p>
            <a:pPr>
              <a:lnSpc>
                <a:spcPts val="1600"/>
              </a:lnSpc>
            </a:pPr>
            <a:r>
              <a:rPr lang="ja-JP" altLang="en-US" sz="1050" dirty="0">
                <a:solidFill>
                  <a:schemeClr val="tx1"/>
                </a:solidFill>
                <a:latin typeface="ＭＳ Ｐ明朝" panose="02020600040205080304" pitchFamily="18" charset="-128"/>
                <a:ea typeface="ＭＳ Ｐ明朝" panose="02020600040205080304" pitchFamily="18" charset="-128"/>
              </a:rPr>
              <a:t>　性的マイノリティ及び</a:t>
            </a:r>
            <a:r>
              <a:rPr lang="ja-JP" altLang="en-US" sz="1050" dirty="0" smtClean="0">
                <a:solidFill>
                  <a:schemeClr val="tx1"/>
                </a:solidFill>
                <a:latin typeface="ＭＳ Ｐ明朝" panose="02020600040205080304" pitchFamily="18" charset="-128"/>
                <a:ea typeface="ＭＳ Ｐ明朝" panose="02020600040205080304" pitchFamily="18" charset="-128"/>
              </a:rPr>
              <a:t>ヘイトスピーチ</a:t>
            </a:r>
            <a:r>
              <a:rPr lang="ja-JP" altLang="en-US" sz="1050" dirty="0">
                <a:solidFill>
                  <a:schemeClr val="tx1"/>
                </a:solidFill>
                <a:latin typeface="ＭＳ Ｐ明朝" panose="02020600040205080304" pitchFamily="18" charset="-128"/>
                <a:ea typeface="ＭＳ Ｐ明朝" panose="02020600040205080304" pitchFamily="18" charset="-128"/>
              </a:rPr>
              <a:t>の</a:t>
            </a:r>
            <a:r>
              <a:rPr lang="ja-JP" altLang="en-US" sz="1050" dirty="0" smtClean="0">
                <a:solidFill>
                  <a:schemeClr val="tx1"/>
                </a:solidFill>
                <a:latin typeface="ＭＳ Ｐ明朝" panose="02020600040205080304" pitchFamily="18" charset="-128"/>
                <a:ea typeface="ＭＳ Ｐ明朝" panose="02020600040205080304" pitchFamily="18" charset="-128"/>
              </a:rPr>
              <a:t>条例の制定を契機に、府</a:t>
            </a:r>
            <a:r>
              <a:rPr lang="ja-JP" altLang="en-US" sz="1050" dirty="0">
                <a:solidFill>
                  <a:schemeClr val="tx1"/>
                </a:solidFill>
                <a:latin typeface="ＭＳ Ｐ明朝" panose="02020600040205080304" pitchFamily="18" charset="-128"/>
                <a:ea typeface="ＭＳ Ｐ明朝" panose="02020600040205080304" pitchFamily="18" charset="-128"/>
              </a:rPr>
              <a:t>の各人権課題における個別</a:t>
            </a:r>
            <a:r>
              <a:rPr lang="ja-JP" altLang="en-US" sz="1050" dirty="0" smtClean="0">
                <a:solidFill>
                  <a:schemeClr val="tx1"/>
                </a:solidFill>
                <a:latin typeface="ＭＳ Ｐ明朝" panose="02020600040205080304" pitchFamily="18" charset="-128"/>
                <a:ea typeface="ＭＳ Ｐ明朝" panose="02020600040205080304" pitchFamily="18" charset="-128"/>
              </a:rPr>
              <a:t>条例と</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a:lnSpc>
                <a:spcPts val="1600"/>
              </a:lnSpc>
            </a:pP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同様</a:t>
            </a:r>
            <a:r>
              <a:rPr lang="ja-JP" altLang="en-US" sz="1050" dirty="0">
                <a:solidFill>
                  <a:schemeClr val="tx1"/>
                </a:solidFill>
                <a:latin typeface="ＭＳ Ｐ明朝" panose="02020600040205080304" pitchFamily="18" charset="-128"/>
                <a:ea typeface="ＭＳ Ｐ明朝" panose="02020600040205080304" pitchFamily="18" charset="-128"/>
              </a:rPr>
              <a:t>、府民及び事業者の責務を</a:t>
            </a:r>
            <a:r>
              <a:rPr lang="ja-JP" altLang="en-US" sz="1050" dirty="0" smtClean="0">
                <a:solidFill>
                  <a:schemeClr val="tx1"/>
                </a:solidFill>
                <a:latin typeface="ＭＳ Ｐ明朝" panose="02020600040205080304" pitchFamily="18" charset="-128"/>
                <a:ea typeface="ＭＳ Ｐ明朝" panose="02020600040205080304" pitchFamily="18" charset="-128"/>
              </a:rPr>
              <a:t>追加する。</a:t>
            </a:r>
            <a:endParaRPr lang="ja-JP" altLang="en-US" sz="1050" dirty="0">
              <a:solidFill>
                <a:schemeClr val="tx1"/>
              </a:solidFill>
              <a:latin typeface="ＭＳ Ｐ明朝" panose="02020600040205080304" pitchFamily="18" charset="-128"/>
              <a:ea typeface="ＭＳ Ｐ明朝" panose="02020600040205080304" pitchFamily="18" charset="-128"/>
            </a:endParaRPr>
          </a:p>
          <a:p>
            <a:pPr>
              <a:lnSpc>
                <a:spcPts val="1600"/>
              </a:lnSpc>
              <a:spcBef>
                <a:spcPts val="600"/>
              </a:spcBef>
            </a:pPr>
            <a:r>
              <a:rPr lang="ja-JP" altLang="en-US" sz="1100" b="1" dirty="0">
                <a:solidFill>
                  <a:schemeClr val="tx1"/>
                </a:solidFill>
                <a:latin typeface="ＭＳ Ｐゴシック" panose="020B0600070205080204" pitchFamily="50" charset="-128"/>
                <a:ea typeface="ＭＳ Ｐゴシック" panose="020B0600070205080204" pitchFamily="50" charset="-128"/>
              </a:rPr>
              <a:t>①　府民の責務を規定</a:t>
            </a:r>
          </a:p>
          <a:p>
            <a:pPr>
              <a:lnSpc>
                <a:spcPts val="1600"/>
              </a:lnSpc>
            </a:pP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 ・府民</a:t>
            </a:r>
            <a:r>
              <a:rPr lang="ja-JP" altLang="en-US" sz="1050" dirty="0">
                <a:solidFill>
                  <a:schemeClr val="tx1"/>
                </a:solidFill>
                <a:latin typeface="ＭＳ Ｐ明朝" panose="02020600040205080304" pitchFamily="18" charset="-128"/>
                <a:ea typeface="ＭＳ Ｐ明朝" panose="02020600040205080304" pitchFamily="18" charset="-128"/>
              </a:rPr>
              <a:t>は、人権尊重の社会づくりの推進について理解を深め、その上で府の人権</a:t>
            </a:r>
            <a:r>
              <a:rPr lang="ja-JP" altLang="en-US" sz="1050" dirty="0" smtClean="0">
                <a:solidFill>
                  <a:schemeClr val="tx1"/>
                </a:solidFill>
                <a:latin typeface="ＭＳ Ｐ明朝" panose="02020600040205080304" pitchFamily="18" charset="-128"/>
                <a:ea typeface="ＭＳ Ｐ明朝" panose="02020600040205080304" pitchFamily="18" charset="-128"/>
              </a:rPr>
              <a:t>施策に協力する</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a:lnSpc>
                <a:spcPts val="1600"/>
              </a:lnSpc>
            </a:pP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　よう努める。</a:t>
            </a:r>
            <a:endParaRPr lang="ja-JP" altLang="en-US" sz="1050" dirty="0">
              <a:solidFill>
                <a:schemeClr val="tx1"/>
              </a:solidFill>
              <a:latin typeface="ＭＳ Ｐ明朝" panose="02020600040205080304" pitchFamily="18" charset="-128"/>
              <a:ea typeface="ＭＳ Ｐ明朝" panose="02020600040205080304" pitchFamily="18" charset="-128"/>
            </a:endParaRPr>
          </a:p>
          <a:p>
            <a:pPr>
              <a:lnSpc>
                <a:spcPts val="1600"/>
              </a:lnSpc>
              <a:spcBef>
                <a:spcPts val="600"/>
              </a:spcBef>
            </a:pPr>
            <a:r>
              <a:rPr lang="ja-JP" altLang="en-US" sz="1100" b="1" dirty="0" smtClean="0">
                <a:solidFill>
                  <a:schemeClr val="tx1"/>
                </a:solidFill>
                <a:latin typeface="ＭＳ Ｐゴシック" panose="020B0600070205080204" pitchFamily="50" charset="-128"/>
                <a:ea typeface="ＭＳ Ｐゴシック" panose="020B0600070205080204" pitchFamily="50" charset="-128"/>
              </a:rPr>
              <a:t>②　事</a:t>
            </a:r>
            <a:r>
              <a:rPr lang="ja-JP" altLang="en-US" sz="1100" b="1" dirty="0">
                <a:solidFill>
                  <a:schemeClr val="tx1"/>
                </a:solidFill>
                <a:latin typeface="ＭＳ Ｐゴシック" panose="020B0600070205080204" pitchFamily="50" charset="-128"/>
                <a:ea typeface="ＭＳ Ｐゴシック" panose="020B0600070205080204" pitchFamily="50" charset="-128"/>
              </a:rPr>
              <a:t>業者の責務を規定</a:t>
            </a:r>
          </a:p>
          <a:p>
            <a:pPr>
              <a:lnSpc>
                <a:spcPts val="1600"/>
              </a:lnSpc>
            </a:pP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 ・加えて</a:t>
            </a:r>
            <a:r>
              <a:rPr lang="ja-JP" altLang="en-US" sz="1050" dirty="0">
                <a:solidFill>
                  <a:schemeClr val="tx1"/>
                </a:solidFill>
                <a:latin typeface="ＭＳ Ｐ明朝" panose="02020600040205080304" pitchFamily="18" charset="-128"/>
                <a:ea typeface="ＭＳ Ｐ明朝" panose="02020600040205080304" pitchFamily="18" charset="-128"/>
              </a:rPr>
              <a:t>、事業者には、事業活動を行うにあたり、人権尊重のための取組を推進</a:t>
            </a:r>
            <a:r>
              <a:rPr lang="ja-JP" altLang="en-US" sz="1050" dirty="0" smtClean="0">
                <a:solidFill>
                  <a:schemeClr val="tx1"/>
                </a:solidFill>
                <a:latin typeface="ＭＳ Ｐ明朝" panose="02020600040205080304" pitchFamily="18" charset="-128"/>
                <a:ea typeface="ＭＳ Ｐ明朝" panose="02020600040205080304" pitchFamily="18" charset="-128"/>
              </a:rPr>
              <a:t>するよう努める。</a:t>
            </a:r>
            <a:endParaRPr lang="en-US" altLang="ja-JP" sz="1050" dirty="0">
              <a:solidFill>
                <a:schemeClr val="tx1"/>
              </a:solidFill>
              <a:latin typeface="ＭＳ Ｐ明朝" panose="02020600040205080304" pitchFamily="18" charset="-128"/>
              <a:ea typeface="ＭＳ Ｐ明朝" panose="02020600040205080304" pitchFamily="18" charset="-128"/>
            </a:endParaRPr>
          </a:p>
        </p:txBody>
      </p:sp>
      <p:sp>
        <p:nvSpPr>
          <p:cNvPr id="4" name="正方形/長方形 3"/>
          <p:cNvSpPr/>
          <p:nvPr/>
        </p:nvSpPr>
        <p:spPr>
          <a:xfrm>
            <a:off x="-20663" y="5952"/>
            <a:ext cx="12240000" cy="576000"/>
          </a:xfrm>
          <a:prstGeom prst="rect">
            <a:avLst/>
          </a:prstGeom>
          <a:solidFill>
            <a:srgbClr val="000099"/>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r>
              <a:rPr lang="ja-JP" altLang="en-US" sz="2200" kern="100" dirty="0" smtClean="0">
                <a:latin typeface="ＭＳ Ｐゴシック" panose="020B0600070205080204" pitchFamily="50" charset="-128"/>
                <a:cs typeface="Times New Roman"/>
              </a:rPr>
              <a:t>人権</a:t>
            </a:r>
            <a:r>
              <a:rPr lang="ja-JP" altLang="en-US" sz="2200" kern="100" dirty="0">
                <a:latin typeface="ＭＳ Ｐゴシック" panose="020B0600070205080204" pitchFamily="50" charset="-128"/>
                <a:cs typeface="Times New Roman"/>
              </a:rPr>
              <a:t>３条例の改正及び制定に</a:t>
            </a:r>
            <a:r>
              <a:rPr lang="ja-JP" altLang="en-US" sz="2200" kern="100" dirty="0" smtClean="0">
                <a:latin typeface="ＭＳ Ｐゴシック" panose="020B0600070205080204" pitchFamily="50" charset="-128"/>
                <a:cs typeface="Times New Roman"/>
              </a:rPr>
              <a:t>ついて</a:t>
            </a:r>
            <a:endParaRPr lang="ja-JP" altLang="en-US" sz="2200" kern="100" dirty="0">
              <a:latin typeface="ＭＳ Ｐゴシック" panose="020B0600070205080204" pitchFamily="50" charset="-128"/>
              <a:ea typeface="ＭＳ Ｐゴシック" panose="020B0600070205080204" pitchFamily="50" charset="-128"/>
              <a:cs typeface="Times New Roman"/>
            </a:endParaRPr>
          </a:p>
        </p:txBody>
      </p:sp>
      <p:sp>
        <p:nvSpPr>
          <p:cNvPr id="22" name="正方形/長方形 21"/>
          <p:cNvSpPr/>
          <p:nvPr/>
        </p:nvSpPr>
        <p:spPr>
          <a:xfrm>
            <a:off x="-223" y="708261"/>
            <a:ext cx="3528392" cy="317636"/>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anchor="ctr">
            <a:noAutofit/>
          </a:bodyPr>
          <a:lstStyle/>
          <a:p>
            <a:r>
              <a:rPr lang="ja-JP" altLang="en-US" sz="1400" dirty="0" smtClean="0">
                <a:latin typeface="ＭＳ Ｐゴシック" panose="020B0600070205080204" pitchFamily="50" charset="-128"/>
                <a:ea typeface="HGPｺﾞｼｯｸE" panose="020B0900000000000000" pitchFamily="50" charset="-128"/>
                <a:cs typeface="Times New Roman" panose="02020603050405020304" pitchFamily="18" charset="0"/>
              </a:rPr>
              <a:t>１　人権</a:t>
            </a:r>
            <a:r>
              <a:rPr lang="ja-JP" altLang="en-US" sz="1400" dirty="0">
                <a:latin typeface="ＭＳ Ｐゴシック" panose="020B0600070205080204" pitchFamily="50" charset="-128"/>
                <a:ea typeface="HGPｺﾞｼｯｸE" panose="020B0900000000000000" pitchFamily="50" charset="-128"/>
                <a:cs typeface="Times New Roman" panose="02020603050405020304" pitchFamily="18" charset="0"/>
              </a:rPr>
              <a:t>をめぐる課題への</a:t>
            </a:r>
            <a:r>
              <a:rPr lang="ja-JP" altLang="en-US" sz="1400" dirty="0" smtClean="0">
                <a:latin typeface="ＭＳ Ｐゴシック" panose="020B0600070205080204" pitchFamily="50" charset="-128"/>
                <a:ea typeface="HGPｺﾞｼｯｸE" panose="020B0900000000000000" pitchFamily="50" charset="-128"/>
                <a:cs typeface="Times New Roman" panose="02020603050405020304" pitchFamily="18" charset="0"/>
              </a:rPr>
              <a:t>対応の必要性</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5" name="正方形/長方形 24"/>
          <p:cNvSpPr/>
          <p:nvPr/>
        </p:nvSpPr>
        <p:spPr>
          <a:xfrm>
            <a:off x="425" y="1092560"/>
            <a:ext cx="5724000" cy="383832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36000" tIns="36000" rIns="36000" bIns="36000" anchor="t" anchorCtr="0">
            <a:noAutofit/>
          </a:bodyPr>
          <a:lstStyle/>
          <a:p>
            <a:pPr marL="145489" indent="-145489">
              <a:lnSpc>
                <a:spcPts val="1600"/>
              </a:lnSpc>
            </a:pPr>
            <a:r>
              <a:rPr lang="en-US" altLang="ja-JP" sz="1200" b="1" dirty="0" smtClean="0">
                <a:latin typeface="ＭＳ Ｐゴシック" panose="020B0600070205080204" pitchFamily="50" charset="-128"/>
              </a:rPr>
              <a:t>【</a:t>
            </a:r>
            <a:r>
              <a:rPr lang="ja-JP" altLang="en-US" sz="1200" b="1" dirty="0" smtClean="0">
                <a:latin typeface="ＭＳ Ｐゴシック" panose="020B0600070205080204" pitchFamily="50" charset="-128"/>
              </a:rPr>
              <a:t>背景</a:t>
            </a:r>
            <a:r>
              <a:rPr lang="en-US" altLang="ja-JP" sz="1200" b="1" dirty="0" smtClean="0">
                <a:latin typeface="ＭＳ Ｐゴシック" panose="020B0600070205080204" pitchFamily="50" charset="-128"/>
              </a:rPr>
              <a:t>】</a:t>
            </a:r>
            <a:endParaRPr lang="ja-JP" altLang="en-US" sz="1200" b="1" dirty="0">
              <a:latin typeface="ＭＳ Ｐゴシック" panose="020B0600070205080204" pitchFamily="50" charset="-128"/>
            </a:endParaRPr>
          </a:p>
          <a:p>
            <a:pPr marL="145489" indent="-145489">
              <a:lnSpc>
                <a:spcPts val="1600"/>
              </a:lnSpc>
            </a:pPr>
            <a:r>
              <a:rPr lang="ja-JP" altLang="en-US" sz="1050" dirty="0" smtClean="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〇</a:t>
            </a:r>
            <a:r>
              <a:rPr lang="ja-JP" altLang="en-US" sz="1050" dirty="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　人権課題は複雑多様化してきており、府の人権施策の実効性を高めるためには、行動の主体で</a:t>
            </a:r>
            <a:r>
              <a:rPr lang="ja-JP" altLang="en-US" sz="1050" dirty="0" err="1" smtClean="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あ</a:t>
            </a:r>
            <a:endParaRPr lang="en-US" altLang="ja-JP" sz="1050" dirty="0" smtClean="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endParaRPr>
          </a:p>
          <a:p>
            <a:pPr marL="145489" indent="-145489">
              <a:lnSpc>
                <a:spcPts val="1600"/>
              </a:lnSpc>
            </a:pPr>
            <a:r>
              <a:rPr lang="en-US" altLang="ja-JP" sz="1050" dirty="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050" dirty="0" smtClean="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dirty="0" smtClean="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る府民</a:t>
            </a:r>
            <a:r>
              <a:rPr lang="ja-JP" altLang="en-US" sz="1050" dirty="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・事業者がそれぞれの役割を理解し、行政と府民・事業者が共にオール大阪での取組を進める</a:t>
            </a:r>
            <a:r>
              <a:rPr lang="ja-JP" altLang="en-US" sz="1050" dirty="0" smtClean="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ことが</a:t>
            </a:r>
            <a:r>
              <a:rPr lang="ja-JP" altLang="en-US" sz="1050" dirty="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重要。　　</a:t>
            </a: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145489" indent="-145489">
              <a:lnSpc>
                <a:spcPts val="1600"/>
              </a:lnSpc>
              <a:spcBef>
                <a:spcPts val="654"/>
              </a:spcBef>
            </a:pPr>
            <a:r>
              <a:rPr lang="ja-JP" altLang="en-US" sz="1050" dirty="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〇　</a:t>
            </a:r>
            <a:r>
              <a:rPr lang="ja-JP" altLang="en-US" sz="1050" dirty="0" smtClean="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 大阪</a:t>
            </a:r>
            <a:r>
              <a:rPr lang="ja-JP" altLang="en-US" sz="105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では</a:t>
            </a:r>
            <a:r>
              <a:rPr lang="ja-JP" altLang="en-US" sz="105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a:t>
            </a:r>
            <a:r>
              <a:rPr lang="en-US" sz="105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2025</a:t>
            </a:r>
            <a:r>
              <a:rPr lang="ja-JP" altLang="en-US" sz="105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年大阪・関西万博など、世界的なイベントが開催されるほか、出入国管理及び難民認定法の一部改正などの動きを受け、増加する来阪外国人旅行者や外国人労働者の受入れを見据えた国際都市にふさわしい環境を整備していくことが喫緊の</a:t>
            </a:r>
            <a:r>
              <a:rPr lang="ja-JP" altLang="en-US" sz="105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課題である</a:t>
            </a:r>
            <a:r>
              <a:rPr lang="ja-JP" altLang="en-US" sz="105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　　　　　　　　　　　　　　とりわけ</a:t>
            </a:r>
            <a:r>
              <a:rPr lang="ja-JP" altLang="en-US" sz="105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、ヘイトスピーチや性的マイノリティなどの新たな人権課題には、その対応が求められている。</a:t>
            </a:r>
            <a:endParaRPr lang="ja-JP" altLang="en-US" sz="1050" kern="10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endParaRPr>
          </a:p>
          <a:p>
            <a:pPr>
              <a:lnSpc>
                <a:spcPts val="1600"/>
              </a:lnSpc>
              <a:spcBef>
                <a:spcPts val="600"/>
              </a:spcBef>
            </a:pPr>
            <a:r>
              <a:rPr lang="ja-JP" altLang="en-US" sz="1050" dirty="0" smtClean="0">
                <a:latin typeface="ＭＳ Ｐ明朝" panose="02020600040205080304" pitchFamily="18" charset="-128"/>
                <a:ea typeface="ＭＳ Ｐ明朝" panose="02020600040205080304" pitchFamily="18" charset="-128"/>
              </a:rPr>
              <a:t>　　（</a:t>
            </a:r>
            <a:r>
              <a:rPr lang="ja-JP" altLang="en-US" sz="1050" dirty="0">
                <a:latin typeface="ＭＳ Ｐ明朝" panose="02020600040205080304" pitchFamily="18" charset="-128"/>
                <a:ea typeface="ＭＳ Ｐ明朝" panose="02020600040205080304" pitchFamily="18" charset="-128"/>
              </a:rPr>
              <a:t>参考）</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来阪外国人旅行者数</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　　</a:t>
            </a:r>
            <a:r>
              <a:rPr lang="en-US" altLang="ja-JP" sz="1050" dirty="0">
                <a:latin typeface="ＭＳ Ｐ明朝" panose="02020600040205080304" pitchFamily="18" charset="-128"/>
                <a:ea typeface="ＭＳ Ｐ明朝" panose="02020600040205080304" pitchFamily="18" charset="-128"/>
              </a:rPr>
              <a:t>2014</a:t>
            </a:r>
            <a:r>
              <a:rPr lang="ja-JP" altLang="en-US" sz="1050" dirty="0">
                <a:latin typeface="ＭＳ Ｐ明朝" panose="02020600040205080304" pitchFamily="18" charset="-128"/>
                <a:ea typeface="ＭＳ Ｐ明朝" panose="02020600040205080304" pitchFamily="18" charset="-128"/>
              </a:rPr>
              <a:t>年　</a:t>
            </a:r>
            <a:r>
              <a:rPr lang="en-US" altLang="ja-JP" sz="1050" dirty="0">
                <a:latin typeface="ＭＳ Ｐ明朝" panose="02020600040205080304" pitchFamily="18" charset="-128"/>
                <a:ea typeface="ＭＳ Ｐ明朝" panose="02020600040205080304" pitchFamily="18" charset="-128"/>
              </a:rPr>
              <a:t>376</a:t>
            </a:r>
            <a:r>
              <a:rPr lang="ja-JP" altLang="en-US" sz="1050" dirty="0">
                <a:latin typeface="ＭＳ Ｐ明朝" panose="02020600040205080304" pitchFamily="18" charset="-128"/>
                <a:ea typeface="ＭＳ Ｐ明朝" panose="02020600040205080304" pitchFamily="18" charset="-128"/>
              </a:rPr>
              <a:t>万人　⇒　</a:t>
            </a:r>
            <a:r>
              <a:rPr lang="en-US" altLang="ja-JP" sz="1050" dirty="0">
                <a:latin typeface="ＭＳ Ｐ明朝" panose="02020600040205080304" pitchFamily="18" charset="-128"/>
                <a:ea typeface="ＭＳ Ｐ明朝" panose="02020600040205080304" pitchFamily="18" charset="-128"/>
              </a:rPr>
              <a:t>2018</a:t>
            </a:r>
            <a:r>
              <a:rPr lang="ja-JP" altLang="en-US" sz="1050" dirty="0">
                <a:latin typeface="ＭＳ Ｐ明朝" panose="02020600040205080304" pitchFamily="18" charset="-128"/>
                <a:ea typeface="ＭＳ Ｐ明朝" panose="02020600040205080304" pitchFamily="18" charset="-128"/>
              </a:rPr>
              <a:t>年　</a:t>
            </a:r>
            <a:r>
              <a:rPr lang="en-US" altLang="ja-JP" sz="1050" dirty="0">
                <a:latin typeface="ＭＳ Ｐ明朝" panose="02020600040205080304" pitchFamily="18" charset="-128"/>
                <a:ea typeface="ＭＳ Ｐ明朝" panose="02020600040205080304" pitchFamily="18" charset="-128"/>
              </a:rPr>
              <a:t>1,142</a:t>
            </a:r>
            <a:r>
              <a:rPr lang="ja-JP" altLang="en-US" sz="1050" dirty="0">
                <a:latin typeface="ＭＳ Ｐ明朝" panose="02020600040205080304" pitchFamily="18" charset="-128"/>
                <a:ea typeface="ＭＳ Ｐ明朝" panose="02020600040205080304" pitchFamily="18" charset="-128"/>
              </a:rPr>
              <a:t>万人（速報値）</a:t>
            </a:r>
            <a:endParaRPr lang="en-US" altLang="ja-JP" sz="1050" dirty="0">
              <a:latin typeface="ＭＳ Ｐ明朝" panose="02020600040205080304" pitchFamily="18" charset="-128"/>
              <a:ea typeface="ＭＳ Ｐ明朝" panose="02020600040205080304" pitchFamily="18" charset="-128"/>
            </a:endParaRPr>
          </a:p>
          <a:p>
            <a:pPr>
              <a:lnSpc>
                <a:spcPts val="16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a:t>
            </a:r>
            <a:r>
              <a:rPr lang="ja-JP" altLang="en-US" sz="1050" dirty="0">
                <a:latin typeface="ＭＳ Ｐ明朝" panose="02020600040205080304" pitchFamily="18" charset="-128"/>
                <a:ea typeface="ＭＳ Ｐ明朝" panose="02020600040205080304" pitchFamily="18" charset="-128"/>
              </a:rPr>
              <a:t>　</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大阪府在留外国人数</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　　</a:t>
            </a:r>
            <a:r>
              <a:rPr lang="en-US" altLang="ja-JP" sz="1050" dirty="0">
                <a:latin typeface="ＭＳ Ｐ明朝" panose="02020600040205080304" pitchFamily="18" charset="-128"/>
                <a:ea typeface="ＭＳ Ｐ明朝" panose="02020600040205080304" pitchFamily="18" charset="-128"/>
              </a:rPr>
              <a:t>2014</a:t>
            </a:r>
            <a:r>
              <a:rPr lang="ja-JP" altLang="en-US" sz="1050" dirty="0">
                <a:latin typeface="ＭＳ Ｐ明朝" panose="02020600040205080304" pitchFamily="18" charset="-128"/>
                <a:ea typeface="ＭＳ Ｐ明朝" panose="02020600040205080304" pitchFamily="18" charset="-128"/>
              </a:rPr>
              <a:t>年　　</a:t>
            </a:r>
            <a:r>
              <a:rPr lang="en-US" altLang="ja-JP" sz="1050" dirty="0">
                <a:latin typeface="ＭＳ Ｐ明朝" panose="02020600040205080304" pitchFamily="18" charset="-128"/>
                <a:ea typeface="ＭＳ Ｐ明朝" panose="02020600040205080304" pitchFamily="18" charset="-128"/>
              </a:rPr>
              <a:t>20</a:t>
            </a:r>
            <a:r>
              <a:rPr lang="ja-JP" altLang="en-US" sz="1050" dirty="0">
                <a:latin typeface="ＭＳ Ｐ明朝" panose="02020600040205080304" pitchFamily="18" charset="-128"/>
                <a:ea typeface="ＭＳ Ｐ明朝" panose="02020600040205080304" pitchFamily="18" charset="-128"/>
              </a:rPr>
              <a:t>万人　⇒　</a:t>
            </a:r>
            <a:r>
              <a:rPr lang="en-US" altLang="ja-JP" sz="1050" dirty="0">
                <a:latin typeface="ＭＳ Ｐ明朝" panose="02020600040205080304" pitchFamily="18" charset="-128"/>
                <a:ea typeface="ＭＳ Ｐ明朝" panose="02020600040205080304" pitchFamily="18" charset="-128"/>
              </a:rPr>
              <a:t>2018</a:t>
            </a:r>
            <a:r>
              <a:rPr lang="ja-JP" altLang="en-US" sz="1050" dirty="0">
                <a:latin typeface="ＭＳ Ｐ明朝" panose="02020600040205080304" pitchFamily="18" charset="-128"/>
                <a:ea typeface="ＭＳ Ｐ明朝" panose="02020600040205080304" pitchFamily="18" charset="-128"/>
              </a:rPr>
              <a:t>年　　</a:t>
            </a:r>
            <a:r>
              <a:rPr lang="ja-JP" altLang="en-US" sz="1050" dirty="0" smtClean="0">
                <a:latin typeface="ＭＳ Ｐ明朝" panose="02020600040205080304" pitchFamily="18" charset="-128"/>
                <a:ea typeface="ＭＳ Ｐ明朝" panose="02020600040205080304" pitchFamily="18" charset="-128"/>
              </a:rPr>
              <a:t>  </a:t>
            </a:r>
            <a:r>
              <a:rPr lang="en-US" altLang="ja-JP" sz="1050" dirty="0">
                <a:latin typeface="ＭＳ Ｐ明朝" panose="02020600040205080304" pitchFamily="18" charset="-128"/>
                <a:ea typeface="ＭＳ Ｐ明朝" panose="02020600040205080304" pitchFamily="18" charset="-128"/>
              </a:rPr>
              <a:t>24</a:t>
            </a:r>
            <a:r>
              <a:rPr lang="ja-JP" altLang="en-US" sz="1050" dirty="0" smtClean="0">
                <a:latin typeface="ＭＳ Ｐ明朝" panose="02020600040205080304" pitchFamily="18" charset="-128"/>
                <a:ea typeface="ＭＳ Ｐ明朝" panose="02020600040205080304" pitchFamily="18" charset="-128"/>
              </a:rPr>
              <a:t>万人</a:t>
            </a:r>
            <a:r>
              <a:rPr lang="en-US" altLang="ja-JP" sz="1050" dirty="0" smtClean="0">
                <a:latin typeface="ＭＳ Ｐ明朝" panose="02020600040205080304" pitchFamily="18" charset="-128"/>
                <a:ea typeface="ＭＳ Ｐ明朝" panose="02020600040205080304" pitchFamily="18" charset="-128"/>
              </a:rPr>
              <a:t/>
            </a:r>
            <a:br>
              <a:rPr lang="en-US" altLang="ja-JP" sz="1050" dirty="0" smtClean="0">
                <a:latin typeface="ＭＳ Ｐ明朝" panose="02020600040205080304" pitchFamily="18" charset="-128"/>
                <a:ea typeface="ＭＳ Ｐ明朝" panose="02020600040205080304" pitchFamily="18" charset="-128"/>
              </a:rPr>
            </a:br>
            <a:endParaRPr lang="en-US" altLang="ja-JP" sz="1050" b="1" dirty="0" smtClean="0">
              <a:latin typeface="ＭＳ Ｐゴシック" panose="020B0600070205080204" pitchFamily="50" charset="-128"/>
            </a:endParaRPr>
          </a:p>
          <a:p>
            <a:pPr marL="145489" indent="-145489">
              <a:lnSpc>
                <a:spcPts val="1600"/>
              </a:lnSpc>
            </a:pPr>
            <a:r>
              <a:rPr lang="en-US" altLang="ja-JP" sz="1200" b="1" dirty="0" smtClean="0">
                <a:latin typeface="ＭＳ Ｐゴシック" panose="020B0600070205080204" pitchFamily="50" charset="-128"/>
              </a:rPr>
              <a:t>【</a:t>
            </a:r>
            <a:r>
              <a:rPr lang="ja-JP" altLang="en-US" sz="1200" b="1" dirty="0" smtClean="0">
                <a:latin typeface="ＭＳ Ｐゴシック" panose="020B0600070205080204" pitchFamily="50" charset="-128"/>
              </a:rPr>
              <a:t>方向性</a:t>
            </a:r>
            <a:r>
              <a:rPr lang="en-US" altLang="ja-JP" sz="1200" b="1" dirty="0" smtClean="0">
                <a:latin typeface="ＭＳ Ｐゴシック" panose="020B0600070205080204" pitchFamily="50" charset="-128"/>
              </a:rPr>
              <a:t>】</a:t>
            </a:r>
          </a:p>
          <a:p>
            <a:pPr marL="145489" indent="-145489">
              <a:lnSpc>
                <a:spcPts val="1600"/>
              </a:lnSpc>
            </a:pPr>
            <a:r>
              <a:rPr lang="ja-JP" altLang="en-US" sz="1050" kern="10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〇　 人権尊重の社会づくり条例を改正し</a:t>
            </a:r>
            <a:r>
              <a:rPr lang="ja-JP" altLang="en-US" sz="1050" kern="10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、府民、事業者の</a:t>
            </a:r>
            <a:r>
              <a:rPr lang="ja-JP" altLang="en-US" sz="1050" kern="10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責務（府の人権施策に協力等）を新たに追加する。　　　　　　　　　　　　　　　　　　　　　　　　　　　　　　　　　　　　　　　　　　　　　　　　　　　　　</a:t>
            </a:r>
            <a:r>
              <a:rPr lang="ja-JP" altLang="en-US" sz="1050" kern="10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　　　　　　　　　　　　　　　　　　　　　　　　　　　　　　　       　　　　　　　　　　　　　　　</a:t>
            </a:r>
            <a:endParaRPr lang="en-US" altLang="ja-JP" sz="1050" kern="10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endParaRPr>
          </a:p>
          <a:p>
            <a:pPr marL="145489" indent="-145489">
              <a:lnSpc>
                <a:spcPts val="1600"/>
              </a:lnSpc>
            </a:pPr>
            <a:r>
              <a:rPr lang="ja-JP" altLang="en-US" sz="1050" kern="10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性的</a:t>
            </a:r>
            <a:r>
              <a:rPr lang="ja-JP" altLang="en-US" sz="105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マイノリティに</a:t>
            </a:r>
            <a:r>
              <a:rPr lang="ja-JP" altLang="en-US" sz="105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関しては、</a:t>
            </a:r>
            <a:r>
              <a:rPr lang="ja-JP" altLang="en-US" sz="1050" kern="10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性</a:t>
            </a:r>
            <a:r>
              <a:rPr lang="ja-JP" altLang="en-US" sz="1050" dirty="0">
                <a:solidFill>
                  <a:schemeClr val="tx1"/>
                </a:solidFill>
                <a:latin typeface="ＭＳ Ｐ明朝" panose="02020600040205080304" pitchFamily="18" charset="-128"/>
                <a:ea typeface="ＭＳ Ｐ明朝" panose="02020600040205080304" pitchFamily="18" charset="-128"/>
              </a:rPr>
              <a:t>の多様性に関する理解を深めていくことにより、誤解や偏見、差別</a:t>
            </a:r>
            <a:r>
              <a:rPr lang="ja-JP" altLang="en-US" sz="1050" dirty="0" smtClean="0">
                <a:solidFill>
                  <a:schemeClr val="tx1"/>
                </a:solidFill>
                <a:latin typeface="ＭＳ Ｐ明朝" panose="02020600040205080304" pitchFamily="18" charset="-128"/>
                <a:ea typeface="ＭＳ Ｐ明朝" panose="02020600040205080304" pitchFamily="18" charset="-128"/>
              </a:rPr>
              <a:t>をなく</a:t>
            </a:r>
            <a:r>
              <a:rPr lang="ja-JP" altLang="en-US" sz="1050" dirty="0">
                <a:solidFill>
                  <a:schemeClr val="tx1"/>
                </a:solidFill>
                <a:latin typeface="ＭＳ Ｐ明朝" panose="02020600040205080304" pitchFamily="18" charset="-128"/>
                <a:ea typeface="ＭＳ Ｐ明朝" panose="02020600040205080304" pitchFamily="18" charset="-128"/>
              </a:rPr>
              <a:t>し、誰もが自分らしく生きることができる社会の実現を</a:t>
            </a:r>
            <a:r>
              <a:rPr lang="ja-JP" altLang="en-US" sz="1050" dirty="0" smtClean="0">
                <a:solidFill>
                  <a:schemeClr val="tx1"/>
                </a:solidFill>
                <a:latin typeface="ＭＳ Ｐ明朝" panose="02020600040205080304" pitchFamily="18" charset="-128"/>
                <a:ea typeface="ＭＳ Ｐ明朝" panose="02020600040205080304" pitchFamily="18" charset="-128"/>
              </a:rPr>
              <a:t>めざし、新たな条例を制定する。　　　　　　　　</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marL="145489" indent="-145489">
              <a:lnSpc>
                <a:spcPts val="1600"/>
              </a:lnSpc>
            </a:pP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　　ヘイトスピーチについては、ヘイトスピーチ</a:t>
            </a:r>
            <a:r>
              <a:rPr lang="ja-JP" altLang="en-US" sz="1050" dirty="0">
                <a:solidFill>
                  <a:schemeClr val="tx1"/>
                </a:solidFill>
                <a:latin typeface="ＭＳ Ｐ明朝" panose="02020600040205080304" pitchFamily="18" charset="-128"/>
                <a:ea typeface="ＭＳ Ｐ明朝" panose="02020600040205080304" pitchFamily="18" charset="-128"/>
              </a:rPr>
              <a:t>は許さない</a:t>
            </a:r>
            <a:r>
              <a:rPr lang="ja-JP" altLang="en-US" sz="1050" dirty="0" smtClean="0">
                <a:solidFill>
                  <a:schemeClr val="tx1"/>
                </a:solidFill>
                <a:latin typeface="ＭＳ Ｐ明朝" panose="02020600040205080304" pitchFamily="18" charset="-128"/>
                <a:ea typeface="ＭＳ Ｐ明朝" panose="02020600040205080304" pitchFamily="18" charset="-128"/>
              </a:rPr>
              <a:t>という府</a:t>
            </a:r>
            <a:r>
              <a:rPr lang="ja-JP" altLang="en-US" sz="1050" dirty="0">
                <a:solidFill>
                  <a:schemeClr val="tx1"/>
                </a:solidFill>
                <a:latin typeface="ＭＳ Ｐ明朝" panose="02020600040205080304" pitchFamily="18" charset="-128"/>
                <a:ea typeface="ＭＳ Ｐ明朝" panose="02020600040205080304" pitchFamily="18" charset="-128"/>
              </a:rPr>
              <a:t>の決意を府民に見える形で</a:t>
            </a:r>
            <a:r>
              <a:rPr lang="ja-JP" altLang="en-US" sz="1050" dirty="0" smtClean="0">
                <a:solidFill>
                  <a:schemeClr val="tx1"/>
                </a:solidFill>
                <a:latin typeface="ＭＳ Ｐ明朝" panose="02020600040205080304" pitchFamily="18" charset="-128"/>
                <a:ea typeface="ＭＳ Ｐ明朝" panose="02020600040205080304" pitchFamily="18" charset="-128"/>
              </a:rPr>
              <a:t>示す</a:t>
            </a:r>
            <a:r>
              <a:rPr lang="ja-JP" altLang="en-US" sz="1050" dirty="0">
                <a:solidFill>
                  <a:schemeClr val="tx1"/>
                </a:solidFill>
                <a:latin typeface="ＭＳ Ｐ明朝" panose="02020600040205080304" pitchFamily="18" charset="-128"/>
                <a:ea typeface="ＭＳ Ｐ明朝" panose="02020600040205080304" pitchFamily="18" charset="-128"/>
              </a:rPr>
              <a:t>ことに</a:t>
            </a:r>
            <a:r>
              <a:rPr lang="ja-JP" altLang="en-US" sz="1050" dirty="0" smtClean="0">
                <a:solidFill>
                  <a:schemeClr val="tx1"/>
                </a:solidFill>
                <a:latin typeface="ＭＳ Ｐ明朝" panose="02020600040205080304" pitchFamily="18" charset="-128"/>
                <a:ea typeface="ＭＳ Ｐ明朝" panose="02020600040205080304" pitchFamily="18" charset="-128"/>
              </a:rPr>
              <a:t>より、ヘイトスピーチ</a:t>
            </a:r>
            <a:r>
              <a:rPr lang="ja-JP" altLang="en-US" sz="1050" dirty="0">
                <a:solidFill>
                  <a:schemeClr val="tx1"/>
                </a:solidFill>
                <a:latin typeface="ＭＳ Ｐ明朝" panose="02020600040205080304" pitchFamily="18" charset="-128"/>
                <a:ea typeface="ＭＳ Ｐ明朝" panose="02020600040205080304" pitchFamily="18" charset="-128"/>
              </a:rPr>
              <a:t>を解消して</a:t>
            </a:r>
            <a:r>
              <a:rPr lang="ja-JP" altLang="en-US" sz="1050" dirty="0" smtClean="0">
                <a:solidFill>
                  <a:schemeClr val="tx1"/>
                </a:solidFill>
                <a:latin typeface="ＭＳ Ｐ明朝" panose="02020600040205080304" pitchFamily="18" charset="-128"/>
                <a:ea typeface="ＭＳ Ｐ明朝" panose="02020600040205080304" pitchFamily="18" charset="-128"/>
              </a:rPr>
              <a:t>いく機運</a:t>
            </a:r>
            <a:r>
              <a:rPr lang="ja-JP" altLang="en-US" sz="1050" dirty="0">
                <a:solidFill>
                  <a:schemeClr val="tx1"/>
                </a:solidFill>
                <a:latin typeface="ＭＳ Ｐ明朝" panose="02020600040205080304" pitchFamily="18" charset="-128"/>
                <a:ea typeface="ＭＳ Ｐ明朝" panose="02020600040205080304" pitchFamily="18" charset="-128"/>
              </a:rPr>
              <a:t>を醸成</a:t>
            </a:r>
            <a:r>
              <a:rPr lang="ja-JP" altLang="en-US" sz="1050" dirty="0" smtClean="0">
                <a:solidFill>
                  <a:schemeClr val="tx1"/>
                </a:solidFill>
                <a:latin typeface="ＭＳ Ｐ明朝" panose="02020600040205080304" pitchFamily="18" charset="-128"/>
                <a:ea typeface="ＭＳ Ｐ明朝" panose="02020600040205080304" pitchFamily="18" charset="-128"/>
              </a:rPr>
              <a:t>するため、新たに条例を制定する。</a:t>
            </a:r>
            <a:endParaRPr lang="ja-JP" altLang="en-US" sz="1050" dirty="0">
              <a:solidFill>
                <a:schemeClr val="tx1"/>
              </a:solidFill>
              <a:latin typeface="ＭＳ Ｐ明朝" panose="02020600040205080304" pitchFamily="18" charset="-128"/>
              <a:ea typeface="ＭＳ Ｐ明朝" panose="02020600040205080304" pitchFamily="18" charset="-128"/>
            </a:endParaRPr>
          </a:p>
          <a:p>
            <a:pPr marL="145489" indent="-145489">
              <a:lnSpc>
                <a:spcPts val="1600"/>
              </a:lnSpc>
            </a:pPr>
            <a:endParaRPr lang="en-US" altLang="ja-JP" sz="1050" kern="100" dirty="0" smtClean="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endParaRPr>
          </a:p>
          <a:p>
            <a:pPr>
              <a:lnSpc>
                <a:spcPts val="1600"/>
              </a:lnSpc>
            </a:pPr>
            <a:endParaRPr lang="ja-JP" altLang="en-US" sz="1309"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nvGrpSpPr>
          <p:cNvPr id="36" name="グループ化 35"/>
          <p:cNvGrpSpPr/>
          <p:nvPr/>
        </p:nvGrpSpPr>
        <p:grpSpPr>
          <a:xfrm>
            <a:off x="-223" y="5026737"/>
            <a:ext cx="6120223" cy="1927711"/>
            <a:chOff x="91635" y="4400435"/>
            <a:chExt cx="6120223" cy="1160467"/>
          </a:xfrm>
        </p:grpSpPr>
        <p:sp>
          <p:nvSpPr>
            <p:cNvPr id="26" name="正方形/長方形 25"/>
            <p:cNvSpPr/>
            <p:nvPr/>
          </p:nvSpPr>
          <p:spPr>
            <a:xfrm>
              <a:off x="91635" y="4400435"/>
              <a:ext cx="3534860" cy="19371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anchor="ctr">
              <a:noAutofit/>
            </a:bodyPr>
            <a:lstStyle/>
            <a:p>
              <a:r>
                <a:rPr lang="ja-JP" altLang="en-US" sz="1400" dirty="0" smtClean="0">
                  <a:latin typeface="HGPｺﾞｼｯｸE" panose="020B0900000000000000" pitchFamily="50" charset="-128"/>
                  <a:ea typeface="HGPｺﾞｼｯｸE" panose="020B0900000000000000" pitchFamily="50" charset="-128"/>
                  <a:cs typeface="ＭＳ Ｐゴシック" panose="020B0600070205080204" pitchFamily="50" charset="-128"/>
                </a:rPr>
                <a:t>２　これまでの経緯　</a:t>
              </a:r>
              <a:endParaRPr lang="ja-JP" altLang="en-US" sz="1400" dirty="0">
                <a:latin typeface="HGPｺﾞｼｯｸE" panose="020B0900000000000000" pitchFamily="50" charset="-128"/>
                <a:ea typeface="HGPｺﾞｼｯｸE" panose="020B0900000000000000" pitchFamily="50" charset="-128"/>
                <a:cs typeface="ＭＳ Ｐゴシック" panose="020B0600070205080204" pitchFamily="50" charset="-128"/>
              </a:endParaRPr>
            </a:p>
          </p:txBody>
        </p:sp>
        <p:sp>
          <p:nvSpPr>
            <p:cNvPr id="27" name="正方形/長方形 26"/>
            <p:cNvSpPr/>
            <p:nvPr/>
          </p:nvSpPr>
          <p:spPr>
            <a:xfrm>
              <a:off x="91858" y="4600699"/>
              <a:ext cx="6120000" cy="960203"/>
            </a:xfrm>
            <a:prstGeom prst="rect">
              <a:avLst/>
            </a:prstGeom>
            <a:noFill/>
            <a:ln w="25400" cap="flat" cmpd="sng" algn="ctr">
              <a:noFill/>
              <a:prstDash val="solid"/>
            </a:ln>
            <a:effectLst/>
          </p:spPr>
          <p:txBody>
            <a:bodyPr wrap="square" lIns="36000" tIns="36000" rIns="36000" bIns="36000" anchor="t" anchorCtr="0">
              <a:noAutofit/>
            </a:bodyPr>
            <a:lstStyle/>
            <a:p>
              <a:pPr>
                <a:lnSpc>
                  <a:spcPts val="1600"/>
                </a:lnSpc>
              </a:pPr>
              <a:r>
                <a:rPr lang="ja-JP" altLang="en-US" sz="1050" b="1" dirty="0" smtClean="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〇人権施策推進審議会への諮問</a:t>
              </a:r>
              <a:r>
                <a:rPr lang="ja-JP" alt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（平成</a:t>
              </a:r>
              <a:r>
                <a:rPr 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31</a:t>
              </a:r>
              <a:r>
                <a:rPr lang="ja-JP" alt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年</a:t>
              </a:r>
              <a:r>
                <a:rPr 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月</a:t>
              </a:r>
              <a:r>
                <a:rPr 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15</a:t>
              </a:r>
              <a:r>
                <a:rPr lang="ja-JP" alt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日</a:t>
              </a:r>
              <a:r>
                <a:rPr lang="ja-JP" altLang="en-US" sz="1050" b="1" dirty="0" smtClean="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　答申（令和元年</a:t>
              </a:r>
              <a:r>
                <a:rPr 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月</a:t>
              </a:r>
              <a:r>
                <a:rPr 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1050" b="1" dirty="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日</a:t>
              </a:r>
              <a:r>
                <a:rPr lang="ja-JP" altLang="en-US" sz="1050" b="1" dirty="0" smtClean="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050" b="1" dirty="0" smtClean="0">
                <a:solidFill>
                  <a:srgbClr val="000000"/>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600"/>
                </a:lnSpc>
              </a:pPr>
              <a:r>
                <a:rPr lang="ja-JP" altLang="en-US"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〇戦略本部会議（令和元年</a:t>
              </a:r>
              <a:r>
                <a:rPr lang="en-US" altLang="ja-JP"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8</a:t>
              </a:r>
              <a:r>
                <a:rPr lang="ja-JP" altLang="en-US"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月</a:t>
              </a:r>
              <a:r>
                <a:rPr lang="en-US" altLang="ja-JP"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1</a:t>
              </a:r>
              <a:r>
                <a:rPr lang="ja-JP" altLang="en-US"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日）開催</a:t>
              </a:r>
              <a:endParaRPr lang="en-US" altLang="ja-JP"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endParaRPr>
            </a:p>
            <a:p>
              <a:pPr>
                <a:lnSpc>
                  <a:spcPts val="1600"/>
                </a:lnSpc>
              </a:pPr>
              <a:r>
                <a:rPr lang="ja-JP" altLang="en-US"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〇パブリックコメント実施中（令和元年</a:t>
              </a:r>
              <a:r>
                <a:rPr lang="en-US" altLang="ja-JP"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8</a:t>
              </a:r>
              <a:r>
                <a:rPr lang="ja-JP" altLang="en-US"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月</a:t>
              </a:r>
              <a:r>
                <a:rPr lang="en-US" altLang="ja-JP"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6</a:t>
              </a:r>
              <a:r>
                <a:rPr lang="ja-JP" altLang="en-US" sz="1050" b="1" dirty="0" smtClean="0">
                  <a:solidFill>
                    <a:srgbClr val="000000"/>
                  </a:solidFill>
                  <a:latin typeface="ＭＳ Ｐ明朝" panose="02020600040205080304" pitchFamily="18" charset="-128"/>
                  <a:ea typeface="ＭＳ Ｐ明朝" panose="02020600040205080304" pitchFamily="18" charset="-128"/>
                  <a:cs typeface="ＭＳ Ｐゴシック" panose="020B0600070205080204" pitchFamily="50" charset="-128"/>
                </a:rPr>
                <a:t>日</a:t>
              </a:r>
              <a:r>
                <a:rPr lang="ja-JP" altLang="en-US" sz="1050" b="1" dirty="0" smtClean="0">
                  <a:latin typeface="ＭＳ Ｐ明朝" panose="02020600040205080304" pitchFamily="18" charset="-128"/>
                  <a:ea typeface="ＭＳ Ｐ明朝" panose="02020600040205080304" pitchFamily="18" charset="-128"/>
                  <a:cs typeface="ＭＳ Ｐゴシック" panose="020B0600070205080204" pitchFamily="50" charset="-128"/>
                </a:rPr>
                <a:t>～</a:t>
              </a:r>
              <a:r>
                <a:rPr lang="en-US" altLang="ja-JP" sz="1050" b="1" dirty="0" smtClean="0">
                  <a:latin typeface="ＭＳ Ｐ明朝" panose="02020600040205080304" pitchFamily="18" charset="-128"/>
                  <a:ea typeface="ＭＳ Ｐ明朝" panose="02020600040205080304" pitchFamily="18" charset="-128"/>
                  <a:cs typeface="ＭＳ Ｐゴシック" panose="020B0600070205080204" pitchFamily="50" charset="-128"/>
                </a:rPr>
                <a:t>9</a:t>
              </a:r>
              <a:r>
                <a:rPr lang="ja-JP" altLang="en-US" sz="1050" b="1" dirty="0" smtClean="0">
                  <a:latin typeface="ＭＳ Ｐ明朝" panose="02020600040205080304" pitchFamily="18" charset="-128"/>
                  <a:ea typeface="ＭＳ Ｐ明朝" panose="02020600040205080304" pitchFamily="18" charset="-128"/>
                  <a:cs typeface="ＭＳ Ｐゴシック" panose="020B0600070205080204" pitchFamily="50" charset="-128"/>
                </a:rPr>
                <a:t>月</a:t>
              </a:r>
              <a:r>
                <a:rPr lang="en-US" altLang="ja-JP" sz="1050" b="1" dirty="0" smtClean="0">
                  <a:latin typeface="ＭＳ Ｐ明朝" panose="02020600040205080304" pitchFamily="18" charset="-128"/>
                  <a:ea typeface="ＭＳ Ｐ明朝" panose="02020600040205080304" pitchFamily="18" charset="-128"/>
                  <a:cs typeface="ＭＳ Ｐゴシック" panose="020B0600070205080204" pitchFamily="50" charset="-128"/>
                </a:rPr>
                <a:t>4</a:t>
              </a:r>
              <a:r>
                <a:rPr lang="ja-JP" altLang="en-US" sz="1050" b="1" dirty="0" smtClean="0">
                  <a:latin typeface="ＭＳ Ｐ明朝" panose="02020600040205080304" pitchFamily="18" charset="-128"/>
                  <a:ea typeface="ＭＳ Ｐ明朝" panose="02020600040205080304" pitchFamily="18" charset="-128"/>
                  <a:cs typeface="ＭＳ Ｐゴシック" panose="020B0600070205080204" pitchFamily="50" charset="-128"/>
                </a:rPr>
                <a:t>日）</a:t>
              </a:r>
              <a:endParaRPr lang="ja-JP" altLang="en-US" sz="1050" b="1" dirty="0">
                <a:latin typeface="ＭＳ Ｐ明朝" panose="02020600040205080304" pitchFamily="18" charset="-128"/>
                <a:ea typeface="ＭＳ Ｐ明朝" panose="02020600040205080304" pitchFamily="18" charset="-128"/>
                <a:cs typeface="ＭＳ Ｐゴシック" panose="020B0600070205080204" pitchFamily="50" charset="-128"/>
              </a:endParaRPr>
            </a:p>
          </p:txBody>
        </p:sp>
      </p:grpSp>
      <p:sp>
        <p:nvSpPr>
          <p:cNvPr id="28" name="テキスト ボックス 23"/>
          <p:cNvSpPr txBox="1"/>
          <p:nvPr/>
        </p:nvSpPr>
        <p:spPr>
          <a:xfrm>
            <a:off x="-223" y="6494937"/>
            <a:ext cx="5616000" cy="314209"/>
          </a:xfrm>
          <a:prstGeom prst="rect">
            <a:avLst/>
          </a:prstGeom>
          <a:solidFill>
            <a:srgbClr val="000099"/>
          </a:solidFill>
          <a:ln w="15875" cap="flat" cmpd="sng" algn="ctr">
            <a:solidFill>
              <a:srgbClr val="4F81BD"/>
            </a:solidFill>
            <a:prstDash val="solid"/>
          </a:ln>
          <a:effectLst/>
        </p:spPr>
        <p:txBody>
          <a:bodyPr wrap="square">
            <a:noAutofit/>
          </a:bodyPr>
          <a:lstStyle/>
          <a:p>
            <a:pPr fontAlgn="base"/>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（１）人権</a:t>
            </a: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尊重の社会づくり条例の一部改正（案</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nvGrpSpPr>
          <p:cNvPr id="5" name="グループ化 4"/>
          <p:cNvGrpSpPr/>
          <p:nvPr/>
        </p:nvGrpSpPr>
        <p:grpSpPr>
          <a:xfrm>
            <a:off x="5967494" y="674276"/>
            <a:ext cx="7676947" cy="3891910"/>
            <a:chOff x="6471776" y="681648"/>
            <a:chExt cx="7482180" cy="4039915"/>
          </a:xfrm>
        </p:grpSpPr>
        <p:sp>
          <p:nvSpPr>
            <p:cNvPr id="30" name="正方形/長方形 29"/>
            <p:cNvSpPr/>
            <p:nvPr/>
          </p:nvSpPr>
          <p:spPr>
            <a:xfrm>
              <a:off x="6480497" y="1030881"/>
              <a:ext cx="7473459" cy="3690682"/>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r>
                <a:rPr lang="en-US" altLang="ja-JP" sz="1200" b="1" dirty="0">
                  <a:latin typeface="ＭＳ Ｐゴシック" panose="020B0600070205080204" pitchFamily="50" charset="-128"/>
                  <a:ea typeface="ＭＳ Ｐゴシック" panose="020B0600070205080204" pitchFamily="50" charset="-128"/>
                </a:rPr>
                <a:t>【</a:t>
              </a:r>
              <a:r>
                <a:rPr lang="ja-JP" altLang="en-US" sz="1200" b="1" dirty="0" smtClean="0">
                  <a:latin typeface="ＭＳ Ｐゴシック" panose="020B0600070205080204" pitchFamily="50" charset="-128"/>
                  <a:ea typeface="ＭＳ Ｐゴシック" panose="020B0600070205080204" pitchFamily="50" charset="-128"/>
                </a:rPr>
                <a:t>条例制定の</a:t>
              </a:r>
              <a:r>
                <a:rPr lang="ja-JP" altLang="en-US" sz="1200" b="1" dirty="0">
                  <a:latin typeface="ＭＳ Ｐゴシック" panose="020B0600070205080204" pitchFamily="50" charset="-128"/>
                  <a:ea typeface="ＭＳ Ｐゴシック" panose="020B0600070205080204" pitchFamily="50" charset="-128"/>
                </a:rPr>
                <a:t>必要性</a:t>
              </a:r>
              <a:r>
                <a:rPr lang="en-US" altLang="ja-JP" sz="1200" b="1" dirty="0">
                  <a:latin typeface="ＭＳ Ｐゴシック" panose="020B0600070205080204" pitchFamily="50" charset="-128"/>
                  <a:ea typeface="ＭＳ Ｐゴシック" panose="020B0600070205080204" pitchFamily="50" charset="-128"/>
                </a:rPr>
                <a:t>】</a:t>
              </a:r>
              <a:endParaRPr lang="ja-JP" altLang="en-US" sz="1200" b="1" dirty="0">
                <a:latin typeface="ＭＳ Ｐゴシック" panose="020B0600070205080204" pitchFamily="50" charset="-128"/>
                <a:ea typeface="ＭＳ Ｐゴシック" panose="020B0600070205080204" pitchFamily="50" charset="-128"/>
              </a:endParaRPr>
            </a:p>
            <a:p>
              <a:pPr>
                <a:lnSpc>
                  <a:spcPts val="1300"/>
                </a:lnSpc>
              </a:pPr>
              <a:r>
                <a:rPr lang="ja-JP" altLang="en-US" sz="1050" dirty="0" smtClean="0">
                  <a:latin typeface="ＭＳ Ｐ明朝" panose="02020600040205080304" pitchFamily="18" charset="-128"/>
                  <a:ea typeface="ＭＳ Ｐ明朝" panose="02020600040205080304" pitchFamily="18" charset="-128"/>
                </a:rPr>
                <a:t>　○</a:t>
              </a: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性的マイノリティの人権問題に関する認知度は</a:t>
              </a:r>
              <a:r>
                <a:rPr lang="en-US" altLang="ja-JP" sz="1050" dirty="0" smtClean="0">
                  <a:latin typeface="ＭＳ Ｐ明朝" panose="02020600040205080304" pitchFamily="18" charset="-128"/>
                  <a:ea typeface="ＭＳ Ｐ明朝" panose="02020600040205080304" pitchFamily="18" charset="-128"/>
                </a:rPr>
                <a:t>43.3%</a:t>
              </a:r>
              <a:r>
                <a:rPr lang="ja-JP" altLang="en-US" sz="1050" dirty="0" smtClean="0">
                  <a:latin typeface="ＭＳ Ｐ明朝" panose="02020600040205080304" pitchFamily="18" charset="-128"/>
                  <a:ea typeface="ＭＳ Ｐ明朝" panose="02020600040205080304" pitchFamily="18" charset="-128"/>
                </a:rPr>
                <a:t>で、他の人権課題と比較して最低（</a:t>
              </a:r>
              <a:r>
                <a:rPr lang="en-US" altLang="ja-JP" sz="1050" dirty="0" smtClean="0">
                  <a:latin typeface="ＭＳ Ｐ明朝" panose="02020600040205080304" pitchFamily="18" charset="-128"/>
                  <a:ea typeface="ＭＳ Ｐ明朝" panose="02020600040205080304" pitchFamily="18" charset="-128"/>
                </a:rPr>
                <a:t>H27</a:t>
              </a:r>
              <a:r>
                <a:rPr lang="ja-JP" altLang="en-US" sz="1050" dirty="0" smtClean="0">
                  <a:latin typeface="ＭＳ Ｐ明朝" panose="02020600040205080304" pitchFamily="18" charset="-128"/>
                  <a:ea typeface="ＭＳ Ｐ明朝" panose="02020600040205080304" pitchFamily="18" charset="-128"/>
                </a:rPr>
                <a:t>大阪府）。</a:t>
              </a:r>
              <a:endParaRPr lang="en-US" altLang="ja-JP" sz="1050" dirty="0" smtClean="0">
                <a:latin typeface="ＭＳ Ｐ明朝" panose="02020600040205080304" pitchFamily="18" charset="-128"/>
                <a:ea typeface="ＭＳ Ｐ明朝" panose="02020600040205080304" pitchFamily="18" charset="-128"/>
              </a:endParaRPr>
            </a:p>
            <a:p>
              <a:pPr>
                <a:lnSpc>
                  <a:spcPts val="13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当事者等へのヒアリングにおいても、「トイレや病院の受診を控える」「住まいの確保が困難で、解雇などの差別対応もある」といった</a:t>
              </a:r>
              <a:endParaRPr lang="en-US" altLang="ja-JP" sz="1050" dirty="0" smtClean="0">
                <a:latin typeface="ＭＳ Ｐ明朝" panose="02020600040205080304" pitchFamily="18" charset="-128"/>
                <a:ea typeface="ＭＳ Ｐ明朝" panose="02020600040205080304" pitchFamily="18" charset="-128"/>
              </a:endParaRPr>
            </a:p>
            <a:p>
              <a:pPr>
                <a:lnSpc>
                  <a:spcPts val="13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状況で、多くの当事者は生きづらさを感じたり、悩み・困難を</a:t>
              </a:r>
              <a:r>
                <a:rPr lang="ja-JP" altLang="en-US" sz="1050" smtClean="0">
                  <a:latin typeface="ＭＳ Ｐ明朝" panose="02020600040205080304" pitchFamily="18" charset="-128"/>
                  <a:ea typeface="ＭＳ Ｐ明朝" panose="02020600040205080304" pitchFamily="18" charset="-128"/>
                </a:rPr>
                <a:t>抱えている。</a:t>
              </a:r>
              <a:endParaRPr lang="en-US" altLang="ja-JP" sz="1050" dirty="0" smtClean="0">
                <a:latin typeface="ＭＳ Ｐ明朝" panose="02020600040205080304" pitchFamily="18" charset="-128"/>
                <a:ea typeface="ＭＳ Ｐ明朝" panose="02020600040205080304" pitchFamily="18" charset="-128"/>
              </a:endParaRPr>
            </a:p>
            <a:p>
              <a:pPr>
                <a:lnSpc>
                  <a:spcPts val="13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国では法整備について議論されているが、府として国際都市にふさわしい環境を整備していくことは、喫緊の課題である。法整備を　　</a:t>
              </a:r>
              <a:endParaRPr lang="en-US" altLang="ja-JP" sz="1050" dirty="0" smtClean="0">
                <a:latin typeface="ＭＳ Ｐ明朝" panose="02020600040205080304" pitchFamily="18" charset="-128"/>
                <a:ea typeface="ＭＳ Ｐ明朝" panose="02020600040205080304" pitchFamily="18" charset="-128"/>
              </a:endParaRPr>
            </a:p>
            <a:p>
              <a:pPr>
                <a:lnSpc>
                  <a:spcPts val="13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待つことなく、府自らが性的マイノリティの人々</a:t>
              </a:r>
              <a:r>
                <a:rPr lang="ja-JP" altLang="en-US" sz="1050" dirty="0">
                  <a:latin typeface="ＭＳ Ｐ明朝" panose="02020600040205080304" pitchFamily="18" charset="-128"/>
                  <a:ea typeface="ＭＳ Ｐ明朝" panose="02020600040205080304" pitchFamily="18" charset="-128"/>
                </a:rPr>
                <a:t>に対する誤解や偏見、差別の解消に</a:t>
              </a:r>
              <a:r>
                <a:rPr lang="ja-JP" altLang="en-US" sz="1050" dirty="0" smtClean="0">
                  <a:latin typeface="ＭＳ Ｐ明朝" panose="02020600040205080304" pitchFamily="18" charset="-128"/>
                  <a:ea typeface="ＭＳ Ｐ明朝" panose="02020600040205080304" pitchFamily="18" charset="-128"/>
                </a:rPr>
                <a:t>向けた取組</a:t>
              </a:r>
              <a:r>
                <a:rPr lang="ja-JP" altLang="en-US" sz="1050" dirty="0">
                  <a:latin typeface="ＭＳ Ｐ明朝" panose="02020600040205080304" pitchFamily="18" charset="-128"/>
                  <a:ea typeface="ＭＳ Ｐ明朝" panose="02020600040205080304" pitchFamily="18" charset="-128"/>
                </a:rPr>
                <a:t>をより一層</a:t>
              </a:r>
              <a:r>
                <a:rPr lang="ja-JP" altLang="en-US" sz="1050" dirty="0" smtClean="0">
                  <a:latin typeface="ＭＳ Ｐ明朝" panose="02020600040205080304" pitchFamily="18" charset="-128"/>
                  <a:ea typeface="ＭＳ Ｐ明朝" panose="02020600040205080304" pitchFamily="18" charset="-128"/>
                </a:rPr>
                <a:t>進める</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ため</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条例を制定する。</a:t>
              </a:r>
              <a:endParaRPr lang="en-US" altLang="ja-JP"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a:lnSpc>
                  <a:spcPts val="1300"/>
                </a:lnSpc>
                <a:spcBef>
                  <a:spcPts val="600"/>
                </a:spcBef>
              </a:pPr>
              <a:r>
                <a:rPr lang="en-US"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条例の</a:t>
              </a:r>
              <a:r>
                <a:rPr lang="ja-JP"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ポイント</a:t>
              </a:r>
              <a:r>
                <a:rPr lang="en-US" altLang="ja-JP" sz="12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300"/>
                </a:lnSpc>
              </a:pPr>
              <a:r>
                <a:rPr lang="ja-JP" altLang="en-US" sz="11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①　府</a:t>
              </a:r>
              <a:r>
                <a:rPr lang="ja-JP" altLang="en-US" sz="11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の姿勢の明文化</a:t>
              </a:r>
              <a:endParaRPr lang="ja-JP" altLang="en-US" sz="11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300"/>
                </a:lnSpc>
              </a:pPr>
              <a:r>
                <a:rPr 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性的マイノリティの人権問題についての社会の理解が十分進んでいない現状で、まずは、理解の増進を図る。</a:t>
              </a:r>
            </a:p>
            <a:p>
              <a:pPr algn="just">
                <a:lnSpc>
                  <a:spcPts val="1300"/>
                </a:lnSpc>
              </a:pP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　前文</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で、性的指向や性自認を理由とした差別は許されないことを明記することにより、府としての姿勢を示す。</a:t>
              </a:r>
            </a:p>
            <a:p>
              <a:pPr algn="just">
                <a:lnSpc>
                  <a:spcPts val="1300"/>
                </a:lnSpc>
              </a:pPr>
              <a:r>
                <a:rPr lang="ja-JP" altLang="en-US" sz="11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②　各主体</a:t>
              </a:r>
              <a:r>
                <a:rPr lang="ja-JP" altLang="en-US" sz="11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の責務を明記</a:t>
              </a:r>
              <a:endParaRPr lang="ja-JP" altLang="en-US" sz="11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300"/>
                </a:lnSpc>
              </a:pPr>
              <a:r>
                <a:rPr lang="en-US" sz="90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sz="900" kern="100" dirty="0" smtClean="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性的指向及び性自認の多様性の理解</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増進に関する施策に取り組む等、府の責務を定める。</a:t>
              </a:r>
            </a:p>
            <a:p>
              <a:pPr algn="just">
                <a:lnSpc>
                  <a:spcPts val="1300"/>
                </a:lnSpc>
              </a:pPr>
              <a:r>
                <a:rPr 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府民と事業者は、性的指向及び性自認の多様性に関する理解を深め、府が実施する施策に協力するよう努める。　</a:t>
              </a:r>
            </a:p>
            <a:p>
              <a:pPr algn="just">
                <a:lnSpc>
                  <a:spcPts val="1300"/>
                </a:lnSpc>
                <a:spcBef>
                  <a:spcPts val="600"/>
                </a:spcBef>
              </a:pPr>
              <a:r>
                <a:rPr lang="ja-JP" altLang="en-US" sz="11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③　理解</a:t>
              </a:r>
              <a:r>
                <a:rPr lang="ja-JP" altLang="en-US" sz="11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増進に関する施策の推進</a:t>
              </a:r>
              <a:endParaRPr lang="ja-JP" altLang="en-US" sz="11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300"/>
                </a:lnSpc>
              </a:pPr>
              <a:r>
                <a:rPr 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性的指向及び性自認の</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多様性に関する啓発</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や教育、当事者等からの</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相談を実施する</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a:t>
              </a:r>
            </a:p>
            <a:p>
              <a:pPr algn="just">
                <a:lnSpc>
                  <a:spcPts val="1300"/>
                </a:lnSpc>
                <a:spcAft>
                  <a:spcPts val="0"/>
                </a:spcAft>
              </a:pPr>
              <a:r>
                <a:rPr 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府が実施する事務事業において性的マイノリティの人々に配慮するよう</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努める。</a:t>
              </a:r>
              <a:endParaRPr lang="ja-JP" altLang="ja-JP"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300"/>
                </a:lnSpc>
                <a:spcBef>
                  <a:spcPts val="600"/>
                </a:spcBef>
                <a:spcAft>
                  <a:spcPts val="0"/>
                </a:spcAft>
              </a:pPr>
              <a:r>
                <a:rPr lang="en-US" altLang="ja-JP" sz="12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12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今後</a:t>
              </a:r>
              <a:r>
                <a:rPr lang="ja-JP"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altLang="en-US"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具体的</a:t>
              </a:r>
              <a:r>
                <a:rPr lang="ja-JP"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取組</a:t>
              </a:r>
              <a:r>
                <a:rPr lang="ja-JP" altLang="ja-JP" sz="12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方向</a:t>
              </a:r>
              <a:r>
                <a:rPr lang="en-US"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72746" algn="just">
                <a:lnSpc>
                  <a:spcPts val="1300"/>
                </a:lnSpc>
              </a:pP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条例制定を契機に、さらなる啓発、教育、相談体制の充実に努める。</a:t>
              </a:r>
            </a:p>
            <a:p>
              <a:pPr marL="145489" indent="-72746" algn="just">
                <a:lnSpc>
                  <a:spcPts val="1300"/>
                </a:lnSpc>
              </a:pP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性的マイノリティの人々が抱える困難の解決に向け、先進事例等の調査や当事者・専門家の意見を聴取し、府が実</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施する</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事務事業における</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配慮</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のあり方や内容について検討を進める</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1" name="テキスト ボックス 23"/>
            <p:cNvSpPr txBox="1"/>
            <p:nvPr/>
          </p:nvSpPr>
          <p:spPr>
            <a:xfrm>
              <a:off x="6471776" y="681648"/>
              <a:ext cx="7473459" cy="324000"/>
            </a:xfrm>
            <a:prstGeom prst="rect">
              <a:avLst/>
            </a:prstGeom>
            <a:solidFill>
              <a:srgbClr val="000099"/>
            </a:solidFill>
            <a:ln w="15875" cap="flat" cmpd="sng" algn="ctr">
              <a:solidFill>
                <a:srgbClr val="4F81BD"/>
              </a:solidFill>
              <a:prstDash val="solid"/>
            </a:ln>
            <a:effectLst/>
          </p:spPr>
          <p:txBody>
            <a:bodyPr wrap="square">
              <a:noAutofit/>
            </a:bodyPr>
            <a:lstStyle/>
            <a:p>
              <a:pPr fontAlgn="base"/>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（２）性的</a:t>
              </a: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指向及び性自認の多様性に関する府民の理解の増進に関する条例（案</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34" name="テキスト ボックス 23"/>
          <p:cNvSpPr txBox="1"/>
          <p:nvPr/>
        </p:nvSpPr>
        <p:spPr>
          <a:xfrm>
            <a:off x="6480497" y="5778425"/>
            <a:ext cx="6984000" cy="324000"/>
          </a:xfrm>
          <a:prstGeom prst="rect">
            <a:avLst/>
          </a:prstGeom>
          <a:solidFill>
            <a:srgbClr val="000099"/>
          </a:solidFill>
          <a:ln w="25400" cap="flat" cmpd="sng" algn="ctr">
            <a:solidFill>
              <a:srgbClr val="4F81BD"/>
            </a:solidFill>
            <a:prstDash val="solid"/>
          </a:ln>
          <a:effectLst/>
        </p:spPr>
        <p:txBody>
          <a:bodyPr wrap="square">
            <a:noAutofit/>
          </a:bodyPr>
          <a:lstStyle/>
          <a:p>
            <a:pPr fontAlgn="base">
              <a:spcAft>
                <a:spcPts val="0"/>
              </a:spcAft>
            </a:pPr>
            <a:r>
              <a:rPr lang="ja-JP" altLang="en-US" sz="1400" kern="1200" dirty="0" smtClean="0">
                <a:solidFill>
                  <a:srgbClr val="FFFFFF"/>
                </a:solidFill>
                <a:effectLst/>
                <a:latin typeface="ＭＳ Ｐゴシック" panose="020B0600070205080204" pitchFamily="50" charset="-128"/>
                <a:ea typeface="HGPｺﾞｼｯｸE" panose="020B0900000000000000" pitchFamily="50" charset="-128"/>
                <a:cs typeface="Times New Roman" panose="02020603050405020304" pitchFamily="18" charset="0"/>
              </a:rPr>
              <a:t>（３）</a:t>
            </a:r>
            <a:r>
              <a:rPr lang="ja-JP" sz="1400" kern="1200" dirty="0" smtClean="0">
                <a:solidFill>
                  <a:srgbClr val="FFFFFF"/>
                </a:solidFill>
                <a:effectLst/>
                <a:latin typeface="ＭＳ Ｐゴシック" panose="020B0600070205080204" pitchFamily="50" charset="-128"/>
                <a:ea typeface="HGPｺﾞｼｯｸE" panose="020B0900000000000000" pitchFamily="50" charset="-128"/>
                <a:cs typeface="Times New Roman" panose="02020603050405020304" pitchFamily="18" charset="0"/>
              </a:rPr>
              <a:t>人種</a:t>
            </a:r>
            <a:r>
              <a:rPr lang="ja-JP" sz="1400" kern="1200" dirty="0">
                <a:solidFill>
                  <a:srgbClr val="FFFFFF"/>
                </a:solidFill>
                <a:effectLst/>
                <a:latin typeface="ＭＳ Ｐゴシック" panose="020B0600070205080204" pitchFamily="50" charset="-128"/>
                <a:ea typeface="HGPｺﾞｼｯｸE" panose="020B0900000000000000" pitchFamily="50" charset="-128"/>
                <a:cs typeface="Times New Roman" panose="02020603050405020304" pitchFamily="18" charset="0"/>
              </a:rPr>
              <a:t>又は民族を理由とする不当な差別的言動の解消の推進に関する条例（案）の概要</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5" name="テキスト ボックス 34"/>
          <p:cNvSpPr txBox="1"/>
          <p:nvPr/>
        </p:nvSpPr>
        <p:spPr>
          <a:xfrm>
            <a:off x="10440937" y="214064"/>
            <a:ext cx="1584176" cy="307777"/>
          </a:xfrm>
          <a:prstGeom prst="rect">
            <a:avLst/>
          </a:prstGeom>
          <a:solidFill>
            <a:srgbClr val="000099"/>
          </a:solidFill>
        </p:spPr>
        <p:txBody>
          <a:bodyPr wrap="square" rtlCol="0">
            <a:spAutoFit/>
          </a:bodyPr>
          <a:lstStyle/>
          <a:p>
            <a:pPr algn="r"/>
            <a:r>
              <a:rPr kumimoji="1" lang="en-US" altLang="ja-JP" sz="1400" dirty="0" smtClean="0">
                <a:solidFill>
                  <a:schemeClr val="bg1"/>
                </a:solidFill>
                <a:latin typeface="+mj-ea"/>
                <a:ea typeface="+mj-ea"/>
              </a:rPr>
              <a:t>【</a:t>
            </a:r>
            <a:r>
              <a:rPr kumimoji="1" lang="ja-JP" altLang="en-US" sz="1400" dirty="0" smtClean="0">
                <a:solidFill>
                  <a:schemeClr val="bg1"/>
                </a:solidFill>
                <a:latin typeface="+mj-ea"/>
                <a:ea typeface="+mj-ea"/>
              </a:rPr>
              <a:t>人権局</a:t>
            </a:r>
            <a:r>
              <a:rPr kumimoji="1" lang="en-US" altLang="ja-JP" sz="1400" dirty="0" smtClean="0">
                <a:solidFill>
                  <a:schemeClr val="bg1"/>
                </a:solidFill>
                <a:latin typeface="+mj-ea"/>
                <a:ea typeface="+mj-ea"/>
              </a:rPr>
              <a:t>】</a:t>
            </a:r>
            <a:endParaRPr kumimoji="1" lang="ja-JP" altLang="en-US" sz="1400" dirty="0">
              <a:solidFill>
                <a:schemeClr val="bg1"/>
              </a:solidFill>
              <a:latin typeface="+mj-ea"/>
              <a:ea typeface="+mj-ea"/>
            </a:endParaRPr>
          </a:p>
        </p:txBody>
      </p:sp>
      <p:sp>
        <p:nvSpPr>
          <p:cNvPr id="19" name="正方形/長方形 18"/>
          <p:cNvSpPr/>
          <p:nvPr/>
        </p:nvSpPr>
        <p:spPr>
          <a:xfrm>
            <a:off x="-223" y="6099911"/>
            <a:ext cx="3534860" cy="31420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anchor="ctr">
            <a:noAutofit/>
          </a:bodyPr>
          <a:lstStyle/>
          <a:p>
            <a:r>
              <a:rPr lang="ja-JP" altLang="en-US" sz="1400" dirty="0" smtClean="0">
                <a:latin typeface="HGPｺﾞｼｯｸE" panose="020B0900000000000000" pitchFamily="50" charset="-128"/>
                <a:ea typeface="HGPｺﾞｼｯｸE" panose="020B0900000000000000" pitchFamily="50" charset="-128"/>
                <a:cs typeface="ＭＳ Ｐゴシック" panose="020B0600070205080204" pitchFamily="50" charset="-128"/>
              </a:rPr>
              <a:t>３　条例（案）の概要</a:t>
            </a:r>
            <a:endParaRPr lang="ja-JP" altLang="en-US" sz="1400" dirty="0">
              <a:latin typeface="HGPｺﾞｼｯｸE" panose="020B0900000000000000" pitchFamily="50" charset="-128"/>
              <a:ea typeface="HGPｺﾞｼｯｸE" panose="020B0900000000000000" pitchFamily="50" charset="-128"/>
              <a:cs typeface="ＭＳ Ｐゴシック" panose="020B0600070205080204" pitchFamily="50" charset="-128"/>
            </a:endParaRPr>
          </a:p>
        </p:txBody>
      </p:sp>
      <p:grpSp>
        <p:nvGrpSpPr>
          <p:cNvPr id="21" name="グループ化 20"/>
          <p:cNvGrpSpPr/>
          <p:nvPr/>
        </p:nvGrpSpPr>
        <p:grpSpPr>
          <a:xfrm>
            <a:off x="5976441" y="4626297"/>
            <a:ext cx="7668000" cy="5328536"/>
            <a:chOff x="6544423" y="5455297"/>
            <a:chExt cx="7604874" cy="5328536"/>
          </a:xfrm>
        </p:grpSpPr>
        <p:sp>
          <p:nvSpPr>
            <p:cNvPr id="23" name="正方形/長方形 22"/>
            <p:cNvSpPr/>
            <p:nvPr/>
          </p:nvSpPr>
          <p:spPr>
            <a:xfrm>
              <a:off x="6553297" y="5779833"/>
              <a:ext cx="7596000" cy="5004000"/>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t" anchorCtr="0">
              <a:noAutofit/>
            </a:bodyPr>
            <a:lstStyle/>
            <a:p>
              <a:pPr>
                <a:lnSpc>
                  <a:spcPts val="1300"/>
                </a:lnSpc>
              </a:pPr>
              <a:r>
                <a:rPr lang="en-US" altLang="ja-JP" sz="12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12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条例制定</a:t>
              </a:r>
              <a:r>
                <a:rPr lang="ja-JP"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altLang="en-US"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必要性</a:t>
              </a:r>
              <a:r>
                <a:rPr lang="en-US"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l">
                <a:lnSpc>
                  <a:spcPts val="1300"/>
                </a:lnSpc>
                <a:spcBef>
                  <a:spcPts val="300"/>
                </a:spcBef>
                <a:spcAft>
                  <a:spcPts val="0"/>
                </a:spcAft>
              </a:pP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〇　ヘイトスピーチ解消法施行後、全国的に見れば減少傾向にあるものの、依然として、特定の外国人等を排斥する不当な差別的言動</a:t>
              </a:r>
              <a:endParaRPr lang="en-US" altLang="ja-JP" sz="1050" kern="100" dirty="0" smtClean="0">
                <a:latin typeface="ＭＳ Ｐ明朝" panose="02020600040205080304" pitchFamily="18" charset="-128"/>
                <a:ea typeface="ＭＳ Ｐ明朝" panose="02020600040205080304" pitchFamily="18" charset="-128"/>
                <a:cs typeface="Times New Roman" panose="02020603050405020304" pitchFamily="18" charset="0"/>
              </a:endParaRPr>
            </a:p>
            <a:p>
              <a:pPr algn="l">
                <a:lnSpc>
                  <a:spcPts val="1300"/>
                </a:lnSpc>
                <a:spcAft>
                  <a:spcPts val="0"/>
                </a:spcAft>
              </a:pP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が見受けられ、特にインターネットを利用した悪質な事象が発生している。その解消に向けた取組を一層進めるため、条例を制定する。</a:t>
              </a:r>
              <a:endParaRPr lang="en-US" altLang="ja-JP" sz="1050" kern="100" dirty="0" smtClean="0">
                <a:latin typeface="ＭＳ Ｐ明朝" panose="02020600040205080304" pitchFamily="18" charset="-128"/>
                <a:ea typeface="ＭＳ Ｐ明朝" panose="02020600040205080304" pitchFamily="18" charset="-128"/>
                <a:cs typeface="Times New Roman" panose="02020603050405020304" pitchFamily="18" charset="0"/>
              </a:endParaRPr>
            </a:p>
            <a:p>
              <a:pPr>
                <a:lnSpc>
                  <a:spcPts val="1300"/>
                </a:lnSpc>
                <a:spcBef>
                  <a:spcPts val="300"/>
                </a:spcBef>
              </a:pP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（参考）</a:t>
              </a:r>
              <a:r>
                <a:rPr lang="en-US" altLang="ja-JP"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インターネットによる人権侵犯事件の受理件数</a:t>
              </a:r>
              <a:r>
                <a:rPr lang="en-US" altLang="ja-JP"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ヘイトスピーチのほか全ての人権侵犯事件の件数）</a:t>
              </a:r>
            </a:p>
            <a:p>
              <a:pPr>
                <a:lnSpc>
                  <a:spcPts val="1300"/>
                </a:lnSpc>
              </a:pP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050" kern="100" dirty="0">
                  <a:latin typeface="ＭＳ Ｐ明朝" panose="02020600040205080304" pitchFamily="18" charset="-128"/>
                  <a:ea typeface="ＭＳ Ｐ明朝" panose="02020600040205080304" pitchFamily="18" charset="-128"/>
                  <a:cs typeface="Times New Roman" panose="02020603050405020304" pitchFamily="18" charset="0"/>
                </a:rPr>
                <a:t>2014</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年　</a:t>
              </a:r>
              <a:r>
                <a:rPr lang="en-US" altLang="ja-JP" sz="1050" kern="100" dirty="0">
                  <a:latin typeface="ＭＳ Ｐ明朝" panose="02020600040205080304" pitchFamily="18" charset="-128"/>
                  <a:ea typeface="ＭＳ Ｐ明朝" panose="02020600040205080304" pitchFamily="18" charset="-128"/>
                  <a:cs typeface="Times New Roman" panose="02020603050405020304" pitchFamily="18" charset="0"/>
                </a:rPr>
                <a:t>1,329</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件　⇒　</a:t>
              </a:r>
              <a:r>
                <a:rPr lang="en-US" altLang="ja-JP" sz="1050" kern="100" dirty="0">
                  <a:latin typeface="ＭＳ Ｐ明朝" panose="02020600040205080304" pitchFamily="18" charset="-128"/>
                  <a:ea typeface="ＭＳ Ｐ明朝" panose="02020600040205080304" pitchFamily="18" charset="-128"/>
                  <a:cs typeface="Times New Roman" panose="02020603050405020304" pitchFamily="18" charset="0"/>
                </a:rPr>
                <a:t>2018</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年　</a:t>
              </a:r>
              <a:r>
                <a:rPr lang="en-US" altLang="ja-JP" sz="1050" kern="100" dirty="0">
                  <a:latin typeface="ＭＳ Ｐ明朝" panose="02020600040205080304" pitchFamily="18" charset="-128"/>
                  <a:ea typeface="ＭＳ Ｐ明朝" panose="02020600040205080304" pitchFamily="18" charset="-128"/>
                  <a:cs typeface="Times New Roman" panose="02020603050405020304" pitchFamily="18" charset="0"/>
                </a:rPr>
                <a:t>1,614</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件　　　　　　　　　出典</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：法務省人権侵犯事件統計</a:t>
              </a:r>
            </a:p>
            <a:p>
              <a:pPr algn="l">
                <a:lnSpc>
                  <a:spcPts val="1300"/>
                </a:lnSpc>
                <a:spcBef>
                  <a:spcPts val="600"/>
                </a:spcBef>
                <a:spcAft>
                  <a:spcPts val="0"/>
                </a:spcAft>
              </a:pPr>
              <a:r>
                <a:rPr lang="en-US"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条例の</a:t>
              </a:r>
              <a:r>
                <a:rPr lang="ja-JP" sz="1200" b="1"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ポイント</a:t>
              </a:r>
              <a:r>
                <a:rPr lang="en-US" altLang="ja-JP" sz="1200" b="1"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300"/>
                </a:lnSpc>
                <a:spcBef>
                  <a:spcPts val="300"/>
                </a:spcBef>
                <a:spcAft>
                  <a:spcPts val="0"/>
                </a:spcAft>
              </a:pPr>
              <a:r>
                <a:rPr lang="ja-JP" altLang="en-US" sz="11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①</a:t>
              </a:r>
              <a:r>
                <a:rPr lang="ja-JP" sz="11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ヘイトスピーチ（不当な差別的言動）の定義</a:t>
              </a:r>
              <a:endParaRPr lang="ja-JP" sz="11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300"/>
                </a:lnSpc>
                <a:spcBef>
                  <a:spcPts val="300"/>
                </a:spcBef>
                <a:spcAft>
                  <a:spcPts val="0"/>
                </a:spcAft>
              </a:pP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ヘイトスピーチ</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を</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禁止</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するという府の姿勢を明確に</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宣言</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し</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府においては、ヘイトスピーチは</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許されない</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ものという共通認識を</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社会</a:t>
              </a:r>
              <a:endParaRPr lang="en-US" alt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300"/>
                </a:lnSpc>
                <a:spcAft>
                  <a:spcPts val="0"/>
                </a:spcAft>
              </a:pP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　</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に根付かせる</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ための条例が適当という人権施策推進審議会の答申を踏まえた</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定義</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とする</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300"/>
                </a:lnSpc>
                <a:spcBef>
                  <a:spcPts val="300"/>
                </a:spcBef>
                <a:spcAft>
                  <a:spcPts val="0"/>
                </a:spcAft>
              </a:pP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　　　・不当</a:t>
              </a:r>
              <a:r>
                <a:rPr lang="ja-JP" altLang="en-US" sz="1000" kern="100" dirty="0">
                  <a:latin typeface="ＭＳ Ｐ明朝" panose="02020600040205080304" pitchFamily="18" charset="-128"/>
                  <a:ea typeface="ＭＳ Ｐ明朝" panose="02020600040205080304" pitchFamily="18" charset="-128"/>
                  <a:cs typeface="Times New Roman" panose="02020603050405020304" pitchFamily="18" charset="0"/>
                </a:rPr>
                <a:t>な差別的言動の</a:t>
              </a: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対象　</a:t>
              </a:r>
              <a:r>
                <a:rPr lang="en-US" altLang="ja-JP"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法のように対象を本邦外出身者（外国人）に限定しない。</a:t>
              </a:r>
              <a:r>
                <a:rPr lang="en-US" altLang="ja-JP"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000"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300"/>
                </a:lnSpc>
                <a:spcAft>
                  <a:spcPts val="0"/>
                </a:spcAft>
              </a:pPr>
              <a:r>
                <a:rPr lang="en-US" altLang="ja-JP" sz="100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人種</a:t>
              </a:r>
              <a:r>
                <a:rPr lang="ja-JP" altLang="en-US" sz="1000" kern="100" dirty="0">
                  <a:latin typeface="ＭＳ Ｐ明朝" panose="02020600040205080304" pitchFamily="18" charset="-128"/>
                  <a:ea typeface="ＭＳ Ｐ明朝" panose="02020600040205080304" pitchFamily="18" charset="-128"/>
                  <a:cs typeface="Times New Roman" panose="02020603050405020304" pitchFamily="18" charset="0"/>
                </a:rPr>
                <a:t>若しくは民族に係る特定の属性を有する個人又は当該個人により構成される</a:t>
              </a: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集団</a:t>
              </a:r>
              <a:r>
                <a:rPr lang="ja-JP" altLang="en-US" sz="1000" kern="100" dirty="0">
                  <a:latin typeface="ＭＳ Ｐ明朝" panose="02020600040205080304" pitchFamily="18" charset="-128"/>
                  <a:ea typeface="ＭＳ Ｐ明朝" panose="02020600040205080304" pitchFamily="18" charset="-128"/>
                  <a:cs typeface="Times New Roman" panose="02020603050405020304" pitchFamily="18" charset="0"/>
                </a:rPr>
                <a:t>　（以下「特定人等」という。）</a:t>
              </a:r>
            </a:p>
            <a:p>
              <a:pPr algn="just">
                <a:lnSpc>
                  <a:spcPts val="1300"/>
                </a:lnSpc>
                <a:spcBef>
                  <a:spcPts val="300"/>
                </a:spcBef>
                <a:spcAft>
                  <a:spcPts val="0"/>
                </a:spcAft>
              </a:pP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　　　・不当</a:t>
              </a:r>
              <a:r>
                <a:rPr lang="ja-JP" altLang="en-US" sz="1000" kern="100" dirty="0">
                  <a:latin typeface="ＭＳ Ｐ明朝" panose="02020600040205080304" pitchFamily="18" charset="-128"/>
                  <a:ea typeface="ＭＳ Ｐ明朝" panose="02020600040205080304" pitchFamily="18" charset="-128"/>
                  <a:cs typeface="Times New Roman" panose="02020603050405020304" pitchFamily="18" charset="0"/>
                </a:rPr>
                <a:t>な差別的言動の目的、内容又は態様並びに場所又は</a:t>
              </a: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手法　</a:t>
              </a:r>
              <a:r>
                <a:rPr lang="en-US" altLang="ja-JP"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大阪市条例とその後に施行された法の定義を踏まえて規定する。</a:t>
              </a:r>
              <a:r>
                <a:rPr lang="en-US" altLang="ja-JP"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p>
            <a:p>
              <a:pPr algn="just">
                <a:lnSpc>
                  <a:spcPts val="1300"/>
                </a:lnSpc>
                <a:spcAft>
                  <a:spcPts val="0"/>
                </a:spcAft>
              </a:pP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　　　　 　憎悪若しくは差別の意識又は暴力をあおる目的で公然とその生命、身体、自由、名誉若しくは財産に危害を加える旨を告知し又は特定</a:t>
              </a:r>
              <a:endParaRPr lang="en-US" altLang="ja-JP" sz="1000" kern="100" dirty="0" smtClean="0">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300"/>
                </a:lnSpc>
                <a:spcAft>
                  <a:spcPts val="0"/>
                </a:spcAft>
              </a:pPr>
              <a:r>
                <a:rPr lang="ja-JP" altLang="en-US" sz="100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　　　 　人等を</a:t>
              </a:r>
              <a:r>
                <a:rPr lang="ja-JP" altLang="en-US" sz="1000" kern="100" dirty="0">
                  <a:latin typeface="ＭＳ Ｐ明朝" panose="02020600040205080304" pitchFamily="18" charset="-128"/>
                  <a:ea typeface="ＭＳ Ｐ明朝" panose="02020600040205080304" pitchFamily="18" charset="-128"/>
                  <a:cs typeface="Times New Roman" panose="02020603050405020304" pitchFamily="18" charset="0"/>
                </a:rPr>
                <a:t>著しく侮蔑するなど、特定人等である</a:t>
              </a: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ことを理由</a:t>
              </a:r>
              <a:r>
                <a:rPr lang="ja-JP" altLang="en-US" sz="1000" kern="100" dirty="0">
                  <a:latin typeface="ＭＳ Ｐ明朝" panose="02020600040205080304" pitchFamily="18" charset="-128"/>
                  <a:ea typeface="ＭＳ Ｐ明朝" panose="02020600040205080304" pitchFamily="18" charset="-128"/>
                  <a:cs typeface="Times New Roman" panose="02020603050405020304" pitchFamily="18" charset="0"/>
                </a:rPr>
                <a:t>として特定人等を社会から排除する</a:t>
              </a:r>
              <a:r>
                <a:rPr lang="ja-JP" altLang="en-US" sz="1000" kern="100" smtClean="0">
                  <a:latin typeface="ＭＳ Ｐ明朝" panose="02020600040205080304" pitchFamily="18" charset="-128"/>
                  <a:ea typeface="ＭＳ Ｐ明朝" panose="02020600040205080304" pitchFamily="18" charset="-128"/>
                  <a:cs typeface="Times New Roman" panose="02020603050405020304" pitchFamily="18" charset="0"/>
                </a:rPr>
                <a:t>ことを煽動</a:t>
              </a:r>
              <a:r>
                <a:rPr lang="ja-JP" altLang="en-US" sz="1000" kern="100" dirty="0" smtClean="0">
                  <a:latin typeface="ＭＳ Ｐ明朝" panose="02020600040205080304" pitchFamily="18" charset="-128"/>
                  <a:ea typeface="ＭＳ Ｐ明朝" panose="02020600040205080304" pitchFamily="18" charset="-128"/>
                  <a:cs typeface="Times New Roman" panose="02020603050405020304" pitchFamily="18" charset="0"/>
                </a:rPr>
                <a:t>する</a:t>
              </a:r>
              <a:r>
                <a:rPr lang="ja-JP" altLang="en-US" sz="1000" kern="100" dirty="0">
                  <a:latin typeface="ＭＳ Ｐ明朝" panose="02020600040205080304" pitchFamily="18" charset="-128"/>
                  <a:ea typeface="ＭＳ Ｐ明朝" panose="02020600040205080304" pitchFamily="18" charset="-128"/>
                  <a:cs typeface="Times New Roman" panose="02020603050405020304" pitchFamily="18" charset="0"/>
                </a:rPr>
                <a:t>不当な差別的言動</a:t>
              </a:r>
            </a:p>
            <a:p>
              <a:pPr algn="just">
                <a:lnSpc>
                  <a:spcPts val="1300"/>
                </a:lnSpc>
                <a:spcBef>
                  <a:spcPts val="300"/>
                </a:spcBef>
                <a:spcAft>
                  <a:spcPts val="0"/>
                </a:spcAft>
              </a:pPr>
              <a:r>
                <a:rPr lang="ja-JP" altLang="en-US" sz="11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②</a:t>
              </a:r>
              <a:r>
                <a:rPr lang="ja-JP" sz="11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各主体の責務を明記</a:t>
              </a:r>
              <a:endParaRPr lang="ja-JP" sz="11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300"/>
                </a:lnSpc>
                <a:spcBef>
                  <a:spcPts val="300"/>
                </a:spcBef>
                <a:spcAft>
                  <a:spcPts val="0"/>
                </a:spcAft>
              </a:pP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　人種又は民族を理由とする不当な差別的言動の解消の推進に関する施策に取り組む等、府の責務を定める。</a:t>
              </a:r>
            </a:p>
            <a:p>
              <a:pPr marL="266700" indent="-266700" algn="just">
                <a:lnSpc>
                  <a:spcPts val="1300"/>
                </a:lnSpc>
                <a:spcAft>
                  <a:spcPts val="0"/>
                </a:spcAft>
              </a:pP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　府民と事業者は、人種又は民族を理由とする不当な差別的言動の解消の必要性に関する理解を深め、府が実施する</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施策</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に</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協力するよう</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努める。</a:t>
              </a:r>
            </a:p>
            <a:p>
              <a:pPr algn="just">
                <a:lnSpc>
                  <a:spcPts val="1300"/>
                </a:lnSpc>
                <a:spcBef>
                  <a:spcPts val="300"/>
                </a:spcBef>
                <a:spcAft>
                  <a:spcPts val="0"/>
                </a:spcAft>
              </a:pPr>
              <a:r>
                <a:rPr lang="ja-JP" altLang="en-US" sz="11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③</a:t>
              </a:r>
              <a:r>
                <a:rPr lang="ja-JP" sz="11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不当な差別的言動の禁止 </a:t>
              </a:r>
              <a:endParaRPr lang="ja-JP" sz="11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300"/>
                </a:lnSpc>
                <a:spcBef>
                  <a:spcPts val="300"/>
                </a:spcBef>
                <a:spcAft>
                  <a:spcPts val="0"/>
                </a:spcAft>
              </a:pP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　何人も、人種又は民族を理由とする不当な差別的言動をしてはならないということを</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明記</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する</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a:t>
              </a: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300"/>
                </a:lnSpc>
                <a:spcBef>
                  <a:spcPts val="300"/>
                </a:spcBef>
                <a:spcAft>
                  <a:spcPts val="0"/>
                </a:spcAft>
              </a:pPr>
              <a:r>
                <a:rPr lang="ja-JP" altLang="en-US" sz="11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④</a:t>
              </a:r>
              <a:r>
                <a:rPr lang="ja-JP" altLang="ja-JP" sz="11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　不当な差別的言動</a:t>
              </a:r>
              <a:r>
                <a:rPr lang="ja-JP" altLang="ja-JP" sz="11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altLang="en-US" sz="11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解消</a:t>
              </a:r>
              <a:r>
                <a:rPr lang="ja-JP" altLang="en-US" sz="11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の推進に関する施策</a:t>
              </a:r>
              <a:r>
                <a:rPr lang="ja-JP" altLang="ja-JP" sz="11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11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300"/>
                </a:lnSpc>
                <a:spcBef>
                  <a:spcPts val="300"/>
                </a:spcBef>
                <a:spcAft>
                  <a:spcPts val="0"/>
                </a:spcAft>
              </a:pPr>
              <a:r>
                <a:rPr lang="ja-JP" altLang="ja-JP" sz="1050" kern="100" dirty="0">
                  <a:latin typeface="ＭＳ Ｐ明朝" panose="02020600040205080304" pitchFamily="18" charset="-128"/>
                  <a:ea typeface="ＭＳ Ｐ明朝" panose="02020600040205080304" pitchFamily="18" charset="-128"/>
                  <a:cs typeface="Times New Roman" panose="02020603050405020304" pitchFamily="18" charset="0"/>
                </a:rPr>
                <a:t>　◯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不当な差別的言動の解消の必要性に対する啓発や教育を実施する</a:t>
              </a:r>
              <a:r>
                <a:rPr lang="ja-JP" altLang="ja-JP"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050" kern="100" dirty="0" smtClean="0">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300"/>
                </a:lnSpc>
                <a:spcAft>
                  <a:spcPts val="0"/>
                </a:spcAft>
              </a:pP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〇　</a:t>
              </a:r>
              <a:r>
                <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rPr>
                <a:t>不当な差別的</a:t>
              </a:r>
              <a:r>
                <a:rPr lang="ja-JP" altLang="en-US"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言動に関する的確な相談、そのために必要な取組を実施する</a:t>
              </a:r>
              <a:r>
                <a:rPr lang="ja-JP" altLang="ja-JP" sz="1050" kern="100" dirty="0" smtClean="0">
                  <a:latin typeface="ＭＳ Ｐ明朝" panose="02020600040205080304" pitchFamily="18" charset="-128"/>
                  <a:ea typeface="ＭＳ Ｐ明朝" panose="02020600040205080304" pitchFamily="18" charset="-128"/>
                  <a:cs typeface="Times New Roman" panose="02020603050405020304" pitchFamily="18" charset="0"/>
                </a:rPr>
                <a:t>。</a:t>
              </a:r>
              <a:endParaRPr lang="ja-JP" altLang="ja-JP"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300"/>
                </a:lnSpc>
                <a:spcBef>
                  <a:spcPts val="600"/>
                </a:spcBef>
                <a:spcAft>
                  <a:spcPts val="0"/>
                </a:spcAft>
              </a:pPr>
              <a:r>
                <a:rPr lang="en-US" altLang="ja-JP" sz="1200" b="1"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200" b="1"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今後の</a:t>
              </a:r>
              <a:r>
                <a:rPr lang="ja-JP" altLang="en-US" sz="1200" b="1"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具体的</a:t>
              </a:r>
              <a:r>
                <a:rPr lang="ja-JP" sz="1200" b="1"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取組</a:t>
              </a:r>
              <a:r>
                <a:rPr lang="ja-JP" sz="12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sz="1200" b="1"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方向</a:t>
              </a:r>
              <a:r>
                <a:rPr lang="en-US" altLang="ja-JP" sz="1200" b="1"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66675" algn="just">
                <a:lnSpc>
                  <a:spcPts val="1300"/>
                </a:lnSpc>
                <a:spcBef>
                  <a:spcPts val="300"/>
                </a:spcBef>
                <a:spcAft>
                  <a:spcPts val="0"/>
                </a:spcAft>
              </a:pP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〇　</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さら</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なる啓発、教育、相談体制の</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充実</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、また、</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事案</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に的確に対応するため、府内市町村との緊密な連携に努める。</a:t>
              </a:r>
            </a:p>
            <a:p>
              <a:pPr marL="133350" indent="-66675" algn="just">
                <a:lnSpc>
                  <a:spcPts val="1300"/>
                </a:lnSpc>
                <a:spcAft>
                  <a:spcPts val="0"/>
                </a:spcAft>
              </a:pP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〇　特</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に</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影響の大きい</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インターネット上</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の</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事象</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に</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は</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、迅速に</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拡散</a:t>
              </a:r>
              <a:r>
                <a:rPr lang="ja-JP" altLang="en-US"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の</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防止</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ができる</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よう人権擁護機関である大阪法務局に</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削除要請</a:t>
              </a:r>
              <a:r>
                <a:rPr lang="ja-JP" sz="105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を行う</a:t>
              </a:r>
              <a:r>
                <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sz="10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4" name="テキスト ボックス 23"/>
            <p:cNvSpPr txBox="1"/>
            <p:nvPr/>
          </p:nvSpPr>
          <p:spPr>
            <a:xfrm>
              <a:off x="6544423" y="5455297"/>
              <a:ext cx="7596000" cy="324000"/>
            </a:xfrm>
            <a:prstGeom prst="rect">
              <a:avLst/>
            </a:prstGeom>
            <a:solidFill>
              <a:srgbClr val="000099"/>
            </a:solidFill>
            <a:ln w="15875" cap="flat" cmpd="sng" algn="ctr">
              <a:solidFill>
                <a:srgbClr val="4F81BD"/>
              </a:solidFill>
              <a:prstDash val="solid"/>
            </a:ln>
            <a:effectLst/>
          </p:spPr>
          <p:txBody>
            <a:bodyPr wrap="square">
              <a:noAutofit/>
            </a:bodyPr>
            <a:lstStyle/>
            <a:p>
              <a:pPr fontAlgn="base">
                <a:spcAft>
                  <a:spcPts val="0"/>
                </a:spcAft>
              </a:pPr>
              <a:r>
                <a:rPr lang="ja-JP" altLang="en-US" sz="1400" kern="1200" dirty="0" smtClean="0">
                  <a:solidFill>
                    <a:srgbClr val="FFFFFF"/>
                  </a:solidFill>
                  <a:effectLst/>
                  <a:latin typeface="ＭＳ Ｐゴシック" panose="020B0600070205080204" pitchFamily="50" charset="-128"/>
                  <a:ea typeface="HGPｺﾞｼｯｸE" panose="020B0900000000000000" pitchFamily="50" charset="-128"/>
                  <a:cs typeface="Times New Roman" panose="02020603050405020304" pitchFamily="18" charset="0"/>
                </a:rPr>
                <a:t>（３）</a:t>
              </a:r>
              <a:r>
                <a:rPr lang="ja-JP" sz="1400" kern="1200" dirty="0">
                  <a:solidFill>
                    <a:srgbClr val="FFFFFF"/>
                  </a:solidFill>
                  <a:effectLst/>
                  <a:latin typeface="ＭＳ Ｐゴシック" panose="020B0600070205080204" pitchFamily="50" charset="-128"/>
                  <a:ea typeface="HGPｺﾞｼｯｸE" panose="020B0900000000000000" pitchFamily="50" charset="-128"/>
                  <a:cs typeface="Times New Roman" panose="02020603050405020304" pitchFamily="18" charset="0"/>
                </a:rPr>
                <a:t>　人種又は民族を理由とする不当な差別的言動の解消の推進に関する条例（案</a:t>
              </a:r>
              <a:r>
                <a:rPr lang="ja-JP" sz="1400" kern="1200" dirty="0" smtClean="0">
                  <a:solidFill>
                    <a:srgbClr val="FFFFFF"/>
                  </a:solidFill>
                  <a:effectLst/>
                  <a:latin typeface="ＭＳ Ｐゴシック" panose="020B0600070205080204" pitchFamily="50" charset="-128"/>
                  <a:ea typeface="HGPｺﾞｼｯｸE" panose="020B0900000000000000" pitchFamily="50" charset="-128"/>
                  <a:cs typeface="Times New Roman" panose="02020603050405020304" pitchFamily="18" charset="0"/>
                </a:rPr>
                <a:t>）</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Tree>
    <p:extLst>
      <p:ext uri="{BB962C8B-B14F-4D97-AF65-F5344CB8AC3E}">
        <p14:creationId xmlns:p14="http://schemas.microsoft.com/office/powerpoint/2010/main" val="3000204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TotalTime>
  <Words>123</Words>
  <Application>Microsoft Office PowerPoint</Application>
  <PresentationFormat>ユーザー設定</PresentationFormat>
  <Paragraphs>79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Meiryo UI</vt:lpstr>
      <vt:lpstr>ＭＳ Ｐゴシック</vt:lpstr>
      <vt:lpstr>ＭＳ Ｐ明朝</vt:lpstr>
      <vt:lpstr>Arial</vt:lpstr>
      <vt:lpstr>Calibri</vt:lpstr>
      <vt:lpstr>Times New Roman</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松永　義一</cp:lastModifiedBy>
  <cp:revision>85</cp:revision>
  <cp:lastPrinted>2019-08-23T01:38:13Z</cp:lastPrinted>
  <dcterms:created xsi:type="dcterms:W3CDTF">2014-07-11T05:14:15Z</dcterms:created>
  <dcterms:modified xsi:type="dcterms:W3CDTF">2019-08-26T01:49:19Z</dcterms:modified>
</cp:coreProperties>
</file>