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3681075" cy="9972675"/>
  <p:notesSz cx="9939338" cy="6807200"/>
  <p:defaultTextStyle>
    <a:defPPr>
      <a:defRPr lang="ja-JP"/>
    </a:defPPr>
    <a:lvl1pPr marL="0" algn="l" defTabSz="1351593" rtl="0" eaLnBrk="1" latinLnBrk="0" hangingPunct="1">
      <a:defRPr kumimoji="1" sz="2600" kern="1200">
        <a:solidFill>
          <a:schemeClr val="tx1"/>
        </a:solidFill>
        <a:latin typeface="+mn-lt"/>
        <a:ea typeface="+mn-ea"/>
        <a:cs typeface="+mn-cs"/>
      </a:defRPr>
    </a:lvl1pPr>
    <a:lvl2pPr marL="675796" algn="l" defTabSz="1351593" rtl="0" eaLnBrk="1" latinLnBrk="0" hangingPunct="1">
      <a:defRPr kumimoji="1" sz="2600" kern="1200">
        <a:solidFill>
          <a:schemeClr val="tx1"/>
        </a:solidFill>
        <a:latin typeface="+mn-lt"/>
        <a:ea typeface="+mn-ea"/>
        <a:cs typeface="+mn-cs"/>
      </a:defRPr>
    </a:lvl2pPr>
    <a:lvl3pPr marL="1351593" algn="l" defTabSz="1351593" rtl="0" eaLnBrk="1" latinLnBrk="0" hangingPunct="1">
      <a:defRPr kumimoji="1" sz="2600" kern="1200">
        <a:solidFill>
          <a:schemeClr val="tx1"/>
        </a:solidFill>
        <a:latin typeface="+mn-lt"/>
        <a:ea typeface="+mn-ea"/>
        <a:cs typeface="+mn-cs"/>
      </a:defRPr>
    </a:lvl3pPr>
    <a:lvl4pPr marL="2027389" algn="l" defTabSz="1351593" rtl="0" eaLnBrk="1" latinLnBrk="0" hangingPunct="1">
      <a:defRPr kumimoji="1" sz="2600" kern="1200">
        <a:solidFill>
          <a:schemeClr val="tx1"/>
        </a:solidFill>
        <a:latin typeface="+mn-lt"/>
        <a:ea typeface="+mn-ea"/>
        <a:cs typeface="+mn-cs"/>
      </a:defRPr>
    </a:lvl4pPr>
    <a:lvl5pPr marL="2703186" algn="l" defTabSz="1351593" rtl="0" eaLnBrk="1" latinLnBrk="0" hangingPunct="1">
      <a:defRPr kumimoji="1" sz="2600" kern="1200">
        <a:solidFill>
          <a:schemeClr val="tx1"/>
        </a:solidFill>
        <a:latin typeface="+mn-lt"/>
        <a:ea typeface="+mn-ea"/>
        <a:cs typeface="+mn-cs"/>
      </a:defRPr>
    </a:lvl5pPr>
    <a:lvl6pPr marL="3378982" algn="l" defTabSz="1351593" rtl="0" eaLnBrk="1" latinLnBrk="0" hangingPunct="1">
      <a:defRPr kumimoji="1" sz="2600" kern="1200">
        <a:solidFill>
          <a:schemeClr val="tx1"/>
        </a:solidFill>
        <a:latin typeface="+mn-lt"/>
        <a:ea typeface="+mn-ea"/>
        <a:cs typeface="+mn-cs"/>
      </a:defRPr>
    </a:lvl6pPr>
    <a:lvl7pPr marL="4054779" algn="l" defTabSz="1351593" rtl="0" eaLnBrk="1" latinLnBrk="0" hangingPunct="1">
      <a:defRPr kumimoji="1" sz="2600" kern="1200">
        <a:solidFill>
          <a:schemeClr val="tx1"/>
        </a:solidFill>
        <a:latin typeface="+mn-lt"/>
        <a:ea typeface="+mn-ea"/>
        <a:cs typeface="+mn-cs"/>
      </a:defRPr>
    </a:lvl7pPr>
    <a:lvl8pPr marL="4730575" algn="l" defTabSz="1351593" rtl="0" eaLnBrk="1" latinLnBrk="0" hangingPunct="1">
      <a:defRPr kumimoji="1" sz="2600" kern="1200">
        <a:solidFill>
          <a:schemeClr val="tx1"/>
        </a:solidFill>
        <a:latin typeface="+mn-lt"/>
        <a:ea typeface="+mn-ea"/>
        <a:cs typeface="+mn-cs"/>
      </a:defRPr>
    </a:lvl8pPr>
    <a:lvl9pPr marL="5406372" algn="l" defTabSz="1351593" rtl="0" eaLnBrk="1" latinLnBrk="0" hangingPunct="1">
      <a:defRPr kumimoji="1" sz="2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41">
          <p15:clr>
            <a:srgbClr val="A4A3A4"/>
          </p15:clr>
        </p15:guide>
        <p15:guide id="2" pos="430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794" autoAdjust="0"/>
    <p:restoredTop sz="94660"/>
  </p:normalViewPr>
  <p:slideViewPr>
    <p:cSldViewPr>
      <p:cViewPr varScale="1">
        <p:scale>
          <a:sx n="52" d="100"/>
          <a:sy n="52" d="100"/>
        </p:scale>
        <p:origin x="1512" y="72"/>
      </p:cViewPr>
      <p:guideLst>
        <p:guide orient="horz" pos="3141"/>
        <p:guide pos="430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26081" y="3097995"/>
            <a:ext cx="11628914" cy="2137661"/>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2052161" y="5651182"/>
            <a:ext cx="9576753" cy="2548573"/>
          </a:xfrm>
        </p:spPr>
        <p:txBody>
          <a:bodyPr/>
          <a:lstStyle>
            <a:lvl1pPr marL="0" indent="0" algn="ctr">
              <a:buNone/>
              <a:defRPr>
                <a:solidFill>
                  <a:schemeClr val="tx1">
                    <a:tint val="75000"/>
                  </a:schemeClr>
                </a:solidFill>
              </a:defRPr>
            </a:lvl1pPr>
            <a:lvl2pPr marL="675796" indent="0" algn="ctr">
              <a:buNone/>
              <a:defRPr>
                <a:solidFill>
                  <a:schemeClr val="tx1">
                    <a:tint val="75000"/>
                  </a:schemeClr>
                </a:solidFill>
              </a:defRPr>
            </a:lvl2pPr>
            <a:lvl3pPr marL="1351593" indent="0" algn="ctr">
              <a:buNone/>
              <a:defRPr>
                <a:solidFill>
                  <a:schemeClr val="tx1">
                    <a:tint val="75000"/>
                  </a:schemeClr>
                </a:solidFill>
              </a:defRPr>
            </a:lvl3pPr>
            <a:lvl4pPr marL="2027389" indent="0" algn="ctr">
              <a:buNone/>
              <a:defRPr>
                <a:solidFill>
                  <a:schemeClr val="tx1">
                    <a:tint val="75000"/>
                  </a:schemeClr>
                </a:solidFill>
              </a:defRPr>
            </a:lvl4pPr>
            <a:lvl5pPr marL="2703186" indent="0" algn="ctr">
              <a:buNone/>
              <a:defRPr>
                <a:solidFill>
                  <a:schemeClr val="tx1">
                    <a:tint val="75000"/>
                  </a:schemeClr>
                </a:solidFill>
              </a:defRPr>
            </a:lvl5pPr>
            <a:lvl6pPr marL="3378982" indent="0" algn="ctr">
              <a:buNone/>
              <a:defRPr>
                <a:solidFill>
                  <a:schemeClr val="tx1">
                    <a:tint val="75000"/>
                  </a:schemeClr>
                </a:solidFill>
              </a:defRPr>
            </a:lvl6pPr>
            <a:lvl7pPr marL="4054779" indent="0" algn="ctr">
              <a:buNone/>
              <a:defRPr>
                <a:solidFill>
                  <a:schemeClr val="tx1">
                    <a:tint val="75000"/>
                  </a:schemeClr>
                </a:solidFill>
              </a:defRPr>
            </a:lvl7pPr>
            <a:lvl8pPr marL="4730575" indent="0" algn="ctr">
              <a:buNone/>
              <a:defRPr>
                <a:solidFill>
                  <a:schemeClr val="tx1">
                    <a:tint val="75000"/>
                  </a:schemeClr>
                </a:solidFill>
              </a:defRPr>
            </a:lvl8pPr>
            <a:lvl9pPr marL="5406372"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64912D99-B5E8-42DB-840C-898EF39F3452}" type="datetimeFigureOut">
              <a:rPr kumimoji="1" lang="ja-JP" altLang="en-US" smtClean="0"/>
              <a:t>2019/8/26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0494446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4912D99-B5E8-42DB-840C-898EF39F3452}" type="datetimeFigureOut">
              <a:rPr kumimoji="1" lang="ja-JP" altLang="en-US" smtClean="0"/>
              <a:t>2019/8/26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2588155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3887718" y="558655"/>
            <a:ext cx="4308589" cy="1191411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957201" y="558655"/>
            <a:ext cx="12702498" cy="1191411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4912D99-B5E8-42DB-840C-898EF39F3452}" type="datetimeFigureOut">
              <a:rPr kumimoji="1" lang="ja-JP" altLang="en-US" smtClean="0"/>
              <a:t>2019/8/26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5593966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4912D99-B5E8-42DB-840C-898EF39F3452}" type="datetimeFigureOut">
              <a:rPr kumimoji="1" lang="ja-JP" altLang="en-US" smtClean="0"/>
              <a:t>2019/8/26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0460017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80710" y="6408369"/>
            <a:ext cx="11628914" cy="1980684"/>
          </a:xfrm>
        </p:spPr>
        <p:txBody>
          <a:bodyPr anchor="t"/>
          <a:lstStyle>
            <a:lvl1pPr algn="l">
              <a:defRPr sz="59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080710" y="4226846"/>
            <a:ext cx="11628914" cy="2181522"/>
          </a:xfrm>
        </p:spPr>
        <p:txBody>
          <a:bodyPr anchor="b"/>
          <a:lstStyle>
            <a:lvl1pPr marL="0" indent="0">
              <a:buNone/>
              <a:defRPr sz="3000">
                <a:solidFill>
                  <a:schemeClr val="tx1">
                    <a:tint val="75000"/>
                  </a:schemeClr>
                </a:solidFill>
              </a:defRPr>
            </a:lvl1pPr>
            <a:lvl2pPr marL="675796" indent="0">
              <a:buNone/>
              <a:defRPr sz="2600">
                <a:solidFill>
                  <a:schemeClr val="tx1">
                    <a:tint val="75000"/>
                  </a:schemeClr>
                </a:solidFill>
              </a:defRPr>
            </a:lvl2pPr>
            <a:lvl3pPr marL="1351593" indent="0">
              <a:buNone/>
              <a:defRPr sz="2300">
                <a:solidFill>
                  <a:schemeClr val="tx1">
                    <a:tint val="75000"/>
                  </a:schemeClr>
                </a:solidFill>
              </a:defRPr>
            </a:lvl3pPr>
            <a:lvl4pPr marL="2027389" indent="0">
              <a:buNone/>
              <a:defRPr sz="2100">
                <a:solidFill>
                  <a:schemeClr val="tx1">
                    <a:tint val="75000"/>
                  </a:schemeClr>
                </a:solidFill>
              </a:defRPr>
            </a:lvl4pPr>
            <a:lvl5pPr marL="2703186" indent="0">
              <a:buNone/>
              <a:defRPr sz="2100">
                <a:solidFill>
                  <a:schemeClr val="tx1">
                    <a:tint val="75000"/>
                  </a:schemeClr>
                </a:solidFill>
              </a:defRPr>
            </a:lvl5pPr>
            <a:lvl6pPr marL="3378982" indent="0">
              <a:buNone/>
              <a:defRPr sz="2100">
                <a:solidFill>
                  <a:schemeClr val="tx1">
                    <a:tint val="75000"/>
                  </a:schemeClr>
                </a:solidFill>
              </a:defRPr>
            </a:lvl6pPr>
            <a:lvl7pPr marL="4054779" indent="0">
              <a:buNone/>
              <a:defRPr sz="2100">
                <a:solidFill>
                  <a:schemeClr val="tx1">
                    <a:tint val="75000"/>
                  </a:schemeClr>
                </a:solidFill>
              </a:defRPr>
            </a:lvl7pPr>
            <a:lvl8pPr marL="4730575" indent="0">
              <a:buNone/>
              <a:defRPr sz="2100">
                <a:solidFill>
                  <a:schemeClr val="tx1">
                    <a:tint val="75000"/>
                  </a:schemeClr>
                </a:solidFill>
              </a:defRPr>
            </a:lvl8pPr>
            <a:lvl9pPr marL="5406372" indent="0">
              <a:buNone/>
              <a:defRPr sz="21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64912D99-B5E8-42DB-840C-898EF39F3452}" type="datetimeFigureOut">
              <a:rPr kumimoji="1" lang="ja-JP" altLang="en-US" smtClean="0"/>
              <a:t>2019/8/26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849023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957202" y="3257280"/>
            <a:ext cx="8505543" cy="9215490"/>
          </a:xfrm>
        </p:spPr>
        <p:txBody>
          <a:bodyPr/>
          <a:lstStyle>
            <a:lvl1pPr>
              <a:defRPr sz="4100"/>
            </a:lvl1pPr>
            <a:lvl2pPr>
              <a:defRPr sz="3600"/>
            </a:lvl2pPr>
            <a:lvl3pPr>
              <a:defRPr sz="3000"/>
            </a:lvl3pPr>
            <a:lvl4pPr>
              <a:defRPr sz="2600"/>
            </a:lvl4pPr>
            <a:lvl5pPr>
              <a:defRPr sz="2600"/>
            </a:lvl5pPr>
            <a:lvl6pPr>
              <a:defRPr sz="2600"/>
            </a:lvl6pPr>
            <a:lvl7pPr>
              <a:defRPr sz="2600"/>
            </a:lvl7pPr>
            <a:lvl8pPr>
              <a:defRPr sz="2600"/>
            </a:lvl8pPr>
            <a:lvl9pPr>
              <a:defRPr sz="2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9690762" y="3257280"/>
            <a:ext cx="8505544" cy="9215490"/>
          </a:xfrm>
        </p:spPr>
        <p:txBody>
          <a:bodyPr/>
          <a:lstStyle>
            <a:lvl1pPr>
              <a:defRPr sz="4100"/>
            </a:lvl1pPr>
            <a:lvl2pPr>
              <a:defRPr sz="3600"/>
            </a:lvl2pPr>
            <a:lvl3pPr>
              <a:defRPr sz="3000"/>
            </a:lvl3pPr>
            <a:lvl4pPr>
              <a:defRPr sz="2600"/>
            </a:lvl4pPr>
            <a:lvl5pPr>
              <a:defRPr sz="2600"/>
            </a:lvl5pPr>
            <a:lvl6pPr>
              <a:defRPr sz="2600"/>
            </a:lvl6pPr>
            <a:lvl7pPr>
              <a:defRPr sz="2600"/>
            </a:lvl7pPr>
            <a:lvl8pPr>
              <a:defRPr sz="2600"/>
            </a:lvl8pPr>
            <a:lvl9pPr>
              <a:defRPr sz="2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64912D99-B5E8-42DB-840C-898EF39F3452}" type="datetimeFigureOut">
              <a:rPr kumimoji="1" lang="ja-JP" altLang="en-US" smtClean="0"/>
              <a:t>2019/8/26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990786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4054" y="399369"/>
            <a:ext cx="12312968" cy="1662113"/>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84054" y="2232310"/>
            <a:ext cx="6044851" cy="930321"/>
          </a:xfrm>
        </p:spPr>
        <p:txBody>
          <a:bodyPr anchor="b"/>
          <a:lstStyle>
            <a:lvl1pPr marL="0" indent="0">
              <a:buNone/>
              <a:defRPr sz="3600" b="1"/>
            </a:lvl1pPr>
            <a:lvl2pPr marL="675796" indent="0">
              <a:buNone/>
              <a:defRPr sz="3000" b="1"/>
            </a:lvl2pPr>
            <a:lvl3pPr marL="1351593" indent="0">
              <a:buNone/>
              <a:defRPr sz="2600" b="1"/>
            </a:lvl3pPr>
            <a:lvl4pPr marL="2027389" indent="0">
              <a:buNone/>
              <a:defRPr sz="2300" b="1"/>
            </a:lvl4pPr>
            <a:lvl5pPr marL="2703186" indent="0">
              <a:buNone/>
              <a:defRPr sz="2300" b="1"/>
            </a:lvl5pPr>
            <a:lvl6pPr marL="3378982" indent="0">
              <a:buNone/>
              <a:defRPr sz="2300" b="1"/>
            </a:lvl6pPr>
            <a:lvl7pPr marL="4054779" indent="0">
              <a:buNone/>
              <a:defRPr sz="2300" b="1"/>
            </a:lvl7pPr>
            <a:lvl8pPr marL="4730575" indent="0">
              <a:buNone/>
              <a:defRPr sz="2300" b="1"/>
            </a:lvl8pPr>
            <a:lvl9pPr marL="5406372" indent="0">
              <a:buNone/>
              <a:defRPr sz="23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84054" y="3162631"/>
            <a:ext cx="6044851" cy="5745831"/>
          </a:xfrm>
        </p:spPr>
        <p:txBody>
          <a:bodyPr/>
          <a:lstStyle>
            <a:lvl1pPr>
              <a:defRPr sz="3600"/>
            </a:lvl1pPr>
            <a:lvl2pPr>
              <a:defRPr sz="3000"/>
            </a:lvl2pPr>
            <a:lvl3pPr>
              <a:defRPr sz="2600"/>
            </a:lvl3pPr>
            <a:lvl4pPr>
              <a:defRPr sz="2300"/>
            </a:lvl4pPr>
            <a:lvl5pPr>
              <a:defRPr sz="2300"/>
            </a:lvl5pPr>
            <a:lvl6pPr>
              <a:defRPr sz="2300"/>
            </a:lvl6pPr>
            <a:lvl7pPr>
              <a:defRPr sz="2300"/>
            </a:lvl7pPr>
            <a:lvl8pPr>
              <a:defRPr sz="2300"/>
            </a:lvl8pPr>
            <a:lvl9pPr>
              <a:defRPr sz="23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949798" y="2232310"/>
            <a:ext cx="6047225" cy="930321"/>
          </a:xfrm>
        </p:spPr>
        <p:txBody>
          <a:bodyPr anchor="b"/>
          <a:lstStyle>
            <a:lvl1pPr marL="0" indent="0">
              <a:buNone/>
              <a:defRPr sz="3600" b="1"/>
            </a:lvl1pPr>
            <a:lvl2pPr marL="675796" indent="0">
              <a:buNone/>
              <a:defRPr sz="3000" b="1"/>
            </a:lvl2pPr>
            <a:lvl3pPr marL="1351593" indent="0">
              <a:buNone/>
              <a:defRPr sz="2600" b="1"/>
            </a:lvl3pPr>
            <a:lvl4pPr marL="2027389" indent="0">
              <a:buNone/>
              <a:defRPr sz="2300" b="1"/>
            </a:lvl4pPr>
            <a:lvl5pPr marL="2703186" indent="0">
              <a:buNone/>
              <a:defRPr sz="2300" b="1"/>
            </a:lvl5pPr>
            <a:lvl6pPr marL="3378982" indent="0">
              <a:buNone/>
              <a:defRPr sz="2300" b="1"/>
            </a:lvl6pPr>
            <a:lvl7pPr marL="4054779" indent="0">
              <a:buNone/>
              <a:defRPr sz="2300" b="1"/>
            </a:lvl7pPr>
            <a:lvl8pPr marL="4730575" indent="0">
              <a:buNone/>
              <a:defRPr sz="2300" b="1"/>
            </a:lvl8pPr>
            <a:lvl9pPr marL="5406372" indent="0">
              <a:buNone/>
              <a:defRPr sz="23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949798" y="3162631"/>
            <a:ext cx="6047225" cy="5745831"/>
          </a:xfrm>
        </p:spPr>
        <p:txBody>
          <a:bodyPr/>
          <a:lstStyle>
            <a:lvl1pPr>
              <a:defRPr sz="3600"/>
            </a:lvl1pPr>
            <a:lvl2pPr>
              <a:defRPr sz="3000"/>
            </a:lvl2pPr>
            <a:lvl3pPr>
              <a:defRPr sz="2600"/>
            </a:lvl3pPr>
            <a:lvl4pPr>
              <a:defRPr sz="2300"/>
            </a:lvl4pPr>
            <a:lvl5pPr>
              <a:defRPr sz="2300"/>
            </a:lvl5pPr>
            <a:lvl6pPr>
              <a:defRPr sz="2300"/>
            </a:lvl6pPr>
            <a:lvl7pPr>
              <a:defRPr sz="2300"/>
            </a:lvl7pPr>
            <a:lvl8pPr>
              <a:defRPr sz="2300"/>
            </a:lvl8pPr>
            <a:lvl9pPr>
              <a:defRPr sz="23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64912D99-B5E8-42DB-840C-898EF39F3452}" type="datetimeFigureOut">
              <a:rPr kumimoji="1" lang="ja-JP" altLang="en-US" smtClean="0"/>
              <a:t>2019/8/26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731704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64912D99-B5E8-42DB-840C-898EF39F3452}" type="datetimeFigureOut">
              <a:rPr kumimoji="1" lang="ja-JP" altLang="en-US" smtClean="0"/>
              <a:t>2019/8/26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5730804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4912D99-B5E8-42DB-840C-898EF39F3452}" type="datetimeFigureOut">
              <a:rPr kumimoji="1" lang="ja-JP" altLang="en-US" smtClean="0"/>
              <a:t>2019/8/26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8359132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4055" y="397060"/>
            <a:ext cx="4500979" cy="1689814"/>
          </a:xfrm>
        </p:spPr>
        <p:txBody>
          <a:bodyPr anchor="b"/>
          <a:lstStyle>
            <a:lvl1pPr algn="l">
              <a:defRPr sz="3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348920" y="397061"/>
            <a:ext cx="7648101" cy="8511402"/>
          </a:xfrm>
        </p:spPr>
        <p:txBody>
          <a:bodyPr/>
          <a:lstStyle>
            <a:lvl1pPr>
              <a:defRPr sz="4800"/>
            </a:lvl1pPr>
            <a:lvl2pPr>
              <a:defRPr sz="4100"/>
            </a:lvl2pPr>
            <a:lvl3pPr>
              <a:defRPr sz="3600"/>
            </a:lvl3pPr>
            <a:lvl4pPr>
              <a:defRPr sz="3000"/>
            </a:lvl4pPr>
            <a:lvl5pPr>
              <a:defRPr sz="3000"/>
            </a:lvl5pPr>
            <a:lvl6pPr>
              <a:defRPr sz="3000"/>
            </a:lvl6pPr>
            <a:lvl7pPr>
              <a:defRPr sz="3000"/>
            </a:lvl7pPr>
            <a:lvl8pPr>
              <a:defRPr sz="3000"/>
            </a:lvl8pPr>
            <a:lvl9pPr>
              <a:defRPr sz="3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84055" y="2086876"/>
            <a:ext cx="4500979" cy="6821587"/>
          </a:xfrm>
        </p:spPr>
        <p:txBody>
          <a:bodyPr/>
          <a:lstStyle>
            <a:lvl1pPr marL="0" indent="0">
              <a:buNone/>
              <a:defRPr sz="2100"/>
            </a:lvl1pPr>
            <a:lvl2pPr marL="675796" indent="0">
              <a:buNone/>
              <a:defRPr sz="1800"/>
            </a:lvl2pPr>
            <a:lvl3pPr marL="1351593" indent="0">
              <a:buNone/>
              <a:defRPr sz="1500"/>
            </a:lvl3pPr>
            <a:lvl4pPr marL="2027389" indent="0">
              <a:buNone/>
              <a:defRPr sz="1400"/>
            </a:lvl4pPr>
            <a:lvl5pPr marL="2703186" indent="0">
              <a:buNone/>
              <a:defRPr sz="1400"/>
            </a:lvl5pPr>
            <a:lvl6pPr marL="3378982" indent="0">
              <a:buNone/>
              <a:defRPr sz="1400"/>
            </a:lvl6pPr>
            <a:lvl7pPr marL="4054779" indent="0">
              <a:buNone/>
              <a:defRPr sz="1400"/>
            </a:lvl7pPr>
            <a:lvl8pPr marL="4730575" indent="0">
              <a:buNone/>
              <a:defRPr sz="1400"/>
            </a:lvl8pPr>
            <a:lvl9pPr marL="5406372" indent="0">
              <a:buNone/>
              <a:defRPr sz="14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4912D99-B5E8-42DB-840C-898EF39F3452}" type="datetimeFigureOut">
              <a:rPr kumimoji="1" lang="ja-JP" altLang="en-US" smtClean="0"/>
              <a:t>2019/8/26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317157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681586" y="6980873"/>
            <a:ext cx="8208645" cy="824131"/>
          </a:xfrm>
        </p:spPr>
        <p:txBody>
          <a:bodyPr anchor="b"/>
          <a:lstStyle>
            <a:lvl1pPr algn="l">
              <a:defRPr sz="3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681586" y="891077"/>
            <a:ext cx="8208645" cy="5983605"/>
          </a:xfrm>
        </p:spPr>
        <p:txBody>
          <a:bodyPr/>
          <a:lstStyle>
            <a:lvl1pPr marL="0" indent="0">
              <a:buNone/>
              <a:defRPr sz="4800"/>
            </a:lvl1pPr>
            <a:lvl2pPr marL="675796" indent="0">
              <a:buNone/>
              <a:defRPr sz="4100"/>
            </a:lvl2pPr>
            <a:lvl3pPr marL="1351593" indent="0">
              <a:buNone/>
              <a:defRPr sz="3600"/>
            </a:lvl3pPr>
            <a:lvl4pPr marL="2027389" indent="0">
              <a:buNone/>
              <a:defRPr sz="3000"/>
            </a:lvl4pPr>
            <a:lvl5pPr marL="2703186" indent="0">
              <a:buNone/>
              <a:defRPr sz="3000"/>
            </a:lvl5pPr>
            <a:lvl6pPr marL="3378982" indent="0">
              <a:buNone/>
              <a:defRPr sz="3000"/>
            </a:lvl6pPr>
            <a:lvl7pPr marL="4054779" indent="0">
              <a:buNone/>
              <a:defRPr sz="3000"/>
            </a:lvl7pPr>
            <a:lvl8pPr marL="4730575" indent="0">
              <a:buNone/>
              <a:defRPr sz="3000"/>
            </a:lvl8pPr>
            <a:lvl9pPr marL="5406372" indent="0">
              <a:buNone/>
              <a:defRPr sz="3000"/>
            </a:lvl9pPr>
          </a:lstStyle>
          <a:p>
            <a:endParaRPr kumimoji="1" lang="ja-JP" altLang="en-US"/>
          </a:p>
        </p:txBody>
      </p:sp>
      <p:sp>
        <p:nvSpPr>
          <p:cNvPr id="4" name="テキスト プレースホルダー 3"/>
          <p:cNvSpPr>
            <a:spLocks noGrp="1"/>
          </p:cNvSpPr>
          <p:nvPr>
            <p:ph type="body" sz="half" idx="2"/>
          </p:nvPr>
        </p:nvSpPr>
        <p:spPr>
          <a:xfrm>
            <a:off x="2681586" y="7805004"/>
            <a:ext cx="8208645" cy="1170404"/>
          </a:xfrm>
        </p:spPr>
        <p:txBody>
          <a:bodyPr/>
          <a:lstStyle>
            <a:lvl1pPr marL="0" indent="0">
              <a:buNone/>
              <a:defRPr sz="2100"/>
            </a:lvl1pPr>
            <a:lvl2pPr marL="675796" indent="0">
              <a:buNone/>
              <a:defRPr sz="1800"/>
            </a:lvl2pPr>
            <a:lvl3pPr marL="1351593" indent="0">
              <a:buNone/>
              <a:defRPr sz="1500"/>
            </a:lvl3pPr>
            <a:lvl4pPr marL="2027389" indent="0">
              <a:buNone/>
              <a:defRPr sz="1400"/>
            </a:lvl4pPr>
            <a:lvl5pPr marL="2703186" indent="0">
              <a:buNone/>
              <a:defRPr sz="1400"/>
            </a:lvl5pPr>
            <a:lvl6pPr marL="3378982" indent="0">
              <a:buNone/>
              <a:defRPr sz="1400"/>
            </a:lvl6pPr>
            <a:lvl7pPr marL="4054779" indent="0">
              <a:buNone/>
              <a:defRPr sz="1400"/>
            </a:lvl7pPr>
            <a:lvl8pPr marL="4730575" indent="0">
              <a:buNone/>
              <a:defRPr sz="1400"/>
            </a:lvl8pPr>
            <a:lvl9pPr marL="5406372" indent="0">
              <a:buNone/>
              <a:defRPr sz="14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4912D99-B5E8-42DB-840C-898EF39F3452}" type="datetimeFigureOut">
              <a:rPr kumimoji="1" lang="ja-JP" altLang="en-US" smtClean="0"/>
              <a:t>2019/8/26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3614095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4054" y="399369"/>
            <a:ext cx="12312968" cy="1662113"/>
          </a:xfrm>
          <a:prstGeom prst="rect">
            <a:avLst/>
          </a:prstGeom>
        </p:spPr>
        <p:txBody>
          <a:bodyPr vert="horz" lIns="135159" tIns="67580" rIns="135159" bIns="6758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84054" y="2326959"/>
            <a:ext cx="12312968" cy="6581504"/>
          </a:xfrm>
          <a:prstGeom prst="rect">
            <a:avLst/>
          </a:prstGeom>
        </p:spPr>
        <p:txBody>
          <a:bodyPr vert="horz" lIns="135159" tIns="67580" rIns="135159" bIns="6758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84054" y="9243194"/>
            <a:ext cx="3192251" cy="530953"/>
          </a:xfrm>
          <a:prstGeom prst="rect">
            <a:avLst/>
          </a:prstGeom>
        </p:spPr>
        <p:txBody>
          <a:bodyPr vert="horz" lIns="135159" tIns="67580" rIns="135159" bIns="67580" rtlCol="0" anchor="ctr"/>
          <a:lstStyle>
            <a:lvl1pPr algn="l">
              <a:defRPr sz="1800">
                <a:solidFill>
                  <a:schemeClr val="tx1">
                    <a:tint val="75000"/>
                  </a:schemeClr>
                </a:solidFill>
              </a:defRPr>
            </a:lvl1pPr>
          </a:lstStyle>
          <a:p>
            <a:fld id="{64912D99-B5E8-42DB-840C-898EF39F3452}" type="datetimeFigureOut">
              <a:rPr kumimoji="1" lang="ja-JP" altLang="en-US" smtClean="0"/>
              <a:t>2019/8/26</a:t>
            </a:fld>
            <a:endParaRPr kumimoji="1" lang="ja-JP" altLang="en-US"/>
          </a:p>
        </p:txBody>
      </p:sp>
      <p:sp>
        <p:nvSpPr>
          <p:cNvPr id="5" name="フッター プレースホルダー 4"/>
          <p:cNvSpPr>
            <a:spLocks noGrp="1"/>
          </p:cNvSpPr>
          <p:nvPr>
            <p:ph type="ftr" sz="quarter" idx="3"/>
          </p:nvPr>
        </p:nvSpPr>
        <p:spPr>
          <a:xfrm>
            <a:off x="4674368" y="9243194"/>
            <a:ext cx="4332340" cy="530953"/>
          </a:xfrm>
          <a:prstGeom prst="rect">
            <a:avLst/>
          </a:prstGeom>
        </p:spPr>
        <p:txBody>
          <a:bodyPr vert="horz" lIns="135159" tIns="67580" rIns="135159" bIns="67580" rtlCol="0" anchor="ctr"/>
          <a:lstStyle>
            <a:lvl1pPr algn="ctr">
              <a:defRPr sz="18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804770" y="9243194"/>
            <a:ext cx="3192251" cy="530953"/>
          </a:xfrm>
          <a:prstGeom prst="rect">
            <a:avLst/>
          </a:prstGeom>
        </p:spPr>
        <p:txBody>
          <a:bodyPr vert="horz" lIns="135159" tIns="67580" rIns="135159" bIns="67580" rtlCol="0" anchor="ctr"/>
          <a:lstStyle>
            <a:lvl1pPr algn="r">
              <a:defRPr sz="1800">
                <a:solidFill>
                  <a:schemeClr val="tx1">
                    <a:tint val="75000"/>
                  </a:schemeClr>
                </a:solidFill>
              </a:defRPr>
            </a:lvl1p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2452356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351593" rtl="0" eaLnBrk="1" latinLnBrk="0" hangingPunct="1">
        <a:spcBef>
          <a:spcPct val="0"/>
        </a:spcBef>
        <a:buNone/>
        <a:defRPr kumimoji="1" sz="6500" kern="1200">
          <a:solidFill>
            <a:schemeClr val="tx1"/>
          </a:solidFill>
          <a:latin typeface="+mj-lt"/>
          <a:ea typeface="+mj-ea"/>
          <a:cs typeface="+mj-cs"/>
        </a:defRPr>
      </a:lvl1pPr>
    </p:titleStyle>
    <p:bodyStyle>
      <a:lvl1pPr marL="506847" indent="-506847" algn="l" defTabSz="1351593" rtl="0" eaLnBrk="1" latinLnBrk="0" hangingPunct="1">
        <a:spcBef>
          <a:spcPct val="20000"/>
        </a:spcBef>
        <a:buFont typeface="Arial" panose="020B0604020202020204" pitchFamily="34" charset="0"/>
        <a:buChar char="•"/>
        <a:defRPr kumimoji="1" sz="4800" kern="1200">
          <a:solidFill>
            <a:schemeClr val="tx1"/>
          </a:solidFill>
          <a:latin typeface="+mn-lt"/>
          <a:ea typeface="+mn-ea"/>
          <a:cs typeface="+mn-cs"/>
        </a:defRPr>
      </a:lvl1pPr>
      <a:lvl2pPr marL="1098169" indent="-422373" algn="l" defTabSz="1351593" rtl="0" eaLnBrk="1" latinLnBrk="0" hangingPunct="1">
        <a:spcBef>
          <a:spcPct val="20000"/>
        </a:spcBef>
        <a:buFont typeface="Arial" panose="020B0604020202020204" pitchFamily="34" charset="0"/>
        <a:buChar char="–"/>
        <a:defRPr kumimoji="1" sz="4100" kern="1200">
          <a:solidFill>
            <a:schemeClr val="tx1"/>
          </a:solidFill>
          <a:latin typeface="+mn-lt"/>
          <a:ea typeface="+mn-ea"/>
          <a:cs typeface="+mn-cs"/>
        </a:defRPr>
      </a:lvl2pPr>
      <a:lvl3pPr marL="1689491" indent="-337898" algn="l" defTabSz="1351593" rtl="0" eaLnBrk="1" latinLnBrk="0" hangingPunct="1">
        <a:spcBef>
          <a:spcPct val="20000"/>
        </a:spcBef>
        <a:buFont typeface="Arial" panose="020B0604020202020204" pitchFamily="34" charset="0"/>
        <a:buChar char="•"/>
        <a:defRPr kumimoji="1" sz="3600" kern="1200">
          <a:solidFill>
            <a:schemeClr val="tx1"/>
          </a:solidFill>
          <a:latin typeface="+mn-lt"/>
          <a:ea typeface="+mn-ea"/>
          <a:cs typeface="+mn-cs"/>
        </a:defRPr>
      </a:lvl3pPr>
      <a:lvl4pPr marL="2365288"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4pPr>
      <a:lvl5pPr marL="3041084"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5pPr>
      <a:lvl6pPr marL="3716881"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6pPr>
      <a:lvl7pPr marL="4392677"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7pPr>
      <a:lvl8pPr marL="5068473"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8pPr>
      <a:lvl9pPr marL="5744270"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9pPr>
    </p:bodyStyle>
    <p:otherStyle>
      <a:defPPr>
        <a:defRPr lang="ja-JP"/>
      </a:defPPr>
      <a:lvl1pPr marL="0" algn="l" defTabSz="1351593" rtl="0" eaLnBrk="1" latinLnBrk="0" hangingPunct="1">
        <a:defRPr kumimoji="1" sz="2600" kern="1200">
          <a:solidFill>
            <a:schemeClr val="tx1"/>
          </a:solidFill>
          <a:latin typeface="+mn-lt"/>
          <a:ea typeface="+mn-ea"/>
          <a:cs typeface="+mn-cs"/>
        </a:defRPr>
      </a:lvl1pPr>
      <a:lvl2pPr marL="675796" algn="l" defTabSz="1351593" rtl="0" eaLnBrk="1" latinLnBrk="0" hangingPunct="1">
        <a:defRPr kumimoji="1" sz="2600" kern="1200">
          <a:solidFill>
            <a:schemeClr val="tx1"/>
          </a:solidFill>
          <a:latin typeface="+mn-lt"/>
          <a:ea typeface="+mn-ea"/>
          <a:cs typeface="+mn-cs"/>
        </a:defRPr>
      </a:lvl2pPr>
      <a:lvl3pPr marL="1351593" algn="l" defTabSz="1351593" rtl="0" eaLnBrk="1" latinLnBrk="0" hangingPunct="1">
        <a:defRPr kumimoji="1" sz="2600" kern="1200">
          <a:solidFill>
            <a:schemeClr val="tx1"/>
          </a:solidFill>
          <a:latin typeface="+mn-lt"/>
          <a:ea typeface="+mn-ea"/>
          <a:cs typeface="+mn-cs"/>
        </a:defRPr>
      </a:lvl3pPr>
      <a:lvl4pPr marL="2027389" algn="l" defTabSz="1351593" rtl="0" eaLnBrk="1" latinLnBrk="0" hangingPunct="1">
        <a:defRPr kumimoji="1" sz="2600" kern="1200">
          <a:solidFill>
            <a:schemeClr val="tx1"/>
          </a:solidFill>
          <a:latin typeface="+mn-lt"/>
          <a:ea typeface="+mn-ea"/>
          <a:cs typeface="+mn-cs"/>
        </a:defRPr>
      </a:lvl4pPr>
      <a:lvl5pPr marL="2703186" algn="l" defTabSz="1351593" rtl="0" eaLnBrk="1" latinLnBrk="0" hangingPunct="1">
        <a:defRPr kumimoji="1" sz="2600" kern="1200">
          <a:solidFill>
            <a:schemeClr val="tx1"/>
          </a:solidFill>
          <a:latin typeface="+mn-lt"/>
          <a:ea typeface="+mn-ea"/>
          <a:cs typeface="+mn-cs"/>
        </a:defRPr>
      </a:lvl5pPr>
      <a:lvl6pPr marL="3378982" algn="l" defTabSz="1351593" rtl="0" eaLnBrk="1" latinLnBrk="0" hangingPunct="1">
        <a:defRPr kumimoji="1" sz="2600" kern="1200">
          <a:solidFill>
            <a:schemeClr val="tx1"/>
          </a:solidFill>
          <a:latin typeface="+mn-lt"/>
          <a:ea typeface="+mn-ea"/>
          <a:cs typeface="+mn-cs"/>
        </a:defRPr>
      </a:lvl6pPr>
      <a:lvl7pPr marL="4054779" algn="l" defTabSz="1351593" rtl="0" eaLnBrk="1" latinLnBrk="0" hangingPunct="1">
        <a:defRPr kumimoji="1" sz="2600" kern="1200">
          <a:solidFill>
            <a:schemeClr val="tx1"/>
          </a:solidFill>
          <a:latin typeface="+mn-lt"/>
          <a:ea typeface="+mn-ea"/>
          <a:cs typeface="+mn-cs"/>
        </a:defRPr>
      </a:lvl7pPr>
      <a:lvl8pPr marL="4730575" algn="l" defTabSz="1351593" rtl="0" eaLnBrk="1" latinLnBrk="0" hangingPunct="1">
        <a:defRPr kumimoji="1" sz="2600" kern="1200">
          <a:solidFill>
            <a:schemeClr val="tx1"/>
          </a:solidFill>
          <a:latin typeface="+mn-lt"/>
          <a:ea typeface="+mn-ea"/>
          <a:cs typeface="+mn-cs"/>
        </a:defRPr>
      </a:lvl8pPr>
      <a:lvl9pPr marL="5406372" algn="l" defTabSz="1351593" rtl="0" eaLnBrk="1" latinLnBrk="0" hangingPunct="1">
        <a:defRPr kumimoji="1"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正方形/長方形 28"/>
          <p:cNvSpPr/>
          <p:nvPr/>
        </p:nvSpPr>
        <p:spPr>
          <a:xfrm>
            <a:off x="-223" y="6824578"/>
            <a:ext cx="5616000" cy="3132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0"/>
          <a:lstStyle/>
          <a:p>
            <a:pPr>
              <a:lnSpc>
                <a:spcPts val="1600"/>
              </a:lnSpc>
            </a:pPr>
            <a:r>
              <a:rPr lang="en-US" altLang="ja-JP" sz="1200" b="1" dirty="0" smtClean="0">
                <a:solidFill>
                  <a:schemeClr val="tx1"/>
                </a:solidFill>
                <a:latin typeface="ＭＳ Ｐゴシック" panose="020B0600070205080204" pitchFamily="50" charset="-128"/>
                <a:ea typeface="ＭＳ Ｐゴシック" panose="020B0600070205080204" pitchFamily="50" charset="-128"/>
              </a:rPr>
              <a:t>【</a:t>
            </a:r>
            <a:r>
              <a:rPr lang="ja-JP" altLang="en-US" sz="1200" b="1" dirty="0" smtClean="0">
                <a:solidFill>
                  <a:schemeClr val="tx1"/>
                </a:solidFill>
                <a:latin typeface="ＭＳ Ｐゴシック" panose="020B0600070205080204" pitchFamily="50" charset="-128"/>
                <a:ea typeface="ＭＳ Ｐゴシック" panose="020B0600070205080204" pitchFamily="50" charset="-128"/>
              </a:rPr>
              <a:t>条例改正の必要性</a:t>
            </a:r>
            <a:r>
              <a:rPr lang="en-US" altLang="ja-JP" sz="1200" b="1" dirty="0" smtClean="0">
                <a:solidFill>
                  <a:schemeClr val="tx1"/>
                </a:solidFill>
                <a:latin typeface="ＭＳ Ｐゴシック" panose="020B0600070205080204" pitchFamily="50" charset="-128"/>
                <a:ea typeface="ＭＳ Ｐゴシック" panose="020B0600070205080204" pitchFamily="50" charset="-128"/>
              </a:rPr>
              <a:t>】</a:t>
            </a:r>
            <a:endParaRPr lang="ja-JP" altLang="en-US" sz="1200" b="1" dirty="0">
              <a:solidFill>
                <a:schemeClr val="tx1"/>
              </a:solidFill>
              <a:latin typeface="ＭＳ Ｐゴシック" panose="020B0600070205080204" pitchFamily="50" charset="-128"/>
              <a:ea typeface="ＭＳ Ｐゴシック" panose="020B0600070205080204" pitchFamily="50" charset="-128"/>
            </a:endParaRPr>
          </a:p>
          <a:p>
            <a:pPr>
              <a:lnSpc>
                <a:spcPts val="1600"/>
              </a:lnSpc>
            </a:pPr>
            <a:r>
              <a:rPr lang="ja-JP" altLang="en-US" sz="1050" dirty="0" smtClean="0">
                <a:solidFill>
                  <a:schemeClr val="tx1"/>
                </a:solidFill>
                <a:latin typeface="ＭＳ Ｐ明朝" panose="02020600040205080304" pitchFamily="18" charset="-128"/>
                <a:ea typeface="ＭＳ Ｐ明朝" panose="02020600040205080304" pitchFamily="18" charset="-128"/>
              </a:rPr>
              <a:t>〇　ネット</a:t>
            </a:r>
            <a:r>
              <a:rPr lang="ja-JP" altLang="en-US" sz="1050" dirty="0">
                <a:solidFill>
                  <a:schemeClr val="tx1"/>
                </a:solidFill>
                <a:latin typeface="ＭＳ Ｐ明朝" panose="02020600040205080304" pitchFamily="18" charset="-128"/>
                <a:ea typeface="ＭＳ Ｐ明朝" panose="02020600040205080304" pitchFamily="18" charset="-128"/>
              </a:rPr>
              <a:t>社会等の社会構造の変化や価値観の多様化等</a:t>
            </a:r>
            <a:r>
              <a:rPr lang="ja-JP" altLang="en-US" sz="1050" dirty="0" smtClean="0">
                <a:solidFill>
                  <a:schemeClr val="tx1"/>
                </a:solidFill>
                <a:latin typeface="ＭＳ Ｐ明朝" panose="02020600040205080304" pitchFamily="18" charset="-128"/>
                <a:ea typeface="ＭＳ Ｐ明朝" panose="02020600040205080304" pitchFamily="18" charset="-128"/>
              </a:rPr>
              <a:t>、複雑</a:t>
            </a:r>
            <a:r>
              <a:rPr lang="ja-JP" altLang="en-US" sz="1050" dirty="0">
                <a:solidFill>
                  <a:schemeClr val="tx1"/>
                </a:solidFill>
                <a:latin typeface="ＭＳ Ｐ明朝" panose="02020600040205080304" pitchFamily="18" charset="-128"/>
                <a:ea typeface="ＭＳ Ｐ明朝" panose="02020600040205080304" pitchFamily="18" charset="-128"/>
              </a:rPr>
              <a:t>多様化する人権課題に的確に</a:t>
            </a:r>
            <a:r>
              <a:rPr lang="ja-JP" altLang="en-US" sz="1050" dirty="0" smtClean="0">
                <a:solidFill>
                  <a:schemeClr val="tx1"/>
                </a:solidFill>
                <a:latin typeface="ＭＳ Ｐ明朝" panose="02020600040205080304" pitchFamily="18" charset="-128"/>
                <a:ea typeface="ＭＳ Ｐ明朝" panose="02020600040205080304" pitchFamily="18" charset="-128"/>
              </a:rPr>
              <a:t>対応</a:t>
            </a:r>
            <a:endParaRPr lang="en-US" altLang="ja-JP" sz="1050" dirty="0" smtClean="0">
              <a:solidFill>
                <a:schemeClr val="tx1"/>
              </a:solidFill>
              <a:latin typeface="ＭＳ Ｐ明朝" panose="02020600040205080304" pitchFamily="18" charset="-128"/>
              <a:ea typeface="ＭＳ Ｐ明朝" panose="02020600040205080304" pitchFamily="18" charset="-128"/>
            </a:endParaRPr>
          </a:p>
          <a:p>
            <a:pPr>
              <a:lnSpc>
                <a:spcPts val="1600"/>
              </a:lnSpc>
            </a:pPr>
            <a:r>
              <a:rPr lang="ja-JP" altLang="en-US" sz="1050" dirty="0">
                <a:solidFill>
                  <a:schemeClr val="tx1"/>
                </a:solidFill>
                <a:latin typeface="ＭＳ Ｐ明朝" panose="02020600040205080304" pitchFamily="18" charset="-128"/>
                <a:ea typeface="ＭＳ Ｐ明朝" panose="02020600040205080304" pitchFamily="18" charset="-128"/>
              </a:rPr>
              <a:t>　</a:t>
            </a:r>
            <a:r>
              <a:rPr lang="ja-JP" altLang="en-US" sz="1050" dirty="0" smtClean="0">
                <a:solidFill>
                  <a:schemeClr val="tx1"/>
                </a:solidFill>
                <a:latin typeface="ＭＳ Ｐ明朝" panose="02020600040205080304" pitchFamily="18" charset="-128"/>
                <a:ea typeface="ＭＳ Ｐ明朝" panose="02020600040205080304" pitchFamily="18" charset="-128"/>
              </a:rPr>
              <a:t>するため、また</a:t>
            </a:r>
            <a:r>
              <a:rPr lang="ja-JP" altLang="en-US" sz="1050" dirty="0">
                <a:solidFill>
                  <a:schemeClr val="tx1"/>
                </a:solidFill>
                <a:latin typeface="ＭＳ Ｐ明朝" panose="02020600040205080304" pitchFamily="18" charset="-128"/>
                <a:ea typeface="ＭＳ Ｐ明朝" panose="02020600040205080304" pitchFamily="18" charset="-128"/>
              </a:rPr>
              <a:t>、国際都市</a:t>
            </a:r>
            <a:r>
              <a:rPr lang="ja-JP" altLang="en-US" sz="1050" dirty="0" smtClean="0">
                <a:solidFill>
                  <a:schemeClr val="tx1"/>
                </a:solidFill>
                <a:latin typeface="ＭＳ Ｐ明朝" panose="02020600040205080304" pitchFamily="18" charset="-128"/>
                <a:ea typeface="ＭＳ Ｐ明朝" panose="02020600040205080304" pitchFamily="18" charset="-128"/>
              </a:rPr>
              <a:t>にふさわしい</a:t>
            </a:r>
            <a:r>
              <a:rPr lang="ja-JP" altLang="en-US" sz="1050" dirty="0">
                <a:solidFill>
                  <a:schemeClr val="tx1"/>
                </a:solidFill>
                <a:latin typeface="ＭＳ Ｐ明朝" panose="02020600040205080304" pitchFamily="18" charset="-128"/>
                <a:ea typeface="ＭＳ Ｐ明朝" panose="02020600040205080304" pitchFamily="18" charset="-128"/>
              </a:rPr>
              <a:t>環境整備を図り、全ての人の人権が尊重される社会を</a:t>
            </a:r>
            <a:r>
              <a:rPr lang="ja-JP" altLang="en-US" sz="1050" dirty="0" smtClean="0">
                <a:solidFill>
                  <a:schemeClr val="tx1"/>
                </a:solidFill>
                <a:latin typeface="ＭＳ Ｐ明朝" panose="02020600040205080304" pitchFamily="18" charset="-128"/>
                <a:ea typeface="ＭＳ Ｐ明朝" panose="02020600040205080304" pitchFamily="18" charset="-128"/>
              </a:rPr>
              <a:t>実現</a:t>
            </a:r>
            <a:endParaRPr lang="en-US" altLang="ja-JP" sz="1050" dirty="0" smtClean="0">
              <a:solidFill>
                <a:schemeClr val="tx1"/>
              </a:solidFill>
              <a:latin typeface="ＭＳ Ｐ明朝" panose="02020600040205080304" pitchFamily="18" charset="-128"/>
              <a:ea typeface="ＭＳ Ｐ明朝" panose="02020600040205080304" pitchFamily="18" charset="-128"/>
            </a:endParaRPr>
          </a:p>
          <a:p>
            <a:pPr>
              <a:lnSpc>
                <a:spcPts val="1600"/>
              </a:lnSpc>
            </a:pPr>
            <a:r>
              <a:rPr lang="ja-JP" altLang="en-US" sz="1050" dirty="0">
                <a:solidFill>
                  <a:schemeClr val="tx1"/>
                </a:solidFill>
                <a:latin typeface="ＭＳ Ｐ明朝" panose="02020600040205080304" pitchFamily="18" charset="-128"/>
                <a:ea typeface="ＭＳ Ｐ明朝" panose="02020600040205080304" pitchFamily="18" charset="-128"/>
              </a:rPr>
              <a:t>　</a:t>
            </a:r>
            <a:r>
              <a:rPr lang="ja-JP" altLang="en-US" sz="1050" dirty="0" smtClean="0">
                <a:solidFill>
                  <a:schemeClr val="tx1"/>
                </a:solidFill>
                <a:latin typeface="ＭＳ Ｐ明朝" panose="02020600040205080304" pitchFamily="18" charset="-128"/>
                <a:ea typeface="ＭＳ Ｐ明朝" panose="02020600040205080304" pitchFamily="18" charset="-128"/>
              </a:rPr>
              <a:t>するためには</a:t>
            </a:r>
            <a:r>
              <a:rPr lang="ja-JP" altLang="en-US" sz="1050" dirty="0">
                <a:solidFill>
                  <a:schemeClr val="tx1"/>
                </a:solidFill>
                <a:latin typeface="ＭＳ Ｐ明朝" panose="02020600040205080304" pitchFamily="18" charset="-128"/>
                <a:ea typeface="ＭＳ Ｐ明朝" panose="02020600040205080304" pitchFamily="18" charset="-128"/>
              </a:rPr>
              <a:t>、</a:t>
            </a:r>
            <a:r>
              <a:rPr lang="ja-JP" altLang="en-US" sz="1050" dirty="0" smtClean="0">
                <a:solidFill>
                  <a:schemeClr val="tx1"/>
                </a:solidFill>
                <a:latin typeface="ＭＳ Ｐ明朝" panose="02020600040205080304" pitchFamily="18" charset="-128"/>
                <a:ea typeface="ＭＳ Ｐ明朝" panose="02020600040205080304" pitchFamily="18" charset="-128"/>
              </a:rPr>
              <a:t>その担い手</a:t>
            </a:r>
            <a:r>
              <a:rPr lang="ja-JP" altLang="en-US" sz="1050" dirty="0">
                <a:solidFill>
                  <a:schemeClr val="tx1"/>
                </a:solidFill>
                <a:latin typeface="ＭＳ Ｐ明朝" panose="02020600040205080304" pitchFamily="18" charset="-128"/>
                <a:ea typeface="ＭＳ Ｐ明朝" panose="02020600040205080304" pitchFamily="18" charset="-128"/>
              </a:rPr>
              <a:t>である府民及び事業者の</a:t>
            </a:r>
            <a:r>
              <a:rPr lang="ja-JP" altLang="en-US" sz="1050" dirty="0" smtClean="0">
                <a:solidFill>
                  <a:schemeClr val="tx1"/>
                </a:solidFill>
                <a:latin typeface="ＭＳ Ｐ明朝" panose="02020600040205080304" pitchFamily="18" charset="-128"/>
                <a:ea typeface="ＭＳ Ｐ明朝" panose="02020600040205080304" pitchFamily="18" charset="-128"/>
              </a:rPr>
              <a:t>協力が不可欠であり、人権尊重の社会づくり　　　　　</a:t>
            </a:r>
            <a:endParaRPr lang="en-US" altLang="ja-JP" sz="1050" dirty="0" smtClean="0">
              <a:solidFill>
                <a:schemeClr val="tx1"/>
              </a:solidFill>
              <a:latin typeface="ＭＳ Ｐ明朝" panose="02020600040205080304" pitchFamily="18" charset="-128"/>
              <a:ea typeface="ＭＳ Ｐ明朝" panose="02020600040205080304" pitchFamily="18" charset="-128"/>
            </a:endParaRPr>
          </a:p>
          <a:p>
            <a:pPr>
              <a:lnSpc>
                <a:spcPts val="1600"/>
              </a:lnSpc>
            </a:pPr>
            <a:r>
              <a:rPr lang="ja-JP" altLang="en-US" sz="1050" dirty="0">
                <a:solidFill>
                  <a:schemeClr val="tx1"/>
                </a:solidFill>
                <a:latin typeface="ＭＳ Ｐ明朝" panose="02020600040205080304" pitchFamily="18" charset="-128"/>
                <a:ea typeface="ＭＳ Ｐ明朝" panose="02020600040205080304" pitchFamily="18" charset="-128"/>
              </a:rPr>
              <a:t>　</a:t>
            </a:r>
            <a:r>
              <a:rPr lang="ja-JP" altLang="en-US" sz="1050" dirty="0" smtClean="0">
                <a:solidFill>
                  <a:schemeClr val="tx1"/>
                </a:solidFill>
                <a:latin typeface="ＭＳ Ｐ明朝" panose="02020600040205080304" pitchFamily="18" charset="-128"/>
                <a:ea typeface="ＭＳ Ｐ明朝" panose="02020600040205080304" pitchFamily="18" charset="-128"/>
              </a:rPr>
              <a:t>条例の改正が必要である。</a:t>
            </a:r>
            <a:endParaRPr lang="en-US" altLang="ja-JP" sz="1050" dirty="0" smtClean="0">
              <a:solidFill>
                <a:schemeClr val="tx1"/>
              </a:solidFill>
              <a:latin typeface="ＭＳ Ｐ明朝" panose="02020600040205080304" pitchFamily="18" charset="-128"/>
              <a:ea typeface="ＭＳ Ｐ明朝" panose="02020600040205080304" pitchFamily="18" charset="-128"/>
            </a:endParaRPr>
          </a:p>
          <a:p>
            <a:pPr>
              <a:lnSpc>
                <a:spcPts val="1600"/>
              </a:lnSpc>
              <a:spcBef>
                <a:spcPts val="600"/>
              </a:spcBef>
            </a:pPr>
            <a:r>
              <a:rPr lang="en-US" altLang="ja-JP" sz="1200" b="1" dirty="0" smtClean="0">
                <a:solidFill>
                  <a:schemeClr val="tx1"/>
                </a:solidFill>
                <a:latin typeface="ＭＳ Ｐゴシック" panose="020B0600070205080204" pitchFamily="50" charset="-128"/>
                <a:ea typeface="ＭＳ Ｐゴシック" panose="020B0600070205080204" pitchFamily="50" charset="-128"/>
              </a:rPr>
              <a:t>【</a:t>
            </a:r>
            <a:r>
              <a:rPr lang="ja-JP" altLang="en-US" sz="1200" b="1" dirty="0" smtClean="0">
                <a:solidFill>
                  <a:schemeClr val="tx1"/>
                </a:solidFill>
                <a:latin typeface="ＭＳ Ｐゴシック" panose="020B0600070205080204" pitchFamily="50" charset="-128"/>
                <a:ea typeface="ＭＳ Ｐゴシック" panose="020B0600070205080204" pitchFamily="50" charset="-128"/>
              </a:rPr>
              <a:t>条例のポイント</a:t>
            </a:r>
            <a:r>
              <a:rPr lang="en-US" altLang="ja-JP" sz="1200" b="1" dirty="0" smtClean="0">
                <a:solidFill>
                  <a:schemeClr val="tx1"/>
                </a:solidFill>
                <a:latin typeface="ＭＳ Ｐゴシック" panose="020B0600070205080204" pitchFamily="50" charset="-128"/>
                <a:ea typeface="ＭＳ Ｐゴシック" panose="020B0600070205080204" pitchFamily="50" charset="-128"/>
              </a:rPr>
              <a:t>】</a:t>
            </a:r>
            <a:endParaRPr lang="ja-JP" altLang="en-US" sz="1200" b="1" dirty="0" smtClean="0">
              <a:solidFill>
                <a:schemeClr val="tx1"/>
              </a:solidFill>
              <a:latin typeface="ＭＳ Ｐゴシック" panose="020B0600070205080204" pitchFamily="50" charset="-128"/>
              <a:ea typeface="ＭＳ Ｐゴシック" panose="020B0600070205080204" pitchFamily="50" charset="-128"/>
            </a:endParaRPr>
          </a:p>
          <a:p>
            <a:pPr>
              <a:lnSpc>
                <a:spcPts val="1600"/>
              </a:lnSpc>
            </a:pPr>
            <a:r>
              <a:rPr lang="ja-JP" altLang="en-US" sz="1050" dirty="0">
                <a:solidFill>
                  <a:schemeClr val="tx1"/>
                </a:solidFill>
                <a:latin typeface="ＭＳ Ｐ明朝" panose="02020600040205080304" pitchFamily="18" charset="-128"/>
                <a:ea typeface="ＭＳ Ｐ明朝" panose="02020600040205080304" pitchFamily="18" charset="-128"/>
              </a:rPr>
              <a:t>　性的マイノリティ及び</a:t>
            </a:r>
            <a:r>
              <a:rPr lang="ja-JP" altLang="en-US" sz="1050" dirty="0" smtClean="0">
                <a:solidFill>
                  <a:schemeClr val="tx1"/>
                </a:solidFill>
                <a:latin typeface="ＭＳ Ｐ明朝" panose="02020600040205080304" pitchFamily="18" charset="-128"/>
                <a:ea typeface="ＭＳ Ｐ明朝" panose="02020600040205080304" pitchFamily="18" charset="-128"/>
              </a:rPr>
              <a:t>ヘイトスピーチ</a:t>
            </a:r>
            <a:r>
              <a:rPr lang="ja-JP" altLang="en-US" sz="1050" dirty="0">
                <a:solidFill>
                  <a:schemeClr val="tx1"/>
                </a:solidFill>
                <a:latin typeface="ＭＳ Ｐ明朝" panose="02020600040205080304" pitchFamily="18" charset="-128"/>
                <a:ea typeface="ＭＳ Ｐ明朝" panose="02020600040205080304" pitchFamily="18" charset="-128"/>
              </a:rPr>
              <a:t>の</a:t>
            </a:r>
            <a:r>
              <a:rPr lang="ja-JP" altLang="en-US" sz="1050" dirty="0" smtClean="0">
                <a:solidFill>
                  <a:schemeClr val="tx1"/>
                </a:solidFill>
                <a:latin typeface="ＭＳ Ｐ明朝" panose="02020600040205080304" pitchFamily="18" charset="-128"/>
                <a:ea typeface="ＭＳ Ｐ明朝" panose="02020600040205080304" pitchFamily="18" charset="-128"/>
              </a:rPr>
              <a:t>条例の制定を契機に、府</a:t>
            </a:r>
            <a:r>
              <a:rPr lang="ja-JP" altLang="en-US" sz="1050" dirty="0">
                <a:solidFill>
                  <a:schemeClr val="tx1"/>
                </a:solidFill>
                <a:latin typeface="ＭＳ Ｐ明朝" panose="02020600040205080304" pitchFamily="18" charset="-128"/>
                <a:ea typeface="ＭＳ Ｐ明朝" panose="02020600040205080304" pitchFamily="18" charset="-128"/>
              </a:rPr>
              <a:t>の各人権課題における個別</a:t>
            </a:r>
            <a:r>
              <a:rPr lang="ja-JP" altLang="en-US" sz="1050" dirty="0" smtClean="0">
                <a:solidFill>
                  <a:schemeClr val="tx1"/>
                </a:solidFill>
                <a:latin typeface="ＭＳ Ｐ明朝" panose="02020600040205080304" pitchFamily="18" charset="-128"/>
                <a:ea typeface="ＭＳ Ｐ明朝" panose="02020600040205080304" pitchFamily="18" charset="-128"/>
              </a:rPr>
              <a:t>条例と</a:t>
            </a:r>
            <a:endParaRPr lang="en-US" altLang="ja-JP" sz="1050" dirty="0" smtClean="0">
              <a:solidFill>
                <a:schemeClr val="tx1"/>
              </a:solidFill>
              <a:latin typeface="ＭＳ Ｐ明朝" panose="02020600040205080304" pitchFamily="18" charset="-128"/>
              <a:ea typeface="ＭＳ Ｐ明朝" panose="02020600040205080304" pitchFamily="18" charset="-128"/>
            </a:endParaRPr>
          </a:p>
          <a:p>
            <a:pPr>
              <a:lnSpc>
                <a:spcPts val="1600"/>
              </a:lnSpc>
            </a:pPr>
            <a:r>
              <a:rPr lang="ja-JP" altLang="en-US" sz="1050" dirty="0">
                <a:solidFill>
                  <a:schemeClr val="tx1"/>
                </a:solidFill>
                <a:latin typeface="ＭＳ Ｐ明朝" panose="02020600040205080304" pitchFamily="18" charset="-128"/>
                <a:ea typeface="ＭＳ Ｐ明朝" panose="02020600040205080304" pitchFamily="18" charset="-128"/>
              </a:rPr>
              <a:t>　</a:t>
            </a:r>
            <a:r>
              <a:rPr lang="ja-JP" altLang="en-US" sz="1050" dirty="0" smtClean="0">
                <a:solidFill>
                  <a:schemeClr val="tx1"/>
                </a:solidFill>
                <a:latin typeface="ＭＳ Ｐ明朝" panose="02020600040205080304" pitchFamily="18" charset="-128"/>
                <a:ea typeface="ＭＳ Ｐ明朝" panose="02020600040205080304" pitchFamily="18" charset="-128"/>
              </a:rPr>
              <a:t>同様</a:t>
            </a:r>
            <a:r>
              <a:rPr lang="ja-JP" altLang="en-US" sz="1050" dirty="0">
                <a:solidFill>
                  <a:schemeClr val="tx1"/>
                </a:solidFill>
                <a:latin typeface="ＭＳ Ｐ明朝" panose="02020600040205080304" pitchFamily="18" charset="-128"/>
                <a:ea typeface="ＭＳ Ｐ明朝" panose="02020600040205080304" pitchFamily="18" charset="-128"/>
              </a:rPr>
              <a:t>、府民及び事業者の責務を</a:t>
            </a:r>
            <a:r>
              <a:rPr lang="ja-JP" altLang="en-US" sz="1050" dirty="0" smtClean="0">
                <a:solidFill>
                  <a:schemeClr val="tx1"/>
                </a:solidFill>
                <a:latin typeface="ＭＳ Ｐ明朝" panose="02020600040205080304" pitchFamily="18" charset="-128"/>
                <a:ea typeface="ＭＳ Ｐ明朝" panose="02020600040205080304" pitchFamily="18" charset="-128"/>
              </a:rPr>
              <a:t>追加する。</a:t>
            </a:r>
            <a:endParaRPr lang="ja-JP" altLang="en-US" sz="1050" dirty="0">
              <a:solidFill>
                <a:schemeClr val="tx1"/>
              </a:solidFill>
              <a:latin typeface="ＭＳ Ｐ明朝" panose="02020600040205080304" pitchFamily="18" charset="-128"/>
              <a:ea typeface="ＭＳ Ｐ明朝" panose="02020600040205080304" pitchFamily="18" charset="-128"/>
            </a:endParaRPr>
          </a:p>
          <a:p>
            <a:pPr>
              <a:lnSpc>
                <a:spcPts val="1600"/>
              </a:lnSpc>
              <a:spcBef>
                <a:spcPts val="600"/>
              </a:spcBef>
            </a:pPr>
            <a:r>
              <a:rPr lang="ja-JP" altLang="en-US" sz="1100" b="1" dirty="0">
                <a:solidFill>
                  <a:schemeClr val="tx1"/>
                </a:solidFill>
                <a:latin typeface="ＭＳ Ｐゴシック" panose="020B0600070205080204" pitchFamily="50" charset="-128"/>
                <a:ea typeface="ＭＳ Ｐゴシック" panose="020B0600070205080204" pitchFamily="50" charset="-128"/>
              </a:rPr>
              <a:t>①　府民の責務を規定</a:t>
            </a:r>
          </a:p>
          <a:p>
            <a:pPr>
              <a:lnSpc>
                <a:spcPts val="1600"/>
              </a:lnSpc>
            </a:pPr>
            <a:r>
              <a:rPr lang="ja-JP" altLang="en-US" sz="1050" dirty="0">
                <a:solidFill>
                  <a:schemeClr val="tx1"/>
                </a:solidFill>
                <a:latin typeface="ＭＳ Ｐ明朝" panose="02020600040205080304" pitchFamily="18" charset="-128"/>
                <a:ea typeface="ＭＳ Ｐ明朝" panose="02020600040205080304" pitchFamily="18" charset="-128"/>
              </a:rPr>
              <a:t>　</a:t>
            </a:r>
            <a:r>
              <a:rPr lang="ja-JP" altLang="en-US" sz="1050" dirty="0" smtClean="0">
                <a:solidFill>
                  <a:schemeClr val="tx1"/>
                </a:solidFill>
                <a:latin typeface="ＭＳ Ｐ明朝" panose="02020600040205080304" pitchFamily="18" charset="-128"/>
                <a:ea typeface="ＭＳ Ｐ明朝" panose="02020600040205080304" pitchFamily="18" charset="-128"/>
              </a:rPr>
              <a:t> ・府民</a:t>
            </a:r>
            <a:r>
              <a:rPr lang="ja-JP" altLang="en-US" sz="1050" dirty="0">
                <a:solidFill>
                  <a:schemeClr val="tx1"/>
                </a:solidFill>
                <a:latin typeface="ＭＳ Ｐ明朝" panose="02020600040205080304" pitchFamily="18" charset="-128"/>
                <a:ea typeface="ＭＳ Ｐ明朝" panose="02020600040205080304" pitchFamily="18" charset="-128"/>
              </a:rPr>
              <a:t>は、人権尊重の社会づくりの推進について理解を深め、その上で府の人権</a:t>
            </a:r>
            <a:r>
              <a:rPr lang="ja-JP" altLang="en-US" sz="1050" dirty="0" smtClean="0">
                <a:solidFill>
                  <a:schemeClr val="tx1"/>
                </a:solidFill>
                <a:latin typeface="ＭＳ Ｐ明朝" panose="02020600040205080304" pitchFamily="18" charset="-128"/>
                <a:ea typeface="ＭＳ Ｐ明朝" panose="02020600040205080304" pitchFamily="18" charset="-128"/>
              </a:rPr>
              <a:t>施策に協力する</a:t>
            </a:r>
            <a:endParaRPr lang="en-US" altLang="ja-JP" sz="1050" dirty="0" smtClean="0">
              <a:solidFill>
                <a:schemeClr val="tx1"/>
              </a:solidFill>
              <a:latin typeface="ＭＳ Ｐ明朝" panose="02020600040205080304" pitchFamily="18" charset="-128"/>
              <a:ea typeface="ＭＳ Ｐ明朝" panose="02020600040205080304" pitchFamily="18" charset="-128"/>
            </a:endParaRPr>
          </a:p>
          <a:p>
            <a:pPr>
              <a:lnSpc>
                <a:spcPts val="1600"/>
              </a:lnSpc>
            </a:pPr>
            <a:r>
              <a:rPr lang="ja-JP" altLang="en-US" sz="1050" dirty="0">
                <a:solidFill>
                  <a:schemeClr val="tx1"/>
                </a:solidFill>
                <a:latin typeface="ＭＳ Ｐ明朝" panose="02020600040205080304" pitchFamily="18" charset="-128"/>
                <a:ea typeface="ＭＳ Ｐ明朝" panose="02020600040205080304" pitchFamily="18" charset="-128"/>
              </a:rPr>
              <a:t>　</a:t>
            </a:r>
            <a:r>
              <a:rPr lang="ja-JP" altLang="en-US" sz="1050" dirty="0" smtClean="0">
                <a:solidFill>
                  <a:schemeClr val="tx1"/>
                </a:solidFill>
                <a:latin typeface="ＭＳ Ｐ明朝" panose="02020600040205080304" pitchFamily="18" charset="-128"/>
                <a:ea typeface="ＭＳ Ｐ明朝" panose="02020600040205080304" pitchFamily="18" charset="-128"/>
              </a:rPr>
              <a:t>　よう努める。</a:t>
            </a:r>
            <a:endParaRPr lang="ja-JP" altLang="en-US" sz="1050" dirty="0">
              <a:solidFill>
                <a:schemeClr val="tx1"/>
              </a:solidFill>
              <a:latin typeface="ＭＳ Ｐ明朝" panose="02020600040205080304" pitchFamily="18" charset="-128"/>
              <a:ea typeface="ＭＳ Ｐ明朝" panose="02020600040205080304" pitchFamily="18" charset="-128"/>
            </a:endParaRPr>
          </a:p>
          <a:p>
            <a:pPr>
              <a:lnSpc>
                <a:spcPts val="1600"/>
              </a:lnSpc>
              <a:spcBef>
                <a:spcPts val="600"/>
              </a:spcBef>
            </a:pPr>
            <a:r>
              <a:rPr lang="ja-JP" altLang="en-US" sz="1100" b="1" dirty="0" smtClean="0">
                <a:solidFill>
                  <a:schemeClr val="tx1"/>
                </a:solidFill>
                <a:latin typeface="ＭＳ Ｐゴシック" panose="020B0600070205080204" pitchFamily="50" charset="-128"/>
                <a:ea typeface="ＭＳ Ｐゴシック" panose="020B0600070205080204" pitchFamily="50" charset="-128"/>
              </a:rPr>
              <a:t>②　事</a:t>
            </a:r>
            <a:r>
              <a:rPr lang="ja-JP" altLang="en-US" sz="1100" b="1" dirty="0">
                <a:solidFill>
                  <a:schemeClr val="tx1"/>
                </a:solidFill>
                <a:latin typeface="ＭＳ Ｐゴシック" panose="020B0600070205080204" pitchFamily="50" charset="-128"/>
                <a:ea typeface="ＭＳ Ｐゴシック" panose="020B0600070205080204" pitchFamily="50" charset="-128"/>
              </a:rPr>
              <a:t>業者の責務を規定</a:t>
            </a:r>
          </a:p>
          <a:p>
            <a:pPr>
              <a:lnSpc>
                <a:spcPts val="1600"/>
              </a:lnSpc>
            </a:pPr>
            <a:r>
              <a:rPr lang="ja-JP" altLang="en-US" sz="1050" dirty="0">
                <a:solidFill>
                  <a:schemeClr val="tx1"/>
                </a:solidFill>
                <a:latin typeface="ＭＳ Ｐ明朝" panose="02020600040205080304" pitchFamily="18" charset="-128"/>
                <a:ea typeface="ＭＳ Ｐ明朝" panose="02020600040205080304" pitchFamily="18" charset="-128"/>
              </a:rPr>
              <a:t>　</a:t>
            </a:r>
            <a:r>
              <a:rPr lang="ja-JP" altLang="en-US" sz="1050" dirty="0" smtClean="0">
                <a:solidFill>
                  <a:schemeClr val="tx1"/>
                </a:solidFill>
                <a:latin typeface="ＭＳ Ｐ明朝" panose="02020600040205080304" pitchFamily="18" charset="-128"/>
                <a:ea typeface="ＭＳ Ｐ明朝" panose="02020600040205080304" pitchFamily="18" charset="-128"/>
              </a:rPr>
              <a:t> ・加えて</a:t>
            </a:r>
            <a:r>
              <a:rPr lang="ja-JP" altLang="en-US" sz="1050" dirty="0">
                <a:solidFill>
                  <a:schemeClr val="tx1"/>
                </a:solidFill>
                <a:latin typeface="ＭＳ Ｐ明朝" panose="02020600040205080304" pitchFamily="18" charset="-128"/>
                <a:ea typeface="ＭＳ Ｐ明朝" panose="02020600040205080304" pitchFamily="18" charset="-128"/>
              </a:rPr>
              <a:t>、事業者には、事業活動を行うにあたり、人権尊重のための取組を推進</a:t>
            </a:r>
            <a:r>
              <a:rPr lang="ja-JP" altLang="en-US" sz="1050" dirty="0" smtClean="0">
                <a:solidFill>
                  <a:schemeClr val="tx1"/>
                </a:solidFill>
                <a:latin typeface="ＭＳ Ｐ明朝" panose="02020600040205080304" pitchFamily="18" charset="-128"/>
                <a:ea typeface="ＭＳ Ｐ明朝" panose="02020600040205080304" pitchFamily="18" charset="-128"/>
              </a:rPr>
              <a:t>するよう努める。</a:t>
            </a:r>
            <a:endParaRPr lang="en-US" altLang="ja-JP" sz="1050" dirty="0">
              <a:solidFill>
                <a:schemeClr val="tx1"/>
              </a:solidFill>
              <a:latin typeface="ＭＳ Ｐ明朝" panose="02020600040205080304" pitchFamily="18" charset="-128"/>
              <a:ea typeface="ＭＳ Ｐ明朝" panose="02020600040205080304" pitchFamily="18" charset="-128"/>
            </a:endParaRPr>
          </a:p>
        </p:txBody>
      </p:sp>
      <p:sp>
        <p:nvSpPr>
          <p:cNvPr id="4" name="正方形/長方形 3"/>
          <p:cNvSpPr/>
          <p:nvPr/>
        </p:nvSpPr>
        <p:spPr>
          <a:xfrm>
            <a:off x="-20663" y="5952"/>
            <a:ext cx="12240000" cy="576000"/>
          </a:xfrm>
          <a:prstGeom prst="rect">
            <a:avLst/>
          </a:prstGeom>
          <a:solidFill>
            <a:srgbClr val="000099"/>
          </a:solidFill>
          <a:ln>
            <a:noFill/>
          </a:ln>
          <a:effectLst>
            <a:outerShdw blurRad="50800" dist="38100" dir="2700000" algn="tl" rotWithShape="0">
              <a:prstClr val="black">
                <a:alpha val="40000"/>
              </a:prstClr>
            </a:outerShdw>
          </a:effectLst>
          <a:scene3d>
            <a:camera prst="orthographicFront">
              <a:rot lat="0" lon="0" rev="0"/>
            </a:camera>
            <a:lightRig rig="glow" dir="t">
              <a:rot lat="0" lon="0" rev="4800000"/>
            </a:lightRig>
          </a:scene3d>
          <a:sp3d prstMaterial="matte">
            <a:bevelT w="127000" h="63500"/>
          </a:sp3d>
        </p:spPr>
        <p:style>
          <a:lnRef idx="2">
            <a:schemeClr val="dk1">
              <a:shade val="50000"/>
            </a:schemeClr>
          </a:lnRef>
          <a:fillRef idx="1">
            <a:schemeClr val="dk1"/>
          </a:fillRef>
          <a:effectRef idx="0">
            <a:schemeClr val="dk1"/>
          </a:effectRef>
          <a:fontRef idx="minor">
            <a:schemeClr val="lt1"/>
          </a:fontRef>
        </p:style>
        <p:txBody>
          <a:bodyPr rot="0" spcFirstLastPara="0" vert="horz" wrap="square" lIns="122537" tIns="61268" rIns="122537" bIns="61268" numCol="1" spcCol="0" rtlCol="0" fromWordArt="0" anchor="ctr" anchorCtr="0" forceAA="0" compatLnSpc="1">
            <a:prstTxWarp prst="textNoShape">
              <a:avLst/>
            </a:prstTxWarp>
            <a:noAutofit/>
          </a:bodyPr>
          <a:lstStyle/>
          <a:p>
            <a:r>
              <a:rPr lang="ja-JP" altLang="en-US" sz="2200" kern="100" dirty="0" smtClean="0">
                <a:latin typeface="ＭＳ Ｐゴシック" panose="020B0600070205080204" pitchFamily="50" charset="-128"/>
                <a:cs typeface="Times New Roman"/>
              </a:rPr>
              <a:t>人権</a:t>
            </a:r>
            <a:r>
              <a:rPr lang="ja-JP" altLang="en-US" sz="2200" kern="100" dirty="0">
                <a:latin typeface="ＭＳ Ｐゴシック" panose="020B0600070205080204" pitchFamily="50" charset="-128"/>
                <a:cs typeface="Times New Roman"/>
              </a:rPr>
              <a:t>３条例の改正及び制定に</a:t>
            </a:r>
            <a:r>
              <a:rPr lang="ja-JP" altLang="en-US" sz="2200" kern="100" dirty="0" smtClean="0">
                <a:latin typeface="ＭＳ Ｐゴシック" panose="020B0600070205080204" pitchFamily="50" charset="-128"/>
                <a:cs typeface="Times New Roman"/>
              </a:rPr>
              <a:t>ついて</a:t>
            </a:r>
            <a:endParaRPr lang="ja-JP" altLang="en-US" sz="2200" kern="100" dirty="0">
              <a:latin typeface="ＭＳ Ｐゴシック" panose="020B0600070205080204" pitchFamily="50" charset="-128"/>
              <a:ea typeface="ＭＳ Ｐゴシック" panose="020B0600070205080204" pitchFamily="50" charset="-128"/>
              <a:cs typeface="Times New Roman"/>
            </a:endParaRPr>
          </a:p>
        </p:txBody>
      </p:sp>
      <p:sp>
        <p:nvSpPr>
          <p:cNvPr id="22" name="正方形/長方形 21"/>
          <p:cNvSpPr/>
          <p:nvPr/>
        </p:nvSpPr>
        <p:spPr>
          <a:xfrm>
            <a:off x="-223" y="708261"/>
            <a:ext cx="3528392" cy="317636"/>
          </a:xfrm>
          <a:prstGeom prst="rect">
            <a:avLst/>
          </a:prstGeom>
          <a:ln w="19050">
            <a:solidFill>
              <a:schemeClr val="tx1"/>
            </a:solidFill>
          </a:ln>
        </p:spPr>
        <p:style>
          <a:lnRef idx="2">
            <a:schemeClr val="accent1"/>
          </a:lnRef>
          <a:fillRef idx="1">
            <a:schemeClr val="lt1"/>
          </a:fillRef>
          <a:effectRef idx="0">
            <a:schemeClr val="accent1"/>
          </a:effectRef>
          <a:fontRef idx="minor">
            <a:schemeClr val="dk1"/>
          </a:fontRef>
        </p:style>
        <p:txBody>
          <a:bodyPr wrap="square" anchor="ctr">
            <a:noAutofit/>
          </a:bodyPr>
          <a:lstStyle/>
          <a:p>
            <a:r>
              <a:rPr lang="ja-JP" altLang="en-US" sz="1400" dirty="0" smtClean="0">
                <a:latin typeface="ＭＳ Ｐゴシック" panose="020B0600070205080204" pitchFamily="50" charset="-128"/>
                <a:ea typeface="HGPｺﾞｼｯｸE" panose="020B0900000000000000" pitchFamily="50" charset="-128"/>
                <a:cs typeface="Times New Roman" panose="02020603050405020304" pitchFamily="18" charset="0"/>
              </a:rPr>
              <a:t>１　人権</a:t>
            </a:r>
            <a:r>
              <a:rPr lang="ja-JP" altLang="en-US" sz="1400" dirty="0">
                <a:latin typeface="ＭＳ Ｐゴシック" panose="020B0600070205080204" pitchFamily="50" charset="-128"/>
                <a:ea typeface="HGPｺﾞｼｯｸE" panose="020B0900000000000000" pitchFamily="50" charset="-128"/>
                <a:cs typeface="Times New Roman" panose="02020603050405020304" pitchFamily="18" charset="0"/>
              </a:rPr>
              <a:t>をめぐる課題への</a:t>
            </a:r>
            <a:r>
              <a:rPr lang="ja-JP" altLang="en-US" sz="1400" dirty="0" smtClean="0">
                <a:latin typeface="ＭＳ Ｐゴシック" panose="020B0600070205080204" pitchFamily="50" charset="-128"/>
                <a:ea typeface="HGPｺﾞｼｯｸE" panose="020B0900000000000000" pitchFamily="50" charset="-128"/>
                <a:cs typeface="Times New Roman" panose="02020603050405020304" pitchFamily="18" charset="0"/>
              </a:rPr>
              <a:t>対応の必要性</a:t>
            </a:r>
            <a:endParaRPr lang="ja-JP" altLang="en-US" sz="1400" dirty="0">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25" name="正方形/長方形 24"/>
          <p:cNvSpPr/>
          <p:nvPr/>
        </p:nvSpPr>
        <p:spPr>
          <a:xfrm>
            <a:off x="425" y="1092560"/>
            <a:ext cx="5724000" cy="3838327"/>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lIns="36000" tIns="36000" rIns="36000" bIns="36000" anchor="t" anchorCtr="0">
            <a:noAutofit/>
          </a:bodyPr>
          <a:lstStyle/>
          <a:p>
            <a:pPr marL="145489" indent="-145489">
              <a:lnSpc>
                <a:spcPts val="1600"/>
              </a:lnSpc>
            </a:pPr>
            <a:r>
              <a:rPr lang="en-US" altLang="ja-JP" sz="1200" b="1" dirty="0" smtClean="0">
                <a:latin typeface="ＭＳ Ｐゴシック" panose="020B0600070205080204" pitchFamily="50" charset="-128"/>
              </a:rPr>
              <a:t>【</a:t>
            </a:r>
            <a:r>
              <a:rPr lang="ja-JP" altLang="en-US" sz="1200" b="1" dirty="0" smtClean="0">
                <a:latin typeface="ＭＳ Ｐゴシック" panose="020B0600070205080204" pitchFamily="50" charset="-128"/>
              </a:rPr>
              <a:t>背景</a:t>
            </a:r>
            <a:r>
              <a:rPr lang="en-US" altLang="ja-JP" sz="1200" b="1" dirty="0" smtClean="0">
                <a:latin typeface="ＭＳ Ｐゴシック" panose="020B0600070205080204" pitchFamily="50" charset="-128"/>
              </a:rPr>
              <a:t>】</a:t>
            </a:r>
            <a:endParaRPr lang="ja-JP" altLang="en-US" sz="1200" b="1" dirty="0">
              <a:latin typeface="ＭＳ Ｐゴシック" panose="020B0600070205080204" pitchFamily="50" charset="-128"/>
            </a:endParaRPr>
          </a:p>
          <a:p>
            <a:pPr marL="145489" indent="-145489">
              <a:lnSpc>
                <a:spcPts val="1600"/>
              </a:lnSpc>
            </a:pPr>
            <a:r>
              <a:rPr lang="ja-JP" altLang="en-US" sz="1050" dirty="0" smtClean="0">
                <a:solidFill>
                  <a:srgbClr val="000000"/>
                </a:solidFill>
                <a:latin typeface="ＭＳ Ｐ明朝" panose="02020600040205080304" pitchFamily="18" charset="-128"/>
                <a:ea typeface="ＭＳ Ｐ明朝" panose="02020600040205080304" pitchFamily="18" charset="-128"/>
                <a:cs typeface="Times New Roman" panose="02020603050405020304" pitchFamily="18" charset="0"/>
              </a:rPr>
              <a:t>〇</a:t>
            </a:r>
            <a:r>
              <a:rPr lang="ja-JP" altLang="en-US" sz="1050" dirty="0">
                <a:solidFill>
                  <a:srgbClr val="000000"/>
                </a:solidFill>
                <a:latin typeface="ＭＳ Ｐ明朝" panose="02020600040205080304" pitchFamily="18" charset="-128"/>
                <a:ea typeface="ＭＳ Ｐ明朝" panose="02020600040205080304" pitchFamily="18" charset="-128"/>
                <a:cs typeface="Times New Roman" panose="02020603050405020304" pitchFamily="18" charset="0"/>
              </a:rPr>
              <a:t>　人権課題は複雑多様化してきており、府の人権施策の実効性を高めるためには、行動の主体で</a:t>
            </a:r>
            <a:r>
              <a:rPr lang="ja-JP" altLang="en-US" sz="1050" dirty="0" err="1" smtClean="0">
                <a:solidFill>
                  <a:srgbClr val="000000"/>
                </a:solidFill>
                <a:latin typeface="ＭＳ Ｐ明朝" panose="02020600040205080304" pitchFamily="18" charset="-128"/>
                <a:ea typeface="ＭＳ Ｐ明朝" panose="02020600040205080304" pitchFamily="18" charset="-128"/>
                <a:cs typeface="Times New Roman" panose="02020603050405020304" pitchFamily="18" charset="0"/>
              </a:rPr>
              <a:t>あ</a:t>
            </a:r>
            <a:endParaRPr lang="en-US" altLang="ja-JP" sz="1050" dirty="0" smtClean="0">
              <a:solidFill>
                <a:srgbClr val="000000"/>
              </a:solidFill>
              <a:latin typeface="ＭＳ Ｐ明朝" panose="02020600040205080304" pitchFamily="18" charset="-128"/>
              <a:ea typeface="ＭＳ Ｐ明朝" panose="02020600040205080304" pitchFamily="18" charset="-128"/>
              <a:cs typeface="Times New Roman" panose="02020603050405020304" pitchFamily="18" charset="0"/>
            </a:endParaRPr>
          </a:p>
          <a:p>
            <a:pPr marL="145489" indent="-145489">
              <a:lnSpc>
                <a:spcPts val="1600"/>
              </a:lnSpc>
            </a:pPr>
            <a:r>
              <a:rPr lang="en-US" altLang="ja-JP" sz="1050" dirty="0">
                <a:solidFill>
                  <a:srgbClr val="000000"/>
                </a:solidFill>
                <a:latin typeface="ＭＳ Ｐ明朝" panose="02020600040205080304" pitchFamily="18" charset="-128"/>
                <a:ea typeface="ＭＳ Ｐ明朝" panose="02020600040205080304" pitchFamily="18" charset="-128"/>
                <a:cs typeface="Times New Roman" panose="02020603050405020304" pitchFamily="18" charset="0"/>
              </a:rPr>
              <a:t> </a:t>
            </a:r>
            <a:r>
              <a:rPr lang="en-US" altLang="ja-JP" sz="1050" dirty="0" smtClean="0">
                <a:solidFill>
                  <a:srgbClr val="000000"/>
                </a:solidFill>
                <a:latin typeface="ＭＳ Ｐ明朝" panose="02020600040205080304" pitchFamily="18" charset="-128"/>
                <a:ea typeface="ＭＳ Ｐ明朝" panose="02020600040205080304" pitchFamily="18" charset="-128"/>
                <a:cs typeface="Times New Roman" panose="02020603050405020304" pitchFamily="18" charset="0"/>
              </a:rPr>
              <a:t>  </a:t>
            </a:r>
            <a:r>
              <a:rPr lang="ja-JP" altLang="en-US" sz="1050" dirty="0" smtClean="0">
                <a:solidFill>
                  <a:srgbClr val="000000"/>
                </a:solidFill>
                <a:latin typeface="ＭＳ Ｐ明朝" panose="02020600040205080304" pitchFamily="18" charset="-128"/>
                <a:ea typeface="ＭＳ Ｐ明朝" panose="02020600040205080304" pitchFamily="18" charset="-128"/>
                <a:cs typeface="Times New Roman" panose="02020603050405020304" pitchFamily="18" charset="0"/>
              </a:rPr>
              <a:t>る府民</a:t>
            </a:r>
            <a:r>
              <a:rPr lang="ja-JP" altLang="en-US" sz="1050" dirty="0">
                <a:solidFill>
                  <a:srgbClr val="000000"/>
                </a:solidFill>
                <a:latin typeface="ＭＳ Ｐ明朝" panose="02020600040205080304" pitchFamily="18" charset="-128"/>
                <a:ea typeface="ＭＳ Ｐ明朝" panose="02020600040205080304" pitchFamily="18" charset="-128"/>
                <a:cs typeface="Times New Roman" panose="02020603050405020304" pitchFamily="18" charset="0"/>
              </a:rPr>
              <a:t>・事業者がそれぞれの役割を理解し、行政と府民・事業者が共にオール大阪での取組を進める</a:t>
            </a:r>
            <a:r>
              <a:rPr lang="ja-JP" altLang="en-US" sz="1050" dirty="0" smtClean="0">
                <a:solidFill>
                  <a:srgbClr val="000000"/>
                </a:solidFill>
                <a:latin typeface="ＭＳ Ｐ明朝" panose="02020600040205080304" pitchFamily="18" charset="-128"/>
                <a:ea typeface="ＭＳ Ｐ明朝" panose="02020600040205080304" pitchFamily="18" charset="-128"/>
                <a:cs typeface="Times New Roman" panose="02020603050405020304" pitchFamily="18" charset="0"/>
              </a:rPr>
              <a:t>ことが</a:t>
            </a:r>
            <a:r>
              <a:rPr lang="ja-JP" altLang="en-US" sz="1050" dirty="0">
                <a:solidFill>
                  <a:srgbClr val="000000"/>
                </a:solidFill>
                <a:latin typeface="ＭＳ Ｐ明朝" panose="02020600040205080304" pitchFamily="18" charset="-128"/>
                <a:ea typeface="ＭＳ Ｐ明朝" panose="02020600040205080304" pitchFamily="18" charset="-128"/>
                <a:cs typeface="Times New Roman" panose="02020603050405020304" pitchFamily="18" charset="0"/>
              </a:rPr>
              <a:t>重要。　　</a:t>
            </a:r>
            <a:endParaRPr lang="ja-JP" altLang="en-US" sz="1050" kern="100" dirty="0">
              <a:latin typeface="ＭＳ Ｐ明朝" panose="02020600040205080304" pitchFamily="18" charset="-128"/>
              <a:ea typeface="ＭＳ Ｐ明朝" panose="02020600040205080304" pitchFamily="18" charset="-128"/>
              <a:cs typeface="Times New Roman" panose="02020603050405020304" pitchFamily="18" charset="0"/>
            </a:endParaRPr>
          </a:p>
          <a:p>
            <a:pPr marL="145489" indent="-145489">
              <a:lnSpc>
                <a:spcPts val="1600"/>
              </a:lnSpc>
              <a:spcBef>
                <a:spcPts val="654"/>
              </a:spcBef>
            </a:pPr>
            <a:r>
              <a:rPr lang="ja-JP" altLang="en-US" sz="1050" dirty="0">
                <a:solidFill>
                  <a:srgbClr val="000000"/>
                </a:solidFill>
                <a:latin typeface="ＭＳ Ｐ明朝" panose="02020600040205080304" pitchFamily="18" charset="-128"/>
                <a:ea typeface="ＭＳ Ｐ明朝" panose="02020600040205080304" pitchFamily="18" charset="-128"/>
                <a:cs typeface="Times New Roman" panose="02020603050405020304" pitchFamily="18" charset="0"/>
              </a:rPr>
              <a:t>〇　</a:t>
            </a:r>
            <a:r>
              <a:rPr lang="ja-JP" altLang="en-US" sz="1050" dirty="0" smtClean="0">
                <a:solidFill>
                  <a:srgbClr val="000000"/>
                </a:solidFill>
                <a:latin typeface="ＭＳ Ｐ明朝" panose="02020600040205080304" pitchFamily="18" charset="-128"/>
                <a:ea typeface="ＭＳ Ｐ明朝" panose="02020600040205080304" pitchFamily="18" charset="-128"/>
                <a:cs typeface="Times New Roman" panose="02020603050405020304" pitchFamily="18" charset="0"/>
              </a:rPr>
              <a:t> 大阪</a:t>
            </a:r>
            <a:r>
              <a:rPr lang="ja-JP" altLang="en-US" sz="1050" dirty="0">
                <a:solidFill>
                  <a:schemeClr val="tx1"/>
                </a:solidFill>
                <a:latin typeface="ＭＳ Ｐ明朝" panose="02020600040205080304" pitchFamily="18" charset="-128"/>
                <a:ea typeface="ＭＳ Ｐ明朝" panose="02020600040205080304" pitchFamily="18" charset="-128"/>
                <a:cs typeface="Times New Roman" panose="02020603050405020304" pitchFamily="18" charset="0"/>
              </a:rPr>
              <a:t>では</a:t>
            </a:r>
            <a:r>
              <a:rPr lang="ja-JP" altLang="en-US" sz="1050" dirty="0" smtClean="0">
                <a:solidFill>
                  <a:schemeClr val="tx1"/>
                </a:solidFill>
                <a:latin typeface="ＭＳ Ｐ明朝" panose="02020600040205080304" pitchFamily="18" charset="-128"/>
                <a:ea typeface="ＭＳ Ｐ明朝" panose="02020600040205080304" pitchFamily="18" charset="-128"/>
                <a:cs typeface="Times New Roman" panose="02020603050405020304" pitchFamily="18" charset="0"/>
              </a:rPr>
              <a:t>、</a:t>
            </a:r>
            <a:r>
              <a:rPr lang="en-US" sz="1050" dirty="0" smtClean="0">
                <a:solidFill>
                  <a:schemeClr val="tx1"/>
                </a:solidFill>
                <a:latin typeface="ＭＳ Ｐ明朝" panose="02020600040205080304" pitchFamily="18" charset="-128"/>
                <a:ea typeface="ＭＳ Ｐ明朝" panose="02020600040205080304" pitchFamily="18" charset="-128"/>
                <a:cs typeface="Times New Roman" panose="02020603050405020304" pitchFamily="18" charset="0"/>
              </a:rPr>
              <a:t>2025</a:t>
            </a:r>
            <a:r>
              <a:rPr lang="ja-JP" altLang="en-US" sz="1050" dirty="0">
                <a:solidFill>
                  <a:schemeClr val="tx1"/>
                </a:solidFill>
                <a:latin typeface="ＭＳ Ｐ明朝" panose="02020600040205080304" pitchFamily="18" charset="-128"/>
                <a:ea typeface="ＭＳ Ｐ明朝" panose="02020600040205080304" pitchFamily="18" charset="-128"/>
                <a:cs typeface="Times New Roman" panose="02020603050405020304" pitchFamily="18" charset="0"/>
              </a:rPr>
              <a:t>年大阪・関西万博など、世界的なイベントが開催されるほか、出入国管理及び難民認定法の一部改正などの動きを受け、増加する来阪外国人旅行者や外国人労働者の受入れを見据えた国際都市にふさわしい環境を整備していくことが喫緊の</a:t>
            </a:r>
            <a:r>
              <a:rPr lang="ja-JP" altLang="en-US" sz="1050" dirty="0" smtClean="0">
                <a:solidFill>
                  <a:schemeClr val="tx1"/>
                </a:solidFill>
                <a:latin typeface="ＭＳ Ｐ明朝" panose="02020600040205080304" pitchFamily="18" charset="-128"/>
                <a:ea typeface="ＭＳ Ｐ明朝" panose="02020600040205080304" pitchFamily="18" charset="-128"/>
                <a:cs typeface="Times New Roman" panose="02020603050405020304" pitchFamily="18" charset="0"/>
              </a:rPr>
              <a:t>課題である</a:t>
            </a:r>
            <a:r>
              <a:rPr lang="ja-JP" altLang="en-US" sz="1050" dirty="0">
                <a:solidFill>
                  <a:schemeClr val="tx1"/>
                </a:solidFill>
                <a:latin typeface="ＭＳ Ｐ明朝" panose="02020600040205080304" pitchFamily="18" charset="-128"/>
                <a:ea typeface="ＭＳ Ｐ明朝" panose="02020600040205080304" pitchFamily="18" charset="-128"/>
                <a:cs typeface="Times New Roman" panose="02020603050405020304" pitchFamily="18" charset="0"/>
              </a:rPr>
              <a:t>。 </a:t>
            </a:r>
            <a:r>
              <a:rPr lang="ja-JP" altLang="en-US" sz="1050" dirty="0" smtClean="0">
                <a:solidFill>
                  <a:schemeClr val="tx1"/>
                </a:solidFill>
                <a:latin typeface="ＭＳ Ｐ明朝" panose="02020600040205080304" pitchFamily="18" charset="-128"/>
                <a:ea typeface="ＭＳ Ｐ明朝" panose="02020600040205080304" pitchFamily="18" charset="-128"/>
                <a:cs typeface="Times New Roman" panose="02020603050405020304" pitchFamily="18" charset="0"/>
              </a:rPr>
              <a:t>　　　　　　　　　　　　　　とりわけ</a:t>
            </a:r>
            <a:r>
              <a:rPr lang="ja-JP" altLang="en-US" sz="1050" dirty="0">
                <a:solidFill>
                  <a:schemeClr val="tx1"/>
                </a:solidFill>
                <a:latin typeface="ＭＳ Ｐ明朝" panose="02020600040205080304" pitchFamily="18" charset="-128"/>
                <a:ea typeface="ＭＳ Ｐ明朝" panose="02020600040205080304" pitchFamily="18" charset="-128"/>
                <a:cs typeface="Times New Roman" panose="02020603050405020304" pitchFamily="18" charset="0"/>
              </a:rPr>
              <a:t>、ヘイトスピーチや性的マイノリティなどの新たな人権課題には、その対応が求められている。</a:t>
            </a:r>
            <a:endParaRPr lang="ja-JP" altLang="en-US" sz="1050" kern="100" dirty="0">
              <a:solidFill>
                <a:schemeClr val="tx1"/>
              </a:solidFill>
              <a:latin typeface="ＭＳ Ｐ明朝" panose="02020600040205080304" pitchFamily="18" charset="-128"/>
              <a:ea typeface="ＭＳ Ｐ明朝" panose="02020600040205080304" pitchFamily="18" charset="-128"/>
              <a:cs typeface="Times New Roman" panose="02020603050405020304" pitchFamily="18" charset="0"/>
            </a:endParaRPr>
          </a:p>
          <a:p>
            <a:pPr>
              <a:lnSpc>
                <a:spcPts val="1600"/>
              </a:lnSpc>
              <a:spcBef>
                <a:spcPts val="600"/>
              </a:spcBef>
            </a:pPr>
            <a:r>
              <a:rPr lang="ja-JP" altLang="en-US" sz="1050" dirty="0" smtClean="0">
                <a:latin typeface="ＭＳ Ｐ明朝" panose="02020600040205080304" pitchFamily="18" charset="-128"/>
                <a:ea typeface="ＭＳ Ｐ明朝" panose="02020600040205080304" pitchFamily="18" charset="-128"/>
              </a:rPr>
              <a:t>　　（</a:t>
            </a:r>
            <a:r>
              <a:rPr lang="ja-JP" altLang="en-US" sz="1050" dirty="0">
                <a:latin typeface="ＭＳ Ｐ明朝" panose="02020600040205080304" pitchFamily="18" charset="-128"/>
                <a:ea typeface="ＭＳ Ｐ明朝" panose="02020600040205080304" pitchFamily="18" charset="-128"/>
              </a:rPr>
              <a:t>参考）</a:t>
            </a:r>
            <a:r>
              <a:rPr lang="en-US" altLang="ja-JP" sz="1050" dirty="0">
                <a:latin typeface="ＭＳ Ｐ明朝" panose="02020600040205080304" pitchFamily="18" charset="-128"/>
                <a:ea typeface="ＭＳ Ｐ明朝" panose="02020600040205080304" pitchFamily="18" charset="-128"/>
              </a:rPr>
              <a:t>【</a:t>
            </a:r>
            <a:r>
              <a:rPr lang="ja-JP" altLang="en-US" sz="1050" dirty="0">
                <a:latin typeface="ＭＳ Ｐ明朝" panose="02020600040205080304" pitchFamily="18" charset="-128"/>
                <a:ea typeface="ＭＳ Ｐ明朝" panose="02020600040205080304" pitchFamily="18" charset="-128"/>
              </a:rPr>
              <a:t>来阪外国人旅行者数</a:t>
            </a:r>
            <a:r>
              <a:rPr lang="en-US" altLang="ja-JP" sz="1050" dirty="0">
                <a:latin typeface="ＭＳ Ｐ明朝" panose="02020600040205080304" pitchFamily="18" charset="-128"/>
                <a:ea typeface="ＭＳ Ｐ明朝" panose="02020600040205080304" pitchFamily="18" charset="-128"/>
              </a:rPr>
              <a:t>】</a:t>
            </a:r>
            <a:r>
              <a:rPr lang="ja-JP" altLang="en-US" sz="1050" dirty="0">
                <a:latin typeface="ＭＳ Ｐ明朝" panose="02020600040205080304" pitchFamily="18" charset="-128"/>
                <a:ea typeface="ＭＳ Ｐ明朝" panose="02020600040205080304" pitchFamily="18" charset="-128"/>
              </a:rPr>
              <a:t>　　</a:t>
            </a:r>
            <a:r>
              <a:rPr lang="en-US" altLang="ja-JP" sz="1050" dirty="0">
                <a:latin typeface="ＭＳ Ｐ明朝" panose="02020600040205080304" pitchFamily="18" charset="-128"/>
                <a:ea typeface="ＭＳ Ｐ明朝" panose="02020600040205080304" pitchFamily="18" charset="-128"/>
              </a:rPr>
              <a:t>2014</a:t>
            </a:r>
            <a:r>
              <a:rPr lang="ja-JP" altLang="en-US" sz="1050" dirty="0">
                <a:latin typeface="ＭＳ Ｐ明朝" panose="02020600040205080304" pitchFamily="18" charset="-128"/>
                <a:ea typeface="ＭＳ Ｐ明朝" panose="02020600040205080304" pitchFamily="18" charset="-128"/>
              </a:rPr>
              <a:t>年　</a:t>
            </a:r>
            <a:r>
              <a:rPr lang="en-US" altLang="ja-JP" sz="1050" dirty="0">
                <a:latin typeface="ＭＳ Ｐ明朝" panose="02020600040205080304" pitchFamily="18" charset="-128"/>
                <a:ea typeface="ＭＳ Ｐ明朝" panose="02020600040205080304" pitchFamily="18" charset="-128"/>
              </a:rPr>
              <a:t>376</a:t>
            </a:r>
            <a:r>
              <a:rPr lang="ja-JP" altLang="en-US" sz="1050" dirty="0">
                <a:latin typeface="ＭＳ Ｐ明朝" panose="02020600040205080304" pitchFamily="18" charset="-128"/>
                <a:ea typeface="ＭＳ Ｐ明朝" panose="02020600040205080304" pitchFamily="18" charset="-128"/>
              </a:rPr>
              <a:t>万人　⇒　</a:t>
            </a:r>
            <a:r>
              <a:rPr lang="en-US" altLang="ja-JP" sz="1050" dirty="0">
                <a:latin typeface="ＭＳ Ｐ明朝" panose="02020600040205080304" pitchFamily="18" charset="-128"/>
                <a:ea typeface="ＭＳ Ｐ明朝" panose="02020600040205080304" pitchFamily="18" charset="-128"/>
              </a:rPr>
              <a:t>2018</a:t>
            </a:r>
            <a:r>
              <a:rPr lang="ja-JP" altLang="en-US" sz="1050" dirty="0">
                <a:latin typeface="ＭＳ Ｐ明朝" panose="02020600040205080304" pitchFamily="18" charset="-128"/>
                <a:ea typeface="ＭＳ Ｐ明朝" panose="02020600040205080304" pitchFamily="18" charset="-128"/>
              </a:rPr>
              <a:t>年　</a:t>
            </a:r>
            <a:r>
              <a:rPr lang="en-US" altLang="ja-JP" sz="1050" dirty="0">
                <a:latin typeface="ＭＳ Ｐ明朝" panose="02020600040205080304" pitchFamily="18" charset="-128"/>
                <a:ea typeface="ＭＳ Ｐ明朝" panose="02020600040205080304" pitchFamily="18" charset="-128"/>
              </a:rPr>
              <a:t>1,142</a:t>
            </a:r>
            <a:r>
              <a:rPr lang="ja-JP" altLang="en-US" sz="1050" dirty="0">
                <a:latin typeface="ＭＳ Ｐ明朝" panose="02020600040205080304" pitchFamily="18" charset="-128"/>
                <a:ea typeface="ＭＳ Ｐ明朝" panose="02020600040205080304" pitchFamily="18" charset="-128"/>
              </a:rPr>
              <a:t>万人（速報値）</a:t>
            </a:r>
            <a:endParaRPr lang="en-US" altLang="ja-JP" sz="1050" dirty="0">
              <a:latin typeface="ＭＳ Ｐ明朝" panose="02020600040205080304" pitchFamily="18" charset="-128"/>
              <a:ea typeface="ＭＳ Ｐ明朝" panose="02020600040205080304" pitchFamily="18" charset="-128"/>
            </a:endParaRPr>
          </a:p>
          <a:p>
            <a:pPr>
              <a:lnSpc>
                <a:spcPts val="1600"/>
              </a:lnSpc>
            </a:pPr>
            <a:r>
              <a:rPr lang="ja-JP" altLang="en-US" sz="1050" dirty="0">
                <a:latin typeface="ＭＳ Ｐ明朝" panose="02020600040205080304" pitchFamily="18" charset="-128"/>
                <a:ea typeface="ＭＳ Ｐ明朝" panose="02020600040205080304" pitchFamily="18" charset="-128"/>
              </a:rPr>
              <a:t>　　　　　</a:t>
            </a:r>
            <a:r>
              <a:rPr lang="ja-JP" altLang="en-US" sz="1050" dirty="0" smtClean="0">
                <a:latin typeface="ＭＳ Ｐ明朝" panose="02020600040205080304" pitchFamily="18" charset="-128"/>
                <a:ea typeface="ＭＳ Ｐ明朝" panose="02020600040205080304" pitchFamily="18" charset="-128"/>
              </a:rPr>
              <a:t> </a:t>
            </a:r>
            <a:r>
              <a:rPr lang="ja-JP" altLang="en-US" sz="1050" dirty="0">
                <a:latin typeface="ＭＳ Ｐ明朝" panose="02020600040205080304" pitchFamily="18" charset="-128"/>
                <a:ea typeface="ＭＳ Ｐ明朝" panose="02020600040205080304" pitchFamily="18" charset="-128"/>
              </a:rPr>
              <a:t>　</a:t>
            </a:r>
            <a:r>
              <a:rPr lang="en-US" altLang="ja-JP" sz="1050" dirty="0">
                <a:latin typeface="ＭＳ Ｐ明朝" panose="02020600040205080304" pitchFamily="18" charset="-128"/>
                <a:ea typeface="ＭＳ Ｐ明朝" panose="02020600040205080304" pitchFamily="18" charset="-128"/>
              </a:rPr>
              <a:t>【</a:t>
            </a:r>
            <a:r>
              <a:rPr lang="ja-JP" altLang="en-US" sz="1050" dirty="0">
                <a:latin typeface="ＭＳ Ｐ明朝" panose="02020600040205080304" pitchFamily="18" charset="-128"/>
                <a:ea typeface="ＭＳ Ｐ明朝" panose="02020600040205080304" pitchFamily="18" charset="-128"/>
              </a:rPr>
              <a:t>大阪府在留外国人数</a:t>
            </a:r>
            <a:r>
              <a:rPr lang="en-US" altLang="ja-JP" sz="1050" dirty="0">
                <a:latin typeface="ＭＳ Ｐ明朝" panose="02020600040205080304" pitchFamily="18" charset="-128"/>
                <a:ea typeface="ＭＳ Ｐ明朝" panose="02020600040205080304" pitchFamily="18" charset="-128"/>
              </a:rPr>
              <a:t>】</a:t>
            </a:r>
            <a:r>
              <a:rPr lang="ja-JP" altLang="en-US" sz="1050" dirty="0">
                <a:latin typeface="ＭＳ Ｐ明朝" panose="02020600040205080304" pitchFamily="18" charset="-128"/>
                <a:ea typeface="ＭＳ Ｐ明朝" panose="02020600040205080304" pitchFamily="18" charset="-128"/>
              </a:rPr>
              <a:t>　　</a:t>
            </a:r>
            <a:r>
              <a:rPr lang="en-US" altLang="ja-JP" sz="1050" dirty="0">
                <a:latin typeface="ＭＳ Ｐ明朝" panose="02020600040205080304" pitchFamily="18" charset="-128"/>
                <a:ea typeface="ＭＳ Ｐ明朝" panose="02020600040205080304" pitchFamily="18" charset="-128"/>
              </a:rPr>
              <a:t>2014</a:t>
            </a:r>
            <a:r>
              <a:rPr lang="ja-JP" altLang="en-US" sz="1050" dirty="0">
                <a:latin typeface="ＭＳ Ｐ明朝" panose="02020600040205080304" pitchFamily="18" charset="-128"/>
                <a:ea typeface="ＭＳ Ｐ明朝" panose="02020600040205080304" pitchFamily="18" charset="-128"/>
              </a:rPr>
              <a:t>年　　</a:t>
            </a:r>
            <a:r>
              <a:rPr lang="en-US" altLang="ja-JP" sz="1050" dirty="0">
                <a:latin typeface="ＭＳ Ｐ明朝" panose="02020600040205080304" pitchFamily="18" charset="-128"/>
                <a:ea typeface="ＭＳ Ｐ明朝" panose="02020600040205080304" pitchFamily="18" charset="-128"/>
              </a:rPr>
              <a:t>20</a:t>
            </a:r>
            <a:r>
              <a:rPr lang="ja-JP" altLang="en-US" sz="1050" dirty="0">
                <a:latin typeface="ＭＳ Ｐ明朝" panose="02020600040205080304" pitchFamily="18" charset="-128"/>
                <a:ea typeface="ＭＳ Ｐ明朝" panose="02020600040205080304" pitchFamily="18" charset="-128"/>
              </a:rPr>
              <a:t>万人　⇒　</a:t>
            </a:r>
            <a:r>
              <a:rPr lang="en-US" altLang="ja-JP" sz="1050" dirty="0">
                <a:latin typeface="ＭＳ Ｐ明朝" panose="02020600040205080304" pitchFamily="18" charset="-128"/>
                <a:ea typeface="ＭＳ Ｐ明朝" panose="02020600040205080304" pitchFamily="18" charset="-128"/>
              </a:rPr>
              <a:t>2018</a:t>
            </a:r>
            <a:r>
              <a:rPr lang="ja-JP" altLang="en-US" sz="1050" dirty="0">
                <a:latin typeface="ＭＳ Ｐ明朝" panose="02020600040205080304" pitchFamily="18" charset="-128"/>
                <a:ea typeface="ＭＳ Ｐ明朝" panose="02020600040205080304" pitchFamily="18" charset="-128"/>
              </a:rPr>
              <a:t>年　　</a:t>
            </a:r>
            <a:r>
              <a:rPr lang="ja-JP" altLang="en-US" sz="1050" dirty="0" smtClean="0">
                <a:latin typeface="ＭＳ Ｐ明朝" panose="02020600040205080304" pitchFamily="18" charset="-128"/>
                <a:ea typeface="ＭＳ Ｐ明朝" panose="02020600040205080304" pitchFamily="18" charset="-128"/>
              </a:rPr>
              <a:t>  </a:t>
            </a:r>
            <a:r>
              <a:rPr lang="en-US" altLang="ja-JP" sz="1050" dirty="0">
                <a:latin typeface="ＭＳ Ｐ明朝" panose="02020600040205080304" pitchFamily="18" charset="-128"/>
                <a:ea typeface="ＭＳ Ｐ明朝" panose="02020600040205080304" pitchFamily="18" charset="-128"/>
              </a:rPr>
              <a:t>24</a:t>
            </a:r>
            <a:r>
              <a:rPr lang="ja-JP" altLang="en-US" sz="1050" dirty="0" smtClean="0">
                <a:latin typeface="ＭＳ Ｐ明朝" panose="02020600040205080304" pitchFamily="18" charset="-128"/>
                <a:ea typeface="ＭＳ Ｐ明朝" panose="02020600040205080304" pitchFamily="18" charset="-128"/>
              </a:rPr>
              <a:t>万人</a:t>
            </a:r>
            <a:r>
              <a:rPr lang="en-US" altLang="ja-JP" sz="1050" dirty="0" smtClean="0">
                <a:latin typeface="ＭＳ Ｐ明朝" panose="02020600040205080304" pitchFamily="18" charset="-128"/>
                <a:ea typeface="ＭＳ Ｐ明朝" panose="02020600040205080304" pitchFamily="18" charset="-128"/>
              </a:rPr>
              <a:t/>
            </a:r>
            <a:br>
              <a:rPr lang="en-US" altLang="ja-JP" sz="1050" dirty="0" smtClean="0">
                <a:latin typeface="ＭＳ Ｐ明朝" panose="02020600040205080304" pitchFamily="18" charset="-128"/>
                <a:ea typeface="ＭＳ Ｐ明朝" panose="02020600040205080304" pitchFamily="18" charset="-128"/>
              </a:rPr>
            </a:br>
            <a:endParaRPr lang="en-US" altLang="ja-JP" sz="1050" b="1" dirty="0" smtClean="0">
              <a:latin typeface="ＭＳ Ｐゴシック" panose="020B0600070205080204" pitchFamily="50" charset="-128"/>
            </a:endParaRPr>
          </a:p>
          <a:p>
            <a:pPr marL="145489" indent="-145489">
              <a:lnSpc>
                <a:spcPts val="1600"/>
              </a:lnSpc>
            </a:pPr>
            <a:r>
              <a:rPr lang="en-US" altLang="ja-JP" sz="1200" b="1" dirty="0" smtClean="0">
                <a:latin typeface="ＭＳ Ｐゴシック" panose="020B0600070205080204" pitchFamily="50" charset="-128"/>
              </a:rPr>
              <a:t>【</a:t>
            </a:r>
            <a:r>
              <a:rPr lang="ja-JP" altLang="en-US" sz="1200" b="1" dirty="0" smtClean="0">
                <a:latin typeface="ＭＳ Ｐゴシック" panose="020B0600070205080204" pitchFamily="50" charset="-128"/>
              </a:rPr>
              <a:t>方向性</a:t>
            </a:r>
            <a:r>
              <a:rPr lang="en-US" altLang="ja-JP" sz="1200" b="1" dirty="0" smtClean="0">
                <a:latin typeface="ＭＳ Ｐゴシック" panose="020B0600070205080204" pitchFamily="50" charset="-128"/>
              </a:rPr>
              <a:t>】</a:t>
            </a:r>
          </a:p>
          <a:p>
            <a:pPr marL="145489" indent="-145489">
              <a:lnSpc>
                <a:spcPts val="1600"/>
              </a:lnSpc>
            </a:pPr>
            <a:r>
              <a:rPr lang="ja-JP" altLang="en-US" sz="1050" kern="100" dirty="0" smtClean="0">
                <a:solidFill>
                  <a:schemeClr val="tx1"/>
                </a:solidFill>
                <a:latin typeface="ＭＳ Ｐ明朝" panose="02020600040205080304" pitchFamily="18" charset="-128"/>
                <a:ea typeface="ＭＳ Ｐ明朝" panose="02020600040205080304" pitchFamily="18" charset="-128"/>
                <a:cs typeface="Times New Roman" panose="02020603050405020304" pitchFamily="18" charset="0"/>
              </a:rPr>
              <a:t>〇　 人権尊重の社会づくり条例を改正し</a:t>
            </a:r>
            <a:r>
              <a:rPr lang="ja-JP" altLang="en-US" sz="1050" kern="100" dirty="0">
                <a:solidFill>
                  <a:schemeClr val="tx1"/>
                </a:solidFill>
                <a:latin typeface="ＭＳ Ｐ明朝" panose="02020600040205080304" pitchFamily="18" charset="-128"/>
                <a:ea typeface="ＭＳ Ｐ明朝" panose="02020600040205080304" pitchFamily="18" charset="-128"/>
                <a:cs typeface="Times New Roman" panose="02020603050405020304" pitchFamily="18" charset="0"/>
              </a:rPr>
              <a:t>、府民、事業者の</a:t>
            </a:r>
            <a:r>
              <a:rPr lang="ja-JP" altLang="en-US" sz="1050" kern="100" dirty="0" smtClean="0">
                <a:solidFill>
                  <a:schemeClr val="tx1"/>
                </a:solidFill>
                <a:latin typeface="ＭＳ Ｐ明朝" panose="02020600040205080304" pitchFamily="18" charset="-128"/>
                <a:ea typeface="ＭＳ Ｐ明朝" panose="02020600040205080304" pitchFamily="18" charset="-128"/>
                <a:cs typeface="Times New Roman" panose="02020603050405020304" pitchFamily="18" charset="0"/>
              </a:rPr>
              <a:t>責務（府の人権施策に協力等）を新たに追加する。　　　　　　　　　　　　　　　　　　　　　　　　　　　　　　　　　　　　　　　　　　　　　　　　　　　　　</a:t>
            </a:r>
            <a:r>
              <a:rPr lang="ja-JP" altLang="en-US" sz="1050" kern="100" dirty="0">
                <a:solidFill>
                  <a:schemeClr val="tx1"/>
                </a:solidFill>
                <a:latin typeface="ＭＳ Ｐ明朝" panose="02020600040205080304" pitchFamily="18" charset="-128"/>
                <a:ea typeface="ＭＳ Ｐ明朝" panose="02020600040205080304" pitchFamily="18" charset="-128"/>
                <a:cs typeface="Times New Roman" panose="02020603050405020304" pitchFamily="18" charset="0"/>
              </a:rPr>
              <a:t>　</a:t>
            </a:r>
            <a:r>
              <a:rPr lang="ja-JP" altLang="en-US" sz="1050" kern="100" dirty="0" smtClean="0">
                <a:solidFill>
                  <a:schemeClr val="tx1"/>
                </a:solidFill>
                <a:latin typeface="ＭＳ Ｐ明朝" panose="02020600040205080304" pitchFamily="18" charset="-128"/>
                <a:ea typeface="ＭＳ Ｐ明朝" panose="02020600040205080304" pitchFamily="18" charset="-128"/>
                <a:cs typeface="Times New Roman" panose="02020603050405020304" pitchFamily="18" charset="0"/>
              </a:rPr>
              <a:t>　　　　　　　　　　　　　　　　　　　　　　　　　　　　　　　       　　　　　　　　　　　　　　　</a:t>
            </a:r>
            <a:endParaRPr lang="en-US" altLang="ja-JP" sz="1050" kern="100" dirty="0" smtClean="0">
              <a:solidFill>
                <a:schemeClr val="tx1"/>
              </a:solidFill>
              <a:latin typeface="ＭＳ Ｐ明朝" panose="02020600040205080304" pitchFamily="18" charset="-128"/>
              <a:ea typeface="ＭＳ Ｐ明朝" panose="02020600040205080304" pitchFamily="18" charset="-128"/>
              <a:cs typeface="Times New Roman" panose="02020603050405020304" pitchFamily="18" charset="0"/>
            </a:endParaRPr>
          </a:p>
          <a:p>
            <a:pPr marL="145489" indent="-145489">
              <a:lnSpc>
                <a:spcPts val="1600"/>
              </a:lnSpc>
            </a:pPr>
            <a:r>
              <a:rPr lang="ja-JP" altLang="en-US" sz="1050" kern="100" dirty="0">
                <a:solidFill>
                  <a:schemeClr val="tx1"/>
                </a:solidFill>
                <a:latin typeface="ＭＳ Ｐ明朝" panose="02020600040205080304" pitchFamily="18" charset="-128"/>
                <a:ea typeface="ＭＳ Ｐ明朝" panose="02020600040205080304" pitchFamily="18" charset="-128"/>
                <a:cs typeface="Times New Roman" panose="02020603050405020304" pitchFamily="18" charset="0"/>
              </a:rPr>
              <a:t>　</a:t>
            </a:r>
            <a:r>
              <a:rPr lang="ja-JP" altLang="en-US" sz="1050" kern="100" dirty="0" smtClean="0">
                <a:solidFill>
                  <a:schemeClr val="tx1"/>
                </a:solidFill>
                <a:latin typeface="ＭＳ Ｐ明朝" panose="02020600040205080304" pitchFamily="18" charset="-128"/>
                <a:ea typeface="ＭＳ Ｐ明朝" panose="02020600040205080304" pitchFamily="18" charset="-128"/>
                <a:cs typeface="Times New Roman" panose="02020603050405020304" pitchFamily="18" charset="0"/>
              </a:rPr>
              <a:t>　　</a:t>
            </a:r>
            <a:r>
              <a:rPr lang="ja-JP" altLang="en-US" sz="1050" dirty="0" smtClean="0">
                <a:solidFill>
                  <a:schemeClr val="tx1"/>
                </a:solidFill>
                <a:latin typeface="ＭＳ Ｐ明朝" panose="02020600040205080304" pitchFamily="18" charset="-128"/>
                <a:ea typeface="ＭＳ Ｐ明朝" panose="02020600040205080304" pitchFamily="18" charset="-128"/>
                <a:cs typeface="Times New Roman" panose="02020603050405020304" pitchFamily="18" charset="0"/>
              </a:rPr>
              <a:t>性的</a:t>
            </a:r>
            <a:r>
              <a:rPr lang="ja-JP" altLang="en-US" sz="1050" dirty="0">
                <a:solidFill>
                  <a:schemeClr val="tx1"/>
                </a:solidFill>
                <a:latin typeface="ＭＳ Ｐ明朝" panose="02020600040205080304" pitchFamily="18" charset="-128"/>
                <a:ea typeface="ＭＳ Ｐ明朝" panose="02020600040205080304" pitchFamily="18" charset="-128"/>
                <a:cs typeface="Times New Roman" panose="02020603050405020304" pitchFamily="18" charset="0"/>
              </a:rPr>
              <a:t>マイノリティに</a:t>
            </a:r>
            <a:r>
              <a:rPr lang="ja-JP" altLang="en-US" sz="1050" dirty="0" smtClean="0">
                <a:solidFill>
                  <a:schemeClr val="tx1"/>
                </a:solidFill>
                <a:latin typeface="ＭＳ Ｐ明朝" panose="02020600040205080304" pitchFamily="18" charset="-128"/>
                <a:ea typeface="ＭＳ Ｐ明朝" panose="02020600040205080304" pitchFamily="18" charset="-128"/>
                <a:cs typeface="Times New Roman" panose="02020603050405020304" pitchFamily="18" charset="0"/>
              </a:rPr>
              <a:t>関しては、</a:t>
            </a:r>
            <a:r>
              <a:rPr lang="ja-JP" altLang="en-US" sz="1050" kern="100" dirty="0">
                <a:solidFill>
                  <a:schemeClr val="tx1"/>
                </a:solidFill>
                <a:latin typeface="ＭＳ Ｐ明朝" panose="02020600040205080304" pitchFamily="18" charset="-128"/>
                <a:ea typeface="ＭＳ Ｐ明朝" panose="02020600040205080304" pitchFamily="18" charset="-128"/>
                <a:cs typeface="Times New Roman" panose="02020603050405020304" pitchFamily="18" charset="0"/>
              </a:rPr>
              <a:t>性</a:t>
            </a:r>
            <a:r>
              <a:rPr lang="ja-JP" altLang="en-US" sz="1050" dirty="0">
                <a:solidFill>
                  <a:schemeClr val="tx1"/>
                </a:solidFill>
                <a:latin typeface="ＭＳ Ｐ明朝" panose="02020600040205080304" pitchFamily="18" charset="-128"/>
                <a:ea typeface="ＭＳ Ｐ明朝" panose="02020600040205080304" pitchFamily="18" charset="-128"/>
              </a:rPr>
              <a:t>の多様性に関する理解を深めていくことにより、誤解や偏見、差別</a:t>
            </a:r>
            <a:r>
              <a:rPr lang="ja-JP" altLang="en-US" sz="1050" dirty="0" smtClean="0">
                <a:solidFill>
                  <a:schemeClr val="tx1"/>
                </a:solidFill>
                <a:latin typeface="ＭＳ Ｐ明朝" panose="02020600040205080304" pitchFamily="18" charset="-128"/>
                <a:ea typeface="ＭＳ Ｐ明朝" panose="02020600040205080304" pitchFamily="18" charset="-128"/>
              </a:rPr>
              <a:t>をなく</a:t>
            </a:r>
            <a:r>
              <a:rPr lang="ja-JP" altLang="en-US" sz="1050" dirty="0">
                <a:solidFill>
                  <a:schemeClr val="tx1"/>
                </a:solidFill>
                <a:latin typeface="ＭＳ Ｐ明朝" panose="02020600040205080304" pitchFamily="18" charset="-128"/>
                <a:ea typeface="ＭＳ Ｐ明朝" panose="02020600040205080304" pitchFamily="18" charset="-128"/>
              </a:rPr>
              <a:t>し、誰もが自分らしく生きることができる社会の実現を</a:t>
            </a:r>
            <a:r>
              <a:rPr lang="ja-JP" altLang="en-US" sz="1050" dirty="0" smtClean="0">
                <a:solidFill>
                  <a:schemeClr val="tx1"/>
                </a:solidFill>
                <a:latin typeface="ＭＳ Ｐ明朝" panose="02020600040205080304" pitchFamily="18" charset="-128"/>
                <a:ea typeface="ＭＳ Ｐ明朝" panose="02020600040205080304" pitchFamily="18" charset="-128"/>
              </a:rPr>
              <a:t>めざし、新たな条例を制定する。　　　　　　　　</a:t>
            </a:r>
            <a:endParaRPr lang="en-US" altLang="ja-JP" sz="1050" dirty="0" smtClean="0">
              <a:solidFill>
                <a:schemeClr val="tx1"/>
              </a:solidFill>
              <a:latin typeface="ＭＳ Ｐ明朝" panose="02020600040205080304" pitchFamily="18" charset="-128"/>
              <a:ea typeface="ＭＳ Ｐ明朝" panose="02020600040205080304" pitchFamily="18" charset="-128"/>
            </a:endParaRPr>
          </a:p>
          <a:p>
            <a:pPr marL="145489" indent="-145489">
              <a:lnSpc>
                <a:spcPts val="1600"/>
              </a:lnSpc>
            </a:pPr>
            <a:r>
              <a:rPr lang="ja-JP" altLang="en-US" sz="1050" dirty="0">
                <a:solidFill>
                  <a:schemeClr val="tx1"/>
                </a:solidFill>
                <a:latin typeface="ＭＳ Ｐ明朝" panose="02020600040205080304" pitchFamily="18" charset="-128"/>
                <a:ea typeface="ＭＳ Ｐ明朝" panose="02020600040205080304" pitchFamily="18" charset="-128"/>
              </a:rPr>
              <a:t>　</a:t>
            </a:r>
            <a:r>
              <a:rPr lang="ja-JP" altLang="en-US" sz="1050" dirty="0" smtClean="0">
                <a:solidFill>
                  <a:schemeClr val="tx1"/>
                </a:solidFill>
                <a:latin typeface="ＭＳ Ｐ明朝" panose="02020600040205080304" pitchFamily="18" charset="-128"/>
                <a:ea typeface="ＭＳ Ｐ明朝" panose="02020600040205080304" pitchFamily="18" charset="-128"/>
              </a:rPr>
              <a:t>　　ヘイトスピーチについては、ヘイトスピーチ</a:t>
            </a:r>
            <a:r>
              <a:rPr lang="ja-JP" altLang="en-US" sz="1050" dirty="0">
                <a:solidFill>
                  <a:schemeClr val="tx1"/>
                </a:solidFill>
                <a:latin typeface="ＭＳ Ｐ明朝" panose="02020600040205080304" pitchFamily="18" charset="-128"/>
                <a:ea typeface="ＭＳ Ｐ明朝" panose="02020600040205080304" pitchFamily="18" charset="-128"/>
              </a:rPr>
              <a:t>は許さない</a:t>
            </a:r>
            <a:r>
              <a:rPr lang="ja-JP" altLang="en-US" sz="1050" dirty="0" smtClean="0">
                <a:solidFill>
                  <a:schemeClr val="tx1"/>
                </a:solidFill>
                <a:latin typeface="ＭＳ Ｐ明朝" panose="02020600040205080304" pitchFamily="18" charset="-128"/>
                <a:ea typeface="ＭＳ Ｐ明朝" panose="02020600040205080304" pitchFamily="18" charset="-128"/>
              </a:rPr>
              <a:t>という府</a:t>
            </a:r>
            <a:r>
              <a:rPr lang="ja-JP" altLang="en-US" sz="1050" dirty="0">
                <a:solidFill>
                  <a:schemeClr val="tx1"/>
                </a:solidFill>
                <a:latin typeface="ＭＳ Ｐ明朝" panose="02020600040205080304" pitchFamily="18" charset="-128"/>
                <a:ea typeface="ＭＳ Ｐ明朝" panose="02020600040205080304" pitchFamily="18" charset="-128"/>
              </a:rPr>
              <a:t>の決意を府民に見える形で</a:t>
            </a:r>
            <a:r>
              <a:rPr lang="ja-JP" altLang="en-US" sz="1050" dirty="0" smtClean="0">
                <a:solidFill>
                  <a:schemeClr val="tx1"/>
                </a:solidFill>
                <a:latin typeface="ＭＳ Ｐ明朝" panose="02020600040205080304" pitchFamily="18" charset="-128"/>
                <a:ea typeface="ＭＳ Ｐ明朝" panose="02020600040205080304" pitchFamily="18" charset="-128"/>
              </a:rPr>
              <a:t>示す</a:t>
            </a:r>
            <a:r>
              <a:rPr lang="ja-JP" altLang="en-US" sz="1050" dirty="0">
                <a:solidFill>
                  <a:schemeClr val="tx1"/>
                </a:solidFill>
                <a:latin typeface="ＭＳ Ｐ明朝" panose="02020600040205080304" pitchFamily="18" charset="-128"/>
                <a:ea typeface="ＭＳ Ｐ明朝" panose="02020600040205080304" pitchFamily="18" charset="-128"/>
              </a:rPr>
              <a:t>ことに</a:t>
            </a:r>
            <a:r>
              <a:rPr lang="ja-JP" altLang="en-US" sz="1050" dirty="0" smtClean="0">
                <a:solidFill>
                  <a:schemeClr val="tx1"/>
                </a:solidFill>
                <a:latin typeface="ＭＳ Ｐ明朝" panose="02020600040205080304" pitchFamily="18" charset="-128"/>
                <a:ea typeface="ＭＳ Ｐ明朝" panose="02020600040205080304" pitchFamily="18" charset="-128"/>
              </a:rPr>
              <a:t>より、ヘイトスピーチ</a:t>
            </a:r>
            <a:r>
              <a:rPr lang="ja-JP" altLang="en-US" sz="1050" dirty="0">
                <a:solidFill>
                  <a:schemeClr val="tx1"/>
                </a:solidFill>
                <a:latin typeface="ＭＳ Ｐ明朝" panose="02020600040205080304" pitchFamily="18" charset="-128"/>
                <a:ea typeface="ＭＳ Ｐ明朝" panose="02020600040205080304" pitchFamily="18" charset="-128"/>
              </a:rPr>
              <a:t>を解消して</a:t>
            </a:r>
            <a:r>
              <a:rPr lang="ja-JP" altLang="en-US" sz="1050" dirty="0" smtClean="0">
                <a:solidFill>
                  <a:schemeClr val="tx1"/>
                </a:solidFill>
                <a:latin typeface="ＭＳ Ｐ明朝" panose="02020600040205080304" pitchFamily="18" charset="-128"/>
                <a:ea typeface="ＭＳ Ｐ明朝" panose="02020600040205080304" pitchFamily="18" charset="-128"/>
              </a:rPr>
              <a:t>いく機運</a:t>
            </a:r>
            <a:r>
              <a:rPr lang="ja-JP" altLang="en-US" sz="1050" dirty="0">
                <a:solidFill>
                  <a:schemeClr val="tx1"/>
                </a:solidFill>
                <a:latin typeface="ＭＳ Ｐ明朝" panose="02020600040205080304" pitchFamily="18" charset="-128"/>
                <a:ea typeface="ＭＳ Ｐ明朝" panose="02020600040205080304" pitchFamily="18" charset="-128"/>
              </a:rPr>
              <a:t>を醸成</a:t>
            </a:r>
            <a:r>
              <a:rPr lang="ja-JP" altLang="en-US" sz="1050" dirty="0" smtClean="0">
                <a:solidFill>
                  <a:schemeClr val="tx1"/>
                </a:solidFill>
                <a:latin typeface="ＭＳ Ｐ明朝" panose="02020600040205080304" pitchFamily="18" charset="-128"/>
                <a:ea typeface="ＭＳ Ｐ明朝" panose="02020600040205080304" pitchFamily="18" charset="-128"/>
              </a:rPr>
              <a:t>するため、新たに条例を制定する。</a:t>
            </a:r>
            <a:endParaRPr lang="ja-JP" altLang="en-US" sz="1050" dirty="0">
              <a:solidFill>
                <a:schemeClr val="tx1"/>
              </a:solidFill>
              <a:latin typeface="ＭＳ Ｐ明朝" panose="02020600040205080304" pitchFamily="18" charset="-128"/>
              <a:ea typeface="ＭＳ Ｐ明朝" panose="02020600040205080304" pitchFamily="18" charset="-128"/>
            </a:endParaRPr>
          </a:p>
          <a:p>
            <a:pPr marL="145489" indent="-145489">
              <a:lnSpc>
                <a:spcPts val="1600"/>
              </a:lnSpc>
            </a:pPr>
            <a:endParaRPr lang="en-US" altLang="ja-JP" sz="1050" kern="100" dirty="0" smtClean="0">
              <a:solidFill>
                <a:srgbClr val="000000"/>
              </a:solidFill>
              <a:latin typeface="ＭＳ Ｐ明朝" panose="02020600040205080304" pitchFamily="18" charset="-128"/>
              <a:ea typeface="ＭＳ Ｐ明朝" panose="02020600040205080304" pitchFamily="18" charset="-128"/>
              <a:cs typeface="Times New Roman" panose="02020603050405020304" pitchFamily="18" charset="0"/>
            </a:endParaRPr>
          </a:p>
          <a:p>
            <a:pPr>
              <a:lnSpc>
                <a:spcPts val="1600"/>
              </a:lnSpc>
            </a:pPr>
            <a:endParaRPr lang="ja-JP" altLang="en-US" sz="1309" dirty="0">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grpSp>
        <p:nvGrpSpPr>
          <p:cNvPr id="36" name="グループ化 35"/>
          <p:cNvGrpSpPr/>
          <p:nvPr/>
        </p:nvGrpSpPr>
        <p:grpSpPr>
          <a:xfrm>
            <a:off x="-223" y="5026737"/>
            <a:ext cx="6120223" cy="1927711"/>
            <a:chOff x="91635" y="4400435"/>
            <a:chExt cx="6120223" cy="1160467"/>
          </a:xfrm>
        </p:grpSpPr>
        <p:sp>
          <p:nvSpPr>
            <p:cNvPr id="26" name="正方形/長方形 25"/>
            <p:cNvSpPr/>
            <p:nvPr/>
          </p:nvSpPr>
          <p:spPr>
            <a:xfrm>
              <a:off x="91635" y="4400435"/>
              <a:ext cx="3534860" cy="193717"/>
            </a:xfrm>
            <a:prstGeom prst="rect">
              <a:avLst/>
            </a:prstGeom>
            <a:ln w="19050">
              <a:solidFill>
                <a:schemeClr val="tx1"/>
              </a:solidFill>
            </a:ln>
          </p:spPr>
          <p:style>
            <a:lnRef idx="2">
              <a:schemeClr val="accent1"/>
            </a:lnRef>
            <a:fillRef idx="1">
              <a:schemeClr val="lt1"/>
            </a:fillRef>
            <a:effectRef idx="0">
              <a:schemeClr val="accent1"/>
            </a:effectRef>
            <a:fontRef idx="minor">
              <a:schemeClr val="dk1"/>
            </a:fontRef>
          </p:style>
          <p:txBody>
            <a:bodyPr wrap="square" anchor="ctr">
              <a:noAutofit/>
            </a:bodyPr>
            <a:lstStyle/>
            <a:p>
              <a:r>
                <a:rPr lang="ja-JP" altLang="en-US" sz="1400" dirty="0" smtClean="0">
                  <a:latin typeface="HGPｺﾞｼｯｸE" panose="020B0900000000000000" pitchFamily="50" charset="-128"/>
                  <a:ea typeface="HGPｺﾞｼｯｸE" panose="020B0900000000000000" pitchFamily="50" charset="-128"/>
                  <a:cs typeface="ＭＳ Ｐゴシック" panose="020B0600070205080204" pitchFamily="50" charset="-128"/>
                </a:rPr>
                <a:t>２　これまでの経緯　</a:t>
              </a:r>
              <a:endParaRPr lang="ja-JP" altLang="en-US" sz="1400" dirty="0">
                <a:latin typeface="HGPｺﾞｼｯｸE" panose="020B0900000000000000" pitchFamily="50" charset="-128"/>
                <a:ea typeface="HGPｺﾞｼｯｸE" panose="020B0900000000000000" pitchFamily="50" charset="-128"/>
                <a:cs typeface="ＭＳ Ｐゴシック" panose="020B0600070205080204" pitchFamily="50" charset="-128"/>
              </a:endParaRPr>
            </a:p>
          </p:txBody>
        </p:sp>
        <p:sp>
          <p:nvSpPr>
            <p:cNvPr id="27" name="正方形/長方形 26"/>
            <p:cNvSpPr/>
            <p:nvPr/>
          </p:nvSpPr>
          <p:spPr>
            <a:xfrm>
              <a:off x="91858" y="4600699"/>
              <a:ext cx="6120000" cy="960203"/>
            </a:xfrm>
            <a:prstGeom prst="rect">
              <a:avLst/>
            </a:prstGeom>
            <a:noFill/>
            <a:ln w="25400" cap="flat" cmpd="sng" algn="ctr">
              <a:noFill/>
              <a:prstDash val="solid"/>
            </a:ln>
            <a:effectLst/>
          </p:spPr>
          <p:txBody>
            <a:bodyPr wrap="square" lIns="36000" tIns="36000" rIns="36000" bIns="36000" anchor="t" anchorCtr="0">
              <a:noAutofit/>
            </a:bodyPr>
            <a:lstStyle/>
            <a:p>
              <a:pPr>
                <a:lnSpc>
                  <a:spcPts val="1600"/>
                </a:lnSpc>
              </a:pPr>
              <a:r>
                <a:rPr lang="ja-JP" altLang="en-US" sz="1050" b="1" dirty="0" smtClean="0">
                  <a:solidFill>
                    <a:srgbClr val="000000"/>
                  </a:solidFill>
                  <a:latin typeface="ＭＳ Ｐ明朝" panose="02020600040205080304" pitchFamily="18" charset="-128"/>
                  <a:ea typeface="ＭＳ Ｐ明朝" panose="02020600040205080304" pitchFamily="18" charset="-128"/>
                  <a:cs typeface="Meiryo UI" panose="020B0604030504040204" pitchFamily="50" charset="-128"/>
                </a:rPr>
                <a:t>〇人権施策推進審議会への諮問</a:t>
              </a:r>
              <a:r>
                <a:rPr lang="ja-JP" altLang="en-US" sz="1050" b="1" dirty="0">
                  <a:solidFill>
                    <a:srgbClr val="000000"/>
                  </a:solidFill>
                  <a:latin typeface="ＭＳ Ｐ明朝" panose="02020600040205080304" pitchFamily="18" charset="-128"/>
                  <a:ea typeface="ＭＳ Ｐ明朝" panose="02020600040205080304" pitchFamily="18" charset="-128"/>
                  <a:cs typeface="Meiryo UI" panose="020B0604030504040204" pitchFamily="50" charset="-128"/>
                </a:rPr>
                <a:t>（平成</a:t>
              </a:r>
              <a:r>
                <a:rPr lang="en-US" sz="1050" b="1" dirty="0">
                  <a:solidFill>
                    <a:srgbClr val="000000"/>
                  </a:solidFill>
                  <a:latin typeface="ＭＳ Ｐ明朝" panose="02020600040205080304" pitchFamily="18" charset="-128"/>
                  <a:ea typeface="ＭＳ Ｐ明朝" panose="02020600040205080304" pitchFamily="18" charset="-128"/>
                  <a:cs typeface="Meiryo UI" panose="020B0604030504040204" pitchFamily="50" charset="-128"/>
                </a:rPr>
                <a:t>31</a:t>
              </a:r>
              <a:r>
                <a:rPr lang="ja-JP" altLang="en-US" sz="1050" b="1" dirty="0">
                  <a:solidFill>
                    <a:srgbClr val="000000"/>
                  </a:solidFill>
                  <a:latin typeface="ＭＳ Ｐ明朝" panose="02020600040205080304" pitchFamily="18" charset="-128"/>
                  <a:ea typeface="ＭＳ Ｐ明朝" panose="02020600040205080304" pitchFamily="18" charset="-128"/>
                  <a:cs typeface="Meiryo UI" panose="020B0604030504040204" pitchFamily="50" charset="-128"/>
                </a:rPr>
                <a:t>年</a:t>
              </a:r>
              <a:r>
                <a:rPr lang="en-US" sz="1050" b="1" dirty="0">
                  <a:solidFill>
                    <a:srgbClr val="000000"/>
                  </a:solidFill>
                  <a:latin typeface="ＭＳ Ｐ明朝" panose="02020600040205080304" pitchFamily="18" charset="-128"/>
                  <a:ea typeface="ＭＳ Ｐ明朝" panose="02020600040205080304" pitchFamily="18" charset="-128"/>
                  <a:cs typeface="Meiryo UI" panose="020B0604030504040204" pitchFamily="50" charset="-128"/>
                </a:rPr>
                <a:t>2</a:t>
              </a:r>
              <a:r>
                <a:rPr lang="ja-JP" altLang="en-US" sz="1050" b="1" dirty="0">
                  <a:solidFill>
                    <a:srgbClr val="000000"/>
                  </a:solidFill>
                  <a:latin typeface="ＭＳ Ｐ明朝" panose="02020600040205080304" pitchFamily="18" charset="-128"/>
                  <a:ea typeface="ＭＳ Ｐ明朝" panose="02020600040205080304" pitchFamily="18" charset="-128"/>
                  <a:cs typeface="Meiryo UI" panose="020B0604030504040204" pitchFamily="50" charset="-128"/>
                </a:rPr>
                <a:t>月</a:t>
              </a:r>
              <a:r>
                <a:rPr lang="en-US" sz="1050" b="1" dirty="0">
                  <a:solidFill>
                    <a:srgbClr val="000000"/>
                  </a:solidFill>
                  <a:latin typeface="ＭＳ Ｐ明朝" panose="02020600040205080304" pitchFamily="18" charset="-128"/>
                  <a:ea typeface="ＭＳ Ｐ明朝" panose="02020600040205080304" pitchFamily="18" charset="-128"/>
                  <a:cs typeface="Meiryo UI" panose="020B0604030504040204" pitchFamily="50" charset="-128"/>
                </a:rPr>
                <a:t>15</a:t>
              </a:r>
              <a:r>
                <a:rPr lang="ja-JP" altLang="en-US" sz="1050" b="1" dirty="0">
                  <a:solidFill>
                    <a:srgbClr val="000000"/>
                  </a:solidFill>
                  <a:latin typeface="ＭＳ Ｐ明朝" panose="02020600040205080304" pitchFamily="18" charset="-128"/>
                  <a:ea typeface="ＭＳ Ｐ明朝" panose="02020600040205080304" pitchFamily="18" charset="-128"/>
                  <a:cs typeface="Meiryo UI" panose="020B0604030504040204" pitchFamily="50" charset="-128"/>
                </a:rPr>
                <a:t>日</a:t>
              </a:r>
              <a:r>
                <a:rPr lang="ja-JP" altLang="en-US" sz="1050" b="1" dirty="0" smtClean="0">
                  <a:solidFill>
                    <a:srgbClr val="000000"/>
                  </a:solidFill>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1050" b="1" dirty="0">
                  <a:solidFill>
                    <a:srgbClr val="000000"/>
                  </a:solidFill>
                  <a:latin typeface="ＭＳ Ｐ明朝" panose="02020600040205080304" pitchFamily="18" charset="-128"/>
                  <a:ea typeface="ＭＳ Ｐ明朝" panose="02020600040205080304" pitchFamily="18" charset="-128"/>
                  <a:cs typeface="Meiryo UI" panose="020B0604030504040204" pitchFamily="50" charset="-128"/>
                </a:rPr>
                <a:t>　答申（令和元年</a:t>
              </a:r>
              <a:r>
                <a:rPr lang="en-US" sz="1050" b="1" dirty="0">
                  <a:solidFill>
                    <a:srgbClr val="000000"/>
                  </a:solidFill>
                  <a:latin typeface="ＭＳ Ｐ明朝" panose="02020600040205080304" pitchFamily="18" charset="-128"/>
                  <a:ea typeface="ＭＳ Ｐ明朝" panose="02020600040205080304" pitchFamily="18" charset="-128"/>
                  <a:cs typeface="Meiryo UI" panose="020B0604030504040204" pitchFamily="50" charset="-128"/>
                </a:rPr>
                <a:t>7</a:t>
              </a:r>
              <a:r>
                <a:rPr lang="ja-JP" altLang="en-US" sz="1050" b="1" dirty="0">
                  <a:solidFill>
                    <a:srgbClr val="000000"/>
                  </a:solidFill>
                  <a:latin typeface="ＭＳ Ｐ明朝" panose="02020600040205080304" pitchFamily="18" charset="-128"/>
                  <a:ea typeface="ＭＳ Ｐ明朝" panose="02020600040205080304" pitchFamily="18" charset="-128"/>
                  <a:cs typeface="Meiryo UI" panose="020B0604030504040204" pitchFamily="50" charset="-128"/>
                </a:rPr>
                <a:t>月</a:t>
              </a:r>
              <a:r>
                <a:rPr lang="en-US" sz="1050" b="1" dirty="0">
                  <a:solidFill>
                    <a:srgbClr val="000000"/>
                  </a:solidFill>
                  <a:latin typeface="ＭＳ Ｐ明朝" panose="02020600040205080304" pitchFamily="18" charset="-128"/>
                  <a:ea typeface="ＭＳ Ｐ明朝" panose="02020600040205080304" pitchFamily="18" charset="-128"/>
                  <a:cs typeface="Meiryo UI" panose="020B0604030504040204" pitchFamily="50" charset="-128"/>
                </a:rPr>
                <a:t>1</a:t>
              </a:r>
              <a:r>
                <a:rPr lang="ja-JP" altLang="en-US" sz="1050" b="1" dirty="0">
                  <a:solidFill>
                    <a:srgbClr val="000000"/>
                  </a:solidFill>
                  <a:latin typeface="ＭＳ Ｐ明朝" panose="02020600040205080304" pitchFamily="18" charset="-128"/>
                  <a:ea typeface="ＭＳ Ｐ明朝" panose="02020600040205080304" pitchFamily="18" charset="-128"/>
                  <a:cs typeface="Meiryo UI" panose="020B0604030504040204" pitchFamily="50" charset="-128"/>
                </a:rPr>
                <a:t>日</a:t>
              </a:r>
              <a:r>
                <a:rPr lang="ja-JP" altLang="en-US" sz="1050" b="1" dirty="0" smtClean="0">
                  <a:solidFill>
                    <a:srgbClr val="000000"/>
                  </a:solidFill>
                  <a:latin typeface="ＭＳ Ｐ明朝" panose="02020600040205080304" pitchFamily="18" charset="-128"/>
                  <a:ea typeface="ＭＳ Ｐ明朝" panose="02020600040205080304" pitchFamily="18" charset="-128"/>
                  <a:cs typeface="Meiryo UI" panose="020B0604030504040204" pitchFamily="50" charset="-128"/>
                </a:rPr>
                <a:t>）</a:t>
              </a:r>
              <a:endParaRPr lang="en-US" altLang="ja-JP" sz="1050" b="1" dirty="0" smtClean="0">
                <a:solidFill>
                  <a:srgbClr val="000000"/>
                </a:solidFill>
                <a:latin typeface="ＭＳ Ｐ明朝" panose="02020600040205080304" pitchFamily="18" charset="-128"/>
                <a:ea typeface="ＭＳ Ｐ明朝" panose="02020600040205080304" pitchFamily="18" charset="-128"/>
                <a:cs typeface="Meiryo UI" panose="020B0604030504040204" pitchFamily="50" charset="-128"/>
              </a:endParaRPr>
            </a:p>
            <a:p>
              <a:pPr>
                <a:lnSpc>
                  <a:spcPts val="1600"/>
                </a:lnSpc>
              </a:pPr>
              <a:r>
                <a:rPr lang="ja-JP" altLang="en-US" sz="1050" b="1" dirty="0" smtClean="0">
                  <a:solidFill>
                    <a:srgbClr val="000000"/>
                  </a:solidFill>
                  <a:latin typeface="ＭＳ Ｐ明朝" panose="02020600040205080304" pitchFamily="18" charset="-128"/>
                  <a:ea typeface="ＭＳ Ｐ明朝" panose="02020600040205080304" pitchFamily="18" charset="-128"/>
                  <a:cs typeface="ＭＳ Ｐゴシック" panose="020B0600070205080204" pitchFamily="50" charset="-128"/>
                </a:rPr>
                <a:t>〇戦略本部会議（令和元年</a:t>
              </a:r>
              <a:r>
                <a:rPr lang="en-US" altLang="ja-JP" sz="1050" b="1" dirty="0" smtClean="0">
                  <a:solidFill>
                    <a:srgbClr val="000000"/>
                  </a:solidFill>
                  <a:latin typeface="ＭＳ Ｐ明朝" panose="02020600040205080304" pitchFamily="18" charset="-128"/>
                  <a:ea typeface="ＭＳ Ｐ明朝" panose="02020600040205080304" pitchFamily="18" charset="-128"/>
                  <a:cs typeface="ＭＳ Ｐゴシック" panose="020B0600070205080204" pitchFamily="50" charset="-128"/>
                </a:rPr>
                <a:t>8</a:t>
              </a:r>
              <a:r>
                <a:rPr lang="ja-JP" altLang="en-US" sz="1050" b="1" dirty="0" smtClean="0">
                  <a:solidFill>
                    <a:srgbClr val="000000"/>
                  </a:solidFill>
                  <a:latin typeface="ＭＳ Ｐ明朝" panose="02020600040205080304" pitchFamily="18" charset="-128"/>
                  <a:ea typeface="ＭＳ Ｐ明朝" panose="02020600040205080304" pitchFamily="18" charset="-128"/>
                  <a:cs typeface="ＭＳ Ｐゴシック" panose="020B0600070205080204" pitchFamily="50" charset="-128"/>
                </a:rPr>
                <a:t>月</a:t>
              </a:r>
              <a:r>
                <a:rPr lang="en-US" altLang="ja-JP" sz="1050" b="1" dirty="0" smtClean="0">
                  <a:solidFill>
                    <a:srgbClr val="000000"/>
                  </a:solidFill>
                  <a:latin typeface="ＭＳ Ｐ明朝" panose="02020600040205080304" pitchFamily="18" charset="-128"/>
                  <a:ea typeface="ＭＳ Ｐ明朝" panose="02020600040205080304" pitchFamily="18" charset="-128"/>
                  <a:cs typeface="ＭＳ Ｐゴシック" panose="020B0600070205080204" pitchFamily="50" charset="-128"/>
                </a:rPr>
                <a:t>1</a:t>
              </a:r>
              <a:r>
                <a:rPr lang="ja-JP" altLang="en-US" sz="1050" b="1" dirty="0" smtClean="0">
                  <a:solidFill>
                    <a:srgbClr val="000000"/>
                  </a:solidFill>
                  <a:latin typeface="ＭＳ Ｐ明朝" panose="02020600040205080304" pitchFamily="18" charset="-128"/>
                  <a:ea typeface="ＭＳ Ｐ明朝" panose="02020600040205080304" pitchFamily="18" charset="-128"/>
                  <a:cs typeface="ＭＳ Ｐゴシック" panose="020B0600070205080204" pitchFamily="50" charset="-128"/>
                </a:rPr>
                <a:t>日）開催</a:t>
              </a:r>
              <a:endParaRPr lang="en-US" altLang="ja-JP" sz="1050" b="1" dirty="0" smtClean="0">
                <a:solidFill>
                  <a:srgbClr val="000000"/>
                </a:solidFill>
                <a:latin typeface="ＭＳ Ｐ明朝" panose="02020600040205080304" pitchFamily="18" charset="-128"/>
                <a:ea typeface="ＭＳ Ｐ明朝" panose="02020600040205080304" pitchFamily="18" charset="-128"/>
                <a:cs typeface="ＭＳ Ｐゴシック" panose="020B0600070205080204" pitchFamily="50" charset="-128"/>
              </a:endParaRPr>
            </a:p>
            <a:p>
              <a:pPr>
                <a:lnSpc>
                  <a:spcPts val="1600"/>
                </a:lnSpc>
              </a:pPr>
              <a:r>
                <a:rPr lang="ja-JP" altLang="en-US" sz="1050" b="1" dirty="0" smtClean="0">
                  <a:solidFill>
                    <a:srgbClr val="000000"/>
                  </a:solidFill>
                  <a:latin typeface="ＭＳ Ｐ明朝" panose="02020600040205080304" pitchFamily="18" charset="-128"/>
                  <a:ea typeface="ＭＳ Ｐ明朝" panose="02020600040205080304" pitchFamily="18" charset="-128"/>
                  <a:cs typeface="ＭＳ Ｐゴシック" panose="020B0600070205080204" pitchFamily="50" charset="-128"/>
                </a:rPr>
                <a:t>〇パブリックコメント実施中（令和元年</a:t>
              </a:r>
              <a:r>
                <a:rPr lang="en-US" altLang="ja-JP" sz="1050" b="1" dirty="0" smtClean="0">
                  <a:solidFill>
                    <a:srgbClr val="000000"/>
                  </a:solidFill>
                  <a:latin typeface="ＭＳ Ｐ明朝" panose="02020600040205080304" pitchFamily="18" charset="-128"/>
                  <a:ea typeface="ＭＳ Ｐ明朝" panose="02020600040205080304" pitchFamily="18" charset="-128"/>
                  <a:cs typeface="ＭＳ Ｐゴシック" panose="020B0600070205080204" pitchFamily="50" charset="-128"/>
                </a:rPr>
                <a:t>8</a:t>
              </a:r>
              <a:r>
                <a:rPr lang="ja-JP" altLang="en-US" sz="1050" b="1" dirty="0" smtClean="0">
                  <a:solidFill>
                    <a:srgbClr val="000000"/>
                  </a:solidFill>
                  <a:latin typeface="ＭＳ Ｐ明朝" panose="02020600040205080304" pitchFamily="18" charset="-128"/>
                  <a:ea typeface="ＭＳ Ｐ明朝" panose="02020600040205080304" pitchFamily="18" charset="-128"/>
                  <a:cs typeface="ＭＳ Ｐゴシック" panose="020B0600070205080204" pitchFamily="50" charset="-128"/>
                </a:rPr>
                <a:t>月</a:t>
              </a:r>
              <a:r>
                <a:rPr lang="en-US" altLang="ja-JP" sz="1050" b="1" dirty="0" smtClean="0">
                  <a:solidFill>
                    <a:srgbClr val="000000"/>
                  </a:solidFill>
                  <a:latin typeface="ＭＳ Ｐ明朝" panose="02020600040205080304" pitchFamily="18" charset="-128"/>
                  <a:ea typeface="ＭＳ Ｐ明朝" panose="02020600040205080304" pitchFamily="18" charset="-128"/>
                  <a:cs typeface="ＭＳ Ｐゴシック" panose="020B0600070205080204" pitchFamily="50" charset="-128"/>
                </a:rPr>
                <a:t>6</a:t>
              </a:r>
              <a:r>
                <a:rPr lang="ja-JP" altLang="en-US" sz="1050" b="1" dirty="0" smtClean="0">
                  <a:solidFill>
                    <a:srgbClr val="000000"/>
                  </a:solidFill>
                  <a:latin typeface="ＭＳ Ｐ明朝" panose="02020600040205080304" pitchFamily="18" charset="-128"/>
                  <a:ea typeface="ＭＳ Ｐ明朝" panose="02020600040205080304" pitchFamily="18" charset="-128"/>
                  <a:cs typeface="ＭＳ Ｐゴシック" panose="020B0600070205080204" pitchFamily="50" charset="-128"/>
                </a:rPr>
                <a:t>日</a:t>
              </a:r>
              <a:r>
                <a:rPr lang="ja-JP" altLang="en-US" sz="1050" b="1" dirty="0" smtClean="0">
                  <a:latin typeface="ＭＳ Ｐ明朝" panose="02020600040205080304" pitchFamily="18" charset="-128"/>
                  <a:ea typeface="ＭＳ Ｐ明朝" panose="02020600040205080304" pitchFamily="18" charset="-128"/>
                  <a:cs typeface="ＭＳ Ｐゴシック" panose="020B0600070205080204" pitchFamily="50" charset="-128"/>
                </a:rPr>
                <a:t>～</a:t>
              </a:r>
              <a:r>
                <a:rPr lang="en-US" altLang="ja-JP" sz="1050" b="1" dirty="0" smtClean="0">
                  <a:latin typeface="ＭＳ Ｐ明朝" panose="02020600040205080304" pitchFamily="18" charset="-128"/>
                  <a:ea typeface="ＭＳ Ｐ明朝" panose="02020600040205080304" pitchFamily="18" charset="-128"/>
                  <a:cs typeface="ＭＳ Ｐゴシック" panose="020B0600070205080204" pitchFamily="50" charset="-128"/>
                </a:rPr>
                <a:t>9</a:t>
              </a:r>
              <a:r>
                <a:rPr lang="ja-JP" altLang="en-US" sz="1050" b="1" dirty="0" smtClean="0">
                  <a:latin typeface="ＭＳ Ｐ明朝" panose="02020600040205080304" pitchFamily="18" charset="-128"/>
                  <a:ea typeface="ＭＳ Ｐ明朝" panose="02020600040205080304" pitchFamily="18" charset="-128"/>
                  <a:cs typeface="ＭＳ Ｐゴシック" panose="020B0600070205080204" pitchFamily="50" charset="-128"/>
                </a:rPr>
                <a:t>月</a:t>
              </a:r>
              <a:r>
                <a:rPr lang="en-US" altLang="ja-JP" sz="1050" b="1" dirty="0" smtClean="0">
                  <a:latin typeface="ＭＳ Ｐ明朝" panose="02020600040205080304" pitchFamily="18" charset="-128"/>
                  <a:ea typeface="ＭＳ Ｐ明朝" panose="02020600040205080304" pitchFamily="18" charset="-128"/>
                  <a:cs typeface="ＭＳ Ｐゴシック" panose="020B0600070205080204" pitchFamily="50" charset="-128"/>
                </a:rPr>
                <a:t>4</a:t>
              </a:r>
              <a:r>
                <a:rPr lang="ja-JP" altLang="en-US" sz="1050" b="1" dirty="0" smtClean="0">
                  <a:latin typeface="ＭＳ Ｐ明朝" panose="02020600040205080304" pitchFamily="18" charset="-128"/>
                  <a:ea typeface="ＭＳ Ｐ明朝" panose="02020600040205080304" pitchFamily="18" charset="-128"/>
                  <a:cs typeface="ＭＳ Ｐゴシック" panose="020B0600070205080204" pitchFamily="50" charset="-128"/>
                </a:rPr>
                <a:t>日）</a:t>
              </a:r>
              <a:endParaRPr lang="ja-JP" altLang="en-US" sz="1050" b="1" dirty="0">
                <a:latin typeface="ＭＳ Ｐ明朝" panose="02020600040205080304" pitchFamily="18" charset="-128"/>
                <a:ea typeface="ＭＳ Ｐ明朝" panose="02020600040205080304" pitchFamily="18" charset="-128"/>
                <a:cs typeface="ＭＳ Ｐゴシック" panose="020B0600070205080204" pitchFamily="50" charset="-128"/>
              </a:endParaRPr>
            </a:p>
          </p:txBody>
        </p:sp>
      </p:grpSp>
      <p:sp>
        <p:nvSpPr>
          <p:cNvPr id="28" name="テキスト ボックス 23"/>
          <p:cNvSpPr txBox="1"/>
          <p:nvPr/>
        </p:nvSpPr>
        <p:spPr>
          <a:xfrm>
            <a:off x="-223" y="6494937"/>
            <a:ext cx="5616000" cy="314209"/>
          </a:xfrm>
          <a:prstGeom prst="rect">
            <a:avLst/>
          </a:prstGeom>
          <a:solidFill>
            <a:srgbClr val="000099"/>
          </a:solidFill>
          <a:ln w="15875" cap="flat" cmpd="sng" algn="ctr">
            <a:solidFill>
              <a:srgbClr val="4F81BD"/>
            </a:solidFill>
            <a:prstDash val="solid"/>
          </a:ln>
          <a:effectLst/>
        </p:spPr>
        <p:txBody>
          <a:bodyPr wrap="square">
            <a:noAutofit/>
          </a:bodyPr>
          <a:lstStyle/>
          <a:p>
            <a:pPr fontAlgn="base"/>
            <a:r>
              <a:rPr lang="ja-JP" altLang="en-US" sz="1400" dirty="0" smtClean="0">
                <a:solidFill>
                  <a:srgbClr val="FFFFFF"/>
                </a:solidFill>
                <a:latin typeface="ＭＳ Ｐゴシック" panose="020B0600070205080204" pitchFamily="50" charset="-128"/>
                <a:ea typeface="HGPｺﾞｼｯｸE" panose="020B0900000000000000" pitchFamily="50" charset="-128"/>
                <a:cs typeface="Times New Roman" panose="02020603050405020304" pitchFamily="18" charset="0"/>
              </a:rPr>
              <a:t>（１）人権</a:t>
            </a:r>
            <a:r>
              <a:rPr lang="ja-JP" altLang="en-US" sz="1400" dirty="0">
                <a:solidFill>
                  <a:srgbClr val="FFFFFF"/>
                </a:solidFill>
                <a:latin typeface="ＭＳ Ｐゴシック" panose="020B0600070205080204" pitchFamily="50" charset="-128"/>
                <a:ea typeface="HGPｺﾞｼｯｸE" panose="020B0900000000000000" pitchFamily="50" charset="-128"/>
                <a:cs typeface="Times New Roman" panose="02020603050405020304" pitchFamily="18" charset="0"/>
              </a:rPr>
              <a:t>尊重の社会づくり条例の一部改正（案</a:t>
            </a:r>
            <a:r>
              <a:rPr lang="ja-JP" altLang="en-US" sz="1400" dirty="0" smtClean="0">
                <a:solidFill>
                  <a:srgbClr val="FFFFFF"/>
                </a:solidFill>
                <a:latin typeface="ＭＳ Ｐゴシック" panose="020B0600070205080204" pitchFamily="50" charset="-128"/>
                <a:ea typeface="HGPｺﾞｼｯｸE" panose="020B0900000000000000" pitchFamily="50" charset="-128"/>
                <a:cs typeface="Times New Roman" panose="02020603050405020304" pitchFamily="18" charset="0"/>
              </a:rPr>
              <a:t>）</a:t>
            </a:r>
            <a:endParaRPr lang="ja-JP" altLang="en-US" sz="1400" dirty="0">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grpSp>
        <p:nvGrpSpPr>
          <p:cNvPr id="5" name="グループ化 4"/>
          <p:cNvGrpSpPr/>
          <p:nvPr/>
        </p:nvGrpSpPr>
        <p:grpSpPr>
          <a:xfrm>
            <a:off x="5967494" y="674276"/>
            <a:ext cx="7676947" cy="3891910"/>
            <a:chOff x="6471776" y="681648"/>
            <a:chExt cx="7482180" cy="4039915"/>
          </a:xfrm>
        </p:grpSpPr>
        <p:sp>
          <p:nvSpPr>
            <p:cNvPr id="30" name="正方形/長方形 29"/>
            <p:cNvSpPr/>
            <p:nvPr/>
          </p:nvSpPr>
          <p:spPr>
            <a:xfrm>
              <a:off x="6480497" y="1030881"/>
              <a:ext cx="7473459" cy="3690682"/>
            </a:xfrm>
            <a:prstGeom prst="rect">
              <a:avLst/>
            </a:prstGeom>
            <a:solidFill>
              <a:sysClr val="window" lastClr="FFFFFF"/>
            </a:solidFill>
            <a:ln w="12700" cap="flat" cmpd="sng" algn="ctr">
              <a:solidFill>
                <a:schemeClr val="tx1"/>
              </a:solidFill>
              <a:prstDash val="solid"/>
            </a:ln>
            <a:effectLst/>
          </p:spPr>
          <p:txBody>
            <a:bodyPr wrap="square" lIns="36000" tIns="36000" rIns="36000" bIns="36000" anchor="ctr" anchorCtr="0">
              <a:noAutofit/>
            </a:bodyPr>
            <a:lstStyle/>
            <a:p>
              <a:pPr>
                <a:lnSpc>
                  <a:spcPts val="1300"/>
                </a:lnSpc>
              </a:pPr>
              <a:r>
                <a:rPr lang="en-US" altLang="ja-JP" sz="1200" b="1" dirty="0">
                  <a:latin typeface="ＭＳ Ｐゴシック" panose="020B0600070205080204" pitchFamily="50" charset="-128"/>
                  <a:ea typeface="ＭＳ Ｐゴシック" panose="020B0600070205080204" pitchFamily="50" charset="-128"/>
                </a:rPr>
                <a:t>【</a:t>
              </a:r>
              <a:r>
                <a:rPr lang="ja-JP" altLang="en-US" sz="1200" b="1" dirty="0" smtClean="0">
                  <a:latin typeface="ＭＳ Ｐゴシック" panose="020B0600070205080204" pitchFamily="50" charset="-128"/>
                  <a:ea typeface="ＭＳ Ｐゴシック" panose="020B0600070205080204" pitchFamily="50" charset="-128"/>
                </a:rPr>
                <a:t>条例制定の</a:t>
              </a:r>
              <a:r>
                <a:rPr lang="ja-JP" altLang="en-US" sz="1200" b="1" dirty="0">
                  <a:latin typeface="ＭＳ Ｐゴシック" panose="020B0600070205080204" pitchFamily="50" charset="-128"/>
                  <a:ea typeface="ＭＳ Ｐゴシック" panose="020B0600070205080204" pitchFamily="50" charset="-128"/>
                </a:rPr>
                <a:t>必要性</a:t>
              </a:r>
              <a:r>
                <a:rPr lang="en-US" altLang="ja-JP" sz="1200" b="1" dirty="0">
                  <a:latin typeface="ＭＳ Ｐゴシック" panose="020B0600070205080204" pitchFamily="50" charset="-128"/>
                  <a:ea typeface="ＭＳ Ｐゴシック" panose="020B0600070205080204" pitchFamily="50" charset="-128"/>
                </a:rPr>
                <a:t>】</a:t>
              </a:r>
              <a:endParaRPr lang="ja-JP" altLang="en-US" sz="1200" b="1" dirty="0">
                <a:latin typeface="ＭＳ Ｐゴシック" panose="020B0600070205080204" pitchFamily="50" charset="-128"/>
                <a:ea typeface="ＭＳ Ｐゴシック" panose="020B0600070205080204" pitchFamily="50" charset="-128"/>
              </a:endParaRPr>
            </a:p>
            <a:p>
              <a:pPr>
                <a:lnSpc>
                  <a:spcPts val="1300"/>
                </a:lnSpc>
              </a:pPr>
              <a:r>
                <a:rPr lang="ja-JP" altLang="en-US" sz="1050" dirty="0" smtClean="0">
                  <a:latin typeface="ＭＳ Ｐ明朝" panose="02020600040205080304" pitchFamily="18" charset="-128"/>
                  <a:ea typeface="ＭＳ Ｐ明朝" panose="02020600040205080304" pitchFamily="18" charset="-128"/>
                </a:rPr>
                <a:t>　○</a:t>
              </a:r>
              <a:r>
                <a:rPr lang="ja-JP" altLang="en-US" sz="1050" dirty="0">
                  <a:latin typeface="ＭＳ Ｐ明朝" panose="02020600040205080304" pitchFamily="18" charset="-128"/>
                  <a:ea typeface="ＭＳ Ｐ明朝" panose="02020600040205080304" pitchFamily="18" charset="-128"/>
                </a:rPr>
                <a:t>　</a:t>
              </a:r>
              <a:r>
                <a:rPr lang="ja-JP" altLang="en-US" sz="1050" dirty="0" smtClean="0">
                  <a:latin typeface="ＭＳ Ｐ明朝" panose="02020600040205080304" pitchFamily="18" charset="-128"/>
                  <a:ea typeface="ＭＳ Ｐ明朝" panose="02020600040205080304" pitchFamily="18" charset="-128"/>
                </a:rPr>
                <a:t>性的マイノリティの人権問題に関する認知度は</a:t>
              </a:r>
              <a:r>
                <a:rPr lang="en-US" altLang="ja-JP" sz="1050" dirty="0" smtClean="0">
                  <a:latin typeface="ＭＳ Ｐ明朝" panose="02020600040205080304" pitchFamily="18" charset="-128"/>
                  <a:ea typeface="ＭＳ Ｐ明朝" panose="02020600040205080304" pitchFamily="18" charset="-128"/>
                </a:rPr>
                <a:t>43.3%</a:t>
              </a:r>
              <a:r>
                <a:rPr lang="ja-JP" altLang="en-US" sz="1050" dirty="0" smtClean="0">
                  <a:latin typeface="ＭＳ Ｐ明朝" panose="02020600040205080304" pitchFamily="18" charset="-128"/>
                  <a:ea typeface="ＭＳ Ｐ明朝" panose="02020600040205080304" pitchFamily="18" charset="-128"/>
                </a:rPr>
                <a:t>で、他の人権課題と比較して最低（</a:t>
              </a:r>
              <a:r>
                <a:rPr lang="en-US" altLang="ja-JP" sz="1050" dirty="0" smtClean="0">
                  <a:latin typeface="ＭＳ Ｐ明朝" panose="02020600040205080304" pitchFamily="18" charset="-128"/>
                  <a:ea typeface="ＭＳ Ｐ明朝" panose="02020600040205080304" pitchFamily="18" charset="-128"/>
                </a:rPr>
                <a:t>H27</a:t>
              </a:r>
              <a:r>
                <a:rPr lang="ja-JP" altLang="en-US" sz="1050" dirty="0" smtClean="0">
                  <a:latin typeface="ＭＳ Ｐ明朝" panose="02020600040205080304" pitchFamily="18" charset="-128"/>
                  <a:ea typeface="ＭＳ Ｐ明朝" panose="02020600040205080304" pitchFamily="18" charset="-128"/>
                </a:rPr>
                <a:t>大阪府）。</a:t>
              </a:r>
              <a:endParaRPr lang="en-US" altLang="ja-JP" sz="1050" dirty="0" smtClean="0">
                <a:latin typeface="ＭＳ Ｐ明朝" panose="02020600040205080304" pitchFamily="18" charset="-128"/>
                <a:ea typeface="ＭＳ Ｐ明朝" panose="02020600040205080304" pitchFamily="18" charset="-128"/>
              </a:endParaRPr>
            </a:p>
            <a:p>
              <a:pPr>
                <a:lnSpc>
                  <a:spcPts val="1300"/>
                </a:lnSpc>
              </a:pPr>
              <a:r>
                <a:rPr lang="ja-JP" altLang="en-US" sz="1050" dirty="0">
                  <a:latin typeface="ＭＳ Ｐ明朝" panose="02020600040205080304" pitchFamily="18" charset="-128"/>
                  <a:ea typeface="ＭＳ Ｐ明朝" panose="02020600040205080304" pitchFamily="18" charset="-128"/>
                </a:rPr>
                <a:t>　</a:t>
              </a:r>
              <a:r>
                <a:rPr lang="ja-JP" altLang="en-US" sz="1050" dirty="0" smtClean="0">
                  <a:latin typeface="ＭＳ Ｐ明朝" panose="02020600040205080304" pitchFamily="18" charset="-128"/>
                  <a:ea typeface="ＭＳ Ｐ明朝" panose="02020600040205080304" pitchFamily="18" charset="-128"/>
                </a:rPr>
                <a:t>○　当事者等へのヒアリングにおいても、「トイレや病院の受診を控える」「住まいの確保が困難で、解雇などの差別対応もある」といった</a:t>
              </a:r>
              <a:endParaRPr lang="en-US" altLang="ja-JP" sz="1050" dirty="0" smtClean="0">
                <a:latin typeface="ＭＳ Ｐ明朝" panose="02020600040205080304" pitchFamily="18" charset="-128"/>
                <a:ea typeface="ＭＳ Ｐ明朝" panose="02020600040205080304" pitchFamily="18" charset="-128"/>
              </a:endParaRPr>
            </a:p>
            <a:p>
              <a:pPr>
                <a:lnSpc>
                  <a:spcPts val="1300"/>
                </a:lnSpc>
              </a:pPr>
              <a:r>
                <a:rPr lang="ja-JP" altLang="en-US" sz="1050" dirty="0">
                  <a:latin typeface="ＭＳ Ｐ明朝" panose="02020600040205080304" pitchFamily="18" charset="-128"/>
                  <a:ea typeface="ＭＳ Ｐ明朝" panose="02020600040205080304" pitchFamily="18" charset="-128"/>
                </a:rPr>
                <a:t>　</a:t>
              </a:r>
              <a:r>
                <a:rPr lang="ja-JP" altLang="en-US" sz="1050" dirty="0" smtClean="0">
                  <a:latin typeface="ＭＳ Ｐ明朝" panose="02020600040205080304" pitchFamily="18" charset="-128"/>
                  <a:ea typeface="ＭＳ Ｐ明朝" panose="02020600040205080304" pitchFamily="18" charset="-128"/>
                </a:rPr>
                <a:t>　状況で、多くの当事者は生きづらさを感じたり、悩み・困難を</a:t>
              </a:r>
              <a:r>
                <a:rPr lang="ja-JP" altLang="en-US" sz="1050" smtClean="0">
                  <a:latin typeface="ＭＳ Ｐ明朝" panose="02020600040205080304" pitchFamily="18" charset="-128"/>
                  <a:ea typeface="ＭＳ Ｐ明朝" panose="02020600040205080304" pitchFamily="18" charset="-128"/>
                </a:rPr>
                <a:t>抱えている。</a:t>
              </a:r>
              <a:endParaRPr lang="en-US" altLang="ja-JP" sz="1050" dirty="0" smtClean="0">
                <a:latin typeface="ＭＳ Ｐ明朝" panose="02020600040205080304" pitchFamily="18" charset="-128"/>
                <a:ea typeface="ＭＳ Ｐ明朝" panose="02020600040205080304" pitchFamily="18" charset="-128"/>
              </a:endParaRPr>
            </a:p>
            <a:p>
              <a:pPr>
                <a:lnSpc>
                  <a:spcPts val="1300"/>
                </a:lnSpc>
              </a:pPr>
              <a:r>
                <a:rPr lang="ja-JP" altLang="en-US" sz="1050" dirty="0">
                  <a:latin typeface="ＭＳ Ｐ明朝" panose="02020600040205080304" pitchFamily="18" charset="-128"/>
                  <a:ea typeface="ＭＳ Ｐ明朝" panose="02020600040205080304" pitchFamily="18" charset="-128"/>
                </a:rPr>
                <a:t>　</a:t>
              </a:r>
              <a:r>
                <a:rPr lang="ja-JP" altLang="en-US" sz="1050" dirty="0" smtClean="0">
                  <a:latin typeface="ＭＳ Ｐ明朝" panose="02020600040205080304" pitchFamily="18" charset="-128"/>
                  <a:ea typeface="ＭＳ Ｐ明朝" panose="02020600040205080304" pitchFamily="18" charset="-128"/>
                </a:rPr>
                <a:t>○　国では法整備について議論されているが、府として国際都市にふさわしい環境を整備していくことは、喫緊の課題である。法整備を　　</a:t>
              </a:r>
              <a:endParaRPr lang="en-US" altLang="ja-JP" sz="1050" dirty="0" smtClean="0">
                <a:latin typeface="ＭＳ Ｐ明朝" panose="02020600040205080304" pitchFamily="18" charset="-128"/>
                <a:ea typeface="ＭＳ Ｐ明朝" panose="02020600040205080304" pitchFamily="18" charset="-128"/>
              </a:endParaRPr>
            </a:p>
            <a:p>
              <a:pPr>
                <a:lnSpc>
                  <a:spcPts val="1300"/>
                </a:lnSpc>
              </a:pPr>
              <a:r>
                <a:rPr lang="ja-JP" altLang="en-US" sz="1050" dirty="0">
                  <a:latin typeface="ＭＳ Ｐ明朝" panose="02020600040205080304" pitchFamily="18" charset="-128"/>
                  <a:ea typeface="ＭＳ Ｐ明朝" panose="02020600040205080304" pitchFamily="18" charset="-128"/>
                </a:rPr>
                <a:t>　</a:t>
              </a:r>
              <a:r>
                <a:rPr lang="ja-JP" altLang="en-US" sz="1050" dirty="0" smtClean="0">
                  <a:latin typeface="ＭＳ Ｐ明朝" panose="02020600040205080304" pitchFamily="18" charset="-128"/>
                  <a:ea typeface="ＭＳ Ｐ明朝" panose="02020600040205080304" pitchFamily="18" charset="-128"/>
                </a:rPr>
                <a:t>　待つことなく、府自らが性的マイノリティの人々</a:t>
              </a:r>
              <a:r>
                <a:rPr lang="ja-JP" altLang="en-US" sz="1050" dirty="0">
                  <a:latin typeface="ＭＳ Ｐ明朝" panose="02020600040205080304" pitchFamily="18" charset="-128"/>
                  <a:ea typeface="ＭＳ Ｐ明朝" panose="02020600040205080304" pitchFamily="18" charset="-128"/>
                </a:rPr>
                <a:t>に対する誤解や偏見、差別の解消に</a:t>
              </a:r>
              <a:r>
                <a:rPr lang="ja-JP" altLang="en-US" sz="1050" dirty="0" smtClean="0">
                  <a:latin typeface="ＭＳ Ｐ明朝" panose="02020600040205080304" pitchFamily="18" charset="-128"/>
                  <a:ea typeface="ＭＳ Ｐ明朝" panose="02020600040205080304" pitchFamily="18" charset="-128"/>
                </a:rPr>
                <a:t>向けた取組</a:t>
              </a:r>
              <a:r>
                <a:rPr lang="ja-JP" altLang="en-US" sz="1050" dirty="0">
                  <a:latin typeface="ＭＳ Ｐ明朝" panose="02020600040205080304" pitchFamily="18" charset="-128"/>
                  <a:ea typeface="ＭＳ Ｐ明朝" panose="02020600040205080304" pitchFamily="18" charset="-128"/>
                </a:rPr>
                <a:t>をより一層</a:t>
              </a:r>
              <a:r>
                <a:rPr lang="ja-JP" altLang="en-US" sz="1050" dirty="0" smtClean="0">
                  <a:latin typeface="ＭＳ Ｐ明朝" panose="02020600040205080304" pitchFamily="18" charset="-128"/>
                  <a:ea typeface="ＭＳ Ｐ明朝" panose="02020600040205080304" pitchFamily="18" charset="-128"/>
                </a:rPr>
                <a:t>進める</a:t>
              </a:r>
              <a:r>
                <a:rPr lang="ja-JP" altLang="en-US" sz="1050" kern="100" dirty="0" smtClean="0">
                  <a:latin typeface="ＭＳ Ｐ明朝" panose="02020600040205080304" pitchFamily="18" charset="-128"/>
                  <a:ea typeface="ＭＳ Ｐ明朝" panose="02020600040205080304" pitchFamily="18" charset="-128"/>
                  <a:cs typeface="Times New Roman" panose="02020603050405020304" pitchFamily="18" charset="0"/>
                </a:rPr>
                <a:t>ため</a:t>
              </a:r>
              <a:r>
                <a:rPr lang="ja-JP" altLang="en-US" sz="1050" kern="100" dirty="0">
                  <a:latin typeface="ＭＳ Ｐ明朝" panose="02020600040205080304" pitchFamily="18" charset="-128"/>
                  <a:ea typeface="ＭＳ Ｐ明朝" panose="02020600040205080304" pitchFamily="18" charset="-128"/>
                  <a:cs typeface="Times New Roman" panose="02020603050405020304" pitchFamily="18" charset="0"/>
                </a:rPr>
                <a:t>、</a:t>
              </a:r>
              <a:r>
                <a:rPr lang="ja-JP" altLang="en-US" sz="1050" kern="100" dirty="0" smtClean="0">
                  <a:latin typeface="ＭＳ Ｐ明朝" panose="02020600040205080304" pitchFamily="18" charset="-128"/>
                  <a:ea typeface="ＭＳ Ｐ明朝" panose="02020600040205080304" pitchFamily="18" charset="-128"/>
                  <a:cs typeface="Times New Roman" panose="02020603050405020304" pitchFamily="18" charset="0"/>
                </a:rPr>
                <a:t>条例を制定する。</a:t>
              </a:r>
              <a:endParaRPr lang="en-US" altLang="ja-JP" sz="1050" kern="100" dirty="0">
                <a:latin typeface="ＭＳ Ｐ明朝" panose="02020600040205080304" pitchFamily="18" charset="-128"/>
                <a:ea typeface="ＭＳ Ｐ明朝" panose="02020600040205080304" pitchFamily="18" charset="-128"/>
                <a:cs typeface="Times New Roman" panose="02020603050405020304" pitchFamily="18" charset="0"/>
              </a:endParaRPr>
            </a:p>
            <a:p>
              <a:pPr>
                <a:lnSpc>
                  <a:spcPts val="1300"/>
                </a:lnSpc>
                <a:spcBef>
                  <a:spcPts val="600"/>
                </a:spcBef>
              </a:pPr>
              <a:r>
                <a:rPr lang="en-US" altLang="ja-JP" sz="1200" b="1"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ja-JP" altLang="en-US" sz="1200" b="1"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条例の</a:t>
              </a:r>
              <a:r>
                <a:rPr lang="ja-JP" altLang="ja-JP" sz="1200" b="1"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ポイント</a:t>
              </a:r>
              <a:r>
                <a:rPr lang="en-US" altLang="ja-JP" sz="1200" b="1" kern="100" dirty="0">
                  <a:latin typeface="ＭＳ Ｐゴシック" panose="020B0600070205080204" pitchFamily="50" charset="-128"/>
                  <a:ea typeface="ＭＳ Ｐゴシック" panose="020B0600070205080204" pitchFamily="50" charset="-128"/>
                  <a:cs typeface="Times New Roman" panose="02020603050405020304" pitchFamily="18" charset="0"/>
                </a:rPr>
                <a:t>】</a:t>
              </a:r>
              <a:endParaRPr lang="ja-JP" altLang="ja-JP" sz="1200" kern="100" dirty="0">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lnSpc>
                  <a:spcPts val="1300"/>
                </a:lnSpc>
              </a:pPr>
              <a:r>
                <a:rPr lang="ja-JP" altLang="en-US" sz="1100" b="1"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①　府</a:t>
              </a:r>
              <a:r>
                <a:rPr lang="ja-JP" altLang="en-US" sz="1100" b="1" kern="100" dirty="0">
                  <a:latin typeface="ＭＳ Ｐゴシック" panose="020B0600070205080204" pitchFamily="50" charset="-128"/>
                  <a:ea typeface="ＭＳ Ｐゴシック" panose="020B0600070205080204" pitchFamily="50" charset="-128"/>
                  <a:cs typeface="Times New Roman" panose="02020603050405020304" pitchFamily="18" charset="0"/>
                </a:rPr>
                <a:t>の姿勢の明文化</a:t>
              </a:r>
              <a:endParaRPr lang="ja-JP" altLang="en-US" sz="1100" kern="100" dirty="0">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lnSpc>
                  <a:spcPts val="1300"/>
                </a:lnSpc>
              </a:pPr>
              <a:r>
                <a:rPr lang="en-US" sz="1050" kern="100" dirty="0">
                  <a:latin typeface="ＭＳ Ｐ明朝" panose="02020600040205080304" pitchFamily="18" charset="-128"/>
                  <a:ea typeface="ＭＳ Ｐ明朝" panose="02020600040205080304" pitchFamily="18" charset="-128"/>
                  <a:cs typeface="Times New Roman" panose="02020603050405020304" pitchFamily="18" charset="0"/>
                </a:rPr>
                <a:t> </a:t>
              </a:r>
              <a:r>
                <a:rPr lang="en-US" sz="1050" kern="100" dirty="0" smtClean="0">
                  <a:latin typeface="ＭＳ Ｐ明朝" panose="02020600040205080304" pitchFamily="18" charset="-128"/>
                  <a:ea typeface="ＭＳ Ｐ明朝" panose="02020600040205080304" pitchFamily="18" charset="-128"/>
                  <a:cs typeface="Times New Roman" panose="02020603050405020304" pitchFamily="18" charset="0"/>
                </a:rPr>
                <a:t> </a:t>
              </a:r>
              <a:r>
                <a:rPr lang="ja-JP" altLang="en-US" sz="1050" kern="100" dirty="0" smtClean="0">
                  <a:latin typeface="ＭＳ Ｐ明朝" panose="02020600040205080304" pitchFamily="18" charset="-128"/>
                  <a:ea typeface="ＭＳ Ｐ明朝" panose="02020600040205080304" pitchFamily="18" charset="-128"/>
                  <a:cs typeface="Times New Roman" panose="02020603050405020304" pitchFamily="18" charset="0"/>
                </a:rPr>
                <a:t>○</a:t>
              </a:r>
              <a:r>
                <a:rPr lang="ja-JP" altLang="en-US" sz="1050" kern="100" dirty="0">
                  <a:latin typeface="ＭＳ Ｐ明朝" panose="02020600040205080304" pitchFamily="18" charset="-128"/>
                  <a:ea typeface="ＭＳ Ｐ明朝" panose="02020600040205080304" pitchFamily="18" charset="-128"/>
                  <a:cs typeface="Times New Roman" panose="02020603050405020304" pitchFamily="18" charset="0"/>
                </a:rPr>
                <a:t>　性的マイノリティの人権問題についての社会の理解が十分進んでいない現状で、まずは、理解の増進を図る。</a:t>
              </a:r>
            </a:p>
            <a:p>
              <a:pPr algn="just">
                <a:lnSpc>
                  <a:spcPts val="1300"/>
                </a:lnSpc>
              </a:pPr>
              <a:r>
                <a:rPr lang="ja-JP" altLang="en-US" sz="1050" kern="100" dirty="0">
                  <a:latin typeface="ＭＳ Ｐ明朝" panose="02020600040205080304" pitchFamily="18" charset="-128"/>
                  <a:ea typeface="ＭＳ Ｐ明朝" panose="02020600040205080304" pitchFamily="18" charset="-128"/>
                  <a:cs typeface="Times New Roman" panose="02020603050405020304" pitchFamily="18" charset="0"/>
                </a:rPr>
                <a:t> </a:t>
              </a:r>
              <a:r>
                <a:rPr lang="ja-JP" altLang="en-US" sz="1050" kern="100" dirty="0" smtClean="0">
                  <a:latin typeface="ＭＳ Ｐ明朝" panose="02020600040205080304" pitchFamily="18" charset="-128"/>
                  <a:ea typeface="ＭＳ Ｐ明朝" panose="02020600040205080304" pitchFamily="18" charset="-128"/>
                  <a:cs typeface="Times New Roman" panose="02020603050405020304" pitchFamily="18" charset="0"/>
                </a:rPr>
                <a:t> ○　前文</a:t>
              </a:r>
              <a:r>
                <a:rPr lang="ja-JP" altLang="en-US" sz="1050" kern="100" dirty="0">
                  <a:latin typeface="ＭＳ Ｐ明朝" panose="02020600040205080304" pitchFamily="18" charset="-128"/>
                  <a:ea typeface="ＭＳ Ｐ明朝" panose="02020600040205080304" pitchFamily="18" charset="-128"/>
                  <a:cs typeface="Times New Roman" panose="02020603050405020304" pitchFamily="18" charset="0"/>
                </a:rPr>
                <a:t>で、性的指向や性自認を理由とした差別は許されないことを明記することにより、府としての姿勢を示す。</a:t>
              </a:r>
            </a:p>
            <a:p>
              <a:pPr algn="just">
                <a:lnSpc>
                  <a:spcPts val="1300"/>
                </a:lnSpc>
              </a:pPr>
              <a:r>
                <a:rPr lang="ja-JP" altLang="en-US" sz="1100" b="1"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②　各主体</a:t>
              </a:r>
              <a:r>
                <a:rPr lang="ja-JP" altLang="en-US" sz="1100" b="1" kern="100" dirty="0">
                  <a:latin typeface="ＭＳ Ｐゴシック" panose="020B0600070205080204" pitchFamily="50" charset="-128"/>
                  <a:ea typeface="ＭＳ Ｐゴシック" panose="020B0600070205080204" pitchFamily="50" charset="-128"/>
                  <a:cs typeface="Times New Roman" panose="02020603050405020304" pitchFamily="18" charset="0"/>
                </a:rPr>
                <a:t>の責務を明記</a:t>
              </a:r>
              <a:endParaRPr lang="ja-JP" altLang="en-US" sz="1100" kern="100" dirty="0">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lnSpc>
                  <a:spcPts val="1300"/>
                </a:lnSpc>
              </a:pPr>
              <a:r>
                <a:rPr lang="en-US" sz="900" kern="100" dirty="0">
                  <a:latin typeface="ＭＳ Ｐ明朝" panose="02020600040205080304" pitchFamily="18" charset="-128"/>
                  <a:ea typeface="ＭＳ Ｐ明朝" panose="02020600040205080304" pitchFamily="18" charset="-128"/>
                  <a:cs typeface="Times New Roman" panose="02020603050405020304" pitchFamily="18" charset="0"/>
                </a:rPr>
                <a:t> </a:t>
              </a:r>
              <a:r>
                <a:rPr lang="en-US" sz="900" kern="100" dirty="0" smtClean="0">
                  <a:latin typeface="ＭＳ Ｐ明朝" panose="02020600040205080304" pitchFamily="18" charset="-128"/>
                  <a:ea typeface="ＭＳ Ｐ明朝" panose="02020600040205080304" pitchFamily="18" charset="-128"/>
                  <a:cs typeface="Times New Roman" panose="02020603050405020304" pitchFamily="18" charset="0"/>
                </a:rPr>
                <a:t> </a:t>
              </a:r>
              <a:r>
                <a:rPr lang="ja-JP" altLang="en-US" sz="1050" kern="100" dirty="0" smtClean="0">
                  <a:latin typeface="ＭＳ Ｐ明朝" panose="02020600040205080304" pitchFamily="18" charset="-128"/>
                  <a:ea typeface="ＭＳ Ｐ明朝" panose="02020600040205080304" pitchFamily="18" charset="-128"/>
                  <a:cs typeface="Times New Roman" panose="02020603050405020304" pitchFamily="18" charset="0"/>
                </a:rPr>
                <a:t>○</a:t>
              </a:r>
              <a:r>
                <a:rPr lang="ja-JP" altLang="en-US" sz="1050" kern="100" dirty="0">
                  <a:latin typeface="ＭＳ Ｐ明朝" panose="02020600040205080304" pitchFamily="18" charset="-128"/>
                  <a:ea typeface="ＭＳ Ｐ明朝" panose="02020600040205080304" pitchFamily="18" charset="-128"/>
                  <a:cs typeface="Times New Roman" panose="02020603050405020304" pitchFamily="18" charset="0"/>
                </a:rPr>
                <a:t>　</a:t>
              </a:r>
              <a:r>
                <a:rPr lang="ja-JP" altLang="en-US" sz="1050" kern="100" dirty="0" smtClean="0">
                  <a:latin typeface="ＭＳ Ｐ明朝" panose="02020600040205080304" pitchFamily="18" charset="-128"/>
                  <a:ea typeface="ＭＳ Ｐ明朝" panose="02020600040205080304" pitchFamily="18" charset="-128"/>
                  <a:cs typeface="Times New Roman" panose="02020603050405020304" pitchFamily="18" charset="0"/>
                </a:rPr>
                <a:t>性的指向及び性自認の多様性の理解</a:t>
              </a:r>
              <a:r>
                <a:rPr lang="ja-JP" altLang="en-US" sz="1050" kern="100" dirty="0">
                  <a:latin typeface="ＭＳ Ｐ明朝" panose="02020600040205080304" pitchFamily="18" charset="-128"/>
                  <a:ea typeface="ＭＳ Ｐ明朝" panose="02020600040205080304" pitchFamily="18" charset="-128"/>
                  <a:cs typeface="Times New Roman" panose="02020603050405020304" pitchFamily="18" charset="0"/>
                </a:rPr>
                <a:t>増進に関する施策に取り組む等、府の責務を定める。</a:t>
              </a:r>
            </a:p>
            <a:p>
              <a:pPr algn="just">
                <a:lnSpc>
                  <a:spcPts val="1300"/>
                </a:lnSpc>
              </a:pPr>
              <a:r>
                <a:rPr lang="en-US" sz="1050" kern="100" dirty="0">
                  <a:latin typeface="ＭＳ Ｐ明朝" panose="02020600040205080304" pitchFamily="18" charset="-128"/>
                  <a:ea typeface="ＭＳ Ｐ明朝" panose="02020600040205080304" pitchFamily="18" charset="-128"/>
                  <a:cs typeface="Times New Roman" panose="02020603050405020304" pitchFamily="18" charset="0"/>
                </a:rPr>
                <a:t> </a:t>
              </a:r>
              <a:r>
                <a:rPr lang="en-US" sz="1050" kern="100" dirty="0" smtClean="0">
                  <a:latin typeface="ＭＳ Ｐ明朝" panose="02020600040205080304" pitchFamily="18" charset="-128"/>
                  <a:ea typeface="ＭＳ Ｐ明朝" panose="02020600040205080304" pitchFamily="18" charset="-128"/>
                  <a:cs typeface="Times New Roman" panose="02020603050405020304" pitchFamily="18" charset="0"/>
                </a:rPr>
                <a:t> </a:t>
              </a:r>
              <a:r>
                <a:rPr lang="ja-JP" altLang="en-US" sz="1050" kern="100" dirty="0" smtClean="0">
                  <a:latin typeface="ＭＳ Ｐ明朝" panose="02020600040205080304" pitchFamily="18" charset="-128"/>
                  <a:ea typeface="ＭＳ Ｐ明朝" panose="02020600040205080304" pitchFamily="18" charset="-128"/>
                  <a:cs typeface="Times New Roman" panose="02020603050405020304" pitchFamily="18" charset="0"/>
                </a:rPr>
                <a:t>○</a:t>
              </a:r>
              <a:r>
                <a:rPr lang="ja-JP" altLang="en-US" sz="1050" kern="100" dirty="0">
                  <a:latin typeface="ＭＳ Ｐ明朝" panose="02020600040205080304" pitchFamily="18" charset="-128"/>
                  <a:ea typeface="ＭＳ Ｐ明朝" panose="02020600040205080304" pitchFamily="18" charset="-128"/>
                  <a:cs typeface="Times New Roman" panose="02020603050405020304" pitchFamily="18" charset="0"/>
                </a:rPr>
                <a:t>　府民と事業者は、性的指向及び性自認の多様性に関する理解を深め、府が実施する施策に協力するよう努める。　</a:t>
              </a:r>
            </a:p>
            <a:p>
              <a:pPr algn="just">
                <a:lnSpc>
                  <a:spcPts val="1300"/>
                </a:lnSpc>
                <a:spcBef>
                  <a:spcPts val="600"/>
                </a:spcBef>
              </a:pPr>
              <a:r>
                <a:rPr lang="ja-JP" altLang="en-US" sz="1100" b="1"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③　理解</a:t>
              </a:r>
              <a:r>
                <a:rPr lang="ja-JP" altLang="en-US" sz="1100" b="1" kern="100" dirty="0">
                  <a:latin typeface="ＭＳ Ｐゴシック" panose="020B0600070205080204" pitchFamily="50" charset="-128"/>
                  <a:ea typeface="ＭＳ Ｐゴシック" panose="020B0600070205080204" pitchFamily="50" charset="-128"/>
                  <a:cs typeface="Times New Roman" panose="02020603050405020304" pitchFamily="18" charset="0"/>
                </a:rPr>
                <a:t>増進に関する施策の推進</a:t>
              </a:r>
              <a:endParaRPr lang="ja-JP" altLang="en-US" sz="1100" kern="100" dirty="0">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lnSpc>
                  <a:spcPts val="1300"/>
                </a:lnSpc>
              </a:pPr>
              <a:r>
                <a:rPr lang="en-US" sz="1050" kern="100" dirty="0">
                  <a:latin typeface="ＭＳ Ｐ明朝" panose="02020600040205080304" pitchFamily="18" charset="-128"/>
                  <a:ea typeface="ＭＳ Ｐ明朝" panose="02020600040205080304" pitchFamily="18" charset="-128"/>
                  <a:cs typeface="Times New Roman" panose="02020603050405020304" pitchFamily="18" charset="0"/>
                </a:rPr>
                <a:t> </a:t>
              </a:r>
              <a:r>
                <a:rPr lang="en-US" sz="1050" kern="100" dirty="0" smtClean="0">
                  <a:latin typeface="ＭＳ Ｐ明朝" panose="02020600040205080304" pitchFamily="18" charset="-128"/>
                  <a:ea typeface="ＭＳ Ｐ明朝" panose="02020600040205080304" pitchFamily="18" charset="-128"/>
                  <a:cs typeface="Times New Roman" panose="02020603050405020304" pitchFamily="18" charset="0"/>
                </a:rPr>
                <a:t> </a:t>
              </a:r>
              <a:r>
                <a:rPr lang="ja-JP" altLang="en-US" sz="1050" kern="100" dirty="0" smtClean="0">
                  <a:latin typeface="ＭＳ Ｐ明朝" panose="02020600040205080304" pitchFamily="18" charset="-128"/>
                  <a:ea typeface="ＭＳ Ｐ明朝" panose="02020600040205080304" pitchFamily="18" charset="-128"/>
                  <a:cs typeface="Times New Roman" panose="02020603050405020304" pitchFamily="18" charset="0"/>
                </a:rPr>
                <a:t>○</a:t>
              </a:r>
              <a:r>
                <a:rPr lang="ja-JP" altLang="en-US" sz="1050" kern="100" dirty="0">
                  <a:latin typeface="ＭＳ Ｐ明朝" panose="02020600040205080304" pitchFamily="18" charset="-128"/>
                  <a:ea typeface="ＭＳ Ｐ明朝" panose="02020600040205080304" pitchFamily="18" charset="-128"/>
                  <a:cs typeface="Times New Roman" panose="02020603050405020304" pitchFamily="18" charset="0"/>
                </a:rPr>
                <a:t>　性的指向及び性自認の</a:t>
              </a:r>
              <a:r>
                <a:rPr lang="ja-JP" altLang="en-US" sz="1050" kern="100" dirty="0" smtClean="0">
                  <a:latin typeface="ＭＳ Ｐ明朝" panose="02020600040205080304" pitchFamily="18" charset="-128"/>
                  <a:ea typeface="ＭＳ Ｐ明朝" panose="02020600040205080304" pitchFamily="18" charset="-128"/>
                  <a:cs typeface="Times New Roman" panose="02020603050405020304" pitchFamily="18" charset="0"/>
                </a:rPr>
                <a:t>多様性に関する啓発</a:t>
              </a:r>
              <a:r>
                <a:rPr lang="ja-JP" altLang="en-US" sz="1050" kern="100" dirty="0">
                  <a:latin typeface="ＭＳ Ｐ明朝" panose="02020600040205080304" pitchFamily="18" charset="-128"/>
                  <a:ea typeface="ＭＳ Ｐ明朝" panose="02020600040205080304" pitchFamily="18" charset="-128"/>
                  <a:cs typeface="Times New Roman" panose="02020603050405020304" pitchFamily="18" charset="0"/>
                </a:rPr>
                <a:t>や教育、当事者等からの</a:t>
              </a:r>
              <a:r>
                <a:rPr lang="ja-JP" altLang="en-US" sz="1050" kern="100" dirty="0" smtClean="0">
                  <a:latin typeface="ＭＳ Ｐ明朝" panose="02020600040205080304" pitchFamily="18" charset="-128"/>
                  <a:ea typeface="ＭＳ Ｐ明朝" panose="02020600040205080304" pitchFamily="18" charset="-128"/>
                  <a:cs typeface="Times New Roman" panose="02020603050405020304" pitchFamily="18" charset="0"/>
                </a:rPr>
                <a:t>相談を実施する</a:t>
              </a:r>
              <a:r>
                <a:rPr lang="ja-JP" altLang="en-US" sz="1050" kern="100" dirty="0">
                  <a:latin typeface="ＭＳ Ｐ明朝" panose="02020600040205080304" pitchFamily="18" charset="-128"/>
                  <a:ea typeface="ＭＳ Ｐ明朝" panose="02020600040205080304" pitchFamily="18" charset="-128"/>
                  <a:cs typeface="Times New Roman" panose="02020603050405020304" pitchFamily="18" charset="0"/>
                </a:rPr>
                <a:t>。</a:t>
              </a:r>
            </a:p>
            <a:p>
              <a:pPr algn="just">
                <a:lnSpc>
                  <a:spcPts val="1300"/>
                </a:lnSpc>
                <a:spcAft>
                  <a:spcPts val="0"/>
                </a:spcAft>
              </a:pPr>
              <a:r>
                <a:rPr lang="en-US" sz="1050" kern="100" dirty="0">
                  <a:latin typeface="ＭＳ Ｐ明朝" panose="02020600040205080304" pitchFamily="18" charset="-128"/>
                  <a:ea typeface="ＭＳ Ｐ明朝" panose="02020600040205080304" pitchFamily="18" charset="-128"/>
                  <a:cs typeface="Times New Roman" panose="02020603050405020304" pitchFamily="18" charset="0"/>
                </a:rPr>
                <a:t> </a:t>
              </a:r>
              <a:r>
                <a:rPr lang="en-US" sz="1050" kern="100" dirty="0" smtClean="0">
                  <a:latin typeface="ＭＳ Ｐ明朝" panose="02020600040205080304" pitchFamily="18" charset="-128"/>
                  <a:ea typeface="ＭＳ Ｐ明朝" panose="02020600040205080304" pitchFamily="18" charset="-128"/>
                  <a:cs typeface="Times New Roman" panose="02020603050405020304" pitchFamily="18" charset="0"/>
                </a:rPr>
                <a:t> </a:t>
              </a:r>
              <a:r>
                <a:rPr lang="ja-JP" altLang="en-US" sz="1050" kern="100" dirty="0" smtClean="0">
                  <a:latin typeface="ＭＳ Ｐ明朝" panose="02020600040205080304" pitchFamily="18" charset="-128"/>
                  <a:ea typeface="ＭＳ Ｐ明朝" panose="02020600040205080304" pitchFamily="18" charset="-128"/>
                  <a:cs typeface="Times New Roman" panose="02020603050405020304" pitchFamily="18" charset="0"/>
                </a:rPr>
                <a:t>○</a:t>
              </a:r>
              <a:r>
                <a:rPr lang="ja-JP" altLang="en-US" sz="1050" kern="100" dirty="0">
                  <a:latin typeface="ＭＳ Ｐ明朝" panose="02020600040205080304" pitchFamily="18" charset="-128"/>
                  <a:ea typeface="ＭＳ Ｐ明朝" panose="02020600040205080304" pitchFamily="18" charset="-128"/>
                  <a:cs typeface="Times New Roman" panose="02020603050405020304" pitchFamily="18" charset="0"/>
                </a:rPr>
                <a:t>　府が実施する事務事業において性的マイノリティの人々に配慮するよう</a:t>
              </a:r>
              <a:r>
                <a:rPr lang="ja-JP" altLang="en-US" sz="1050" kern="100" dirty="0" smtClean="0">
                  <a:latin typeface="ＭＳ Ｐ明朝" panose="02020600040205080304" pitchFamily="18" charset="-128"/>
                  <a:ea typeface="ＭＳ Ｐ明朝" panose="02020600040205080304" pitchFamily="18" charset="-128"/>
                  <a:cs typeface="Times New Roman" panose="02020603050405020304" pitchFamily="18" charset="0"/>
                </a:rPr>
                <a:t>努める。</a:t>
              </a:r>
              <a:endParaRPr lang="ja-JP" altLang="ja-JP" sz="1050" kern="100" dirty="0">
                <a:latin typeface="ＭＳ Ｐ明朝" panose="02020600040205080304" pitchFamily="18" charset="-128"/>
                <a:ea typeface="ＭＳ Ｐ明朝" panose="02020600040205080304" pitchFamily="18" charset="-128"/>
                <a:cs typeface="Times New Roman" panose="02020603050405020304" pitchFamily="18" charset="0"/>
              </a:endParaRPr>
            </a:p>
            <a:p>
              <a:pPr algn="just">
                <a:lnSpc>
                  <a:spcPts val="1300"/>
                </a:lnSpc>
                <a:spcBef>
                  <a:spcPts val="600"/>
                </a:spcBef>
                <a:spcAft>
                  <a:spcPts val="0"/>
                </a:spcAft>
              </a:pPr>
              <a:r>
                <a:rPr lang="en-US" altLang="ja-JP" sz="1200" b="1" kern="100" dirty="0">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ja-JP" altLang="ja-JP" sz="1200" b="1" kern="100" dirty="0">
                  <a:latin typeface="ＭＳ Ｐゴシック" panose="020B0600070205080204" pitchFamily="50" charset="-128"/>
                  <a:ea typeface="ＭＳ Ｐゴシック" panose="020B0600070205080204" pitchFamily="50" charset="-128"/>
                  <a:cs typeface="Times New Roman" panose="02020603050405020304" pitchFamily="18" charset="0"/>
                </a:rPr>
                <a:t>今後</a:t>
              </a:r>
              <a:r>
                <a:rPr lang="ja-JP" altLang="ja-JP" sz="1200" b="1"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の</a:t>
              </a:r>
              <a:r>
                <a:rPr lang="ja-JP" altLang="en-US" sz="1200" b="1"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具体的</a:t>
              </a:r>
              <a:r>
                <a:rPr lang="ja-JP" altLang="ja-JP" sz="1200" b="1"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取組</a:t>
              </a:r>
              <a:r>
                <a:rPr lang="ja-JP" altLang="ja-JP" sz="1200" b="1" kern="100" dirty="0">
                  <a:latin typeface="ＭＳ Ｐゴシック" panose="020B0600070205080204" pitchFamily="50" charset="-128"/>
                  <a:ea typeface="ＭＳ Ｐゴシック" panose="020B0600070205080204" pitchFamily="50" charset="-128"/>
                  <a:cs typeface="Times New Roman" panose="02020603050405020304" pitchFamily="18" charset="0"/>
                </a:rPr>
                <a:t>の</a:t>
              </a:r>
              <a:r>
                <a:rPr lang="ja-JP" altLang="ja-JP" sz="1200" b="1"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方向</a:t>
              </a:r>
              <a:r>
                <a:rPr lang="en-US" altLang="ja-JP" sz="1200" b="1"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a:t>
              </a:r>
              <a:endParaRPr lang="ja-JP" altLang="ja-JP" sz="1200" kern="100" dirty="0">
                <a:latin typeface="ＭＳ Ｐゴシック" panose="020B0600070205080204" pitchFamily="50" charset="-128"/>
                <a:ea typeface="ＭＳ Ｐゴシック" panose="020B0600070205080204" pitchFamily="50" charset="-128"/>
                <a:cs typeface="Times New Roman" panose="02020603050405020304" pitchFamily="18" charset="0"/>
              </a:endParaRPr>
            </a:p>
            <a:p>
              <a:pPr indent="72746" algn="just">
                <a:lnSpc>
                  <a:spcPts val="1300"/>
                </a:lnSpc>
              </a:pPr>
              <a:r>
                <a:rPr lang="ja-JP" altLang="en-US" sz="1050" kern="100" dirty="0" smtClean="0">
                  <a:latin typeface="ＭＳ Ｐ明朝" panose="02020600040205080304" pitchFamily="18" charset="-128"/>
                  <a:ea typeface="ＭＳ Ｐ明朝" panose="02020600040205080304" pitchFamily="18" charset="-128"/>
                  <a:cs typeface="Times New Roman" panose="02020603050405020304" pitchFamily="18" charset="0"/>
                </a:rPr>
                <a:t>○</a:t>
              </a:r>
              <a:r>
                <a:rPr lang="ja-JP" altLang="en-US" sz="1050" kern="100" dirty="0">
                  <a:latin typeface="ＭＳ Ｐ明朝" panose="02020600040205080304" pitchFamily="18" charset="-128"/>
                  <a:ea typeface="ＭＳ Ｐ明朝" panose="02020600040205080304" pitchFamily="18" charset="-128"/>
                  <a:cs typeface="Times New Roman" panose="02020603050405020304" pitchFamily="18" charset="0"/>
                </a:rPr>
                <a:t>　条例制定を契機に、さらなる啓発、教育、相談体制の充実に努める。</a:t>
              </a:r>
            </a:p>
            <a:p>
              <a:pPr marL="145489" indent="-72746" algn="just">
                <a:lnSpc>
                  <a:spcPts val="1300"/>
                </a:lnSpc>
              </a:pPr>
              <a:r>
                <a:rPr lang="ja-JP" altLang="en-US" sz="1050" kern="100" dirty="0">
                  <a:latin typeface="ＭＳ Ｐ明朝" panose="02020600040205080304" pitchFamily="18" charset="-128"/>
                  <a:ea typeface="ＭＳ Ｐ明朝" panose="02020600040205080304" pitchFamily="18" charset="-128"/>
                  <a:cs typeface="Times New Roman" panose="02020603050405020304" pitchFamily="18" charset="0"/>
                </a:rPr>
                <a:t>○　性的マイノリティの人々が抱える困難の解決に向け、先進事例等の調査や当事者・専門家の意見を聴取し、府が実</a:t>
              </a:r>
              <a:r>
                <a:rPr lang="ja-JP" altLang="en-US" sz="1050" kern="100" dirty="0" smtClean="0">
                  <a:latin typeface="ＭＳ Ｐ明朝" panose="02020600040205080304" pitchFamily="18" charset="-128"/>
                  <a:ea typeface="ＭＳ Ｐ明朝" panose="02020600040205080304" pitchFamily="18" charset="-128"/>
                  <a:cs typeface="Times New Roman" panose="02020603050405020304" pitchFamily="18" charset="0"/>
                </a:rPr>
                <a:t>施する</a:t>
              </a:r>
              <a:r>
                <a:rPr lang="ja-JP" altLang="en-US" sz="1050" kern="100" dirty="0">
                  <a:latin typeface="ＭＳ Ｐ明朝" panose="02020600040205080304" pitchFamily="18" charset="-128"/>
                  <a:ea typeface="ＭＳ Ｐ明朝" panose="02020600040205080304" pitchFamily="18" charset="-128"/>
                  <a:cs typeface="Times New Roman" panose="02020603050405020304" pitchFamily="18" charset="0"/>
                </a:rPr>
                <a:t>事務事業における</a:t>
              </a:r>
              <a:r>
                <a:rPr lang="ja-JP" altLang="en-US" sz="1050" kern="100" dirty="0" smtClean="0">
                  <a:latin typeface="ＭＳ Ｐ明朝" panose="02020600040205080304" pitchFamily="18" charset="-128"/>
                  <a:ea typeface="ＭＳ Ｐ明朝" panose="02020600040205080304" pitchFamily="18" charset="-128"/>
                  <a:cs typeface="Times New Roman" panose="02020603050405020304" pitchFamily="18" charset="0"/>
                </a:rPr>
                <a:t>配慮</a:t>
              </a:r>
              <a:r>
                <a:rPr lang="ja-JP" altLang="en-US" sz="1050" kern="100" dirty="0">
                  <a:latin typeface="ＭＳ Ｐ明朝" panose="02020600040205080304" pitchFamily="18" charset="-128"/>
                  <a:ea typeface="ＭＳ Ｐ明朝" panose="02020600040205080304" pitchFamily="18" charset="-128"/>
                  <a:cs typeface="Times New Roman" panose="02020603050405020304" pitchFamily="18" charset="0"/>
                </a:rPr>
                <a:t>のあり方や内容について検討を進める</a:t>
              </a:r>
              <a:r>
                <a:rPr lang="ja-JP" altLang="en-US" sz="1050" kern="100" dirty="0" smtClean="0">
                  <a:latin typeface="ＭＳ Ｐ明朝" panose="02020600040205080304" pitchFamily="18" charset="-128"/>
                  <a:ea typeface="ＭＳ Ｐ明朝" panose="02020600040205080304" pitchFamily="18" charset="-128"/>
                  <a:cs typeface="Times New Roman" panose="02020603050405020304" pitchFamily="18" charset="0"/>
                </a:rPr>
                <a:t>。</a:t>
              </a:r>
              <a:endParaRPr lang="ja-JP" altLang="en-US" sz="1050" kern="100" dirty="0">
                <a:latin typeface="ＭＳ Ｐ明朝" panose="02020600040205080304" pitchFamily="18" charset="-128"/>
                <a:ea typeface="ＭＳ Ｐ明朝" panose="02020600040205080304" pitchFamily="18" charset="-128"/>
                <a:cs typeface="Times New Roman" panose="02020603050405020304" pitchFamily="18" charset="0"/>
              </a:endParaRPr>
            </a:p>
          </p:txBody>
        </p:sp>
        <p:sp>
          <p:nvSpPr>
            <p:cNvPr id="31" name="テキスト ボックス 23"/>
            <p:cNvSpPr txBox="1"/>
            <p:nvPr/>
          </p:nvSpPr>
          <p:spPr>
            <a:xfrm>
              <a:off x="6471776" y="681648"/>
              <a:ext cx="7473459" cy="324000"/>
            </a:xfrm>
            <a:prstGeom prst="rect">
              <a:avLst/>
            </a:prstGeom>
            <a:solidFill>
              <a:srgbClr val="000099"/>
            </a:solidFill>
            <a:ln w="15875" cap="flat" cmpd="sng" algn="ctr">
              <a:solidFill>
                <a:srgbClr val="4F81BD"/>
              </a:solidFill>
              <a:prstDash val="solid"/>
            </a:ln>
            <a:effectLst/>
          </p:spPr>
          <p:txBody>
            <a:bodyPr wrap="square">
              <a:noAutofit/>
            </a:bodyPr>
            <a:lstStyle/>
            <a:p>
              <a:pPr fontAlgn="base"/>
              <a:r>
                <a:rPr lang="ja-JP" altLang="en-US" sz="1400" dirty="0" smtClean="0">
                  <a:solidFill>
                    <a:srgbClr val="FFFFFF"/>
                  </a:solidFill>
                  <a:latin typeface="ＭＳ Ｐゴシック" panose="020B0600070205080204" pitchFamily="50" charset="-128"/>
                  <a:ea typeface="HGPｺﾞｼｯｸE" panose="020B0900000000000000" pitchFamily="50" charset="-128"/>
                  <a:cs typeface="Times New Roman" panose="02020603050405020304" pitchFamily="18" charset="0"/>
                </a:rPr>
                <a:t>（２）性的</a:t>
              </a:r>
              <a:r>
                <a:rPr lang="ja-JP" altLang="en-US" sz="1400" dirty="0">
                  <a:solidFill>
                    <a:srgbClr val="FFFFFF"/>
                  </a:solidFill>
                  <a:latin typeface="ＭＳ Ｐゴシック" panose="020B0600070205080204" pitchFamily="50" charset="-128"/>
                  <a:ea typeface="HGPｺﾞｼｯｸE" panose="020B0900000000000000" pitchFamily="50" charset="-128"/>
                  <a:cs typeface="Times New Roman" panose="02020603050405020304" pitchFamily="18" charset="0"/>
                </a:rPr>
                <a:t>指向及び性自認の多様性に関する府民の理解の増進に関する条例（案</a:t>
              </a:r>
              <a:r>
                <a:rPr lang="ja-JP" altLang="en-US" sz="1400" dirty="0" smtClean="0">
                  <a:solidFill>
                    <a:srgbClr val="FFFFFF"/>
                  </a:solidFill>
                  <a:latin typeface="ＭＳ Ｐゴシック" panose="020B0600070205080204" pitchFamily="50" charset="-128"/>
                  <a:ea typeface="HGPｺﾞｼｯｸE" panose="020B0900000000000000" pitchFamily="50" charset="-128"/>
                  <a:cs typeface="Times New Roman" panose="02020603050405020304" pitchFamily="18" charset="0"/>
                </a:rPr>
                <a:t>）</a:t>
              </a:r>
              <a:endParaRPr lang="ja-JP" altLang="en-US" sz="1400" dirty="0">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grpSp>
      <p:sp>
        <p:nvSpPr>
          <p:cNvPr id="34" name="テキスト ボックス 23"/>
          <p:cNvSpPr txBox="1"/>
          <p:nvPr/>
        </p:nvSpPr>
        <p:spPr>
          <a:xfrm>
            <a:off x="6480497" y="5778425"/>
            <a:ext cx="6984000" cy="324000"/>
          </a:xfrm>
          <a:prstGeom prst="rect">
            <a:avLst/>
          </a:prstGeom>
          <a:solidFill>
            <a:srgbClr val="000099"/>
          </a:solidFill>
          <a:ln w="25400" cap="flat" cmpd="sng" algn="ctr">
            <a:solidFill>
              <a:srgbClr val="4F81BD"/>
            </a:solidFill>
            <a:prstDash val="solid"/>
          </a:ln>
          <a:effectLst/>
        </p:spPr>
        <p:txBody>
          <a:bodyPr wrap="square">
            <a:noAutofit/>
          </a:bodyPr>
          <a:lstStyle/>
          <a:p>
            <a:pPr fontAlgn="base">
              <a:spcAft>
                <a:spcPts val="0"/>
              </a:spcAft>
            </a:pPr>
            <a:r>
              <a:rPr lang="ja-JP" altLang="en-US" sz="1400" kern="1200" dirty="0" smtClean="0">
                <a:solidFill>
                  <a:srgbClr val="FFFFFF"/>
                </a:solidFill>
                <a:effectLst/>
                <a:latin typeface="ＭＳ Ｐゴシック" panose="020B0600070205080204" pitchFamily="50" charset="-128"/>
                <a:ea typeface="HGPｺﾞｼｯｸE" panose="020B0900000000000000" pitchFamily="50" charset="-128"/>
                <a:cs typeface="Times New Roman" panose="02020603050405020304" pitchFamily="18" charset="0"/>
              </a:rPr>
              <a:t>（３）</a:t>
            </a:r>
            <a:r>
              <a:rPr lang="ja-JP" sz="1400" kern="1200" dirty="0" smtClean="0">
                <a:solidFill>
                  <a:srgbClr val="FFFFFF"/>
                </a:solidFill>
                <a:effectLst/>
                <a:latin typeface="ＭＳ Ｐゴシック" panose="020B0600070205080204" pitchFamily="50" charset="-128"/>
                <a:ea typeface="HGPｺﾞｼｯｸE" panose="020B0900000000000000" pitchFamily="50" charset="-128"/>
                <a:cs typeface="Times New Roman" panose="02020603050405020304" pitchFamily="18" charset="0"/>
              </a:rPr>
              <a:t>人種</a:t>
            </a:r>
            <a:r>
              <a:rPr lang="ja-JP" sz="1400" kern="1200" dirty="0">
                <a:solidFill>
                  <a:srgbClr val="FFFFFF"/>
                </a:solidFill>
                <a:effectLst/>
                <a:latin typeface="ＭＳ Ｐゴシック" panose="020B0600070205080204" pitchFamily="50" charset="-128"/>
                <a:ea typeface="HGPｺﾞｼｯｸE" panose="020B0900000000000000" pitchFamily="50" charset="-128"/>
                <a:cs typeface="Times New Roman" panose="02020603050405020304" pitchFamily="18" charset="0"/>
              </a:rPr>
              <a:t>又は民族を理由とする不当な差別的言動の解消の推進に関する条例（案）の概要</a:t>
            </a:r>
            <a:endParaRPr lang="ja-JP" sz="14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35" name="テキスト ボックス 34"/>
          <p:cNvSpPr txBox="1"/>
          <p:nvPr/>
        </p:nvSpPr>
        <p:spPr>
          <a:xfrm>
            <a:off x="10440937" y="214064"/>
            <a:ext cx="1584176" cy="307777"/>
          </a:xfrm>
          <a:prstGeom prst="rect">
            <a:avLst/>
          </a:prstGeom>
          <a:solidFill>
            <a:srgbClr val="000099"/>
          </a:solidFill>
        </p:spPr>
        <p:txBody>
          <a:bodyPr wrap="square" rtlCol="0">
            <a:spAutoFit/>
          </a:bodyPr>
          <a:lstStyle/>
          <a:p>
            <a:pPr algn="r"/>
            <a:r>
              <a:rPr kumimoji="1" lang="en-US" altLang="ja-JP" sz="1400" dirty="0" smtClean="0">
                <a:solidFill>
                  <a:schemeClr val="bg1"/>
                </a:solidFill>
                <a:latin typeface="+mj-ea"/>
                <a:ea typeface="+mj-ea"/>
              </a:rPr>
              <a:t>【</a:t>
            </a:r>
            <a:r>
              <a:rPr kumimoji="1" lang="ja-JP" altLang="en-US" sz="1400" dirty="0" smtClean="0">
                <a:solidFill>
                  <a:schemeClr val="bg1"/>
                </a:solidFill>
                <a:latin typeface="+mj-ea"/>
                <a:ea typeface="+mj-ea"/>
              </a:rPr>
              <a:t>人権局</a:t>
            </a:r>
            <a:r>
              <a:rPr kumimoji="1" lang="en-US" altLang="ja-JP" sz="1400" dirty="0" smtClean="0">
                <a:solidFill>
                  <a:schemeClr val="bg1"/>
                </a:solidFill>
                <a:latin typeface="+mj-ea"/>
                <a:ea typeface="+mj-ea"/>
              </a:rPr>
              <a:t>】</a:t>
            </a:r>
            <a:endParaRPr kumimoji="1" lang="ja-JP" altLang="en-US" sz="1400" dirty="0">
              <a:solidFill>
                <a:schemeClr val="bg1"/>
              </a:solidFill>
              <a:latin typeface="+mj-ea"/>
              <a:ea typeface="+mj-ea"/>
            </a:endParaRPr>
          </a:p>
        </p:txBody>
      </p:sp>
      <p:sp>
        <p:nvSpPr>
          <p:cNvPr id="19" name="正方形/長方形 18"/>
          <p:cNvSpPr/>
          <p:nvPr/>
        </p:nvSpPr>
        <p:spPr>
          <a:xfrm>
            <a:off x="-223" y="6099911"/>
            <a:ext cx="3534860" cy="314209"/>
          </a:xfrm>
          <a:prstGeom prst="rect">
            <a:avLst/>
          </a:prstGeom>
          <a:ln w="19050">
            <a:solidFill>
              <a:schemeClr val="tx1"/>
            </a:solidFill>
          </a:ln>
        </p:spPr>
        <p:style>
          <a:lnRef idx="2">
            <a:schemeClr val="accent1"/>
          </a:lnRef>
          <a:fillRef idx="1">
            <a:schemeClr val="lt1"/>
          </a:fillRef>
          <a:effectRef idx="0">
            <a:schemeClr val="accent1"/>
          </a:effectRef>
          <a:fontRef idx="minor">
            <a:schemeClr val="dk1"/>
          </a:fontRef>
        </p:style>
        <p:txBody>
          <a:bodyPr wrap="square" anchor="ctr">
            <a:noAutofit/>
          </a:bodyPr>
          <a:lstStyle/>
          <a:p>
            <a:r>
              <a:rPr lang="ja-JP" altLang="en-US" sz="1400" dirty="0" smtClean="0">
                <a:latin typeface="HGPｺﾞｼｯｸE" panose="020B0900000000000000" pitchFamily="50" charset="-128"/>
                <a:ea typeface="HGPｺﾞｼｯｸE" panose="020B0900000000000000" pitchFamily="50" charset="-128"/>
                <a:cs typeface="ＭＳ Ｐゴシック" panose="020B0600070205080204" pitchFamily="50" charset="-128"/>
              </a:rPr>
              <a:t>３　条例（案）の概要</a:t>
            </a:r>
            <a:endParaRPr lang="ja-JP" altLang="en-US" sz="1400" dirty="0">
              <a:latin typeface="HGPｺﾞｼｯｸE" panose="020B0900000000000000" pitchFamily="50" charset="-128"/>
              <a:ea typeface="HGPｺﾞｼｯｸE" panose="020B0900000000000000" pitchFamily="50" charset="-128"/>
              <a:cs typeface="ＭＳ Ｐゴシック" panose="020B0600070205080204" pitchFamily="50" charset="-128"/>
            </a:endParaRPr>
          </a:p>
        </p:txBody>
      </p:sp>
      <p:grpSp>
        <p:nvGrpSpPr>
          <p:cNvPr id="21" name="グループ化 20"/>
          <p:cNvGrpSpPr/>
          <p:nvPr/>
        </p:nvGrpSpPr>
        <p:grpSpPr>
          <a:xfrm>
            <a:off x="5976441" y="4626297"/>
            <a:ext cx="7668000" cy="5328536"/>
            <a:chOff x="6544423" y="5455297"/>
            <a:chExt cx="7604874" cy="5328536"/>
          </a:xfrm>
        </p:grpSpPr>
        <p:sp>
          <p:nvSpPr>
            <p:cNvPr id="23" name="正方形/長方形 22"/>
            <p:cNvSpPr/>
            <p:nvPr/>
          </p:nvSpPr>
          <p:spPr>
            <a:xfrm>
              <a:off x="6553297" y="5779833"/>
              <a:ext cx="7596000" cy="5004000"/>
            </a:xfrm>
            <a:prstGeom prst="rect">
              <a:avLst/>
            </a:prstGeom>
            <a:solidFill>
              <a:sysClr val="window" lastClr="FFFFFF"/>
            </a:solidFill>
            <a:ln w="12700" cap="flat" cmpd="sng" algn="ctr">
              <a:solidFill>
                <a:schemeClr val="tx1"/>
              </a:solidFill>
              <a:prstDash val="solid"/>
            </a:ln>
            <a:effectLst/>
          </p:spPr>
          <p:txBody>
            <a:bodyPr wrap="square" lIns="36000" tIns="36000" rIns="36000" bIns="36000" anchor="t" anchorCtr="0">
              <a:noAutofit/>
            </a:bodyPr>
            <a:lstStyle/>
            <a:p>
              <a:pPr>
                <a:lnSpc>
                  <a:spcPts val="1300"/>
                </a:lnSpc>
              </a:pPr>
              <a:r>
                <a:rPr lang="en-US" altLang="ja-JP" sz="1200" b="1" kern="100" dirty="0">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ja-JP" altLang="ja-JP" sz="1200" b="1" kern="100" dirty="0">
                  <a:latin typeface="ＭＳ Ｐゴシック" panose="020B0600070205080204" pitchFamily="50" charset="-128"/>
                  <a:ea typeface="ＭＳ Ｐゴシック" panose="020B0600070205080204" pitchFamily="50" charset="-128"/>
                  <a:cs typeface="Times New Roman" panose="02020603050405020304" pitchFamily="18" charset="0"/>
                </a:rPr>
                <a:t>条例制定</a:t>
              </a:r>
              <a:r>
                <a:rPr lang="ja-JP" altLang="ja-JP" sz="1200" b="1"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の</a:t>
              </a:r>
              <a:r>
                <a:rPr lang="ja-JP" altLang="en-US" sz="1200" b="1"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必要性</a:t>
              </a:r>
              <a:r>
                <a:rPr lang="en-US" altLang="ja-JP" sz="1200" b="1"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a:t>
              </a:r>
              <a:endParaRPr lang="ja-JP" altLang="ja-JP" sz="1200" kern="100" dirty="0">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l">
                <a:lnSpc>
                  <a:spcPts val="1300"/>
                </a:lnSpc>
                <a:spcBef>
                  <a:spcPts val="300"/>
                </a:spcBef>
                <a:spcAft>
                  <a:spcPts val="0"/>
                </a:spcAft>
              </a:pPr>
              <a:r>
                <a:rPr lang="ja-JP" altLang="en-US" sz="1050" kern="100" dirty="0" smtClean="0">
                  <a:latin typeface="ＭＳ Ｐ明朝" panose="02020600040205080304" pitchFamily="18" charset="-128"/>
                  <a:ea typeface="ＭＳ Ｐ明朝" panose="02020600040205080304" pitchFamily="18" charset="-128"/>
                  <a:cs typeface="Times New Roman" panose="02020603050405020304" pitchFamily="18" charset="0"/>
                </a:rPr>
                <a:t>　〇　ヘイトスピーチ解消法施行後、全国的に見れば減少傾向にあるものの、依然として、特定の外国人等を排斥する不当な差別的言動</a:t>
              </a:r>
              <a:endParaRPr lang="en-US" altLang="ja-JP" sz="1050" kern="100" dirty="0" smtClean="0">
                <a:latin typeface="ＭＳ Ｐ明朝" panose="02020600040205080304" pitchFamily="18" charset="-128"/>
                <a:ea typeface="ＭＳ Ｐ明朝" panose="02020600040205080304" pitchFamily="18" charset="-128"/>
                <a:cs typeface="Times New Roman" panose="02020603050405020304" pitchFamily="18" charset="0"/>
              </a:endParaRPr>
            </a:p>
            <a:p>
              <a:pPr algn="l">
                <a:lnSpc>
                  <a:spcPts val="1300"/>
                </a:lnSpc>
                <a:spcAft>
                  <a:spcPts val="0"/>
                </a:spcAft>
              </a:pPr>
              <a:r>
                <a:rPr lang="ja-JP" altLang="en-US" sz="1050" kern="100" dirty="0">
                  <a:latin typeface="ＭＳ Ｐ明朝" panose="02020600040205080304" pitchFamily="18" charset="-128"/>
                  <a:ea typeface="ＭＳ Ｐ明朝" panose="02020600040205080304" pitchFamily="18" charset="-128"/>
                  <a:cs typeface="Times New Roman" panose="02020603050405020304" pitchFamily="18" charset="0"/>
                </a:rPr>
                <a:t>　</a:t>
              </a:r>
              <a:r>
                <a:rPr lang="ja-JP" altLang="en-US" sz="1050" kern="100" dirty="0" smtClean="0">
                  <a:latin typeface="ＭＳ Ｐ明朝" panose="02020600040205080304" pitchFamily="18" charset="-128"/>
                  <a:ea typeface="ＭＳ Ｐ明朝" panose="02020600040205080304" pitchFamily="18" charset="-128"/>
                  <a:cs typeface="Times New Roman" panose="02020603050405020304" pitchFamily="18" charset="0"/>
                </a:rPr>
                <a:t>　が見受けられ、特にインターネットを利用した悪質な事象が発生している。その解消に向けた取組を一層進めるため、条例を制定する。</a:t>
              </a:r>
              <a:endParaRPr lang="en-US" altLang="ja-JP" sz="1050" kern="100" dirty="0" smtClean="0">
                <a:latin typeface="ＭＳ Ｐ明朝" panose="02020600040205080304" pitchFamily="18" charset="-128"/>
                <a:ea typeface="ＭＳ Ｐ明朝" panose="02020600040205080304" pitchFamily="18" charset="-128"/>
                <a:cs typeface="Times New Roman" panose="02020603050405020304" pitchFamily="18" charset="0"/>
              </a:endParaRPr>
            </a:p>
            <a:p>
              <a:pPr>
                <a:lnSpc>
                  <a:spcPts val="1300"/>
                </a:lnSpc>
                <a:spcBef>
                  <a:spcPts val="300"/>
                </a:spcBef>
              </a:pPr>
              <a:r>
                <a:rPr lang="ja-JP" altLang="en-US" sz="1050" kern="100" dirty="0">
                  <a:latin typeface="ＭＳ Ｐ明朝" panose="02020600040205080304" pitchFamily="18" charset="-128"/>
                  <a:ea typeface="ＭＳ Ｐ明朝" panose="02020600040205080304" pitchFamily="18" charset="-128"/>
                  <a:cs typeface="Times New Roman" panose="02020603050405020304" pitchFamily="18" charset="0"/>
                </a:rPr>
                <a:t>　</a:t>
              </a:r>
              <a:r>
                <a:rPr lang="ja-JP" altLang="en-US" sz="1050" kern="100" dirty="0" smtClean="0">
                  <a:latin typeface="ＭＳ Ｐ明朝" panose="02020600040205080304" pitchFamily="18" charset="-128"/>
                  <a:ea typeface="ＭＳ Ｐ明朝" panose="02020600040205080304" pitchFamily="18" charset="-128"/>
                  <a:cs typeface="Times New Roman" panose="02020603050405020304" pitchFamily="18" charset="0"/>
                </a:rPr>
                <a:t>　（参考）</a:t>
              </a:r>
              <a:r>
                <a:rPr lang="en-US" altLang="ja-JP" sz="1050" kern="100" dirty="0" smtClean="0">
                  <a:latin typeface="ＭＳ Ｐ明朝" panose="02020600040205080304" pitchFamily="18" charset="-128"/>
                  <a:ea typeface="ＭＳ Ｐ明朝" panose="02020600040205080304" pitchFamily="18" charset="-128"/>
                  <a:cs typeface="Times New Roman" panose="02020603050405020304" pitchFamily="18" charset="0"/>
                </a:rPr>
                <a:t>【</a:t>
              </a:r>
              <a:r>
                <a:rPr lang="ja-JP" altLang="en-US" sz="1050" kern="100" dirty="0">
                  <a:latin typeface="ＭＳ Ｐ明朝" panose="02020600040205080304" pitchFamily="18" charset="-128"/>
                  <a:ea typeface="ＭＳ Ｐ明朝" panose="02020600040205080304" pitchFamily="18" charset="-128"/>
                  <a:cs typeface="Times New Roman" panose="02020603050405020304" pitchFamily="18" charset="0"/>
                </a:rPr>
                <a:t>インターネットによる人権侵犯事件の受理件数</a:t>
              </a:r>
              <a:r>
                <a:rPr lang="en-US" altLang="ja-JP" sz="1050" kern="100" dirty="0" smtClean="0">
                  <a:latin typeface="ＭＳ Ｐ明朝" panose="02020600040205080304" pitchFamily="18" charset="-128"/>
                  <a:ea typeface="ＭＳ Ｐ明朝" panose="02020600040205080304" pitchFamily="18" charset="-128"/>
                  <a:cs typeface="Times New Roman" panose="02020603050405020304" pitchFamily="18" charset="0"/>
                </a:rPr>
                <a:t>】</a:t>
              </a:r>
              <a:r>
                <a:rPr lang="ja-JP" altLang="en-US" sz="1050" kern="100" dirty="0" smtClean="0">
                  <a:latin typeface="ＭＳ Ｐ明朝" panose="02020600040205080304" pitchFamily="18" charset="-128"/>
                  <a:ea typeface="ＭＳ Ｐ明朝" panose="02020600040205080304" pitchFamily="18" charset="-128"/>
                  <a:cs typeface="Times New Roman" panose="02020603050405020304" pitchFamily="18" charset="0"/>
                </a:rPr>
                <a:t>　　　（</a:t>
              </a:r>
              <a:r>
                <a:rPr lang="ja-JP" altLang="en-US" sz="1050" kern="100" dirty="0">
                  <a:latin typeface="ＭＳ Ｐ明朝" panose="02020600040205080304" pitchFamily="18" charset="-128"/>
                  <a:ea typeface="ＭＳ Ｐ明朝" panose="02020600040205080304" pitchFamily="18" charset="-128"/>
                  <a:cs typeface="Times New Roman" panose="02020603050405020304" pitchFamily="18" charset="0"/>
                </a:rPr>
                <a:t>ヘイトスピーチのほか全ての人権侵犯事件の件数）</a:t>
              </a:r>
            </a:p>
            <a:p>
              <a:pPr>
                <a:lnSpc>
                  <a:spcPts val="1300"/>
                </a:lnSpc>
              </a:pPr>
              <a:r>
                <a:rPr lang="ja-JP" altLang="en-US" sz="1050" kern="100" dirty="0">
                  <a:latin typeface="ＭＳ Ｐ明朝" panose="02020600040205080304" pitchFamily="18" charset="-128"/>
                  <a:ea typeface="ＭＳ Ｐ明朝" panose="02020600040205080304" pitchFamily="18" charset="-128"/>
                  <a:cs typeface="Times New Roman" panose="02020603050405020304" pitchFamily="18" charset="0"/>
                </a:rPr>
                <a:t>　　  　　　　</a:t>
              </a:r>
              <a:r>
                <a:rPr lang="en-US" altLang="ja-JP" sz="1050" kern="100" dirty="0">
                  <a:latin typeface="ＭＳ Ｐ明朝" panose="02020600040205080304" pitchFamily="18" charset="-128"/>
                  <a:ea typeface="ＭＳ Ｐ明朝" panose="02020600040205080304" pitchFamily="18" charset="-128"/>
                  <a:cs typeface="Times New Roman" panose="02020603050405020304" pitchFamily="18" charset="0"/>
                </a:rPr>
                <a:t>2014</a:t>
              </a:r>
              <a:r>
                <a:rPr lang="ja-JP" altLang="en-US" sz="1050" kern="100" dirty="0">
                  <a:latin typeface="ＭＳ Ｐ明朝" panose="02020600040205080304" pitchFamily="18" charset="-128"/>
                  <a:ea typeface="ＭＳ Ｐ明朝" panose="02020600040205080304" pitchFamily="18" charset="-128"/>
                  <a:cs typeface="Times New Roman" panose="02020603050405020304" pitchFamily="18" charset="0"/>
                </a:rPr>
                <a:t>年　</a:t>
              </a:r>
              <a:r>
                <a:rPr lang="en-US" altLang="ja-JP" sz="1050" kern="100" dirty="0">
                  <a:latin typeface="ＭＳ Ｐ明朝" panose="02020600040205080304" pitchFamily="18" charset="-128"/>
                  <a:ea typeface="ＭＳ Ｐ明朝" panose="02020600040205080304" pitchFamily="18" charset="-128"/>
                  <a:cs typeface="Times New Roman" panose="02020603050405020304" pitchFamily="18" charset="0"/>
                </a:rPr>
                <a:t>1,329</a:t>
              </a:r>
              <a:r>
                <a:rPr lang="ja-JP" altLang="en-US" sz="1050" kern="100" dirty="0">
                  <a:latin typeface="ＭＳ Ｐ明朝" panose="02020600040205080304" pitchFamily="18" charset="-128"/>
                  <a:ea typeface="ＭＳ Ｐ明朝" panose="02020600040205080304" pitchFamily="18" charset="-128"/>
                  <a:cs typeface="Times New Roman" panose="02020603050405020304" pitchFamily="18" charset="0"/>
                </a:rPr>
                <a:t>件　⇒　</a:t>
              </a:r>
              <a:r>
                <a:rPr lang="en-US" altLang="ja-JP" sz="1050" kern="100" dirty="0">
                  <a:latin typeface="ＭＳ Ｐ明朝" panose="02020600040205080304" pitchFamily="18" charset="-128"/>
                  <a:ea typeface="ＭＳ Ｐ明朝" panose="02020600040205080304" pitchFamily="18" charset="-128"/>
                  <a:cs typeface="Times New Roman" panose="02020603050405020304" pitchFamily="18" charset="0"/>
                </a:rPr>
                <a:t>2018</a:t>
              </a:r>
              <a:r>
                <a:rPr lang="ja-JP" altLang="en-US" sz="1050" kern="100" dirty="0">
                  <a:latin typeface="ＭＳ Ｐ明朝" panose="02020600040205080304" pitchFamily="18" charset="-128"/>
                  <a:ea typeface="ＭＳ Ｐ明朝" panose="02020600040205080304" pitchFamily="18" charset="-128"/>
                  <a:cs typeface="Times New Roman" panose="02020603050405020304" pitchFamily="18" charset="0"/>
                </a:rPr>
                <a:t>年　</a:t>
              </a:r>
              <a:r>
                <a:rPr lang="en-US" altLang="ja-JP" sz="1050" kern="100" dirty="0">
                  <a:latin typeface="ＭＳ Ｐ明朝" panose="02020600040205080304" pitchFamily="18" charset="-128"/>
                  <a:ea typeface="ＭＳ Ｐ明朝" panose="02020600040205080304" pitchFamily="18" charset="-128"/>
                  <a:cs typeface="Times New Roman" panose="02020603050405020304" pitchFamily="18" charset="0"/>
                </a:rPr>
                <a:t>1,614</a:t>
              </a:r>
              <a:r>
                <a:rPr lang="ja-JP" altLang="en-US" sz="1050" kern="100" dirty="0" smtClean="0">
                  <a:latin typeface="ＭＳ Ｐ明朝" panose="02020600040205080304" pitchFamily="18" charset="-128"/>
                  <a:ea typeface="ＭＳ Ｐ明朝" panose="02020600040205080304" pitchFamily="18" charset="-128"/>
                  <a:cs typeface="Times New Roman" panose="02020603050405020304" pitchFamily="18" charset="0"/>
                </a:rPr>
                <a:t>件　　　　　　　　　出典</a:t>
              </a:r>
              <a:r>
                <a:rPr lang="ja-JP" altLang="en-US" sz="1050" kern="100" dirty="0">
                  <a:latin typeface="ＭＳ Ｐ明朝" panose="02020600040205080304" pitchFamily="18" charset="-128"/>
                  <a:ea typeface="ＭＳ Ｐ明朝" panose="02020600040205080304" pitchFamily="18" charset="-128"/>
                  <a:cs typeface="Times New Roman" panose="02020603050405020304" pitchFamily="18" charset="0"/>
                </a:rPr>
                <a:t>：法務省人権侵犯事件統計</a:t>
              </a:r>
            </a:p>
            <a:p>
              <a:pPr algn="l">
                <a:lnSpc>
                  <a:spcPts val="1300"/>
                </a:lnSpc>
                <a:spcBef>
                  <a:spcPts val="600"/>
                </a:spcBef>
                <a:spcAft>
                  <a:spcPts val="0"/>
                </a:spcAft>
              </a:pPr>
              <a:r>
                <a:rPr lang="en-US" altLang="ja-JP" sz="1200" b="1"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ja-JP" altLang="en-US" sz="1200" b="1"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条例の</a:t>
              </a:r>
              <a:r>
                <a:rPr lang="ja-JP" sz="1200" b="1"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ポイント</a:t>
              </a:r>
              <a:r>
                <a:rPr lang="en-US" altLang="ja-JP" sz="1200" b="1"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endParaRPr lang="ja-JP" sz="12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lnSpc>
                  <a:spcPts val="1300"/>
                </a:lnSpc>
                <a:spcBef>
                  <a:spcPts val="300"/>
                </a:spcBef>
                <a:spcAft>
                  <a:spcPts val="0"/>
                </a:spcAft>
              </a:pPr>
              <a:r>
                <a:rPr lang="ja-JP" altLang="en-US" sz="1100" b="1" kern="100" dirty="0">
                  <a:latin typeface="ＭＳ Ｐゴシック" panose="020B0600070205080204" pitchFamily="50" charset="-128"/>
                  <a:ea typeface="ＭＳ Ｐゴシック" panose="020B0600070205080204" pitchFamily="50" charset="-128"/>
                  <a:cs typeface="Times New Roman" panose="02020603050405020304" pitchFamily="18" charset="0"/>
                </a:rPr>
                <a:t>①</a:t>
              </a:r>
              <a:r>
                <a:rPr lang="ja-JP" sz="1100" b="1"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ヘイトスピーチ（不当な差別的言動）の定義</a:t>
              </a:r>
              <a:endParaRPr lang="ja-JP" sz="11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lnSpc>
                  <a:spcPts val="1300"/>
                </a:lnSpc>
                <a:spcBef>
                  <a:spcPts val="300"/>
                </a:spcBef>
                <a:spcAft>
                  <a:spcPts val="0"/>
                </a:spcAft>
              </a:pPr>
              <a:r>
                <a:rPr lang="ja-JP" altLang="en-US" sz="1050" kern="100" dirty="0">
                  <a:latin typeface="ＭＳ Ｐ明朝" panose="02020600040205080304" pitchFamily="18" charset="-128"/>
                  <a:ea typeface="ＭＳ Ｐ明朝" panose="02020600040205080304" pitchFamily="18" charset="-128"/>
                  <a:cs typeface="Times New Roman" panose="02020603050405020304" pitchFamily="18" charset="0"/>
                </a:rPr>
                <a:t>　</a:t>
              </a:r>
              <a:r>
                <a:rPr lang="ja-JP" sz="1050" kern="100" dirty="0" smtClean="0">
                  <a:effectLst/>
                  <a:latin typeface="ＭＳ Ｐ明朝" panose="02020600040205080304" pitchFamily="18" charset="-128"/>
                  <a:ea typeface="ＭＳ Ｐ明朝" panose="02020600040205080304" pitchFamily="18" charset="-128"/>
                  <a:cs typeface="Times New Roman" panose="02020603050405020304" pitchFamily="18" charset="0"/>
                </a:rPr>
                <a:t>◯</a:t>
              </a:r>
              <a:r>
                <a:rPr lang="ja-JP" sz="1050" kern="100" dirty="0">
                  <a:effectLst/>
                  <a:latin typeface="ＭＳ Ｐ明朝" panose="02020600040205080304" pitchFamily="18" charset="-128"/>
                  <a:ea typeface="ＭＳ Ｐ明朝" panose="02020600040205080304" pitchFamily="18" charset="-128"/>
                  <a:cs typeface="Times New Roman" panose="02020603050405020304" pitchFamily="18" charset="0"/>
                </a:rPr>
                <a:t>　</a:t>
              </a:r>
              <a:r>
                <a:rPr lang="ja-JP" sz="1050" kern="100" dirty="0" smtClean="0">
                  <a:effectLst/>
                  <a:latin typeface="ＭＳ Ｐ明朝" panose="02020600040205080304" pitchFamily="18" charset="-128"/>
                  <a:ea typeface="ＭＳ Ｐ明朝" panose="02020600040205080304" pitchFamily="18" charset="-128"/>
                  <a:cs typeface="Times New Roman" panose="02020603050405020304" pitchFamily="18" charset="0"/>
                </a:rPr>
                <a:t>ヘイトスピーチ</a:t>
              </a:r>
              <a:r>
                <a:rPr lang="ja-JP" altLang="en-US" sz="1050" kern="100" dirty="0" smtClean="0">
                  <a:effectLst/>
                  <a:latin typeface="ＭＳ Ｐ明朝" panose="02020600040205080304" pitchFamily="18" charset="-128"/>
                  <a:ea typeface="ＭＳ Ｐ明朝" panose="02020600040205080304" pitchFamily="18" charset="-128"/>
                  <a:cs typeface="Times New Roman" panose="02020603050405020304" pitchFamily="18" charset="0"/>
                </a:rPr>
                <a:t>を</a:t>
              </a:r>
              <a:r>
                <a:rPr lang="ja-JP" sz="1050" kern="100" dirty="0" smtClean="0">
                  <a:effectLst/>
                  <a:latin typeface="ＭＳ Ｐ明朝" panose="02020600040205080304" pitchFamily="18" charset="-128"/>
                  <a:ea typeface="ＭＳ Ｐ明朝" panose="02020600040205080304" pitchFamily="18" charset="-128"/>
                  <a:cs typeface="Times New Roman" panose="02020603050405020304" pitchFamily="18" charset="0"/>
                </a:rPr>
                <a:t>禁止</a:t>
              </a:r>
              <a:r>
                <a:rPr lang="ja-JP" altLang="en-US" sz="1050" kern="100" dirty="0" smtClean="0">
                  <a:effectLst/>
                  <a:latin typeface="ＭＳ Ｐ明朝" panose="02020600040205080304" pitchFamily="18" charset="-128"/>
                  <a:ea typeface="ＭＳ Ｐ明朝" panose="02020600040205080304" pitchFamily="18" charset="-128"/>
                  <a:cs typeface="Times New Roman" panose="02020603050405020304" pitchFamily="18" charset="0"/>
                </a:rPr>
                <a:t>するという府の姿勢を明確に</a:t>
              </a:r>
              <a:r>
                <a:rPr lang="ja-JP" sz="1050" kern="100" dirty="0" smtClean="0">
                  <a:effectLst/>
                  <a:latin typeface="ＭＳ Ｐ明朝" panose="02020600040205080304" pitchFamily="18" charset="-128"/>
                  <a:ea typeface="ＭＳ Ｐ明朝" panose="02020600040205080304" pitchFamily="18" charset="-128"/>
                  <a:cs typeface="Times New Roman" panose="02020603050405020304" pitchFamily="18" charset="0"/>
                </a:rPr>
                <a:t>宣言</a:t>
              </a:r>
              <a:r>
                <a:rPr lang="ja-JP" sz="1050" kern="100" dirty="0">
                  <a:effectLst/>
                  <a:latin typeface="ＭＳ Ｐ明朝" panose="02020600040205080304" pitchFamily="18" charset="-128"/>
                  <a:ea typeface="ＭＳ Ｐ明朝" panose="02020600040205080304" pitchFamily="18" charset="-128"/>
                  <a:cs typeface="Times New Roman" panose="02020603050405020304" pitchFamily="18" charset="0"/>
                </a:rPr>
                <a:t>し</a:t>
              </a:r>
              <a:r>
                <a:rPr lang="ja-JP" sz="1050" kern="100" dirty="0" smtClean="0">
                  <a:effectLst/>
                  <a:latin typeface="ＭＳ Ｐ明朝" panose="02020600040205080304" pitchFamily="18" charset="-128"/>
                  <a:ea typeface="ＭＳ Ｐ明朝" panose="02020600040205080304" pitchFamily="18" charset="-128"/>
                  <a:cs typeface="Times New Roman" panose="02020603050405020304" pitchFamily="18" charset="0"/>
                </a:rPr>
                <a:t>、</a:t>
              </a:r>
              <a:r>
                <a:rPr lang="ja-JP" altLang="en-US" sz="1050" kern="100" dirty="0" smtClean="0">
                  <a:effectLst/>
                  <a:latin typeface="ＭＳ Ｐ明朝" panose="02020600040205080304" pitchFamily="18" charset="-128"/>
                  <a:ea typeface="ＭＳ Ｐ明朝" panose="02020600040205080304" pitchFamily="18" charset="-128"/>
                  <a:cs typeface="Times New Roman" panose="02020603050405020304" pitchFamily="18" charset="0"/>
                </a:rPr>
                <a:t>府においては、ヘイトスピーチは</a:t>
              </a:r>
              <a:r>
                <a:rPr lang="ja-JP" sz="1050" kern="100" dirty="0" smtClean="0">
                  <a:effectLst/>
                  <a:latin typeface="ＭＳ Ｐ明朝" panose="02020600040205080304" pitchFamily="18" charset="-128"/>
                  <a:ea typeface="ＭＳ Ｐ明朝" panose="02020600040205080304" pitchFamily="18" charset="-128"/>
                  <a:cs typeface="Times New Roman" panose="02020603050405020304" pitchFamily="18" charset="0"/>
                </a:rPr>
                <a:t>許されない</a:t>
              </a:r>
              <a:r>
                <a:rPr lang="ja-JP" altLang="en-US" sz="1050" kern="100" dirty="0" smtClean="0">
                  <a:effectLst/>
                  <a:latin typeface="ＭＳ Ｐ明朝" panose="02020600040205080304" pitchFamily="18" charset="-128"/>
                  <a:ea typeface="ＭＳ Ｐ明朝" panose="02020600040205080304" pitchFamily="18" charset="-128"/>
                  <a:cs typeface="Times New Roman" panose="02020603050405020304" pitchFamily="18" charset="0"/>
                </a:rPr>
                <a:t>ものという共通認識を</a:t>
              </a:r>
              <a:r>
                <a:rPr lang="ja-JP" sz="1050" kern="100" dirty="0" smtClean="0">
                  <a:effectLst/>
                  <a:latin typeface="ＭＳ Ｐ明朝" panose="02020600040205080304" pitchFamily="18" charset="-128"/>
                  <a:ea typeface="ＭＳ Ｐ明朝" panose="02020600040205080304" pitchFamily="18" charset="-128"/>
                  <a:cs typeface="Times New Roman" panose="02020603050405020304" pitchFamily="18" charset="0"/>
                </a:rPr>
                <a:t>社会</a:t>
              </a:r>
              <a:endParaRPr lang="en-US" altLang="ja-JP" sz="1050" kern="100" dirty="0" smtClean="0">
                <a:effectLst/>
                <a:latin typeface="ＭＳ Ｐ明朝" panose="02020600040205080304" pitchFamily="18" charset="-128"/>
                <a:ea typeface="ＭＳ Ｐ明朝" panose="02020600040205080304" pitchFamily="18" charset="-128"/>
                <a:cs typeface="Times New Roman" panose="02020603050405020304" pitchFamily="18" charset="0"/>
              </a:endParaRPr>
            </a:p>
            <a:p>
              <a:pPr algn="just">
                <a:lnSpc>
                  <a:spcPts val="1300"/>
                </a:lnSpc>
                <a:spcAft>
                  <a:spcPts val="0"/>
                </a:spcAft>
              </a:pPr>
              <a:r>
                <a:rPr lang="ja-JP" altLang="en-US" sz="1050" kern="100" dirty="0">
                  <a:latin typeface="ＭＳ Ｐ明朝" panose="02020600040205080304" pitchFamily="18" charset="-128"/>
                  <a:ea typeface="ＭＳ Ｐ明朝" panose="02020600040205080304" pitchFamily="18" charset="-128"/>
                  <a:cs typeface="Times New Roman" panose="02020603050405020304" pitchFamily="18" charset="0"/>
                </a:rPr>
                <a:t>　</a:t>
              </a:r>
              <a:r>
                <a:rPr lang="ja-JP" altLang="en-US" sz="1050" kern="100" dirty="0" smtClean="0">
                  <a:latin typeface="ＭＳ Ｐ明朝" panose="02020600040205080304" pitchFamily="18" charset="-128"/>
                  <a:ea typeface="ＭＳ Ｐ明朝" panose="02020600040205080304" pitchFamily="18" charset="-128"/>
                  <a:cs typeface="Times New Roman" panose="02020603050405020304" pitchFamily="18" charset="0"/>
                </a:rPr>
                <a:t>　</a:t>
              </a:r>
              <a:r>
                <a:rPr lang="ja-JP" sz="1050" kern="100" dirty="0" smtClean="0">
                  <a:effectLst/>
                  <a:latin typeface="ＭＳ Ｐ明朝" panose="02020600040205080304" pitchFamily="18" charset="-128"/>
                  <a:ea typeface="ＭＳ Ｐ明朝" panose="02020600040205080304" pitchFamily="18" charset="-128"/>
                  <a:cs typeface="Times New Roman" panose="02020603050405020304" pitchFamily="18" charset="0"/>
                </a:rPr>
                <a:t>に根付かせる</a:t>
              </a:r>
              <a:r>
                <a:rPr lang="ja-JP" altLang="en-US" sz="1050" kern="100" dirty="0" smtClean="0">
                  <a:effectLst/>
                  <a:latin typeface="ＭＳ Ｐ明朝" panose="02020600040205080304" pitchFamily="18" charset="-128"/>
                  <a:ea typeface="ＭＳ Ｐ明朝" panose="02020600040205080304" pitchFamily="18" charset="-128"/>
                  <a:cs typeface="Times New Roman" panose="02020603050405020304" pitchFamily="18" charset="0"/>
                </a:rPr>
                <a:t>ための条例が適当という人権施策推進審議会の答申を踏まえた</a:t>
              </a:r>
              <a:r>
                <a:rPr lang="ja-JP" sz="1050" kern="100" dirty="0" smtClean="0">
                  <a:effectLst/>
                  <a:latin typeface="ＭＳ Ｐ明朝" panose="02020600040205080304" pitchFamily="18" charset="-128"/>
                  <a:ea typeface="ＭＳ Ｐ明朝" panose="02020600040205080304" pitchFamily="18" charset="-128"/>
                  <a:cs typeface="Times New Roman" panose="02020603050405020304" pitchFamily="18" charset="0"/>
                </a:rPr>
                <a:t>定義</a:t>
              </a:r>
              <a:r>
                <a:rPr lang="ja-JP" sz="1050" kern="100" dirty="0">
                  <a:effectLst/>
                  <a:latin typeface="ＭＳ Ｐ明朝" panose="02020600040205080304" pitchFamily="18" charset="-128"/>
                  <a:ea typeface="ＭＳ Ｐ明朝" panose="02020600040205080304" pitchFamily="18" charset="-128"/>
                  <a:cs typeface="Times New Roman" panose="02020603050405020304" pitchFamily="18" charset="0"/>
                </a:rPr>
                <a:t>とする</a:t>
              </a:r>
              <a:r>
                <a:rPr lang="ja-JP" sz="1050" kern="100" dirty="0" smtClean="0">
                  <a:effectLst/>
                  <a:latin typeface="ＭＳ Ｐ明朝" panose="02020600040205080304" pitchFamily="18" charset="-128"/>
                  <a:ea typeface="ＭＳ Ｐ明朝" panose="02020600040205080304" pitchFamily="18" charset="-128"/>
                  <a:cs typeface="Times New Roman" panose="02020603050405020304" pitchFamily="18" charset="0"/>
                </a:rPr>
                <a:t>。</a:t>
              </a:r>
              <a:endParaRPr lang="en-US" altLang="ja-JP" sz="1050" kern="100" dirty="0" smtClean="0">
                <a:effectLst/>
                <a:latin typeface="ＭＳ Ｐ明朝" panose="02020600040205080304" pitchFamily="18" charset="-128"/>
                <a:ea typeface="ＭＳ Ｐ明朝" panose="02020600040205080304" pitchFamily="18" charset="-128"/>
                <a:cs typeface="Times New Roman" panose="02020603050405020304" pitchFamily="18" charset="0"/>
              </a:endParaRPr>
            </a:p>
            <a:p>
              <a:pPr algn="just">
                <a:lnSpc>
                  <a:spcPts val="1300"/>
                </a:lnSpc>
                <a:spcBef>
                  <a:spcPts val="300"/>
                </a:spcBef>
                <a:spcAft>
                  <a:spcPts val="0"/>
                </a:spcAft>
              </a:pPr>
              <a:r>
                <a:rPr lang="ja-JP" altLang="en-US" sz="1000" kern="100" dirty="0" smtClean="0">
                  <a:latin typeface="ＭＳ Ｐ明朝" panose="02020600040205080304" pitchFamily="18" charset="-128"/>
                  <a:ea typeface="ＭＳ Ｐ明朝" panose="02020600040205080304" pitchFamily="18" charset="-128"/>
                  <a:cs typeface="Times New Roman" panose="02020603050405020304" pitchFamily="18" charset="0"/>
                </a:rPr>
                <a:t>　　　・不当</a:t>
              </a:r>
              <a:r>
                <a:rPr lang="ja-JP" altLang="en-US" sz="1000" kern="100" dirty="0">
                  <a:latin typeface="ＭＳ Ｐ明朝" panose="02020600040205080304" pitchFamily="18" charset="-128"/>
                  <a:ea typeface="ＭＳ Ｐ明朝" panose="02020600040205080304" pitchFamily="18" charset="-128"/>
                  <a:cs typeface="Times New Roman" panose="02020603050405020304" pitchFamily="18" charset="0"/>
                </a:rPr>
                <a:t>な差別的言動の</a:t>
              </a:r>
              <a:r>
                <a:rPr lang="ja-JP" altLang="en-US" sz="1000" kern="100" dirty="0" smtClean="0">
                  <a:latin typeface="ＭＳ Ｐ明朝" panose="02020600040205080304" pitchFamily="18" charset="-128"/>
                  <a:ea typeface="ＭＳ Ｐ明朝" panose="02020600040205080304" pitchFamily="18" charset="-128"/>
                  <a:cs typeface="Times New Roman" panose="02020603050405020304" pitchFamily="18" charset="0"/>
                </a:rPr>
                <a:t>対象　</a:t>
              </a:r>
              <a:r>
                <a:rPr lang="en-US" altLang="ja-JP" sz="1000" kern="100" dirty="0" smtClean="0">
                  <a:latin typeface="ＭＳ Ｐ明朝" panose="02020600040205080304" pitchFamily="18" charset="-128"/>
                  <a:ea typeface="ＭＳ Ｐ明朝" panose="02020600040205080304" pitchFamily="18" charset="-128"/>
                  <a:cs typeface="Times New Roman" panose="02020603050405020304" pitchFamily="18" charset="0"/>
                </a:rPr>
                <a:t>〔</a:t>
              </a:r>
              <a:r>
                <a:rPr lang="ja-JP" altLang="en-US" sz="1000" kern="100" dirty="0" smtClean="0">
                  <a:latin typeface="ＭＳ Ｐ明朝" panose="02020600040205080304" pitchFamily="18" charset="-128"/>
                  <a:ea typeface="ＭＳ Ｐ明朝" panose="02020600040205080304" pitchFamily="18" charset="-128"/>
                  <a:cs typeface="Times New Roman" panose="02020603050405020304" pitchFamily="18" charset="0"/>
                </a:rPr>
                <a:t>法のように対象を本邦外出身者（外国人）に限定しない。</a:t>
              </a:r>
              <a:r>
                <a:rPr lang="en-US" altLang="ja-JP" sz="1000" kern="100" dirty="0" smtClean="0">
                  <a:latin typeface="ＭＳ Ｐ明朝" panose="02020600040205080304" pitchFamily="18" charset="-128"/>
                  <a:ea typeface="ＭＳ Ｐ明朝" panose="02020600040205080304" pitchFamily="18" charset="-128"/>
                  <a:cs typeface="Times New Roman" panose="02020603050405020304" pitchFamily="18" charset="0"/>
                </a:rPr>
                <a:t>〕</a:t>
              </a:r>
              <a:endParaRPr lang="en-US" altLang="ja-JP" sz="1000" kern="100" dirty="0">
                <a:latin typeface="ＭＳ Ｐ明朝" panose="02020600040205080304" pitchFamily="18" charset="-128"/>
                <a:ea typeface="ＭＳ Ｐ明朝" panose="02020600040205080304" pitchFamily="18" charset="-128"/>
                <a:cs typeface="Times New Roman" panose="02020603050405020304" pitchFamily="18" charset="0"/>
              </a:endParaRPr>
            </a:p>
            <a:p>
              <a:pPr algn="just">
                <a:lnSpc>
                  <a:spcPts val="1300"/>
                </a:lnSpc>
                <a:spcAft>
                  <a:spcPts val="0"/>
                </a:spcAft>
              </a:pPr>
              <a:r>
                <a:rPr lang="en-US" altLang="ja-JP" sz="1000" kern="100" dirty="0">
                  <a:latin typeface="ＭＳ Ｐ明朝" panose="02020600040205080304" pitchFamily="18" charset="-128"/>
                  <a:ea typeface="ＭＳ Ｐ明朝" panose="02020600040205080304" pitchFamily="18" charset="-128"/>
                  <a:cs typeface="Times New Roman" panose="02020603050405020304" pitchFamily="18" charset="0"/>
                </a:rPr>
                <a:t>       </a:t>
              </a:r>
              <a:r>
                <a:rPr lang="en-US" altLang="ja-JP" sz="1000" kern="100" dirty="0" smtClean="0">
                  <a:latin typeface="ＭＳ Ｐ明朝" panose="02020600040205080304" pitchFamily="18" charset="-128"/>
                  <a:ea typeface="ＭＳ Ｐ明朝" panose="02020600040205080304" pitchFamily="18" charset="-128"/>
                  <a:cs typeface="Times New Roman" panose="02020603050405020304" pitchFamily="18" charset="0"/>
                </a:rPr>
                <a:t>     </a:t>
              </a:r>
              <a:r>
                <a:rPr lang="ja-JP" altLang="en-US" sz="1000" kern="100" dirty="0" smtClean="0">
                  <a:latin typeface="ＭＳ Ｐ明朝" panose="02020600040205080304" pitchFamily="18" charset="-128"/>
                  <a:ea typeface="ＭＳ Ｐ明朝" panose="02020600040205080304" pitchFamily="18" charset="-128"/>
                  <a:cs typeface="Times New Roman" panose="02020603050405020304" pitchFamily="18" charset="0"/>
                </a:rPr>
                <a:t>人種</a:t>
              </a:r>
              <a:r>
                <a:rPr lang="ja-JP" altLang="en-US" sz="1000" kern="100" dirty="0">
                  <a:latin typeface="ＭＳ Ｐ明朝" panose="02020600040205080304" pitchFamily="18" charset="-128"/>
                  <a:ea typeface="ＭＳ Ｐ明朝" panose="02020600040205080304" pitchFamily="18" charset="-128"/>
                  <a:cs typeface="Times New Roman" panose="02020603050405020304" pitchFamily="18" charset="0"/>
                </a:rPr>
                <a:t>若しくは民族に係る特定の属性を有する個人又は当該個人により構成される</a:t>
              </a:r>
              <a:r>
                <a:rPr lang="ja-JP" altLang="en-US" sz="1000" kern="100" dirty="0" smtClean="0">
                  <a:latin typeface="ＭＳ Ｐ明朝" panose="02020600040205080304" pitchFamily="18" charset="-128"/>
                  <a:ea typeface="ＭＳ Ｐ明朝" panose="02020600040205080304" pitchFamily="18" charset="-128"/>
                  <a:cs typeface="Times New Roman" panose="02020603050405020304" pitchFamily="18" charset="0"/>
                </a:rPr>
                <a:t>集団</a:t>
              </a:r>
              <a:r>
                <a:rPr lang="ja-JP" altLang="en-US" sz="1000" kern="100" dirty="0">
                  <a:latin typeface="ＭＳ Ｐ明朝" panose="02020600040205080304" pitchFamily="18" charset="-128"/>
                  <a:ea typeface="ＭＳ Ｐ明朝" panose="02020600040205080304" pitchFamily="18" charset="-128"/>
                  <a:cs typeface="Times New Roman" panose="02020603050405020304" pitchFamily="18" charset="0"/>
                </a:rPr>
                <a:t>　（以下「特定人等」という。）</a:t>
              </a:r>
            </a:p>
            <a:p>
              <a:pPr algn="just">
                <a:lnSpc>
                  <a:spcPts val="1300"/>
                </a:lnSpc>
                <a:spcBef>
                  <a:spcPts val="300"/>
                </a:spcBef>
                <a:spcAft>
                  <a:spcPts val="0"/>
                </a:spcAft>
              </a:pPr>
              <a:r>
                <a:rPr lang="ja-JP" altLang="en-US" sz="1000" kern="100" dirty="0" smtClean="0">
                  <a:latin typeface="ＭＳ Ｐ明朝" panose="02020600040205080304" pitchFamily="18" charset="-128"/>
                  <a:ea typeface="ＭＳ Ｐ明朝" panose="02020600040205080304" pitchFamily="18" charset="-128"/>
                  <a:cs typeface="Times New Roman" panose="02020603050405020304" pitchFamily="18" charset="0"/>
                </a:rPr>
                <a:t>　　　・不当</a:t>
              </a:r>
              <a:r>
                <a:rPr lang="ja-JP" altLang="en-US" sz="1000" kern="100" dirty="0">
                  <a:latin typeface="ＭＳ Ｐ明朝" panose="02020600040205080304" pitchFamily="18" charset="-128"/>
                  <a:ea typeface="ＭＳ Ｐ明朝" panose="02020600040205080304" pitchFamily="18" charset="-128"/>
                  <a:cs typeface="Times New Roman" panose="02020603050405020304" pitchFamily="18" charset="0"/>
                </a:rPr>
                <a:t>な差別的言動の目的、内容又は態様並びに場所又は</a:t>
              </a:r>
              <a:r>
                <a:rPr lang="ja-JP" altLang="en-US" sz="1000" kern="100" dirty="0" smtClean="0">
                  <a:latin typeface="ＭＳ Ｐ明朝" panose="02020600040205080304" pitchFamily="18" charset="-128"/>
                  <a:ea typeface="ＭＳ Ｐ明朝" panose="02020600040205080304" pitchFamily="18" charset="-128"/>
                  <a:cs typeface="Times New Roman" panose="02020603050405020304" pitchFamily="18" charset="0"/>
                </a:rPr>
                <a:t>手法　</a:t>
              </a:r>
              <a:r>
                <a:rPr lang="en-US" altLang="ja-JP" sz="1000" kern="100" dirty="0" smtClean="0">
                  <a:latin typeface="ＭＳ Ｐ明朝" panose="02020600040205080304" pitchFamily="18" charset="-128"/>
                  <a:ea typeface="ＭＳ Ｐ明朝" panose="02020600040205080304" pitchFamily="18" charset="-128"/>
                  <a:cs typeface="Times New Roman" panose="02020603050405020304" pitchFamily="18" charset="0"/>
                </a:rPr>
                <a:t>〔</a:t>
              </a:r>
              <a:r>
                <a:rPr lang="ja-JP" altLang="en-US" sz="1000" kern="100" dirty="0" smtClean="0">
                  <a:latin typeface="ＭＳ Ｐ明朝" panose="02020600040205080304" pitchFamily="18" charset="-128"/>
                  <a:ea typeface="ＭＳ Ｐ明朝" panose="02020600040205080304" pitchFamily="18" charset="-128"/>
                  <a:cs typeface="Times New Roman" panose="02020603050405020304" pitchFamily="18" charset="0"/>
                </a:rPr>
                <a:t>大阪市条例とその後に施行された法の定義を踏まえて規定する。</a:t>
              </a:r>
              <a:r>
                <a:rPr lang="en-US" altLang="ja-JP" sz="1000" kern="100" dirty="0" smtClean="0">
                  <a:latin typeface="ＭＳ Ｐ明朝" panose="02020600040205080304" pitchFamily="18" charset="-128"/>
                  <a:ea typeface="ＭＳ Ｐ明朝" panose="02020600040205080304" pitchFamily="18" charset="-128"/>
                  <a:cs typeface="Times New Roman" panose="02020603050405020304" pitchFamily="18" charset="0"/>
                </a:rPr>
                <a:t>〕</a:t>
              </a:r>
            </a:p>
            <a:p>
              <a:pPr algn="just">
                <a:lnSpc>
                  <a:spcPts val="1300"/>
                </a:lnSpc>
                <a:spcAft>
                  <a:spcPts val="0"/>
                </a:spcAft>
              </a:pPr>
              <a:r>
                <a:rPr lang="ja-JP" altLang="en-US" sz="1000" kern="100" dirty="0" smtClean="0">
                  <a:latin typeface="ＭＳ Ｐ明朝" panose="02020600040205080304" pitchFamily="18" charset="-128"/>
                  <a:ea typeface="ＭＳ Ｐ明朝" panose="02020600040205080304" pitchFamily="18" charset="-128"/>
                  <a:cs typeface="Times New Roman" panose="02020603050405020304" pitchFamily="18" charset="0"/>
                </a:rPr>
                <a:t>　　　　 　憎悪若しくは差別の意識又は暴力をあおる目的で公然とその生命、身体、自由、名誉若しくは財産に危害を加える旨を告知し又は特定</a:t>
              </a:r>
              <a:endParaRPr lang="en-US" altLang="ja-JP" sz="1000" kern="100" dirty="0" smtClean="0">
                <a:latin typeface="ＭＳ Ｐ明朝" panose="02020600040205080304" pitchFamily="18" charset="-128"/>
                <a:ea typeface="ＭＳ Ｐ明朝" panose="02020600040205080304" pitchFamily="18" charset="-128"/>
                <a:cs typeface="Times New Roman" panose="02020603050405020304" pitchFamily="18" charset="0"/>
              </a:endParaRPr>
            </a:p>
            <a:p>
              <a:pPr algn="just">
                <a:lnSpc>
                  <a:spcPts val="1300"/>
                </a:lnSpc>
                <a:spcAft>
                  <a:spcPts val="0"/>
                </a:spcAft>
              </a:pPr>
              <a:r>
                <a:rPr lang="ja-JP" altLang="en-US" sz="1000" kern="100" dirty="0">
                  <a:latin typeface="ＭＳ Ｐ明朝" panose="02020600040205080304" pitchFamily="18" charset="-128"/>
                  <a:ea typeface="ＭＳ Ｐ明朝" panose="02020600040205080304" pitchFamily="18" charset="-128"/>
                  <a:cs typeface="Times New Roman" panose="02020603050405020304" pitchFamily="18" charset="0"/>
                </a:rPr>
                <a:t>　</a:t>
              </a:r>
              <a:r>
                <a:rPr lang="ja-JP" altLang="en-US" sz="1000" kern="100" dirty="0" smtClean="0">
                  <a:latin typeface="ＭＳ Ｐ明朝" panose="02020600040205080304" pitchFamily="18" charset="-128"/>
                  <a:ea typeface="ＭＳ Ｐ明朝" panose="02020600040205080304" pitchFamily="18" charset="-128"/>
                  <a:cs typeface="Times New Roman" panose="02020603050405020304" pitchFamily="18" charset="0"/>
                </a:rPr>
                <a:t>　　　 　人等を</a:t>
              </a:r>
              <a:r>
                <a:rPr lang="ja-JP" altLang="en-US" sz="1000" kern="100" dirty="0">
                  <a:latin typeface="ＭＳ Ｐ明朝" panose="02020600040205080304" pitchFamily="18" charset="-128"/>
                  <a:ea typeface="ＭＳ Ｐ明朝" panose="02020600040205080304" pitchFamily="18" charset="-128"/>
                  <a:cs typeface="Times New Roman" panose="02020603050405020304" pitchFamily="18" charset="0"/>
                </a:rPr>
                <a:t>著しく侮蔑するなど、特定人等である</a:t>
              </a:r>
              <a:r>
                <a:rPr lang="ja-JP" altLang="en-US" sz="1000" kern="100" dirty="0" smtClean="0">
                  <a:latin typeface="ＭＳ Ｐ明朝" panose="02020600040205080304" pitchFamily="18" charset="-128"/>
                  <a:ea typeface="ＭＳ Ｐ明朝" panose="02020600040205080304" pitchFamily="18" charset="-128"/>
                  <a:cs typeface="Times New Roman" panose="02020603050405020304" pitchFamily="18" charset="0"/>
                </a:rPr>
                <a:t>ことを理由</a:t>
              </a:r>
              <a:r>
                <a:rPr lang="ja-JP" altLang="en-US" sz="1000" kern="100" dirty="0">
                  <a:latin typeface="ＭＳ Ｐ明朝" panose="02020600040205080304" pitchFamily="18" charset="-128"/>
                  <a:ea typeface="ＭＳ Ｐ明朝" panose="02020600040205080304" pitchFamily="18" charset="-128"/>
                  <a:cs typeface="Times New Roman" panose="02020603050405020304" pitchFamily="18" charset="0"/>
                </a:rPr>
                <a:t>として特定人等を社会から排除する</a:t>
              </a:r>
              <a:r>
                <a:rPr lang="ja-JP" altLang="en-US" sz="1000" kern="100" smtClean="0">
                  <a:latin typeface="ＭＳ Ｐ明朝" panose="02020600040205080304" pitchFamily="18" charset="-128"/>
                  <a:ea typeface="ＭＳ Ｐ明朝" panose="02020600040205080304" pitchFamily="18" charset="-128"/>
                  <a:cs typeface="Times New Roman" panose="02020603050405020304" pitchFamily="18" charset="0"/>
                </a:rPr>
                <a:t>ことを煽動</a:t>
              </a:r>
              <a:r>
                <a:rPr lang="ja-JP" altLang="en-US" sz="1000" kern="100" dirty="0" smtClean="0">
                  <a:latin typeface="ＭＳ Ｐ明朝" panose="02020600040205080304" pitchFamily="18" charset="-128"/>
                  <a:ea typeface="ＭＳ Ｐ明朝" panose="02020600040205080304" pitchFamily="18" charset="-128"/>
                  <a:cs typeface="Times New Roman" panose="02020603050405020304" pitchFamily="18" charset="0"/>
                </a:rPr>
                <a:t>する</a:t>
              </a:r>
              <a:r>
                <a:rPr lang="ja-JP" altLang="en-US" sz="1000" kern="100" dirty="0">
                  <a:latin typeface="ＭＳ Ｐ明朝" panose="02020600040205080304" pitchFamily="18" charset="-128"/>
                  <a:ea typeface="ＭＳ Ｐ明朝" panose="02020600040205080304" pitchFamily="18" charset="-128"/>
                  <a:cs typeface="Times New Roman" panose="02020603050405020304" pitchFamily="18" charset="0"/>
                </a:rPr>
                <a:t>不当な差別的言動</a:t>
              </a:r>
            </a:p>
            <a:p>
              <a:pPr algn="just">
                <a:lnSpc>
                  <a:spcPts val="1300"/>
                </a:lnSpc>
                <a:spcBef>
                  <a:spcPts val="300"/>
                </a:spcBef>
                <a:spcAft>
                  <a:spcPts val="0"/>
                </a:spcAft>
              </a:pPr>
              <a:r>
                <a:rPr lang="ja-JP" altLang="en-US" sz="1100" b="1"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②</a:t>
              </a:r>
              <a:r>
                <a:rPr lang="ja-JP" sz="1100" b="1"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各主体の責務を明記</a:t>
              </a:r>
              <a:endParaRPr lang="ja-JP" sz="11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lnSpc>
                  <a:spcPts val="1300"/>
                </a:lnSpc>
                <a:spcBef>
                  <a:spcPts val="300"/>
                </a:spcBef>
                <a:spcAft>
                  <a:spcPts val="0"/>
                </a:spcAft>
              </a:pPr>
              <a:r>
                <a:rPr lang="ja-JP" sz="1050" kern="100" dirty="0">
                  <a:effectLst/>
                  <a:latin typeface="ＭＳ Ｐ明朝" panose="02020600040205080304" pitchFamily="18" charset="-128"/>
                  <a:ea typeface="ＭＳ Ｐ明朝" panose="02020600040205080304" pitchFamily="18" charset="-128"/>
                  <a:cs typeface="Times New Roman" panose="02020603050405020304" pitchFamily="18" charset="0"/>
                </a:rPr>
                <a:t>　◯　人種又は民族を理由とする不当な差別的言動の解消の推進に関する施策に取り組む等、府の責務を定める。</a:t>
              </a:r>
            </a:p>
            <a:p>
              <a:pPr marL="266700" indent="-266700" algn="just">
                <a:lnSpc>
                  <a:spcPts val="1300"/>
                </a:lnSpc>
                <a:spcAft>
                  <a:spcPts val="0"/>
                </a:spcAft>
              </a:pPr>
              <a:r>
                <a:rPr lang="ja-JP" sz="1050" kern="100" dirty="0">
                  <a:effectLst/>
                  <a:latin typeface="ＭＳ Ｐ明朝" panose="02020600040205080304" pitchFamily="18" charset="-128"/>
                  <a:ea typeface="ＭＳ Ｐ明朝" panose="02020600040205080304" pitchFamily="18" charset="-128"/>
                  <a:cs typeface="Times New Roman" panose="02020603050405020304" pitchFamily="18" charset="0"/>
                </a:rPr>
                <a:t>　◯　府民と事業者は、人種又は民族を理由とする不当な差別的言動の解消の必要性に関する理解を深め、府が実施する</a:t>
              </a:r>
              <a:r>
                <a:rPr lang="ja-JP" sz="1050" kern="100" dirty="0" smtClean="0">
                  <a:effectLst/>
                  <a:latin typeface="ＭＳ Ｐ明朝" panose="02020600040205080304" pitchFamily="18" charset="-128"/>
                  <a:ea typeface="ＭＳ Ｐ明朝" panose="02020600040205080304" pitchFamily="18" charset="-128"/>
                  <a:cs typeface="Times New Roman" panose="02020603050405020304" pitchFamily="18" charset="0"/>
                </a:rPr>
                <a:t>施策</a:t>
              </a:r>
              <a:r>
                <a:rPr lang="ja-JP" sz="1050" kern="100" dirty="0">
                  <a:effectLst/>
                  <a:latin typeface="ＭＳ Ｐ明朝" panose="02020600040205080304" pitchFamily="18" charset="-128"/>
                  <a:ea typeface="ＭＳ Ｐ明朝" panose="02020600040205080304" pitchFamily="18" charset="-128"/>
                  <a:cs typeface="Times New Roman" panose="02020603050405020304" pitchFamily="18" charset="0"/>
                </a:rPr>
                <a:t>に</a:t>
              </a:r>
              <a:r>
                <a:rPr lang="ja-JP" sz="1050" kern="100" dirty="0" smtClean="0">
                  <a:effectLst/>
                  <a:latin typeface="ＭＳ Ｐ明朝" panose="02020600040205080304" pitchFamily="18" charset="-128"/>
                  <a:ea typeface="ＭＳ Ｐ明朝" panose="02020600040205080304" pitchFamily="18" charset="-128"/>
                  <a:cs typeface="Times New Roman" panose="02020603050405020304" pitchFamily="18" charset="0"/>
                </a:rPr>
                <a:t>協力するよう</a:t>
              </a:r>
              <a:r>
                <a:rPr lang="ja-JP" sz="1050" kern="100" dirty="0">
                  <a:effectLst/>
                  <a:latin typeface="ＭＳ Ｐ明朝" panose="02020600040205080304" pitchFamily="18" charset="-128"/>
                  <a:ea typeface="ＭＳ Ｐ明朝" panose="02020600040205080304" pitchFamily="18" charset="-128"/>
                  <a:cs typeface="Times New Roman" panose="02020603050405020304" pitchFamily="18" charset="0"/>
                </a:rPr>
                <a:t>努める。</a:t>
              </a:r>
            </a:p>
            <a:p>
              <a:pPr algn="just">
                <a:lnSpc>
                  <a:spcPts val="1300"/>
                </a:lnSpc>
                <a:spcBef>
                  <a:spcPts val="300"/>
                </a:spcBef>
                <a:spcAft>
                  <a:spcPts val="0"/>
                </a:spcAft>
              </a:pPr>
              <a:r>
                <a:rPr lang="ja-JP" altLang="en-US" sz="1100" b="1" kern="100" dirty="0">
                  <a:latin typeface="ＭＳ Ｐゴシック" panose="020B0600070205080204" pitchFamily="50" charset="-128"/>
                  <a:ea typeface="ＭＳ Ｐゴシック" panose="020B0600070205080204" pitchFamily="50" charset="-128"/>
                  <a:cs typeface="Times New Roman" panose="02020603050405020304" pitchFamily="18" charset="0"/>
                </a:rPr>
                <a:t>③</a:t>
              </a:r>
              <a:r>
                <a:rPr lang="ja-JP" sz="1100" b="1"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不当な差別的言動の禁止 </a:t>
              </a:r>
              <a:endParaRPr lang="ja-JP" sz="11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lnSpc>
                  <a:spcPts val="1300"/>
                </a:lnSpc>
                <a:spcBef>
                  <a:spcPts val="300"/>
                </a:spcBef>
                <a:spcAft>
                  <a:spcPts val="0"/>
                </a:spcAft>
              </a:pPr>
              <a:r>
                <a:rPr lang="ja-JP" sz="1050" kern="100" dirty="0">
                  <a:effectLst/>
                  <a:latin typeface="ＭＳ Ｐ明朝" panose="02020600040205080304" pitchFamily="18" charset="-128"/>
                  <a:ea typeface="ＭＳ Ｐ明朝" panose="02020600040205080304" pitchFamily="18" charset="-128"/>
                  <a:cs typeface="Times New Roman" panose="02020603050405020304" pitchFamily="18" charset="0"/>
                </a:rPr>
                <a:t>　◯　何人も、人種又は民族を理由とする不当な差別的言動をしてはならないということを</a:t>
              </a:r>
              <a:r>
                <a:rPr lang="ja-JP" sz="1050" kern="100" dirty="0" smtClean="0">
                  <a:effectLst/>
                  <a:latin typeface="ＭＳ Ｐ明朝" panose="02020600040205080304" pitchFamily="18" charset="-128"/>
                  <a:ea typeface="ＭＳ Ｐ明朝" panose="02020600040205080304" pitchFamily="18" charset="-128"/>
                  <a:cs typeface="Times New Roman" panose="02020603050405020304" pitchFamily="18" charset="0"/>
                </a:rPr>
                <a:t>明記</a:t>
              </a:r>
              <a:r>
                <a:rPr lang="ja-JP" altLang="en-US" sz="1050" kern="100" dirty="0" smtClean="0">
                  <a:effectLst/>
                  <a:latin typeface="ＭＳ Ｐ明朝" panose="02020600040205080304" pitchFamily="18" charset="-128"/>
                  <a:ea typeface="ＭＳ Ｐ明朝" panose="02020600040205080304" pitchFamily="18" charset="-128"/>
                  <a:cs typeface="Times New Roman" panose="02020603050405020304" pitchFamily="18" charset="0"/>
                </a:rPr>
                <a:t>する</a:t>
              </a:r>
              <a:r>
                <a:rPr lang="ja-JP" sz="1050" kern="100" dirty="0" smtClean="0">
                  <a:effectLst/>
                  <a:latin typeface="ＭＳ Ｐ明朝" panose="02020600040205080304" pitchFamily="18" charset="-128"/>
                  <a:ea typeface="ＭＳ Ｐ明朝" panose="02020600040205080304" pitchFamily="18" charset="-128"/>
                  <a:cs typeface="Times New Roman" panose="02020603050405020304" pitchFamily="18" charset="0"/>
                </a:rPr>
                <a:t>。</a:t>
              </a:r>
              <a:endParaRPr lang="ja-JP" sz="1050" kern="100" dirty="0">
                <a:effectLst/>
                <a:latin typeface="ＭＳ Ｐ明朝" panose="02020600040205080304" pitchFamily="18" charset="-128"/>
                <a:ea typeface="ＭＳ Ｐ明朝" panose="02020600040205080304" pitchFamily="18" charset="-128"/>
                <a:cs typeface="Times New Roman" panose="02020603050405020304" pitchFamily="18" charset="0"/>
              </a:endParaRPr>
            </a:p>
            <a:p>
              <a:pPr algn="just">
                <a:lnSpc>
                  <a:spcPts val="1300"/>
                </a:lnSpc>
                <a:spcBef>
                  <a:spcPts val="300"/>
                </a:spcBef>
                <a:spcAft>
                  <a:spcPts val="0"/>
                </a:spcAft>
              </a:pPr>
              <a:r>
                <a:rPr lang="ja-JP" altLang="en-US" sz="1100" b="1" kern="100" dirty="0">
                  <a:latin typeface="ＭＳ Ｐゴシック" panose="020B0600070205080204" pitchFamily="50" charset="-128"/>
                  <a:ea typeface="ＭＳ Ｐゴシック" panose="020B0600070205080204" pitchFamily="50" charset="-128"/>
                  <a:cs typeface="Times New Roman" panose="02020603050405020304" pitchFamily="18" charset="0"/>
                </a:rPr>
                <a:t>④</a:t>
              </a:r>
              <a:r>
                <a:rPr lang="ja-JP" altLang="ja-JP" sz="1100" b="1" kern="100" dirty="0">
                  <a:latin typeface="ＭＳ Ｐゴシック" panose="020B0600070205080204" pitchFamily="50" charset="-128"/>
                  <a:ea typeface="ＭＳ Ｐゴシック" panose="020B0600070205080204" pitchFamily="50" charset="-128"/>
                  <a:cs typeface="Times New Roman" panose="02020603050405020304" pitchFamily="18" charset="0"/>
                </a:rPr>
                <a:t>　不当な差別的言動</a:t>
              </a:r>
              <a:r>
                <a:rPr lang="ja-JP" altLang="ja-JP" sz="1100" b="1"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の</a:t>
              </a:r>
              <a:r>
                <a:rPr lang="ja-JP" altLang="en-US" sz="1100" b="1" kern="100" dirty="0">
                  <a:latin typeface="ＭＳ Ｐゴシック" panose="020B0600070205080204" pitchFamily="50" charset="-128"/>
                  <a:ea typeface="ＭＳ Ｐゴシック" panose="020B0600070205080204" pitchFamily="50" charset="-128"/>
                  <a:cs typeface="Times New Roman" panose="02020603050405020304" pitchFamily="18" charset="0"/>
                </a:rPr>
                <a:t>解消</a:t>
              </a:r>
              <a:r>
                <a:rPr lang="ja-JP" altLang="en-US" sz="1100" b="1"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の推進に関する施策</a:t>
              </a:r>
              <a:r>
                <a:rPr lang="ja-JP" altLang="ja-JP" sz="1100" b="1" kern="100" dirty="0" smtClean="0">
                  <a:latin typeface="ＭＳ Ｐゴシック" panose="020B0600070205080204" pitchFamily="50" charset="-128"/>
                  <a:ea typeface="ＭＳ Ｐゴシック" panose="020B0600070205080204" pitchFamily="50" charset="-128"/>
                  <a:cs typeface="Times New Roman" panose="02020603050405020304" pitchFamily="18" charset="0"/>
                </a:rPr>
                <a:t> </a:t>
              </a:r>
              <a:endParaRPr lang="ja-JP" altLang="ja-JP" sz="1100" kern="100" dirty="0">
                <a:latin typeface="ＭＳ Ｐゴシック" panose="020B0600070205080204" pitchFamily="50" charset="-128"/>
                <a:ea typeface="ＭＳ Ｐゴシック" panose="020B0600070205080204" pitchFamily="50" charset="-128"/>
                <a:cs typeface="Times New Roman" panose="02020603050405020304" pitchFamily="18" charset="0"/>
              </a:endParaRPr>
            </a:p>
            <a:p>
              <a:pPr algn="just">
                <a:lnSpc>
                  <a:spcPts val="1300"/>
                </a:lnSpc>
                <a:spcBef>
                  <a:spcPts val="300"/>
                </a:spcBef>
                <a:spcAft>
                  <a:spcPts val="0"/>
                </a:spcAft>
              </a:pPr>
              <a:r>
                <a:rPr lang="ja-JP" altLang="ja-JP" sz="1050" kern="100" dirty="0">
                  <a:latin typeface="ＭＳ Ｐ明朝" panose="02020600040205080304" pitchFamily="18" charset="-128"/>
                  <a:ea typeface="ＭＳ Ｐ明朝" panose="02020600040205080304" pitchFamily="18" charset="-128"/>
                  <a:cs typeface="Times New Roman" panose="02020603050405020304" pitchFamily="18" charset="0"/>
                </a:rPr>
                <a:t>　◯　</a:t>
              </a:r>
              <a:r>
                <a:rPr lang="ja-JP" altLang="en-US" sz="1050" kern="100" dirty="0" smtClean="0">
                  <a:latin typeface="ＭＳ Ｐ明朝" panose="02020600040205080304" pitchFamily="18" charset="-128"/>
                  <a:ea typeface="ＭＳ Ｐ明朝" panose="02020600040205080304" pitchFamily="18" charset="-128"/>
                  <a:cs typeface="Times New Roman" panose="02020603050405020304" pitchFamily="18" charset="0"/>
                </a:rPr>
                <a:t>不当な差別的言動の解消の必要性に対する啓発や教育を実施する</a:t>
              </a:r>
              <a:r>
                <a:rPr lang="ja-JP" altLang="ja-JP" sz="1050" kern="100" dirty="0" smtClean="0">
                  <a:latin typeface="ＭＳ Ｐ明朝" panose="02020600040205080304" pitchFamily="18" charset="-128"/>
                  <a:ea typeface="ＭＳ Ｐ明朝" panose="02020600040205080304" pitchFamily="18" charset="-128"/>
                  <a:cs typeface="Times New Roman" panose="02020603050405020304" pitchFamily="18" charset="0"/>
                </a:rPr>
                <a:t>。</a:t>
              </a:r>
              <a:endParaRPr lang="en-US" altLang="ja-JP" sz="1050" kern="100" dirty="0" smtClean="0">
                <a:latin typeface="ＭＳ Ｐ明朝" panose="02020600040205080304" pitchFamily="18" charset="-128"/>
                <a:ea typeface="ＭＳ Ｐ明朝" panose="02020600040205080304" pitchFamily="18" charset="-128"/>
                <a:cs typeface="Times New Roman" panose="02020603050405020304" pitchFamily="18" charset="0"/>
              </a:endParaRPr>
            </a:p>
            <a:p>
              <a:pPr algn="just">
                <a:lnSpc>
                  <a:spcPts val="1300"/>
                </a:lnSpc>
                <a:spcAft>
                  <a:spcPts val="0"/>
                </a:spcAft>
              </a:pPr>
              <a:r>
                <a:rPr lang="ja-JP" altLang="en-US" sz="1050" kern="100" dirty="0">
                  <a:latin typeface="ＭＳ Ｐ明朝" panose="02020600040205080304" pitchFamily="18" charset="-128"/>
                  <a:ea typeface="ＭＳ Ｐ明朝" panose="02020600040205080304" pitchFamily="18" charset="-128"/>
                  <a:cs typeface="Times New Roman" panose="02020603050405020304" pitchFamily="18" charset="0"/>
                </a:rPr>
                <a:t>　</a:t>
              </a:r>
              <a:r>
                <a:rPr lang="ja-JP" altLang="en-US" sz="1050" kern="100" dirty="0" smtClean="0">
                  <a:latin typeface="ＭＳ Ｐ明朝" panose="02020600040205080304" pitchFamily="18" charset="-128"/>
                  <a:ea typeface="ＭＳ Ｐ明朝" panose="02020600040205080304" pitchFamily="18" charset="-128"/>
                  <a:cs typeface="Times New Roman" panose="02020603050405020304" pitchFamily="18" charset="0"/>
                </a:rPr>
                <a:t>〇　</a:t>
              </a:r>
              <a:r>
                <a:rPr lang="ja-JP" altLang="en-US" sz="1050" kern="100" dirty="0">
                  <a:latin typeface="ＭＳ Ｐ明朝" panose="02020600040205080304" pitchFamily="18" charset="-128"/>
                  <a:ea typeface="ＭＳ Ｐ明朝" panose="02020600040205080304" pitchFamily="18" charset="-128"/>
                  <a:cs typeface="Times New Roman" panose="02020603050405020304" pitchFamily="18" charset="0"/>
                </a:rPr>
                <a:t>不当な差別的</a:t>
              </a:r>
              <a:r>
                <a:rPr lang="ja-JP" altLang="en-US" sz="1050" kern="100" dirty="0" smtClean="0">
                  <a:latin typeface="ＭＳ Ｐ明朝" panose="02020600040205080304" pitchFamily="18" charset="-128"/>
                  <a:ea typeface="ＭＳ Ｐ明朝" panose="02020600040205080304" pitchFamily="18" charset="-128"/>
                  <a:cs typeface="Times New Roman" panose="02020603050405020304" pitchFamily="18" charset="0"/>
                </a:rPr>
                <a:t>言動に関する的確な相談、そのために必要な取組を実施する</a:t>
              </a:r>
              <a:r>
                <a:rPr lang="ja-JP" altLang="ja-JP" sz="1050" kern="100" dirty="0" smtClean="0">
                  <a:latin typeface="ＭＳ Ｐ明朝" panose="02020600040205080304" pitchFamily="18" charset="-128"/>
                  <a:ea typeface="ＭＳ Ｐ明朝" panose="02020600040205080304" pitchFamily="18" charset="-128"/>
                  <a:cs typeface="Times New Roman" panose="02020603050405020304" pitchFamily="18" charset="0"/>
                </a:rPr>
                <a:t>。</a:t>
              </a:r>
              <a:endParaRPr lang="ja-JP" altLang="ja-JP" sz="1050" kern="100" dirty="0">
                <a:latin typeface="ＭＳ Ｐ明朝" panose="02020600040205080304" pitchFamily="18" charset="-128"/>
                <a:ea typeface="ＭＳ Ｐ明朝" panose="02020600040205080304" pitchFamily="18" charset="-128"/>
                <a:cs typeface="Times New Roman" panose="02020603050405020304" pitchFamily="18" charset="0"/>
              </a:endParaRPr>
            </a:p>
            <a:p>
              <a:pPr algn="just">
                <a:lnSpc>
                  <a:spcPts val="1300"/>
                </a:lnSpc>
                <a:spcBef>
                  <a:spcPts val="600"/>
                </a:spcBef>
                <a:spcAft>
                  <a:spcPts val="0"/>
                </a:spcAft>
              </a:pPr>
              <a:r>
                <a:rPr lang="en-US" altLang="ja-JP" sz="1200" b="1"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ja-JP" sz="1200" b="1"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今後の</a:t>
              </a:r>
              <a:r>
                <a:rPr lang="ja-JP" altLang="en-US" sz="1200" b="1"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具体的</a:t>
              </a:r>
              <a:r>
                <a:rPr lang="ja-JP" sz="1200" b="1"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取組</a:t>
              </a:r>
              <a:r>
                <a:rPr lang="ja-JP" sz="1200" b="1"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の</a:t>
              </a:r>
              <a:r>
                <a:rPr lang="ja-JP" sz="1200" b="1"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方向</a:t>
              </a:r>
              <a:r>
                <a:rPr lang="en-US" altLang="ja-JP" sz="1200" b="1" kern="100" dirty="0" smtClean="0">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endParaRPr lang="ja-JP" sz="12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indent="66675" algn="just">
                <a:lnSpc>
                  <a:spcPts val="1300"/>
                </a:lnSpc>
                <a:spcBef>
                  <a:spcPts val="300"/>
                </a:spcBef>
                <a:spcAft>
                  <a:spcPts val="0"/>
                </a:spcAft>
              </a:pPr>
              <a:r>
                <a:rPr lang="ja-JP" sz="1050" kern="100" dirty="0">
                  <a:effectLst/>
                  <a:latin typeface="ＭＳ Ｐ明朝" panose="02020600040205080304" pitchFamily="18" charset="-128"/>
                  <a:ea typeface="ＭＳ Ｐ明朝" panose="02020600040205080304" pitchFamily="18" charset="-128"/>
                  <a:cs typeface="Times New Roman" panose="02020603050405020304" pitchFamily="18" charset="0"/>
                </a:rPr>
                <a:t>〇　</a:t>
              </a:r>
              <a:r>
                <a:rPr lang="ja-JP" sz="1050" kern="100" dirty="0" smtClean="0">
                  <a:effectLst/>
                  <a:latin typeface="ＭＳ Ｐ明朝" panose="02020600040205080304" pitchFamily="18" charset="-128"/>
                  <a:ea typeface="ＭＳ Ｐ明朝" panose="02020600040205080304" pitchFamily="18" charset="-128"/>
                  <a:cs typeface="Times New Roman" panose="02020603050405020304" pitchFamily="18" charset="0"/>
                </a:rPr>
                <a:t>さら</a:t>
              </a:r>
              <a:r>
                <a:rPr lang="ja-JP" sz="1050" kern="100" dirty="0">
                  <a:effectLst/>
                  <a:latin typeface="ＭＳ Ｐ明朝" panose="02020600040205080304" pitchFamily="18" charset="-128"/>
                  <a:ea typeface="ＭＳ Ｐ明朝" panose="02020600040205080304" pitchFamily="18" charset="-128"/>
                  <a:cs typeface="Times New Roman" panose="02020603050405020304" pitchFamily="18" charset="0"/>
                </a:rPr>
                <a:t>なる啓発、教育、相談体制の</a:t>
              </a:r>
              <a:r>
                <a:rPr lang="ja-JP" sz="1050" kern="100" dirty="0" smtClean="0">
                  <a:effectLst/>
                  <a:latin typeface="ＭＳ Ｐ明朝" panose="02020600040205080304" pitchFamily="18" charset="-128"/>
                  <a:ea typeface="ＭＳ Ｐ明朝" panose="02020600040205080304" pitchFamily="18" charset="-128"/>
                  <a:cs typeface="Times New Roman" panose="02020603050405020304" pitchFamily="18" charset="0"/>
                </a:rPr>
                <a:t>充実</a:t>
              </a:r>
              <a:r>
                <a:rPr lang="ja-JP" altLang="en-US" sz="1050" kern="100" dirty="0" smtClean="0">
                  <a:effectLst/>
                  <a:latin typeface="ＭＳ Ｐ明朝" panose="02020600040205080304" pitchFamily="18" charset="-128"/>
                  <a:ea typeface="ＭＳ Ｐ明朝" panose="02020600040205080304" pitchFamily="18" charset="-128"/>
                  <a:cs typeface="Times New Roman" panose="02020603050405020304" pitchFamily="18" charset="0"/>
                </a:rPr>
                <a:t>、また、</a:t>
              </a:r>
              <a:r>
                <a:rPr lang="ja-JP" sz="1050" kern="100" dirty="0" smtClean="0">
                  <a:effectLst/>
                  <a:latin typeface="ＭＳ Ｐ明朝" panose="02020600040205080304" pitchFamily="18" charset="-128"/>
                  <a:ea typeface="ＭＳ Ｐ明朝" panose="02020600040205080304" pitchFamily="18" charset="-128"/>
                  <a:cs typeface="Times New Roman" panose="02020603050405020304" pitchFamily="18" charset="0"/>
                </a:rPr>
                <a:t>事案</a:t>
              </a:r>
              <a:r>
                <a:rPr lang="ja-JP" sz="1050" kern="100" dirty="0">
                  <a:effectLst/>
                  <a:latin typeface="ＭＳ Ｐ明朝" panose="02020600040205080304" pitchFamily="18" charset="-128"/>
                  <a:ea typeface="ＭＳ Ｐ明朝" panose="02020600040205080304" pitchFamily="18" charset="-128"/>
                  <a:cs typeface="Times New Roman" panose="02020603050405020304" pitchFamily="18" charset="0"/>
                </a:rPr>
                <a:t>に的確に対応するため、府内市町村との緊密な連携に努める。</a:t>
              </a:r>
            </a:p>
            <a:p>
              <a:pPr marL="133350" indent="-66675" algn="just">
                <a:lnSpc>
                  <a:spcPts val="1300"/>
                </a:lnSpc>
                <a:spcAft>
                  <a:spcPts val="0"/>
                </a:spcAft>
              </a:pPr>
              <a:r>
                <a:rPr lang="ja-JP" sz="1050" kern="100" dirty="0">
                  <a:effectLst/>
                  <a:latin typeface="ＭＳ Ｐ明朝" panose="02020600040205080304" pitchFamily="18" charset="-128"/>
                  <a:ea typeface="ＭＳ Ｐ明朝" panose="02020600040205080304" pitchFamily="18" charset="-128"/>
                  <a:cs typeface="Times New Roman" panose="02020603050405020304" pitchFamily="18" charset="0"/>
                </a:rPr>
                <a:t>〇　特</a:t>
              </a:r>
              <a:r>
                <a:rPr lang="ja-JP" sz="1050" kern="100" dirty="0" smtClean="0">
                  <a:effectLst/>
                  <a:latin typeface="ＭＳ Ｐ明朝" panose="02020600040205080304" pitchFamily="18" charset="-128"/>
                  <a:ea typeface="ＭＳ Ｐ明朝" panose="02020600040205080304" pitchFamily="18" charset="-128"/>
                  <a:cs typeface="Times New Roman" panose="02020603050405020304" pitchFamily="18" charset="0"/>
                </a:rPr>
                <a:t>に</a:t>
              </a:r>
              <a:r>
                <a:rPr lang="ja-JP" altLang="en-US" sz="1050" kern="100" dirty="0" smtClean="0">
                  <a:effectLst/>
                  <a:latin typeface="ＭＳ Ｐ明朝" panose="02020600040205080304" pitchFamily="18" charset="-128"/>
                  <a:ea typeface="ＭＳ Ｐ明朝" panose="02020600040205080304" pitchFamily="18" charset="-128"/>
                  <a:cs typeface="Times New Roman" panose="02020603050405020304" pitchFamily="18" charset="0"/>
                </a:rPr>
                <a:t>影響の大きい</a:t>
              </a:r>
              <a:r>
                <a:rPr lang="ja-JP" sz="1050" kern="100" dirty="0" smtClean="0">
                  <a:effectLst/>
                  <a:latin typeface="ＭＳ Ｐ明朝" panose="02020600040205080304" pitchFamily="18" charset="-128"/>
                  <a:ea typeface="ＭＳ Ｐ明朝" panose="02020600040205080304" pitchFamily="18" charset="-128"/>
                  <a:cs typeface="Times New Roman" panose="02020603050405020304" pitchFamily="18" charset="0"/>
                </a:rPr>
                <a:t>インターネット上</a:t>
              </a:r>
              <a:r>
                <a:rPr lang="ja-JP" sz="1050" kern="100" dirty="0">
                  <a:effectLst/>
                  <a:latin typeface="ＭＳ Ｐ明朝" panose="02020600040205080304" pitchFamily="18" charset="-128"/>
                  <a:ea typeface="ＭＳ Ｐ明朝" panose="02020600040205080304" pitchFamily="18" charset="-128"/>
                  <a:cs typeface="Times New Roman" panose="02020603050405020304" pitchFamily="18" charset="0"/>
                </a:rPr>
                <a:t>の</a:t>
              </a:r>
              <a:r>
                <a:rPr lang="ja-JP" sz="1050" kern="100" dirty="0" smtClean="0">
                  <a:effectLst/>
                  <a:latin typeface="ＭＳ Ｐ明朝" panose="02020600040205080304" pitchFamily="18" charset="-128"/>
                  <a:ea typeface="ＭＳ Ｐ明朝" panose="02020600040205080304" pitchFamily="18" charset="-128"/>
                  <a:cs typeface="Times New Roman" panose="02020603050405020304" pitchFamily="18" charset="0"/>
                </a:rPr>
                <a:t>事象</a:t>
              </a:r>
              <a:r>
                <a:rPr lang="ja-JP" altLang="en-US" sz="1050" kern="100" dirty="0" smtClean="0">
                  <a:effectLst/>
                  <a:latin typeface="ＭＳ Ｐ明朝" panose="02020600040205080304" pitchFamily="18" charset="-128"/>
                  <a:ea typeface="ＭＳ Ｐ明朝" panose="02020600040205080304" pitchFamily="18" charset="-128"/>
                  <a:cs typeface="Times New Roman" panose="02020603050405020304" pitchFamily="18" charset="0"/>
                </a:rPr>
                <a:t>に</a:t>
              </a:r>
              <a:r>
                <a:rPr lang="ja-JP" sz="1050" kern="100" dirty="0" smtClean="0">
                  <a:effectLst/>
                  <a:latin typeface="ＭＳ Ｐ明朝" panose="02020600040205080304" pitchFamily="18" charset="-128"/>
                  <a:ea typeface="ＭＳ Ｐ明朝" panose="02020600040205080304" pitchFamily="18" charset="-128"/>
                  <a:cs typeface="Times New Roman" panose="02020603050405020304" pitchFamily="18" charset="0"/>
                </a:rPr>
                <a:t>は</a:t>
              </a:r>
              <a:r>
                <a:rPr lang="ja-JP" sz="1050" kern="100" dirty="0">
                  <a:effectLst/>
                  <a:latin typeface="ＭＳ Ｐ明朝" panose="02020600040205080304" pitchFamily="18" charset="-128"/>
                  <a:ea typeface="ＭＳ Ｐ明朝" panose="02020600040205080304" pitchFamily="18" charset="-128"/>
                  <a:cs typeface="Times New Roman" panose="02020603050405020304" pitchFamily="18" charset="0"/>
                </a:rPr>
                <a:t>、迅速に</a:t>
              </a:r>
              <a:r>
                <a:rPr lang="ja-JP" sz="1050" kern="100" dirty="0" smtClean="0">
                  <a:effectLst/>
                  <a:latin typeface="ＭＳ Ｐ明朝" panose="02020600040205080304" pitchFamily="18" charset="-128"/>
                  <a:ea typeface="ＭＳ Ｐ明朝" panose="02020600040205080304" pitchFamily="18" charset="-128"/>
                  <a:cs typeface="Times New Roman" panose="02020603050405020304" pitchFamily="18" charset="0"/>
                </a:rPr>
                <a:t>拡散</a:t>
              </a:r>
              <a:r>
                <a:rPr lang="ja-JP" altLang="en-US" sz="1050" kern="100" dirty="0" smtClean="0">
                  <a:effectLst/>
                  <a:latin typeface="ＭＳ Ｐ明朝" panose="02020600040205080304" pitchFamily="18" charset="-128"/>
                  <a:ea typeface="ＭＳ Ｐ明朝" panose="02020600040205080304" pitchFamily="18" charset="-128"/>
                  <a:cs typeface="Times New Roman" panose="02020603050405020304" pitchFamily="18" charset="0"/>
                </a:rPr>
                <a:t>の</a:t>
              </a:r>
              <a:r>
                <a:rPr lang="ja-JP" sz="1050" kern="100" dirty="0" smtClean="0">
                  <a:effectLst/>
                  <a:latin typeface="ＭＳ Ｐ明朝" panose="02020600040205080304" pitchFamily="18" charset="-128"/>
                  <a:ea typeface="ＭＳ Ｐ明朝" panose="02020600040205080304" pitchFamily="18" charset="-128"/>
                  <a:cs typeface="Times New Roman" panose="02020603050405020304" pitchFamily="18" charset="0"/>
                </a:rPr>
                <a:t>防止</a:t>
              </a:r>
              <a:r>
                <a:rPr lang="ja-JP" sz="1050" kern="100" dirty="0">
                  <a:effectLst/>
                  <a:latin typeface="ＭＳ Ｐ明朝" panose="02020600040205080304" pitchFamily="18" charset="-128"/>
                  <a:ea typeface="ＭＳ Ｐ明朝" panose="02020600040205080304" pitchFamily="18" charset="-128"/>
                  <a:cs typeface="Times New Roman" panose="02020603050405020304" pitchFamily="18" charset="0"/>
                </a:rPr>
                <a:t>ができる</a:t>
              </a:r>
              <a:r>
                <a:rPr lang="ja-JP" sz="1050" kern="100" dirty="0" smtClean="0">
                  <a:effectLst/>
                  <a:latin typeface="ＭＳ Ｐ明朝" panose="02020600040205080304" pitchFamily="18" charset="-128"/>
                  <a:ea typeface="ＭＳ Ｐ明朝" panose="02020600040205080304" pitchFamily="18" charset="-128"/>
                  <a:cs typeface="Times New Roman" panose="02020603050405020304" pitchFamily="18" charset="0"/>
                </a:rPr>
                <a:t>よう人権擁護機関である大阪法務局に</a:t>
              </a:r>
              <a:r>
                <a:rPr lang="ja-JP" sz="1050" kern="100" dirty="0">
                  <a:effectLst/>
                  <a:latin typeface="ＭＳ Ｐ明朝" panose="02020600040205080304" pitchFamily="18" charset="-128"/>
                  <a:ea typeface="ＭＳ Ｐ明朝" panose="02020600040205080304" pitchFamily="18" charset="-128"/>
                  <a:cs typeface="Times New Roman" panose="02020603050405020304" pitchFamily="18" charset="0"/>
                </a:rPr>
                <a:t>削除要請</a:t>
              </a:r>
              <a:r>
                <a:rPr lang="ja-JP" sz="1050" kern="100" dirty="0" smtClean="0">
                  <a:effectLst/>
                  <a:latin typeface="ＭＳ Ｐ明朝" panose="02020600040205080304" pitchFamily="18" charset="-128"/>
                  <a:ea typeface="ＭＳ Ｐ明朝" panose="02020600040205080304" pitchFamily="18" charset="-128"/>
                  <a:cs typeface="Times New Roman" panose="02020603050405020304" pitchFamily="18" charset="0"/>
                </a:rPr>
                <a:t>を行う</a:t>
              </a:r>
              <a:r>
                <a:rPr lang="ja-JP" sz="1050" kern="100" dirty="0">
                  <a:effectLst/>
                  <a:latin typeface="ＭＳ Ｐ明朝" panose="02020600040205080304" pitchFamily="18" charset="-128"/>
                  <a:ea typeface="ＭＳ Ｐ明朝" panose="02020600040205080304" pitchFamily="18" charset="-128"/>
                  <a:cs typeface="Times New Roman" panose="02020603050405020304" pitchFamily="18" charset="0"/>
                </a:rPr>
                <a:t>。</a:t>
              </a:r>
              <a:r>
                <a:rPr lang="en-US" sz="1050" kern="100" dirty="0">
                  <a:effectLst/>
                  <a:latin typeface="ＭＳ Ｐ明朝" panose="02020600040205080304" pitchFamily="18" charset="-128"/>
                  <a:ea typeface="ＭＳ Ｐ明朝" panose="02020600040205080304" pitchFamily="18" charset="-128"/>
                  <a:cs typeface="Times New Roman" panose="02020603050405020304" pitchFamily="18" charset="0"/>
                </a:rPr>
                <a:t> </a:t>
              </a:r>
              <a:endParaRPr lang="ja-JP" sz="1050" kern="100" dirty="0">
                <a:effectLst/>
                <a:latin typeface="ＭＳ Ｐ明朝" panose="02020600040205080304" pitchFamily="18" charset="-128"/>
                <a:ea typeface="ＭＳ Ｐ明朝" panose="02020600040205080304" pitchFamily="18" charset="-128"/>
                <a:cs typeface="Times New Roman" panose="02020603050405020304" pitchFamily="18" charset="0"/>
              </a:endParaRPr>
            </a:p>
          </p:txBody>
        </p:sp>
        <p:sp>
          <p:nvSpPr>
            <p:cNvPr id="24" name="テキスト ボックス 23"/>
            <p:cNvSpPr txBox="1"/>
            <p:nvPr/>
          </p:nvSpPr>
          <p:spPr>
            <a:xfrm>
              <a:off x="6544423" y="5455297"/>
              <a:ext cx="7596000" cy="324000"/>
            </a:xfrm>
            <a:prstGeom prst="rect">
              <a:avLst/>
            </a:prstGeom>
            <a:solidFill>
              <a:srgbClr val="000099"/>
            </a:solidFill>
            <a:ln w="15875" cap="flat" cmpd="sng" algn="ctr">
              <a:solidFill>
                <a:srgbClr val="4F81BD"/>
              </a:solidFill>
              <a:prstDash val="solid"/>
            </a:ln>
            <a:effectLst/>
          </p:spPr>
          <p:txBody>
            <a:bodyPr wrap="square">
              <a:noAutofit/>
            </a:bodyPr>
            <a:lstStyle/>
            <a:p>
              <a:pPr fontAlgn="base">
                <a:spcAft>
                  <a:spcPts val="0"/>
                </a:spcAft>
              </a:pPr>
              <a:r>
                <a:rPr lang="ja-JP" altLang="en-US" sz="1400" kern="1200" dirty="0" smtClean="0">
                  <a:solidFill>
                    <a:srgbClr val="FFFFFF"/>
                  </a:solidFill>
                  <a:effectLst/>
                  <a:latin typeface="ＭＳ Ｐゴシック" panose="020B0600070205080204" pitchFamily="50" charset="-128"/>
                  <a:ea typeface="HGPｺﾞｼｯｸE" panose="020B0900000000000000" pitchFamily="50" charset="-128"/>
                  <a:cs typeface="Times New Roman" panose="02020603050405020304" pitchFamily="18" charset="0"/>
                </a:rPr>
                <a:t>（３）</a:t>
              </a:r>
              <a:r>
                <a:rPr lang="ja-JP" sz="1400" kern="1200" dirty="0">
                  <a:solidFill>
                    <a:srgbClr val="FFFFFF"/>
                  </a:solidFill>
                  <a:effectLst/>
                  <a:latin typeface="ＭＳ Ｐゴシック" panose="020B0600070205080204" pitchFamily="50" charset="-128"/>
                  <a:ea typeface="HGPｺﾞｼｯｸE" panose="020B0900000000000000" pitchFamily="50" charset="-128"/>
                  <a:cs typeface="Times New Roman" panose="02020603050405020304" pitchFamily="18" charset="0"/>
                </a:rPr>
                <a:t>　人種又は民族を理由とする不当な差別的言動の解消の推進に関する条例（案</a:t>
              </a:r>
              <a:r>
                <a:rPr lang="ja-JP" sz="1400" kern="1200" dirty="0" smtClean="0">
                  <a:solidFill>
                    <a:srgbClr val="FFFFFF"/>
                  </a:solidFill>
                  <a:effectLst/>
                  <a:latin typeface="ＭＳ Ｐゴシック" panose="020B0600070205080204" pitchFamily="50" charset="-128"/>
                  <a:ea typeface="HGPｺﾞｼｯｸE" panose="020B0900000000000000" pitchFamily="50" charset="-128"/>
                  <a:cs typeface="Times New Roman" panose="02020603050405020304" pitchFamily="18" charset="0"/>
                </a:rPr>
                <a:t>）</a:t>
              </a:r>
              <a:endParaRPr lang="ja-JP" sz="14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grpSp>
    </p:spTree>
    <p:extLst>
      <p:ext uri="{BB962C8B-B14F-4D97-AF65-F5344CB8AC3E}">
        <p14:creationId xmlns:p14="http://schemas.microsoft.com/office/powerpoint/2010/main" val="300020482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881</TotalTime>
  <Words>123</Words>
  <Application>Microsoft Office PowerPoint</Application>
  <PresentationFormat>ユーザー設定</PresentationFormat>
  <Paragraphs>79</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HGPｺﾞｼｯｸE</vt:lpstr>
      <vt:lpstr>Meiryo UI</vt:lpstr>
      <vt:lpstr>ＭＳ Ｐゴシック</vt:lpstr>
      <vt:lpstr>ＭＳ Ｐ明朝</vt:lpstr>
      <vt:lpstr>Arial</vt:lpstr>
      <vt:lpstr>Calibri</vt:lpstr>
      <vt:lpstr>Times New Roman</vt:lpstr>
      <vt:lpstr>Office ​​テーマ</vt:lpstr>
      <vt:lpstr>PowerPoint プレゼンテーション</vt:lpstr>
    </vt:vector>
  </TitlesOfParts>
  <Company>大阪府庁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石井　素子</dc:creator>
  <cp:lastModifiedBy>松永　義一</cp:lastModifiedBy>
  <cp:revision>85</cp:revision>
  <cp:lastPrinted>2019-08-23T01:38:13Z</cp:lastPrinted>
  <dcterms:created xsi:type="dcterms:W3CDTF">2014-07-11T05:14:15Z</dcterms:created>
  <dcterms:modified xsi:type="dcterms:W3CDTF">2019-08-26T01:49:19Z</dcterms:modified>
</cp:coreProperties>
</file>