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906000" cy="6858000" type="A4"/>
  <p:notesSz cx="9777413" cy="66468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19" userDrawn="1">
          <p15:clr>
            <a:srgbClr val="A4A3A4"/>
          </p15:clr>
        </p15:guide>
        <p15:guide id="2" pos="3104" userDrawn="1">
          <p15:clr>
            <a:srgbClr val="A4A3A4"/>
          </p15:clr>
        </p15:guide>
        <p15:guide id="3" orient="horz" pos="2094" userDrawn="1">
          <p15:clr>
            <a:srgbClr val="A4A3A4"/>
          </p15:clr>
        </p15:guide>
        <p15:guide id="4" pos="307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EB9DA"/>
    <a:srgbClr val="C8D7EA"/>
    <a:srgbClr val="AEF2F4"/>
    <a:srgbClr val="FFFFFF"/>
    <a:srgbClr val="66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99823" autoAdjust="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1716" y="-90"/>
      </p:cViewPr>
      <p:guideLst>
        <p:guide orient="horz" pos="2119"/>
        <p:guide pos="3104"/>
        <p:guide orient="horz" pos="2094"/>
        <p:guide pos="3079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236879" cy="332343"/>
          </a:xfrm>
          <a:prstGeom prst="rect">
            <a:avLst/>
          </a:prstGeom>
        </p:spPr>
        <p:txBody>
          <a:bodyPr vert="horz" lIns="89660" tIns="44831" rIns="89660" bIns="448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38275" y="0"/>
            <a:ext cx="4236879" cy="332343"/>
          </a:xfrm>
          <a:prstGeom prst="rect">
            <a:avLst/>
          </a:prstGeom>
        </p:spPr>
        <p:txBody>
          <a:bodyPr vert="horz" lIns="89660" tIns="44831" rIns="89660" bIns="44831" rtlCol="0"/>
          <a:lstStyle>
            <a:lvl1pPr algn="r">
              <a:defRPr sz="1200"/>
            </a:lvl1pPr>
          </a:lstStyle>
          <a:p>
            <a:fld id="{72C3B7F5-CB36-4FF1-83ED-AB0F3FEC3E86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89275" y="498475"/>
            <a:ext cx="3598863" cy="2492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0" tIns="44831" rIns="89660" bIns="448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77742" y="3157261"/>
            <a:ext cx="7821930" cy="2991088"/>
          </a:xfrm>
          <a:prstGeom prst="rect">
            <a:avLst/>
          </a:prstGeom>
        </p:spPr>
        <p:txBody>
          <a:bodyPr vert="horz" lIns="89660" tIns="44831" rIns="89660" bIns="4483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6313368"/>
            <a:ext cx="4236879" cy="332343"/>
          </a:xfrm>
          <a:prstGeom prst="rect">
            <a:avLst/>
          </a:prstGeom>
        </p:spPr>
        <p:txBody>
          <a:bodyPr vert="horz" lIns="89660" tIns="44831" rIns="89660" bIns="448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38275" y="6313368"/>
            <a:ext cx="4236879" cy="332343"/>
          </a:xfrm>
          <a:prstGeom prst="rect">
            <a:avLst/>
          </a:prstGeom>
        </p:spPr>
        <p:txBody>
          <a:bodyPr vert="horz" lIns="89660" tIns="44831" rIns="89660" bIns="44831" rtlCol="0" anchor="b"/>
          <a:lstStyle>
            <a:lvl1pPr algn="r">
              <a:defRPr sz="1200"/>
            </a:lvl1pPr>
          </a:lstStyle>
          <a:p>
            <a:fld id="{37E67AD0-447C-4E12-9A8D-BD77689204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645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92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69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59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23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08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36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5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66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288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83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68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-13394"/>
            <a:ext cx="89154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A4820-B523-4B43-AB28-CB5A4657D42E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9EA44-5607-4BA7-A2ED-98E4ADD9A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04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直線矢印コネクタ 117"/>
          <p:cNvCxnSpPr/>
          <p:nvPr/>
        </p:nvCxnSpPr>
        <p:spPr>
          <a:xfrm>
            <a:off x="6402975" y="5529912"/>
            <a:ext cx="1249150" cy="0"/>
          </a:xfrm>
          <a:prstGeom prst="straightConnector1">
            <a:avLst/>
          </a:prstGeom>
          <a:ln w="60325">
            <a:solidFill>
              <a:schemeClr val="tx1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/>
          <p:nvPr/>
        </p:nvCxnSpPr>
        <p:spPr>
          <a:xfrm>
            <a:off x="6350798" y="4049996"/>
            <a:ext cx="1241284" cy="0"/>
          </a:xfrm>
          <a:prstGeom prst="straightConnector1">
            <a:avLst/>
          </a:prstGeom>
          <a:ln w="60325">
            <a:solidFill>
              <a:schemeClr val="tx1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6402975" y="2637582"/>
            <a:ext cx="1189107" cy="0"/>
          </a:xfrm>
          <a:prstGeom prst="straightConnector1">
            <a:avLst/>
          </a:prstGeom>
          <a:ln w="60325">
            <a:solidFill>
              <a:schemeClr val="tx1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 flipV="1">
            <a:off x="2844023" y="1968770"/>
            <a:ext cx="1764692" cy="4162452"/>
            <a:chOff x="1852644" y="1896626"/>
            <a:chExt cx="2332247" cy="4162452"/>
          </a:xfrm>
        </p:grpSpPr>
        <p:sp>
          <p:nvSpPr>
            <p:cNvPr id="89" name="正方形/長方形 88"/>
            <p:cNvSpPr/>
            <p:nvPr/>
          </p:nvSpPr>
          <p:spPr>
            <a:xfrm>
              <a:off x="3463835" y="1896626"/>
              <a:ext cx="721056" cy="1296024"/>
            </a:xfrm>
            <a:prstGeom prst="rect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FFFF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852644" y="4763054"/>
              <a:ext cx="721056" cy="1296024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2657713" y="4763054"/>
              <a:ext cx="721056" cy="129602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3463212" y="4763054"/>
              <a:ext cx="721056" cy="129602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463212" y="3317004"/>
              <a:ext cx="721056" cy="12960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2654676" y="3317004"/>
              <a:ext cx="721056" cy="12960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159204" y="37854"/>
            <a:ext cx="6413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重大事件発生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時に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おける庁内情報共有及びその対応について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449118"/>
            <a:ext cx="9906000" cy="45719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8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476152" y="343123"/>
            <a:ext cx="2307205" cy="25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青少年・地域安全室　治安対策課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48840" y="1473866"/>
            <a:ext cx="963037" cy="35094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事件の発生</a:t>
            </a:r>
            <a:endParaRPr kumimoji="1" lang="ja-JP" altLang="en-US" sz="9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822706" y="3816006"/>
            <a:ext cx="1146055" cy="519026"/>
          </a:xfrm>
          <a:prstGeom prst="roundRect">
            <a:avLst>
              <a:gd name="adj" fmla="val 7491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青少年・地域安全室</a:t>
            </a:r>
            <a:endParaRPr kumimoji="1"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治安対策課</a:t>
            </a:r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" name="カギ線コネクタ 9"/>
          <p:cNvCxnSpPr>
            <a:stCxn id="47" idx="3"/>
            <a:endCxn id="73" idx="1"/>
          </p:cNvCxnSpPr>
          <p:nvPr/>
        </p:nvCxnSpPr>
        <p:spPr>
          <a:xfrm flipV="1">
            <a:off x="1968761" y="2618491"/>
            <a:ext cx="1156101" cy="1457028"/>
          </a:xfrm>
          <a:prstGeom prst="bentConnector3">
            <a:avLst>
              <a:gd name="adj1" fmla="val 50000"/>
            </a:avLst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カギ線コネクタ 95"/>
          <p:cNvCxnSpPr>
            <a:stCxn id="47" idx="3"/>
            <a:endCxn id="95" idx="1"/>
          </p:cNvCxnSpPr>
          <p:nvPr/>
        </p:nvCxnSpPr>
        <p:spPr>
          <a:xfrm>
            <a:off x="1968761" y="4075519"/>
            <a:ext cx="1237846" cy="1456970"/>
          </a:xfrm>
          <a:prstGeom prst="bentConnector3">
            <a:avLst>
              <a:gd name="adj1" fmla="val 50000"/>
            </a:avLst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47" idx="3"/>
            <a:endCxn id="86" idx="1"/>
          </p:cNvCxnSpPr>
          <p:nvPr/>
        </p:nvCxnSpPr>
        <p:spPr>
          <a:xfrm flipV="1">
            <a:off x="1968761" y="4062832"/>
            <a:ext cx="1482119" cy="12687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/>
          <p:cNvCxnSpPr>
            <a:stCxn id="49" idx="2"/>
            <a:endCxn id="5" idx="0"/>
          </p:cNvCxnSpPr>
          <p:nvPr/>
        </p:nvCxnSpPr>
        <p:spPr>
          <a:xfrm>
            <a:off x="1130359" y="1824810"/>
            <a:ext cx="0" cy="2843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" name="図 10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97" y="3098129"/>
            <a:ext cx="360000" cy="360000"/>
          </a:xfrm>
          <a:prstGeom prst="rect">
            <a:avLst/>
          </a:prstGeom>
        </p:spPr>
      </p:pic>
      <p:sp>
        <p:nvSpPr>
          <p:cNvPr id="131" name="テキスト ボックス 130"/>
          <p:cNvSpPr txBox="1"/>
          <p:nvPr/>
        </p:nvSpPr>
        <p:spPr>
          <a:xfrm>
            <a:off x="2075462" y="3609000"/>
            <a:ext cx="1077538" cy="90024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対応❶～❸を</a:t>
            </a:r>
            <a:endParaRPr lang="en-US" altLang="ja-JP" sz="1050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判断し</a:t>
            </a:r>
            <a:endParaRPr lang="en-US" altLang="ja-JP" sz="1050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治安対策課から</a:t>
            </a:r>
            <a:endParaRPr lang="en-US" altLang="ja-JP" sz="1050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05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LINEWORKS</a:t>
            </a:r>
          </a:p>
          <a:p>
            <a:pPr algn="ctr"/>
            <a:r>
              <a:rPr kumimoji="1" lang="ja-JP" altLang="en-US" sz="105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endParaRPr kumimoji="1" lang="en-US" altLang="ja-JP" sz="1050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99943" y="2078148"/>
            <a:ext cx="1413057" cy="385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616330" y="5263574"/>
            <a:ext cx="2268000" cy="53267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36000"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　 発生地の近隣の府の施設に注意喚起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　察　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市町村へ情報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提供、必要に応じて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措置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7592082" y="2304483"/>
            <a:ext cx="2268000" cy="13045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36000" rtlCol="0" anchor="ctr"/>
          <a:lstStyle/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　府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緊急のお知らせ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治安対策課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&amp;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大阪府公式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Twitter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防災情報メール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公施設休館、イベント休止、学校休校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等の判断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　察 　府内の市町村に必要な措置を要請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（防災無線の放送依頼等）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近隣する府県警への協力依頼　　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     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Yahoo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!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防災速報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104299" y="3319763"/>
            <a:ext cx="51005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❷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688119" y="4752647"/>
            <a:ext cx="49244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❶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6" name="直線矢印コネクタ 35"/>
          <p:cNvCxnSpPr>
            <a:stCxn id="73" idx="3"/>
          </p:cNvCxnSpPr>
          <p:nvPr/>
        </p:nvCxnSpPr>
        <p:spPr>
          <a:xfrm>
            <a:off x="4335450" y="2618491"/>
            <a:ext cx="1450285" cy="0"/>
          </a:xfrm>
          <a:prstGeom prst="straightConnector1">
            <a:avLst/>
          </a:prstGeom>
          <a:ln w="60325">
            <a:solidFill>
              <a:schemeClr val="tx1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>
            <a:stCxn id="94" idx="3"/>
          </p:cNvCxnSpPr>
          <p:nvPr/>
        </p:nvCxnSpPr>
        <p:spPr>
          <a:xfrm>
            <a:off x="4674018" y="4038869"/>
            <a:ext cx="1159380" cy="0"/>
          </a:xfrm>
          <a:prstGeom prst="straightConnector1">
            <a:avLst/>
          </a:prstGeom>
          <a:ln w="60325">
            <a:solidFill>
              <a:schemeClr val="tx1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7488954" y="2015560"/>
            <a:ext cx="2101320" cy="30082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緊急性等あり府民に危害が及ぶ虞もあ</a:t>
            </a:r>
            <a:r>
              <a:rPr lang="ja-JP" altLang="en-US" sz="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（凶器を持って逃走）</a:t>
            </a:r>
            <a:endParaRPr kumimoji="1" lang="ja-JP" altLang="en-US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98000" y="2109182"/>
            <a:ext cx="1264717" cy="979029"/>
          </a:xfrm>
          <a:prstGeom prst="roundRect">
            <a:avLst>
              <a:gd name="adj" fmla="val 4506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大阪府警本部</a:t>
            </a:r>
            <a: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府民安全対策課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（生活安全当直）</a:t>
            </a:r>
            <a:endParaRPr lang="en-US" altLang="ja-JP" sz="7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7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7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https://line.worksmobile.com/jp/wp-content/uploads/2018/07/logo_2x_defaul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398" y="2202094"/>
            <a:ext cx="1167900" cy="14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" name="テキスト ボックス 162"/>
          <p:cNvSpPr txBox="1"/>
          <p:nvPr/>
        </p:nvSpPr>
        <p:spPr>
          <a:xfrm>
            <a:off x="408000" y="3143836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電話連絡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572358" y="2614864"/>
            <a:ext cx="1116000" cy="392320"/>
          </a:xfrm>
          <a:prstGeom prst="roundRect">
            <a:avLst>
              <a:gd name="adj" fmla="val 1571"/>
            </a:avLst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安まちメール配信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・重大事件</a:t>
            </a:r>
            <a:r>
              <a:rPr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r>
              <a:rPr lang="ja-JP" altLang="en-US" sz="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7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525653" y="3576661"/>
            <a:ext cx="2206264" cy="45224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緊急性等あるが府民に危害の及ぶ虞は不明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（凶器は持ってない）</a:t>
            </a: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5811756" y="4213444"/>
            <a:ext cx="1224000" cy="360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庁内幹部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637015" y="1641515"/>
            <a:ext cx="21781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基本対応メニュー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7286405" y="201950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❸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7597330" y="3930195"/>
            <a:ext cx="2268000" cy="75880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36000" rtlCol="0" anchor="ctr"/>
          <a:lstStyle/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　府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緊急のお知らせ、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  治安対策課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&amp;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大阪府公式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Twitter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  現場近くのイベントの中止等の判断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　察 　市町村に必要な措置を要請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　 （防災無線の放送依頼等）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286405" y="363650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❷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7370578" y="4958670"/>
            <a:ext cx="24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❶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774507" y="5028276"/>
            <a:ext cx="1260000" cy="936000"/>
          </a:xfrm>
          <a:prstGeom prst="roundRect">
            <a:avLst>
              <a:gd name="adj" fmla="val 5674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大阪地方検察庁</a:t>
            </a:r>
            <a:endParaRPr lang="en-US" altLang="ja-JP" sz="7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7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7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824120" y="5403007"/>
            <a:ext cx="1152000" cy="468000"/>
          </a:xfrm>
          <a:prstGeom prst="roundRect">
            <a:avLst>
              <a:gd name="adj" fmla="val 1571"/>
            </a:avLst>
          </a:prstGeom>
          <a:ln w="127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被告人</a:t>
            </a:r>
            <a:endParaRPr lang="en-US" altLang="ja-JP" sz="9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（検察庁の身柄）</a:t>
            </a:r>
            <a:endParaRPr lang="en-US" altLang="ja-JP" sz="9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逃走事件発生　</a:t>
            </a:r>
            <a:endParaRPr lang="en-US" altLang="ja-JP" sz="9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2" name="直線矢印コネクタ 101"/>
          <p:cNvCxnSpPr>
            <a:stCxn id="92" idx="0"/>
            <a:endCxn id="47" idx="2"/>
          </p:cNvCxnSpPr>
          <p:nvPr/>
        </p:nvCxnSpPr>
        <p:spPr>
          <a:xfrm flipH="1" flipV="1">
            <a:off x="1395734" y="4335032"/>
            <a:ext cx="8773" cy="6932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図 10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60" y="4710844"/>
            <a:ext cx="357274" cy="357274"/>
          </a:xfrm>
          <a:prstGeom prst="rect">
            <a:avLst/>
          </a:prstGeom>
        </p:spPr>
      </p:pic>
      <p:sp>
        <p:nvSpPr>
          <p:cNvPr id="106" name="テキスト ボックス 105"/>
          <p:cNvSpPr txBox="1"/>
          <p:nvPr/>
        </p:nvSpPr>
        <p:spPr>
          <a:xfrm>
            <a:off x="408000" y="473444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電話連絡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5811756" y="2702814"/>
            <a:ext cx="1224000" cy="360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知事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5811756" y="4968759"/>
            <a:ext cx="1224000" cy="360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府政情報室等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5811756" y="3458129"/>
            <a:ext cx="1224000" cy="3600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緊急広報統括官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597408" y="4934260"/>
            <a:ext cx="1315592" cy="24145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緊急性等あるが地域限定</a:t>
            </a:r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1" name="直線矢印コネクタ 110"/>
          <p:cNvCxnSpPr/>
          <p:nvPr/>
        </p:nvCxnSpPr>
        <p:spPr>
          <a:xfrm flipV="1">
            <a:off x="4665209" y="5529912"/>
            <a:ext cx="1142330" cy="0"/>
          </a:xfrm>
          <a:prstGeom prst="straightConnector1">
            <a:avLst/>
          </a:prstGeom>
          <a:ln w="60325">
            <a:solidFill>
              <a:schemeClr val="tx1"/>
            </a:solidFill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角丸四角形 92"/>
          <p:cNvSpPr/>
          <p:nvPr/>
        </p:nvSpPr>
        <p:spPr>
          <a:xfrm>
            <a:off x="9526" y="3816006"/>
            <a:ext cx="759830" cy="519026"/>
          </a:xfrm>
          <a:prstGeom prst="roundRect">
            <a:avLst>
              <a:gd name="adj" fmla="val 7491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教育庁</a:t>
            </a:r>
            <a:endParaRPr kumimoji="1"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教育総務企画課</a:t>
            </a:r>
            <a:endParaRPr lang="en-US" altLang="ja-JP" sz="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9" name="カギ線コネクタ 128"/>
          <p:cNvCxnSpPr>
            <a:stCxn id="5" idx="2"/>
            <a:endCxn id="93" idx="0"/>
          </p:cNvCxnSpPr>
          <p:nvPr/>
        </p:nvCxnSpPr>
        <p:spPr>
          <a:xfrm rot="5400000">
            <a:off x="396003" y="3081649"/>
            <a:ext cx="727795" cy="7409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カギ線コネクタ 129"/>
          <p:cNvCxnSpPr>
            <a:stCxn id="92" idx="0"/>
            <a:endCxn id="93" idx="2"/>
          </p:cNvCxnSpPr>
          <p:nvPr/>
        </p:nvCxnSpPr>
        <p:spPr>
          <a:xfrm rot="16200000" flipV="1">
            <a:off x="550352" y="4174121"/>
            <a:ext cx="693244" cy="101506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テキスト ボックス 144"/>
          <p:cNvSpPr txBox="1"/>
          <p:nvPr/>
        </p:nvSpPr>
        <p:spPr>
          <a:xfrm>
            <a:off x="5053558" y="2732396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対応❸相当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として発信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5056764" y="4146682"/>
            <a:ext cx="6912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対応❷相当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として発信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5053558" y="5574690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対応❶相当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として発信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4" name="正方形/長方形 183"/>
          <p:cNvSpPr/>
          <p:nvPr/>
        </p:nvSpPr>
        <p:spPr>
          <a:xfrm>
            <a:off x="5222570" y="6074567"/>
            <a:ext cx="238558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※11/15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青少年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・地域安全室長、治安対策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課長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 ラインワークス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4" name="カギ線コネクタ 83"/>
          <p:cNvCxnSpPr>
            <a:stCxn id="5" idx="2"/>
            <a:endCxn id="47" idx="0"/>
          </p:cNvCxnSpPr>
          <p:nvPr/>
        </p:nvCxnSpPr>
        <p:spPr>
          <a:xfrm rot="16200000" flipH="1">
            <a:off x="899149" y="3319420"/>
            <a:ext cx="727795" cy="2653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グループ化 28"/>
          <p:cNvGrpSpPr/>
          <p:nvPr/>
        </p:nvGrpSpPr>
        <p:grpSpPr>
          <a:xfrm>
            <a:off x="4487935" y="1410040"/>
            <a:ext cx="862737" cy="4977587"/>
            <a:chOff x="3925160" y="1587138"/>
            <a:chExt cx="862737" cy="4361862"/>
          </a:xfrm>
        </p:grpSpPr>
        <p:sp>
          <p:nvSpPr>
            <p:cNvPr id="16" name="二等辺三角形 15"/>
            <p:cNvSpPr/>
            <p:nvPr/>
          </p:nvSpPr>
          <p:spPr>
            <a:xfrm flipH="1" flipV="1">
              <a:off x="4166268" y="2336375"/>
              <a:ext cx="381732" cy="3187890"/>
            </a:xfrm>
            <a:prstGeom prst="triangl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100000">
                  <a:srgbClr val="FF0000"/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4109721" y="1944000"/>
              <a:ext cx="4924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高</a:t>
              </a:r>
              <a:endPara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4109721" y="5487335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低</a:t>
              </a:r>
              <a:endPara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3925160" y="1587138"/>
              <a:ext cx="862737" cy="4045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対応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レベル</a:t>
              </a:r>
              <a:endPara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8" name="テキスト ボックス 67"/>
          <p:cNvSpPr txBox="1"/>
          <p:nvPr/>
        </p:nvSpPr>
        <p:spPr>
          <a:xfrm>
            <a:off x="902414" y="6066095"/>
            <a:ext cx="1500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安まちメール重大事件情報配信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Ｒ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1.11.26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　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398879" y="774000"/>
            <a:ext cx="910824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buFont typeface="Meiryo UI" panose="020B0604030504040204" pitchFamily="50" charset="-128"/>
              <a:buChar char="★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治安対策課を窓口に大阪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府警本部と連携を密にし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、警察が配信した安まちメール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重大事件情報のうち、府域全域に配信している情報を「対応❸」もしくは「対応❷」、複数署に配信している情報を「対応❶」として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LINEWORKS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発信する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124862" y="2418436"/>
            <a:ext cx="1210588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安まちメール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（府域全域配信）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463430" y="3838814"/>
            <a:ext cx="1210588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安まちメール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（府域全域配信）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206607" y="5332434"/>
            <a:ext cx="1462819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安まちメール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（複数警察署に配信）</a:t>
            </a:r>
            <a:endParaRPr kumimoji="1"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426789" y="1943675"/>
            <a:ext cx="51005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❸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7601330" y="5884112"/>
            <a:ext cx="2283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府施設管理者や学校長は所在地の重大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事件情報を入手するため、安まちメール</a:t>
            </a:r>
            <a:r>
              <a:rPr lang="ja-JP" altLang="en-US" sz="1000" smtClean="0">
                <a:latin typeface="Meiryo UI" panose="020B0604030504040204" pitchFamily="50" charset="-128"/>
                <a:ea typeface="Meiryo UI" panose="020B0604030504040204" pitchFamily="50" charset="-128"/>
              </a:rPr>
              <a:t>に登録する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8598000" y="63440"/>
            <a:ext cx="1175031" cy="2605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資料（２）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959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5680</TotalTime>
  <Words>259</Words>
  <Application>Microsoft Office PowerPoint</Application>
  <PresentationFormat>A4 210 x 297 mm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宇津木　俊之</cp:lastModifiedBy>
  <cp:revision>467</cp:revision>
  <cp:lastPrinted>2019-11-26T09:04:40Z</cp:lastPrinted>
  <dcterms:created xsi:type="dcterms:W3CDTF">2017-10-08T02:25:19Z</dcterms:created>
  <dcterms:modified xsi:type="dcterms:W3CDTF">2019-11-26T09:06:25Z</dcterms:modified>
</cp:coreProperties>
</file>