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601200" cy="128016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42" userDrawn="1">
          <p15:clr>
            <a:srgbClr val="A4A3A4"/>
          </p15:clr>
        </p15:guide>
        <p15:guide id="2" pos="35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40" d="100"/>
          <a:sy n="40" d="100"/>
        </p:scale>
        <p:origin x="2220" y="78"/>
      </p:cViewPr>
      <p:guideLst>
        <p:guide orient="horz" pos="1242"/>
        <p:guide pos="35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100BB-243E-46BD-B7F2-C5732A6086C4}" type="datetimeFigureOut">
              <a:rPr kumimoji="1" lang="ja-JP" altLang="en-US" smtClean="0"/>
              <a:t>2019/12/27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CA5AF-1BAC-41A1-B5F3-9BB6B89154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8543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100BB-243E-46BD-B7F2-C5732A6086C4}" type="datetimeFigureOut">
              <a:rPr kumimoji="1" lang="ja-JP" altLang="en-US" smtClean="0"/>
              <a:t>2019/12/27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CA5AF-1BAC-41A1-B5F3-9BB6B89154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7262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100BB-243E-46BD-B7F2-C5732A6086C4}" type="datetimeFigureOut">
              <a:rPr kumimoji="1" lang="ja-JP" altLang="en-US" smtClean="0"/>
              <a:t>2019/12/27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CA5AF-1BAC-41A1-B5F3-9BB6B89154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9055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100BB-243E-46BD-B7F2-C5732A6086C4}" type="datetimeFigureOut">
              <a:rPr kumimoji="1" lang="ja-JP" altLang="en-US" smtClean="0"/>
              <a:t>2019/12/27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CA5AF-1BAC-41A1-B5F3-9BB6B89154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800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100BB-243E-46BD-B7F2-C5732A6086C4}" type="datetimeFigureOut">
              <a:rPr kumimoji="1" lang="ja-JP" altLang="en-US" smtClean="0"/>
              <a:t>2019/12/27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CA5AF-1BAC-41A1-B5F3-9BB6B89154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8024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100BB-243E-46BD-B7F2-C5732A6086C4}" type="datetimeFigureOut">
              <a:rPr kumimoji="1" lang="ja-JP" altLang="en-US" smtClean="0"/>
              <a:t>2019/12/27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CA5AF-1BAC-41A1-B5F3-9BB6B89154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9406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100BB-243E-46BD-B7F2-C5732A6086C4}" type="datetimeFigureOut">
              <a:rPr kumimoji="1" lang="ja-JP" altLang="en-US" smtClean="0"/>
              <a:t>2019/12/27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CA5AF-1BAC-41A1-B5F3-9BB6B89154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868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100BB-243E-46BD-B7F2-C5732A6086C4}" type="datetimeFigureOut">
              <a:rPr kumimoji="1" lang="ja-JP" altLang="en-US" smtClean="0"/>
              <a:t>2019/12/27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CA5AF-1BAC-41A1-B5F3-9BB6B89154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7862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100BB-243E-46BD-B7F2-C5732A6086C4}" type="datetimeFigureOut">
              <a:rPr kumimoji="1" lang="ja-JP" altLang="en-US" smtClean="0"/>
              <a:t>2019/12/27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CA5AF-1BAC-41A1-B5F3-9BB6B89154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2627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100BB-243E-46BD-B7F2-C5732A6086C4}" type="datetimeFigureOut">
              <a:rPr kumimoji="1" lang="ja-JP" altLang="en-US" smtClean="0"/>
              <a:t>2019/12/27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CA5AF-1BAC-41A1-B5F3-9BB6B89154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2836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100BB-243E-46BD-B7F2-C5732A6086C4}" type="datetimeFigureOut">
              <a:rPr kumimoji="1" lang="ja-JP" altLang="en-US" smtClean="0"/>
              <a:t>2019/12/27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CA5AF-1BAC-41A1-B5F3-9BB6B89154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2289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100BB-243E-46BD-B7F2-C5732A6086C4}" type="datetimeFigureOut">
              <a:rPr kumimoji="1" lang="ja-JP" altLang="en-US" smtClean="0"/>
              <a:t>2019/12/27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CA5AF-1BAC-41A1-B5F3-9BB6B89154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0717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kumimoji="1"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正方形/長方形 24"/>
          <p:cNvSpPr/>
          <p:nvPr/>
        </p:nvSpPr>
        <p:spPr>
          <a:xfrm>
            <a:off x="9168063" y="4293939"/>
            <a:ext cx="309312" cy="37218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 smtClean="0">
                <a:latin typeface="+mn-ea"/>
              </a:rPr>
              <a:t>※</a:t>
            </a:r>
            <a:endParaRPr kumimoji="1" lang="ja-JP" altLang="en-US" sz="1400" b="1" dirty="0">
              <a:latin typeface="+mn-ea"/>
            </a:endParaRPr>
          </a:p>
        </p:txBody>
      </p:sp>
      <p:cxnSp>
        <p:nvCxnSpPr>
          <p:cNvPr id="65" name="直線矢印コネクタ 64"/>
          <p:cNvCxnSpPr/>
          <p:nvPr/>
        </p:nvCxnSpPr>
        <p:spPr>
          <a:xfrm flipV="1">
            <a:off x="4945063" y="7090607"/>
            <a:ext cx="0" cy="4488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直線コネクタ 107"/>
          <p:cNvCxnSpPr/>
          <p:nvPr/>
        </p:nvCxnSpPr>
        <p:spPr>
          <a:xfrm flipV="1">
            <a:off x="1925694" y="7448529"/>
            <a:ext cx="4490115" cy="79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>
            <a:off x="3562083" y="7954936"/>
            <a:ext cx="102595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線コネクタ 115"/>
          <p:cNvCxnSpPr/>
          <p:nvPr/>
        </p:nvCxnSpPr>
        <p:spPr>
          <a:xfrm flipV="1">
            <a:off x="1915400" y="6249540"/>
            <a:ext cx="5076245" cy="10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線コネクタ 91"/>
          <p:cNvCxnSpPr/>
          <p:nvPr/>
        </p:nvCxnSpPr>
        <p:spPr>
          <a:xfrm>
            <a:off x="5835552" y="4804626"/>
            <a:ext cx="30055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直線コネクタ 166"/>
          <p:cNvCxnSpPr/>
          <p:nvPr/>
        </p:nvCxnSpPr>
        <p:spPr>
          <a:xfrm>
            <a:off x="2220965" y="3318470"/>
            <a:ext cx="53244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/>
          <p:cNvCxnSpPr/>
          <p:nvPr/>
        </p:nvCxnSpPr>
        <p:spPr>
          <a:xfrm>
            <a:off x="2068565" y="1359058"/>
            <a:ext cx="53244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直線コネクタ 112"/>
          <p:cNvCxnSpPr/>
          <p:nvPr/>
        </p:nvCxnSpPr>
        <p:spPr>
          <a:xfrm flipH="1">
            <a:off x="1436244" y="4083143"/>
            <a:ext cx="8031" cy="78006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コネクタ 102"/>
          <p:cNvCxnSpPr/>
          <p:nvPr/>
        </p:nvCxnSpPr>
        <p:spPr>
          <a:xfrm flipV="1">
            <a:off x="1923422" y="6893877"/>
            <a:ext cx="4490115" cy="79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コネクタ 101"/>
          <p:cNvCxnSpPr/>
          <p:nvPr/>
        </p:nvCxnSpPr>
        <p:spPr>
          <a:xfrm flipV="1">
            <a:off x="5104711" y="7780328"/>
            <a:ext cx="3193128" cy="222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>
            <a:off x="3559812" y="8681065"/>
            <a:ext cx="3491387" cy="23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 flipV="1">
            <a:off x="3008536" y="12408870"/>
            <a:ext cx="3727130" cy="138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 flipV="1">
            <a:off x="1383419" y="11701632"/>
            <a:ext cx="5395227" cy="305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3564355" y="10477487"/>
            <a:ext cx="264407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3562083" y="9339954"/>
            <a:ext cx="249167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1923422" y="9011715"/>
            <a:ext cx="4130339" cy="219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4794098" y="8235990"/>
            <a:ext cx="2760618" cy="97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2068861" y="5197964"/>
            <a:ext cx="4627774" cy="9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>
            <a:endCxn id="38" idx="1"/>
          </p:cNvCxnSpPr>
          <p:nvPr/>
        </p:nvCxnSpPr>
        <p:spPr>
          <a:xfrm flipV="1">
            <a:off x="1544580" y="4091757"/>
            <a:ext cx="4423312" cy="186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2679724" y="76988"/>
            <a:ext cx="4570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/>
              <a:t>『</a:t>
            </a:r>
            <a:r>
              <a:rPr kumimoji="1" lang="ja-JP" altLang="en-US" b="1" dirty="0" smtClean="0"/>
              <a:t>被害の様相と対応すべき課題</a:t>
            </a:r>
            <a:r>
              <a:rPr kumimoji="1" lang="en-US" altLang="ja-JP" b="1" dirty="0" smtClean="0"/>
              <a:t>』</a:t>
            </a:r>
            <a:r>
              <a:rPr kumimoji="1" lang="ja-JP" altLang="en-US" b="1" dirty="0" smtClean="0"/>
              <a:t>（例示）</a:t>
            </a:r>
            <a:endParaRPr kumimoji="1" lang="ja-JP" altLang="en-US" b="1" dirty="0"/>
          </a:p>
        </p:txBody>
      </p:sp>
      <p:grpSp>
        <p:nvGrpSpPr>
          <p:cNvPr id="17" name="グループ化 16"/>
          <p:cNvGrpSpPr/>
          <p:nvPr/>
        </p:nvGrpSpPr>
        <p:grpSpPr>
          <a:xfrm>
            <a:off x="449745" y="6707152"/>
            <a:ext cx="753035" cy="470647"/>
            <a:chOff x="349624" y="847165"/>
            <a:chExt cx="753035" cy="470647"/>
          </a:xfrm>
        </p:grpSpPr>
        <p:sp>
          <p:nvSpPr>
            <p:cNvPr id="18" name="爆発 1 17"/>
            <p:cNvSpPr/>
            <p:nvPr/>
          </p:nvSpPr>
          <p:spPr>
            <a:xfrm>
              <a:off x="349624" y="847165"/>
              <a:ext cx="753035" cy="470647"/>
            </a:xfrm>
            <a:prstGeom prst="irregularSeal1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493366" y="943988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b="1" dirty="0" smtClean="0"/>
                <a:t>発災</a:t>
              </a:r>
              <a:endParaRPr kumimoji="1" lang="ja-JP" altLang="en-US" sz="1200" b="1" dirty="0"/>
            </a:p>
          </p:txBody>
        </p:sp>
      </p:grpSp>
      <p:sp>
        <p:nvSpPr>
          <p:cNvPr id="20" name="テキスト ボックス 19"/>
          <p:cNvSpPr txBox="1"/>
          <p:nvPr/>
        </p:nvSpPr>
        <p:spPr>
          <a:xfrm>
            <a:off x="1237129" y="3958712"/>
            <a:ext cx="543739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/>
              <a:t>地震</a:t>
            </a:r>
            <a:endParaRPr kumimoji="1" lang="ja-JP" altLang="en-US" sz="1400" b="1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106561" y="11605427"/>
            <a:ext cx="800219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浸水</a:t>
            </a:r>
            <a:endParaRPr kumimoji="1" lang="ja-JP" altLang="en-US" sz="1200" b="1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189051" y="11602574"/>
            <a:ext cx="800218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人的被害</a:t>
            </a:r>
            <a:endParaRPr kumimoji="1" lang="ja-JP" altLang="en-US" sz="1200" b="1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356263" y="3958713"/>
            <a:ext cx="3288685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人的被害（死者・行方不明者、負傷者）</a:t>
            </a:r>
            <a:endParaRPr kumimoji="1" lang="ja-JP" altLang="en-US" sz="1200" b="1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912762" y="8106800"/>
            <a:ext cx="125414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使用道路制限</a:t>
            </a:r>
            <a:endParaRPr kumimoji="1" lang="ja-JP" altLang="en-US" sz="1200" b="1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356263" y="5101593"/>
            <a:ext cx="3290303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物的被害（家屋倒壊）</a:t>
            </a:r>
            <a:endParaRPr kumimoji="1" lang="ja-JP" altLang="en-US" sz="1200" b="1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874109" y="8856942"/>
            <a:ext cx="1745291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電気（停電）</a:t>
            </a:r>
            <a:endParaRPr kumimoji="1" lang="ja-JP" altLang="en-US" sz="1200" b="1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882689" y="9188247"/>
            <a:ext cx="173857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水道（断水）</a:t>
            </a:r>
            <a:endParaRPr kumimoji="1" lang="ja-JP" altLang="en-US" sz="1200" b="1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874109" y="10365709"/>
            <a:ext cx="177245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ガス（不通）</a:t>
            </a:r>
            <a:endParaRPr kumimoji="1" lang="ja-JP" altLang="en-US" sz="1200" b="1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140715" y="6794048"/>
            <a:ext cx="352310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大量の避難者の発生</a:t>
            </a:r>
            <a:endParaRPr kumimoji="1" lang="ja-JP" altLang="en-US" sz="1200" b="1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903259" y="463461"/>
            <a:ext cx="3025587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/>
              <a:t>対応すべき課題</a:t>
            </a:r>
            <a:endParaRPr kumimoji="1" lang="ja-JP" altLang="en-US" sz="1400" b="1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967892" y="3953257"/>
            <a:ext cx="302558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医療施設がオーバーフロー</a:t>
            </a:r>
            <a:endParaRPr kumimoji="1" lang="ja-JP" altLang="en-US" sz="1200" b="1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148070" y="7345079"/>
            <a:ext cx="1456112" cy="2760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火災による延焼</a:t>
            </a:r>
            <a:endParaRPr kumimoji="1" lang="ja-JP" altLang="en-US" sz="1200" b="1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926405" y="6739474"/>
            <a:ext cx="3025587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/>
              <a:t>・避難所に入りきれない避難者の存在</a:t>
            </a:r>
            <a:endParaRPr kumimoji="1" lang="en-US" altLang="ja-JP" sz="1200" b="1" dirty="0" smtClean="0"/>
          </a:p>
          <a:p>
            <a:r>
              <a:rPr kumimoji="1" lang="ja-JP" altLang="en-US" sz="1200" b="1" dirty="0" smtClean="0"/>
              <a:t>・物資、特に毛布、トイレ等不足</a:t>
            </a:r>
            <a:endParaRPr kumimoji="1" lang="ja-JP" altLang="en-US" sz="1200" b="1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5921189" y="5039845"/>
            <a:ext cx="302558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倒壊家屋からの救出</a:t>
            </a:r>
            <a:endParaRPr kumimoji="1" lang="ja-JP" altLang="en-US" sz="1200" b="1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911584" y="7285214"/>
            <a:ext cx="301933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避難所の不足</a:t>
            </a:r>
            <a:endParaRPr kumimoji="1" lang="ja-JP" altLang="en-US" sz="1200" b="1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212561" y="464141"/>
            <a:ext cx="443235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/>
              <a:t>被害の様相</a:t>
            </a:r>
            <a:endParaRPr kumimoji="1" lang="ja-JP" altLang="en-US" sz="1400" b="1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7392988" y="8107286"/>
            <a:ext cx="1546474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支援物資の滞留等</a:t>
            </a:r>
            <a:endParaRPr kumimoji="1" lang="ja-JP" altLang="en-US" sz="1200" b="1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5947072" y="8857157"/>
            <a:ext cx="302558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電源不足／通電火災</a:t>
            </a:r>
            <a:endParaRPr kumimoji="1" lang="ja-JP" altLang="en-US" sz="1200" b="1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5947072" y="9201455"/>
            <a:ext cx="302558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飲料水の不足、トイレ使用不可</a:t>
            </a:r>
            <a:endParaRPr kumimoji="1" lang="ja-JP" altLang="en-US" sz="1200" b="1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4454431" y="11605426"/>
            <a:ext cx="119048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要救助者</a:t>
            </a:r>
            <a:endParaRPr kumimoji="1" lang="ja-JP" altLang="en-US" sz="1200" b="1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5966598" y="10338988"/>
            <a:ext cx="302558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入浴、調理等できず</a:t>
            </a:r>
            <a:endParaRPr kumimoji="1" lang="ja-JP" altLang="en-US" sz="1200" b="1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5992399" y="11601135"/>
            <a:ext cx="302558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浸水による孤立</a:t>
            </a:r>
            <a:endParaRPr kumimoji="1" lang="ja-JP" altLang="en-US" sz="1200" b="1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2165919" y="8859588"/>
            <a:ext cx="1151397" cy="2840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インフラ被害</a:t>
            </a:r>
            <a:endParaRPr kumimoji="1" lang="ja-JP" altLang="en-US" sz="1200" b="1" dirty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5936981" y="8530945"/>
            <a:ext cx="302558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ターミナル等に多数の滞留者の存在</a:t>
            </a:r>
            <a:endParaRPr kumimoji="1" lang="ja-JP" altLang="en-US" sz="1200" b="1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3869004" y="8528918"/>
            <a:ext cx="177590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交通機関マヒ</a:t>
            </a:r>
            <a:endParaRPr kumimoji="1" lang="ja-JP" altLang="en-US" sz="1200" b="1" dirty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3215023" y="12299541"/>
            <a:ext cx="2437029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避難所の浸水</a:t>
            </a:r>
            <a:endParaRPr kumimoji="1" lang="ja-JP" altLang="en-US" sz="1200" b="1" dirty="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6009907" y="12309628"/>
            <a:ext cx="302558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浸水により避難所使用不可</a:t>
            </a:r>
            <a:endParaRPr kumimoji="1" lang="ja-JP" altLang="en-US" sz="1200" b="1" dirty="0"/>
          </a:p>
        </p:txBody>
      </p:sp>
      <p:cxnSp>
        <p:nvCxnSpPr>
          <p:cNvPr id="59" name="直線コネクタ 58"/>
          <p:cNvCxnSpPr/>
          <p:nvPr/>
        </p:nvCxnSpPr>
        <p:spPr>
          <a:xfrm>
            <a:off x="1923422" y="6249540"/>
            <a:ext cx="0" cy="47597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/>
          <p:cNvCxnSpPr/>
          <p:nvPr/>
        </p:nvCxnSpPr>
        <p:spPr>
          <a:xfrm>
            <a:off x="5741894" y="5190376"/>
            <a:ext cx="0" cy="4068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/>
          <p:nvPr/>
        </p:nvCxnSpPr>
        <p:spPr>
          <a:xfrm>
            <a:off x="3559812" y="7954936"/>
            <a:ext cx="0" cy="25225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/>
          <p:cNvCxnSpPr/>
          <p:nvPr/>
        </p:nvCxnSpPr>
        <p:spPr>
          <a:xfrm>
            <a:off x="3008536" y="11741998"/>
            <a:ext cx="0" cy="6868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テキスト ボックス 65"/>
          <p:cNvSpPr txBox="1"/>
          <p:nvPr/>
        </p:nvSpPr>
        <p:spPr>
          <a:xfrm>
            <a:off x="5916958" y="7655204"/>
            <a:ext cx="124575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避難路の喪失</a:t>
            </a:r>
            <a:endParaRPr kumimoji="1" lang="ja-JP" altLang="en-US" sz="1200" b="1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7392988" y="7650139"/>
            <a:ext cx="153245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逃げ遅れが発生</a:t>
            </a:r>
            <a:endParaRPr kumimoji="1" lang="ja-JP" altLang="en-US" sz="1200" b="1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867394" y="7668664"/>
            <a:ext cx="1777518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kumimoji="1" lang="en-US" altLang="ja-JP" sz="1200" b="1" dirty="0" smtClean="0"/>
          </a:p>
          <a:p>
            <a:pPr algn="ctr"/>
            <a:r>
              <a:rPr kumimoji="1" lang="ja-JP" altLang="en-US" sz="1200" b="1" dirty="0" smtClean="0"/>
              <a:t>道路寸断</a:t>
            </a:r>
            <a:endParaRPr kumimoji="1" lang="en-US" altLang="ja-JP" sz="1200" b="1" dirty="0" smtClean="0"/>
          </a:p>
          <a:p>
            <a:pPr algn="ctr"/>
            <a:endParaRPr kumimoji="1" lang="ja-JP" altLang="en-US" sz="1200" b="1" dirty="0"/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5929211" y="5452929"/>
            <a:ext cx="302558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エレベータ等の閉じ込め</a:t>
            </a:r>
            <a:endParaRPr kumimoji="1" lang="ja-JP" altLang="en-US" sz="1200" b="1" dirty="0"/>
          </a:p>
        </p:txBody>
      </p:sp>
      <p:cxnSp>
        <p:nvCxnSpPr>
          <p:cNvPr id="80" name="直線コネクタ 79"/>
          <p:cNvCxnSpPr>
            <a:endCxn id="74" idx="1"/>
          </p:cNvCxnSpPr>
          <p:nvPr/>
        </p:nvCxnSpPr>
        <p:spPr>
          <a:xfrm>
            <a:off x="5741894" y="5589156"/>
            <a:ext cx="187317" cy="22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コネクタ 82"/>
          <p:cNvCxnSpPr/>
          <p:nvPr/>
        </p:nvCxnSpPr>
        <p:spPr>
          <a:xfrm flipV="1">
            <a:off x="2068565" y="4107878"/>
            <a:ext cx="0" cy="10900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線コネクタ 93"/>
          <p:cNvCxnSpPr/>
          <p:nvPr/>
        </p:nvCxnSpPr>
        <p:spPr>
          <a:xfrm>
            <a:off x="1444275" y="8676814"/>
            <a:ext cx="479147" cy="13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1248177" y="11581363"/>
            <a:ext cx="543739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/>
              <a:t>津波</a:t>
            </a:r>
            <a:endParaRPr kumimoji="1" lang="ja-JP" altLang="en-US" sz="1400" b="1" dirty="0"/>
          </a:p>
        </p:txBody>
      </p:sp>
      <p:sp>
        <p:nvSpPr>
          <p:cNvPr id="98" name="正方形/長方形 97"/>
          <p:cNvSpPr/>
          <p:nvPr/>
        </p:nvSpPr>
        <p:spPr>
          <a:xfrm>
            <a:off x="1756300" y="5836670"/>
            <a:ext cx="7411763" cy="5474138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1436244" y="5533610"/>
            <a:ext cx="18004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（地震・津波共通）</a:t>
            </a:r>
            <a:endParaRPr kumimoji="1" lang="ja-JP" altLang="en-US" sz="1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5911584" y="5886635"/>
            <a:ext cx="3043214" cy="7617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警察・消防・自衛隊の支援勢力の不足</a:t>
            </a:r>
            <a:endParaRPr kumimoji="1" lang="en-US" altLang="ja-JP" sz="1200" b="1" dirty="0" smtClean="0"/>
          </a:p>
          <a:p>
            <a:r>
              <a:rPr kumimoji="1" lang="en-US" altLang="ja-JP" sz="1050" b="1" dirty="0" smtClean="0"/>
              <a:t>※</a:t>
            </a:r>
            <a:r>
              <a:rPr kumimoji="1" lang="ja-JP" altLang="en-US" sz="1050" b="1" dirty="0" smtClean="0"/>
              <a:t>　南海トラフ地震では優先受援県に隊力を</a:t>
            </a:r>
            <a:endParaRPr kumimoji="1" lang="en-US" altLang="ja-JP" sz="1050" b="1" dirty="0" smtClean="0"/>
          </a:p>
          <a:p>
            <a:r>
              <a:rPr kumimoji="1" lang="ja-JP" altLang="en-US" sz="1050" b="1" dirty="0"/>
              <a:t>　</a:t>
            </a:r>
            <a:r>
              <a:rPr kumimoji="1" lang="ja-JP" altLang="en-US" sz="1050" b="1" dirty="0" smtClean="0"/>
              <a:t>集中する計画であり、発災当初は警察・消　</a:t>
            </a:r>
            <a:endParaRPr kumimoji="1" lang="en-US" altLang="ja-JP" sz="1050" b="1" dirty="0" smtClean="0"/>
          </a:p>
          <a:p>
            <a:r>
              <a:rPr kumimoji="1" lang="ja-JP" altLang="en-US" sz="1050" b="1" dirty="0"/>
              <a:t>　</a:t>
            </a:r>
            <a:r>
              <a:rPr kumimoji="1" lang="ja-JP" altLang="en-US" sz="1050" b="1" dirty="0" smtClean="0"/>
              <a:t>防・自衛隊の増援は得られない状況</a:t>
            </a:r>
            <a:endParaRPr kumimoji="1" lang="ja-JP" altLang="en-US" sz="1050" b="1" dirty="0"/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2168066" y="6101663"/>
            <a:ext cx="3495755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同時並行的に様々な事態が発生</a:t>
            </a:r>
            <a:endParaRPr kumimoji="1" lang="ja-JP" altLang="en-US" sz="1200" b="1" dirty="0"/>
          </a:p>
        </p:txBody>
      </p:sp>
      <p:cxnSp>
        <p:nvCxnSpPr>
          <p:cNvPr id="134" name="直線コネクタ 133"/>
          <p:cNvCxnSpPr/>
          <p:nvPr/>
        </p:nvCxnSpPr>
        <p:spPr>
          <a:xfrm>
            <a:off x="3564355" y="9839471"/>
            <a:ext cx="264407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テキスト ボックス 134"/>
          <p:cNvSpPr txBox="1"/>
          <p:nvPr/>
        </p:nvSpPr>
        <p:spPr>
          <a:xfrm>
            <a:off x="3882689" y="9700971"/>
            <a:ext cx="1762582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通信（途絶）</a:t>
            </a:r>
            <a:endParaRPr kumimoji="1" lang="ja-JP" altLang="en-US" sz="1200" b="1" dirty="0"/>
          </a:p>
        </p:txBody>
      </p:sp>
      <p:sp>
        <p:nvSpPr>
          <p:cNvPr id="136" name="テキスト ボックス 135"/>
          <p:cNvSpPr txBox="1"/>
          <p:nvPr/>
        </p:nvSpPr>
        <p:spPr>
          <a:xfrm>
            <a:off x="5936981" y="9562054"/>
            <a:ext cx="3025587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/>
              <a:t>「災害時優先電話」以外は以下のとおり。</a:t>
            </a:r>
            <a:endParaRPr kumimoji="1" lang="en-US" altLang="ja-JP" sz="1200" b="1" dirty="0" smtClean="0"/>
          </a:p>
          <a:p>
            <a:r>
              <a:rPr kumimoji="1" lang="ja-JP" altLang="en-US" sz="1200" b="1" dirty="0" smtClean="0"/>
              <a:t>・一般通話：著しく制限</a:t>
            </a:r>
            <a:endParaRPr kumimoji="1" lang="en-US" altLang="ja-JP" sz="1200" b="1" dirty="0" smtClean="0"/>
          </a:p>
          <a:p>
            <a:r>
              <a:rPr kumimoji="1" lang="ja-JP" altLang="en-US" sz="1200" b="1" dirty="0" smtClean="0"/>
              <a:t>・携帯電話：基地局のバッテリーによる。</a:t>
            </a:r>
            <a:endParaRPr kumimoji="1" lang="ja-JP" altLang="en-US" sz="1200" b="1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964036" y="1018401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/>
              <a:t>Ⅰ</a:t>
            </a:r>
            <a:endParaRPr kumimoji="1" lang="ja-JP" altLang="en-US" sz="1600" b="1" dirty="0"/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1484892" y="5345284"/>
            <a:ext cx="3914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/>
              <a:t>Ⅳ</a:t>
            </a:r>
            <a:endParaRPr kumimoji="1" lang="ja-JP" altLang="en-US" sz="1600" b="1" dirty="0"/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964036" y="11357140"/>
            <a:ext cx="3914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/>
              <a:t>Ⅴ</a:t>
            </a:r>
            <a:endParaRPr kumimoji="1" lang="ja-JP" altLang="en-US" sz="1600" b="1" dirty="0"/>
          </a:p>
        </p:txBody>
      </p:sp>
      <p:cxnSp>
        <p:nvCxnSpPr>
          <p:cNvPr id="154" name="直線コネクタ 153"/>
          <p:cNvCxnSpPr/>
          <p:nvPr/>
        </p:nvCxnSpPr>
        <p:spPr>
          <a:xfrm>
            <a:off x="1931445" y="11009270"/>
            <a:ext cx="4781235" cy="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テキスト ボックス 154"/>
          <p:cNvSpPr txBox="1"/>
          <p:nvPr/>
        </p:nvSpPr>
        <p:spPr>
          <a:xfrm>
            <a:off x="2179958" y="10864166"/>
            <a:ext cx="3444619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物資輸送車両等の破損</a:t>
            </a:r>
            <a:endParaRPr kumimoji="1" lang="ja-JP" altLang="en-US" sz="1200" b="1" dirty="0"/>
          </a:p>
        </p:txBody>
      </p:sp>
      <p:sp>
        <p:nvSpPr>
          <p:cNvPr id="157" name="テキスト ボックス 156"/>
          <p:cNvSpPr txBox="1"/>
          <p:nvPr/>
        </p:nvSpPr>
        <p:spPr>
          <a:xfrm>
            <a:off x="5966598" y="10862042"/>
            <a:ext cx="302558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輸送能力が不足</a:t>
            </a:r>
            <a:endParaRPr kumimoji="1" lang="ja-JP" altLang="en-US" sz="1200" b="1" dirty="0"/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1212561" y="1177874"/>
            <a:ext cx="144142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/>
              <a:t>被害状況の把握</a:t>
            </a:r>
            <a:endParaRPr kumimoji="1" lang="ja-JP" altLang="en-US" sz="1400" b="1" dirty="0"/>
          </a:p>
        </p:txBody>
      </p:sp>
      <p:sp>
        <p:nvSpPr>
          <p:cNvPr id="138" name="テキスト ボックス 137"/>
          <p:cNvSpPr txBox="1"/>
          <p:nvPr/>
        </p:nvSpPr>
        <p:spPr>
          <a:xfrm>
            <a:off x="2902506" y="1057722"/>
            <a:ext cx="2742406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/>
              <a:t>正確な情報が得られず全体像が不明</a:t>
            </a:r>
            <a:endParaRPr kumimoji="1" lang="en-US" altLang="ja-JP" sz="1200" b="1" dirty="0" smtClean="0"/>
          </a:p>
          <a:p>
            <a:r>
              <a:rPr kumimoji="1" lang="ja-JP" altLang="en-US" sz="1200" b="1" dirty="0" smtClean="0"/>
              <a:t>　　　（優先すべき情報は？）</a:t>
            </a:r>
            <a:r>
              <a:rPr kumimoji="1" lang="en-US" altLang="ja-JP" sz="1200" b="1" dirty="0" smtClean="0"/>
              <a:t/>
            </a:r>
            <a:br>
              <a:rPr kumimoji="1" lang="en-US" altLang="ja-JP" sz="1200" b="1" dirty="0" smtClean="0"/>
            </a:br>
            <a:r>
              <a:rPr kumimoji="1" lang="ja-JP" altLang="en-US" sz="1200" b="1" dirty="0" smtClean="0"/>
              <a:t>・当初は定点監視カメラ、ヘリテレ</a:t>
            </a:r>
            <a:endParaRPr kumimoji="1" lang="en-US" altLang="ja-JP" sz="1200" b="1" dirty="0" smtClean="0"/>
          </a:p>
          <a:p>
            <a:r>
              <a:rPr kumimoji="1" lang="ja-JP" altLang="en-US" sz="1200" b="1" dirty="0"/>
              <a:t>　</a:t>
            </a:r>
            <a:r>
              <a:rPr kumimoji="1" lang="ja-JP" altLang="en-US" sz="1200" b="1" dirty="0" smtClean="0"/>
              <a:t>及び断片的な情報</a:t>
            </a:r>
            <a:endParaRPr kumimoji="1" lang="ja-JP" altLang="en-US" sz="1200" b="1" dirty="0"/>
          </a:p>
        </p:txBody>
      </p:sp>
      <p:sp>
        <p:nvSpPr>
          <p:cNvPr id="142" name="テキスト ボックス 141"/>
          <p:cNvSpPr txBox="1"/>
          <p:nvPr/>
        </p:nvSpPr>
        <p:spPr>
          <a:xfrm>
            <a:off x="5921189" y="1052172"/>
            <a:ext cx="3004249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/>
              <a:t>（優先すべき情報は）</a:t>
            </a:r>
            <a:endParaRPr kumimoji="1" lang="en-US" altLang="ja-JP" sz="1200" b="1" dirty="0" smtClean="0"/>
          </a:p>
          <a:p>
            <a:r>
              <a:rPr kumimoji="1" lang="ja-JP" altLang="en-US" sz="1200" b="1" dirty="0" smtClean="0"/>
              <a:t>・津波浸水の範囲</a:t>
            </a:r>
            <a:endParaRPr kumimoji="1" lang="en-US" altLang="ja-JP" sz="1200" b="1" dirty="0" smtClean="0"/>
          </a:p>
          <a:p>
            <a:r>
              <a:rPr kumimoji="1" lang="ja-JP" altLang="en-US" sz="1200" b="1" dirty="0" smtClean="0"/>
              <a:t>・使用可能な道路状況の把握</a:t>
            </a:r>
            <a:endParaRPr kumimoji="1" lang="en-US" altLang="ja-JP" sz="1200" b="1" dirty="0" smtClean="0"/>
          </a:p>
          <a:p>
            <a:r>
              <a:rPr kumimoji="1" lang="ja-JP" altLang="en-US" sz="1200" b="1" dirty="0" smtClean="0"/>
              <a:t>・市町村から十分な情報が得られず</a:t>
            </a:r>
            <a:r>
              <a:rPr kumimoji="1" lang="en-US" altLang="ja-JP" sz="1200" b="1" dirty="0" err="1" smtClean="0"/>
              <a:t>etc</a:t>
            </a:r>
            <a:endParaRPr kumimoji="1" lang="ja-JP" altLang="en-US" sz="1200" b="1" dirty="0"/>
          </a:p>
        </p:txBody>
      </p:sp>
      <p:sp>
        <p:nvSpPr>
          <p:cNvPr id="159" name="テキスト ボックス 158"/>
          <p:cNvSpPr txBox="1"/>
          <p:nvPr/>
        </p:nvSpPr>
        <p:spPr>
          <a:xfrm>
            <a:off x="5939302" y="2034914"/>
            <a:ext cx="3004249" cy="10156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 smtClean="0"/>
              <a:t>【</a:t>
            </a:r>
            <a:r>
              <a:rPr kumimoji="1" lang="ja-JP" altLang="en-US" sz="1200" b="1" dirty="0" smtClean="0"/>
              <a:t>広域防災連絡会議にて</a:t>
            </a:r>
            <a:r>
              <a:rPr kumimoji="1" lang="en-US" altLang="ja-JP" sz="1200" b="1" dirty="0" smtClean="0"/>
              <a:t>】</a:t>
            </a:r>
          </a:p>
          <a:p>
            <a:r>
              <a:rPr kumimoji="1" lang="ja-JP" altLang="en-US" sz="1200" b="1" dirty="0" smtClean="0"/>
              <a:t>・翌朝以降の人命救助要領に関する関係</a:t>
            </a:r>
            <a:endParaRPr kumimoji="1" lang="en-US" altLang="ja-JP" sz="1200" b="1" dirty="0" smtClean="0"/>
          </a:p>
          <a:p>
            <a:r>
              <a:rPr kumimoji="1" lang="ja-JP" altLang="en-US" sz="1200" b="1" dirty="0" smtClean="0"/>
              <a:t>機関（主に府、警察、消防、自衛隊）との調整に反映。各機関の活動区域及び役割分担等について協議</a:t>
            </a:r>
            <a:endParaRPr kumimoji="1" lang="ja-JP" altLang="en-US" sz="1200" b="1" dirty="0"/>
          </a:p>
        </p:txBody>
      </p:sp>
      <p:sp>
        <p:nvSpPr>
          <p:cNvPr id="73" name="下矢印 72"/>
          <p:cNvSpPr/>
          <p:nvPr/>
        </p:nvSpPr>
        <p:spPr>
          <a:xfrm>
            <a:off x="6987650" y="1870839"/>
            <a:ext cx="873457" cy="148015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0" name="テキスト ボックス 159"/>
          <p:cNvSpPr txBox="1"/>
          <p:nvPr/>
        </p:nvSpPr>
        <p:spPr>
          <a:xfrm>
            <a:off x="879231" y="843101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（共通課題）</a:t>
            </a:r>
            <a:endParaRPr kumimoji="1" lang="ja-JP" altLang="en-US" sz="1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1" name="テキスト ボックス 160"/>
          <p:cNvSpPr txBox="1"/>
          <p:nvPr/>
        </p:nvSpPr>
        <p:spPr>
          <a:xfrm>
            <a:off x="5959974" y="4293939"/>
            <a:ext cx="302558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ご遺体安置所の不足</a:t>
            </a:r>
            <a:endParaRPr kumimoji="1" lang="ja-JP" altLang="en-US" sz="1200" b="1" dirty="0"/>
          </a:p>
        </p:txBody>
      </p:sp>
      <p:sp>
        <p:nvSpPr>
          <p:cNvPr id="162" name="テキスト ボックス 161"/>
          <p:cNvSpPr txBox="1"/>
          <p:nvPr/>
        </p:nvSpPr>
        <p:spPr>
          <a:xfrm>
            <a:off x="5959974" y="4666127"/>
            <a:ext cx="302558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死者・不明者の氏名公表判断未定</a:t>
            </a:r>
            <a:endParaRPr kumimoji="1" lang="ja-JP" altLang="en-US" sz="1200" b="1" dirty="0"/>
          </a:p>
        </p:txBody>
      </p:sp>
      <p:sp>
        <p:nvSpPr>
          <p:cNvPr id="163" name="テキスト ボックス 162"/>
          <p:cNvSpPr txBox="1"/>
          <p:nvPr/>
        </p:nvSpPr>
        <p:spPr>
          <a:xfrm>
            <a:off x="2902506" y="3169366"/>
            <a:ext cx="274240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/>
              <a:t>災対本部事務局</a:t>
            </a:r>
            <a:r>
              <a:rPr kumimoji="1" lang="ja-JP" altLang="en-US" sz="1200" b="1" dirty="0" smtClean="0"/>
              <a:t>、保健医療</a:t>
            </a:r>
            <a:r>
              <a:rPr kumimoji="1" lang="ja-JP" altLang="en-US" sz="1200" b="1" dirty="0" smtClean="0"/>
              <a:t>調整本部をはじめ当面２４時間体制での対応が必要</a:t>
            </a:r>
            <a:endParaRPr kumimoji="1" lang="ja-JP" altLang="en-US" sz="1200" b="1" dirty="0"/>
          </a:p>
        </p:txBody>
      </p:sp>
      <p:sp>
        <p:nvSpPr>
          <p:cNvPr id="164" name="テキスト ボックス 163"/>
          <p:cNvSpPr txBox="1"/>
          <p:nvPr/>
        </p:nvSpPr>
        <p:spPr>
          <a:xfrm>
            <a:off x="5953023" y="3161947"/>
            <a:ext cx="3039491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当面の府としての勤務体制が未確立</a:t>
            </a:r>
            <a:endParaRPr kumimoji="1" lang="en-US" altLang="ja-JP" sz="1200" b="1" dirty="0" smtClean="0"/>
          </a:p>
          <a:p>
            <a:r>
              <a:rPr kumimoji="1" lang="ja-JP" altLang="en-US" sz="1200" b="1" dirty="0" smtClean="0"/>
              <a:t>・勤務交代要領の未確立</a:t>
            </a:r>
            <a:endParaRPr kumimoji="1" lang="en-US" altLang="ja-JP" sz="1200" b="1" dirty="0" smtClean="0"/>
          </a:p>
          <a:p>
            <a:r>
              <a:rPr kumimoji="1" lang="ja-JP" altLang="en-US" sz="1200" b="1" dirty="0" smtClean="0"/>
              <a:t>・継続もしく中止する業務の未決定</a:t>
            </a:r>
            <a:endParaRPr kumimoji="1" lang="ja-JP" altLang="en-US" sz="1200" b="1" dirty="0"/>
          </a:p>
        </p:txBody>
      </p:sp>
      <p:sp>
        <p:nvSpPr>
          <p:cNvPr id="166" name="テキスト ボックス 165"/>
          <p:cNvSpPr txBox="1"/>
          <p:nvPr/>
        </p:nvSpPr>
        <p:spPr>
          <a:xfrm>
            <a:off x="1212561" y="3123956"/>
            <a:ext cx="144142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/>
              <a:t>府の体制の確立 </a:t>
            </a:r>
            <a:endParaRPr kumimoji="1" lang="ja-JP" altLang="en-US" sz="1400" b="1" dirty="0"/>
          </a:p>
        </p:txBody>
      </p:sp>
      <p:cxnSp>
        <p:nvCxnSpPr>
          <p:cNvPr id="168" name="直線コネクタ 167"/>
          <p:cNvCxnSpPr/>
          <p:nvPr/>
        </p:nvCxnSpPr>
        <p:spPr>
          <a:xfrm>
            <a:off x="5835552" y="4088004"/>
            <a:ext cx="0" cy="7166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/>
          <p:cNvCxnSpPr>
            <a:endCxn id="161" idx="1"/>
          </p:cNvCxnSpPr>
          <p:nvPr/>
        </p:nvCxnSpPr>
        <p:spPr>
          <a:xfrm>
            <a:off x="5835552" y="4432438"/>
            <a:ext cx="124422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テキスト ボックス 168"/>
          <p:cNvSpPr txBox="1"/>
          <p:nvPr/>
        </p:nvSpPr>
        <p:spPr>
          <a:xfrm>
            <a:off x="993569" y="2771580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/>
              <a:t>Ⅱ</a:t>
            </a:r>
            <a:endParaRPr kumimoji="1" lang="ja-JP" altLang="en-US" sz="1600" b="1" dirty="0"/>
          </a:p>
        </p:txBody>
      </p:sp>
      <p:sp>
        <p:nvSpPr>
          <p:cNvPr id="170" name="テキスト ボックス 169"/>
          <p:cNvSpPr txBox="1"/>
          <p:nvPr/>
        </p:nvSpPr>
        <p:spPr>
          <a:xfrm>
            <a:off x="954879" y="3606089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/>
              <a:t>Ⅲ</a:t>
            </a:r>
            <a:endParaRPr kumimoji="1" lang="ja-JP" altLang="en-US" sz="1600" b="1" dirty="0"/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3849393" y="7318640"/>
            <a:ext cx="1795518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建物・家屋の喪失</a:t>
            </a:r>
            <a:endParaRPr kumimoji="1" lang="ja-JP" altLang="en-US" sz="1200" b="1" dirty="0"/>
          </a:p>
        </p:txBody>
      </p:sp>
      <p:cxnSp>
        <p:nvCxnSpPr>
          <p:cNvPr id="93" name="直線コネクタ 92"/>
          <p:cNvCxnSpPr/>
          <p:nvPr/>
        </p:nvCxnSpPr>
        <p:spPr>
          <a:xfrm>
            <a:off x="5835552" y="11716923"/>
            <a:ext cx="0" cy="368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コネクタ 95"/>
          <p:cNvCxnSpPr/>
          <p:nvPr/>
        </p:nvCxnSpPr>
        <p:spPr>
          <a:xfrm>
            <a:off x="5835552" y="12085403"/>
            <a:ext cx="86108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テキスト ボックス 126"/>
          <p:cNvSpPr txBox="1"/>
          <p:nvPr/>
        </p:nvSpPr>
        <p:spPr>
          <a:xfrm>
            <a:off x="5993275" y="11956795"/>
            <a:ext cx="302558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浸水区域からの救出</a:t>
            </a:r>
            <a:endParaRPr kumimoji="1" lang="ja-JP" altLang="en-US" sz="1200" b="1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271017" y="12474786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１</a:t>
            </a:r>
            <a:endParaRPr kumimoji="1" lang="ja-JP" altLang="en-US" sz="1200" dirty="0"/>
          </a:p>
        </p:txBody>
      </p:sp>
      <p:sp>
        <p:nvSpPr>
          <p:cNvPr id="23" name="右中かっこ 22"/>
          <p:cNvSpPr/>
          <p:nvPr/>
        </p:nvSpPr>
        <p:spPr>
          <a:xfrm>
            <a:off x="9046882" y="3944643"/>
            <a:ext cx="121181" cy="1007098"/>
          </a:xfrm>
          <a:prstGeom prst="rightBrace">
            <a:avLst>
              <a:gd name="adj1" fmla="val 65267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" name="正方形/長方形 109"/>
          <p:cNvSpPr/>
          <p:nvPr/>
        </p:nvSpPr>
        <p:spPr>
          <a:xfrm>
            <a:off x="3158178" y="11919647"/>
            <a:ext cx="1010301" cy="25263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 smtClean="0">
                <a:latin typeface="+mj-ea"/>
                <a:ea typeface="+mj-ea"/>
              </a:rPr>
              <a:t>※</a:t>
            </a:r>
            <a:r>
              <a:rPr kumimoji="1" lang="ja-JP" altLang="en-US" sz="1400" b="1" dirty="0" smtClean="0">
                <a:latin typeface="+mj-ea"/>
                <a:ea typeface="+mj-ea"/>
              </a:rPr>
              <a:t>を含む</a:t>
            </a:r>
            <a:endParaRPr kumimoji="1" lang="ja-JP" altLang="en-US" sz="1400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330727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1" name="直線コネクタ 150"/>
          <p:cNvCxnSpPr>
            <a:endCxn id="137" idx="1"/>
          </p:cNvCxnSpPr>
          <p:nvPr/>
        </p:nvCxnSpPr>
        <p:spPr>
          <a:xfrm>
            <a:off x="1266654" y="4529520"/>
            <a:ext cx="4998417" cy="70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直線コネクタ 140"/>
          <p:cNvCxnSpPr/>
          <p:nvPr/>
        </p:nvCxnSpPr>
        <p:spPr>
          <a:xfrm>
            <a:off x="2199183" y="3736584"/>
            <a:ext cx="5155163" cy="9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直線コネクタ 139"/>
          <p:cNvCxnSpPr/>
          <p:nvPr/>
        </p:nvCxnSpPr>
        <p:spPr>
          <a:xfrm>
            <a:off x="2171277" y="3243901"/>
            <a:ext cx="5155163" cy="9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テキスト ボックス 89"/>
          <p:cNvSpPr txBox="1"/>
          <p:nvPr/>
        </p:nvSpPr>
        <p:spPr>
          <a:xfrm>
            <a:off x="664564" y="931167"/>
            <a:ext cx="3057247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/>
              <a:t>人命救助段階（発災後７２ｈ）以降</a:t>
            </a:r>
            <a:endParaRPr kumimoji="1" lang="ja-JP" altLang="en-US" sz="1400" b="1" dirty="0"/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1832593" y="1363103"/>
            <a:ext cx="2437029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被災者の命、財産の確保</a:t>
            </a:r>
            <a:endParaRPr kumimoji="1" lang="ja-JP" altLang="en-US" sz="1200" b="1" dirty="0"/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1832593" y="2753069"/>
            <a:ext cx="2437029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被災者の生活環境改善の支援</a:t>
            </a:r>
            <a:endParaRPr kumimoji="1" lang="ja-JP" altLang="en-US" sz="1200" b="1" dirty="0"/>
          </a:p>
        </p:txBody>
      </p:sp>
      <p:cxnSp>
        <p:nvCxnSpPr>
          <p:cNvPr id="120" name="直線コネクタ 119"/>
          <p:cNvCxnSpPr/>
          <p:nvPr/>
        </p:nvCxnSpPr>
        <p:spPr>
          <a:xfrm>
            <a:off x="2171277" y="1917935"/>
            <a:ext cx="5155163" cy="9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テキスト ボックス 120"/>
          <p:cNvSpPr txBox="1"/>
          <p:nvPr/>
        </p:nvSpPr>
        <p:spPr>
          <a:xfrm>
            <a:off x="2417576" y="1770970"/>
            <a:ext cx="3474798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プッシュ型の支援物資が殺到、もしくは滞留</a:t>
            </a:r>
            <a:endParaRPr kumimoji="1" lang="ja-JP" altLang="en-US" sz="1200" b="1" dirty="0"/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6239573" y="1654210"/>
            <a:ext cx="3025587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国に対する人的・物的支援ニーズの</a:t>
            </a:r>
            <a:endParaRPr kumimoji="1" lang="en-US" altLang="ja-JP" sz="1200" b="1" dirty="0" smtClean="0"/>
          </a:p>
          <a:p>
            <a:r>
              <a:rPr kumimoji="1" lang="ja-JP" altLang="en-US" sz="1200" b="1" dirty="0"/>
              <a:t> </a:t>
            </a:r>
            <a:r>
              <a:rPr kumimoji="1" lang="ja-JP" altLang="en-US" sz="1200" b="1" dirty="0" smtClean="0"/>
              <a:t>  明確化</a:t>
            </a:r>
            <a:endParaRPr kumimoji="1" lang="ja-JP" altLang="en-US" sz="1200" b="1" dirty="0"/>
          </a:p>
        </p:txBody>
      </p:sp>
      <p:cxnSp>
        <p:nvCxnSpPr>
          <p:cNvPr id="123" name="直線コネクタ 122"/>
          <p:cNvCxnSpPr/>
          <p:nvPr/>
        </p:nvCxnSpPr>
        <p:spPr>
          <a:xfrm>
            <a:off x="2199183" y="4154715"/>
            <a:ext cx="5155163" cy="9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テキスト ボックス 123"/>
          <p:cNvSpPr txBox="1"/>
          <p:nvPr/>
        </p:nvSpPr>
        <p:spPr>
          <a:xfrm>
            <a:off x="2445482" y="4007750"/>
            <a:ext cx="3474798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対応職員の不足</a:t>
            </a:r>
            <a:endParaRPr kumimoji="1" lang="ja-JP" altLang="en-US" sz="1200" b="1" dirty="0"/>
          </a:p>
        </p:txBody>
      </p:sp>
      <p:sp>
        <p:nvSpPr>
          <p:cNvPr id="125" name="テキスト ボックス 124"/>
          <p:cNvSpPr txBox="1"/>
          <p:nvPr/>
        </p:nvSpPr>
        <p:spPr>
          <a:xfrm>
            <a:off x="6277057" y="3985362"/>
            <a:ext cx="302558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ボランティアの受け入れ準備不足</a:t>
            </a:r>
            <a:endParaRPr kumimoji="1" lang="ja-JP" altLang="en-US" sz="1200" b="1" dirty="0"/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2417576" y="3112639"/>
            <a:ext cx="3474798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住居の確保に関する支援</a:t>
            </a:r>
            <a:endParaRPr kumimoji="1" lang="ja-JP" altLang="en-US" sz="1200" b="1" dirty="0"/>
          </a:p>
        </p:txBody>
      </p:sp>
      <p:sp>
        <p:nvSpPr>
          <p:cNvPr id="127" name="テキスト ボックス 126"/>
          <p:cNvSpPr txBox="1"/>
          <p:nvPr/>
        </p:nvSpPr>
        <p:spPr>
          <a:xfrm>
            <a:off x="6301321" y="2989705"/>
            <a:ext cx="3025587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応急修理（ブルーシート）の物資不足</a:t>
            </a:r>
            <a:endParaRPr kumimoji="1" lang="en-US" altLang="ja-JP" sz="1200" b="1" dirty="0" smtClean="0"/>
          </a:p>
          <a:p>
            <a:pPr algn="ctr"/>
            <a:r>
              <a:rPr kumimoji="1" lang="ja-JP" altLang="en-US" sz="1200" b="1" dirty="0" smtClean="0"/>
              <a:t>仮設住宅（みなし仮設）確保目途立たず</a:t>
            </a:r>
            <a:endParaRPr kumimoji="1" lang="ja-JP" altLang="en-US" sz="1200" b="1" dirty="0"/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2417576" y="3588684"/>
            <a:ext cx="3474798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避難所等の公衆衛生環境の悪化</a:t>
            </a:r>
            <a:endParaRPr kumimoji="1" lang="ja-JP" altLang="en-US" sz="1200" b="1" dirty="0"/>
          </a:p>
        </p:txBody>
      </p:sp>
      <p:sp>
        <p:nvSpPr>
          <p:cNvPr id="129" name="テキスト ボックス 128"/>
          <p:cNvSpPr txBox="1"/>
          <p:nvPr/>
        </p:nvSpPr>
        <p:spPr>
          <a:xfrm>
            <a:off x="6265071" y="3588684"/>
            <a:ext cx="302558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ごみの滞留、防疫・消毒できず</a:t>
            </a:r>
            <a:endParaRPr kumimoji="1" lang="ja-JP" altLang="en-US" sz="1200" b="1" dirty="0"/>
          </a:p>
        </p:txBody>
      </p:sp>
      <p:cxnSp>
        <p:nvCxnSpPr>
          <p:cNvPr id="130" name="直線コネクタ 129"/>
          <p:cNvCxnSpPr/>
          <p:nvPr/>
        </p:nvCxnSpPr>
        <p:spPr>
          <a:xfrm>
            <a:off x="2161699" y="2464713"/>
            <a:ext cx="5155163" cy="9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テキスト ボックス 130"/>
          <p:cNvSpPr txBox="1"/>
          <p:nvPr/>
        </p:nvSpPr>
        <p:spPr>
          <a:xfrm>
            <a:off x="2407998" y="2317748"/>
            <a:ext cx="3474798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避難の長期化に伴い一時帰宅する被災者も</a:t>
            </a:r>
            <a:endParaRPr kumimoji="1" lang="ja-JP" altLang="en-US" sz="1200" b="1" dirty="0"/>
          </a:p>
        </p:txBody>
      </p:sp>
      <p:sp>
        <p:nvSpPr>
          <p:cNvPr id="132" name="テキスト ボックス 131"/>
          <p:cNvSpPr txBox="1"/>
          <p:nvPr/>
        </p:nvSpPr>
        <p:spPr>
          <a:xfrm>
            <a:off x="6239573" y="2295360"/>
            <a:ext cx="302558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一部倒壊家屋の早期の判定調査</a:t>
            </a:r>
            <a:endParaRPr kumimoji="1" lang="ja-JP" altLang="en-US" sz="1200" b="1" dirty="0"/>
          </a:p>
        </p:txBody>
      </p:sp>
      <p:sp>
        <p:nvSpPr>
          <p:cNvPr id="133" name="テキスト ボックス 132"/>
          <p:cNvSpPr txBox="1"/>
          <p:nvPr/>
        </p:nvSpPr>
        <p:spPr>
          <a:xfrm>
            <a:off x="1820889" y="4374979"/>
            <a:ext cx="4090695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行方不明者、支援物資等の問い合わせ殺到</a:t>
            </a:r>
            <a:endParaRPr kumimoji="1" lang="ja-JP" altLang="en-US" sz="1200" b="1" dirty="0"/>
          </a:p>
        </p:txBody>
      </p:sp>
      <p:sp>
        <p:nvSpPr>
          <p:cNvPr id="137" name="テキスト ボックス 136"/>
          <p:cNvSpPr txBox="1"/>
          <p:nvPr/>
        </p:nvSpPr>
        <p:spPr>
          <a:xfrm>
            <a:off x="6265071" y="4398082"/>
            <a:ext cx="302558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圧倒的な情報不足（不明者、支援物資）</a:t>
            </a:r>
            <a:endParaRPr kumimoji="1" lang="ja-JP" altLang="en-US" sz="1200" b="1" dirty="0"/>
          </a:p>
        </p:txBody>
      </p:sp>
      <p:cxnSp>
        <p:nvCxnSpPr>
          <p:cNvPr id="139" name="直線コネクタ 138"/>
          <p:cNvCxnSpPr/>
          <p:nvPr/>
        </p:nvCxnSpPr>
        <p:spPr>
          <a:xfrm>
            <a:off x="2152243" y="1640102"/>
            <a:ext cx="0" cy="8246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直線コネクタ 142"/>
          <p:cNvCxnSpPr/>
          <p:nvPr/>
        </p:nvCxnSpPr>
        <p:spPr>
          <a:xfrm>
            <a:off x="2168011" y="3030068"/>
            <a:ext cx="0" cy="11246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直線コネクタ 144"/>
          <p:cNvCxnSpPr/>
          <p:nvPr/>
        </p:nvCxnSpPr>
        <p:spPr>
          <a:xfrm>
            <a:off x="1263857" y="1238944"/>
            <a:ext cx="0" cy="32815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テキスト ボックス 152"/>
          <p:cNvSpPr txBox="1"/>
          <p:nvPr/>
        </p:nvSpPr>
        <p:spPr>
          <a:xfrm>
            <a:off x="3788661" y="890930"/>
            <a:ext cx="49018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kumimoji="1" lang="ja-JP" altLang="en-US" sz="11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当初は人命救助段階であるが、先行的に準備しなければ間に合わない</a:t>
            </a:r>
            <a:endParaRPr kumimoji="1" lang="en-US" altLang="ja-JP" sz="1100" b="1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kumimoji="1" lang="ja-JP" altLang="en-US" sz="11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可能性もあるとの認識から課題として記述　</a:t>
            </a:r>
            <a:endParaRPr kumimoji="1" lang="ja-JP" altLang="en-US" sz="11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272510" y="788467"/>
            <a:ext cx="3914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/>
              <a:t>Ⅵ</a:t>
            </a:r>
            <a:endParaRPr kumimoji="1" lang="ja-JP" altLang="en-US" sz="1600" b="1" dirty="0"/>
          </a:p>
        </p:txBody>
      </p:sp>
      <p:cxnSp>
        <p:nvCxnSpPr>
          <p:cNvPr id="28" name="直線コネクタ 27"/>
          <p:cNvCxnSpPr>
            <a:endCxn id="104" idx="1"/>
          </p:cNvCxnSpPr>
          <p:nvPr/>
        </p:nvCxnSpPr>
        <p:spPr>
          <a:xfrm>
            <a:off x="1263857" y="1500589"/>
            <a:ext cx="568736" cy="1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1269729" y="2891061"/>
            <a:ext cx="568736" cy="1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612181" y="5473669"/>
            <a:ext cx="86904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上記は、現在考えられる課題として一応の整理をしたものでありますが、各部においてご検討いただき、新たに認識された「対応すべき課題」の追加をお願いします。　</a:t>
            </a:r>
            <a:endParaRPr kumimoji="1" lang="ja-JP" altLang="en-US" sz="1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9271017" y="12474786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２」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32407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331</TotalTime>
  <Words>526</Words>
  <Application>Microsoft Office PowerPoint</Application>
  <PresentationFormat>A3 297x420 mm</PresentationFormat>
  <Paragraphs>100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南　道行</dc:creator>
  <cp:lastModifiedBy>堀　太香夫</cp:lastModifiedBy>
  <cp:revision>51</cp:revision>
  <cp:lastPrinted>2019-12-09T10:36:04Z</cp:lastPrinted>
  <dcterms:created xsi:type="dcterms:W3CDTF">2019-12-05T06:43:55Z</dcterms:created>
  <dcterms:modified xsi:type="dcterms:W3CDTF">2019-12-27T01:20:09Z</dcterms:modified>
</cp:coreProperties>
</file>