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1" r:id="rId2"/>
  </p:sldIdLst>
  <p:sldSz cx="9906000" cy="6858000" type="A4"/>
  <p:notesSz cx="6646863" cy="97774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66FF"/>
    <a:srgbClr val="FF66CC"/>
    <a:srgbClr val="00FF00"/>
    <a:srgbClr val="00CCFF"/>
    <a:srgbClr val="0000FF"/>
    <a:srgbClr val="000000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603" autoAdjust="0"/>
    <p:restoredTop sz="95583" autoAdjust="0"/>
  </p:normalViewPr>
  <p:slideViewPr>
    <p:cSldViewPr>
      <p:cViewPr varScale="1">
        <p:scale>
          <a:sx n="70" d="100"/>
          <a:sy n="70" d="100"/>
        </p:scale>
        <p:origin x="528" y="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880101" cy="488793"/>
          </a:xfrm>
          <a:prstGeom prst="rect">
            <a:avLst/>
          </a:prstGeom>
        </p:spPr>
        <p:txBody>
          <a:bodyPr vert="horz" lIns="89652" tIns="44828" rIns="89652" bIns="44828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765216" y="0"/>
            <a:ext cx="2880101" cy="488793"/>
          </a:xfrm>
          <a:prstGeom prst="rect">
            <a:avLst/>
          </a:prstGeom>
        </p:spPr>
        <p:txBody>
          <a:bodyPr vert="horz" lIns="89652" tIns="44828" rIns="89652" bIns="44828" rtlCol="0"/>
          <a:lstStyle>
            <a:lvl1pPr algn="r">
              <a:defRPr sz="1200"/>
            </a:lvl1pPr>
          </a:lstStyle>
          <a:p>
            <a:fld id="{B8EC4E39-1268-4AE2-8FB5-94A49D36D5D8}" type="datetimeFigureOut">
              <a:rPr kumimoji="1" lang="ja-JP" altLang="en-US" smtClean="0"/>
              <a:t>2019/12/26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76275" y="733425"/>
            <a:ext cx="5294313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652" tIns="44828" rIns="89652" bIns="44828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64998" y="4644311"/>
            <a:ext cx="5316870" cy="4399133"/>
          </a:xfrm>
          <a:prstGeom prst="rect">
            <a:avLst/>
          </a:prstGeom>
        </p:spPr>
        <p:txBody>
          <a:bodyPr vert="horz" lIns="89652" tIns="44828" rIns="89652" bIns="44828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287060"/>
            <a:ext cx="2880101" cy="488792"/>
          </a:xfrm>
          <a:prstGeom prst="rect">
            <a:avLst/>
          </a:prstGeom>
        </p:spPr>
        <p:txBody>
          <a:bodyPr vert="horz" lIns="89652" tIns="44828" rIns="89652" bIns="44828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765216" y="9287060"/>
            <a:ext cx="2880101" cy="488792"/>
          </a:xfrm>
          <a:prstGeom prst="rect">
            <a:avLst/>
          </a:prstGeom>
        </p:spPr>
        <p:txBody>
          <a:bodyPr vert="horz" lIns="89652" tIns="44828" rIns="89652" bIns="44828" rtlCol="0" anchor="b"/>
          <a:lstStyle>
            <a:lvl1pPr algn="r">
              <a:defRPr sz="1200"/>
            </a:lvl1pPr>
          </a:lstStyle>
          <a:p>
            <a:fld id="{E1E46507-B4FB-4C24-9B9A-55429FAE9C5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4441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E46507-B4FB-4C24-9B9A-55429FAE9C54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001200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68693-2FAA-4C31-8891-7D0327F82941}" type="datetimeFigureOut">
              <a:rPr kumimoji="1" lang="ja-JP" altLang="en-US" smtClean="0"/>
              <a:t>2019/12/26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D65CD-8128-4C91-8C01-A16053733BA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21257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68693-2FAA-4C31-8891-7D0327F82941}" type="datetimeFigureOut">
              <a:rPr kumimoji="1" lang="ja-JP" altLang="en-US" smtClean="0"/>
              <a:t>2019/12/26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D65CD-8128-4C91-8C01-A16053733BA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42769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68693-2FAA-4C31-8891-7D0327F82941}" type="datetimeFigureOut">
              <a:rPr kumimoji="1" lang="ja-JP" altLang="en-US" smtClean="0"/>
              <a:t>2019/12/26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D65CD-8128-4C91-8C01-A16053733BA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32219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68693-2FAA-4C31-8891-7D0327F82941}" type="datetimeFigureOut">
              <a:rPr kumimoji="1" lang="ja-JP" altLang="en-US" smtClean="0"/>
              <a:t>2019/12/26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D65CD-8128-4C91-8C01-A16053733BA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4144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68693-2FAA-4C31-8891-7D0327F82941}" type="datetimeFigureOut">
              <a:rPr kumimoji="1" lang="ja-JP" altLang="en-US" smtClean="0"/>
              <a:t>2019/12/26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D65CD-8128-4C91-8C01-A16053733BA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7743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68693-2FAA-4C31-8891-7D0327F82941}" type="datetimeFigureOut">
              <a:rPr kumimoji="1" lang="ja-JP" altLang="en-US" smtClean="0"/>
              <a:t>2019/12/26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D65CD-8128-4C91-8C01-A16053733BA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97683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68693-2FAA-4C31-8891-7D0327F82941}" type="datetimeFigureOut">
              <a:rPr kumimoji="1" lang="ja-JP" altLang="en-US" smtClean="0"/>
              <a:t>2019/12/26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D65CD-8128-4C91-8C01-A16053733BA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60063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68693-2FAA-4C31-8891-7D0327F82941}" type="datetimeFigureOut">
              <a:rPr kumimoji="1" lang="ja-JP" altLang="en-US" smtClean="0"/>
              <a:t>2019/12/26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D65CD-8128-4C91-8C01-A16053733BA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39793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68693-2FAA-4C31-8891-7D0327F82941}" type="datetimeFigureOut">
              <a:rPr kumimoji="1" lang="ja-JP" altLang="en-US" smtClean="0"/>
              <a:t>2019/12/26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D65CD-8128-4C91-8C01-A16053733BA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51412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68693-2FAA-4C31-8891-7D0327F82941}" type="datetimeFigureOut">
              <a:rPr kumimoji="1" lang="ja-JP" altLang="en-US" smtClean="0"/>
              <a:t>2019/12/26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D65CD-8128-4C91-8C01-A16053733BA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69620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68693-2FAA-4C31-8891-7D0327F82941}" type="datetimeFigureOut">
              <a:rPr kumimoji="1" lang="ja-JP" altLang="en-US" smtClean="0"/>
              <a:t>2019/12/26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D65CD-8128-4C91-8C01-A16053733BA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72952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68693-2FAA-4C31-8891-7D0327F82941}" type="datetimeFigureOut">
              <a:rPr kumimoji="1" lang="ja-JP" altLang="en-US" smtClean="0"/>
              <a:t>2019/12/26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AD65CD-8128-4C91-8C01-A16053733BA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60196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5997242"/>
              </p:ext>
            </p:extLst>
          </p:nvPr>
        </p:nvGraphicFramePr>
        <p:xfrm>
          <a:off x="56456" y="605832"/>
          <a:ext cx="5184576" cy="61692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918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92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33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目的</a:t>
                      </a:r>
                      <a:endParaRPr kumimoji="1" lang="ja-JP" altLang="en-US" sz="1200" b="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災害対処能力の向上及び防災関係機関との連携強化</a:t>
                      </a:r>
                      <a:endParaRPr kumimoji="1" lang="en-US" altLang="ja-JP" sz="120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2000" marR="3600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42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日時</a:t>
                      </a:r>
                      <a:endParaRPr kumimoji="1" lang="ja-JP" altLang="en-US" sz="1200" b="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令和２</a:t>
                      </a:r>
                      <a:r>
                        <a:rPr kumimoji="1" lang="zh-TW" altLang="en-US" sz="12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 </a:t>
                      </a:r>
                      <a:r>
                        <a:rPr kumimoji="1" lang="en-US" altLang="zh-TW" sz="12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  <a:r>
                        <a:rPr kumimoji="1" lang="zh-TW" altLang="en-US" sz="12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r>
                        <a:rPr kumimoji="1" lang="en-US" altLang="zh-TW" sz="12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17</a:t>
                      </a:r>
                      <a:r>
                        <a:rPr kumimoji="1" lang="zh-TW" altLang="en-US" sz="12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日（</a:t>
                      </a:r>
                      <a:r>
                        <a:rPr kumimoji="1" lang="ja-JP" altLang="en-US" sz="12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金</a:t>
                      </a:r>
                      <a:r>
                        <a:rPr kumimoji="1" lang="zh-TW" altLang="en-US" sz="12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）</a:t>
                      </a:r>
                      <a:endParaRPr kumimoji="1" lang="en-US" altLang="zh-TW" sz="120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2000" marR="3600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322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災害</a:t>
                      </a:r>
                      <a:endParaRPr kumimoji="1" lang="en-US" altLang="ja-JP" sz="12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想定</a:t>
                      </a:r>
                      <a:endParaRPr kumimoji="1" lang="ja-JP" altLang="en-US" sz="1200" b="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南海トラフ巨大地震を想定（休日午前 </a:t>
                      </a:r>
                      <a:r>
                        <a:rPr kumimoji="1" lang="en-US" altLang="ja-JP" sz="12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</a:t>
                      </a:r>
                      <a:r>
                        <a:rPr kumimoji="1" lang="ja-JP" altLang="en-US" sz="12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時</a:t>
                      </a:r>
                      <a:r>
                        <a:rPr kumimoji="1" lang="en-US" altLang="ja-JP" sz="12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30</a:t>
                      </a:r>
                      <a:r>
                        <a:rPr kumimoji="1" lang="ja-JP" altLang="en-US" sz="12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分に発生）</a:t>
                      </a:r>
                      <a:endParaRPr kumimoji="1" lang="en-US" altLang="ja-JP" sz="12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zh-TW" altLang="en-US" sz="12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震源地：Ｍ</a:t>
                      </a:r>
                      <a:r>
                        <a:rPr kumimoji="1" lang="ja-JP" altLang="en-US" sz="12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９．１、</a:t>
                      </a:r>
                      <a:r>
                        <a:rPr kumimoji="1" lang="zh-TW" altLang="en-US" sz="12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府域</a:t>
                      </a:r>
                      <a:r>
                        <a:rPr kumimoji="1" lang="ja-JP" altLang="en-US" sz="12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最大</a:t>
                      </a:r>
                      <a:r>
                        <a:rPr kumimoji="1" lang="zh-TW" altLang="en-US" sz="12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震度：</a:t>
                      </a:r>
                      <a:r>
                        <a:rPr kumimoji="1" lang="ja-JP" altLang="en-US" sz="12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６</a:t>
                      </a:r>
                      <a:r>
                        <a:rPr kumimoji="1" lang="zh-TW" altLang="en-US" sz="12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強</a:t>
                      </a:r>
                      <a:endParaRPr kumimoji="1" lang="ja-JP" altLang="en-US" sz="1200" b="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2000" marR="3600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0028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主な</a:t>
                      </a:r>
                      <a:endParaRPr kumimoji="1" lang="en-US" altLang="ja-JP" sz="12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endParaRPr kumimoji="1" lang="en-US" altLang="ja-JP" sz="4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取り</a:t>
                      </a:r>
                      <a:endParaRPr kumimoji="1" lang="en-US" altLang="ja-JP" sz="12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endParaRPr kumimoji="1" lang="en-US" altLang="ja-JP" sz="4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組み</a:t>
                      </a:r>
                      <a:endParaRPr kumimoji="1" lang="en-US" altLang="ja-JP" sz="1200" b="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kumimoji="1" lang="en-US" altLang="ja-JP" sz="1000" b="1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en-US" altLang="ja-JP" sz="1400" b="1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【</a:t>
                      </a:r>
                      <a:r>
                        <a:rPr kumimoji="1" lang="ja-JP" altLang="en-US" sz="1400" b="1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全庁</a:t>
                      </a:r>
                      <a:r>
                        <a:rPr kumimoji="1" lang="en-US" altLang="ja-JP" sz="1400" b="1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】</a:t>
                      </a:r>
                    </a:p>
                    <a:p>
                      <a:endParaRPr kumimoji="1" lang="en-US" altLang="ja-JP" sz="120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200" b="1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kumimoji="1" lang="ja-JP" altLang="en-US" sz="1400" b="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■初動対応訓練 </a:t>
                      </a:r>
                      <a:r>
                        <a:rPr kumimoji="1" lang="ja-JP" altLang="en-US" sz="105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</a:t>
                      </a:r>
                      <a:r>
                        <a:rPr kumimoji="1" lang="en-US" altLang="ja-JP" sz="105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9:30</a:t>
                      </a:r>
                      <a:r>
                        <a:rPr kumimoji="1" lang="ja-JP" altLang="en-US" sz="105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～</a:t>
                      </a:r>
                      <a:r>
                        <a:rPr kumimoji="1" lang="en-US" altLang="ja-JP" sz="105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12:00</a:t>
                      </a:r>
                      <a:r>
                        <a:rPr kumimoji="1" lang="ja-JP" altLang="en-US" sz="105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）</a:t>
                      </a:r>
                      <a:endParaRPr kumimoji="1" lang="en-US" altLang="ja-JP" sz="100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00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05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（知事）　</a:t>
                      </a:r>
                      <a:endParaRPr kumimoji="1" lang="en-US" altLang="ja-JP" sz="105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05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・初動対応、手順の確認（災害モード宣言、</a:t>
                      </a:r>
                      <a:r>
                        <a:rPr kumimoji="1" lang="en-US" altLang="ja-JP" sz="105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LINE WORKS</a:t>
                      </a:r>
                      <a:r>
                        <a:rPr kumimoji="1" lang="ja-JP" altLang="en-US" sz="105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）</a:t>
                      </a:r>
                      <a:endParaRPr kumimoji="1" lang="en-US" altLang="ja-JP" sz="105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00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05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（職員）</a:t>
                      </a:r>
                      <a:endParaRPr kumimoji="1" lang="en-US" altLang="ja-JP" sz="105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・全職員に対して「職員参集・安否確認システム</a:t>
                      </a:r>
                      <a:r>
                        <a:rPr kumimoji="1" lang="en-US" altLang="ja-JP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※</a:t>
                      </a:r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」により、メール</a:t>
                      </a:r>
                      <a:endParaRPr kumimoji="1" lang="en-US" altLang="ja-JP" sz="110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配信し、安否参集状況を把握</a:t>
                      </a:r>
                      <a:endParaRPr kumimoji="1" lang="en-US" altLang="ja-JP" sz="110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40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</a:t>
                      </a:r>
                      <a:r>
                        <a:rPr kumimoji="1" lang="en-US" altLang="ja-JP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※</a:t>
                      </a:r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なお、安否参集状況については、災害対策本部会議時に報告</a:t>
                      </a:r>
                      <a:endParaRPr kumimoji="1" lang="en-US" altLang="ja-JP" sz="110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90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・</a:t>
                      </a:r>
                      <a:r>
                        <a:rPr kumimoji="1" lang="zh-TW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緊急防災推進員</a:t>
                      </a:r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は、地震発災直後の段階から、大阪府の防災拠点</a:t>
                      </a:r>
                      <a:endParaRPr kumimoji="1" lang="en-US" altLang="ja-JP" sz="110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及び市町村庁舎等に自動参集し、情報収集など初動対応を行う。</a:t>
                      </a:r>
                      <a:endParaRPr kumimoji="1" lang="en-US" altLang="ja-JP" sz="110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　</a:t>
                      </a: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■災害対策本部会議の運営訓練</a:t>
                      </a:r>
                      <a:r>
                        <a:rPr kumimoji="1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（</a:t>
                      </a:r>
                      <a:r>
                        <a:rPr kumimoji="1" lang="en-US" altLang="ja-JP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10:30</a:t>
                      </a:r>
                      <a:r>
                        <a:rPr kumimoji="1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～</a:t>
                      </a:r>
                      <a:r>
                        <a:rPr kumimoji="1" lang="en-US" altLang="ja-JP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11:00</a:t>
                      </a:r>
                      <a:r>
                        <a:rPr kumimoji="1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）</a:t>
                      </a:r>
                      <a:endParaRPr kumimoji="1" lang="en-US" altLang="ja-JP" sz="10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　　・発災後９時間が経過した夕方の会議（細部右図）</a:t>
                      </a:r>
                      <a:endParaRPr kumimoji="1" lang="en-US" altLang="ja-JP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  <a:p>
                      <a:endParaRPr kumimoji="1" lang="en-US" altLang="ja-JP" sz="1000" b="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400" b="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en-US" altLang="ja-JP" sz="1400" b="1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【</a:t>
                      </a:r>
                      <a:r>
                        <a:rPr kumimoji="1" lang="ja-JP" altLang="en-US" sz="1400" b="1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各部局</a:t>
                      </a:r>
                      <a:r>
                        <a:rPr kumimoji="1" lang="en-US" altLang="ja-JP" sz="1400" b="1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】</a:t>
                      </a:r>
                    </a:p>
                    <a:p>
                      <a:endParaRPr kumimoji="1" lang="en-US" altLang="ja-JP" sz="100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kumimoji="1" lang="ja-JP" altLang="en-US" sz="1400" b="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■各部局での訓</a:t>
                      </a:r>
                      <a:r>
                        <a:rPr kumimoji="1" lang="ja-JP" altLang="en-US" sz="1200" b="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練</a:t>
                      </a:r>
                      <a:r>
                        <a:rPr kumimoji="1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（</a:t>
                      </a:r>
                      <a:r>
                        <a:rPr kumimoji="1" lang="en-US" altLang="ja-JP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9:30</a:t>
                      </a:r>
                      <a:r>
                        <a:rPr kumimoji="1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～</a:t>
                      </a:r>
                      <a:r>
                        <a:rPr kumimoji="1" lang="en-US" altLang="ja-JP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16:00</a:t>
                      </a:r>
                      <a:r>
                        <a:rPr kumimoji="1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）</a:t>
                      </a:r>
                      <a:endParaRPr kumimoji="1" lang="en-US" altLang="ja-JP" sz="10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  <a:p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・職員参集及び初動対応訓練</a:t>
                      </a:r>
                      <a:endParaRPr kumimoji="1" lang="en-US" altLang="ja-JP" sz="110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・業務継続計画（</a:t>
                      </a:r>
                      <a:r>
                        <a:rPr kumimoji="1" lang="en-US" altLang="ja-JP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BCP</a:t>
                      </a:r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）、災害応急対策の訓練</a:t>
                      </a:r>
                      <a:endParaRPr kumimoji="1" lang="en-US" altLang="ja-JP" sz="800" b="1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6000" marR="3600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0354825"/>
              </p:ext>
            </p:extLst>
          </p:nvPr>
        </p:nvGraphicFramePr>
        <p:xfrm>
          <a:off x="5385048" y="3106881"/>
          <a:ext cx="4430236" cy="36682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302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74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1100" u="none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■災害対策本部会議の運営訓練（</a:t>
                      </a:r>
                      <a:r>
                        <a:rPr kumimoji="1" lang="en-US" altLang="ja-JP" sz="1100" u="none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10:30</a:t>
                      </a:r>
                      <a:r>
                        <a:rPr kumimoji="1" lang="ja-JP" altLang="en-US" sz="1100" u="none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～</a:t>
                      </a:r>
                      <a:r>
                        <a:rPr kumimoji="1" lang="en-US" altLang="ja-JP" sz="1100" u="none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11:00</a:t>
                      </a:r>
                      <a:r>
                        <a:rPr kumimoji="1" lang="ja-JP" altLang="en-US" sz="1100" u="none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）</a:t>
                      </a:r>
                      <a:endParaRPr kumimoji="1" lang="en-US" altLang="ja-JP" sz="1100" u="none" baseline="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6000" marR="3600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90791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○場所： </a:t>
                      </a:r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災害対策本部会議室（新別館北館１階）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endParaRPr kumimoji="1" lang="en-US" altLang="ja-JP" sz="8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○想定状況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・発災後３回目の災害対策本部会議（</a:t>
                      </a:r>
                      <a:r>
                        <a:rPr kumimoji="1" lang="en-US" altLang="ja-JP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18</a:t>
                      </a:r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：</a:t>
                      </a:r>
                      <a:r>
                        <a:rPr kumimoji="1" lang="en-US" altLang="ja-JP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30</a:t>
                      </a:r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想定）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・</a:t>
                      </a:r>
                      <a:r>
                        <a:rPr kumimoji="1" lang="ja-JP" altLang="en-US" sz="1100" u="wavy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地震発生から９時間が経過</a:t>
                      </a:r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し、地震・津波による被害発生。</a:t>
                      </a: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・府内の各所で建物倒壊被害、沿岸部では津波浸水被害を確認。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ja-JP" altLang="en-US" sz="11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・現在も大阪府に津波警報（大津波）が発表中。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indent="0" algn="l">
                        <a:lnSpc>
                          <a:spcPct val="100000"/>
                        </a:lnSpc>
                        <a:buNone/>
                      </a:pPr>
                      <a:endParaRPr kumimoji="1" lang="en-US" altLang="ja-JP" sz="800" u="none" baseline="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indent="0" algn="l">
                        <a:lnSpc>
                          <a:spcPct val="100000"/>
                        </a:lnSpc>
                        <a:buNone/>
                      </a:pPr>
                      <a:r>
                        <a:rPr kumimoji="1" lang="ja-JP" altLang="en-US" sz="1100" u="none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○会議内容</a:t>
                      </a:r>
                      <a:endParaRPr kumimoji="1" lang="en-US" altLang="ja-JP" sz="1100" u="none" baseline="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indent="0" algn="l">
                        <a:lnSpc>
                          <a:spcPct val="100000"/>
                        </a:lnSpc>
                        <a:buNone/>
                      </a:pPr>
                      <a:r>
                        <a:rPr kumimoji="1" lang="ja-JP" altLang="en-US" sz="1100" u="none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１</a:t>
                      </a:r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）府内の被害状況等の共有</a:t>
                      </a:r>
                      <a:endParaRPr kumimoji="1" lang="en-US" altLang="ja-JP" sz="110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・地震と津波の状況（大阪管区気象台）</a:t>
                      </a:r>
                      <a:endParaRPr kumimoji="1" lang="en-US" altLang="ja-JP" sz="110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・各地の被害の状況　</a:t>
                      </a:r>
                      <a:endParaRPr kumimoji="1" lang="en-US" altLang="ja-JP" sz="110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ja-JP" altLang="en-US" sz="1100" u="none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２）</a:t>
                      </a:r>
                      <a:r>
                        <a:rPr kumimoji="1" lang="ja-JP" altLang="en-US" sz="1100" u="sng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沿岸市町首長等とのホットライン</a:t>
                      </a:r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　　</a:t>
                      </a:r>
                      <a:endParaRPr kumimoji="1" lang="en-US" altLang="ja-JP" sz="110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・沿岸市長とのテレビ会議　</a:t>
                      </a:r>
                      <a:endParaRPr kumimoji="1" lang="en-US" altLang="ja-JP" sz="110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３）対応状況の報告</a:t>
                      </a:r>
                      <a:endParaRPr kumimoji="1" lang="en-US" altLang="ja-JP" sz="110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</a:t>
                      </a:r>
                      <a:r>
                        <a:rPr kumimoji="1" lang="ja-JP" altLang="en-US" sz="1100" u="none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・関係機関からの報告</a:t>
                      </a:r>
                      <a:endParaRPr kumimoji="1" lang="en-US" altLang="ja-JP" sz="110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ja-JP" altLang="en-US" sz="110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・本部員からの報告</a:t>
                      </a:r>
                      <a:endParaRPr kumimoji="1" lang="en-US" altLang="ja-JP" sz="110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ja-JP" altLang="en-US" sz="1100" u="none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４）対応方針のまとめ</a:t>
                      </a:r>
                      <a:endParaRPr kumimoji="1" lang="en-US" altLang="ja-JP" sz="1100" u="none" baseline="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ja-JP" altLang="en-US" sz="1100" u="none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５）</a:t>
                      </a:r>
                      <a:r>
                        <a:rPr kumimoji="1" lang="ja-JP" altLang="en-US" sz="1100" u="sng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本部長の指示</a:t>
                      </a:r>
                      <a:endParaRPr kumimoji="1" lang="en-US" altLang="ja-JP" sz="1100" u="sng" baseline="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ja-JP" altLang="en-US" sz="1100" u="none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　　　　　　　　　　　　　　　</a:t>
                      </a:r>
                      <a:r>
                        <a:rPr kumimoji="1" lang="en-US" altLang="ja-JP" sz="1100" u="none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※</a:t>
                      </a:r>
                      <a:r>
                        <a:rPr kumimoji="1" lang="ja-JP" altLang="en-US" sz="1100" u="sng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下線部</a:t>
                      </a:r>
                      <a:r>
                        <a:rPr kumimoji="1" lang="ja-JP" altLang="en-US" sz="1100" u="none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：知事の対応項目</a:t>
                      </a:r>
                      <a:endParaRPr kumimoji="1" lang="en-US" altLang="ja-JP" sz="1100" u="none" baseline="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6000" marR="3600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7" name="タイトル 1"/>
          <p:cNvSpPr txBox="1">
            <a:spLocks/>
          </p:cNvSpPr>
          <p:nvPr/>
        </p:nvSpPr>
        <p:spPr>
          <a:xfrm>
            <a:off x="0" y="1190"/>
            <a:ext cx="9906000" cy="475481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bg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令和元年度 大阪府 地震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・津波災害対策</a:t>
            </a: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訓練（概要）</a:t>
            </a:r>
            <a:endParaRPr lang="ja-JP" altLang="en-US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5902687"/>
              </p:ext>
            </p:extLst>
          </p:nvPr>
        </p:nvGraphicFramePr>
        <p:xfrm>
          <a:off x="5385048" y="605831"/>
          <a:ext cx="4430236" cy="24178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383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458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60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5538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■緊急防災推進員の訓練　（</a:t>
                      </a:r>
                      <a:r>
                        <a:rPr kumimoji="1" lang="en-US" altLang="ja-JP" sz="105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9:30</a:t>
                      </a:r>
                      <a:r>
                        <a:rPr kumimoji="1" lang="ja-JP" altLang="en-US" sz="105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～</a:t>
                      </a:r>
                      <a:r>
                        <a:rPr kumimoji="1" lang="en-US" altLang="ja-JP" sz="105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12:00</a:t>
                      </a:r>
                      <a:r>
                        <a:rPr kumimoji="1" lang="ja-JP" altLang="en-US" sz="105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）　　</a:t>
                      </a:r>
                      <a:endParaRPr kumimoji="1" lang="en-US" altLang="ja-JP" sz="105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u="sng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定員</a:t>
                      </a:r>
                      <a:r>
                        <a:rPr kumimoji="1" lang="ja-JP" altLang="en-US" sz="900" u="sng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kumimoji="1" lang="ja-JP" altLang="en-US" sz="900" u="sng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４１７ 名</a:t>
                      </a:r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自宅から概ね１時間で参集</a:t>
                      </a:r>
                      <a:endParaRPr kumimoji="1" lang="en-US" altLang="ja-JP" sz="9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253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区　分</a:t>
                      </a:r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参集　場所</a:t>
                      </a:r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参集　定員</a:t>
                      </a:r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490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事務局要員</a:t>
                      </a:r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災害対策本部事務局</a:t>
                      </a:r>
                      <a:endParaRPr kumimoji="1" lang="en-US" altLang="ja-JP" sz="9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（危機管理センター</a:t>
                      </a:r>
                      <a:r>
                        <a:rPr kumimoji="1" lang="en-US" altLang="ja-JP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A</a:t>
                      </a:r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）</a:t>
                      </a:r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６０名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505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防災拠点要員</a:t>
                      </a:r>
                      <a:endParaRPr kumimoji="1" lang="en-US" altLang="ja-JP" sz="900" baseline="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 </a:t>
                      </a:r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広域防災拠点（北部、中部、南部）</a:t>
                      </a:r>
                      <a:endParaRPr kumimoji="1" lang="en-US" altLang="ja-JP" sz="9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３０名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15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地域連絡部要員</a:t>
                      </a:r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７ 府民センター</a:t>
                      </a:r>
                      <a:endParaRPr kumimoji="1" lang="en-US" altLang="ja-JP" sz="9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（豊能、三島、北河内、中河内、</a:t>
                      </a:r>
                      <a:endParaRPr kumimoji="1" lang="en-US" altLang="ja-JP" sz="9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南河内、泉北、泉南）</a:t>
                      </a:r>
                      <a:endParaRPr kumimoji="1" lang="en-US" altLang="ja-JP" sz="9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１０５名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10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市町村要員</a:t>
                      </a:r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４３ 市町村（防災担当部局）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１７２名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953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（後方支援）</a:t>
                      </a:r>
                      <a:endParaRPr kumimoji="1" lang="en-US" altLang="ja-JP" sz="9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活動拠点要員</a:t>
                      </a:r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府営公園等 ５ヶ所</a:t>
                      </a:r>
                      <a:endParaRPr kumimoji="1" lang="en-US" altLang="ja-JP" sz="9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（万博記念公園、服部緑地、寝屋川公園、</a:t>
                      </a:r>
                      <a:endParaRPr kumimoji="1" lang="en-US" altLang="ja-JP" sz="9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久宝寺緑地、大泉緑地）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５０名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正方形/長方形 3"/>
          <p:cNvSpPr/>
          <p:nvPr/>
        </p:nvSpPr>
        <p:spPr>
          <a:xfrm>
            <a:off x="56456" y="620688"/>
            <a:ext cx="5184576" cy="618129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8553400" y="78346"/>
            <a:ext cx="1261884" cy="398326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b="1" dirty="0" smtClean="0"/>
              <a:t>資料（１）</a:t>
            </a:r>
            <a:endParaRPr kumimoji="1" lang="ja-JP" alt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2287494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3721</TotalTime>
  <Words>204</Words>
  <Application>Microsoft Office PowerPoint</Application>
  <PresentationFormat>A4 210 x 297 mm</PresentationFormat>
  <Paragraphs>91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Meiryo UI</vt:lpstr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HOSTNAME</dc:creator>
  <cp:lastModifiedBy>宇津木　俊之</cp:lastModifiedBy>
  <cp:revision>475</cp:revision>
  <cp:lastPrinted>2019-12-26T08:07:10Z</cp:lastPrinted>
  <dcterms:created xsi:type="dcterms:W3CDTF">2014-12-11T04:29:10Z</dcterms:created>
  <dcterms:modified xsi:type="dcterms:W3CDTF">2019-12-26T08:07:36Z</dcterms:modified>
</cp:coreProperties>
</file>