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5" autoAdjust="0"/>
  </p:normalViewPr>
  <p:slideViewPr>
    <p:cSldViewPr>
      <p:cViewPr varScale="1">
        <p:scale>
          <a:sx n="57" d="100"/>
          <a:sy n="57" d="100"/>
        </p:scale>
        <p:origin x="109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1B7F7-71AA-43D5-9176-75F186E176F7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042C-875C-4B61-94A4-CF829AC29F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75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042C-875C-4B61-94A4-CF829AC29F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0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3506"/>
          </a:xfrm>
        </p:spPr>
        <p:txBody>
          <a:bodyPr>
            <a:normAutofit/>
          </a:bodyPr>
          <a:lstStyle/>
          <a:p>
            <a:r>
              <a:rPr kumimoji="1" lang="ja-JP" altLang="en-US" sz="3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自立支援医療費（精神通院医療）制度について</a:t>
            </a:r>
            <a:endParaRPr kumimoji="1" lang="ja-JP" altLang="en-US" sz="30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90080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府が指定した自立支援医療機関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の通院による精神疾患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の治療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に対し、治療費の一部を公費負担する制度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41" name="Rectangle 8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145" name="Rectangle 90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146" name="Rectangle 91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147" name="Rectangle 9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3150" name="グループ化 3149"/>
          <p:cNvGrpSpPr/>
          <p:nvPr/>
        </p:nvGrpSpPr>
        <p:grpSpPr>
          <a:xfrm>
            <a:off x="1578747" y="3927689"/>
            <a:ext cx="5040000" cy="725447"/>
            <a:chOff x="614955" y="4215720"/>
            <a:chExt cx="5040000" cy="725447"/>
          </a:xfrm>
        </p:grpSpPr>
        <p:sp>
          <p:nvSpPr>
            <p:cNvPr id="3149" name="正方形/長方形 3148"/>
            <p:cNvSpPr/>
            <p:nvPr/>
          </p:nvSpPr>
          <p:spPr>
            <a:xfrm>
              <a:off x="614955" y="4215720"/>
              <a:ext cx="5040000" cy="7254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1913396" y="4216292"/>
              <a:ext cx="2905324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各医療</a:t>
              </a:r>
              <a:r>
                <a:rPr lang="ja-JP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保険又は国民</a:t>
              </a:r>
              <a:r>
                <a:rPr lang="ja-JP" sz="1400" b="1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健康</a:t>
              </a:r>
              <a:r>
                <a:rPr lang="ja-JP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保険</a:t>
              </a:r>
              <a:endParaRPr lang="en-US" altLang="ja-JP" sz="1400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913396" y="4509120"/>
              <a:ext cx="2905324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７０％</a:t>
              </a:r>
              <a:endParaRPr lang="en-US" altLang="ja-JP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</p:grpSp>
      <p:grpSp>
        <p:nvGrpSpPr>
          <p:cNvPr id="3151" name="グループ化 3150"/>
          <p:cNvGrpSpPr/>
          <p:nvPr/>
        </p:nvGrpSpPr>
        <p:grpSpPr>
          <a:xfrm>
            <a:off x="6660472" y="3927689"/>
            <a:ext cx="2160000" cy="725447"/>
            <a:chOff x="5796376" y="4215721"/>
            <a:chExt cx="2160000" cy="725447"/>
          </a:xfrm>
        </p:grpSpPr>
        <p:sp>
          <p:nvSpPr>
            <p:cNvPr id="92" name="正方形/長方形 91"/>
            <p:cNvSpPr/>
            <p:nvPr/>
          </p:nvSpPr>
          <p:spPr>
            <a:xfrm>
              <a:off x="5796376" y="4221088"/>
              <a:ext cx="2160000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6246038" y="4215721"/>
              <a:ext cx="1206282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rgbClr val="000000"/>
                  </a:solidFill>
                  <a:ea typeface="HG丸ｺﾞｼｯｸM-PRO"/>
                  <a:cs typeface="Times New Roman"/>
                </a:rPr>
                <a:t>本人</a:t>
              </a:r>
              <a:r>
                <a:rPr lang="ja-JP" altLang="en-US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負担</a:t>
              </a:r>
              <a:endParaRPr lang="en-US" altLang="ja-JP" sz="1400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6084168" y="4537109"/>
              <a:ext cx="1584176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>
                  <a:solidFill>
                    <a:srgbClr val="000000"/>
                  </a:solidFill>
                  <a:ea typeface="HG丸ｺﾞｼｯｸM-PRO"/>
                  <a:cs typeface="Times New Roman"/>
                </a:rPr>
                <a:t>３</a:t>
              </a:r>
              <a:r>
                <a:rPr lang="ja-JP" altLang="en-US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０％</a:t>
              </a:r>
              <a:endParaRPr lang="en-US" altLang="ja-JP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547664" y="5157047"/>
            <a:ext cx="5040000" cy="725447"/>
            <a:chOff x="614955" y="4215720"/>
            <a:chExt cx="5040000" cy="725447"/>
          </a:xfrm>
        </p:grpSpPr>
        <p:sp>
          <p:nvSpPr>
            <p:cNvPr id="100" name="正方形/長方形 99"/>
            <p:cNvSpPr/>
            <p:nvPr/>
          </p:nvSpPr>
          <p:spPr>
            <a:xfrm>
              <a:off x="614955" y="4215720"/>
              <a:ext cx="5040000" cy="7254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913396" y="4216292"/>
              <a:ext cx="2905324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各医療</a:t>
              </a:r>
              <a:r>
                <a:rPr lang="ja-JP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保険又は国民</a:t>
              </a:r>
              <a:r>
                <a:rPr lang="ja-JP" sz="1400" b="1" kern="100" dirty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健康</a:t>
              </a:r>
              <a:r>
                <a:rPr lang="ja-JP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保険</a:t>
              </a:r>
              <a:endParaRPr lang="en-US" altLang="ja-JP" sz="1400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1913396" y="4509120"/>
              <a:ext cx="2905324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７０％</a:t>
              </a:r>
              <a:endParaRPr lang="en-US" altLang="ja-JP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6640902" y="5157047"/>
            <a:ext cx="1439920" cy="725447"/>
            <a:chOff x="5796376" y="4215721"/>
            <a:chExt cx="2160000" cy="725447"/>
          </a:xfrm>
        </p:grpSpPr>
        <p:sp>
          <p:nvSpPr>
            <p:cNvPr id="104" name="正方形/長方形 103"/>
            <p:cNvSpPr/>
            <p:nvPr/>
          </p:nvSpPr>
          <p:spPr>
            <a:xfrm>
              <a:off x="5796376" y="4221088"/>
              <a:ext cx="2160000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6016333" y="4215721"/>
              <a:ext cx="1652011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公費負担</a:t>
              </a:r>
              <a:endParaRPr lang="en-US" altLang="ja-JP" sz="1400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6084168" y="4537109"/>
              <a:ext cx="1584176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 smtClean="0">
                  <a:solidFill>
                    <a:srgbClr val="000000"/>
                  </a:solidFill>
                  <a:ea typeface="HG丸ｺﾞｼｯｸM-PRO"/>
                  <a:cs typeface="Times New Roman"/>
                </a:rPr>
                <a:t>２</a:t>
              </a:r>
              <a:r>
                <a:rPr lang="ja-JP" altLang="en-US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０％</a:t>
              </a:r>
              <a:endParaRPr lang="en-US" altLang="ja-JP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8077701" y="5159730"/>
            <a:ext cx="779321" cy="720080"/>
            <a:chOff x="5740977" y="4221088"/>
            <a:chExt cx="1168981" cy="720080"/>
          </a:xfrm>
        </p:grpSpPr>
        <p:sp>
          <p:nvSpPr>
            <p:cNvPr id="109" name="正方形/長方形 108"/>
            <p:cNvSpPr/>
            <p:nvPr/>
          </p:nvSpPr>
          <p:spPr>
            <a:xfrm>
              <a:off x="5796376" y="4221088"/>
              <a:ext cx="1080000" cy="7200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5796376" y="4288300"/>
              <a:ext cx="1024723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rgbClr val="000000"/>
                  </a:solidFill>
                  <a:ea typeface="HG丸ｺﾞｼｯｸM-PRO"/>
                  <a:cs typeface="Times New Roman"/>
                </a:rPr>
                <a:t>本人</a:t>
              </a:r>
              <a:endParaRPr lang="en-US" altLang="ja-JP" sz="1400" b="1" kern="100" dirty="0" smtClean="0">
                <a:solidFill>
                  <a:srgbClr val="000000"/>
                </a:solidFill>
                <a:ea typeface="HG丸ｺﾞｼｯｸM-PRO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負担</a:t>
              </a:r>
              <a:endParaRPr lang="en-US" altLang="ja-JP" sz="1400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740977" y="4576332"/>
              <a:ext cx="1168981" cy="3648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b="1" kern="100" dirty="0">
                  <a:solidFill>
                    <a:srgbClr val="000000"/>
                  </a:solidFill>
                  <a:ea typeface="HG丸ｺﾞｼｯｸM-PRO"/>
                  <a:cs typeface="Times New Roman"/>
                </a:rPr>
                <a:t>１</a:t>
              </a:r>
              <a:r>
                <a:rPr lang="ja-JP" altLang="en-US" b="1" kern="100" dirty="0" smtClean="0">
                  <a:solidFill>
                    <a:srgbClr val="000000"/>
                  </a:solidFill>
                  <a:effectLst/>
                  <a:ea typeface="HG丸ｺﾞｼｯｸM-PRO"/>
                  <a:cs typeface="Times New Roman"/>
                </a:rPr>
                <a:t>０％</a:t>
              </a:r>
              <a:endParaRPr lang="en-US" altLang="ja-JP" b="1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endParaRPr>
            </a:p>
          </p:txBody>
        </p:sp>
      </p:grpSp>
      <p:sp>
        <p:nvSpPr>
          <p:cNvPr id="3153" name="テキスト ボックス 3152"/>
          <p:cNvSpPr txBox="1"/>
          <p:nvPr/>
        </p:nvSpPr>
        <p:spPr>
          <a:xfrm>
            <a:off x="0" y="4016237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適用なし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-36512" y="51571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制度適用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（一例）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07500" y="3284984"/>
            <a:ext cx="3168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＜制度イメージ＞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155" name="直線コネクタ 3154"/>
          <p:cNvCxnSpPr/>
          <p:nvPr/>
        </p:nvCxnSpPr>
        <p:spPr>
          <a:xfrm>
            <a:off x="6637781" y="4653136"/>
            <a:ext cx="1476853" cy="4986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8820472" y="4653135"/>
            <a:ext cx="0" cy="5040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四角形吹き出し 122"/>
          <p:cNvSpPr/>
          <p:nvPr/>
        </p:nvSpPr>
        <p:spPr>
          <a:xfrm>
            <a:off x="4139952" y="6093296"/>
            <a:ext cx="4552335" cy="484270"/>
          </a:xfrm>
          <a:prstGeom prst="wedgeRectCallout">
            <a:avLst>
              <a:gd name="adj1" fmla="val 41306"/>
              <a:gd name="adj2" fmla="val -8714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所得</a:t>
            </a:r>
            <a:r>
              <a:rPr lang="ja-JP" sz="140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に応じ上限額が</a:t>
            </a:r>
            <a:r>
              <a:rPr lang="ja-JP" sz="14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定められ</a:t>
            </a:r>
            <a:r>
              <a:rPr lang="ja-JP" altLang="en-US" sz="1400" kern="100" dirty="0" smtClean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る場合がある</a:t>
            </a:r>
            <a:endParaRPr lang="ja-JP" sz="160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77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07279" y="204636"/>
            <a:ext cx="842493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＜手続きの流れ＞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091929" y="4036392"/>
            <a:ext cx="3920231" cy="2632968"/>
          </a:xfrm>
          <a:prstGeom prst="rect">
            <a:avLst/>
          </a:prstGeom>
          <a:noFill/>
          <a:ln w="1905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174604" y="1001092"/>
            <a:ext cx="1778000" cy="466725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申請書</a:t>
            </a:r>
          </a:p>
        </p:txBody>
      </p:sp>
      <p:sp>
        <p:nvSpPr>
          <p:cNvPr id="15" name="下矢印 14"/>
          <p:cNvSpPr/>
          <p:nvPr/>
        </p:nvSpPr>
        <p:spPr>
          <a:xfrm>
            <a:off x="3730229" y="1478930"/>
            <a:ext cx="676275" cy="855662"/>
          </a:xfrm>
          <a:prstGeom prst="downArrow">
            <a:avLst>
              <a:gd name="adj1" fmla="val 50000"/>
              <a:gd name="adj2" fmla="val 346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6" name="フローチャート : 複数書類 15"/>
          <p:cNvSpPr/>
          <p:nvPr/>
        </p:nvSpPr>
        <p:spPr>
          <a:xfrm>
            <a:off x="5066229" y="596205"/>
            <a:ext cx="3055938" cy="1090613"/>
          </a:xfrm>
          <a:prstGeom prst="flowChartMultidocument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同意書、保険証の写し、受給者証、</a:t>
            </a:r>
            <a:endParaRPr kumimoji="1" lang="en-US" altLang="ja-JP" sz="110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1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診断書等の添付書類あり</a:t>
            </a:r>
            <a:endParaRPr kumimoji="1" lang="en-US" altLang="ja-JP" sz="110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フローチャート : 準備 16"/>
          <p:cNvSpPr/>
          <p:nvPr/>
        </p:nvSpPr>
        <p:spPr>
          <a:xfrm>
            <a:off x="3592116" y="1686892"/>
            <a:ext cx="1020763" cy="314325"/>
          </a:xfrm>
          <a:prstGeom prst="flowChartPreparation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>
                <a:solidFill>
                  <a:sysClr val="windowText" lastClr="000000"/>
                </a:solidFill>
              </a:rPr>
              <a:t>申請</a:t>
            </a:r>
          </a:p>
        </p:txBody>
      </p:sp>
      <p:sp>
        <p:nvSpPr>
          <p:cNvPr id="18" name="下矢印 17"/>
          <p:cNvSpPr/>
          <p:nvPr/>
        </p:nvSpPr>
        <p:spPr>
          <a:xfrm>
            <a:off x="3733404" y="3079130"/>
            <a:ext cx="676275" cy="957262"/>
          </a:xfrm>
          <a:prstGeom prst="downArrow">
            <a:avLst>
              <a:gd name="adj1" fmla="val 50000"/>
              <a:gd name="adj2" fmla="val 34601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9" name="フローチャート : 準備 18"/>
          <p:cNvSpPr/>
          <p:nvPr/>
        </p:nvSpPr>
        <p:spPr>
          <a:xfrm>
            <a:off x="3530516" y="3233357"/>
            <a:ext cx="1082364" cy="451093"/>
          </a:xfrm>
          <a:prstGeom prst="flowChartPreparation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</a:rPr>
              <a:t>進達</a:t>
            </a:r>
            <a:endParaRPr kumimoji="1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600304" y="2139605"/>
            <a:ext cx="2537496" cy="1456771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役所（役場）内</a:t>
            </a:r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の資料又は</a:t>
            </a:r>
            <a:endParaRPr lang="en-US" altLang="ja-JP" sz="12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情報ネットワークシステム</a:t>
            </a:r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2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より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確認する。</a:t>
            </a:r>
            <a:endParaRPr lang="en-US" altLang="ja-JP" sz="12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・住居確認</a:t>
            </a:r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・世帯確認</a:t>
            </a:r>
            <a:endParaRPr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保険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・所得確認</a:t>
            </a:r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 rot="1700456">
            <a:off x="3149204" y="4474542"/>
            <a:ext cx="676275" cy="1338263"/>
          </a:xfrm>
          <a:prstGeom prst="downArrow">
            <a:avLst>
              <a:gd name="adj1" fmla="val 50000"/>
              <a:gd name="adj2" fmla="val 34601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197275" y="5768355"/>
            <a:ext cx="1656000" cy="756000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受給者証発行</a:t>
            </a:r>
            <a:endParaRPr kumimoji="1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316385" y="5757504"/>
            <a:ext cx="1656000" cy="756000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不認定通知</a:t>
            </a:r>
            <a:endParaRPr kumimoji="1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1803004" y="3957017"/>
            <a:ext cx="1304925" cy="6096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</a:rPr>
              <a:t>府</a:t>
            </a:r>
          </a:p>
        </p:txBody>
      </p:sp>
      <p:sp>
        <p:nvSpPr>
          <p:cNvPr id="26" name="下矢印 25"/>
          <p:cNvSpPr/>
          <p:nvPr/>
        </p:nvSpPr>
        <p:spPr>
          <a:xfrm rot="20160000">
            <a:off x="4309666" y="4479305"/>
            <a:ext cx="676275" cy="1336675"/>
          </a:xfrm>
          <a:prstGeom prst="downArrow">
            <a:avLst>
              <a:gd name="adj1" fmla="val 50000"/>
              <a:gd name="adj2" fmla="val 34601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166666" y="4106242"/>
            <a:ext cx="1714500" cy="655638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診断書審査</a:t>
            </a:r>
            <a:endParaRPr kumimoji="1" lang="en-US" altLang="ja-JP" sz="160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フローチャート : 準備 27"/>
          <p:cNvSpPr/>
          <p:nvPr/>
        </p:nvSpPr>
        <p:spPr>
          <a:xfrm>
            <a:off x="2836145" y="4903713"/>
            <a:ext cx="1152000" cy="432000"/>
          </a:xfrm>
          <a:prstGeom prst="flowChartPreparation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 rot="3971642">
            <a:off x="2419407" y="2184338"/>
            <a:ext cx="676275" cy="2125877"/>
          </a:xfrm>
          <a:prstGeom prst="downArrow">
            <a:avLst>
              <a:gd name="adj1" fmla="val 50000"/>
              <a:gd name="adj2" fmla="val 34601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32" name="フローチャート : 準備 31"/>
          <p:cNvSpPr/>
          <p:nvPr/>
        </p:nvSpPr>
        <p:spPr>
          <a:xfrm>
            <a:off x="2088092" y="3096678"/>
            <a:ext cx="1002888" cy="376411"/>
          </a:xfrm>
          <a:prstGeom prst="flowChartPreparation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33746" y="3284884"/>
            <a:ext cx="1481034" cy="7016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8064A2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自立支援医療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対象外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165079" y="2334592"/>
            <a:ext cx="1809750" cy="772446"/>
          </a:xfrm>
          <a:prstGeom prst="roundRec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21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必要書類の確認</a:t>
            </a:r>
            <a:endParaRPr lang="en-US" altLang="ja-JP" sz="14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所得</a:t>
            </a:r>
            <a:r>
              <a:rPr lang="ja-JP" altLang="en-US" sz="1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区分の判定</a:t>
            </a:r>
            <a:endParaRPr lang="en-US" altLang="ja-JP" sz="1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Bef>
                <a:spcPts val="600"/>
              </a:spcBef>
            </a:pPr>
            <a:endParaRPr kumimoji="1" lang="en-US" altLang="ja-JP" sz="1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952328" y="2139605"/>
            <a:ext cx="1343025" cy="6096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1999953" y="836712"/>
            <a:ext cx="1295400" cy="609600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申請者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79218" y="49150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不認定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28118" y="3134535"/>
            <a:ext cx="1191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ja-JP" altLang="en-US" sz="800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診断が「</a:t>
            </a:r>
            <a:r>
              <a:rPr lang="ja-JP" altLang="en-US" sz="8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非該当</a:t>
            </a:r>
            <a:r>
              <a:rPr lang="ja-JP" altLang="en-US" sz="800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8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>
              <a:defRPr/>
            </a:pPr>
            <a:r>
              <a:rPr lang="ja-JP" altLang="en-US" sz="800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及び所得超過</a:t>
            </a:r>
            <a:endParaRPr lang="en-US" altLang="ja-JP" sz="8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" name="直線矢印コネクタ 4"/>
          <p:cNvCxnSpPr>
            <a:stCxn id="20" idx="1"/>
            <a:endCxn id="34" idx="3"/>
          </p:cNvCxnSpPr>
          <p:nvPr/>
        </p:nvCxnSpPr>
        <p:spPr>
          <a:xfrm flipH="1" flipV="1">
            <a:off x="4974829" y="2720815"/>
            <a:ext cx="625475" cy="147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フローチャート : 準備 21"/>
          <p:cNvSpPr/>
          <p:nvPr/>
        </p:nvSpPr>
        <p:spPr>
          <a:xfrm>
            <a:off x="4102315" y="4888199"/>
            <a:ext cx="1152000" cy="432000"/>
          </a:xfrm>
          <a:prstGeom prst="flowChartPreparation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認定</a:t>
            </a:r>
            <a:endParaRPr kumimoji="1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23522" y="5786315"/>
            <a:ext cx="1917139" cy="720080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受給者証を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発行した後、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情報を統合宛名システム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登録する。</a:t>
            </a:r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120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0" name="直線矢印コネクタ 29"/>
          <p:cNvCxnSpPr>
            <a:stCxn id="29" idx="1"/>
            <a:endCxn id="23" idx="3"/>
          </p:cNvCxnSpPr>
          <p:nvPr/>
        </p:nvCxnSpPr>
        <p:spPr>
          <a:xfrm flipH="1">
            <a:off x="5853275" y="6146355"/>
            <a:ext cx="5702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8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190</Words>
  <Application>Microsoft Office PowerPoint</Application>
  <PresentationFormat>画面に合わせる (4:3)</PresentationFormat>
  <Paragraphs>47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ＭＳ 明朝</vt:lpstr>
      <vt:lpstr>Arial</vt:lpstr>
      <vt:lpstr>Calibri</vt:lpstr>
      <vt:lpstr>Times New Roman</vt:lpstr>
      <vt:lpstr>Office テーマ</vt:lpstr>
      <vt:lpstr>自立支援医療費（精神通院医療）制度について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自立支援医療（精神通院）にかかる所得区分の誤判定について</dc:title>
  <dc:creator>岡　信浩</dc:creator>
  <cp:lastModifiedBy>指物谷　太志</cp:lastModifiedBy>
  <cp:revision>114</cp:revision>
  <cp:lastPrinted>2023-02-24T09:19:42Z</cp:lastPrinted>
  <dcterms:created xsi:type="dcterms:W3CDTF">2016-02-16T07:01:23Z</dcterms:created>
  <dcterms:modified xsi:type="dcterms:W3CDTF">2023-02-24T09:29:44Z</dcterms:modified>
</cp:coreProperties>
</file>