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263" r:id="rId2"/>
    <p:sldId id="275" r:id="rId3"/>
    <p:sldId id="272" r:id="rId4"/>
    <p:sldId id="256" r:id="rId5"/>
    <p:sldId id="270" r:id="rId6"/>
    <p:sldId id="271" r:id="rId7"/>
    <p:sldId id="273" r:id="rId8"/>
    <p:sldId id="274" r:id="rId9"/>
    <p:sldId id="264"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20" autoAdjust="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65FE3C55-CBC8-4394-8BE0-BF643FBC0409}" type="datetimeFigureOut">
              <a:rPr kumimoji="1" lang="ja-JP" altLang="en-US" smtClean="0"/>
              <a:t>2018/11/2</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688439C1-262D-447B-8F3A-A371452C7B33}" type="slidenum">
              <a:rPr kumimoji="1" lang="ja-JP" altLang="en-US" smtClean="0"/>
              <a:t>‹#›</a:t>
            </a:fld>
            <a:endParaRPr kumimoji="1" lang="ja-JP" altLang="en-US"/>
          </a:p>
        </p:txBody>
      </p:sp>
    </p:spTree>
    <p:extLst>
      <p:ext uri="{BB962C8B-B14F-4D97-AF65-F5344CB8AC3E}">
        <p14:creationId xmlns:p14="http://schemas.microsoft.com/office/powerpoint/2010/main" val="82195241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C2D5CEA-F919-41EB-8199-EA28FFDA1BF3}" type="datetimeFigureOut">
              <a:rPr kumimoji="1" lang="ja-JP" altLang="en-US" smtClean="0"/>
              <a:t>2018/11/2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AE3FBAF-FB70-40AC-A63B-25F9610BE0FC}" type="slidenum">
              <a:rPr kumimoji="1" lang="ja-JP" altLang="en-US" smtClean="0"/>
              <a:t>‹#›</a:t>
            </a:fld>
            <a:endParaRPr kumimoji="1" lang="ja-JP" altLang="en-US"/>
          </a:p>
        </p:txBody>
      </p:sp>
    </p:spTree>
    <p:extLst>
      <p:ext uri="{BB962C8B-B14F-4D97-AF65-F5344CB8AC3E}">
        <p14:creationId xmlns:p14="http://schemas.microsoft.com/office/powerpoint/2010/main" val="78425503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171963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3E2D319-475B-4CEB-B164-C26B1060F3C3}" type="datetime1">
              <a:rPr kumimoji="1" lang="ja-JP" altLang="en-US" smtClean="0"/>
              <a:t>2018/11/2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627274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B8ACC1-0967-499D-9104-3C79967EAD57}" type="datetime1">
              <a:rPr kumimoji="1" lang="ja-JP" altLang="en-US" smtClean="0"/>
              <a:t>2018/11/2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13977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2EFE9E3-70DF-43C1-BC8A-B6003226865B}" type="datetime1">
              <a:rPr kumimoji="1" lang="ja-JP" altLang="en-US" smtClean="0"/>
              <a:t>2018/11/2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2457564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21F62CC-A3FB-4F4B-BDBF-5E05412A2235}" type="datetime1">
              <a:rPr kumimoji="1" lang="ja-JP" altLang="en-US" smtClean="0"/>
              <a:t>2018/11/2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106103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09CA8C5-3D8D-47B6-A839-141EE48BC79D}" type="datetime1">
              <a:rPr kumimoji="1" lang="ja-JP" altLang="en-US" smtClean="0"/>
              <a:t>2018/11/2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3086964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D95AB23-92BA-47F1-B16C-66109F0F58FB}" type="datetime1">
              <a:rPr kumimoji="1" lang="ja-JP" altLang="en-US" smtClean="0"/>
              <a:t>2018/11/2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1059100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5DEF05A-8A62-48F3-9D87-27BC3D4501E1}" type="datetime1">
              <a:rPr kumimoji="1" lang="ja-JP" altLang="en-US" smtClean="0"/>
              <a:t>2018/11/2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455259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9B2FC25-25C9-48E6-8D81-BB84D92D6523}" type="datetime1">
              <a:rPr kumimoji="1" lang="ja-JP" altLang="en-US" smtClean="0"/>
              <a:t>2018/11/2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604688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EFA342C-F5F5-4503-9116-642AEFFED41C}" type="datetime1">
              <a:rPr kumimoji="1" lang="ja-JP" altLang="en-US" smtClean="0"/>
              <a:t>2018/11/2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4279807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BF8EB82-E141-493F-BDA6-1C579395141D}" type="datetime1">
              <a:rPr kumimoji="1" lang="ja-JP" altLang="en-US" smtClean="0"/>
              <a:t>2018/11/2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1018981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E52158C-E7BA-4F14-AE54-69205D9D8F4C}" type="datetime1">
              <a:rPr kumimoji="1" lang="ja-JP" altLang="en-US" smtClean="0"/>
              <a:t>2018/11/2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97868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13219-FEBA-4E56-A43A-B5DECEE3CBF2}" type="datetime1">
              <a:rPr kumimoji="1" lang="ja-JP" altLang="en-US" smtClean="0"/>
              <a:t>2018/11/2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1083582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600201"/>
            <a:ext cx="9144000" cy="676671"/>
          </a:xfrm>
        </p:spPr>
        <p:txBody>
          <a:bodyPr>
            <a:normAutofit/>
          </a:bodyPr>
          <a:lstStyle/>
          <a:p>
            <a:pPr marL="0" indent="0" algn="ctr">
              <a:buNone/>
            </a:pPr>
            <a:r>
              <a:rPr kumimoji="1" lang="ja-JP" altLang="en-US" sz="3400" b="1" dirty="0" smtClean="0"/>
              <a:t>特定個人情報保護評価書に係る事業説明資料</a:t>
            </a:r>
            <a:endParaRPr kumimoji="1" lang="ja-JP" altLang="en-US" sz="3400" b="1" dirty="0"/>
          </a:p>
        </p:txBody>
      </p:sp>
      <p:sp>
        <p:nvSpPr>
          <p:cNvPr id="5" name="コンテンツ プレースホルダー 2"/>
          <p:cNvSpPr txBox="1">
            <a:spLocks/>
          </p:cNvSpPr>
          <p:nvPr/>
        </p:nvSpPr>
        <p:spPr>
          <a:xfrm>
            <a:off x="0" y="4365104"/>
            <a:ext cx="9144000" cy="12961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b="1" dirty="0" smtClean="0"/>
              <a:t>平成</a:t>
            </a:r>
            <a:r>
              <a:rPr lang="en-US" altLang="ja-JP" b="1" dirty="0" smtClean="0"/>
              <a:t>30</a:t>
            </a:r>
            <a:r>
              <a:rPr lang="ja-JP" altLang="en-US" b="1" dirty="0" smtClean="0"/>
              <a:t>年９月</a:t>
            </a:r>
            <a:endParaRPr lang="en-US" altLang="ja-JP" b="1" dirty="0" smtClean="0"/>
          </a:p>
          <a:p>
            <a:pPr marL="0" indent="0" algn="ctr">
              <a:buFont typeface="Arial" panose="020B0604020202020204" pitchFamily="34" charset="0"/>
              <a:buNone/>
            </a:pPr>
            <a:r>
              <a:rPr lang="ja-JP" altLang="en-US" b="1" dirty="0" smtClean="0"/>
              <a:t>大阪府教育庁私学課</a:t>
            </a:r>
            <a:endParaRPr lang="ja-JP" altLang="en-US" b="1" dirty="0"/>
          </a:p>
        </p:txBody>
      </p:sp>
    </p:spTree>
    <p:extLst>
      <p:ext uri="{BB962C8B-B14F-4D97-AF65-F5344CB8AC3E}">
        <p14:creationId xmlns:p14="http://schemas.microsoft.com/office/powerpoint/2010/main" val="3977101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7660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6512" y="2529120"/>
            <a:ext cx="9216000" cy="198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51520" y="692696"/>
            <a:ext cx="8640960" cy="5632311"/>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１．事業名　　大阪府私立高等学校等就学支援金</a:t>
            </a:r>
            <a:endPar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事業形態　法定受託事務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関係法令等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高等</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学校等就学支援金の支給に関する法律</a:t>
            </a: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大阪府</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私立高等学校等就学支援金交付</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要綱</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事業名　　大阪府私立高等学校等</a:t>
            </a: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学び直し支援金</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事業形態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独自利用事務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関係法令等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高等</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学校等修学支援事業費補助</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金</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学び直し</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支援</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交付</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要綱</a:t>
            </a: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大阪府</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私立高等学校等学び直し支援金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交付要綱</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事業名　　大阪府私立高等学校等</a:t>
            </a: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奨学のための</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給付</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金</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事業形態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独自利用事務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関係法令</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等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高等</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学校等修学支援事業費補助</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金</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奨学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のための給付</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金</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交付</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要綱</a:t>
            </a: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大阪府</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私立高等学校等奨学のための給付</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金支給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要綱</a:t>
            </a:r>
          </a:p>
          <a:p>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a:spLocks noGrp="1"/>
          </p:cNvSpPr>
          <p:nvPr>
            <p:ph type="title"/>
          </p:nvPr>
        </p:nvSpPr>
        <p:spPr>
          <a:xfrm>
            <a:off x="-36512" y="-27384"/>
            <a:ext cx="9216000" cy="468000"/>
          </a:xfrm>
          <a:solidFill>
            <a:schemeClr val="accent1"/>
          </a:solidFill>
        </p:spPr>
        <p:txBody>
          <a:bodyPr>
            <a:normAutofit/>
          </a:bodyPr>
          <a:lstStyle/>
          <a:p>
            <a:r>
              <a:rPr kumimoji="1"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特定個人情報を利用する事業一覧</a:t>
            </a:r>
            <a:endParaRPr kumimoji="1"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22588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468000"/>
          </a:xfrm>
          <a:solidFill>
            <a:schemeClr val="tx2">
              <a:lumMod val="60000"/>
              <a:lumOff val="40000"/>
            </a:schemeClr>
          </a:solidFill>
        </p:spPr>
        <p:txBody>
          <a:bodyPr>
            <a:noAutofit/>
          </a:bodyPr>
          <a:lstStyle/>
          <a:p>
            <a:r>
              <a:rPr kumimoji="1"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１．私立高等学校等就学支援金</a:t>
            </a:r>
            <a:endParaRPr kumimoji="1"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179512" y="548680"/>
            <a:ext cx="8712968" cy="5262979"/>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制度の概要</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就学</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支援金は、平成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年度以降に入学した生徒を対象とし、親権者</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保護者等</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の所得</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等が支給対象</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要件</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満たす生徒の授業料を、国が生徒に変わって負担する。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就学支援金事業の対象は、全日制であれば、平成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年度は</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年度は１・</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平成</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年度は</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年生が対象と</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なる。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■支給</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対象</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となる者</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私立</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高校に在学する生徒において、次の①～④の要件の全てに該当する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者</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①</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日本国内に住所を有する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者</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高校等を卒業または修了したことがない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者</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③</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高校等に在学した期間が通算して</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月を超えていない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者</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定時制</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課程・通信制課程は</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48</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④</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保護者等全員の道府県民税所得割と市町村民税所得割の合算額が</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507,000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円未満</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の者</a:t>
            </a: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■しきい値判断</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・評価対象の事務の対象人数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万人以上</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万人</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未満</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3,308</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・特定個人情報ファイル取扱者数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500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人未満</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(449</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・重大事故の発生　なし</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しきい</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値判断結果　⇒基礎項目評価及び重点項目評価の実施が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義務付けられる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対象生徒人数：高等学校等就学支援金支給実績人数　</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評価対象人数の算出方法：対象生徒１人に対し両親２人とし算出</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コンテンツ プレースホルダー 3"/>
          <p:cNvGraphicFramePr>
            <a:graphicFrameLocks/>
          </p:cNvGraphicFramePr>
          <p:nvPr>
            <p:extLst>
              <p:ext uri="{D42A27DB-BD31-4B8C-83A1-F6EECF244321}">
                <p14:modId xmlns:p14="http://schemas.microsoft.com/office/powerpoint/2010/main" val="1590445529"/>
              </p:ext>
            </p:extLst>
          </p:nvPr>
        </p:nvGraphicFramePr>
        <p:xfrm>
          <a:off x="251520" y="4005064"/>
          <a:ext cx="4968552" cy="1152000"/>
        </p:xfrm>
        <a:graphic>
          <a:graphicData uri="http://schemas.openxmlformats.org/drawingml/2006/table">
            <a:tbl>
              <a:tblPr firstRow="1" bandRow="1">
                <a:tableStyleId>{5C22544A-7EE6-4342-B048-85BDC9FD1C3A}</a:tableStyleId>
              </a:tblPr>
              <a:tblGrid>
                <a:gridCol w="1242138">
                  <a:extLst>
                    <a:ext uri="{9D8B030D-6E8A-4147-A177-3AD203B41FA5}">
                      <a16:colId xmlns:a16="http://schemas.microsoft.com/office/drawing/2014/main" val="20000"/>
                    </a:ext>
                  </a:extLst>
                </a:gridCol>
                <a:gridCol w="1242138">
                  <a:extLst>
                    <a:ext uri="{9D8B030D-6E8A-4147-A177-3AD203B41FA5}">
                      <a16:colId xmlns:a16="http://schemas.microsoft.com/office/drawing/2014/main" val="20001"/>
                    </a:ext>
                  </a:extLst>
                </a:gridCol>
                <a:gridCol w="1242138">
                  <a:extLst>
                    <a:ext uri="{9D8B030D-6E8A-4147-A177-3AD203B41FA5}">
                      <a16:colId xmlns:a16="http://schemas.microsoft.com/office/drawing/2014/main" val="20002"/>
                    </a:ext>
                  </a:extLst>
                </a:gridCol>
                <a:gridCol w="1242138">
                  <a:extLst>
                    <a:ext uri="{9D8B030D-6E8A-4147-A177-3AD203B41FA5}">
                      <a16:colId xmlns:a16="http://schemas.microsoft.com/office/drawing/2014/main" val="20003"/>
                    </a:ext>
                  </a:extLst>
                </a:gridCol>
              </a:tblGrid>
              <a:tr h="288000">
                <a:tc gridSpan="4">
                  <a:txBody>
                    <a:bodyPr/>
                    <a:lstStyle/>
                    <a:p>
                      <a:pPr algn="ct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88000">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　　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288000">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対象生徒人数</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97,051</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87,593</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86,654</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194,102</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175,186</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173,308</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74288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6512" y="4149080"/>
            <a:ext cx="9216000" cy="10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36512" y="1124744"/>
            <a:ext cx="9216000" cy="172819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6512" y="-27384"/>
            <a:ext cx="9216000" cy="46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高等学校等就学支援金支給事務処理システムの概要</a:t>
            </a:r>
            <a:endParaRPr kumimoji="1" lang="ja-JP" altLang="en-US" sz="2400" dirty="0"/>
          </a:p>
        </p:txBody>
      </p:sp>
      <p:sp>
        <p:nvSpPr>
          <p:cNvPr id="9" name="正方形/長方形 8"/>
          <p:cNvSpPr/>
          <p:nvPr/>
        </p:nvSpPr>
        <p:spPr>
          <a:xfrm>
            <a:off x="179512" y="476672"/>
            <a:ext cx="8712968" cy="6555641"/>
          </a:xfrm>
          <a:prstGeom prst="rect">
            <a:avLst/>
          </a:prstGeom>
        </p:spPr>
        <p:txBody>
          <a:bodyPr wrap="square">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年４月からマイナンバー利用及び文部科学省が提供</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するマイナンバーに対応した就学</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支援金</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事務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処理</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システム（以下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新システム」という。）の稼動予定。生徒・保護者によるオンライン申請は</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年度からの予定</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申請</a:t>
            </a:r>
            <a:endParaRPr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・新システムでは、まず、学校担当者が生徒に係る基本情報（生徒氏名・保護者氏名・生年月日等）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入力</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し、生徒が申請を行う</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32</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年度よりオンライン化</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・オンライン申請導入後は、申請の意向確認を全生徒必須とすることで、申請漏れを防ぐことを想定</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して</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いる</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・生徒は、申請と同時にマイナンバーカードの写しを専用の台紙（新システムから出力）に貼付し、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学校</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提出する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。提出</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を受けた学校担当者は、取りまとめを行い、認定申請者一覧と共に支給権者</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教育長）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へ提出する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■情報取得</a:t>
            </a:r>
            <a:endParaRPr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・マイナンバー</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の提出を受けた支給権者は、マイナンバーを電子化した一覧にするため、パンチ入力</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行い</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新システムから</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出力した保護者データとの紐付けを行う。</a:t>
            </a: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・紐付けについては、文科省が提供する「作業支援ツール」を使用する。</a:t>
            </a: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・作業支援ツールを使用し、マイナンバーとの紐付けを行った後に、各都道府県が用意する統合</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宛名</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システム</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と連携を行い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、中間</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サーバーを経由し、各市町村から課税情報を取得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■認定</a:t>
            </a:r>
            <a:endParaRPr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・取得した課税情報を新システムに取り込んだ後に、新システムが自動的に認定・不認定の判定を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行う</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仕組み</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・学校担当者や生徒・保護者は、認定通知を受ける前に、システム内で認定の可否を確認すること</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が</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できる。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■マイナンバーの保管</a:t>
            </a:r>
            <a:endParaRPr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・新システム内は、マイナンバー情報は保持せず（セキュリティ上不可）、任意の業務番号により、</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個人</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識別する。</a:t>
            </a: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大阪府</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教育長は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、提出を受けたマイナンバーを各自治体のセキュリティポリシーに基づき、最低</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でも</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生徒が卒業</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するまでの間</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、適切</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保管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します</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・この仕組みにより、生徒・保護者は、入学時にマイナンバーの提出を行えば、在学中、改めて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マイナン</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バー</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や申請書</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を提出</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する必要は無くなる（保護者変更等は除く）</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81986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4" name="直線コネクタ 143"/>
          <p:cNvCxnSpPr/>
          <p:nvPr/>
        </p:nvCxnSpPr>
        <p:spPr>
          <a:xfrm flipH="1">
            <a:off x="107504" y="2060848"/>
            <a:ext cx="43920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1 つの角を切り取った四角形 3"/>
          <p:cNvSpPr/>
          <p:nvPr/>
        </p:nvSpPr>
        <p:spPr>
          <a:xfrm>
            <a:off x="251520" y="547380"/>
            <a:ext cx="972000" cy="1081420"/>
          </a:xfrm>
          <a:prstGeom prst="snip1Rect">
            <a:avLst/>
          </a:prstGeom>
          <a:pattFill prst="zigZ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tabLst>
                <a:tab pos="628650" algn="l"/>
              </a:tabLst>
            </a:pP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申請者</a:t>
            </a:r>
            <a:endParaRPr kumimoji="1"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1 つの角を切り取った四角形 4"/>
          <p:cNvSpPr/>
          <p:nvPr/>
        </p:nvSpPr>
        <p:spPr>
          <a:xfrm>
            <a:off x="1511760" y="547380"/>
            <a:ext cx="972000" cy="1081420"/>
          </a:xfrm>
          <a:prstGeom prst="snip1Rect">
            <a:avLst/>
          </a:prstGeom>
          <a:pattFill prst="zigZ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学校事務</a:t>
            </a:r>
            <a:endParaRPr kumimoji="1"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担当者</a:t>
            </a:r>
            <a:endParaRPr kumimoji="1"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1 つの角を切り取った四角形 7"/>
          <p:cNvSpPr/>
          <p:nvPr/>
        </p:nvSpPr>
        <p:spPr>
          <a:xfrm>
            <a:off x="2915816" y="547380"/>
            <a:ext cx="1512168" cy="720000"/>
          </a:xfrm>
          <a:prstGeom prst="snip1Rect">
            <a:avLst/>
          </a:prstGeom>
          <a:pattFill prst="zigZ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50" dirty="0">
              <a:solidFill>
                <a:schemeClr val="tx1"/>
              </a:solidFill>
            </a:endParaRPr>
          </a:p>
          <a:p>
            <a:pPr algn="ctr"/>
            <a:r>
              <a:rPr kumimoji="1"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支給権者</a:t>
            </a:r>
            <a:endParaRPr kumimoji="1"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（教育長）</a:t>
            </a:r>
            <a:endPar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050" dirty="0">
              <a:solidFill>
                <a:schemeClr val="tx1"/>
              </a:solidFill>
            </a:endParaRPr>
          </a:p>
        </p:txBody>
      </p:sp>
      <p:sp>
        <p:nvSpPr>
          <p:cNvPr id="11" name="正方形/長方形 10"/>
          <p:cNvSpPr/>
          <p:nvPr/>
        </p:nvSpPr>
        <p:spPr>
          <a:xfrm>
            <a:off x="4355976" y="5805264"/>
            <a:ext cx="1080000" cy="718926"/>
          </a:xfrm>
          <a:prstGeom prst="rect">
            <a:avLst/>
          </a:prstGeom>
          <a:pattFill prst="dashVert">
            <a:fgClr>
              <a:schemeClr val="accent6">
                <a:lumMod val="60000"/>
                <a:lumOff val="40000"/>
              </a:schemeClr>
            </a:fgClr>
            <a:bgClr>
              <a:schemeClr val="bg1"/>
            </a:bgClr>
          </a:patt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授業料支援</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補助金等</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事務処理</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システム</a:t>
            </a:r>
            <a:endParaRPr kumimoji="1"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36512" y="-27384"/>
            <a:ext cx="9216000" cy="46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高等学校等就学支援金支給事務処理システムの概要図</a:t>
            </a:r>
            <a:endParaRPr kumimoji="1" lang="ja-JP" altLang="en-US" sz="2400" dirty="0"/>
          </a:p>
        </p:txBody>
      </p:sp>
      <p:sp>
        <p:nvSpPr>
          <p:cNvPr id="14" name="正方形/長方形 13"/>
          <p:cNvSpPr/>
          <p:nvPr/>
        </p:nvSpPr>
        <p:spPr>
          <a:xfrm rot="5400000">
            <a:off x="899632" y="2420928"/>
            <a:ext cx="720000" cy="2016224"/>
          </a:xfrm>
          <a:prstGeom prst="rect">
            <a:avLst/>
          </a:prstGeom>
          <a:pattFill prst="pct80">
            <a:fgClr>
              <a:schemeClr val="accent1">
                <a:lumMod val="60000"/>
                <a:lumOff val="40000"/>
              </a:schemeClr>
            </a:fgClr>
            <a:bgClr>
              <a:schemeClr val="bg1"/>
            </a:bgClr>
          </a:patt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インターネット</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公開用サーバ</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rot="5400000">
            <a:off x="1241520" y="3159160"/>
            <a:ext cx="720000" cy="2700000"/>
          </a:xfrm>
          <a:prstGeom prst="rect">
            <a:avLst/>
          </a:prstGeom>
          <a:pattFill prst="pct80">
            <a:fgClr>
              <a:schemeClr val="accent1">
                <a:lumMod val="60000"/>
                <a:lumOff val="40000"/>
              </a:schemeClr>
            </a:fgClr>
            <a:bgClr>
              <a:schemeClr val="bg1"/>
            </a:bgClr>
          </a:patt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共通</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データベース</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rot="5400000">
            <a:off x="1691520" y="4365264"/>
            <a:ext cx="720000" cy="3600000"/>
          </a:xfrm>
          <a:prstGeom prst="rect">
            <a:avLst/>
          </a:prstGeom>
          <a:pattFill prst="pct80">
            <a:fgClr>
              <a:schemeClr val="accent1">
                <a:lumMod val="60000"/>
                <a:lumOff val="40000"/>
              </a:schemeClr>
            </a:fgClr>
            <a:bgClr>
              <a:schemeClr val="bg1"/>
            </a:bgClr>
          </a:patt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マイナンバーに対応した</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高等学校等就学支援金事務処理システム</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7" name="直線コネクタ 16"/>
          <p:cNvCxnSpPr/>
          <p:nvPr/>
        </p:nvCxnSpPr>
        <p:spPr>
          <a:xfrm>
            <a:off x="1187624" y="3789000"/>
            <a:ext cx="0" cy="360000"/>
          </a:xfrm>
          <a:prstGeom prst="line">
            <a:avLst/>
          </a:prstGeom>
          <a:ln w="317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187624" y="4869272"/>
            <a:ext cx="0" cy="936000"/>
          </a:xfrm>
          <a:prstGeom prst="line">
            <a:avLst/>
          </a:prstGeom>
          <a:ln w="317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3779848" y="4581128"/>
            <a:ext cx="1512232" cy="720000"/>
          </a:xfrm>
          <a:prstGeom prst="rect">
            <a:avLst/>
          </a:prstGeom>
          <a:pattFill prst="zigZ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作業支援ツール</a:t>
            </a: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4787968" y="2205024"/>
            <a:ext cx="4104512" cy="719920"/>
          </a:xfrm>
          <a:prstGeom prst="rect">
            <a:avLst/>
          </a:prstGeom>
          <a:pattFill prst="solidDmnd">
            <a:fgClr>
              <a:schemeClr val="accent6">
                <a:lumMod val="60000"/>
                <a:lumOff val="40000"/>
              </a:schemeClr>
            </a:fgClr>
            <a:bgClr>
              <a:schemeClr val="bg1"/>
            </a:bgClr>
          </a:patt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統合宛名システム</a:t>
            </a: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7596336" y="3645344"/>
            <a:ext cx="1152128" cy="792000"/>
          </a:xfrm>
          <a:prstGeom prst="rect">
            <a:avLst/>
          </a:prstGeom>
          <a:pattFill prst="solidDmnd">
            <a:fgClr>
              <a:schemeClr val="accent6">
                <a:lumMod val="60000"/>
                <a:lumOff val="40000"/>
              </a:schemeClr>
            </a:fgClr>
            <a:bgClr>
              <a:schemeClr val="bg1"/>
            </a:bgClr>
          </a:patt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住基</a:t>
            </a:r>
            <a:endPar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ネット</a:t>
            </a:r>
            <a:endPar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接続</a:t>
            </a:r>
            <a:endPar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サーバー</a:t>
            </a: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5724112" y="3645112"/>
            <a:ext cx="1728208" cy="792000"/>
          </a:xfrm>
          <a:prstGeom prst="rect">
            <a:avLst/>
          </a:prstGeom>
          <a:pattFill prst="solidDmnd">
            <a:fgClr>
              <a:schemeClr val="accent6">
                <a:lumMod val="60000"/>
                <a:lumOff val="40000"/>
              </a:schemeClr>
            </a:fgClr>
            <a:bgClr>
              <a:schemeClr val="bg1"/>
            </a:bgClr>
          </a:patt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中間サーバー</a:t>
            </a:r>
            <a:endPar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IF</a:t>
            </a: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システム</a:t>
            </a:r>
            <a:r>
              <a:rPr kumimoji="1" lang="ja-JP" altLang="en-US" sz="1200" dirty="0" smtClean="0">
                <a:solidFill>
                  <a:schemeClr val="tx1"/>
                </a:solidFill>
              </a:rPr>
              <a:t>　　</a:t>
            </a:r>
            <a:endParaRPr kumimoji="1" lang="ja-JP" altLang="en-US" sz="1200" dirty="0">
              <a:solidFill>
                <a:schemeClr val="tx1"/>
              </a:solidFill>
            </a:endParaRPr>
          </a:p>
        </p:txBody>
      </p:sp>
      <p:sp>
        <p:nvSpPr>
          <p:cNvPr id="37" name="正方形/長方形 36"/>
          <p:cNvSpPr/>
          <p:nvPr/>
        </p:nvSpPr>
        <p:spPr>
          <a:xfrm>
            <a:off x="5724112" y="4725223"/>
            <a:ext cx="3168368" cy="720001"/>
          </a:xfrm>
          <a:prstGeom prst="rect">
            <a:avLst/>
          </a:prstGeom>
          <a:pattFill prst="solidDmnd">
            <a:fgClr>
              <a:schemeClr val="accent6">
                <a:lumMod val="60000"/>
                <a:lumOff val="40000"/>
              </a:schemeClr>
            </a:fgClr>
            <a:bgClr>
              <a:schemeClr val="bg1"/>
            </a:bgClr>
          </a:patt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情報提供</a:t>
            </a:r>
            <a:r>
              <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NW</a:t>
            </a: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システム</a:t>
            </a: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5724128" y="5805264"/>
            <a:ext cx="3168352" cy="717313"/>
          </a:xfrm>
          <a:prstGeom prst="rect">
            <a:avLst/>
          </a:prstGeom>
          <a:pattFill prst="solidDmnd">
            <a:fgClr>
              <a:schemeClr val="accent6">
                <a:lumMod val="60000"/>
                <a:lumOff val="40000"/>
              </a:schemeClr>
            </a:fgClr>
            <a:bgClr>
              <a:schemeClr val="bg1"/>
            </a:bgClr>
          </a:patt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市区</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町村情報</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提供システム</a:t>
            </a: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8" name="直線矢印コネクタ 47"/>
          <p:cNvCxnSpPr/>
          <p:nvPr/>
        </p:nvCxnSpPr>
        <p:spPr>
          <a:xfrm>
            <a:off x="467544" y="1628759"/>
            <a:ext cx="0" cy="1440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1619672" y="1628839"/>
            <a:ext cx="0" cy="1440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flipV="1">
            <a:off x="1979712" y="1628920"/>
            <a:ext cx="0" cy="1440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flipV="1">
            <a:off x="755576" y="1628960"/>
            <a:ext cx="0" cy="1440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flipH="1">
            <a:off x="2339752" y="1268760"/>
            <a:ext cx="792088" cy="2880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flipH="1">
            <a:off x="3275856" y="1268759"/>
            <a:ext cx="0" cy="4536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flipV="1">
            <a:off x="3491880" y="1268760"/>
            <a:ext cx="0" cy="4536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p:nvPr/>
        </p:nvCxnSpPr>
        <p:spPr>
          <a:xfrm flipH="1" flipV="1">
            <a:off x="4211960" y="1268760"/>
            <a:ext cx="0" cy="3312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a:off x="5868144" y="2924944"/>
            <a:ext cx="0" cy="2880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V="1">
            <a:off x="7164288" y="2924944"/>
            <a:ext cx="0" cy="2880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a:off x="8676456" y="2924944"/>
            <a:ext cx="0" cy="1800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p:nvPr/>
        </p:nvCxnSpPr>
        <p:spPr>
          <a:xfrm flipV="1">
            <a:off x="7668344" y="2924944"/>
            <a:ext cx="0" cy="1800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3" name="下矢印 112"/>
          <p:cNvSpPr/>
          <p:nvPr/>
        </p:nvSpPr>
        <p:spPr>
          <a:xfrm rot="16200000">
            <a:off x="1943752" y="-207383"/>
            <a:ext cx="216000" cy="187214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下矢印 113"/>
          <p:cNvSpPr/>
          <p:nvPr/>
        </p:nvSpPr>
        <p:spPr>
          <a:xfrm>
            <a:off x="3851944" y="1196752"/>
            <a:ext cx="216000" cy="34200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p:cNvSpPr txBox="1"/>
          <p:nvPr/>
        </p:nvSpPr>
        <p:spPr>
          <a:xfrm>
            <a:off x="323560" y="1844864"/>
            <a:ext cx="288000" cy="1015663"/>
          </a:xfrm>
          <a:prstGeom prst="rect">
            <a:avLst/>
          </a:prstGeom>
          <a:solidFill>
            <a:schemeClr val="bg1"/>
          </a:solidFill>
          <a:ln>
            <a:solidFill>
              <a:schemeClr val="tx1"/>
            </a:solidFill>
          </a:ln>
        </p:spPr>
        <p:txBody>
          <a:bodyPr vert="eaVert" wrap="square" rtlCol="0">
            <a:spAutoFit/>
          </a:bodyPr>
          <a:lstStyle/>
          <a:p>
            <a:pPr algn="ct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申請</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1" name="テキスト ボックス 120"/>
          <p:cNvSpPr txBox="1"/>
          <p:nvPr/>
        </p:nvSpPr>
        <p:spPr>
          <a:xfrm>
            <a:off x="633046" y="1844864"/>
            <a:ext cx="288000" cy="1015663"/>
          </a:xfrm>
          <a:prstGeom prst="rect">
            <a:avLst/>
          </a:prstGeom>
          <a:solidFill>
            <a:schemeClr val="bg1"/>
          </a:solidFill>
          <a:ln>
            <a:solidFill>
              <a:schemeClr val="tx1"/>
            </a:solidFill>
          </a:ln>
        </p:spPr>
        <p:txBody>
          <a:bodyPr vert="eaVert" wrap="square" rtlCol="0">
            <a:spAutoFit/>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審査結果通知</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テキスト ボックス 121"/>
          <p:cNvSpPr txBox="1"/>
          <p:nvPr/>
        </p:nvSpPr>
        <p:spPr>
          <a:xfrm>
            <a:off x="1857182" y="1844864"/>
            <a:ext cx="288000" cy="1015663"/>
          </a:xfrm>
          <a:prstGeom prst="rect">
            <a:avLst/>
          </a:prstGeom>
          <a:solidFill>
            <a:schemeClr val="bg1"/>
          </a:solidFill>
          <a:ln>
            <a:solidFill>
              <a:schemeClr val="tx1"/>
            </a:solidFill>
          </a:ln>
        </p:spPr>
        <p:txBody>
          <a:bodyPr vert="eaVert" wrap="square" rtlCol="0">
            <a:spAutoFit/>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審査結果通知</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テキスト ボックス 122"/>
          <p:cNvSpPr txBox="1"/>
          <p:nvPr/>
        </p:nvSpPr>
        <p:spPr>
          <a:xfrm>
            <a:off x="1475688" y="1844864"/>
            <a:ext cx="288000" cy="1015663"/>
          </a:xfrm>
          <a:prstGeom prst="rect">
            <a:avLst/>
          </a:prstGeom>
          <a:solidFill>
            <a:schemeClr val="bg1"/>
          </a:solidFill>
          <a:ln>
            <a:solidFill>
              <a:schemeClr val="tx1"/>
            </a:solidFill>
          </a:ln>
        </p:spPr>
        <p:txBody>
          <a:bodyPr vert="eaVert" wrap="square" rtlCol="0">
            <a:spAutoFit/>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生徒名簿登録</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7" name="テキスト ボックス 126"/>
          <p:cNvSpPr txBox="1"/>
          <p:nvPr/>
        </p:nvSpPr>
        <p:spPr>
          <a:xfrm>
            <a:off x="2483800" y="2239704"/>
            <a:ext cx="288000" cy="1477328"/>
          </a:xfrm>
          <a:prstGeom prst="rect">
            <a:avLst/>
          </a:prstGeom>
          <a:solidFill>
            <a:schemeClr val="bg1"/>
          </a:solidFill>
          <a:ln>
            <a:solidFill>
              <a:schemeClr val="tx1"/>
            </a:solidFill>
          </a:ln>
        </p:spPr>
        <p:txBody>
          <a:bodyPr vert="eaVert" wrap="square" rtlCol="0">
            <a:spAutoFit/>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認定結果データ取得</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 name="テキスト ボックス 127"/>
          <p:cNvSpPr txBox="1"/>
          <p:nvPr/>
        </p:nvSpPr>
        <p:spPr>
          <a:xfrm>
            <a:off x="3131872" y="2393593"/>
            <a:ext cx="288000" cy="1323439"/>
          </a:xfrm>
          <a:prstGeom prst="rect">
            <a:avLst/>
          </a:prstGeom>
          <a:solidFill>
            <a:schemeClr val="bg1"/>
          </a:solidFill>
          <a:ln>
            <a:solidFill>
              <a:schemeClr val="tx1"/>
            </a:solidFill>
          </a:ln>
        </p:spPr>
        <p:txBody>
          <a:bodyPr vert="eaVert" wrap="square" rtlCol="0">
            <a:spAutoFit/>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保護者データ取得</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9" name="テキスト ボックス 128"/>
          <p:cNvSpPr txBox="1"/>
          <p:nvPr/>
        </p:nvSpPr>
        <p:spPr>
          <a:xfrm>
            <a:off x="3347896" y="4005064"/>
            <a:ext cx="288000" cy="1323439"/>
          </a:xfrm>
          <a:prstGeom prst="rect">
            <a:avLst/>
          </a:prstGeom>
          <a:solidFill>
            <a:schemeClr val="bg1"/>
          </a:solidFill>
          <a:ln>
            <a:solidFill>
              <a:schemeClr val="tx1"/>
            </a:solidFill>
          </a:ln>
        </p:spPr>
        <p:txBody>
          <a:bodyPr vert="eaVert" wrap="square" rtlCol="0">
            <a:spAutoFit/>
          </a:bodyPr>
          <a:lstStyle/>
          <a:p>
            <a:pPr algn="ct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情報</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照会結果登録</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0" name="テキスト ボックス 129"/>
          <p:cNvSpPr txBox="1"/>
          <p:nvPr/>
        </p:nvSpPr>
        <p:spPr>
          <a:xfrm>
            <a:off x="4139984" y="2393593"/>
            <a:ext cx="288000" cy="1323439"/>
          </a:xfrm>
          <a:prstGeom prst="rect">
            <a:avLst/>
          </a:prstGeom>
          <a:solidFill>
            <a:schemeClr val="bg1"/>
          </a:solidFill>
          <a:ln>
            <a:solidFill>
              <a:schemeClr val="tx1"/>
            </a:solidFill>
          </a:ln>
        </p:spPr>
        <p:txBody>
          <a:bodyPr vert="eaVert" wrap="square" rtlCol="0">
            <a:spAutoFit/>
          </a:bodyPr>
          <a:lstStyle/>
          <a:p>
            <a:pPr algn="ct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情報</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照会結果</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取得</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 name="正方形/長方形 132"/>
          <p:cNvSpPr/>
          <p:nvPr/>
        </p:nvSpPr>
        <p:spPr>
          <a:xfrm>
            <a:off x="3779944" y="1580765"/>
            <a:ext cx="288000" cy="2144177"/>
          </a:xfrm>
          <a:prstGeom prst="rect">
            <a:avLst/>
          </a:prstGeom>
          <a:solidFill>
            <a:schemeClr val="bg1"/>
          </a:solidFill>
          <a:ln>
            <a:solidFill>
              <a:schemeClr val="tx1"/>
            </a:solidFill>
          </a:ln>
        </p:spPr>
        <p:txBody>
          <a:bodyPr vert="eaVert" wrap="none">
            <a:spAutoFit/>
          </a:bodyPr>
          <a:lstStyle/>
          <a:p>
            <a:pPr algn="ct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マイナンバー登録情報及び情報照会</a:t>
            </a:r>
          </a:p>
        </p:txBody>
      </p:sp>
      <p:sp>
        <p:nvSpPr>
          <p:cNvPr id="134" name="テキスト ボックス 133"/>
          <p:cNvSpPr txBox="1"/>
          <p:nvPr/>
        </p:nvSpPr>
        <p:spPr>
          <a:xfrm>
            <a:off x="7524328" y="3501008"/>
            <a:ext cx="288000" cy="1080000"/>
          </a:xfrm>
          <a:prstGeom prst="rect">
            <a:avLst/>
          </a:prstGeom>
          <a:solidFill>
            <a:schemeClr val="bg1"/>
          </a:solidFill>
          <a:ln>
            <a:solidFill>
              <a:schemeClr val="tx1"/>
            </a:solidFill>
          </a:ln>
        </p:spPr>
        <p:txBody>
          <a:bodyPr vert="eaVert" wrap="square" rtlCol="0">
            <a:spAutoFit/>
          </a:bodyPr>
          <a:lstStyle/>
          <a:p>
            <a:pPr algn="ct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符号取得要求</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5" name="テキスト ボックス 134"/>
          <p:cNvSpPr txBox="1"/>
          <p:nvPr/>
        </p:nvSpPr>
        <p:spPr>
          <a:xfrm>
            <a:off x="8532440" y="3212976"/>
            <a:ext cx="288000" cy="1080000"/>
          </a:xfrm>
          <a:prstGeom prst="rect">
            <a:avLst/>
          </a:prstGeom>
          <a:solidFill>
            <a:schemeClr val="bg1"/>
          </a:solidFill>
          <a:ln>
            <a:solidFill>
              <a:schemeClr val="tx1"/>
            </a:solidFill>
          </a:ln>
        </p:spPr>
        <p:txBody>
          <a:bodyPr vert="eaVert" wrap="square" rtlCol="0">
            <a:spAutoFit/>
          </a:bodyPr>
          <a:lstStyle/>
          <a:p>
            <a:pPr algn="ct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符号取得応答</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6" name="正方形/長方形 135"/>
          <p:cNvSpPr/>
          <p:nvPr/>
        </p:nvSpPr>
        <p:spPr>
          <a:xfrm>
            <a:off x="6156176" y="692696"/>
            <a:ext cx="2736304" cy="1152128"/>
          </a:xfrm>
          <a:prstGeom prst="rect">
            <a:avLst/>
          </a:prstGeom>
          <a:solidFill>
            <a:schemeClr val="bg1"/>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■凡例</a:t>
            </a:r>
            <a:endPar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マイナンバーを使用する作業</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マイナンバーを利用する</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者・システム</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7" name="下矢印 136"/>
          <p:cNvSpPr/>
          <p:nvPr/>
        </p:nvSpPr>
        <p:spPr>
          <a:xfrm rot="16200000">
            <a:off x="6408192" y="944760"/>
            <a:ext cx="216000" cy="4320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テキスト ボックス 137"/>
          <p:cNvSpPr txBox="1"/>
          <p:nvPr/>
        </p:nvSpPr>
        <p:spPr>
          <a:xfrm>
            <a:off x="5724128" y="3212976"/>
            <a:ext cx="288000" cy="1080000"/>
          </a:xfrm>
          <a:prstGeom prst="rect">
            <a:avLst/>
          </a:prstGeom>
          <a:solidFill>
            <a:schemeClr val="bg1"/>
          </a:solidFill>
          <a:ln>
            <a:solidFill>
              <a:schemeClr val="tx1"/>
            </a:solidFill>
          </a:ln>
        </p:spPr>
        <p:txBody>
          <a:bodyPr vert="eaVert" wrap="square" rtlCol="0">
            <a:spAutoFit/>
          </a:bodyPr>
          <a:lstStyle/>
          <a:p>
            <a:pPr algn="ct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情報照会</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9" name="テキスト ボックス 138"/>
          <p:cNvSpPr txBox="1"/>
          <p:nvPr/>
        </p:nvSpPr>
        <p:spPr>
          <a:xfrm>
            <a:off x="7020304" y="4221088"/>
            <a:ext cx="288000" cy="1512000"/>
          </a:xfrm>
          <a:prstGeom prst="rect">
            <a:avLst/>
          </a:prstGeom>
          <a:solidFill>
            <a:schemeClr val="bg1"/>
          </a:solidFill>
          <a:ln>
            <a:solidFill>
              <a:schemeClr val="tx1"/>
            </a:solidFill>
          </a:ln>
        </p:spPr>
        <p:txBody>
          <a:bodyPr vert="eaVert" wrap="square" rtlCol="0">
            <a:spAutoFit/>
          </a:bodyPr>
          <a:lstStyle/>
          <a:p>
            <a:pPr algn="ct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情報照会結果取得</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1" name="直線コネクタ 140"/>
          <p:cNvCxnSpPr/>
          <p:nvPr/>
        </p:nvCxnSpPr>
        <p:spPr>
          <a:xfrm>
            <a:off x="107504" y="2060848"/>
            <a:ext cx="0" cy="46800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flipH="1" flipV="1">
            <a:off x="107504" y="6741368"/>
            <a:ext cx="3996000" cy="52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4499992" y="2060848"/>
            <a:ext cx="0" cy="11520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flipH="1" flipV="1">
            <a:off x="4499992" y="3212848"/>
            <a:ext cx="936000" cy="128"/>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a:off x="5436160" y="3212976"/>
            <a:ext cx="0" cy="22320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p:nvPr/>
        </p:nvCxnSpPr>
        <p:spPr>
          <a:xfrm flipH="1">
            <a:off x="5580048" y="3141368"/>
            <a:ext cx="64" cy="244800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 name="直線コネクタ 154"/>
          <p:cNvCxnSpPr/>
          <p:nvPr/>
        </p:nvCxnSpPr>
        <p:spPr>
          <a:xfrm flipH="1">
            <a:off x="4211960" y="6741368"/>
            <a:ext cx="4824000" cy="52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 name="直線コネクタ 155"/>
          <p:cNvCxnSpPr/>
          <p:nvPr/>
        </p:nvCxnSpPr>
        <p:spPr>
          <a:xfrm>
            <a:off x="9036496" y="2060848"/>
            <a:ext cx="0" cy="468000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p:nvPr/>
        </p:nvCxnSpPr>
        <p:spPr>
          <a:xfrm flipH="1">
            <a:off x="4644008" y="2060848"/>
            <a:ext cx="4392000"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 name="直線コネクタ 157"/>
          <p:cNvCxnSpPr/>
          <p:nvPr/>
        </p:nvCxnSpPr>
        <p:spPr>
          <a:xfrm flipH="1">
            <a:off x="4644008" y="2061496"/>
            <a:ext cx="64" cy="108000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p:cNvCxnSpPr/>
          <p:nvPr/>
        </p:nvCxnSpPr>
        <p:spPr>
          <a:xfrm flipH="1">
            <a:off x="4644008" y="3140968"/>
            <a:ext cx="936000"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 name="直線矢印コネクタ 159"/>
          <p:cNvCxnSpPr/>
          <p:nvPr/>
        </p:nvCxnSpPr>
        <p:spPr>
          <a:xfrm>
            <a:off x="5076056" y="2925160"/>
            <a:ext cx="0" cy="1656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1" name="直線矢印コネクタ 160"/>
          <p:cNvCxnSpPr/>
          <p:nvPr/>
        </p:nvCxnSpPr>
        <p:spPr>
          <a:xfrm flipV="1">
            <a:off x="4932040" y="2925080"/>
            <a:ext cx="0" cy="1656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4860032" y="3284984"/>
            <a:ext cx="288000" cy="1152008"/>
          </a:xfrm>
          <a:prstGeom prst="rect">
            <a:avLst/>
          </a:prstGeom>
          <a:solidFill>
            <a:schemeClr val="bg1"/>
          </a:solidFill>
          <a:ln>
            <a:solidFill>
              <a:schemeClr val="tx1"/>
            </a:solidFill>
          </a:ln>
        </p:spPr>
        <p:txBody>
          <a:bodyPr vert="eaVert" wrap="square" rtlCol="0">
            <a:spAutoFit/>
          </a:bodyPr>
          <a:lstStyle/>
          <a:p>
            <a:pPr algn="ct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フォーマット変換</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66" name="直線コネクタ 165"/>
          <p:cNvCxnSpPr/>
          <p:nvPr/>
        </p:nvCxnSpPr>
        <p:spPr>
          <a:xfrm>
            <a:off x="6732240" y="2924944"/>
            <a:ext cx="0" cy="72040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a:xfrm>
            <a:off x="6732240" y="4437144"/>
            <a:ext cx="0" cy="28800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a:xfrm>
            <a:off x="6732240" y="5445256"/>
            <a:ext cx="0" cy="36000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9" name="直線コネクタ 168"/>
          <p:cNvCxnSpPr/>
          <p:nvPr/>
        </p:nvCxnSpPr>
        <p:spPr>
          <a:xfrm>
            <a:off x="8172400" y="2924944"/>
            <a:ext cx="0" cy="72040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a:off x="8172400" y="4437112"/>
            <a:ext cx="0" cy="28800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1" name="角丸四角形 170"/>
          <p:cNvSpPr/>
          <p:nvPr/>
        </p:nvSpPr>
        <p:spPr>
          <a:xfrm>
            <a:off x="575432" y="6597352"/>
            <a:ext cx="3060464" cy="216672"/>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文部</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科学省で用意する</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システム</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2" name="角丸四角形 171"/>
          <p:cNvSpPr/>
          <p:nvPr/>
        </p:nvSpPr>
        <p:spPr>
          <a:xfrm>
            <a:off x="5652120" y="6596704"/>
            <a:ext cx="2340000" cy="216672"/>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府で用意する</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システム</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3" name="テキスト ボックス 172"/>
          <p:cNvSpPr txBox="1"/>
          <p:nvPr/>
        </p:nvSpPr>
        <p:spPr>
          <a:xfrm>
            <a:off x="1187624" y="620688"/>
            <a:ext cx="1543611" cy="246221"/>
          </a:xfrm>
          <a:prstGeom prst="rect">
            <a:avLst/>
          </a:prstGeom>
          <a:solidFill>
            <a:schemeClr val="bg1"/>
          </a:solidFill>
          <a:ln>
            <a:solidFill>
              <a:schemeClr val="tx1"/>
            </a:solidFill>
          </a:ln>
        </p:spPr>
        <p:txBody>
          <a:bodyPr vert="horz" wrap="square" rtlCol="0">
            <a:spAutoFit/>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マイナンバー</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写</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送付</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5" name="正方形/長方形 174"/>
          <p:cNvSpPr/>
          <p:nvPr/>
        </p:nvSpPr>
        <p:spPr>
          <a:xfrm>
            <a:off x="6300192" y="1340191"/>
            <a:ext cx="432048" cy="216601"/>
          </a:xfrm>
          <a:prstGeom prst="rect">
            <a:avLst/>
          </a:prstGeom>
          <a:pattFill prst="zigZ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9" name="直線コネクタ 178"/>
          <p:cNvCxnSpPr/>
          <p:nvPr/>
        </p:nvCxnSpPr>
        <p:spPr>
          <a:xfrm flipH="1" flipV="1">
            <a:off x="4067944" y="5445096"/>
            <a:ext cx="1368000" cy="128"/>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0" name="直線コネクタ 179"/>
          <p:cNvCxnSpPr/>
          <p:nvPr/>
        </p:nvCxnSpPr>
        <p:spPr>
          <a:xfrm>
            <a:off x="4067944" y="5445368"/>
            <a:ext cx="0" cy="12960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flipH="1">
            <a:off x="4211896" y="5589376"/>
            <a:ext cx="64" cy="115200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a:xfrm flipH="1">
            <a:off x="4211960" y="5589240"/>
            <a:ext cx="1368000"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 name="直線矢印コネクタ 182"/>
          <p:cNvCxnSpPr/>
          <p:nvPr/>
        </p:nvCxnSpPr>
        <p:spPr>
          <a:xfrm>
            <a:off x="4788024" y="5301128"/>
            <a:ext cx="0" cy="50397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86" name="テキスト ボックス 185"/>
          <p:cNvSpPr txBox="1"/>
          <p:nvPr/>
        </p:nvSpPr>
        <p:spPr>
          <a:xfrm>
            <a:off x="4139952" y="5373216"/>
            <a:ext cx="1287728" cy="216000"/>
          </a:xfrm>
          <a:prstGeom prst="rect">
            <a:avLst/>
          </a:prstGeom>
          <a:solidFill>
            <a:schemeClr val="bg1"/>
          </a:solidFill>
          <a:ln>
            <a:solidFill>
              <a:schemeClr val="tx1"/>
            </a:solidFill>
          </a:ln>
        </p:spPr>
        <p:txBody>
          <a:bodyPr vert="horz" wrap="square" rtlCol="0">
            <a:spAutoFit/>
          </a:bodyPr>
          <a:lstStyle/>
          <a:p>
            <a:pPr algn="ct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情報</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照会結果</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取得</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1375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468000"/>
          </a:xfrm>
          <a:solidFill>
            <a:schemeClr val="tx2">
              <a:lumMod val="60000"/>
              <a:lumOff val="40000"/>
            </a:schemeClr>
          </a:solidFill>
        </p:spPr>
        <p:txBody>
          <a:bodyPr>
            <a:noAutofit/>
          </a:bodyPr>
          <a:lstStyle/>
          <a:p>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２．私立高等学校等学び直し支援金</a:t>
            </a:r>
            <a:endParaRPr kumimoji="1"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179512" y="548680"/>
            <a:ext cx="8712968" cy="6555641"/>
          </a:xfrm>
          <a:prstGeom prst="rect">
            <a:avLst/>
          </a:prstGeom>
          <a:noFill/>
        </p:spPr>
        <p:txBody>
          <a:bodyPr wrap="square" rtlCol="0">
            <a:spAutoFit/>
          </a:bodyPr>
          <a:lstStyle/>
          <a:p>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■制度の概要</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高校を中途退学した者が再び高校で学び直す場合に、就学支援金の支給期間で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ある</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定時制・</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通信制</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48</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の経過後も、卒業までの最長</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年間にわたり</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継続して</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授業料の支援を行う。</a:t>
            </a: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■支給</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対象</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となる者</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私立</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高校に在学する生徒において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の①～⑦の要件の全てに該当する者</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①</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日本国内に住所を有する者</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高等学校</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等</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修業</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年限が</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年未満のものを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除く</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を卒業</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修了</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いない者</a:t>
            </a: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③</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高等学校等に在学した期間が通算して</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定時制</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・通信制は</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48</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超える者</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④</a:t>
            </a: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日以降に高等学校等に入学</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した</a:t>
            </a: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者</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⑤</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高校等を中途退学したことのある者</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転学に類する退学を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含む</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⑥</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学び直し支援金の支給を通算して</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月以上受けていない者</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⑦</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保護者等全員の道府県民税所得割と市町村民税所得割の合算額が</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507,000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未満</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の者</a:t>
            </a:r>
          </a:p>
          <a:p>
            <a:pP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上記③以外の要件を満たし単位制高校に在学する者であって、就学支援金の</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支給期間は満了していないが、支給上限である</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単位に達したため、</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就学支援金の支給を受けることができなくなった者も支給対象となる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■しきい値判断</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評価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対象の事務の対象人数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1,000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未満</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(586</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特定個人情報ファイル取扱者数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500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未満</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(352</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・重大事故の発生　なし</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しきい値判断結果　⇒評価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の実施は義務付けられていない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が、基礎</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項目評価書を作成</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する。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対象生徒人数：学び直し支援金支給実績人数　</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評価対象人数の算出方法：対象生徒１人に対し両親２人とし算出。</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コンテンツ プレースホルダー 3"/>
          <p:cNvGraphicFramePr>
            <a:graphicFrameLocks/>
          </p:cNvGraphicFramePr>
          <p:nvPr>
            <p:extLst>
              <p:ext uri="{D42A27DB-BD31-4B8C-83A1-F6EECF244321}">
                <p14:modId xmlns:p14="http://schemas.microsoft.com/office/powerpoint/2010/main" val="1708465438"/>
              </p:ext>
            </p:extLst>
          </p:nvPr>
        </p:nvGraphicFramePr>
        <p:xfrm>
          <a:off x="251520" y="5085312"/>
          <a:ext cx="4968000" cy="1152000"/>
        </p:xfrm>
        <a:graphic>
          <a:graphicData uri="http://schemas.openxmlformats.org/drawingml/2006/table">
            <a:tbl>
              <a:tblPr firstRow="1" bandRow="1">
                <a:tableStyleId>{5C22544A-7EE6-4342-B048-85BDC9FD1C3A}</a:tableStyleId>
              </a:tblPr>
              <a:tblGrid>
                <a:gridCol w="1242000">
                  <a:extLst>
                    <a:ext uri="{9D8B030D-6E8A-4147-A177-3AD203B41FA5}">
                      <a16:colId xmlns:a16="http://schemas.microsoft.com/office/drawing/2014/main" val="20000"/>
                    </a:ext>
                  </a:extLst>
                </a:gridCol>
                <a:gridCol w="1242000">
                  <a:extLst>
                    <a:ext uri="{9D8B030D-6E8A-4147-A177-3AD203B41FA5}">
                      <a16:colId xmlns:a16="http://schemas.microsoft.com/office/drawing/2014/main" val="20001"/>
                    </a:ext>
                  </a:extLst>
                </a:gridCol>
                <a:gridCol w="1242000">
                  <a:extLst>
                    <a:ext uri="{9D8B030D-6E8A-4147-A177-3AD203B41FA5}">
                      <a16:colId xmlns:a16="http://schemas.microsoft.com/office/drawing/2014/main" val="20002"/>
                    </a:ext>
                  </a:extLst>
                </a:gridCol>
                <a:gridCol w="1242000">
                  <a:extLst>
                    <a:ext uri="{9D8B030D-6E8A-4147-A177-3AD203B41FA5}">
                      <a16:colId xmlns:a16="http://schemas.microsoft.com/office/drawing/2014/main" val="20003"/>
                    </a:ext>
                  </a:extLst>
                </a:gridCol>
              </a:tblGrid>
              <a:tr h="288000">
                <a:tc gridSpan="4">
                  <a:txBody>
                    <a:bodyPr/>
                    <a:lstStyle/>
                    <a:p>
                      <a:pPr algn="ct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88000">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　　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288000">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対象生徒人数</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114</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229</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293</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228</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458</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586</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19493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468000"/>
          </a:xfrm>
          <a:solidFill>
            <a:schemeClr val="tx2">
              <a:lumMod val="60000"/>
              <a:lumOff val="40000"/>
            </a:schemeClr>
          </a:solidFill>
        </p:spPr>
        <p:txBody>
          <a:bodyPr>
            <a:noAutofit/>
          </a:bodyPr>
          <a:lstStyle/>
          <a:p>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．私立高等学校</a:t>
            </a: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等奨学のための給付金</a:t>
            </a:r>
            <a:endParaRPr kumimoji="1"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179512" y="548680"/>
            <a:ext cx="8712968" cy="6555641"/>
          </a:xfrm>
          <a:prstGeom prst="rect">
            <a:avLst/>
          </a:prstGeom>
          <a:noFill/>
        </p:spPr>
        <p:txBody>
          <a:bodyPr wrap="square" rtlCol="0">
            <a:spAutoFit/>
          </a:bodyPr>
          <a:lstStyle/>
          <a:p>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■制度の概要</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年度より、全ての意志ある生徒が安心して教育を受けられるよう、府内</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に在住</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する低所得世帯</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保護者</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等に対し、授業料以外の教育費の経済的負担を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軽減する</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ために、奨学のための給付金の支給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行う</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■支給</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対象</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となる者</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私立高校に在学する生徒において、申請年度の</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日時点において、次の①～④の要件をすべて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満たし</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て</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いる者</a:t>
            </a: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①保護者等</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親権者全員</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の道府県民税所得割と市町村民税所得割の合算額が</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u="sng" dirty="0">
                <a:latin typeface="メイリオ" panose="020B0604030504040204" pitchFamily="50" charset="-128"/>
                <a:ea typeface="メイリオ" panose="020B0604030504040204" pitchFamily="50" charset="-128"/>
                <a:cs typeface="メイリオ" panose="020B0604030504040204" pitchFamily="50" charset="-128"/>
              </a:rPr>
              <a:t>非課税</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、もしくは</a:t>
            </a:r>
            <a:r>
              <a:rPr lang="ja-JP" altLang="en-US" sz="1400" b="1" u="sng" dirty="0">
                <a:latin typeface="メイリオ" panose="020B0604030504040204" pitchFamily="50" charset="-128"/>
                <a:ea typeface="メイリオ" panose="020B0604030504040204" pitchFamily="50" charset="-128"/>
                <a:cs typeface="メイリオ" panose="020B0604030504040204" pitchFamily="50" charset="-128"/>
              </a:rPr>
              <a:t>生活保護</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生業扶助</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受給世帯であること</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保護者等が</a:t>
            </a:r>
            <a:r>
              <a:rPr lang="ja-JP" altLang="en-US" sz="1400" b="1" u="sng" dirty="0">
                <a:latin typeface="メイリオ" panose="020B0604030504040204" pitchFamily="50" charset="-128"/>
                <a:ea typeface="メイリオ" panose="020B0604030504040204" pitchFamily="50" charset="-128"/>
                <a:cs typeface="メイリオ" panose="020B0604030504040204" pitchFamily="50" charset="-128"/>
              </a:rPr>
              <a:t>大阪府内に在住</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していること</a:t>
            </a: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③</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生徒が、高等学校等に在学していること</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u="sng" dirty="0">
                <a:latin typeface="メイリオ" panose="020B0604030504040204" pitchFamily="50" charset="-128"/>
                <a:ea typeface="メイリオ" panose="020B0604030504040204" pitchFamily="50" charset="-128"/>
                <a:cs typeface="メイリオ" panose="020B0604030504040204" pitchFamily="50" charset="-128"/>
              </a:rPr>
              <a:t>大阪府外の高等学校等も対象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p>
            <a:pP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④</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生徒が、平成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日以降に高等学校等に入学していること</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保護者等</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親権者</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のいずれか一方がほかの都道府県に在住している場合は</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、生活</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の本拠が大阪府内</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ある</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世帯で、かつ、ほかの都道府県に対して奨学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のため</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の給付金を申請しない場合に限り、</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教育庁</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に申請できます。</a:t>
            </a:r>
          </a:p>
          <a:p>
            <a:pP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児童養護施設に入所している生徒や里親に養育されている生徒で、見学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旅行費</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または特別育成費</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が</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措置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されている場合は、この給付金の支給対象と</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なりません。</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■しきい値判断</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評価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対象の事務の対象人数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万人以上</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万人未満</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3,474</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・特定個人情報ファイル取扱者数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500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人未満</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(428</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・重大事故の発生　なし</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しきい値判断結果　⇒基礎項目評価の実施が義務付けられる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対象生徒人数：奨学のための給付金支給実績人数　</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評価対象人数の算出方法：対象生徒１人に対し両親２人とし算出。</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913969875"/>
              </p:ext>
            </p:extLst>
          </p:nvPr>
        </p:nvGraphicFramePr>
        <p:xfrm>
          <a:off x="467544" y="5229200"/>
          <a:ext cx="4392488" cy="1097280"/>
        </p:xfrm>
        <a:graphic>
          <a:graphicData uri="http://schemas.openxmlformats.org/drawingml/2006/table">
            <a:tbl>
              <a:tblPr firstRow="1" bandRow="1">
                <a:tableStyleId>{5C22544A-7EE6-4342-B048-85BDC9FD1C3A}</a:tableStyleId>
              </a:tblPr>
              <a:tblGrid>
                <a:gridCol w="1098122">
                  <a:extLst>
                    <a:ext uri="{9D8B030D-6E8A-4147-A177-3AD203B41FA5}">
                      <a16:colId xmlns:a16="http://schemas.microsoft.com/office/drawing/2014/main" val="20000"/>
                    </a:ext>
                  </a:extLst>
                </a:gridCol>
                <a:gridCol w="1098122">
                  <a:extLst>
                    <a:ext uri="{9D8B030D-6E8A-4147-A177-3AD203B41FA5}">
                      <a16:colId xmlns:a16="http://schemas.microsoft.com/office/drawing/2014/main" val="20001"/>
                    </a:ext>
                  </a:extLst>
                </a:gridCol>
                <a:gridCol w="1098122">
                  <a:extLst>
                    <a:ext uri="{9D8B030D-6E8A-4147-A177-3AD203B41FA5}">
                      <a16:colId xmlns:a16="http://schemas.microsoft.com/office/drawing/2014/main" val="20002"/>
                    </a:ext>
                  </a:extLst>
                </a:gridCol>
                <a:gridCol w="1098122">
                  <a:extLst>
                    <a:ext uri="{9D8B030D-6E8A-4147-A177-3AD203B41FA5}">
                      <a16:colId xmlns:a16="http://schemas.microsoft.com/office/drawing/2014/main" val="20003"/>
                    </a:ext>
                  </a:extLst>
                </a:gridCol>
              </a:tblGrid>
              <a:tr h="252028">
                <a:tc gridSpan="4">
                  <a:txBody>
                    <a:bodyPr/>
                    <a:lstStyle/>
                    <a:p>
                      <a:pPr algn="ct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52028">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　　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252028">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対象生徒人数</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9,076</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14,190</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16,737</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252028">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18,152</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28,380</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33,474</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72298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36512" y="-27384"/>
            <a:ext cx="9216000" cy="468000"/>
          </a:xfrm>
          <a:solidFill>
            <a:schemeClr val="accent1"/>
          </a:solidFill>
        </p:spPr>
        <p:txBody>
          <a:bodyPr>
            <a:normAutofit/>
          </a:bodyPr>
          <a:lstStyle/>
          <a:p>
            <a:r>
              <a:rPr kumimoji="1"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マイナンバー制度に係る関係法令等</a:t>
            </a:r>
            <a:endParaRPr kumimoji="1"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692822352"/>
              </p:ext>
            </p:extLst>
          </p:nvPr>
        </p:nvGraphicFramePr>
        <p:xfrm>
          <a:off x="0" y="486033"/>
          <a:ext cx="9144000" cy="3951079"/>
        </p:xfrm>
        <a:graphic>
          <a:graphicData uri="http://schemas.openxmlformats.org/drawingml/2006/table">
            <a:tbl>
              <a:tblPr firstRow="1" bandRow="1">
                <a:tableStyleId>{93296810-A885-4BE3-A3E7-6D5BEEA58F35}</a:tableStyleId>
              </a:tblPr>
              <a:tblGrid>
                <a:gridCol w="6815930">
                  <a:extLst>
                    <a:ext uri="{9D8B030D-6E8A-4147-A177-3AD203B41FA5}">
                      <a16:colId xmlns:a16="http://schemas.microsoft.com/office/drawing/2014/main" val="20000"/>
                    </a:ext>
                  </a:extLst>
                </a:gridCol>
                <a:gridCol w="2328070">
                  <a:extLst>
                    <a:ext uri="{9D8B030D-6E8A-4147-A177-3AD203B41FA5}">
                      <a16:colId xmlns:a16="http://schemas.microsoft.com/office/drawing/2014/main" val="20001"/>
                    </a:ext>
                  </a:extLst>
                </a:gridCol>
              </a:tblGrid>
              <a:tr h="711079">
                <a:tc>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関　係　法　令　等</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備　　考</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540000">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行政手続における特定の個人を識別するための番号の利用等に関する法律</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540000">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行政手続における特定の個人を識別するための番号の利用等に関する法律別表第二の主務省令で定める事務及び情報を定める命令</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別表第</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の項</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91</a:t>
                      </a: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別表第</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の項</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113</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r h="540000">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大阪府行政手続における特定の個人を識別するための番号の利用に関する条例</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別表（第三条関係）４項</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3"/>
                  </a:ext>
                </a:extLst>
              </a:tr>
              <a:tr h="540000">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大阪府行政手続における特定の個人を識別するための番号の利用に関する条例施行規則</a:t>
                      </a:r>
                      <a:endPar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第５条</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4"/>
                  </a:ext>
                </a:extLst>
              </a:tr>
              <a:tr h="540000">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大阪府住民基本台帳法施行条例</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別表第２（第５条関係）</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5"/>
                  </a:ext>
                </a:extLst>
              </a:tr>
              <a:tr h="540000">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大阪府住民基本台帳法施行細則</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項</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01424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470</Words>
  <Application>Microsoft Office PowerPoint</Application>
  <PresentationFormat>画面に合わせる (4:3)</PresentationFormat>
  <Paragraphs>245</Paragraphs>
  <Slides>9</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ＭＳ Ｐゴシック</vt:lpstr>
      <vt:lpstr>メイリオ</vt:lpstr>
      <vt:lpstr>Arial</vt:lpstr>
      <vt:lpstr>Calibri</vt:lpstr>
      <vt:lpstr>Office ​​テーマ</vt:lpstr>
      <vt:lpstr>PowerPoint プレゼンテーション</vt:lpstr>
      <vt:lpstr>PowerPoint プレゼンテーション</vt:lpstr>
      <vt:lpstr>特定個人情報を利用する事業一覧</vt:lpstr>
      <vt:lpstr>１．私立高等学校等就学支援金</vt:lpstr>
      <vt:lpstr>PowerPoint プレゼンテーション</vt:lpstr>
      <vt:lpstr>PowerPoint プレゼンテーション</vt:lpstr>
      <vt:lpstr>２．私立高等学校等学び直し支援金</vt:lpstr>
      <vt:lpstr>３．私立高等学校等奨学のための給付金</vt:lpstr>
      <vt:lpstr>マイナンバー制度に係る関係法令等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2018-11-02T03:51:10Z</dcterms:created>
  <dcterms:modified xsi:type="dcterms:W3CDTF">2018-11-02T03:51:18Z</dcterms:modified>
</cp:coreProperties>
</file>