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3" r:id="rId2"/>
    <p:sldId id="269" r:id="rId3"/>
    <p:sldId id="262" r:id="rId4"/>
    <p:sldId id="264" r:id="rId5"/>
    <p:sldId id="256" r:id="rId6"/>
    <p:sldId id="257" r:id="rId7"/>
    <p:sldId id="270" r:id="rId8"/>
    <p:sldId id="272" r:id="rId9"/>
    <p:sldId id="273" r:id="rId10"/>
    <p:sldId id="274" r:id="rId11"/>
    <p:sldId id="267" r:id="rId12"/>
    <p:sldId id="268" r:id="rId13"/>
    <p:sldId id="265" r:id="rId14"/>
    <p:sldId id="266" r:id="rId15"/>
    <p:sldId id="259" r:id="rId16"/>
    <p:sldId id="261"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62727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3977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245756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6103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308696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5910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45525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60468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427980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1898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87654C-EA0E-4547-9EB3-D160289CB7D5}" type="datetimeFigureOut">
              <a:rPr kumimoji="1" lang="ja-JP" altLang="en-US" smtClean="0"/>
              <a:t>2018/11/7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97868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7654C-EA0E-4547-9EB3-D160289CB7D5}" type="datetimeFigureOut">
              <a:rPr kumimoji="1" lang="ja-JP" altLang="en-US" smtClean="0"/>
              <a:t>2018/11/7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F8A27-23DE-4286-973C-2D4775CE466A}" type="slidenum">
              <a:rPr kumimoji="1" lang="ja-JP" altLang="en-US" smtClean="0"/>
              <a:t>‹#›</a:t>
            </a:fld>
            <a:endParaRPr kumimoji="1" lang="ja-JP" altLang="en-US"/>
          </a:p>
        </p:txBody>
      </p:sp>
    </p:spTree>
    <p:extLst>
      <p:ext uri="{BB962C8B-B14F-4D97-AF65-F5344CB8AC3E}">
        <p14:creationId xmlns:p14="http://schemas.microsoft.com/office/powerpoint/2010/main" val="1083582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600201"/>
            <a:ext cx="9144000" cy="676671"/>
          </a:xfrm>
        </p:spPr>
        <p:txBody>
          <a:bodyPr>
            <a:normAutofit/>
          </a:bodyPr>
          <a:lstStyle/>
          <a:p>
            <a:pPr marL="0" indent="0" algn="ctr">
              <a:buNone/>
            </a:pPr>
            <a:r>
              <a:rPr kumimoji="1" lang="ja-JP" altLang="en-US" sz="3400" b="1" dirty="0" smtClean="0"/>
              <a:t>特定個人情報保護評価書に係る事業説明資料</a:t>
            </a:r>
            <a:endParaRPr kumimoji="1" lang="ja-JP" altLang="en-US" sz="3400" b="1" dirty="0"/>
          </a:p>
        </p:txBody>
      </p:sp>
      <p:sp>
        <p:nvSpPr>
          <p:cNvPr id="5" name="コンテンツ プレースホルダー 2"/>
          <p:cNvSpPr txBox="1">
            <a:spLocks/>
          </p:cNvSpPr>
          <p:nvPr/>
        </p:nvSpPr>
        <p:spPr>
          <a:xfrm>
            <a:off x="0" y="4365104"/>
            <a:ext cx="9144000"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3400" b="1" dirty="0" smtClean="0"/>
              <a:t>平成</a:t>
            </a:r>
            <a:r>
              <a:rPr lang="en-US" altLang="ja-JP" sz="3400" b="1" dirty="0" smtClean="0"/>
              <a:t>30</a:t>
            </a:r>
            <a:r>
              <a:rPr lang="ja-JP" altLang="en-US" sz="3400" b="1" dirty="0" smtClean="0"/>
              <a:t>年９月</a:t>
            </a:r>
            <a:endParaRPr lang="en-US" altLang="ja-JP" sz="3400" b="1" dirty="0" smtClean="0"/>
          </a:p>
          <a:p>
            <a:pPr marL="0" indent="0" algn="ctr">
              <a:buFont typeface="Arial" panose="020B0604020202020204" pitchFamily="34" charset="0"/>
              <a:buNone/>
            </a:pPr>
            <a:r>
              <a:rPr lang="ja-JP" altLang="en-US" sz="3400" b="1" dirty="0" smtClean="0"/>
              <a:t>大阪府教育庁施設財務課</a:t>
            </a:r>
            <a:endParaRPr lang="ja-JP" altLang="en-US" sz="3400" b="1" dirty="0"/>
          </a:p>
        </p:txBody>
      </p:sp>
    </p:spTree>
    <p:extLst>
      <p:ext uri="{BB962C8B-B14F-4D97-AF65-F5344CB8AC3E}">
        <p14:creationId xmlns:p14="http://schemas.microsoft.com/office/powerpoint/2010/main" val="3977101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4024906661"/>
              </p:ext>
            </p:extLst>
          </p:nvPr>
        </p:nvGraphicFramePr>
        <p:xfrm>
          <a:off x="107504" y="260648"/>
          <a:ext cx="8856985" cy="1944216"/>
        </p:xfrm>
        <a:graphic>
          <a:graphicData uri="http://schemas.openxmlformats.org/drawingml/2006/table">
            <a:tbl>
              <a:tblPr firstRow="1" bandRow="1">
                <a:tableStyleId>{5C22544A-7EE6-4342-B048-85BDC9FD1C3A}</a:tableStyleId>
              </a:tblPr>
              <a:tblGrid>
                <a:gridCol w="1771397">
                  <a:extLst>
                    <a:ext uri="{9D8B030D-6E8A-4147-A177-3AD203B41FA5}">
                      <a16:colId xmlns:a16="http://schemas.microsoft.com/office/drawing/2014/main" val="20000"/>
                    </a:ext>
                  </a:extLst>
                </a:gridCol>
                <a:gridCol w="1771397">
                  <a:extLst>
                    <a:ext uri="{9D8B030D-6E8A-4147-A177-3AD203B41FA5}">
                      <a16:colId xmlns:a16="http://schemas.microsoft.com/office/drawing/2014/main" val="20001"/>
                    </a:ext>
                  </a:extLst>
                </a:gridCol>
                <a:gridCol w="1771397">
                  <a:extLst>
                    <a:ext uri="{9D8B030D-6E8A-4147-A177-3AD203B41FA5}">
                      <a16:colId xmlns:a16="http://schemas.microsoft.com/office/drawing/2014/main" val="20002"/>
                    </a:ext>
                  </a:extLst>
                </a:gridCol>
                <a:gridCol w="1771397">
                  <a:extLst>
                    <a:ext uri="{9D8B030D-6E8A-4147-A177-3AD203B41FA5}">
                      <a16:colId xmlns:a16="http://schemas.microsoft.com/office/drawing/2014/main" val="20003"/>
                    </a:ext>
                  </a:extLst>
                </a:gridCol>
                <a:gridCol w="1771397">
                  <a:extLst>
                    <a:ext uri="{9D8B030D-6E8A-4147-A177-3AD203B41FA5}">
                      <a16:colId xmlns:a16="http://schemas.microsoft.com/office/drawing/2014/main" val="20004"/>
                    </a:ext>
                  </a:extLst>
                </a:gridCol>
              </a:tblGrid>
              <a:tr h="370840">
                <a:tc gridSpan="5">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9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04056">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10,453</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19,741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27,378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25,698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04056">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20,906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39,482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54,756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51,396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graphicFrame>
        <p:nvGraphicFramePr>
          <p:cNvPr id="8" name="コンテンツ プレースホルダー 3"/>
          <p:cNvGraphicFramePr>
            <a:graphicFrameLocks/>
          </p:cNvGraphicFramePr>
          <p:nvPr>
            <p:extLst>
              <p:ext uri="{D42A27DB-BD31-4B8C-83A1-F6EECF244321}">
                <p14:modId xmlns:p14="http://schemas.microsoft.com/office/powerpoint/2010/main" val="4209820892"/>
              </p:ext>
            </p:extLst>
          </p:nvPr>
        </p:nvGraphicFramePr>
        <p:xfrm>
          <a:off x="189856" y="3212976"/>
          <a:ext cx="8856984" cy="2367880"/>
        </p:xfrm>
        <a:graphic>
          <a:graphicData uri="http://schemas.openxmlformats.org/drawingml/2006/table">
            <a:tbl>
              <a:tblPr firstRow="1" bandRow="1">
                <a:tableStyleId>{5C22544A-7EE6-4342-B048-85BDC9FD1C3A}</a:tableStyleId>
              </a:tblPr>
              <a:tblGrid>
                <a:gridCol w="3770076">
                  <a:extLst>
                    <a:ext uri="{9D8B030D-6E8A-4147-A177-3AD203B41FA5}">
                      <a16:colId xmlns:a16="http://schemas.microsoft.com/office/drawing/2014/main" val="20000"/>
                    </a:ext>
                  </a:extLst>
                </a:gridCol>
                <a:gridCol w="5086908">
                  <a:extLst>
                    <a:ext uri="{9D8B030D-6E8A-4147-A177-3AD203B41FA5}">
                      <a16:colId xmlns:a16="http://schemas.microsoft.com/office/drawing/2014/main" val="20001"/>
                    </a:ext>
                  </a:extLst>
                </a:gridCol>
              </a:tblGrid>
              <a:tr h="370840">
                <a:tc gridSpan="2">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470520">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◆評価対象の事務の対象人数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万人以上</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万人未満</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954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◆重大事故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特定個人情報に関する重大事故）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発生なし</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2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◆しきい値判断結果</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基礎項目評価の実施が義務付けられる</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10" name="コンテンツ プレースホルダー 3"/>
          <p:cNvGraphicFramePr>
            <a:graphicFrameLocks/>
          </p:cNvGraphicFramePr>
          <p:nvPr>
            <p:extLst>
              <p:ext uri="{D42A27DB-BD31-4B8C-83A1-F6EECF244321}">
                <p14:modId xmlns:p14="http://schemas.microsoft.com/office/powerpoint/2010/main" val="2568195819"/>
              </p:ext>
            </p:extLst>
          </p:nvPr>
        </p:nvGraphicFramePr>
        <p:xfrm>
          <a:off x="139429" y="5733256"/>
          <a:ext cx="8856983" cy="1008112"/>
        </p:xfrm>
        <a:graphic>
          <a:graphicData uri="http://schemas.openxmlformats.org/drawingml/2006/table">
            <a:tbl>
              <a:tblPr firstRow="1" bandRow="1">
                <a:tableStyleId>{5C22544A-7EE6-4342-B048-85BDC9FD1C3A}</a:tableStyleId>
              </a:tblPr>
              <a:tblGrid>
                <a:gridCol w="8856983">
                  <a:extLst>
                    <a:ext uri="{9D8B030D-6E8A-4147-A177-3AD203B41FA5}">
                      <a16:colId xmlns:a16="http://schemas.microsoft.com/office/drawing/2014/main" val="20000"/>
                    </a:ext>
                  </a:extLst>
                </a:gridCol>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独自利用事務の情報連携に係る届出</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◆個人情報保護委員会への届出済（平成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7" name="コンテンツ プレースホルダー 2"/>
          <p:cNvSpPr txBox="1">
            <a:spLocks/>
          </p:cNvSpPr>
          <p:nvPr/>
        </p:nvSpPr>
        <p:spPr>
          <a:xfrm>
            <a:off x="189856" y="2276872"/>
            <a:ext cx="8784976"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対象生徒人数：就学支援金受給者のうち非課税、生活保護受給世帯に対する支給実績数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評価対象人数の算出方法：対象生徒人数の保護者等の市町村民税所得割額を確認することから生徒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１人に対し両親２人とし算出。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51121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548680"/>
          </a:xfrm>
          <a:solidFill>
            <a:schemeClr val="tx2">
              <a:lumMod val="60000"/>
              <a:lumOff val="40000"/>
            </a:schemeClr>
          </a:solidFill>
        </p:spPr>
        <p:txBody>
          <a:bodyPr>
            <a:normAutofit fontScale="90000"/>
          </a:bodyPr>
          <a:lstStyle/>
          <a:p>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学び直し支援事業について</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73574159"/>
              </p:ext>
            </p:extLst>
          </p:nvPr>
        </p:nvGraphicFramePr>
        <p:xfrm>
          <a:off x="179512" y="692696"/>
          <a:ext cx="8784976" cy="1470687"/>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26673">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1013487">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◆高校を中途退学した者が再び高校で学び直す場合に、就学支援金の支給期間で</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あ</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る</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定時制・通信制は</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の経過後も、卒業までの最長</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年間にわたり継続</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して授業料の支援を行います。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573677462"/>
              </p:ext>
            </p:extLst>
          </p:nvPr>
        </p:nvGraphicFramePr>
        <p:xfrm>
          <a:off x="179512" y="2276872"/>
          <a:ext cx="8784976" cy="444851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08045">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支給対象となる者</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408045">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◆日本国内に住所を有する者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408045">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◆高校等を卒業または修了していない者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408045">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日以降に高校等に入学した者で、高校等に在学した期間が通算して　</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定時制・通信制は</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を超える者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408045">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◆高校等を中途退学したことのある者</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転学に類する退学を含む）</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4148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◆学び直しへの支援を通算して</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月を超過して受けていない者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◆保護者等の府民税・市町村民税の所得割額の合計額が</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7,000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円未満の者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父母両方の合算額）</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◆最低</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月以上、就学支援金制度の対象者であった者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241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就学支援金の支給期間は満了していないが、支給上限である</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74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単位に</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達したた</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め</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就学支援金の支給を受けることができなくなった者も対象となります。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93314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9884427"/>
              </p:ext>
            </p:extLst>
          </p:nvPr>
        </p:nvGraphicFramePr>
        <p:xfrm>
          <a:off x="190972" y="165572"/>
          <a:ext cx="8784975" cy="1944216"/>
        </p:xfrm>
        <a:graphic>
          <a:graphicData uri="http://schemas.openxmlformats.org/drawingml/2006/table">
            <a:tbl>
              <a:tblPr firstRow="1" bandRow="1">
                <a:tableStyleId>{5C22544A-7EE6-4342-B048-85BDC9FD1C3A}</a:tableStyleId>
              </a:tblPr>
              <a:tblGrid>
                <a:gridCol w="1756995">
                  <a:extLst>
                    <a:ext uri="{9D8B030D-6E8A-4147-A177-3AD203B41FA5}">
                      <a16:colId xmlns:a16="http://schemas.microsoft.com/office/drawing/2014/main" val="20000"/>
                    </a:ext>
                  </a:extLst>
                </a:gridCol>
                <a:gridCol w="1756995">
                  <a:extLst>
                    <a:ext uri="{9D8B030D-6E8A-4147-A177-3AD203B41FA5}">
                      <a16:colId xmlns:a16="http://schemas.microsoft.com/office/drawing/2014/main" val="20001"/>
                    </a:ext>
                  </a:extLst>
                </a:gridCol>
                <a:gridCol w="1756995">
                  <a:extLst>
                    <a:ext uri="{9D8B030D-6E8A-4147-A177-3AD203B41FA5}">
                      <a16:colId xmlns:a16="http://schemas.microsoft.com/office/drawing/2014/main" val="20002"/>
                    </a:ext>
                  </a:extLst>
                </a:gridCol>
                <a:gridCol w="1756995">
                  <a:extLst>
                    <a:ext uri="{9D8B030D-6E8A-4147-A177-3AD203B41FA5}">
                      <a16:colId xmlns:a16="http://schemas.microsoft.com/office/drawing/2014/main" val="20003"/>
                    </a:ext>
                  </a:extLst>
                </a:gridCol>
                <a:gridCol w="1756995">
                  <a:extLst>
                    <a:ext uri="{9D8B030D-6E8A-4147-A177-3AD203B41FA5}">
                      <a16:colId xmlns:a16="http://schemas.microsoft.com/office/drawing/2014/main" val="20004"/>
                    </a:ext>
                  </a:extLst>
                </a:gridCol>
              </a:tblGrid>
              <a:tr h="370840">
                <a:tc gridSpan="5">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9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26256">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212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295</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1856">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138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424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590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graphicFrame>
        <p:nvGraphicFramePr>
          <p:cNvPr id="7" name="コンテンツ プレースホルダー 3"/>
          <p:cNvGraphicFramePr>
            <a:graphicFrameLocks/>
          </p:cNvGraphicFramePr>
          <p:nvPr>
            <p:extLst>
              <p:ext uri="{D42A27DB-BD31-4B8C-83A1-F6EECF244321}">
                <p14:modId xmlns:p14="http://schemas.microsoft.com/office/powerpoint/2010/main" val="874835457"/>
              </p:ext>
            </p:extLst>
          </p:nvPr>
        </p:nvGraphicFramePr>
        <p:xfrm>
          <a:off x="190972" y="5517232"/>
          <a:ext cx="8784975" cy="1008112"/>
        </p:xfrm>
        <a:graphic>
          <a:graphicData uri="http://schemas.openxmlformats.org/drawingml/2006/table">
            <a:tbl>
              <a:tblPr firstRow="1" bandRow="1">
                <a:tableStyleId>{5C22544A-7EE6-4342-B048-85BDC9FD1C3A}</a:tableStyleId>
              </a:tblPr>
              <a:tblGrid>
                <a:gridCol w="8784975">
                  <a:extLst>
                    <a:ext uri="{9D8B030D-6E8A-4147-A177-3AD203B41FA5}">
                      <a16:colId xmlns:a16="http://schemas.microsoft.com/office/drawing/2014/main" val="20000"/>
                    </a:ext>
                  </a:extLst>
                </a:gridCol>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独自利用事務の情報連携に係る届出</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◆個人情報保護委員会への届出済（平成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9" name="コンテンツ プレースホルダー 3"/>
          <p:cNvGraphicFramePr>
            <a:graphicFrameLocks/>
          </p:cNvGraphicFramePr>
          <p:nvPr>
            <p:extLst>
              <p:ext uri="{D42A27DB-BD31-4B8C-83A1-F6EECF244321}">
                <p14:modId xmlns:p14="http://schemas.microsoft.com/office/powerpoint/2010/main" val="3007054151"/>
              </p:ext>
            </p:extLst>
          </p:nvPr>
        </p:nvGraphicFramePr>
        <p:xfrm>
          <a:off x="190972" y="2979688"/>
          <a:ext cx="8784976" cy="2410688"/>
        </p:xfrm>
        <a:graphic>
          <a:graphicData uri="http://schemas.openxmlformats.org/drawingml/2006/table">
            <a:tbl>
              <a:tblPr firstRow="1" bandRow="1">
                <a:tableStyleId>{5C22544A-7EE6-4342-B048-85BDC9FD1C3A}</a:tableStyleId>
              </a:tblPr>
              <a:tblGrid>
                <a:gridCol w="3673276">
                  <a:extLst>
                    <a:ext uri="{9D8B030D-6E8A-4147-A177-3AD203B41FA5}">
                      <a16:colId xmlns:a16="http://schemas.microsoft.com/office/drawing/2014/main" val="20000"/>
                    </a:ext>
                  </a:extLst>
                </a:gridCol>
                <a:gridCol w="5111700">
                  <a:extLst>
                    <a:ext uri="{9D8B030D-6E8A-4147-A177-3AD203B41FA5}">
                      <a16:colId xmlns:a16="http://schemas.microsoft.com/office/drawing/2014/main" val="20001"/>
                    </a:ext>
                  </a:extLst>
                </a:gridCol>
              </a:tblGrid>
              <a:tr h="370840">
                <a:tc gridSpan="2">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424160">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◆評価対象の事務の対象人数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任意実施</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954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◆重大事故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特定個人情報に関する重大事故）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発生なし</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189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◆しきい値判断結果</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特定個人情報保護評価の実施が義務付けられない</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評価の実施は義務付けられていないが基礎項目評価書を作成する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6" name="コンテンツ プレースホルダー 2"/>
          <p:cNvSpPr txBox="1">
            <a:spLocks/>
          </p:cNvSpPr>
          <p:nvPr/>
        </p:nvSpPr>
        <p:spPr>
          <a:xfrm>
            <a:off x="190972" y="2132856"/>
            <a:ext cx="8784976"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対象生徒人数：学び直し支援事業支給実績数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評価対象人数の算出方法：対象生徒人数の保護者等の市町村民税所得割額を確認することから生徒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１人に対し両親２人とし算出。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68196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548680"/>
          </a:xfrm>
          <a:solidFill>
            <a:schemeClr val="tx2">
              <a:lumMod val="60000"/>
              <a:lumOff val="40000"/>
            </a:schemeClr>
          </a:solidFill>
        </p:spPr>
        <p:txBody>
          <a:bodyPr>
            <a:normAutofit fontScale="90000"/>
          </a:bodyPr>
          <a:lstStyle/>
          <a:p>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卒業支援事業について</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885592520"/>
              </p:ext>
            </p:extLst>
          </p:nvPr>
        </p:nvGraphicFramePr>
        <p:xfrm>
          <a:off x="179512" y="620688"/>
          <a:ext cx="8856984" cy="1569720"/>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432048">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111252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年度より、府立高校において、原級留置等により、就学支援金制度の期間</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制限を超過し、学び直し制度の対象とならない生徒の卒業を支援するため、授業</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料の免除を行います。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335542376"/>
              </p:ext>
            </p:extLst>
          </p:nvPr>
        </p:nvGraphicFramePr>
        <p:xfrm>
          <a:off x="179512" y="2348880"/>
          <a:ext cx="8856984" cy="4190176"/>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383989">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減免の対象となる者</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478904">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◆府立高校に在学する者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04056">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◆申請の時点で卒業できないことに、やむを得ない理由があると校長が認めること</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576064">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◆期間制限を超過した後、</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年以内に卒業できる見込みがあると校長が認めること</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82868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◆親権者</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保護者等</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の所得等が就学支援金の要件</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を満たすこと</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保護者等の府民税・市町村民税の所得割額の合計額が</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7,000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円未満の者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父母両方の合算額</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72008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◆就学支援金の期間制限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全日制で</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年間、定時制・通信制で</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年間</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内に卒業できな</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い</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53947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◆学び直し支援の対象とならないこと</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一旦退学して学び直した生徒でないこと</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53117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5052749"/>
              </p:ext>
            </p:extLst>
          </p:nvPr>
        </p:nvGraphicFramePr>
        <p:xfrm>
          <a:off x="179512" y="188640"/>
          <a:ext cx="8784975" cy="1898640"/>
        </p:xfrm>
        <a:graphic>
          <a:graphicData uri="http://schemas.openxmlformats.org/drawingml/2006/table">
            <a:tbl>
              <a:tblPr firstRow="1" bandRow="1">
                <a:tableStyleId>{5C22544A-7EE6-4342-B048-85BDC9FD1C3A}</a:tableStyleId>
              </a:tblPr>
              <a:tblGrid>
                <a:gridCol w="1756995">
                  <a:extLst>
                    <a:ext uri="{9D8B030D-6E8A-4147-A177-3AD203B41FA5}">
                      <a16:colId xmlns:a16="http://schemas.microsoft.com/office/drawing/2014/main" val="20000"/>
                    </a:ext>
                  </a:extLst>
                </a:gridCol>
                <a:gridCol w="1756995">
                  <a:extLst>
                    <a:ext uri="{9D8B030D-6E8A-4147-A177-3AD203B41FA5}">
                      <a16:colId xmlns:a16="http://schemas.microsoft.com/office/drawing/2014/main" val="20001"/>
                    </a:ext>
                  </a:extLst>
                </a:gridCol>
                <a:gridCol w="1756995">
                  <a:extLst>
                    <a:ext uri="{9D8B030D-6E8A-4147-A177-3AD203B41FA5}">
                      <a16:colId xmlns:a16="http://schemas.microsoft.com/office/drawing/2014/main" val="20002"/>
                    </a:ext>
                  </a:extLst>
                </a:gridCol>
                <a:gridCol w="1756995">
                  <a:extLst>
                    <a:ext uri="{9D8B030D-6E8A-4147-A177-3AD203B41FA5}">
                      <a16:colId xmlns:a16="http://schemas.microsoft.com/office/drawing/2014/main" val="20003"/>
                    </a:ext>
                  </a:extLst>
                </a:gridCol>
                <a:gridCol w="1756995">
                  <a:extLst>
                    <a:ext uri="{9D8B030D-6E8A-4147-A177-3AD203B41FA5}">
                      <a16:colId xmlns:a16="http://schemas.microsoft.com/office/drawing/2014/main" val="20004"/>
                    </a:ext>
                  </a:extLst>
                </a:gridCol>
              </a:tblGrid>
              <a:tr h="370840">
                <a:tc gridSpan="5">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9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4681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94432">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416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graphicFrame>
        <p:nvGraphicFramePr>
          <p:cNvPr id="3" name="コンテンツ プレースホルダー 3"/>
          <p:cNvGraphicFramePr>
            <a:graphicFrameLocks/>
          </p:cNvGraphicFramePr>
          <p:nvPr>
            <p:extLst>
              <p:ext uri="{D42A27DB-BD31-4B8C-83A1-F6EECF244321}">
                <p14:modId xmlns:p14="http://schemas.microsoft.com/office/powerpoint/2010/main" val="813413840"/>
              </p:ext>
            </p:extLst>
          </p:nvPr>
        </p:nvGraphicFramePr>
        <p:xfrm>
          <a:off x="194420" y="2915444"/>
          <a:ext cx="8784976" cy="2596852"/>
        </p:xfrm>
        <a:graphic>
          <a:graphicData uri="http://schemas.openxmlformats.org/drawingml/2006/table">
            <a:tbl>
              <a:tblPr firstRow="1" bandRow="1">
                <a:tableStyleId>{5C22544A-7EE6-4342-B048-85BDC9FD1C3A}</a:tableStyleId>
              </a:tblPr>
              <a:tblGrid>
                <a:gridCol w="3744416">
                  <a:extLst>
                    <a:ext uri="{9D8B030D-6E8A-4147-A177-3AD203B41FA5}">
                      <a16:colId xmlns:a16="http://schemas.microsoft.com/office/drawing/2014/main" val="20000"/>
                    </a:ext>
                  </a:extLst>
                </a:gridCol>
                <a:gridCol w="5040560">
                  <a:extLst>
                    <a:ext uri="{9D8B030D-6E8A-4147-A177-3AD203B41FA5}">
                      <a16:colId xmlns:a16="http://schemas.microsoft.com/office/drawing/2014/main" val="20001"/>
                    </a:ext>
                  </a:extLst>
                </a:gridCol>
              </a:tblGrid>
              <a:tr h="370840">
                <a:tc gridSpan="2">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488404">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◆評価対象の事務の対象人数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任意実施</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32048">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76064">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◆重大事故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特定個人情報に関する重大事故）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発生なし</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12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◆しきい値判断結果</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特定個人情報保護評価の実施が</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義務付けられない</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6" name="コンテンツ プレースホルダー 3"/>
          <p:cNvGraphicFramePr>
            <a:graphicFrameLocks/>
          </p:cNvGraphicFramePr>
          <p:nvPr>
            <p:extLst>
              <p:ext uri="{D42A27DB-BD31-4B8C-83A1-F6EECF244321}">
                <p14:modId xmlns:p14="http://schemas.microsoft.com/office/powerpoint/2010/main" val="3117380501"/>
              </p:ext>
            </p:extLst>
          </p:nvPr>
        </p:nvGraphicFramePr>
        <p:xfrm>
          <a:off x="194421" y="5733256"/>
          <a:ext cx="8784975" cy="1008112"/>
        </p:xfrm>
        <a:graphic>
          <a:graphicData uri="http://schemas.openxmlformats.org/drawingml/2006/table">
            <a:tbl>
              <a:tblPr firstRow="1" bandRow="1">
                <a:tableStyleId>{5C22544A-7EE6-4342-B048-85BDC9FD1C3A}</a:tableStyleId>
              </a:tblPr>
              <a:tblGrid>
                <a:gridCol w="8784975">
                  <a:extLst>
                    <a:ext uri="{9D8B030D-6E8A-4147-A177-3AD203B41FA5}">
                      <a16:colId xmlns:a16="http://schemas.microsoft.com/office/drawing/2014/main" val="20000"/>
                    </a:ext>
                  </a:extLst>
                </a:gridCol>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独自利用事務の情報連携に係る届出</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◆個人情報保護委員会への届出済（平成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7" name="コンテンツ プレースホルダー 2"/>
          <p:cNvSpPr txBox="1">
            <a:spLocks/>
          </p:cNvSpPr>
          <p:nvPr/>
        </p:nvSpPr>
        <p:spPr>
          <a:xfrm>
            <a:off x="194420" y="2102396"/>
            <a:ext cx="8784976"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対象生徒人数：卒業支援事業免除実績数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評価対象人数の算出方法：対象生徒人数の保護者等の市町村民税所得割額を確認することから生徒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１人に対し両親２人とし算出。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4477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548680"/>
          </a:xfrm>
          <a:solidFill>
            <a:schemeClr val="tx2">
              <a:lumMod val="60000"/>
              <a:lumOff val="40000"/>
            </a:schemeClr>
          </a:solidFill>
        </p:spPr>
        <p:txBody>
          <a:bodyPr>
            <a:normAutofit fontScale="90000"/>
          </a:bodyPr>
          <a:lstStyle/>
          <a:p>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家計急変支援事業について</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682887237"/>
              </p:ext>
            </p:extLst>
          </p:nvPr>
        </p:nvGraphicFramePr>
        <p:xfrm>
          <a:off x="179512" y="620688"/>
          <a:ext cx="8784976" cy="1569720"/>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111252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◆府立高校に在学する生徒の保護者等が失職、倒産などの家計急変による経済的理</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由から授業料の納付が困難になった場合、授業料の減免による緊急の支援を行い　</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780903633"/>
              </p:ext>
            </p:extLst>
          </p:nvPr>
        </p:nvGraphicFramePr>
        <p:xfrm>
          <a:off x="179512" y="2348880"/>
          <a:ext cx="8856984" cy="3816424"/>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383989">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減免の対象となる者</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478904">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◆府立高校に在学する者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04056">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◆所得要件を除けば就学支援金・学び直し支援金の受給資格を得られる者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133156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◆主として生計を維持する保護者が、</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①勤務先の倒産</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②経営状況の悪化による解雇</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③経営状況の悪化による廃業</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自主廃業でない場合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等により失職した場合</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1044704">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勤務先の経営状況の悪化に伴う家計急変により授業料の納付が困難となった場</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合のみが対象で、病気、けが等に伴って家計が急変した場合等は、対象となり</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ません。</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65596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82306935"/>
              </p:ext>
            </p:extLst>
          </p:nvPr>
        </p:nvGraphicFramePr>
        <p:xfrm>
          <a:off x="179514" y="332656"/>
          <a:ext cx="8784975" cy="1980272"/>
        </p:xfrm>
        <a:graphic>
          <a:graphicData uri="http://schemas.openxmlformats.org/drawingml/2006/table">
            <a:tbl>
              <a:tblPr firstRow="1" bandRow="1">
                <a:tableStyleId>{5C22544A-7EE6-4342-B048-85BDC9FD1C3A}</a:tableStyleId>
              </a:tblPr>
              <a:tblGrid>
                <a:gridCol w="1756995">
                  <a:extLst>
                    <a:ext uri="{9D8B030D-6E8A-4147-A177-3AD203B41FA5}">
                      <a16:colId xmlns:a16="http://schemas.microsoft.com/office/drawing/2014/main" val="20000"/>
                    </a:ext>
                  </a:extLst>
                </a:gridCol>
                <a:gridCol w="1756995">
                  <a:extLst>
                    <a:ext uri="{9D8B030D-6E8A-4147-A177-3AD203B41FA5}">
                      <a16:colId xmlns:a16="http://schemas.microsoft.com/office/drawing/2014/main" val="20001"/>
                    </a:ext>
                  </a:extLst>
                </a:gridCol>
                <a:gridCol w="1756995">
                  <a:extLst>
                    <a:ext uri="{9D8B030D-6E8A-4147-A177-3AD203B41FA5}">
                      <a16:colId xmlns:a16="http://schemas.microsoft.com/office/drawing/2014/main" val="20002"/>
                    </a:ext>
                  </a:extLst>
                </a:gridCol>
                <a:gridCol w="1756995">
                  <a:extLst>
                    <a:ext uri="{9D8B030D-6E8A-4147-A177-3AD203B41FA5}">
                      <a16:colId xmlns:a16="http://schemas.microsoft.com/office/drawing/2014/main" val="20003"/>
                    </a:ext>
                  </a:extLst>
                </a:gridCol>
                <a:gridCol w="1756995">
                  <a:extLst>
                    <a:ext uri="{9D8B030D-6E8A-4147-A177-3AD203B41FA5}">
                      <a16:colId xmlns:a16="http://schemas.microsoft.com/office/drawing/2014/main" val="20004"/>
                    </a:ext>
                  </a:extLst>
                </a:gridCol>
              </a:tblGrid>
              <a:tr h="370840">
                <a:tc gridSpan="5">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9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157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2846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graphicFrame>
        <p:nvGraphicFramePr>
          <p:cNvPr id="3" name="コンテンツ プレースホルダー 3"/>
          <p:cNvGraphicFramePr>
            <a:graphicFrameLocks/>
          </p:cNvGraphicFramePr>
          <p:nvPr>
            <p:extLst>
              <p:ext uri="{D42A27DB-BD31-4B8C-83A1-F6EECF244321}">
                <p14:modId xmlns:p14="http://schemas.microsoft.com/office/powerpoint/2010/main" val="1775122049"/>
              </p:ext>
            </p:extLst>
          </p:nvPr>
        </p:nvGraphicFramePr>
        <p:xfrm>
          <a:off x="156940" y="3242568"/>
          <a:ext cx="8784976" cy="2557760"/>
        </p:xfrm>
        <a:graphic>
          <a:graphicData uri="http://schemas.openxmlformats.org/drawingml/2006/table">
            <a:tbl>
              <a:tblPr firstRow="1" bandRow="1">
                <a:tableStyleId>{5C22544A-7EE6-4342-B048-85BDC9FD1C3A}</a:tableStyleId>
              </a:tblPr>
              <a:tblGrid>
                <a:gridCol w="3744416">
                  <a:extLst>
                    <a:ext uri="{9D8B030D-6E8A-4147-A177-3AD203B41FA5}">
                      <a16:colId xmlns:a16="http://schemas.microsoft.com/office/drawing/2014/main" val="20000"/>
                    </a:ext>
                  </a:extLst>
                </a:gridCol>
                <a:gridCol w="5040560">
                  <a:extLst>
                    <a:ext uri="{9D8B030D-6E8A-4147-A177-3AD203B41FA5}">
                      <a16:colId xmlns:a16="http://schemas.microsoft.com/office/drawing/2014/main" val="20001"/>
                    </a:ext>
                  </a:extLst>
                </a:gridCol>
              </a:tblGrid>
              <a:tr h="370840">
                <a:tc gridSpan="2">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478904">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◆評価対象の事務の対象人数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任意実施</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024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707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◆重大事故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特定個人情報に関する重大事故）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発生なし</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343644">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◆しきい値判断結果</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特定個人情報保護評価の実施が</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義務付けられない</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6" name="コンテンツ プレースホルダー 3"/>
          <p:cNvGraphicFramePr>
            <a:graphicFrameLocks/>
          </p:cNvGraphicFramePr>
          <p:nvPr>
            <p:extLst>
              <p:ext uri="{D42A27DB-BD31-4B8C-83A1-F6EECF244321}">
                <p14:modId xmlns:p14="http://schemas.microsoft.com/office/powerpoint/2010/main" val="1607115940"/>
              </p:ext>
            </p:extLst>
          </p:nvPr>
        </p:nvGraphicFramePr>
        <p:xfrm>
          <a:off x="183208" y="5821412"/>
          <a:ext cx="8784975" cy="1008112"/>
        </p:xfrm>
        <a:graphic>
          <a:graphicData uri="http://schemas.openxmlformats.org/drawingml/2006/table">
            <a:tbl>
              <a:tblPr firstRow="1" bandRow="1">
                <a:tableStyleId>{5C22544A-7EE6-4342-B048-85BDC9FD1C3A}</a:tableStyleId>
              </a:tblPr>
              <a:tblGrid>
                <a:gridCol w="8784975">
                  <a:extLst>
                    <a:ext uri="{9D8B030D-6E8A-4147-A177-3AD203B41FA5}">
                      <a16:colId xmlns:a16="http://schemas.microsoft.com/office/drawing/2014/main" val="20000"/>
                    </a:ext>
                  </a:extLst>
                </a:gridCol>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独自利用事務の情報連携に係る届出</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◆個人情報保護委員会への届出済（平成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7" name="コンテンツ プレースホルダー 2"/>
          <p:cNvSpPr txBox="1">
            <a:spLocks/>
          </p:cNvSpPr>
          <p:nvPr/>
        </p:nvSpPr>
        <p:spPr>
          <a:xfrm>
            <a:off x="190972" y="2420888"/>
            <a:ext cx="8784976" cy="7920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対象生徒人数：家計急変支援事業免除実績数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評価対象人数の算出方法：対象生徒人数の保護者等の市町村民税所得割額を確認することから生徒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Font typeface="Arial" panose="020B0604020202020204" pitchFamily="34" charset="0"/>
              <a:buNone/>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１人に対し両親２人とし算出。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0147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778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0"/>
            <a:ext cx="9144000" cy="562074"/>
          </a:xfrm>
          <a:solidFill>
            <a:schemeClr val="accent1"/>
          </a:solidFill>
        </p:spPr>
        <p:txBody>
          <a:bodyPr>
            <a:normAutofit/>
          </a:bodyPr>
          <a:lstStyle/>
          <a:p>
            <a:r>
              <a:rPr kumimoji="1" lang="ja-JP" altLang="en-US" sz="2900" b="1" dirty="0" smtClean="0">
                <a:solidFill>
                  <a:schemeClr val="bg1"/>
                </a:solidFill>
              </a:rPr>
              <a:t>マイナンバー制度を活用する事業</a:t>
            </a:r>
            <a:endParaRPr kumimoji="1" lang="ja-JP" altLang="en-US" sz="2900"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2727247672"/>
              </p:ext>
            </p:extLst>
          </p:nvPr>
        </p:nvGraphicFramePr>
        <p:xfrm>
          <a:off x="179512" y="764704"/>
          <a:ext cx="8784976" cy="5832648"/>
        </p:xfrm>
        <a:graphic>
          <a:graphicData uri="http://schemas.openxmlformats.org/drawingml/2006/table">
            <a:tbl>
              <a:tblPr firstRow="1" bandRow="1">
                <a:tableStyleId>{5C22544A-7EE6-4342-B048-85BDC9FD1C3A}</a:tableStyleId>
              </a:tblPr>
              <a:tblGrid>
                <a:gridCol w="1830203">
                  <a:extLst>
                    <a:ext uri="{9D8B030D-6E8A-4147-A177-3AD203B41FA5}">
                      <a16:colId xmlns:a16="http://schemas.microsoft.com/office/drawing/2014/main" val="20000"/>
                    </a:ext>
                  </a:extLst>
                </a:gridCol>
                <a:gridCol w="1317746">
                  <a:extLst>
                    <a:ext uri="{9D8B030D-6E8A-4147-A177-3AD203B41FA5}">
                      <a16:colId xmlns:a16="http://schemas.microsoft.com/office/drawing/2014/main" val="20001"/>
                    </a:ext>
                  </a:extLst>
                </a:gridCol>
                <a:gridCol w="1756995">
                  <a:extLst>
                    <a:ext uri="{9D8B030D-6E8A-4147-A177-3AD203B41FA5}">
                      <a16:colId xmlns:a16="http://schemas.microsoft.com/office/drawing/2014/main" val="20002"/>
                    </a:ext>
                  </a:extLst>
                </a:gridCol>
                <a:gridCol w="3880032">
                  <a:extLst>
                    <a:ext uri="{9D8B030D-6E8A-4147-A177-3AD203B41FA5}">
                      <a16:colId xmlns:a16="http://schemas.microsoft.com/office/drawing/2014/main" val="20003"/>
                    </a:ext>
                  </a:extLst>
                </a:gridCol>
              </a:tblGrid>
              <a:tr h="648072">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　業　名</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 業 形 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個人情報保護委員会への届出の要否</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関　係　法　令　等</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648072">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就学支援金事業</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法定受託事務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不要</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〇高等学校等就学支援金の支給に関する法律</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〇大阪府立高等学校就学支援金交付要綱</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1008112">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奨学のための給付金</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独自利用事務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a:t>
                      </a:r>
                      <a:r>
                        <a:rPr kumimoji="1" lang="ja-JP" altLang="en-US" sz="1400" b="0" i="0" u="none" strike="noStrike" kern="1200" baseline="0" dirty="0" smtClean="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高等学校等修学支援事業費補助金（奨学の</a:t>
                      </a:r>
                      <a:endParaRPr kumimoji="1" lang="en-US" altLang="ja-JP" sz="1400" b="0" i="0" u="none" strike="noStrike" kern="1200" baseline="0" dirty="0" smtClean="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0" i="0" u="none" strike="noStrike" kern="1200" baseline="0" dirty="0" smtClean="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　ための給付金）交付要綱</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〇大阪府国公立高等学校等奨学のための給付</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金支給要綱</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108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学び直し支援事業</a:t>
                      </a: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独自利用事務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〇高等学校等修学支援金事業費補助金（学び</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直しへの支援）交付要綱</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〇大阪府公立高等学校学び直しの支援金事務</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処理要領</a:t>
                      </a:r>
                    </a:p>
                  </a:txBody>
                  <a:tcPr anchor="ctr"/>
                </a:tc>
                <a:extLst>
                  <a:ext uri="{0D108BD9-81ED-4DB2-BD59-A6C34878D82A}">
                    <a16:rowId xmlns:a16="http://schemas.microsoft.com/office/drawing/2014/main" val="10003"/>
                  </a:ext>
                </a:extLst>
              </a:tr>
              <a:tr h="144016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卒業支援事業</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独自利用事務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〇大阪府立学校授業料等に関する規則</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〇大阪府立学校の授業料等に関する規則第５</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条第９項の規定に基づく授業料免除（卒業</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支援）に係る運用基準</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〇高等学校の授業料の免除に関する取り扱い</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要領</a:t>
                      </a:r>
                    </a:p>
                  </a:txBody>
                  <a:tcPr anchor="ctr"/>
                </a:tc>
                <a:extLst>
                  <a:ext uri="{0D108BD9-81ED-4DB2-BD59-A6C34878D82A}">
                    <a16:rowId xmlns:a16="http://schemas.microsoft.com/office/drawing/2014/main" val="10004"/>
                  </a:ext>
                </a:extLst>
              </a:tr>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家計急変支援事業</a:t>
                      </a: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独自利用事務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要</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〇高等学校等修学支援金事業費補助金（家計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急変世帯への支援）交付要綱</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〇高等学校の授業料の免除に関する取り扱い</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要領</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38397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0"/>
            <a:ext cx="9144000" cy="562074"/>
          </a:xfrm>
          <a:solidFill>
            <a:schemeClr val="accent1"/>
          </a:solidFill>
        </p:spPr>
        <p:txBody>
          <a:bodyPr>
            <a:normAutofit/>
          </a:bodyPr>
          <a:lstStyle/>
          <a:p>
            <a:r>
              <a:rPr kumimoji="1" lang="ja-JP" altLang="en-US" sz="2900" b="1" dirty="0" smtClean="0">
                <a:solidFill>
                  <a:schemeClr val="bg1"/>
                </a:solidFill>
              </a:rPr>
              <a:t>マイナンバー制度に係る法令関係等</a:t>
            </a:r>
            <a:endParaRPr kumimoji="1" lang="ja-JP" altLang="en-US" sz="2900" b="1" dirty="0">
              <a:solidFill>
                <a:schemeClr val="bg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7518410"/>
              </p:ext>
            </p:extLst>
          </p:nvPr>
        </p:nvGraphicFramePr>
        <p:xfrm>
          <a:off x="179512" y="620688"/>
          <a:ext cx="8784976" cy="3816424"/>
        </p:xfrm>
        <a:graphic>
          <a:graphicData uri="http://schemas.openxmlformats.org/drawingml/2006/table">
            <a:tbl>
              <a:tblPr firstRow="1" bandRow="1">
                <a:tableStyleId>{5C22544A-7EE6-4342-B048-85BDC9FD1C3A}</a:tableStyleId>
              </a:tblPr>
              <a:tblGrid>
                <a:gridCol w="6548314">
                  <a:extLst>
                    <a:ext uri="{9D8B030D-6E8A-4147-A177-3AD203B41FA5}">
                      <a16:colId xmlns:a16="http://schemas.microsoft.com/office/drawing/2014/main" val="20000"/>
                    </a:ext>
                  </a:extLst>
                </a:gridCol>
                <a:gridCol w="2236662">
                  <a:extLst>
                    <a:ext uri="{9D8B030D-6E8A-4147-A177-3AD203B41FA5}">
                      <a16:colId xmlns:a16="http://schemas.microsoft.com/office/drawing/2014/main" val="20001"/>
                    </a:ext>
                  </a:extLst>
                </a:gridCol>
              </a:tblGrid>
              <a:tr h="504056">
                <a:tc>
                  <a:txBody>
                    <a:bodyP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法　令　関　係</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600" b="1" smtClean="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56">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行政手続における特定の個人を識別するための番号の利用等に関する法律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720080">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行政手続における特定の個人を識別するための番号の利用等に関する法律別表第二の主務省令で定める事務及び情報を定める命令</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の項</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91</a:t>
                      </a: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の項</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113</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504056">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大阪府行政手続における特定の個人を識別するための番号の利用に関する条例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別表（第三条関係）４項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576064">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大阪府行政手続における特定の個人を識別するための番号の利用に関する条例施行規則</a:t>
                      </a: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第５条</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504056">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大阪府住民基本台帳法施行条例</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別表第２（第５条関係）</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5"/>
                  </a:ext>
                </a:extLst>
              </a:tr>
              <a:tr h="504056">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大阪府住民基本台帳法施行細則</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条第</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6"/>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596802171"/>
              </p:ext>
            </p:extLst>
          </p:nvPr>
        </p:nvGraphicFramePr>
        <p:xfrm>
          <a:off x="179512" y="4509120"/>
          <a:ext cx="8784976" cy="1440160"/>
        </p:xfrm>
        <a:graphic>
          <a:graphicData uri="http://schemas.openxmlformats.org/drawingml/2006/table">
            <a:tbl>
              <a:tblPr firstRow="1" bandRow="1">
                <a:tableStyleId>{5C22544A-7EE6-4342-B048-85BDC9FD1C3A}</a:tableStyleId>
              </a:tblPr>
              <a:tblGrid>
                <a:gridCol w="4011488">
                  <a:extLst>
                    <a:ext uri="{9D8B030D-6E8A-4147-A177-3AD203B41FA5}">
                      <a16:colId xmlns:a16="http://schemas.microsoft.com/office/drawing/2014/main" val="20000"/>
                    </a:ext>
                  </a:extLst>
                </a:gridCol>
                <a:gridCol w="4773488">
                  <a:extLst>
                    <a:ext uri="{9D8B030D-6E8A-4147-A177-3AD203B41FA5}">
                      <a16:colId xmlns:a16="http://schemas.microsoft.com/office/drawing/2014/main" val="20001"/>
                    </a:ext>
                  </a:extLst>
                </a:gridCol>
              </a:tblGrid>
              <a:tr h="426673">
                <a:tc gridSpan="2">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982960">
                <a:tc>
                  <a:txBody>
                    <a:bodyPr/>
                    <a:lstStyle/>
                    <a:p>
                      <a:r>
                        <a:rPr kumimoji="1"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◆施設財務課担当者数：</a:t>
                      </a:r>
                      <a:r>
                        <a:rPr kumimoji="1" lang="en-US" altLang="zh-TW"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p>
                    <a:p>
                      <a:r>
                        <a:rPr kumimoji="1"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　（職員：</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８</a:t>
                      </a:r>
                      <a:r>
                        <a:rPr kumimoji="1"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人、派遣職員：</a:t>
                      </a:r>
                      <a:r>
                        <a:rPr kumimoji="1" lang="en-US" altLang="zh-TW" dirty="0" smtClean="0">
                          <a:latin typeface="メイリオ" panose="020B0604030504040204" pitchFamily="50" charset="-128"/>
                          <a:ea typeface="メイリオ" panose="020B0604030504040204" pitchFamily="50" charset="-128"/>
                          <a:cs typeface="メイリオ" panose="020B0604030504040204" pitchFamily="50" charset="-128"/>
                        </a:rPr>
                        <a:t>24</a:t>
                      </a:r>
                      <a:r>
                        <a:rPr kumimoji="1"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特定個人情報ファイル取扱数：</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人未満</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01424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548680"/>
          </a:xfrm>
          <a:solidFill>
            <a:schemeClr val="tx2">
              <a:lumMod val="60000"/>
              <a:lumOff val="40000"/>
            </a:schemeClr>
          </a:solidFill>
        </p:spPr>
        <p:txBody>
          <a:bodyPr>
            <a:normAutofit fontScale="90000"/>
          </a:bodyPr>
          <a:lstStyle/>
          <a:p>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就学支援金支援金事業について</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761824352"/>
              </p:ext>
            </p:extLst>
          </p:nvPr>
        </p:nvGraphicFramePr>
        <p:xfrm>
          <a:off x="179512" y="620688"/>
          <a:ext cx="8784976" cy="2376264"/>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26673">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1919064">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◆就学支援金は、平成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年度以降に入学した生徒を対象とし、親権者</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保護者等</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所得等が支給対象要件を満たす生徒の授業料を、国が生徒に変わって負担する制</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度です。</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年度以前に入学された生徒については、授業料の不徴収制度の対象と</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な</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dirty="0" err="1" smtClean="0">
                          <a:latin typeface="メイリオ" panose="020B0604030504040204" pitchFamily="50" charset="-128"/>
                          <a:ea typeface="メイリオ" panose="020B0604030504040204" pitchFamily="50" charset="-128"/>
                          <a:cs typeface="メイリオ" panose="020B0604030504040204" pitchFamily="50" charset="-128"/>
                        </a:rPr>
                        <a:t>る</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ことから、就学支援金事業の対象は、全日制であれば、平成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年度は</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年生、　</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年度は１・</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年生、平成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年度は</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年から</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年生が対象となります。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687837624"/>
              </p:ext>
            </p:extLst>
          </p:nvPr>
        </p:nvGraphicFramePr>
        <p:xfrm>
          <a:off x="179512" y="3212976"/>
          <a:ext cx="8784976" cy="3384376"/>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08045">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支給対象となる者</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50912">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◆府内の公立高校に在学する生徒において、次の①～④の要件の全てに該当する者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04056">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①日本国内に住所を有する者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504056">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②高校等を卒業しまたは修了したことがない者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72008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③高校等に在学した期間が通算して</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月を超えていない者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定時制課程・通信制課程は</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④保護者等の府民税・市町村民税の所得割額の合計額が</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7,000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円未満の者　　　　　　　　　　　　　　　　　　　　</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（父母両方の合算額）</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74288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3"/>
          <p:cNvGraphicFramePr>
            <a:graphicFrameLocks/>
          </p:cNvGraphicFramePr>
          <p:nvPr>
            <p:extLst>
              <p:ext uri="{D42A27DB-BD31-4B8C-83A1-F6EECF244321}">
                <p14:modId xmlns:p14="http://schemas.microsoft.com/office/powerpoint/2010/main" val="3238847348"/>
              </p:ext>
            </p:extLst>
          </p:nvPr>
        </p:nvGraphicFramePr>
        <p:xfrm>
          <a:off x="179512" y="5733256"/>
          <a:ext cx="8784975" cy="1008112"/>
        </p:xfrm>
        <a:graphic>
          <a:graphicData uri="http://schemas.openxmlformats.org/drawingml/2006/table">
            <a:tbl>
              <a:tblPr firstRow="1" bandRow="1">
                <a:tableStyleId>{5C22544A-7EE6-4342-B048-85BDC9FD1C3A}</a:tableStyleId>
              </a:tblPr>
              <a:tblGrid>
                <a:gridCol w="8784975">
                  <a:extLst>
                    <a:ext uri="{9D8B030D-6E8A-4147-A177-3AD203B41FA5}">
                      <a16:colId xmlns:a16="http://schemas.microsoft.com/office/drawing/2014/main" val="20000"/>
                    </a:ext>
                  </a:extLst>
                </a:gridCol>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独自利用事務の情報連携に係る届出</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50405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◆法定受託事務により個人情報保護委員会への届出は不要</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9" name="コンテンツ プレースホルダー 3"/>
          <p:cNvGraphicFramePr>
            <a:graphicFrameLocks/>
          </p:cNvGraphicFramePr>
          <p:nvPr>
            <p:extLst>
              <p:ext uri="{D42A27DB-BD31-4B8C-83A1-F6EECF244321}">
                <p14:modId xmlns:p14="http://schemas.microsoft.com/office/powerpoint/2010/main" val="3954013874"/>
              </p:ext>
            </p:extLst>
          </p:nvPr>
        </p:nvGraphicFramePr>
        <p:xfrm>
          <a:off x="179512" y="3212976"/>
          <a:ext cx="8784976" cy="2449056"/>
        </p:xfrm>
        <a:graphic>
          <a:graphicData uri="http://schemas.openxmlformats.org/drawingml/2006/table">
            <a:tbl>
              <a:tblPr firstRow="1" bandRow="1">
                <a:tableStyleId>{5C22544A-7EE6-4342-B048-85BDC9FD1C3A}</a:tableStyleId>
              </a:tblPr>
              <a:tblGrid>
                <a:gridCol w="3744416">
                  <a:extLst>
                    <a:ext uri="{9D8B030D-6E8A-4147-A177-3AD203B41FA5}">
                      <a16:colId xmlns:a16="http://schemas.microsoft.com/office/drawing/2014/main" val="20000"/>
                    </a:ext>
                  </a:extLst>
                </a:gridCol>
                <a:gridCol w="5040560">
                  <a:extLst>
                    <a:ext uri="{9D8B030D-6E8A-4147-A177-3AD203B41FA5}">
                      <a16:colId xmlns:a16="http://schemas.microsoft.com/office/drawing/2014/main" val="20001"/>
                    </a:ext>
                  </a:extLst>
                </a:gridCol>
              </a:tblGrid>
              <a:tr h="370840">
                <a:tc gridSpan="2">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しきい値判断</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406896">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◆評価対象の事務の対象人数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万人以上</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60040">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◆特定個人情報ファイル取扱者数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500</a:t>
                      </a:r>
                      <a:r>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t>人未満</a:t>
                      </a:r>
                      <a:endPar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277252">
                <a:tc>
                  <a:txBody>
                    <a:bodyPr/>
                    <a:lstStyle/>
                    <a:p>
                      <a:pPr algn="l"/>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◆重大事故</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特定個人情報に関する重大事故）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発生なし</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6371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◆しきい値判断結果</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基礎項目評価及び全項目評価の</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実施が義務付けられる</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8" name="コンテンツ プレースホルダー 3"/>
          <p:cNvGraphicFramePr>
            <a:graphicFrameLocks/>
          </p:cNvGraphicFramePr>
          <p:nvPr>
            <p:extLst>
              <p:ext uri="{D42A27DB-BD31-4B8C-83A1-F6EECF244321}">
                <p14:modId xmlns:p14="http://schemas.microsoft.com/office/powerpoint/2010/main" val="3346484736"/>
              </p:ext>
            </p:extLst>
          </p:nvPr>
        </p:nvGraphicFramePr>
        <p:xfrm>
          <a:off x="179512" y="332656"/>
          <a:ext cx="8784975" cy="1952208"/>
        </p:xfrm>
        <a:graphic>
          <a:graphicData uri="http://schemas.openxmlformats.org/drawingml/2006/table">
            <a:tbl>
              <a:tblPr firstRow="1" bandRow="1">
                <a:tableStyleId>{5C22544A-7EE6-4342-B048-85BDC9FD1C3A}</a:tableStyleId>
              </a:tblPr>
              <a:tblGrid>
                <a:gridCol w="1756995">
                  <a:extLst>
                    <a:ext uri="{9D8B030D-6E8A-4147-A177-3AD203B41FA5}">
                      <a16:colId xmlns:a16="http://schemas.microsoft.com/office/drawing/2014/main" val="20000"/>
                    </a:ext>
                  </a:extLst>
                </a:gridCol>
                <a:gridCol w="1756995">
                  <a:extLst>
                    <a:ext uri="{9D8B030D-6E8A-4147-A177-3AD203B41FA5}">
                      <a16:colId xmlns:a16="http://schemas.microsoft.com/office/drawing/2014/main" val="20001"/>
                    </a:ext>
                  </a:extLst>
                </a:gridCol>
                <a:gridCol w="1756995">
                  <a:extLst>
                    <a:ext uri="{9D8B030D-6E8A-4147-A177-3AD203B41FA5}">
                      <a16:colId xmlns:a16="http://schemas.microsoft.com/office/drawing/2014/main" val="20002"/>
                    </a:ext>
                  </a:extLst>
                </a:gridCol>
                <a:gridCol w="1756995">
                  <a:extLst>
                    <a:ext uri="{9D8B030D-6E8A-4147-A177-3AD203B41FA5}">
                      <a16:colId xmlns:a16="http://schemas.microsoft.com/office/drawing/2014/main" val="20003"/>
                    </a:ext>
                  </a:extLst>
                </a:gridCol>
                <a:gridCol w="1756995">
                  <a:extLst>
                    <a:ext uri="{9D8B030D-6E8A-4147-A177-3AD203B41FA5}">
                      <a16:colId xmlns:a16="http://schemas.microsoft.com/office/drawing/2014/main" val="20004"/>
                    </a:ext>
                  </a:extLst>
                </a:gridCol>
              </a:tblGrid>
              <a:tr h="370840">
                <a:tc gridSpan="5">
                  <a:txBody>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8904">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　　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04056">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対象生徒人数</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100,414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193,982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188,600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185,232</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512048">
                <a:tc>
                  <a:txBody>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評価対象人数</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200,828</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387,964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377,200</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tc>
                  <a:txBody>
                    <a:bodyPr/>
                    <a:lstStyle/>
                    <a:p>
                      <a:pPr algn="ct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370,464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
        <p:nvSpPr>
          <p:cNvPr id="11" name="コンテンツ プレースホルダー 2"/>
          <p:cNvSpPr>
            <a:spLocks noGrp="1"/>
          </p:cNvSpPr>
          <p:nvPr>
            <p:ph idx="1"/>
          </p:nvPr>
        </p:nvSpPr>
        <p:spPr>
          <a:xfrm>
            <a:off x="179512" y="2420888"/>
            <a:ext cx="8784976" cy="792088"/>
          </a:xfrm>
        </p:spPr>
        <p:txBody>
          <a:bodyPr>
            <a:noAutofit/>
          </a:bodyPr>
          <a:lstStyle/>
          <a:p>
            <a:pPr marL="0" indent="0">
              <a:buNone/>
            </a:pP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対象生徒人数：就学支援金制度の対象となる在学生徒数（</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年生は</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回申請するため加算）　</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評価対象人数の算出方法：対象生徒人数の保護</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者等の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市町村民税所得割</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額を確認することから生徒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１人に対し両親２人とし算出。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34973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873863971"/>
              </p:ext>
            </p:extLst>
          </p:nvPr>
        </p:nvGraphicFramePr>
        <p:xfrm>
          <a:off x="179512" y="188640"/>
          <a:ext cx="8865735" cy="6421614"/>
        </p:xfrm>
        <a:graphic>
          <a:graphicData uri="http://schemas.openxmlformats.org/drawingml/2006/table">
            <a:tbl>
              <a:tblPr firstRow="1" bandRow="1">
                <a:tableStyleId>{5C22544A-7EE6-4342-B048-85BDC9FD1C3A}</a:tableStyleId>
              </a:tblPr>
              <a:tblGrid>
                <a:gridCol w="8865735">
                  <a:extLst>
                    <a:ext uri="{9D8B030D-6E8A-4147-A177-3AD203B41FA5}">
                      <a16:colId xmlns:a16="http://schemas.microsoft.com/office/drawing/2014/main" val="20000"/>
                    </a:ext>
                  </a:extLst>
                </a:gridCol>
              </a:tblGrid>
              <a:tr h="5205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高等学校等就学支援金支給事務処理システムについて</a:t>
                      </a:r>
                    </a:p>
                  </a:txBody>
                  <a:tcPr marL="95409" marR="95409" anchor="ctr"/>
                </a:tc>
                <a:extLst>
                  <a:ext uri="{0D108BD9-81ED-4DB2-BD59-A6C34878D82A}">
                    <a16:rowId xmlns:a16="http://schemas.microsoft.com/office/drawing/2014/main" val="10000"/>
                  </a:ext>
                </a:extLst>
              </a:tr>
              <a:tr h="703627">
                <a:tc>
                  <a:txBody>
                    <a:bodyPr/>
                    <a:lstStyle/>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◆就学支援金事業の受給認定作業を行うにあたり、平成</a:t>
                      </a:r>
                      <a:r>
                        <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年度よりマイナンバー制</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度を活用し、課税額情報を取得を行うこととしています。</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5409" marR="95409"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924024">
                <a:tc>
                  <a:txBody>
                    <a:bodyPr/>
                    <a:lstStyle/>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年度からの就学支援金事業の受給認定作業を行うにあたり、文部科学省が</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現在開発を進めている高等学校等就学支援金支給事務処理システム（以下「支給</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事務処理システム」という。）を活用し受給認定作業を行うこととしています。</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5409" marR="95409"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1020192">
                <a:tc>
                  <a:txBody>
                    <a:bodyPr/>
                    <a:lstStyle/>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◆支給事務処理システムは、マイナンバー制度を活用し取得した課税額を基に認</a:t>
                      </a: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定・不認定等の判定を自動で行うことができるシステムです。なお、支給事務処</a:t>
                      </a: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理システムはマイナンバー情報を保有しない作りとなっています。</a:t>
                      </a:r>
                    </a:p>
                  </a:txBody>
                  <a:tcPr marL="95409" marR="95409"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584176">
                <a:tc>
                  <a:txBody>
                    <a:bodyPr/>
                    <a:lstStyle/>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◆課税額情報を照会するにあたり、文部科学省が支給事務処理システムと同時に開</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発しています作業支援ツール（ネット環境下にない端末）で、支給事務処理シス</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テムから取り出した生徒の保護者等の情報に、マイナンバーの紐付とフォーマッ</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ト変換を行い、統合宛名システムにより各地方自治体に課税額の情報照会を行い</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ます。</a:t>
                      </a:r>
                    </a:p>
                  </a:txBody>
                  <a:tcPr marL="95409" marR="95409"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1008112">
                <a:tc>
                  <a:txBody>
                    <a:bodyPr/>
                    <a:lstStyle/>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◆各地方自治体から回答のあった課税額の情報のみを支給事務処理システムに取り</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込むことにより、支給事務処理システムで認定・不認定の判定をすることとなり</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ます。</a:t>
                      </a:r>
                    </a:p>
                  </a:txBody>
                  <a:tcPr marL="95409" marR="95409"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660974">
                <a:tc>
                  <a:txBody>
                    <a:bodyPr/>
                    <a:lstStyle/>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◆支給事務処理システムで判定された認定結果を学校納付金システムに取り込み、</a:t>
                      </a:r>
                      <a:endParaRPr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不認定者等に対し授業料徴収を行うこととなります。</a:t>
                      </a:r>
                    </a:p>
                  </a:txBody>
                  <a:tcPr marL="95409" marR="95409"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81986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8028385" y="639856"/>
            <a:ext cx="886992" cy="41323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1 つの角を切り取った四角形 4"/>
          <p:cNvSpPr/>
          <p:nvPr/>
        </p:nvSpPr>
        <p:spPr>
          <a:xfrm>
            <a:off x="166256" y="964380"/>
            <a:ext cx="914400" cy="763536"/>
          </a:xfrm>
          <a:prstGeom prst="snip1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申請者</a:t>
            </a:r>
            <a:endParaRPr kumimoji="1" lang="en-US" altLang="ja-JP" sz="1050" dirty="0" smtClean="0">
              <a:solidFill>
                <a:schemeClr val="tx1"/>
              </a:solidFill>
            </a:endParaRPr>
          </a:p>
          <a:p>
            <a:pPr algn="ctr"/>
            <a:r>
              <a:rPr kumimoji="1" lang="en-US" altLang="ja-JP" sz="1050" dirty="0" smtClean="0">
                <a:solidFill>
                  <a:schemeClr val="tx1"/>
                </a:solidFill>
              </a:rPr>
              <a:t>【</a:t>
            </a:r>
            <a:r>
              <a:rPr kumimoji="1" lang="ja-JP" altLang="en-US" sz="1050" dirty="0" smtClean="0">
                <a:solidFill>
                  <a:schemeClr val="tx1"/>
                </a:solidFill>
              </a:rPr>
              <a:t>生徒</a:t>
            </a:r>
            <a:r>
              <a:rPr kumimoji="1" lang="en-US" altLang="ja-JP" sz="1050" dirty="0" smtClean="0">
                <a:solidFill>
                  <a:schemeClr val="tx1"/>
                </a:solidFill>
              </a:rPr>
              <a:t>】</a:t>
            </a:r>
            <a:endParaRPr kumimoji="1" lang="ja-JP" altLang="en-US" sz="1050" dirty="0">
              <a:solidFill>
                <a:schemeClr val="tx1"/>
              </a:solidFill>
            </a:endParaRPr>
          </a:p>
        </p:txBody>
      </p:sp>
      <p:sp>
        <p:nvSpPr>
          <p:cNvPr id="7" name="1 つの角を切り取った四角形 6"/>
          <p:cNvSpPr/>
          <p:nvPr/>
        </p:nvSpPr>
        <p:spPr>
          <a:xfrm>
            <a:off x="173247" y="2947061"/>
            <a:ext cx="914400" cy="704134"/>
          </a:xfrm>
          <a:prstGeom prst="snip1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学校事務</a:t>
            </a:r>
            <a:endParaRPr kumimoji="1" lang="en-US" altLang="ja-JP" sz="1050" dirty="0" smtClean="0">
              <a:solidFill>
                <a:schemeClr val="tx1"/>
              </a:solidFill>
            </a:endParaRPr>
          </a:p>
          <a:p>
            <a:pPr algn="ctr"/>
            <a:r>
              <a:rPr kumimoji="1" lang="ja-JP" altLang="en-US" sz="1050" dirty="0" smtClean="0">
                <a:solidFill>
                  <a:schemeClr val="tx1"/>
                </a:solidFill>
              </a:rPr>
              <a:t>担当者</a:t>
            </a:r>
            <a:endParaRPr kumimoji="1" lang="ja-JP" altLang="en-US" sz="1050" dirty="0">
              <a:solidFill>
                <a:schemeClr val="tx1"/>
              </a:solidFill>
            </a:endParaRPr>
          </a:p>
        </p:txBody>
      </p:sp>
      <p:sp>
        <p:nvSpPr>
          <p:cNvPr id="9" name="下矢印 8"/>
          <p:cNvSpPr/>
          <p:nvPr/>
        </p:nvSpPr>
        <p:spPr>
          <a:xfrm>
            <a:off x="377501" y="1821385"/>
            <a:ext cx="484632" cy="1075139"/>
          </a:xfrm>
          <a:prstGeom prst="downArrow">
            <a:avLst>
              <a:gd name="adj1" fmla="val 50000"/>
              <a:gd name="adj2" fmla="val 357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9957" y="2060848"/>
            <a:ext cx="1059906" cy="415498"/>
          </a:xfrm>
          <a:prstGeom prst="rect">
            <a:avLst/>
          </a:prstGeom>
          <a:solidFill>
            <a:schemeClr val="bg1"/>
          </a:solidFill>
        </p:spPr>
        <p:txBody>
          <a:bodyPr wrap="none" rtlCol="0">
            <a:spAutoFit/>
          </a:bodyPr>
          <a:lstStyle/>
          <a:p>
            <a:r>
              <a:rPr lang="ja-JP" altLang="en-US" sz="1050" dirty="0"/>
              <a:t>③</a:t>
            </a:r>
            <a:r>
              <a:rPr kumimoji="1" lang="ja-JP" altLang="en-US" sz="1050" dirty="0" smtClean="0"/>
              <a:t>マイナンバー</a:t>
            </a:r>
            <a:endParaRPr kumimoji="1" lang="en-US" altLang="ja-JP" sz="1050" dirty="0" smtClean="0"/>
          </a:p>
          <a:p>
            <a:r>
              <a:rPr kumimoji="1" lang="ja-JP" altLang="en-US" sz="1050" dirty="0" smtClean="0"/>
              <a:t>写しの提出</a:t>
            </a:r>
            <a:endParaRPr kumimoji="1" lang="ja-JP" altLang="en-US" sz="1050" dirty="0"/>
          </a:p>
        </p:txBody>
      </p:sp>
      <p:sp>
        <p:nvSpPr>
          <p:cNvPr id="13" name="正方形/長方形 12"/>
          <p:cNvSpPr/>
          <p:nvPr/>
        </p:nvSpPr>
        <p:spPr>
          <a:xfrm>
            <a:off x="2141838" y="892696"/>
            <a:ext cx="792087" cy="33316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インターネット公開用サーバ</a:t>
            </a:r>
            <a:endParaRPr kumimoji="1" lang="ja-JP" altLang="en-US" sz="1200" dirty="0"/>
          </a:p>
        </p:txBody>
      </p:sp>
      <p:sp>
        <p:nvSpPr>
          <p:cNvPr id="23" name="1 つの角を切り取った四角形 22"/>
          <p:cNvSpPr/>
          <p:nvPr/>
        </p:nvSpPr>
        <p:spPr>
          <a:xfrm>
            <a:off x="221661" y="4650540"/>
            <a:ext cx="1152128" cy="2018821"/>
          </a:xfrm>
          <a:prstGeom prst="snip1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支給権者</a:t>
            </a:r>
            <a:endParaRPr kumimoji="1" lang="en-US" altLang="ja-JP" sz="1050" dirty="0" smtClean="0">
              <a:solidFill>
                <a:schemeClr val="tx1"/>
              </a:solidFill>
            </a:endParaRPr>
          </a:p>
          <a:p>
            <a:pPr algn="ctr"/>
            <a:r>
              <a:rPr lang="ja-JP" altLang="en-US" sz="1050" dirty="0" smtClean="0">
                <a:solidFill>
                  <a:schemeClr val="tx1"/>
                </a:solidFill>
              </a:rPr>
              <a:t>（教育庁）</a:t>
            </a:r>
            <a:endParaRPr lang="en-US" altLang="ja-JP" sz="1050" dirty="0" smtClean="0">
              <a:solidFill>
                <a:schemeClr val="tx1"/>
              </a:solidFill>
            </a:endParaRPr>
          </a:p>
          <a:p>
            <a:pPr algn="ctr"/>
            <a:endParaRPr kumimoji="1" lang="ja-JP" altLang="en-US" sz="1050" dirty="0">
              <a:solidFill>
                <a:schemeClr val="tx1"/>
              </a:solidFill>
            </a:endParaRPr>
          </a:p>
        </p:txBody>
      </p:sp>
      <p:sp>
        <p:nvSpPr>
          <p:cNvPr id="27" name="正方形/長方形 26"/>
          <p:cNvSpPr/>
          <p:nvPr/>
        </p:nvSpPr>
        <p:spPr>
          <a:xfrm>
            <a:off x="3224839" y="892696"/>
            <a:ext cx="789388" cy="333160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共通</a:t>
            </a:r>
            <a:endParaRPr kumimoji="1" lang="en-US" altLang="ja-JP" sz="1200" dirty="0" smtClean="0"/>
          </a:p>
          <a:p>
            <a:pPr algn="ctr"/>
            <a:r>
              <a:rPr kumimoji="1" lang="ja-JP" altLang="en-US" sz="1200" dirty="0" smtClean="0"/>
              <a:t>データベース</a:t>
            </a:r>
            <a:endParaRPr kumimoji="1" lang="ja-JP" altLang="en-US" sz="1200" dirty="0"/>
          </a:p>
        </p:txBody>
      </p:sp>
      <p:sp>
        <p:nvSpPr>
          <p:cNvPr id="28" name="正方形/長方形 27"/>
          <p:cNvSpPr/>
          <p:nvPr/>
        </p:nvSpPr>
        <p:spPr>
          <a:xfrm>
            <a:off x="4292190" y="892698"/>
            <a:ext cx="795435" cy="41087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事務処理システム</a:t>
            </a:r>
            <a:endParaRPr kumimoji="1" lang="ja-JP" altLang="en-US" sz="1200" dirty="0"/>
          </a:p>
        </p:txBody>
      </p:sp>
      <p:cxnSp>
        <p:nvCxnSpPr>
          <p:cNvPr id="24" name="直線コネクタ 23"/>
          <p:cNvCxnSpPr>
            <a:stCxn id="13" idx="3"/>
            <a:endCxn id="27" idx="1"/>
          </p:cNvCxnSpPr>
          <p:nvPr/>
        </p:nvCxnSpPr>
        <p:spPr>
          <a:xfrm>
            <a:off x="2933925" y="2558499"/>
            <a:ext cx="2909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048" name="角丸四角形 2047"/>
          <p:cNvSpPr/>
          <p:nvPr/>
        </p:nvSpPr>
        <p:spPr>
          <a:xfrm>
            <a:off x="5441119" y="654510"/>
            <a:ext cx="2497046" cy="41176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406768" y="3719341"/>
            <a:ext cx="484632" cy="931199"/>
          </a:xfrm>
          <a:prstGeom prst="downArrow">
            <a:avLst>
              <a:gd name="adj1" fmla="val 50000"/>
              <a:gd name="adj2" fmla="val 357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3788133" y="5329344"/>
            <a:ext cx="1008112" cy="138058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作業支援ツール</a:t>
            </a:r>
            <a:endParaRPr kumimoji="1" lang="ja-JP" altLang="en-US" sz="1400" dirty="0"/>
          </a:p>
        </p:txBody>
      </p:sp>
      <p:sp>
        <p:nvSpPr>
          <p:cNvPr id="55" name="テキスト ボックス 54"/>
          <p:cNvSpPr txBox="1"/>
          <p:nvPr/>
        </p:nvSpPr>
        <p:spPr>
          <a:xfrm>
            <a:off x="200983" y="3849314"/>
            <a:ext cx="1059906" cy="415498"/>
          </a:xfrm>
          <a:prstGeom prst="rect">
            <a:avLst/>
          </a:prstGeom>
          <a:solidFill>
            <a:schemeClr val="bg1"/>
          </a:solidFill>
        </p:spPr>
        <p:txBody>
          <a:bodyPr wrap="none" rtlCol="0">
            <a:spAutoFit/>
          </a:bodyPr>
          <a:lstStyle/>
          <a:p>
            <a:r>
              <a:rPr lang="ja-JP" altLang="en-US" sz="1050" dirty="0" smtClean="0"/>
              <a:t>④</a:t>
            </a:r>
            <a:r>
              <a:rPr kumimoji="1" lang="ja-JP" altLang="en-US" sz="1050" dirty="0" smtClean="0"/>
              <a:t>マイナンバー</a:t>
            </a:r>
            <a:endParaRPr kumimoji="1" lang="en-US" altLang="ja-JP" sz="1050" dirty="0" smtClean="0"/>
          </a:p>
          <a:p>
            <a:r>
              <a:rPr kumimoji="1" lang="ja-JP" altLang="en-US" sz="1050" dirty="0" smtClean="0"/>
              <a:t>写しの提出</a:t>
            </a:r>
            <a:endParaRPr kumimoji="1" lang="ja-JP" altLang="en-US" sz="1050" dirty="0"/>
          </a:p>
        </p:txBody>
      </p:sp>
      <p:sp>
        <p:nvSpPr>
          <p:cNvPr id="78" name="正方形/長方形 77"/>
          <p:cNvSpPr/>
          <p:nvPr/>
        </p:nvSpPr>
        <p:spPr>
          <a:xfrm>
            <a:off x="5549553" y="877551"/>
            <a:ext cx="759998" cy="3708901"/>
          </a:xfrm>
          <a:prstGeom prst="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統合宛名シス</a:t>
            </a:r>
            <a:endParaRPr kumimoji="1" lang="en-US" altLang="ja-JP" sz="1200" dirty="0" smtClean="0">
              <a:solidFill>
                <a:schemeClr val="tx1"/>
              </a:solidFill>
            </a:endParaRPr>
          </a:p>
          <a:p>
            <a:pPr algn="ctr"/>
            <a:r>
              <a:rPr kumimoji="1" lang="ja-JP" altLang="en-US" sz="1200" dirty="0" smtClean="0">
                <a:solidFill>
                  <a:schemeClr val="tx1"/>
                </a:solidFill>
              </a:rPr>
              <a:t>テム</a:t>
            </a:r>
            <a:endParaRPr kumimoji="1" lang="ja-JP" altLang="en-US" sz="1200" dirty="0">
              <a:solidFill>
                <a:schemeClr val="tx1"/>
              </a:solidFill>
            </a:endParaRPr>
          </a:p>
        </p:txBody>
      </p:sp>
      <p:sp>
        <p:nvSpPr>
          <p:cNvPr id="79" name="正方形/長方形 78"/>
          <p:cNvSpPr/>
          <p:nvPr/>
        </p:nvSpPr>
        <p:spPr>
          <a:xfrm>
            <a:off x="6551836" y="902857"/>
            <a:ext cx="930176" cy="61115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住基ネット接続サーバー</a:t>
            </a:r>
            <a:endParaRPr kumimoji="1" lang="ja-JP" altLang="en-US" sz="1200" dirty="0">
              <a:solidFill>
                <a:schemeClr val="tx1"/>
              </a:solidFill>
            </a:endParaRPr>
          </a:p>
        </p:txBody>
      </p:sp>
      <p:sp>
        <p:nvSpPr>
          <p:cNvPr id="80" name="正方形/長方形 79"/>
          <p:cNvSpPr/>
          <p:nvPr/>
        </p:nvSpPr>
        <p:spPr>
          <a:xfrm>
            <a:off x="6522420" y="1657569"/>
            <a:ext cx="901083" cy="2983606"/>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中間サーバー</a:t>
            </a:r>
            <a:r>
              <a:rPr kumimoji="1" lang="en-US" altLang="ja-JP" sz="1200" dirty="0" smtClean="0">
                <a:solidFill>
                  <a:schemeClr val="tx1"/>
                </a:solidFill>
              </a:rPr>
              <a:t>IF</a:t>
            </a:r>
            <a:r>
              <a:rPr kumimoji="1" lang="ja-JP" altLang="en-US" sz="1200" dirty="0" smtClean="0">
                <a:solidFill>
                  <a:schemeClr val="tx1"/>
                </a:solidFill>
              </a:rPr>
              <a:t>システム</a:t>
            </a:r>
            <a:endParaRPr kumimoji="1" lang="en-US" altLang="ja-JP" sz="1200" dirty="0" smtClean="0">
              <a:solidFill>
                <a:schemeClr val="tx1"/>
              </a:solidFill>
            </a:endParaRPr>
          </a:p>
          <a:p>
            <a:pPr algn="ctr"/>
            <a:r>
              <a:rPr kumimoji="1" lang="ja-JP" altLang="en-US" sz="1200" dirty="0" smtClean="0">
                <a:solidFill>
                  <a:schemeClr val="tx1"/>
                </a:solidFill>
              </a:rPr>
              <a:t>　　　　　</a:t>
            </a:r>
            <a:endParaRPr kumimoji="1" lang="ja-JP" altLang="en-US" sz="1200" dirty="0">
              <a:solidFill>
                <a:schemeClr val="tx1"/>
              </a:solidFill>
            </a:endParaRPr>
          </a:p>
        </p:txBody>
      </p:sp>
      <p:sp>
        <p:nvSpPr>
          <p:cNvPr id="81" name="正方形/長方形 80"/>
          <p:cNvSpPr/>
          <p:nvPr/>
        </p:nvSpPr>
        <p:spPr>
          <a:xfrm>
            <a:off x="7756839" y="896713"/>
            <a:ext cx="402344" cy="3710669"/>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情報提供</a:t>
            </a:r>
            <a:r>
              <a:rPr kumimoji="1" lang="en-US" altLang="ja-JP" sz="1200" dirty="0" smtClean="0">
                <a:solidFill>
                  <a:schemeClr val="tx1"/>
                </a:solidFill>
              </a:rPr>
              <a:t>NW</a:t>
            </a:r>
          </a:p>
          <a:p>
            <a:pPr algn="ctr"/>
            <a:r>
              <a:rPr kumimoji="1" lang="ja-JP" altLang="en-US" sz="1200" dirty="0" smtClean="0">
                <a:solidFill>
                  <a:schemeClr val="tx1"/>
                </a:solidFill>
              </a:rPr>
              <a:t>システム</a:t>
            </a:r>
            <a:endParaRPr kumimoji="1" lang="ja-JP" altLang="en-US" sz="1200" dirty="0">
              <a:solidFill>
                <a:schemeClr val="tx1"/>
              </a:solidFill>
            </a:endParaRPr>
          </a:p>
        </p:txBody>
      </p:sp>
      <p:sp>
        <p:nvSpPr>
          <p:cNvPr id="82" name="右矢印 81"/>
          <p:cNvSpPr/>
          <p:nvPr/>
        </p:nvSpPr>
        <p:spPr>
          <a:xfrm>
            <a:off x="5843341" y="995648"/>
            <a:ext cx="792087" cy="457985"/>
          </a:xfrm>
          <a:prstGeom prst="rightArrow">
            <a:avLst>
              <a:gd name="adj1" fmla="val 71176"/>
              <a:gd name="adj2" fmla="val 30337"/>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⑧符号取得要求</a:t>
            </a:r>
            <a:endParaRPr kumimoji="1" lang="ja-JP" altLang="en-US" sz="1000" dirty="0">
              <a:solidFill>
                <a:schemeClr val="tx1"/>
              </a:solidFill>
            </a:endParaRPr>
          </a:p>
        </p:txBody>
      </p:sp>
      <p:cxnSp>
        <p:nvCxnSpPr>
          <p:cNvPr id="8" name="直線コネクタ 7"/>
          <p:cNvCxnSpPr>
            <a:stCxn id="27" idx="3"/>
          </p:cNvCxnSpPr>
          <p:nvPr/>
        </p:nvCxnSpPr>
        <p:spPr>
          <a:xfrm>
            <a:off x="4014227" y="2558499"/>
            <a:ext cx="277962"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1884652" y="607494"/>
            <a:ext cx="3312368" cy="61828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矢印 21"/>
          <p:cNvSpPr/>
          <p:nvPr/>
        </p:nvSpPr>
        <p:spPr>
          <a:xfrm>
            <a:off x="971602" y="1346148"/>
            <a:ext cx="1452765"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t>⑰</a:t>
            </a:r>
            <a:r>
              <a:rPr kumimoji="1" lang="ja-JP" altLang="en-US" sz="1000" dirty="0" smtClean="0"/>
              <a:t>審査結果通知</a:t>
            </a:r>
            <a:endParaRPr kumimoji="1" lang="ja-JP" altLang="en-US" sz="1000" dirty="0"/>
          </a:p>
        </p:txBody>
      </p:sp>
      <p:sp>
        <p:nvSpPr>
          <p:cNvPr id="14" name="右矢印 13"/>
          <p:cNvSpPr/>
          <p:nvPr/>
        </p:nvSpPr>
        <p:spPr>
          <a:xfrm>
            <a:off x="981125" y="941777"/>
            <a:ext cx="15046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②就学支援金申請</a:t>
            </a:r>
            <a:endParaRPr kumimoji="1" lang="ja-JP" altLang="en-US" sz="1000" dirty="0"/>
          </a:p>
        </p:txBody>
      </p:sp>
      <p:sp>
        <p:nvSpPr>
          <p:cNvPr id="18" name="右矢印 17"/>
          <p:cNvSpPr/>
          <p:nvPr/>
        </p:nvSpPr>
        <p:spPr>
          <a:xfrm>
            <a:off x="1007073" y="2792006"/>
            <a:ext cx="145276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①生徒名簿の登録</a:t>
            </a:r>
            <a:endParaRPr kumimoji="1" lang="ja-JP" altLang="en-US" sz="1000" dirty="0"/>
          </a:p>
        </p:txBody>
      </p:sp>
      <p:sp>
        <p:nvSpPr>
          <p:cNvPr id="16" name="左矢印 15"/>
          <p:cNvSpPr/>
          <p:nvPr/>
        </p:nvSpPr>
        <p:spPr>
          <a:xfrm>
            <a:off x="1023496" y="3276638"/>
            <a:ext cx="1452765"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t>⑯</a:t>
            </a:r>
            <a:r>
              <a:rPr kumimoji="1" lang="ja-JP" altLang="en-US" sz="1000" dirty="0" smtClean="0"/>
              <a:t>審査結果通知</a:t>
            </a:r>
            <a:endParaRPr kumimoji="1" lang="ja-JP" altLang="en-US" sz="1000" dirty="0"/>
          </a:p>
        </p:txBody>
      </p:sp>
      <p:sp>
        <p:nvSpPr>
          <p:cNvPr id="29" name="左矢印 28"/>
          <p:cNvSpPr/>
          <p:nvPr/>
        </p:nvSpPr>
        <p:spPr>
          <a:xfrm rot="21042323">
            <a:off x="1254041" y="4480425"/>
            <a:ext cx="3325145"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⑤保護者データ取得</a:t>
            </a:r>
            <a:endParaRPr kumimoji="1" lang="ja-JP" altLang="en-US" sz="1000" dirty="0"/>
          </a:p>
        </p:txBody>
      </p:sp>
      <p:sp>
        <p:nvSpPr>
          <p:cNvPr id="30" name="右矢印 29"/>
          <p:cNvSpPr/>
          <p:nvPr/>
        </p:nvSpPr>
        <p:spPr>
          <a:xfrm rot="21014381">
            <a:off x="1357620" y="4857813"/>
            <a:ext cx="324278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t>⑭情報照会結果登録</a:t>
            </a:r>
            <a:endParaRPr kumimoji="1" lang="ja-JP" altLang="en-US" sz="1000" dirty="0"/>
          </a:p>
        </p:txBody>
      </p:sp>
      <p:sp>
        <p:nvSpPr>
          <p:cNvPr id="76" name="右矢印 75"/>
          <p:cNvSpPr/>
          <p:nvPr/>
        </p:nvSpPr>
        <p:spPr>
          <a:xfrm rot="18898644">
            <a:off x="4300482" y="4656866"/>
            <a:ext cx="1965626" cy="650991"/>
          </a:xfrm>
          <a:prstGeom prst="rightArrow">
            <a:avLst>
              <a:gd name="adj1" fmla="val 71176"/>
              <a:gd name="adj2" fmla="val 30337"/>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⑦マイナンバー登録情報及び情報照会</a:t>
            </a:r>
            <a:endParaRPr kumimoji="1" lang="ja-JP" altLang="en-US" sz="1000" dirty="0">
              <a:solidFill>
                <a:schemeClr val="tx1"/>
              </a:solidFill>
            </a:endParaRPr>
          </a:p>
        </p:txBody>
      </p:sp>
      <p:sp>
        <p:nvSpPr>
          <p:cNvPr id="51" name="テキスト ボックス 50"/>
          <p:cNvSpPr txBox="1"/>
          <p:nvPr/>
        </p:nvSpPr>
        <p:spPr>
          <a:xfrm>
            <a:off x="5806145" y="535341"/>
            <a:ext cx="1871025" cy="307777"/>
          </a:xfrm>
          <a:prstGeom prst="rect">
            <a:avLst/>
          </a:prstGeom>
          <a:solidFill>
            <a:schemeClr val="bg1"/>
          </a:solidFill>
          <a:ln>
            <a:solidFill>
              <a:schemeClr val="accent1"/>
            </a:solidFill>
          </a:ln>
        </p:spPr>
        <p:txBody>
          <a:bodyPr wrap="none" rtlCol="0">
            <a:spAutoFit/>
          </a:bodyPr>
          <a:lstStyle/>
          <a:p>
            <a:r>
              <a:rPr kumimoji="1" lang="ja-JP" altLang="en-US" sz="1400" dirty="0" smtClean="0"/>
              <a:t>府で用意するシステム</a:t>
            </a:r>
            <a:endParaRPr kumimoji="1" lang="ja-JP" altLang="en-US" sz="1400" dirty="0"/>
          </a:p>
        </p:txBody>
      </p:sp>
      <p:sp>
        <p:nvSpPr>
          <p:cNvPr id="2055" name="テキスト ボックス 2054"/>
          <p:cNvSpPr txBox="1"/>
          <p:nvPr/>
        </p:nvSpPr>
        <p:spPr>
          <a:xfrm>
            <a:off x="2324948" y="535340"/>
            <a:ext cx="2589170" cy="307777"/>
          </a:xfrm>
          <a:prstGeom prst="rect">
            <a:avLst/>
          </a:prstGeom>
          <a:solidFill>
            <a:schemeClr val="bg1"/>
          </a:solidFill>
          <a:ln>
            <a:solidFill>
              <a:schemeClr val="accent1"/>
            </a:solidFill>
          </a:ln>
        </p:spPr>
        <p:txBody>
          <a:bodyPr wrap="none" rtlCol="0">
            <a:spAutoFit/>
          </a:bodyPr>
          <a:lstStyle/>
          <a:p>
            <a:r>
              <a:rPr kumimoji="1" lang="ja-JP" altLang="en-US" sz="1400" dirty="0" smtClean="0"/>
              <a:t>文部科学省で用意するシステム</a:t>
            </a:r>
            <a:endParaRPr kumimoji="1" lang="ja-JP" altLang="en-US" sz="1400" dirty="0"/>
          </a:p>
        </p:txBody>
      </p:sp>
      <p:sp>
        <p:nvSpPr>
          <p:cNvPr id="53" name="右矢印 52"/>
          <p:cNvSpPr/>
          <p:nvPr/>
        </p:nvSpPr>
        <p:spPr>
          <a:xfrm>
            <a:off x="6329603" y="5031363"/>
            <a:ext cx="360039" cy="398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54" name="下矢印 53"/>
          <p:cNvSpPr/>
          <p:nvPr/>
        </p:nvSpPr>
        <p:spPr>
          <a:xfrm rot="16200000">
            <a:off x="6292924" y="6168006"/>
            <a:ext cx="449890" cy="396264"/>
          </a:xfrm>
          <a:prstGeom prst="downArrow">
            <a:avLst>
              <a:gd name="adj1" fmla="val 50000"/>
              <a:gd name="adj2" fmla="val 3570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6319737" y="5534627"/>
            <a:ext cx="396263" cy="491360"/>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tx1"/>
              </a:solidFill>
            </a:endParaRPr>
          </a:p>
        </p:txBody>
      </p:sp>
      <p:sp>
        <p:nvSpPr>
          <p:cNvPr id="52" name="角丸四角形 51"/>
          <p:cNvSpPr/>
          <p:nvPr/>
        </p:nvSpPr>
        <p:spPr>
          <a:xfrm>
            <a:off x="6211470" y="4938403"/>
            <a:ext cx="2464987" cy="1828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a:stCxn id="78" idx="3"/>
          </p:cNvCxnSpPr>
          <p:nvPr/>
        </p:nvCxnSpPr>
        <p:spPr>
          <a:xfrm flipV="1">
            <a:off x="6309552" y="2731117"/>
            <a:ext cx="227223" cy="885"/>
          </a:xfrm>
          <a:prstGeom prst="line">
            <a:avLst/>
          </a:prstGeom>
          <a:ln w="31750" cmpd="sng">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endCxn id="81" idx="1"/>
          </p:cNvCxnSpPr>
          <p:nvPr/>
        </p:nvCxnSpPr>
        <p:spPr>
          <a:xfrm>
            <a:off x="7452919" y="2752046"/>
            <a:ext cx="303920" cy="0"/>
          </a:xfrm>
          <a:prstGeom prst="line">
            <a:avLst/>
          </a:prstGeom>
          <a:ln w="31750" cmpd="sng">
            <a:solidFill>
              <a:srgbClr val="FFC000"/>
            </a:solidFill>
          </a:ln>
        </p:spPr>
        <p:style>
          <a:lnRef idx="1">
            <a:schemeClr val="accent1"/>
          </a:lnRef>
          <a:fillRef idx="0">
            <a:schemeClr val="accent1"/>
          </a:fillRef>
          <a:effectRef idx="0">
            <a:schemeClr val="accent1"/>
          </a:effectRef>
          <a:fontRef idx="minor">
            <a:schemeClr val="tx1"/>
          </a:fontRef>
        </p:style>
      </p:cxnSp>
      <p:sp>
        <p:nvSpPr>
          <p:cNvPr id="77" name="左矢印 76"/>
          <p:cNvSpPr/>
          <p:nvPr/>
        </p:nvSpPr>
        <p:spPr>
          <a:xfrm rot="18832567">
            <a:off x="4568057" y="5159092"/>
            <a:ext cx="2056500" cy="484632"/>
          </a:xfrm>
          <a:prstGeom prst="leftArrow">
            <a:avLst>
              <a:gd name="adj1" fmla="val 72870"/>
              <a:gd name="adj2" fmla="val 29989"/>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⑫情報照会結果取得</a:t>
            </a:r>
            <a:endParaRPr kumimoji="1" lang="ja-JP" altLang="en-US" sz="1000" dirty="0">
              <a:solidFill>
                <a:schemeClr val="tx1"/>
              </a:solidFill>
            </a:endParaRPr>
          </a:p>
        </p:txBody>
      </p:sp>
      <p:sp>
        <p:nvSpPr>
          <p:cNvPr id="46" name="右矢印 45"/>
          <p:cNvSpPr/>
          <p:nvPr/>
        </p:nvSpPr>
        <p:spPr>
          <a:xfrm>
            <a:off x="1276890" y="5411254"/>
            <a:ext cx="2594150" cy="964895"/>
          </a:xfrm>
          <a:prstGeom prst="rightArrow">
            <a:avLst>
              <a:gd name="adj1" fmla="val 75845"/>
              <a:gd name="adj2" fmla="val 284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t>　　⑥保護者データとマイナンバー紐付け　　</a:t>
            </a:r>
            <a:endParaRPr lang="en-US" altLang="ja-JP" sz="1000" dirty="0" smtClean="0"/>
          </a:p>
          <a:p>
            <a:r>
              <a:rPr lang="ja-JP" altLang="en-US" sz="1000" dirty="0"/>
              <a:t>　</a:t>
            </a:r>
            <a:r>
              <a:rPr lang="ja-JP" altLang="en-US" sz="1000" dirty="0" smtClean="0"/>
              <a:t>　　　フォーマット変換</a:t>
            </a:r>
            <a:endParaRPr lang="en-US" altLang="ja-JP" sz="1000" dirty="0" smtClean="0"/>
          </a:p>
          <a:p>
            <a:r>
              <a:rPr lang="ja-JP" altLang="en-US" sz="1000" dirty="0"/>
              <a:t>　</a:t>
            </a:r>
            <a:r>
              <a:rPr lang="ja-JP" altLang="en-US" sz="1000" dirty="0" smtClean="0"/>
              <a:t>　　（マイナンバー登録・情報照会）</a:t>
            </a:r>
            <a:endParaRPr kumimoji="1" lang="ja-JP" altLang="en-US" sz="1000" dirty="0"/>
          </a:p>
        </p:txBody>
      </p:sp>
      <p:sp>
        <p:nvSpPr>
          <p:cNvPr id="56" name="左矢印 55"/>
          <p:cNvSpPr/>
          <p:nvPr/>
        </p:nvSpPr>
        <p:spPr>
          <a:xfrm>
            <a:off x="1319034" y="6294238"/>
            <a:ext cx="256683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⑬フォーマット変換（情報照会結果取得）</a:t>
            </a:r>
            <a:endParaRPr kumimoji="1" lang="ja-JP" altLang="en-US" sz="1000" dirty="0"/>
          </a:p>
        </p:txBody>
      </p:sp>
      <p:sp>
        <p:nvSpPr>
          <p:cNvPr id="20" name="正方形/長方形 19"/>
          <p:cNvSpPr/>
          <p:nvPr/>
        </p:nvSpPr>
        <p:spPr>
          <a:xfrm>
            <a:off x="6741656" y="4998363"/>
            <a:ext cx="1826766" cy="54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文科省のシステムを利用する作業</a:t>
            </a:r>
            <a:endParaRPr kumimoji="1" lang="ja-JP" altLang="en-US" sz="1000" dirty="0">
              <a:solidFill>
                <a:schemeClr val="tx1"/>
              </a:solidFill>
            </a:endParaRPr>
          </a:p>
        </p:txBody>
      </p:sp>
      <p:sp>
        <p:nvSpPr>
          <p:cNvPr id="57" name="正方形/長方形 56"/>
          <p:cNvSpPr/>
          <p:nvPr/>
        </p:nvSpPr>
        <p:spPr>
          <a:xfrm>
            <a:off x="6777681" y="5513984"/>
            <a:ext cx="1826766" cy="54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府のシステムを利用する作業</a:t>
            </a:r>
            <a:endParaRPr kumimoji="1" lang="ja-JP" altLang="en-US" sz="1000" dirty="0">
              <a:solidFill>
                <a:schemeClr val="tx1"/>
              </a:solidFill>
            </a:endParaRPr>
          </a:p>
        </p:txBody>
      </p:sp>
      <p:sp>
        <p:nvSpPr>
          <p:cNvPr id="62" name="正方形/長方形 61"/>
          <p:cNvSpPr/>
          <p:nvPr/>
        </p:nvSpPr>
        <p:spPr>
          <a:xfrm>
            <a:off x="6777681" y="6094643"/>
            <a:ext cx="1826766" cy="5429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システムを利用しない作業</a:t>
            </a:r>
            <a:endParaRPr kumimoji="1" lang="en-US" altLang="ja-JP" sz="1000" dirty="0" smtClean="0">
              <a:solidFill>
                <a:schemeClr val="tx1"/>
              </a:solidFill>
            </a:endParaRPr>
          </a:p>
          <a:p>
            <a:r>
              <a:rPr kumimoji="1" lang="ja-JP" altLang="en-US" sz="1000" dirty="0" smtClean="0">
                <a:solidFill>
                  <a:schemeClr val="tx1"/>
                </a:solidFill>
              </a:rPr>
              <a:t>（手作業）</a:t>
            </a:r>
            <a:endParaRPr kumimoji="1" lang="ja-JP" altLang="en-US" sz="1000" dirty="0">
              <a:solidFill>
                <a:schemeClr val="tx1"/>
              </a:solidFill>
            </a:endParaRPr>
          </a:p>
        </p:txBody>
      </p:sp>
      <p:cxnSp>
        <p:nvCxnSpPr>
          <p:cNvPr id="59" name="直線コネクタ 58"/>
          <p:cNvCxnSpPr/>
          <p:nvPr/>
        </p:nvCxnSpPr>
        <p:spPr>
          <a:xfrm>
            <a:off x="7493607" y="1224639"/>
            <a:ext cx="263233" cy="0"/>
          </a:xfrm>
          <a:prstGeom prst="line">
            <a:avLst/>
          </a:prstGeom>
          <a:ln w="31750" cmpd="sng">
            <a:solidFill>
              <a:srgbClr val="FFC000"/>
            </a:solidFill>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8403275" y="901977"/>
            <a:ext cx="402344" cy="3710669"/>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市区</a:t>
            </a:r>
            <a:r>
              <a:rPr lang="ja-JP" altLang="en-US" sz="1200" dirty="0" smtClean="0">
                <a:solidFill>
                  <a:schemeClr val="tx1"/>
                </a:solidFill>
              </a:rPr>
              <a:t>町村情報提供システム</a:t>
            </a:r>
            <a:endParaRPr kumimoji="1" lang="ja-JP" altLang="en-US" sz="1200" dirty="0">
              <a:solidFill>
                <a:schemeClr val="tx1"/>
              </a:solidFill>
            </a:endParaRPr>
          </a:p>
        </p:txBody>
      </p:sp>
      <p:cxnSp>
        <p:nvCxnSpPr>
          <p:cNvPr id="61" name="直線コネクタ 60"/>
          <p:cNvCxnSpPr>
            <a:stCxn id="81" idx="3"/>
            <a:endCxn id="60" idx="1"/>
          </p:cNvCxnSpPr>
          <p:nvPr/>
        </p:nvCxnSpPr>
        <p:spPr>
          <a:xfrm>
            <a:off x="8159183" y="2752046"/>
            <a:ext cx="244092" cy="5264"/>
          </a:xfrm>
          <a:prstGeom prst="line">
            <a:avLst/>
          </a:prstGeom>
          <a:ln w="31750" cmpd="sng">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8180903" y="1232121"/>
            <a:ext cx="225233" cy="0"/>
          </a:xfrm>
          <a:prstGeom prst="line">
            <a:avLst/>
          </a:prstGeom>
          <a:ln w="31750" cmpd="sng">
            <a:solidFill>
              <a:srgbClr val="FFC000"/>
            </a:solidFill>
          </a:ln>
        </p:spPr>
        <p:style>
          <a:lnRef idx="1">
            <a:schemeClr val="accent1"/>
          </a:lnRef>
          <a:fillRef idx="0">
            <a:schemeClr val="accent1"/>
          </a:fillRef>
          <a:effectRef idx="0">
            <a:schemeClr val="accent1"/>
          </a:effectRef>
          <a:fontRef idx="minor">
            <a:schemeClr val="tx1"/>
          </a:fontRef>
        </p:style>
      </p:cxnSp>
      <p:sp>
        <p:nvSpPr>
          <p:cNvPr id="31" name="左矢印 30"/>
          <p:cNvSpPr/>
          <p:nvPr/>
        </p:nvSpPr>
        <p:spPr>
          <a:xfrm>
            <a:off x="6211470" y="1517532"/>
            <a:ext cx="1726695" cy="420771"/>
          </a:xfrm>
          <a:prstGeom prst="lef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⑨符号取得応答　</a:t>
            </a:r>
            <a:endParaRPr kumimoji="1" lang="ja-JP" altLang="en-US" sz="1000" dirty="0">
              <a:solidFill>
                <a:schemeClr val="tx1"/>
              </a:solidFill>
            </a:endParaRPr>
          </a:p>
        </p:txBody>
      </p:sp>
      <p:sp>
        <p:nvSpPr>
          <p:cNvPr id="48" name="左矢印 47"/>
          <p:cNvSpPr/>
          <p:nvPr/>
        </p:nvSpPr>
        <p:spPr>
          <a:xfrm>
            <a:off x="6239384" y="4005144"/>
            <a:ext cx="2275250" cy="438316"/>
          </a:xfrm>
          <a:prstGeom prst="lef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rPr>
              <a:t>⑪情報照会結果取得</a:t>
            </a:r>
            <a:endParaRPr kumimoji="1" lang="ja-JP" altLang="en-US" sz="1000" dirty="0">
              <a:solidFill>
                <a:schemeClr val="tx1"/>
              </a:solidFill>
            </a:endParaRPr>
          </a:p>
        </p:txBody>
      </p:sp>
      <p:sp>
        <p:nvSpPr>
          <p:cNvPr id="2049" name="右矢印 2048"/>
          <p:cNvSpPr/>
          <p:nvPr/>
        </p:nvSpPr>
        <p:spPr>
          <a:xfrm>
            <a:off x="6240045" y="3544955"/>
            <a:ext cx="2214915" cy="500346"/>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⑩情報照会</a:t>
            </a:r>
            <a:endParaRPr kumimoji="1" lang="ja-JP" altLang="en-US" sz="1000" dirty="0">
              <a:solidFill>
                <a:schemeClr val="tx1"/>
              </a:solidFill>
            </a:endParaRPr>
          </a:p>
        </p:txBody>
      </p:sp>
      <p:sp>
        <p:nvSpPr>
          <p:cNvPr id="71" name="テキスト ボックス 70"/>
          <p:cNvSpPr txBox="1"/>
          <p:nvPr/>
        </p:nvSpPr>
        <p:spPr>
          <a:xfrm>
            <a:off x="8028385" y="488225"/>
            <a:ext cx="901933" cy="338554"/>
          </a:xfrm>
          <a:prstGeom prst="rect">
            <a:avLst/>
          </a:prstGeom>
          <a:solidFill>
            <a:schemeClr val="bg1"/>
          </a:solidFill>
          <a:ln>
            <a:solidFill>
              <a:schemeClr val="accent1"/>
            </a:solidFill>
          </a:ln>
        </p:spPr>
        <p:txBody>
          <a:bodyPr wrap="square" rtlCol="0">
            <a:spAutoFit/>
          </a:bodyPr>
          <a:lstStyle/>
          <a:p>
            <a:r>
              <a:rPr kumimoji="1" lang="ja-JP" altLang="en-US" sz="800" dirty="0" smtClean="0"/>
              <a:t>市区町村で用意するシステム</a:t>
            </a:r>
            <a:endParaRPr kumimoji="1" lang="ja-JP" altLang="en-US" sz="800" dirty="0"/>
          </a:p>
        </p:txBody>
      </p:sp>
      <p:sp>
        <p:nvSpPr>
          <p:cNvPr id="65" name="右矢印 64"/>
          <p:cNvSpPr/>
          <p:nvPr/>
        </p:nvSpPr>
        <p:spPr>
          <a:xfrm>
            <a:off x="7385951" y="1003130"/>
            <a:ext cx="642435" cy="457985"/>
          </a:xfrm>
          <a:prstGeom prst="rightArrow">
            <a:avLst>
              <a:gd name="adj1" fmla="val 71176"/>
              <a:gd name="adj2" fmla="val 30337"/>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rPr>
              <a:t>⑧符号取得要求</a:t>
            </a:r>
            <a:endParaRPr kumimoji="1" lang="ja-JP" altLang="en-US" sz="700" dirty="0">
              <a:solidFill>
                <a:schemeClr val="tx1"/>
              </a:solidFill>
            </a:endParaRPr>
          </a:p>
        </p:txBody>
      </p:sp>
      <p:sp>
        <p:nvSpPr>
          <p:cNvPr id="3" name="正方形/長方形 2"/>
          <p:cNvSpPr/>
          <p:nvPr/>
        </p:nvSpPr>
        <p:spPr>
          <a:xfrm>
            <a:off x="318579" y="4731326"/>
            <a:ext cx="881285" cy="5637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rPr>
              <a:t>学校納付金システム</a:t>
            </a:r>
            <a:endParaRPr kumimoji="1" lang="ja-JP" altLang="en-US" sz="1000" dirty="0">
              <a:solidFill>
                <a:schemeClr val="tx1"/>
              </a:solidFill>
            </a:endParaRPr>
          </a:p>
        </p:txBody>
      </p:sp>
      <p:sp>
        <p:nvSpPr>
          <p:cNvPr id="66" name="左矢印 65"/>
          <p:cNvSpPr/>
          <p:nvPr/>
        </p:nvSpPr>
        <p:spPr>
          <a:xfrm rot="20089375">
            <a:off x="840669" y="3974023"/>
            <a:ext cx="2597065"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⑮認定結果データ取得</a:t>
            </a:r>
            <a:endParaRPr kumimoji="1" lang="ja-JP" altLang="en-US" sz="1000" dirty="0"/>
          </a:p>
        </p:txBody>
      </p:sp>
      <p:sp>
        <p:nvSpPr>
          <p:cNvPr id="69" name="角丸四角形 68"/>
          <p:cNvSpPr/>
          <p:nvPr/>
        </p:nvSpPr>
        <p:spPr>
          <a:xfrm>
            <a:off x="891401" y="74038"/>
            <a:ext cx="7267783" cy="4141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高等学校等就学支援金支給事務処理システムの概要</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スライド番号プレースホルダー 3"/>
          <p:cNvSpPr>
            <a:spLocks noGrp="1"/>
          </p:cNvSpPr>
          <p:nvPr>
            <p:ph type="sldNum" sz="quarter" idx="12"/>
          </p:nvPr>
        </p:nvSpPr>
        <p:spPr>
          <a:xfrm>
            <a:off x="7024781" y="6527368"/>
            <a:ext cx="2133600" cy="365125"/>
          </a:xfrm>
        </p:spPr>
        <p:txBody>
          <a:bodyPr/>
          <a:lstStyle/>
          <a:p>
            <a:r>
              <a:rPr lang="ja-JP" altLang="en-US" dirty="0"/>
              <a:t>－６－</a:t>
            </a:r>
            <a:endParaRPr kumimoji="1" lang="ja-JP" altLang="en-US" dirty="0"/>
          </a:p>
        </p:txBody>
      </p:sp>
    </p:spTree>
    <p:extLst>
      <p:ext uri="{BB962C8B-B14F-4D97-AF65-F5344CB8AC3E}">
        <p14:creationId xmlns:p14="http://schemas.microsoft.com/office/powerpoint/2010/main" val="1332686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9144000" cy="548680"/>
          </a:xfrm>
          <a:solidFill>
            <a:schemeClr val="tx2">
              <a:lumMod val="60000"/>
              <a:lumOff val="40000"/>
            </a:schemeClr>
          </a:solidFill>
        </p:spPr>
        <p:txBody>
          <a:bodyPr>
            <a:normAutofit fontScale="90000"/>
          </a:bodyPr>
          <a:lstStyle/>
          <a:p>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高等学校等奨学のための給付金事業について</a:t>
            </a:r>
            <a:endParaRPr kumimoji="1"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947089028"/>
              </p:ext>
            </p:extLst>
          </p:nvPr>
        </p:nvGraphicFramePr>
        <p:xfrm>
          <a:off x="179512" y="620688"/>
          <a:ext cx="8784976" cy="1656184"/>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制度の概要</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1198984">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年度より、全ての意志ある生徒が安心して教育を受けられるよう、府内に</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在住する低所得世帯の保護者に対し、授業料以外の教育費の経済的負担を軽減す</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るために、奨学のための給付金の支給を行います。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534881085"/>
              </p:ext>
            </p:extLst>
          </p:nvPr>
        </p:nvGraphicFramePr>
        <p:xfrm>
          <a:off x="179512" y="2399452"/>
          <a:ext cx="8784976" cy="443252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08045">
                <a:tc>
                  <a:txBody>
                    <a:bodyPr/>
                    <a:lstStyle/>
                    <a:p>
                      <a:pPr algn="ct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支給対象となる者</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408045">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◆申請年度の</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日時点において、次の①～④の要件をすべて満たしている者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574915">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①保護者等</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親権者全員</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の府民税・市町村民税の所得割額の合計額が</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非課税</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、も</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しくは</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生活保護</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生業扶助</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受給世帯であること</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2"/>
                  </a:ext>
                </a:extLst>
              </a:tr>
              <a:tr h="366883">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②保護者等</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親権者全員</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が</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大阪府内に在住</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していること</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360040">
                <a:tc>
                  <a: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③生徒が、高等学校等に在学していること</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大阪府外の高等学校等も対象</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35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④生徒が、平成</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日以降に高等学校等に入学していること</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852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保護者等</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親権者</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のいずれか一方がほかの都道府県に在住している場合は、　　</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生活の本拠が大阪府内にある世帯で、かつ、ほかの都道府県に対して奨学の</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ための給付金を申請しない場合に限り、大阪府教育庁に申請できます。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574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児童養護施設に入所している生徒や里親に養育されている生徒で、見学旅行</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費または特別育成費が措置されている場合は、この給付金の支給対象となり</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ません。</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22656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1814</Words>
  <Application>Microsoft Office PowerPoint</Application>
  <PresentationFormat>画面に合わせる (4:3)</PresentationFormat>
  <Paragraphs>372</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Ｐゴシック</vt:lpstr>
      <vt:lpstr>メイリオ</vt:lpstr>
      <vt:lpstr>Arial</vt:lpstr>
      <vt:lpstr>Calibri</vt:lpstr>
      <vt:lpstr>Office ​​テーマ</vt:lpstr>
      <vt:lpstr>PowerPoint プレゼンテーション</vt:lpstr>
      <vt:lpstr>PowerPoint プレゼンテーション</vt:lpstr>
      <vt:lpstr>マイナンバー制度を活用する事業</vt:lpstr>
      <vt:lpstr>マイナンバー制度に係る法令関係等</vt:lpstr>
      <vt:lpstr>就学支援金支援金事業について</vt:lpstr>
      <vt:lpstr>PowerPoint プレゼンテーション</vt:lpstr>
      <vt:lpstr>PowerPoint プレゼンテーション</vt:lpstr>
      <vt:lpstr>PowerPoint プレゼンテーション</vt:lpstr>
      <vt:lpstr>高等学校等奨学のための給付金事業について</vt:lpstr>
      <vt:lpstr>PowerPoint プレゼンテーション</vt:lpstr>
      <vt:lpstr>学び直し支援事業について</vt:lpstr>
      <vt:lpstr>PowerPoint プレゼンテーション</vt:lpstr>
      <vt:lpstr>卒業支援事業について</vt:lpstr>
      <vt:lpstr>PowerPoint プレゼンテーション</vt:lpstr>
      <vt:lpstr>家計急変支援事業について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2018-11-02T03:51:36Z</dcterms:created>
  <dcterms:modified xsi:type="dcterms:W3CDTF">2018-11-07T01:48:38Z</dcterms:modified>
</cp:coreProperties>
</file>