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3" r:id="rId2"/>
    <p:sldId id="269" r:id="rId3"/>
    <p:sldId id="262" r:id="rId4"/>
    <p:sldId id="264" r:id="rId5"/>
    <p:sldId id="256" r:id="rId6"/>
    <p:sldId id="257" r:id="rId7"/>
    <p:sldId id="270" r:id="rId8"/>
    <p:sldId id="272" r:id="rId9"/>
    <p:sldId id="273" r:id="rId10"/>
    <p:sldId id="274" r:id="rId11"/>
    <p:sldId id="267" r:id="rId12"/>
    <p:sldId id="268" r:id="rId13"/>
    <p:sldId id="265" r:id="rId14"/>
    <p:sldId id="266" r:id="rId15"/>
    <p:sldId id="259" r:id="rId16"/>
    <p:sldId id="261"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187654C-EA0E-4547-9EB3-D160289CB7D5}" type="datetimeFigureOut">
              <a:rPr kumimoji="1" lang="ja-JP" altLang="en-US" smtClean="0"/>
              <a:t>2018/11/7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627274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87654C-EA0E-4547-9EB3-D160289CB7D5}" type="datetimeFigureOut">
              <a:rPr kumimoji="1" lang="ja-JP" altLang="en-US" smtClean="0"/>
              <a:t>2018/11/7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13977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87654C-EA0E-4547-9EB3-D160289CB7D5}" type="datetimeFigureOut">
              <a:rPr kumimoji="1" lang="ja-JP" altLang="en-US" smtClean="0"/>
              <a:t>2018/11/7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2457564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87654C-EA0E-4547-9EB3-D160289CB7D5}" type="datetimeFigureOut">
              <a:rPr kumimoji="1" lang="ja-JP" altLang="en-US" smtClean="0"/>
              <a:t>2018/11/7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106103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187654C-EA0E-4547-9EB3-D160289CB7D5}" type="datetimeFigureOut">
              <a:rPr kumimoji="1" lang="ja-JP" altLang="en-US" smtClean="0"/>
              <a:t>2018/11/7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3086964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187654C-EA0E-4547-9EB3-D160289CB7D5}" type="datetimeFigureOut">
              <a:rPr kumimoji="1" lang="ja-JP" altLang="en-US" smtClean="0"/>
              <a:t>2018/11/7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1059100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187654C-EA0E-4547-9EB3-D160289CB7D5}" type="datetimeFigureOut">
              <a:rPr kumimoji="1" lang="ja-JP" altLang="en-US" smtClean="0"/>
              <a:t>2018/11/7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455259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187654C-EA0E-4547-9EB3-D160289CB7D5}" type="datetimeFigureOut">
              <a:rPr kumimoji="1" lang="ja-JP" altLang="en-US" smtClean="0"/>
              <a:t>2018/11/7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604688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187654C-EA0E-4547-9EB3-D160289CB7D5}" type="datetimeFigureOut">
              <a:rPr kumimoji="1" lang="ja-JP" altLang="en-US" smtClean="0"/>
              <a:t>2018/11/7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4279807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87654C-EA0E-4547-9EB3-D160289CB7D5}" type="datetimeFigureOut">
              <a:rPr kumimoji="1" lang="ja-JP" altLang="en-US" smtClean="0"/>
              <a:t>2018/11/7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1018981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87654C-EA0E-4547-9EB3-D160289CB7D5}" type="datetimeFigureOut">
              <a:rPr kumimoji="1" lang="ja-JP" altLang="en-US" smtClean="0"/>
              <a:t>2018/11/7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97868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7654C-EA0E-4547-9EB3-D160289CB7D5}" type="datetimeFigureOut">
              <a:rPr kumimoji="1" lang="ja-JP" altLang="en-US" smtClean="0"/>
              <a:t>2018/11/7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F8A27-23DE-4286-973C-2D4775CE466A}" type="slidenum">
              <a:rPr kumimoji="1" lang="ja-JP" altLang="en-US" smtClean="0"/>
              <a:t>‹#›</a:t>
            </a:fld>
            <a:endParaRPr kumimoji="1" lang="ja-JP" altLang="en-US"/>
          </a:p>
        </p:txBody>
      </p:sp>
    </p:spTree>
    <p:extLst>
      <p:ext uri="{BB962C8B-B14F-4D97-AF65-F5344CB8AC3E}">
        <p14:creationId xmlns:p14="http://schemas.microsoft.com/office/powerpoint/2010/main" val="1083582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600201"/>
            <a:ext cx="9144000" cy="676671"/>
          </a:xfrm>
        </p:spPr>
        <p:txBody>
          <a:bodyPr>
            <a:normAutofit/>
          </a:bodyPr>
          <a:lstStyle/>
          <a:p>
            <a:pPr marL="0" indent="0" algn="ctr">
              <a:buNone/>
            </a:pPr>
            <a:r>
              <a:rPr kumimoji="1" lang="ja-JP" altLang="en-US" sz="3400" b="1" dirty="0" smtClean="0"/>
              <a:t>特定個人情報保護評価書に係る事業説明資料</a:t>
            </a:r>
            <a:endParaRPr kumimoji="1" lang="ja-JP" altLang="en-US" sz="3400" b="1" dirty="0"/>
          </a:p>
        </p:txBody>
      </p:sp>
      <p:sp>
        <p:nvSpPr>
          <p:cNvPr id="5" name="コンテンツ プレースホルダー 2"/>
          <p:cNvSpPr txBox="1">
            <a:spLocks/>
          </p:cNvSpPr>
          <p:nvPr/>
        </p:nvSpPr>
        <p:spPr>
          <a:xfrm>
            <a:off x="0" y="4365104"/>
            <a:ext cx="9144000" cy="12961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3400" b="1" dirty="0" smtClean="0"/>
              <a:t>平成</a:t>
            </a:r>
            <a:r>
              <a:rPr lang="en-US" altLang="ja-JP" sz="3400" b="1" dirty="0" smtClean="0"/>
              <a:t>30</a:t>
            </a:r>
            <a:r>
              <a:rPr lang="ja-JP" altLang="en-US" sz="3400" b="1" dirty="0" smtClean="0"/>
              <a:t>年９月</a:t>
            </a:r>
            <a:endParaRPr lang="en-US" altLang="ja-JP" sz="3400" b="1" dirty="0" smtClean="0"/>
          </a:p>
          <a:p>
            <a:pPr marL="0" indent="0" algn="ctr">
              <a:buFont typeface="Arial" panose="020B0604020202020204" pitchFamily="34" charset="0"/>
              <a:buNone/>
            </a:pPr>
            <a:r>
              <a:rPr lang="ja-JP" altLang="en-US" sz="3400" b="1" dirty="0" smtClean="0"/>
              <a:t>大阪府教育庁施設財務課</a:t>
            </a:r>
            <a:endParaRPr lang="ja-JP" altLang="en-US" sz="3400" b="1" dirty="0"/>
          </a:p>
        </p:txBody>
      </p:sp>
    </p:spTree>
    <p:extLst>
      <p:ext uri="{BB962C8B-B14F-4D97-AF65-F5344CB8AC3E}">
        <p14:creationId xmlns:p14="http://schemas.microsoft.com/office/powerpoint/2010/main" val="39771013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4024906661"/>
              </p:ext>
            </p:extLst>
          </p:nvPr>
        </p:nvGraphicFramePr>
        <p:xfrm>
          <a:off x="107504" y="260648"/>
          <a:ext cx="8856985" cy="1944216"/>
        </p:xfrm>
        <a:graphic>
          <a:graphicData uri="http://schemas.openxmlformats.org/drawingml/2006/table">
            <a:tbl>
              <a:tblPr firstRow="1" bandRow="1">
                <a:tableStyleId>{5C22544A-7EE6-4342-B048-85BDC9FD1C3A}</a:tableStyleId>
              </a:tblPr>
              <a:tblGrid>
                <a:gridCol w="1771397">
                  <a:extLst>
                    <a:ext uri="{9D8B030D-6E8A-4147-A177-3AD203B41FA5}">
                      <a16:colId xmlns:a16="http://schemas.microsoft.com/office/drawing/2014/main" val="20000"/>
                    </a:ext>
                  </a:extLst>
                </a:gridCol>
                <a:gridCol w="1771397">
                  <a:extLst>
                    <a:ext uri="{9D8B030D-6E8A-4147-A177-3AD203B41FA5}">
                      <a16:colId xmlns:a16="http://schemas.microsoft.com/office/drawing/2014/main" val="20001"/>
                    </a:ext>
                  </a:extLst>
                </a:gridCol>
                <a:gridCol w="1771397">
                  <a:extLst>
                    <a:ext uri="{9D8B030D-6E8A-4147-A177-3AD203B41FA5}">
                      <a16:colId xmlns:a16="http://schemas.microsoft.com/office/drawing/2014/main" val="20002"/>
                    </a:ext>
                  </a:extLst>
                </a:gridCol>
                <a:gridCol w="1771397">
                  <a:extLst>
                    <a:ext uri="{9D8B030D-6E8A-4147-A177-3AD203B41FA5}">
                      <a16:colId xmlns:a16="http://schemas.microsoft.com/office/drawing/2014/main" val="20003"/>
                    </a:ext>
                  </a:extLst>
                </a:gridCol>
                <a:gridCol w="1771397">
                  <a:extLst>
                    <a:ext uri="{9D8B030D-6E8A-4147-A177-3AD203B41FA5}">
                      <a16:colId xmlns:a16="http://schemas.microsoft.com/office/drawing/2014/main" val="20004"/>
                    </a:ext>
                  </a:extLst>
                </a:gridCol>
              </a:tblGrid>
              <a:tr h="370840">
                <a:tc gridSpan="5">
                  <a:txBody>
                    <a:bodyP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78904">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　　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504056">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対象生徒人数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10,453</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19,741</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27,378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25,698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504056">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20,906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39,482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54,756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51,396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graphicFrame>
        <p:nvGraphicFramePr>
          <p:cNvPr id="8" name="コンテンツ プレースホルダー 3"/>
          <p:cNvGraphicFramePr>
            <a:graphicFrameLocks/>
          </p:cNvGraphicFramePr>
          <p:nvPr>
            <p:extLst>
              <p:ext uri="{D42A27DB-BD31-4B8C-83A1-F6EECF244321}">
                <p14:modId xmlns:p14="http://schemas.microsoft.com/office/powerpoint/2010/main" val="4209820892"/>
              </p:ext>
            </p:extLst>
          </p:nvPr>
        </p:nvGraphicFramePr>
        <p:xfrm>
          <a:off x="189856" y="3212976"/>
          <a:ext cx="8856984" cy="2367880"/>
        </p:xfrm>
        <a:graphic>
          <a:graphicData uri="http://schemas.openxmlformats.org/drawingml/2006/table">
            <a:tbl>
              <a:tblPr firstRow="1" bandRow="1">
                <a:tableStyleId>{5C22544A-7EE6-4342-B048-85BDC9FD1C3A}</a:tableStyleId>
              </a:tblPr>
              <a:tblGrid>
                <a:gridCol w="3770076">
                  <a:extLst>
                    <a:ext uri="{9D8B030D-6E8A-4147-A177-3AD203B41FA5}">
                      <a16:colId xmlns:a16="http://schemas.microsoft.com/office/drawing/2014/main" val="20000"/>
                    </a:ext>
                  </a:extLst>
                </a:gridCol>
                <a:gridCol w="5086908">
                  <a:extLst>
                    <a:ext uri="{9D8B030D-6E8A-4147-A177-3AD203B41FA5}">
                      <a16:colId xmlns:a16="http://schemas.microsoft.com/office/drawing/2014/main" val="20001"/>
                    </a:ext>
                  </a:extLst>
                </a:gridCol>
              </a:tblGrid>
              <a:tr h="370840">
                <a:tc gridSpan="2">
                  <a:txBody>
                    <a:bodyP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しきい値判断</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0"/>
                  </a:ext>
                </a:extLst>
              </a:tr>
              <a:tr h="470520">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◆評価対象の事務の対象人数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万人以上</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万人未満</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32048">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◆特定個人情報ファイル取扱者数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人未満</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95456">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◆重大事故</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特定個人情報に関する重大事故）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発生なし</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4289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◆しきい値判断結果</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基礎項目評価の実施が義務付けられる</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graphicFrame>
        <p:nvGraphicFramePr>
          <p:cNvPr id="10" name="コンテンツ プレースホルダー 3"/>
          <p:cNvGraphicFramePr>
            <a:graphicFrameLocks/>
          </p:cNvGraphicFramePr>
          <p:nvPr>
            <p:extLst>
              <p:ext uri="{D42A27DB-BD31-4B8C-83A1-F6EECF244321}">
                <p14:modId xmlns:p14="http://schemas.microsoft.com/office/powerpoint/2010/main" val="2568195819"/>
              </p:ext>
            </p:extLst>
          </p:nvPr>
        </p:nvGraphicFramePr>
        <p:xfrm>
          <a:off x="139429" y="5733256"/>
          <a:ext cx="8856983" cy="1008112"/>
        </p:xfrm>
        <a:graphic>
          <a:graphicData uri="http://schemas.openxmlformats.org/drawingml/2006/table">
            <a:tbl>
              <a:tblPr firstRow="1" bandRow="1">
                <a:tableStyleId>{5C22544A-7EE6-4342-B048-85BDC9FD1C3A}</a:tableStyleId>
              </a:tblPr>
              <a:tblGrid>
                <a:gridCol w="8856983">
                  <a:extLst>
                    <a:ext uri="{9D8B030D-6E8A-4147-A177-3AD203B41FA5}">
                      <a16:colId xmlns:a16="http://schemas.microsoft.com/office/drawing/2014/main" val="20000"/>
                    </a:ext>
                  </a:extLst>
                </a:gridCol>
              </a:tblGrid>
              <a:tr h="5040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独自利用事務の情報連携に係る届出</a:t>
                      </a:r>
                      <a:endPar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504056">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◆個人情報保護委員会への届出済（平成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sp>
        <p:nvSpPr>
          <p:cNvPr id="7" name="コンテンツ プレースホルダー 2"/>
          <p:cNvSpPr txBox="1">
            <a:spLocks/>
          </p:cNvSpPr>
          <p:nvPr/>
        </p:nvSpPr>
        <p:spPr>
          <a:xfrm>
            <a:off x="189856" y="2276872"/>
            <a:ext cx="8784976" cy="7920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対象生徒人数：就学支援金受給者のうち非課税、生活保護受給世帯に対する支給実績数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評価対象人数の算出方法：対象生徒人数の保護者等の市町村民税所得割額を確認することから生徒</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１人に対し両親２人とし算出。</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51121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548680"/>
          </a:xfrm>
          <a:solidFill>
            <a:schemeClr val="tx2">
              <a:lumMod val="60000"/>
              <a:lumOff val="40000"/>
            </a:schemeClr>
          </a:solidFill>
        </p:spPr>
        <p:txBody>
          <a:bodyPr>
            <a:normAutofit fontScale="90000"/>
          </a:bodyPr>
          <a:lstStyle/>
          <a:p>
            <a:r>
              <a:rPr kumimoji="1"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学び直し支援事業について</a:t>
            </a:r>
            <a:endPar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473574159"/>
              </p:ext>
            </p:extLst>
          </p:nvPr>
        </p:nvGraphicFramePr>
        <p:xfrm>
          <a:off x="179512" y="692696"/>
          <a:ext cx="8784976" cy="1470687"/>
        </p:xfrm>
        <a:graphic>
          <a:graphicData uri="http://schemas.openxmlformats.org/drawingml/2006/table">
            <a:tbl>
              <a:tblPr firstRow="1" bandRow="1">
                <a:tableStyleId>{5C22544A-7EE6-4342-B048-85BDC9FD1C3A}</a:tableStyleId>
              </a:tblPr>
              <a:tblGrid>
                <a:gridCol w="8784976">
                  <a:extLst>
                    <a:ext uri="{9D8B030D-6E8A-4147-A177-3AD203B41FA5}">
                      <a16:colId xmlns:a16="http://schemas.microsoft.com/office/drawing/2014/main" val="20000"/>
                    </a:ext>
                  </a:extLst>
                </a:gridCol>
              </a:tblGrid>
              <a:tr h="426673">
                <a:tc>
                  <a:txBody>
                    <a:bodyPr/>
                    <a:lstStyle/>
                    <a:p>
                      <a:pPr algn="ct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制度の概要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1013487">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◆高校を中途退学した者が再び高校で学び直す場合に、就学支援金の支給期間で</a:t>
                      </a:r>
                      <a:r>
                        <a:rPr kumimoji="1" lang="ja-JP" altLang="en-US" dirty="0" err="1" smtClean="0">
                          <a:latin typeface="メイリオ" panose="020B0604030504040204" pitchFamily="50" charset="-128"/>
                          <a:ea typeface="メイリオ" panose="020B0604030504040204" pitchFamily="50" charset="-128"/>
                          <a:cs typeface="メイリオ" panose="020B0604030504040204" pitchFamily="50" charset="-128"/>
                        </a:rPr>
                        <a:t>あ</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dirty="0" err="1" smtClean="0">
                          <a:latin typeface="メイリオ" panose="020B0604030504040204" pitchFamily="50" charset="-128"/>
                          <a:ea typeface="メイリオ" panose="020B0604030504040204" pitchFamily="50" charset="-128"/>
                          <a:cs typeface="メイリオ" panose="020B0604030504040204" pitchFamily="50" charset="-128"/>
                        </a:rPr>
                        <a:t>る</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定時制・通信制は</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48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の経過後も、卒業までの最長</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年間にわたり継続</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して授業料の支援を行います。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573677462"/>
              </p:ext>
            </p:extLst>
          </p:nvPr>
        </p:nvGraphicFramePr>
        <p:xfrm>
          <a:off x="179512" y="2276872"/>
          <a:ext cx="8784976" cy="4448512"/>
        </p:xfrm>
        <a:graphic>
          <a:graphicData uri="http://schemas.openxmlformats.org/drawingml/2006/table">
            <a:tbl>
              <a:tblPr firstRow="1" bandRow="1">
                <a:tableStyleId>{5C22544A-7EE6-4342-B048-85BDC9FD1C3A}</a:tableStyleId>
              </a:tblPr>
              <a:tblGrid>
                <a:gridCol w="8784976">
                  <a:extLst>
                    <a:ext uri="{9D8B030D-6E8A-4147-A177-3AD203B41FA5}">
                      <a16:colId xmlns:a16="http://schemas.microsoft.com/office/drawing/2014/main" val="20000"/>
                    </a:ext>
                  </a:extLst>
                </a:gridCol>
              </a:tblGrid>
              <a:tr h="408045">
                <a:tc>
                  <a:txBody>
                    <a:bodyPr/>
                    <a:lstStyle/>
                    <a:p>
                      <a:pPr algn="ct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支給対象となる者</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408045">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◆日本国内に住所を有する者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408045">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◆高校等を卒業または修了していない者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r h="408045">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日以降に高校等に入学した者で、高校等に在学した期間が通算して　</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定時制・通信制は</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48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を超える者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3"/>
                  </a:ext>
                </a:extLst>
              </a:tr>
              <a:tr h="408045">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◆高校等を中途退学したことのある者</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転学に類する退学を含む）</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4"/>
                  </a:ext>
                </a:extLst>
              </a:tr>
              <a:tr h="4148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◆学び直しへの支援を通算して</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24</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月を超過して受けていない者</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◆保護者等の府民税・市町村民税の所得割額の合計額が</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万</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7,000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円未満の者</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父母両方の合算額）</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◆最低</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月以上、就学支援金制度の対象者であった者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7"/>
                  </a:ext>
                </a:extLst>
              </a:tr>
              <a:tr h="2410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就学支援金の支給期間は満了していないが、支給上限である</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74</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単位に</a:t>
                      </a:r>
                      <a:r>
                        <a:rPr kumimoji="1" lang="ja-JP" altLang="en-US" dirty="0" err="1" smtClean="0">
                          <a:latin typeface="メイリオ" panose="020B0604030504040204" pitchFamily="50" charset="-128"/>
                          <a:ea typeface="メイリオ" panose="020B0604030504040204" pitchFamily="50" charset="-128"/>
                          <a:cs typeface="メイリオ" panose="020B0604030504040204" pitchFamily="50" charset="-128"/>
                        </a:rPr>
                        <a:t>達したた</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dirty="0" err="1" smtClean="0">
                          <a:latin typeface="メイリオ" panose="020B0604030504040204" pitchFamily="50" charset="-128"/>
                          <a:ea typeface="メイリオ" panose="020B0604030504040204" pitchFamily="50" charset="-128"/>
                          <a:cs typeface="メイリオ" panose="020B0604030504040204" pitchFamily="50" charset="-128"/>
                        </a:rPr>
                        <a:t>め</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就学支援金の支給を受けることができなくなった者も対象となります。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933142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769884427"/>
              </p:ext>
            </p:extLst>
          </p:nvPr>
        </p:nvGraphicFramePr>
        <p:xfrm>
          <a:off x="190972" y="165572"/>
          <a:ext cx="8784975" cy="1944216"/>
        </p:xfrm>
        <a:graphic>
          <a:graphicData uri="http://schemas.openxmlformats.org/drawingml/2006/table">
            <a:tbl>
              <a:tblPr firstRow="1" bandRow="1">
                <a:tableStyleId>{5C22544A-7EE6-4342-B048-85BDC9FD1C3A}</a:tableStyleId>
              </a:tblPr>
              <a:tblGrid>
                <a:gridCol w="1756995">
                  <a:extLst>
                    <a:ext uri="{9D8B030D-6E8A-4147-A177-3AD203B41FA5}">
                      <a16:colId xmlns:a16="http://schemas.microsoft.com/office/drawing/2014/main" val="20000"/>
                    </a:ext>
                  </a:extLst>
                </a:gridCol>
                <a:gridCol w="1756995">
                  <a:extLst>
                    <a:ext uri="{9D8B030D-6E8A-4147-A177-3AD203B41FA5}">
                      <a16:colId xmlns:a16="http://schemas.microsoft.com/office/drawing/2014/main" val="20001"/>
                    </a:ext>
                  </a:extLst>
                </a:gridCol>
                <a:gridCol w="1756995">
                  <a:extLst>
                    <a:ext uri="{9D8B030D-6E8A-4147-A177-3AD203B41FA5}">
                      <a16:colId xmlns:a16="http://schemas.microsoft.com/office/drawing/2014/main" val="20002"/>
                    </a:ext>
                  </a:extLst>
                </a:gridCol>
                <a:gridCol w="1756995">
                  <a:extLst>
                    <a:ext uri="{9D8B030D-6E8A-4147-A177-3AD203B41FA5}">
                      <a16:colId xmlns:a16="http://schemas.microsoft.com/office/drawing/2014/main" val="20003"/>
                    </a:ext>
                  </a:extLst>
                </a:gridCol>
                <a:gridCol w="1756995">
                  <a:extLst>
                    <a:ext uri="{9D8B030D-6E8A-4147-A177-3AD203B41FA5}">
                      <a16:colId xmlns:a16="http://schemas.microsoft.com/office/drawing/2014/main" val="20004"/>
                    </a:ext>
                  </a:extLst>
                </a:gridCol>
              </a:tblGrid>
              <a:tr h="370840">
                <a:tc gridSpan="5">
                  <a:txBody>
                    <a:bodyP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78904">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　　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526256">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対象生徒人数</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69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212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295</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81856">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138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424</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590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graphicFrame>
        <p:nvGraphicFramePr>
          <p:cNvPr id="7" name="コンテンツ プレースホルダー 3"/>
          <p:cNvGraphicFramePr>
            <a:graphicFrameLocks/>
          </p:cNvGraphicFramePr>
          <p:nvPr>
            <p:extLst>
              <p:ext uri="{D42A27DB-BD31-4B8C-83A1-F6EECF244321}">
                <p14:modId xmlns:p14="http://schemas.microsoft.com/office/powerpoint/2010/main" val="874835457"/>
              </p:ext>
            </p:extLst>
          </p:nvPr>
        </p:nvGraphicFramePr>
        <p:xfrm>
          <a:off x="190972" y="5517232"/>
          <a:ext cx="8784975" cy="1008112"/>
        </p:xfrm>
        <a:graphic>
          <a:graphicData uri="http://schemas.openxmlformats.org/drawingml/2006/table">
            <a:tbl>
              <a:tblPr firstRow="1" bandRow="1">
                <a:tableStyleId>{5C22544A-7EE6-4342-B048-85BDC9FD1C3A}</a:tableStyleId>
              </a:tblPr>
              <a:tblGrid>
                <a:gridCol w="8784975">
                  <a:extLst>
                    <a:ext uri="{9D8B030D-6E8A-4147-A177-3AD203B41FA5}">
                      <a16:colId xmlns:a16="http://schemas.microsoft.com/office/drawing/2014/main" val="20000"/>
                    </a:ext>
                  </a:extLst>
                </a:gridCol>
              </a:tblGrid>
              <a:tr h="5040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独自利用事務の情報連携に係る届出</a:t>
                      </a:r>
                      <a:endPar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504056">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◆個人情報保護委員会への届出済（平成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graphicFrame>
        <p:nvGraphicFramePr>
          <p:cNvPr id="9" name="コンテンツ プレースホルダー 3"/>
          <p:cNvGraphicFramePr>
            <a:graphicFrameLocks/>
          </p:cNvGraphicFramePr>
          <p:nvPr>
            <p:extLst>
              <p:ext uri="{D42A27DB-BD31-4B8C-83A1-F6EECF244321}">
                <p14:modId xmlns:p14="http://schemas.microsoft.com/office/powerpoint/2010/main" val="3007054151"/>
              </p:ext>
            </p:extLst>
          </p:nvPr>
        </p:nvGraphicFramePr>
        <p:xfrm>
          <a:off x="190972" y="2979688"/>
          <a:ext cx="8784976" cy="2410688"/>
        </p:xfrm>
        <a:graphic>
          <a:graphicData uri="http://schemas.openxmlformats.org/drawingml/2006/table">
            <a:tbl>
              <a:tblPr firstRow="1" bandRow="1">
                <a:tableStyleId>{5C22544A-7EE6-4342-B048-85BDC9FD1C3A}</a:tableStyleId>
              </a:tblPr>
              <a:tblGrid>
                <a:gridCol w="3673276">
                  <a:extLst>
                    <a:ext uri="{9D8B030D-6E8A-4147-A177-3AD203B41FA5}">
                      <a16:colId xmlns:a16="http://schemas.microsoft.com/office/drawing/2014/main" val="20000"/>
                    </a:ext>
                  </a:extLst>
                </a:gridCol>
                <a:gridCol w="5111700">
                  <a:extLst>
                    <a:ext uri="{9D8B030D-6E8A-4147-A177-3AD203B41FA5}">
                      <a16:colId xmlns:a16="http://schemas.microsoft.com/office/drawing/2014/main" val="20001"/>
                    </a:ext>
                  </a:extLst>
                </a:gridCol>
              </a:tblGrid>
              <a:tr h="370840">
                <a:tc gridSpan="2">
                  <a:txBody>
                    <a:bodyP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しきい値判断</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0"/>
                  </a:ext>
                </a:extLst>
              </a:tr>
              <a:tr h="424160">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◆評価対象の事務の対象人数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人未満</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任意実施</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32048">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◆特定個人情報ファイル取扱者数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人未満</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95456">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◆重大事故</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特定個人情報に関する重大事故）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発生なし</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2189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◆しきい値判断結果</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特定個人情報保護評価の実施が義務付けられない</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評価の実施は義務付けられていないが基礎項目評価書を作成する</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sp>
        <p:nvSpPr>
          <p:cNvPr id="6" name="コンテンツ プレースホルダー 2"/>
          <p:cNvSpPr txBox="1">
            <a:spLocks/>
          </p:cNvSpPr>
          <p:nvPr/>
        </p:nvSpPr>
        <p:spPr>
          <a:xfrm>
            <a:off x="190972" y="2132856"/>
            <a:ext cx="8784976" cy="7920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対象生徒人数：学び直し支援事業支給実績数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評価対象人数の算出方法：対象生徒人数の保護者等の市町村民税所得割額を確認することから生徒</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１人に対し両親２人とし算出。</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68196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548680"/>
          </a:xfrm>
          <a:solidFill>
            <a:schemeClr val="tx2">
              <a:lumMod val="60000"/>
              <a:lumOff val="40000"/>
            </a:schemeClr>
          </a:solidFill>
        </p:spPr>
        <p:txBody>
          <a:bodyPr>
            <a:normAutofit fontScale="90000"/>
          </a:bodyPr>
          <a:lstStyle/>
          <a:p>
            <a:r>
              <a:rPr kumimoji="1"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卒業支援事業について</a:t>
            </a:r>
            <a:endPar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885592520"/>
              </p:ext>
            </p:extLst>
          </p:nvPr>
        </p:nvGraphicFramePr>
        <p:xfrm>
          <a:off x="179512" y="620688"/>
          <a:ext cx="8856984" cy="1569720"/>
        </p:xfrm>
        <a:graphic>
          <a:graphicData uri="http://schemas.openxmlformats.org/drawingml/2006/table">
            <a:tbl>
              <a:tblPr firstRow="1" bandRow="1">
                <a:tableStyleId>{5C22544A-7EE6-4342-B048-85BDC9FD1C3A}</a:tableStyleId>
              </a:tblPr>
              <a:tblGrid>
                <a:gridCol w="8856984">
                  <a:extLst>
                    <a:ext uri="{9D8B030D-6E8A-4147-A177-3AD203B41FA5}">
                      <a16:colId xmlns:a16="http://schemas.microsoft.com/office/drawing/2014/main" val="20000"/>
                    </a:ext>
                  </a:extLst>
                </a:gridCol>
              </a:tblGrid>
              <a:tr h="432048">
                <a:tc>
                  <a:txBody>
                    <a:bodyPr/>
                    <a:lstStyle/>
                    <a:p>
                      <a:pPr algn="ct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制度の概要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1112520">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年度より、府立高校において、原級留置等により、就学支援金制度の期間</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制限を超過し、学び直し制度の対象とならない生徒の卒業を支援するため、授業</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料の免除を行います。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335542376"/>
              </p:ext>
            </p:extLst>
          </p:nvPr>
        </p:nvGraphicFramePr>
        <p:xfrm>
          <a:off x="179512" y="2348880"/>
          <a:ext cx="8856984" cy="4190176"/>
        </p:xfrm>
        <a:graphic>
          <a:graphicData uri="http://schemas.openxmlformats.org/drawingml/2006/table">
            <a:tbl>
              <a:tblPr firstRow="1" bandRow="1">
                <a:tableStyleId>{5C22544A-7EE6-4342-B048-85BDC9FD1C3A}</a:tableStyleId>
              </a:tblPr>
              <a:tblGrid>
                <a:gridCol w="8856984">
                  <a:extLst>
                    <a:ext uri="{9D8B030D-6E8A-4147-A177-3AD203B41FA5}">
                      <a16:colId xmlns:a16="http://schemas.microsoft.com/office/drawing/2014/main" val="20000"/>
                    </a:ext>
                  </a:extLst>
                </a:gridCol>
              </a:tblGrid>
              <a:tr h="383989">
                <a:tc>
                  <a:txBody>
                    <a:bodyPr/>
                    <a:lstStyle/>
                    <a:p>
                      <a:pPr algn="ct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減免の対象となる者</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478904">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◆府立高校に在学する者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504056">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◆申請の時点で卒業できないことに、やむを得ない理由があると校長が認めること</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r h="576064">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◆期間制限を超過した後、</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年以内に卒業できる見込みがあると校長が認めること</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3"/>
                  </a:ext>
                </a:extLst>
              </a:tr>
              <a:tr h="828680">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◆親権者</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保護者等</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の所得等が就学支援金の要件</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を満たすこと</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保護者等の府民税・市町村民税の所得割額の合計額が</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万</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7,000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円未満の者</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父母両方の合算額</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720080">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◆就学支援金の期間制限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全日制で</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年間、定時制・通信制で</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年間</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内に卒業できな</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dirty="0" err="1" smtClean="0">
                          <a:latin typeface="メイリオ" panose="020B0604030504040204" pitchFamily="50" charset="-128"/>
                          <a:ea typeface="メイリオ" panose="020B0604030504040204" pitchFamily="50" charset="-128"/>
                          <a:cs typeface="メイリオ" panose="020B0604030504040204" pitchFamily="50" charset="-128"/>
                        </a:rPr>
                        <a:t>い</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こと</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539472">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◆学び直し支援の対象とならないこと</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一旦退学して学び直した生徒でないこと</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53117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5052749"/>
              </p:ext>
            </p:extLst>
          </p:nvPr>
        </p:nvGraphicFramePr>
        <p:xfrm>
          <a:off x="179512" y="188640"/>
          <a:ext cx="8784975" cy="1898640"/>
        </p:xfrm>
        <a:graphic>
          <a:graphicData uri="http://schemas.openxmlformats.org/drawingml/2006/table">
            <a:tbl>
              <a:tblPr firstRow="1" bandRow="1">
                <a:tableStyleId>{5C22544A-7EE6-4342-B048-85BDC9FD1C3A}</a:tableStyleId>
              </a:tblPr>
              <a:tblGrid>
                <a:gridCol w="1756995">
                  <a:extLst>
                    <a:ext uri="{9D8B030D-6E8A-4147-A177-3AD203B41FA5}">
                      <a16:colId xmlns:a16="http://schemas.microsoft.com/office/drawing/2014/main" val="20000"/>
                    </a:ext>
                  </a:extLst>
                </a:gridCol>
                <a:gridCol w="1756995">
                  <a:extLst>
                    <a:ext uri="{9D8B030D-6E8A-4147-A177-3AD203B41FA5}">
                      <a16:colId xmlns:a16="http://schemas.microsoft.com/office/drawing/2014/main" val="20001"/>
                    </a:ext>
                  </a:extLst>
                </a:gridCol>
                <a:gridCol w="1756995">
                  <a:extLst>
                    <a:ext uri="{9D8B030D-6E8A-4147-A177-3AD203B41FA5}">
                      <a16:colId xmlns:a16="http://schemas.microsoft.com/office/drawing/2014/main" val="20002"/>
                    </a:ext>
                  </a:extLst>
                </a:gridCol>
                <a:gridCol w="1756995">
                  <a:extLst>
                    <a:ext uri="{9D8B030D-6E8A-4147-A177-3AD203B41FA5}">
                      <a16:colId xmlns:a16="http://schemas.microsoft.com/office/drawing/2014/main" val="20003"/>
                    </a:ext>
                  </a:extLst>
                </a:gridCol>
                <a:gridCol w="1756995">
                  <a:extLst>
                    <a:ext uri="{9D8B030D-6E8A-4147-A177-3AD203B41FA5}">
                      <a16:colId xmlns:a16="http://schemas.microsoft.com/office/drawing/2014/main" val="20004"/>
                    </a:ext>
                  </a:extLst>
                </a:gridCol>
              </a:tblGrid>
              <a:tr h="370840">
                <a:tc gridSpan="5">
                  <a:txBody>
                    <a:bodyP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78904">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　　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468104">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対象生徒人数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208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94432">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ja-JP" altLang="en-US" dirty="0" err="1"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416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graphicFrame>
        <p:nvGraphicFramePr>
          <p:cNvPr id="3" name="コンテンツ プレースホルダー 3"/>
          <p:cNvGraphicFramePr>
            <a:graphicFrameLocks/>
          </p:cNvGraphicFramePr>
          <p:nvPr>
            <p:extLst>
              <p:ext uri="{D42A27DB-BD31-4B8C-83A1-F6EECF244321}">
                <p14:modId xmlns:p14="http://schemas.microsoft.com/office/powerpoint/2010/main" val="813413840"/>
              </p:ext>
            </p:extLst>
          </p:nvPr>
        </p:nvGraphicFramePr>
        <p:xfrm>
          <a:off x="194420" y="2915444"/>
          <a:ext cx="8784976" cy="2596852"/>
        </p:xfrm>
        <a:graphic>
          <a:graphicData uri="http://schemas.openxmlformats.org/drawingml/2006/table">
            <a:tbl>
              <a:tblPr firstRow="1" bandRow="1">
                <a:tableStyleId>{5C22544A-7EE6-4342-B048-85BDC9FD1C3A}</a:tableStyleId>
              </a:tblPr>
              <a:tblGrid>
                <a:gridCol w="3744416">
                  <a:extLst>
                    <a:ext uri="{9D8B030D-6E8A-4147-A177-3AD203B41FA5}">
                      <a16:colId xmlns:a16="http://schemas.microsoft.com/office/drawing/2014/main" val="20000"/>
                    </a:ext>
                  </a:extLst>
                </a:gridCol>
                <a:gridCol w="5040560">
                  <a:extLst>
                    <a:ext uri="{9D8B030D-6E8A-4147-A177-3AD203B41FA5}">
                      <a16:colId xmlns:a16="http://schemas.microsoft.com/office/drawing/2014/main" val="20001"/>
                    </a:ext>
                  </a:extLst>
                </a:gridCol>
              </a:tblGrid>
              <a:tr h="370840">
                <a:tc gridSpan="2">
                  <a:txBody>
                    <a:bodyP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しきい値判断</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0"/>
                  </a:ext>
                </a:extLst>
              </a:tr>
              <a:tr h="488404">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◆評価対象の事務の対象人数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人未満</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任意実施</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32048">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◆特定個人情報ファイル取扱者数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人未満</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576064">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◆重大事故</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特定個人情報に関する重大事故）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発生なし</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2122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◆しきい値判断結果</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特定個人情報保護評価の実施が</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義務付けられない</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graphicFrame>
        <p:nvGraphicFramePr>
          <p:cNvPr id="6" name="コンテンツ プレースホルダー 3"/>
          <p:cNvGraphicFramePr>
            <a:graphicFrameLocks/>
          </p:cNvGraphicFramePr>
          <p:nvPr>
            <p:extLst>
              <p:ext uri="{D42A27DB-BD31-4B8C-83A1-F6EECF244321}">
                <p14:modId xmlns:p14="http://schemas.microsoft.com/office/powerpoint/2010/main" val="3117380501"/>
              </p:ext>
            </p:extLst>
          </p:nvPr>
        </p:nvGraphicFramePr>
        <p:xfrm>
          <a:off x="194421" y="5733256"/>
          <a:ext cx="8784975" cy="1008112"/>
        </p:xfrm>
        <a:graphic>
          <a:graphicData uri="http://schemas.openxmlformats.org/drawingml/2006/table">
            <a:tbl>
              <a:tblPr firstRow="1" bandRow="1">
                <a:tableStyleId>{5C22544A-7EE6-4342-B048-85BDC9FD1C3A}</a:tableStyleId>
              </a:tblPr>
              <a:tblGrid>
                <a:gridCol w="8784975">
                  <a:extLst>
                    <a:ext uri="{9D8B030D-6E8A-4147-A177-3AD203B41FA5}">
                      <a16:colId xmlns:a16="http://schemas.microsoft.com/office/drawing/2014/main" val="20000"/>
                    </a:ext>
                  </a:extLst>
                </a:gridCol>
              </a:tblGrid>
              <a:tr h="5040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独自利用事務の情報連携に係る届出</a:t>
                      </a:r>
                      <a:endPar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504056">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◆個人情報保護委員会への届出済（平成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sp>
        <p:nvSpPr>
          <p:cNvPr id="7" name="コンテンツ プレースホルダー 2"/>
          <p:cNvSpPr txBox="1">
            <a:spLocks/>
          </p:cNvSpPr>
          <p:nvPr/>
        </p:nvSpPr>
        <p:spPr>
          <a:xfrm>
            <a:off x="194420" y="2102396"/>
            <a:ext cx="8784976" cy="7920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対象生徒人数：卒業支援事業免除実績数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評価対象人数の算出方法：対象生徒人数の保護者等の市町村民税所得割額を確認することから生徒</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１人に対し両親２人とし算出。</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144773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548680"/>
          </a:xfrm>
          <a:solidFill>
            <a:schemeClr val="tx2">
              <a:lumMod val="60000"/>
              <a:lumOff val="40000"/>
            </a:schemeClr>
          </a:solidFill>
        </p:spPr>
        <p:txBody>
          <a:bodyPr>
            <a:normAutofit fontScale="90000"/>
          </a:bodyPr>
          <a:lstStyle/>
          <a:p>
            <a:r>
              <a:rPr kumimoji="1"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家計急変支援事業について</a:t>
            </a:r>
            <a:endPar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682887237"/>
              </p:ext>
            </p:extLst>
          </p:nvPr>
        </p:nvGraphicFramePr>
        <p:xfrm>
          <a:off x="179512" y="620688"/>
          <a:ext cx="8784976" cy="1569720"/>
        </p:xfrm>
        <a:graphic>
          <a:graphicData uri="http://schemas.openxmlformats.org/drawingml/2006/table">
            <a:tbl>
              <a:tblPr firstRow="1" bandRow="1">
                <a:tableStyleId>{5C22544A-7EE6-4342-B048-85BDC9FD1C3A}</a:tableStyleId>
              </a:tblPr>
              <a:tblGrid>
                <a:gridCol w="8784976">
                  <a:extLst>
                    <a:ext uri="{9D8B030D-6E8A-4147-A177-3AD203B41FA5}">
                      <a16:colId xmlns:a16="http://schemas.microsoft.com/office/drawing/2014/main" val="20000"/>
                    </a:ext>
                  </a:extLst>
                </a:gridCol>
              </a:tblGrid>
              <a:tr h="432048">
                <a:tc>
                  <a:txBody>
                    <a:bodyPr/>
                    <a:lstStyle/>
                    <a:p>
                      <a:pPr algn="ct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制度の概要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1112520">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◆府立高校に在学する生徒の保護者等が失職、倒産などの家計急変による経済的理</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由から授業料の納付が困難になった場合、授業料の減免による緊急の支援を行い　</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ます。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780903633"/>
              </p:ext>
            </p:extLst>
          </p:nvPr>
        </p:nvGraphicFramePr>
        <p:xfrm>
          <a:off x="179512" y="2348880"/>
          <a:ext cx="8856984" cy="3816424"/>
        </p:xfrm>
        <a:graphic>
          <a:graphicData uri="http://schemas.openxmlformats.org/drawingml/2006/table">
            <a:tbl>
              <a:tblPr firstRow="1" bandRow="1">
                <a:tableStyleId>{5C22544A-7EE6-4342-B048-85BDC9FD1C3A}</a:tableStyleId>
              </a:tblPr>
              <a:tblGrid>
                <a:gridCol w="8856984">
                  <a:extLst>
                    <a:ext uri="{9D8B030D-6E8A-4147-A177-3AD203B41FA5}">
                      <a16:colId xmlns:a16="http://schemas.microsoft.com/office/drawing/2014/main" val="20000"/>
                    </a:ext>
                  </a:extLst>
                </a:gridCol>
              </a:tblGrid>
              <a:tr h="383989">
                <a:tc>
                  <a:txBody>
                    <a:bodyPr/>
                    <a:lstStyle/>
                    <a:p>
                      <a:pPr algn="ct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減免の対象となる者</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478904">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◆府立高校に在学する者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504056">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◆所得要件を除けば就学支援金・学び直し支援金の受給資格を得られる者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r h="1331560">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◆主として生計を維持する保護者が、</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①勤務先の倒産</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②経営状況の悪化による解雇</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③経営状況の悪化による廃業</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自主廃業でない場合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等により失職した場合</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3"/>
                  </a:ext>
                </a:extLst>
              </a:tr>
              <a:tr h="1044704">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勤務先の経営状況の悪化に伴う家計急変により授業料の納付が困難となった場</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合のみが対象で、病気、けが等に伴って家計が急変した場合等は、対象となり</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ません。</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65596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482306935"/>
              </p:ext>
            </p:extLst>
          </p:nvPr>
        </p:nvGraphicFramePr>
        <p:xfrm>
          <a:off x="179514" y="332656"/>
          <a:ext cx="8784975" cy="1980272"/>
        </p:xfrm>
        <a:graphic>
          <a:graphicData uri="http://schemas.openxmlformats.org/drawingml/2006/table">
            <a:tbl>
              <a:tblPr firstRow="1" bandRow="1">
                <a:tableStyleId>{5C22544A-7EE6-4342-B048-85BDC9FD1C3A}</a:tableStyleId>
              </a:tblPr>
              <a:tblGrid>
                <a:gridCol w="1756995">
                  <a:extLst>
                    <a:ext uri="{9D8B030D-6E8A-4147-A177-3AD203B41FA5}">
                      <a16:colId xmlns:a16="http://schemas.microsoft.com/office/drawing/2014/main" val="20000"/>
                    </a:ext>
                  </a:extLst>
                </a:gridCol>
                <a:gridCol w="1756995">
                  <a:extLst>
                    <a:ext uri="{9D8B030D-6E8A-4147-A177-3AD203B41FA5}">
                      <a16:colId xmlns:a16="http://schemas.microsoft.com/office/drawing/2014/main" val="20001"/>
                    </a:ext>
                  </a:extLst>
                </a:gridCol>
                <a:gridCol w="1756995">
                  <a:extLst>
                    <a:ext uri="{9D8B030D-6E8A-4147-A177-3AD203B41FA5}">
                      <a16:colId xmlns:a16="http://schemas.microsoft.com/office/drawing/2014/main" val="20002"/>
                    </a:ext>
                  </a:extLst>
                </a:gridCol>
                <a:gridCol w="1756995">
                  <a:extLst>
                    <a:ext uri="{9D8B030D-6E8A-4147-A177-3AD203B41FA5}">
                      <a16:colId xmlns:a16="http://schemas.microsoft.com/office/drawing/2014/main" val="20003"/>
                    </a:ext>
                  </a:extLst>
                </a:gridCol>
                <a:gridCol w="1756995">
                  <a:extLst>
                    <a:ext uri="{9D8B030D-6E8A-4147-A177-3AD203B41FA5}">
                      <a16:colId xmlns:a16="http://schemas.microsoft.com/office/drawing/2014/main" val="20004"/>
                    </a:ext>
                  </a:extLst>
                </a:gridCol>
              </a:tblGrid>
              <a:tr h="370840">
                <a:tc gridSpan="5">
                  <a:txBody>
                    <a:bodyP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78904">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　　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515704">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対象生徒人数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528464">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graphicFrame>
        <p:nvGraphicFramePr>
          <p:cNvPr id="3" name="コンテンツ プレースホルダー 3"/>
          <p:cNvGraphicFramePr>
            <a:graphicFrameLocks/>
          </p:cNvGraphicFramePr>
          <p:nvPr>
            <p:extLst>
              <p:ext uri="{D42A27DB-BD31-4B8C-83A1-F6EECF244321}">
                <p14:modId xmlns:p14="http://schemas.microsoft.com/office/powerpoint/2010/main" val="1775122049"/>
              </p:ext>
            </p:extLst>
          </p:nvPr>
        </p:nvGraphicFramePr>
        <p:xfrm>
          <a:off x="156940" y="3242568"/>
          <a:ext cx="8784976" cy="2557760"/>
        </p:xfrm>
        <a:graphic>
          <a:graphicData uri="http://schemas.openxmlformats.org/drawingml/2006/table">
            <a:tbl>
              <a:tblPr firstRow="1" bandRow="1">
                <a:tableStyleId>{5C22544A-7EE6-4342-B048-85BDC9FD1C3A}</a:tableStyleId>
              </a:tblPr>
              <a:tblGrid>
                <a:gridCol w="3744416">
                  <a:extLst>
                    <a:ext uri="{9D8B030D-6E8A-4147-A177-3AD203B41FA5}">
                      <a16:colId xmlns:a16="http://schemas.microsoft.com/office/drawing/2014/main" val="20000"/>
                    </a:ext>
                  </a:extLst>
                </a:gridCol>
                <a:gridCol w="5040560">
                  <a:extLst>
                    <a:ext uri="{9D8B030D-6E8A-4147-A177-3AD203B41FA5}">
                      <a16:colId xmlns:a16="http://schemas.microsoft.com/office/drawing/2014/main" val="20001"/>
                    </a:ext>
                  </a:extLst>
                </a:gridCol>
              </a:tblGrid>
              <a:tr h="370840">
                <a:tc gridSpan="2">
                  <a:txBody>
                    <a:bodyP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しきい値判断</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0"/>
                  </a:ext>
                </a:extLst>
              </a:tr>
              <a:tr h="478904">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◆評価対象の事務の対象人数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人未満</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任意実施</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02456">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◆特定個人情報ファイル取扱者数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人未満</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570756">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◆重大事故</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特定個人情報に関する重大事故）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発生なし</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343644">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◆しきい値判断結果</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特定個人情報保護評価の実施が</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義務付けられない</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graphicFrame>
        <p:nvGraphicFramePr>
          <p:cNvPr id="6" name="コンテンツ プレースホルダー 3"/>
          <p:cNvGraphicFramePr>
            <a:graphicFrameLocks/>
          </p:cNvGraphicFramePr>
          <p:nvPr>
            <p:extLst>
              <p:ext uri="{D42A27DB-BD31-4B8C-83A1-F6EECF244321}">
                <p14:modId xmlns:p14="http://schemas.microsoft.com/office/powerpoint/2010/main" val="1607115940"/>
              </p:ext>
            </p:extLst>
          </p:nvPr>
        </p:nvGraphicFramePr>
        <p:xfrm>
          <a:off x="183208" y="5821412"/>
          <a:ext cx="8784975" cy="1008112"/>
        </p:xfrm>
        <a:graphic>
          <a:graphicData uri="http://schemas.openxmlformats.org/drawingml/2006/table">
            <a:tbl>
              <a:tblPr firstRow="1" bandRow="1">
                <a:tableStyleId>{5C22544A-7EE6-4342-B048-85BDC9FD1C3A}</a:tableStyleId>
              </a:tblPr>
              <a:tblGrid>
                <a:gridCol w="8784975">
                  <a:extLst>
                    <a:ext uri="{9D8B030D-6E8A-4147-A177-3AD203B41FA5}">
                      <a16:colId xmlns:a16="http://schemas.microsoft.com/office/drawing/2014/main" val="20000"/>
                    </a:ext>
                  </a:extLst>
                </a:gridCol>
              </a:tblGrid>
              <a:tr h="5040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独自利用事務の情報連携に係る届出</a:t>
                      </a:r>
                      <a:endPar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504056">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◆個人情報保護委員会への届出済（平成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sp>
        <p:nvSpPr>
          <p:cNvPr id="7" name="コンテンツ プレースホルダー 2"/>
          <p:cNvSpPr txBox="1">
            <a:spLocks/>
          </p:cNvSpPr>
          <p:nvPr/>
        </p:nvSpPr>
        <p:spPr>
          <a:xfrm>
            <a:off x="190972" y="2420888"/>
            <a:ext cx="8784976" cy="7920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対象生徒人数：家計急変支援事業免除実績数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評価対象人数の算出方法：対象生徒人数の保護者等の市町村民税所得割額を確認することから生徒</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１人に対し両親２人とし算出。</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01479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7783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0"/>
            <a:ext cx="9144000" cy="562074"/>
          </a:xfrm>
          <a:solidFill>
            <a:schemeClr val="accent1"/>
          </a:solidFill>
        </p:spPr>
        <p:txBody>
          <a:bodyPr>
            <a:normAutofit/>
          </a:bodyPr>
          <a:lstStyle/>
          <a:p>
            <a:r>
              <a:rPr kumimoji="1" lang="ja-JP" altLang="en-US" sz="2900" b="1" dirty="0" smtClean="0">
                <a:solidFill>
                  <a:schemeClr val="bg1"/>
                </a:solidFill>
              </a:rPr>
              <a:t>マイナンバー制度を活用する事業</a:t>
            </a:r>
            <a:endParaRPr kumimoji="1" lang="ja-JP" altLang="en-US" sz="2900" b="1" dirty="0">
              <a:solidFill>
                <a:schemeClr val="bg1"/>
              </a:solidFill>
            </a:endParaRPr>
          </a:p>
        </p:txBody>
      </p:sp>
      <p:graphicFrame>
        <p:nvGraphicFramePr>
          <p:cNvPr id="6" name="表 5"/>
          <p:cNvGraphicFramePr>
            <a:graphicFrameLocks noGrp="1"/>
          </p:cNvGraphicFramePr>
          <p:nvPr>
            <p:extLst>
              <p:ext uri="{D42A27DB-BD31-4B8C-83A1-F6EECF244321}">
                <p14:modId xmlns:p14="http://schemas.microsoft.com/office/powerpoint/2010/main" val="2727247672"/>
              </p:ext>
            </p:extLst>
          </p:nvPr>
        </p:nvGraphicFramePr>
        <p:xfrm>
          <a:off x="179512" y="764704"/>
          <a:ext cx="8784976" cy="5832648"/>
        </p:xfrm>
        <a:graphic>
          <a:graphicData uri="http://schemas.openxmlformats.org/drawingml/2006/table">
            <a:tbl>
              <a:tblPr firstRow="1" bandRow="1">
                <a:tableStyleId>{5C22544A-7EE6-4342-B048-85BDC9FD1C3A}</a:tableStyleId>
              </a:tblPr>
              <a:tblGrid>
                <a:gridCol w="1830203">
                  <a:extLst>
                    <a:ext uri="{9D8B030D-6E8A-4147-A177-3AD203B41FA5}">
                      <a16:colId xmlns:a16="http://schemas.microsoft.com/office/drawing/2014/main" val="20000"/>
                    </a:ext>
                  </a:extLst>
                </a:gridCol>
                <a:gridCol w="1317746">
                  <a:extLst>
                    <a:ext uri="{9D8B030D-6E8A-4147-A177-3AD203B41FA5}">
                      <a16:colId xmlns:a16="http://schemas.microsoft.com/office/drawing/2014/main" val="20001"/>
                    </a:ext>
                  </a:extLst>
                </a:gridCol>
                <a:gridCol w="1756995">
                  <a:extLst>
                    <a:ext uri="{9D8B030D-6E8A-4147-A177-3AD203B41FA5}">
                      <a16:colId xmlns:a16="http://schemas.microsoft.com/office/drawing/2014/main" val="20002"/>
                    </a:ext>
                  </a:extLst>
                </a:gridCol>
                <a:gridCol w="3880032">
                  <a:extLst>
                    <a:ext uri="{9D8B030D-6E8A-4147-A177-3AD203B41FA5}">
                      <a16:colId xmlns:a16="http://schemas.microsoft.com/office/drawing/2014/main" val="20003"/>
                    </a:ext>
                  </a:extLst>
                </a:gridCol>
              </a:tblGrid>
              <a:tr h="648072">
                <a:tc>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　業　名</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 業 形 態</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個人情報保護委員会への届出の要否</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関　係　法　令　等</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648072">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就学支援金事業</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法定受託事務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不要</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〇高等学校等就学支援金の支給に関する法律</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〇大阪府立高等学校就学支援金交付要綱</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1008112">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奨学のための給付金</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独自利用事務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要</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〇</a:t>
                      </a:r>
                      <a:r>
                        <a:rPr kumimoji="1" lang="ja-JP" altLang="en-US" sz="1400" b="0" i="0" u="none" strike="noStrike" kern="1200" baseline="0" dirty="0" smtClean="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高等学校等修学支援事業費補助金（奨学の</a:t>
                      </a:r>
                      <a:endParaRPr kumimoji="1" lang="en-US" altLang="ja-JP" sz="1400" b="0" i="0" u="none" strike="noStrike" kern="1200" baseline="0" dirty="0" smtClean="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b="0" i="0" u="none" strike="noStrike" kern="1200" baseline="0" dirty="0" smtClean="0">
                          <a:solidFill>
                            <a:schemeClr val="dk1"/>
                          </a:solidFill>
                          <a:latin typeface="メイリオ" panose="020B0604030504040204" pitchFamily="50" charset="-128"/>
                          <a:ea typeface="メイリオ" panose="020B0604030504040204" pitchFamily="50" charset="-128"/>
                          <a:cs typeface="メイリオ" panose="020B0604030504040204" pitchFamily="50" charset="-128"/>
                        </a:rPr>
                        <a:t>　ための給付金）交付要綱</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〇大阪府国公立高等学校等奨学のための給付</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金支給要綱</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r h="1080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学び直し支援事業</a:t>
                      </a: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独自利用事務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要</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〇高等学校等修学支援金事業費補助金（学び</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直しへの支援）交付要綱</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〇大阪府公立高等学校学び直しの支援金事務</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処理要領</a:t>
                      </a:r>
                    </a:p>
                  </a:txBody>
                  <a:tcPr anchor="ctr"/>
                </a:tc>
                <a:extLst>
                  <a:ext uri="{0D108BD9-81ED-4DB2-BD59-A6C34878D82A}">
                    <a16:rowId xmlns:a16="http://schemas.microsoft.com/office/drawing/2014/main" val="10003"/>
                  </a:ext>
                </a:extLst>
              </a:tr>
              <a:tr h="1440160">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卒業支援事業</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独自利用事務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要</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〇大阪府立学校授業料等に関する規則</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〇大阪府立学校の授業料等に関する規則第５</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条第９項の規定に基づく授業料免除（卒業</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支援）に係る運用基準</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〇高等学校の授業料の免除に関する取り扱い</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要領</a:t>
                      </a:r>
                    </a:p>
                  </a:txBody>
                  <a:tcPr anchor="ctr"/>
                </a:tc>
                <a:extLst>
                  <a:ext uri="{0D108BD9-81ED-4DB2-BD59-A6C34878D82A}">
                    <a16:rowId xmlns:a16="http://schemas.microsoft.com/office/drawing/2014/main" val="10004"/>
                  </a:ext>
                </a:extLst>
              </a:tr>
              <a:tr h="10081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家計急変支援事業</a:t>
                      </a: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独自利用事務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要</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〇高等学校等修学支援金事業費補助金（家計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急変世帯への支援）交付要綱</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〇高等学校の授業料の免除に関する取り扱い</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要領</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38397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0"/>
            <a:ext cx="9144000" cy="562074"/>
          </a:xfrm>
          <a:solidFill>
            <a:schemeClr val="accent1"/>
          </a:solidFill>
        </p:spPr>
        <p:txBody>
          <a:bodyPr>
            <a:normAutofit/>
          </a:bodyPr>
          <a:lstStyle/>
          <a:p>
            <a:r>
              <a:rPr kumimoji="1" lang="ja-JP" altLang="en-US" sz="2900" b="1" dirty="0" smtClean="0">
                <a:solidFill>
                  <a:schemeClr val="bg1"/>
                </a:solidFill>
              </a:rPr>
              <a:t>マイナンバー制度に係る法令関係等</a:t>
            </a:r>
            <a:endParaRPr kumimoji="1" lang="ja-JP" altLang="en-US" sz="2900" b="1" dirty="0">
              <a:solidFill>
                <a:schemeClr val="bg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7518410"/>
              </p:ext>
            </p:extLst>
          </p:nvPr>
        </p:nvGraphicFramePr>
        <p:xfrm>
          <a:off x="179512" y="620688"/>
          <a:ext cx="8784976" cy="3816424"/>
        </p:xfrm>
        <a:graphic>
          <a:graphicData uri="http://schemas.openxmlformats.org/drawingml/2006/table">
            <a:tbl>
              <a:tblPr firstRow="1" bandRow="1">
                <a:tableStyleId>{5C22544A-7EE6-4342-B048-85BDC9FD1C3A}</a:tableStyleId>
              </a:tblPr>
              <a:tblGrid>
                <a:gridCol w="6548314">
                  <a:extLst>
                    <a:ext uri="{9D8B030D-6E8A-4147-A177-3AD203B41FA5}">
                      <a16:colId xmlns:a16="http://schemas.microsoft.com/office/drawing/2014/main" val="20000"/>
                    </a:ext>
                  </a:extLst>
                </a:gridCol>
                <a:gridCol w="2236662">
                  <a:extLst>
                    <a:ext uri="{9D8B030D-6E8A-4147-A177-3AD203B41FA5}">
                      <a16:colId xmlns:a16="http://schemas.microsoft.com/office/drawing/2014/main" val="20001"/>
                    </a:ext>
                  </a:extLst>
                </a:gridCol>
              </a:tblGrid>
              <a:tr h="504056">
                <a:tc>
                  <a:txBody>
                    <a:bodyPr/>
                    <a:lstStyle/>
                    <a:p>
                      <a:pPr algn="ct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法　令　関　係</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600" b="1" smtClean="0">
                          <a:latin typeface="メイリオ" panose="020B0604030504040204" pitchFamily="50" charset="-128"/>
                          <a:ea typeface="メイリオ" panose="020B0604030504040204" pitchFamily="50" charset="-128"/>
                          <a:cs typeface="メイリオ" panose="020B0604030504040204" pitchFamily="50" charset="-128"/>
                        </a:rPr>
                        <a:t>備　　考</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504056">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行政手続における特定の個人を識別するための番号の利用等に関する法律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720080">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行政手続における特定の個人を識別するための番号の利用等に関する法律別表第二の主務省令で定める事務及び情報を定める命令</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別表第</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の項</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91</a:t>
                      </a: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別表第</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の項</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113</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r h="504056">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大阪府行政手続における特定の個人を識別するための番号の利用に関する条例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別表（第三条関係）４項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3"/>
                  </a:ext>
                </a:extLst>
              </a:tr>
              <a:tr h="576064">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大阪府行政手続における特定の個人を識別するための番号の利用に関する条例施行規則</a:t>
                      </a: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第５条</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4"/>
                  </a:ext>
                </a:extLst>
              </a:tr>
              <a:tr h="504056">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大阪府住民基本台帳法施行条例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別表第２（第５条関係）</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5"/>
                  </a:ext>
                </a:extLst>
              </a:tr>
              <a:tr h="504056">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大阪府住民基本台帳法施行細則</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6"/>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596802171"/>
              </p:ext>
            </p:extLst>
          </p:nvPr>
        </p:nvGraphicFramePr>
        <p:xfrm>
          <a:off x="179512" y="4509120"/>
          <a:ext cx="8784976" cy="1440160"/>
        </p:xfrm>
        <a:graphic>
          <a:graphicData uri="http://schemas.openxmlformats.org/drawingml/2006/table">
            <a:tbl>
              <a:tblPr firstRow="1" bandRow="1">
                <a:tableStyleId>{5C22544A-7EE6-4342-B048-85BDC9FD1C3A}</a:tableStyleId>
              </a:tblPr>
              <a:tblGrid>
                <a:gridCol w="4011488">
                  <a:extLst>
                    <a:ext uri="{9D8B030D-6E8A-4147-A177-3AD203B41FA5}">
                      <a16:colId xmlns:a16="http://schemas.microsoft.com/office/drawing/2014/main" val="20000"/>
                    </a:ext>
                  </a:extLst>
                </a:gridCol>
                <a:gridCol w="4773488">
                  <a:extLst>
                    <a:ext uri="{9D8B030D-6E8A-4147-A177-3AD203B41FA5}">
                      <a16:colId xmlns:a16="http://schemas.microsoft.com/office/drawing/2014/main" val="20001"/>
                    </a:ext>
                  </a:extLst>
                </a:gridCol>
              </a:tblGrid>
              <a:tr h="426673">
                <a:tc gridSpan="2">
                  <a:txBody>
                    <a:bodyPr/>
                    <a:lstStyle/>
                    <a:p>
                      <a:pPr algn="ct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特定個人情報ファイル取扱者数</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982960">
                <a:tc>
                  <a:txBody>
                    <a:bodyPr/>
                    <a:lstStyle/>
                    <a:p>
                      <a:r>
                        <a:rPr kumimoji="1" lang="zh-TW" altLang="en-US" dirty="0" smtClean="0">
                          <a:latin typeface="メイリオ" panose="020B0604030504040204" pitchFamily="50" charset="-128"/>
                          <a:ea typeface="メイリオ" panose="020B0604030504040204" pitchFamily="50" charset="-128"/>
                          <a:cs typeface="メイリオ" panose="020B0604030504040204" pitchFamily="50" charset="-128"/>
                        </a:rPr>
                        <a:t>◆施設財務課担当者数：</a:t>
                      </a:r>
                      <a:r>
                        <a:rPr kumimoji="1" lang="en-US" altLang="zh-TW"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zh-TW"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p>
                    <a:p>
                      <a:r>
                        <a:rPr kumimoji="1" lang="zh-TW" altLang="en-US" dirty="0" smtClean="0">
                          <a:latin typeface="メイリオ" panose="020B0604030504040204" pitchFamily="50" charset="-128"/>
                          <a:ea typeface="メイリオ" panose="020B0604030504040204" pitchFamily="50" charset="-128"/>
                          <a:cs typeface="メイリオ" panose="020B0604030504040204" pitchFamily="50" charset="-128"/>
                        </a:rPr>
                        <a:t>　（職員：</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８</a:t>
                      </a:r>
                      <a:r>
                        <a:rPr kumimoji="1" lang="zh-TW" altLang="en-US" dirty="0" smtClean="0">
                          <a:latin typeface="メイリオ" panose="020B0604030504040204" pitchFamily="50" charset="-128"/>
                          <a:ea typeface="メイリオ" panose="020B0604030504040204" pitchFamily="50" charset="-128"/>
                          <a:cs typeface="メイリオ" panose="020B0604030504040204" pitchFamily="50" charset="-128"/>
                        </a:rPr>
                        <a:t>人、派遣職員：</a:t>
                      </a:r>
                      <a:r>
                        <a:rPr kumimoji="1" lang="en-US" altLang="zh-TW" dirty="0" smtClean="0">
                          <a:latin typeface="メイリオ" panose="020B0604030504040204" pitchFamily="50" charset="-128"/>
                          <a:ea typeface="メイリオ" panose="020B0604030504040204" pitchFamily="50" charset="-128"/>
                          <a:cs typeface="メイリオ" panose="020B0604030504040204" pitchFamily="50" charset="-128"/>
                        </a:rPr>
                        <a:t>24</a:t>
                      </a:r>
                      <a:r>
                        <a:rPr kumimoji="1" lang="zh-TW"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特定個人情報ファイル取扱数：</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人未満</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01424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548680"/>
          </a:xfrm>
          <a:solidFill>
            <a:schemeClr val="tx2">
              <a:lumMod val="60000"/>
              <a:lumOff val="40000"/>
            </a:schemeClr>
          </a:solidFill>
        </p:spPr>
        <p:txBody>
          <a:bodyPr>
            <a:normAutofit fontScale="90000"/>
          </a:bodyPr>
          <a:lstStyle/>
          <a:p>
            <a:r>
              <a:rPr kumimoji="1"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就学支援金支援金事業について</a:t>
            </a:r>
            <a:endPar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761824352"/>
              </p:ext>
            </p:extLst>
          </p:nvPr>
        </p:nvGraphicFramePr>
        <p:xfrm>
          <a:off x="179512" y="620688"/>
          <a:ext cx="8784976" cy="2376264"/>
        </p:xfrm>
        <a:graphic>
          <a:graphicData uri="http://schemas.openxmlformats.org/drawingml/2006/table">
            <a:tbl>
              <a:tblPr firstRow="1" bandRow="1">
                <a:tableStyleId>{5C22544A-7EE6-4342-B048-85BDC9FD1C3A}</a:tableStyleId>
              </a:tblPr>
              <a:tblGrid>
                <a:gridCol w="8784976">
                  <a:extLst>
                    <a:ext uri="{9D8B030D-6E8A-4147-A177-3AD203B41FA5}">
                      <a16:colId xmlns:a16="http://schemas.microsoft.com/office/drawing/2014/main" val="20000"/>
                    </a:ext>
                  </a:extLst>
                </a:gridCol>
              </a:tblGrid>
              <a:tr h="426673">
                <a:tc>
                  <a:txBody>
                    <a:bodyPr/>
                    <a:lstStyle/>
                    <a:p>
                      <a:pPr algn="ct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制度の概要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1919064">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◆就学支援金は、平成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年度以降に入学した生徒を対象とし、親権者</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保護者等</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所得等が支給対象要件を満たす生徒の授業料を、国が生徒に変わって負担する制</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度です。</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年度以前に入学された生徒については、授業料の不徴収制度の対象と</a:t>
                      </a:r>
                      <a:r>
                        <a:rPr kumimoji="1" lang="ja-JP" altLang="en-US" dirty="0" err="1" smtClean="0">
                          <a:latin typeface="メイリオ" panose="020B0604030504040204" pitchFamily="50" charset="-128"/>
                          <a:ea typeface="メイリオ" panose="020B0604030504040204" pitchFamily="50" charset="-128"/>
                          <a:cs typeface="メイリオ" panose="020B0604030504040204" pitchFamily="50" charset="-128"/>
                        </a:rPr>
                        <a:t>な</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dirty="0" err="1" smtClean="0">
                          <a:latin typeface="メイリオ" panose="020B0604030504040204" pitchFamily="50" charset="-128"/>
                          <a:ea typeface="メイリオ" panose="020B0604030504040204" pitchFamily="50" charset="-128"/>
                          <a:cs typeface="メイリオ" panose="020B0604030504040204" pitchFamily="50" charset="-128"/>
                        </a:rPr>
                        <a:t>る</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ことから、就学支援金事業の対象は、全日制であれば、平成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年度は</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年生、　</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年度は１・</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年生、平成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年度は</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年から</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年生が対象となります。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687837624"/>
              </p:ext>
            </p:extLst>
          </p:nvPr>
        </p:nvGraphicFramePr>
        <p:xfrm>
          <a:off x="179512" y="3212976"/>
          <a:ext cx="8784976" cy="3384376"/>
        </p:xfrm>
        <a:graphic>
          <a:graphicData uri="http://schemas.openxmlformats.org/drawingml/2006/table">
            <a:tbl>
              <a:tblPr firstRow="1" bandRow="1">
                <a:tableStyleId>{5C22544A-7EE6-4342-B048-85BDC9FD1C3A}</a:tableStyleId>
              </a:tblPr>
              <a:tblGrid>
                <a:gridCol w="8784976">
                  <a:extLst>
                    <a:ext uri="{9D8B030D-6E8A-4147-A177-3AD203B41FA5}">
                      <a16:colId xmlns:a16="http://schemas.microsoft.com/office/drawing/2014/main" val="20000"/>
                    </a:ext>
                  </a:extLst>
                </a:gridCol>
              </a:tblGrid>
              <a:tr h="408045">
                <a:tc>
                  <a:txBody>
                    <a:bodyPr/>
                    <a:lstStyle/>
                    <a:p>
                      <a:pPr algn="ct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支給対象となる者</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550912">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◆府内の公立高校に在学する生徒において、次の①～④の要件の全てに該当する者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504056">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①日本国内に住所を有する者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r h="504056">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②高校等を卒業しまたは修了したことがない者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3"/>
                  </a:ext>
                </a:extLst>
              </a:tr>
              <a:tr h="720080">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③高校等に在学した期間が通算して</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月を超えていない者</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定時制課程・通信制課程は</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48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4"/>
                  </a:ext>
                </a:extLst>
              </a:tr>
              <a:tr h="648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④保護者等の府民税・市町村民税の所得割額の合計額が</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万</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7,000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円未満の者　　　　　　　　　　　　　　　　　　　　</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（父母両方の合算額）</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74288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3"/>
          <p:cNvGraphicFramePr>
            <a:graphicFrameLocks/>
          </p:cNvGraphicFramePr>
          <p:nvPr>
            <p:extLst>
              <p:ext uri="{D42A27DB-BD31-4B8C-83A1-F6EECF244321}">
                <p14:modId xmlns:p14="http://schemas.microsoft.com/office/powerpoint/2010/main" val="3238847348"/>
              </p:ext>
            </p:extLst>
          </p:nvPr>
        </p:nvGraphicFramePr>
        <p:xfrm>
          <a:off x="179512" y="5733256"/>
          <a:ext cx="8784975" cy="1008112"/>
        </p:xfrm>
        <a:graphic>
          <a:graphicData uri="http://schemas.openxmlformats.org/drawingml/2006/table">
            <a:tbl>
              <a:tblPr firstRow="1" bandRow="1">
                <a:tableStyleId>{5C22544A-7EE6-4342-B048-85BDC9FD1C3A}</a:tableStyleId>
              </a:tblPr>
              <a:tblGrid>
                <a:gridCol w="8784975">
                  <a:extLst>
                    <a:ext uri="{9D8B030D-6E8A-4147-A177-3AD203B41FA5}">
                      <a16:colId xmlns:a16="http://schemas.microsoft.com/office/drawing/2014/main" val="20000"/>
                    </a:ext>
                  </a:extLst>
                </a:gridCol>
              </a:tblGrid>
              <a:tr h="5040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独自利用事務の情報連携に係る届出</a:t>
                      </a:r>
                      <a:endPar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504056">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◆法定受託事務により個人情報保護委員会への届出は不要</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graphicFrame>
        <p:nvGraphicFramePr>
          <p:cNvPr id="9" name="コンテンツ プレースホルダー 3"/>
          <p:cNvGraphicFramePr>
            <a:graphicFrameLocks/>
          </p:cNvGraphicFramePr>
          <p:nvPr>
            <p:extLst>
              <p:ext uri="{D42A27DB-BD31-4B8C-83A1-F6EECF244321}">
                <p14:modId xmlns:p14="http://schemas.microsoft.com/office/powerpoint/2010/main" val="3954013874"/>
              </p:ext>
            </p:extLst>
          </p:nvPr>
        </p:nvGraphicFramePr>
        <p:xfrm>
          <a:off x="179512" y="3212976"/>
          <a:ext cx="8784976" cy="2449056"/>
        </p:xfrm>
        <a:graphic>
          <a:graphicData uri="http://schemas.openxmlformats.org/drawingml/2006/table">
            <a:tbl>
              <a:tblPr firstRow="1" bandRow="1">
                <a:tableStyleId>{5C22544A-7EE6-4342-B048-85BDC9FD1C3A}</a:tableStyleId>
              </a:tblPr>
              <a:tblGrid>
                <a:gridCol w="3744416">
                  <a:extLst>
                    <a:ext uri="{9D8B030D-6E8A-4147-A177-3AD203B41FA5}">
                      <a16:colId xmlns:a16="http://schemas.microsoft.com/office/drawing/2014/main" val="20000"/>
                    </a:ext>
                  </a:extLst>
                </a:gridCol>
                <a:gridCol w="5040560">
                  <a:extLst>
                    <a:ext uri="{9D8B030D-6E8A-4147-A177-3AD203B41FA5}">
                      <a16:colId xmlns:a16="http://schemas.microsoft.com/office/drawing/2014/main" val="20001"/>
                    </a:ext>
                  </a:extLst>
                </a:gridCol>
              </a:tblGrid>
              <a:tr h="370840">
                <a:tc gridSpan="2">
                  <a:txBody>
                    <a:bodyP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しきい値判断</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0"/>
                  </a:ext>
                </a:extLst>
              </a:tr>
              <a:tr h="406896">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◆評価対象の事務の対象人数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万人以上</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360040">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◆特定個人情報ファイル取扱者数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t>人未満</a:t>
                      </a:r>
                      <a:endPar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277252">
                <a:tc>
                  <a:txBody>
                    <a:bodyPr/>
                    <a:lstStyle/>
                    <a:p>
                      <a:pPr algn="l"/>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◆重大事故</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特定個人情報に関する重大事故）</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発生なし</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6371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◆しきい値判断結果</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基礎項目評価及び全項目評価の</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実施が義務付けられる</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graphicFrame>
        <p:nvGraphicFramePr>
          <p:cNvPr id="8" name="コンテンツ プレースホルダー 3"/>
          <p:cNvGraphicFramePr>
            <a:graphicFrameLocks/>
          </p:cNvGraphicFramePr>
          <p:nvPr>
            <p:extLst>
              <p:ext uri="{D42A27DB-BD31-4B8C-83A1-F6EECF244321}">
                <p14:modId xmlns:p14="http://schemas.microsoft.com/office/powerpoint/2010/main" val="3346484736"/>
              </p:ext>
            </p:extLst>
          </p:nvPr>
        </p:nvGraphicFramePr>
        <p:xfrm>
          <a:off x="179512" y="332656"/>
          <a:ext cx="8784975" cy="1952208"/>
        </p:xfrm>
        <a:graphic>
          <a:graphicData uri="http://schemas.openxmlformats.org/drawingml/2006/table">
            <a:tbl>
              <a:tblPr firstRow="1" bandRow="1">
                <a:tableStyleId>{5C22544A-7EE6-4342-B048-85BDC9FD1C3A}</a:tableStyleId>
              </a:tblPr>
              <a:tblGrid>
                <a:gridCol w="1756995">
                  <a:extLst>
                    <a:ext uri="{9D8B030D-6E8A-4147-A177-3AD203B41FA5}">
                      <a16:colId xmlns:a16="http://schemas.microsoft.com/office/drawing/2014/main" val="20000"/>
                    </a:ext>
                  </a:extLst>
                </a:gridCol>
                <a:gridCol w="1756995">
                  <a:extLst>
                    <a:ext uri="{9D8B030D-6E8A-4147-A177-3AD203B41FA5}">
                      <a16:colId xmlns:a16="http://schemas.microsoft.com/office/drawing/2014/main" val="20001"/>
                    </a:ext>
                  </a:extLst>
                </a:gridCol>
                <a:gridCol w="1756995">
                  <a:extLst>
                    <a:ext uri="{9D8B030D-6E8A-4147-A177-3AD203B41FA5}">
                      <a16:colId xmlns:a16="http://schemas.microsoft.com/office/drawing/2014/main" val="20002"/>
                    </a:ext>
                  </a:extLst>
                </a:gridCol>
                <a:gridCol w="1756995">
                  <a:extLst>
                    <a:ext uri="{9D8B030D-6E8A-4147-A177-3AD203B41FA5}">
                      <a16:colId xmlns:a16="http://schemas.microsoft.com/office/drawing/2014/main" val="20003"/>
                    </a:ext>
                  </a:extLst>
                </a:gridCol>
                <a:gridCol w="1756995">
                  <a:extLst>
                    <a:ext uri="{9D8B030D-6E8A-4147-A177-3AD203B41FA5}">
                      <a16:colId xmlns:a16="http://schemas.microsoft.com/office/drawing/2014/main" val="20004"/>
                    </a:ext>
                  </a:extLst>
                </a:gridCol>
              </a:tblGrid>
              <a:tr h="370840">
                <a:tc gridSpan="5">
                  <a:txBody>
                    <a:bodyP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78904">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　　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504056">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対象生徒人数</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100,414</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193,982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188,600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185,232</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512048">
                <a:tc>
                  <a:txBody>
                    <a:bodyPr/>
                    <a:lstStyle/>
                    <a:p>
                      <a:pPr algn="ct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評価対象人数</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200,828</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387,964</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377,200</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370,464</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sp>
        <p:nvSpPr>
          <p:cNvPr id="11" name="コンテンツ プレースホルダー 2"/>
          <p:cNvSpPr>
            <a:spLocks noGrp="1"/>
          </p:cNvSpPr>
          <p:nvPr>
            <p:ph idx="1"/>
          </p:nvPr>
        </p:nvSpPr>
        <p:spPr>
          <a:xfrm>
            <a:off x="179512" y="2420888"/>
            <a:ext cx="8784976" cy="792088"/>
          </a:xfrm>
        </p:spPr>
        <p:txBody>
          <a:bodyPr>
            <a:noAutofit/>
          </a:bodyPr>
          <a:lstStyle/>
          <a:p>
            <a:pPr marL="0" indent="0">
              <a:buNone/>
            </a:pP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対象生徒人数：就学支援金制度の対象となる在学生徒数（</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年生は</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回申請するため加算）　</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評価対象人数の算出方法：対象生徒人数の保護</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者等の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市町村民税所得割</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額を確認することから生徒</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１人に対し両親２人とし算出。</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34973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873863971"/>
              </p:ext>
            </p:extLst>
          </p:nvPr>
        </p:nvGraphicFramePr>
        <p:xfrm>
          <a:off x="179512" y="188640"/>
          <a:ext cx="8865735" cy="6421614"/>
        </p:xfrm>
        <a:graphic>
          <a:graphicData uri="http://schemas.openxmlformats.org/drawingml/2006/table">
            <a:tbl>
              <a:tblPr firstRow="1" bandRow="1">
                <a:tableStyleId>{5C22544A-7EE6-4342-B048-85BDC9FD1C3A}</a:tableStyleId>
              </a:tblPr>
              <a:tblGrid>
                <a:gridCol w="8865735">
                  <a:extLst>
                    <a:ext uri="{9D8B030D-6E8A-4147-A177-3AD203B41FA5}">
                      <a16:colId xmlns:a16="http://schemas.microsoft.com/office/drawing/2014/main" val="20000"/>
                    </a:ext>
                  </a:extLst>
                </a:gridCol>
              </a:tblGrid>
              <a:tr h="5205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高等学校等就学支援金支給事務処理システムについて</a:t>
                      </a:r>
                    </a:p>
                  </a:txBody>
                  <a:tcPr marL="95409" marR="95409" anchor="ctr"/>
                </a:tc>
                <a:extLst>
                  <a:ext uri="{0D108BD9-81ED-4DB2-BD59-A6C34878D82A}">
                    <a16:rowId xmlns:a16="http://schemas.microsoft.com/office/drawing/2014/main" val="10000"/>
                  </a:ext>
                </a:extLst>
              </a:tr>
              <a:tr h="703627">
                <a:tc>
                  <a:txBody>
                    <a:bodyPr/>
                    <a:lstStyle/>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◆就学支援金事業の受給認定作業を行うにあたり、平成</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年度よりマイナンバー制</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度を活用し、課税額情報を取得を行うこととしています。</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5409" marR="95409"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924024">
                <a:tc>
                  <a:txBody>
                    <a:bodyPr/>
                    <a:lstStyle/>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年度からの就学支援金事業の受給認定作業を行うにあたり、文部科学省が</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現在開発を進めている高等学校等就学支援金支給事務処理システム（以下「支給</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事務処理システム」という。）を活用し受給認定作業を行うこととしています。</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5409" marR="95409"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1020192">
                <a:tc>
                  <a:txBody>
                    <a:bodyPr/>
                    <a:lstStyle/>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◆支給事務処理システムは、マイナンバー制度を活用し取得した課税額を基に認</a:t>
                      </a: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定・不認定等の判定を自動で行うことができるシステムです。なお、支給事務処</a:t>
                      </a: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理システムはマイナンバー情報を保有しない作りとなっています。</a:t>
                      </a:r>
                    </a:p>
                  </a:txBody>
                  <a:tcPr marL="95409" marR="95409"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1584176">
                <a:tc>
                  <a:txBody>
                    <a:bodyPr/>
                    <a:lstStyle/>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◆課税額情報を照会するにあたり、文部科学省が支給事務処理システムと同時に開</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発しています作業支援ツール（ネット環境下にない端末）で、支給事務処理シス</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テムから取り出した生徒の保護者等の情報に、マイナンバーの紐付とフォーマッ</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ト変換を行い、統合宛名システムにより各地方自治体に課税額の情報照会を行い</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ます。</a:t>
                      </a:r>
                    </a:p>
                  </a:txBody>
                  <a:tcPr marL="95409" marR="95409"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1008112">
                <a:tc>
                  <a:txBody>
                    <a:bodyPr/>
                    <a:lstStyle/>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◆各地方自治体から回答のあった課税額の情報のみを支給事務処理システムに取り</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込むことにより、支給事務処理システムで認定・不認定の判定をすることとなり</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ます。</a:t>
                      </a:r>
                    </a:p>
                  </a:txBody>
                  <a:tcPr marL="95409" marR="95409"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660974">
                <a:tc>
                  <a:txBody>
                    <a:bodyPr/>
                    <a:lstStyle/>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◆支給事務処理システムで判定された認定結果を学校納付金システムに取り込み、</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不認定者等に対し授業料徴収を行うこととなります。</a:t>
                      </a:r>
                    </a:p>
                  </a:txBody>
                  <a:tcPr marL="95409" marR="95409"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81986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角丸四角形 63"/>
          <p:cNvSpPr/>
          <p:nvPr/>
        </p:nvSpPr>
        <p:spPr>
          <a:xfrm>
            <a:off x="8028385" y="639856"/>
            <a:ext cx="886992" cy="41323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1 つの角を切り取った四角形 4"/>
          <p:cNvSpPr/>
          <p:nvPr/>
        </p:nvSpPr>
        <p:spPr>
          <a:xfrm>
            <a:off x="166256" y="964380"/>
            <a:ext cx="914400" cy="763536"/>
          </a:xfrm>
          <a:prstGeom prst="snip1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申請者</a:t>
            </a:r>
            <a:endParaRPr kumimoji="1" lang="en-US" altLang="ja-JP" sz="1050" dirty="0" smtClean="0">
              <a:solidFill>
                <a:schemeClr val="tx1"/>
              </a:solidFill>
            </a:endParaRPr>
          </a:p>
          <a:p>
            <a:pPr algn="ctr"/>
            <a:r>
              <a:rPr kumimoji="1" lang="en-US" altLang="ja-JP" sz="1050" dirty="0" smtClean="0">
                <a:solidFill>
                  <a:schemeClr val="tx1"/>
                </a:solidFill>
              </a:rPr>
              <a:t>【</a:t>
            </a:r>
            <a:r>
              <a:rPr kumimoji="1" lang="ja-JP" altLang="en-US" sz="1050" dirty="0" smtClean="0">
                <a:solidFill>
                  <a:schemeClr val="tx1"/>
                </a:solidFill>
              </a:rPr>
              <a:t>生徒</a:t>
            </a:r>
            <a:r>
              <a:rPr kumimoji="1" lang="en-US" altLang="ja-JP" sz="1050" dirty="0" smtClean="0">
                <a:solidFill>
                  <a:schemeClr val="tx1"/>
                </a:solidFill>
              </a:rPr>
              <a:t>】</a:t>
            </a:r>
            <a:endParaRPr kumimoji="1" lang="ja-JP" altLang="en-US" sz="1050" dirty="0">
              <a:solidFill>
                <a:schemeClr val="tx1"/>
              </a:solidFill>
            </a:endParaRPr>
          </a:p>
        </p:txBody>
      </p:sp>
      <p:sp>
        <p:nvSpPr>
          <p:cNvPr id="7" name="1 つの角を切り取った四角形 6"/>
          <p:cNvSpPr/>
          <p:nvPr/>
        </p:nvSpPr>
        <p:spPr>
          <a:xfrm>
            <a:off x="173247" y="2947061"/>
            <a:ext cx="914400" cy="704134"/>
          </a:xfrm>
          <a:prstGeom prst="snip1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学校事務</a:t>
            </a:r>
            <a:endParaRPr kumimoji="1" lang="en-US" altLang="ja-JP" sz="1050" dirty="0" smtClean="0">
              <a:solidFill>
                <a:schemeClr val="tx1"/>
              </a:solidFill>
            </a:endParaRPr>
          </a:p>
          <a:p>
            <a:pPr algn="ctr"/>
            <a:r>
              <a:rPr kumimoji="1" lang="ja-JP" altLang="en-US" sz="1050" dirty="0" smtClean="0">
                <a:solidFill>
                  <a:schemeClr val="tx1"/>
                </a:solidFill>
              </a:rPr>
              <a:t>担当者</a:t>
            </a:r>
            <a:endParaRPr kumimoji="1" lang="ja-JP" altLang="en-US" sz="1050" dirty="0">
              <a:solidFill>
                <a:schemeClr val="tx1"/>
              </a:solidFill>
            </a:endParaRPr>
          </a:p>
        </p:txBody>
      </p:sp>
      <p:sp>
        <p:nvSpPr>
          <p:cNvPr id="9" name="下矢印 8"/>
          <p:cNvSpPr/>
          <p:nvPr/>
        </p:nvSpPr>
        <p:spPr>
          <a:xfrm>
            <a:off x="377501" y="1821385"/>
            <a:ext cx="484632" cy="1075139"/>
          </a:xfrm>
          <a:prstGeom prst="downArrow">
            <a:avLst>
              <a:gd name="adj1" fmla="val 50000"/>
              <a:gd name="adj2" fmla="val 357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39957" y="2060848"/>
            <a:ext cx="1059906" cy="415498"/>
          </a:xfrm>
          <a:prstGeom prst="rect">
            <a:avLst/>
          </a:prstGeom>
          <a:solidFill>
            <a:schemeClr val="bg1"/>
          </a:solidFill>
        </p:spPr>
        <p:txBody>
          <a:bodyPr wrap="none" rtlCol="0">
            <a:spAutoFit/>
          </a:bodyPr>
          <a:lstStyle/>
          <a:p>
            <a:r>
              <a:rPr lang="ja-JP" altLang="en-US" sz="1050" dirty="0"/>
              <a:t>③</a:t>
            </a:r>
            <a:r>
              <a:rPr kumimoji="1" lang="ja-JP" altLang="en-US" sz="1050" dirty="0" smtClean="0"/>
              <a:t>マイナンバー</a:t>
            </a:r>
            <a:endParaRPr kumimoji="1" lang="en-US" altLang="ja-JP" sz="1050" dirty="0" smtClean="0"/>
          </a:p>
          <a:p>
            <a:r>
              <a:rPr kumimoji="1" lang="ja-JP" altLang="en-US" sz="1050" dirty="0" smtClean="0"/>
              <a:t>写しの提出</a:t>
            </a:r>
            <a:endParaRPr kumimoji="1" lang="ja-JP" altLang="en-US" sz="1050" dirty="0"/>
          </a:p>
        </p:txBody>
      </p:sp>
      <p:sp>
        <p:nvSpPr>
          <p:cNvPr id="13" name="正方形/長方形 12"/>
          <p:cNvSpPr/>
          <p:nvPr/>
        </p:nvSpPr>
        <p:spPr>
          <a:xfrm>
            <a:off x="2141838" y="892696"/>
            <a:ext cx="792087" cy="333160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インターネット公開用サーバ</a:t>
            </a:r>
            <a:endParaRPr kumimoji="1" lang="ja-JP" altLang="en-US" sz="1200" dirty="0"/>
          </a:p>
        </p:txBody>
      </p:sp>
      <p:sp>
        <p:nvSpPr>
          <p:cNvPr id="23" name="1 つの角を切り取った四角形 22"/>
          <p:cNvSpPr/>
          <p:nvPr/>
        </p:nvSpPr>
        <p:spPr>
          <a:xfrm>
            <a:off x="221661" y="4650540"/>
            <a:ext cx="1152128" cy="2018821"/>
          </a:xfrm>
          <a:prstGeom prst="snip1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支給権者</a:t>
            </a:r>
            <a:endParaRPr kumimoji="1" lang="en-US" altLang="ja-JP" sz="1050" dirty="0" smtClean="0">
              <a:solidFill>
                <a:schemeClr val="tx1"/>
              </a:solidFill>
            </a:endParaRPr>
          </a:p>
          <a:p>
            <a:pPr algn="ctr"/>
            <a:r>
              <a:rPr lang="ja-JP" altLang="en-US" sz="1050" dirty="0" smtClean="0">
                <a:solidFill>
                  <a:schemeClr val="tx1"/>
                </a:solidFill>
              </a:rPr>
              <a:t>（教育庁）</a:t>
            </a:r>
            <a:endParaRPr lang="en-US" altLang="ja-JP" sz="1050" dirty="0" smtClean="0">
              <a:solidFill>
                <a:schemeClr val="tx1"/>
              </a:solidFill>
            </a:endParaRPr>
          </a:p>
          <a:p>
            <a:pPr algn="ctr"/>
            <a:endParaRPr kumimoji="1" lang="ja-JP" altLang="en-US" sz="1050" dirty="0">
              <a:solidFill>
                <a:schemeClr val="tx1"/>
              </a:solidFill>
            </a:endParaRPr>
          </a:p>
        </p:txBody>
      </p:sp>
      <p:sp>
        <p:nvSpPr>
          <p:cNvPr id="27" name="正方形/長方形 26"/>
          <p:cNvSpPr/>
          <p:nvPr/>
        </p:nvSpPr>
        <p:spPr>
          <a:xfrm>
            <a:off x="3224839" y="892696"/>
            <a:ext cx="789388" cy="333160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共通</a:t>
            </a:r>
            <a:endParaRPr kumimoji="1" lang="en-US" altLang="ja-JP" sz="1200" dirty="0" smtClean="0"/>
          </a:p>
          <a:p>
            <a:pPr algn="ctr"/>
            <a:r>
              <a:rPr kumimoji="1" lang="ja-JP" altLang="en-US" sz="1200" dirty="0" smtClean="0"/>
              <a:t>データベース</a:t>
            </a:r>
            <a:endParaRPr kumimoji="1" lang="ja-JP" altLang="en-US" sz="1200" dirty="0"/>
          </a:p>
        </p:txBody>
      </p:sp>
      <p:sp>
        <p:nvSpPr>
          <p:cNvPr id="28" name="正方形/長方形 27"/>
          <p:cNvSpPr/>
          <p:nvPr/>
        </p:nvSpPr>
        <p:spPr>
          <a:xfrm>
            <a:off x="4292190" y="892698"/>
            <a:ext cx="795435" cy="4108731"/>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事務処理システム</a:t>
            </a:r>
            <a:endParaRPr kumimoji="1" lang="ja-JP" altLang="en-US" sz="1200" dirty="0"/>
          </a:p>
        </p:txBody>
      </p:sp>
      <p:cxnSp>
        <p:nvCxnSpPr>
          <p:cNvPr id="24" name="直線コネクタ 23"/>
          <p:cNvCxnSpPr>
            <a:stCxn id="13" idx="3"/>
            <a:endCxn id="27" idx="1"/>
          </p:cNvCxnSpPr>
          <p:nvPr/>
        </p:nvCxnSpPr>
        <p:spPr>
          <a:xfrm>
            <a:off x="2933925" y="2558499"/>
            <a:ext cx="290914"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2048" name="角丸四角形 2047"/>
          <p:cNvSpPr/>
          <p:nvPr/>
        </p:nvSpPr>
        <p:spPr>
          <a:xfrm>
            <a:off x="5441119" y="654510"/>
            <a:ext cx="2497046" cy="41176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下矢印 35"/>
          <p:cNvSpPr/>
          <p:nvPr/>
        </p:nvSpPr>
        <p:spPr>
          <a:xfrm>
            <a:off x="406768" y="3719341"/>
            <a:ext cx="484632" cy="931199"/>
          </a:xfrm>
          <a:prstGeom prst="downArrow">
            <a:avLst>
              <a:gd name="adj1" fmla="val 50000"/>
              <a:gd name="adj2" fmla="val 357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3788133" y="5329344"/>
            <a:ext cx="1008112" cy="138058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作業支援ツール</a:t>
            </a:r>
            <a:endParaRPr kumimoji="1" lang="ja-JP" altLang="en-US" sz="1400" dirty="0"/>
          </a:p>
        </p:txBody>
      </p:sp>
      <p:sp>
        <p:nvSpPr>
          <p:cNvPr id="55" name="テキスト ボックス 54"/>
          <p:cNvSpPr txBox="1"/>
          <p:nvPr/>
        </p:nvSpPr>
        <p:spPr>
          <a:xfrm>
            <a:off x="200983" y="3849314"/>
            <a:ext cx="1059906" cy="415498"/>
          </a:xfrm>
          <a:prstGeom prst="rect">
            <a:avLst/>
          </a:prstGeom>
          <a:solidFill>
            <a:schemeClr val="bg1"/>
          </a:solidFill>
        </p:spPr>
        <p:txBody>
          <a:bodyPr wrap="none" rtlCol="0">
            <a:spAutoFit/>
          </a:bodyPr>
          <a:lstStyle/>
          <a:p>
            <a:r>
              <a:rPr lang="ja-JP" altLang="en-US" sz="1050" dirty="0" smtClean="0"/>
              <a:t>④</a:t>
            </a:r>
            <a:r>
              <a:rPr kumimoji="1" lang="ja-JP" altLang="en-US" sz="1050" dirty="0" smtClean="0"/>
              <a:t>マイナンバー</a:t>
            </a:r>
            <a:endParaRPr kumimoji="1" lang="en-US" altLang="ja-JP" sz="1050" dirty="0" smtClean="0"/>
          </a:p>
          <a:p>
            <a:r>
              <a:rPr kumimoji="1" lang="ja-JP" altLang="en-US" sz="1050" dirty="0" smtClean="0"/>
              <a:t>写しの提出</a:t>
            </a:r>
            <a:endParaRPr kumimoji="1" lang="ja-JP" altLang="en-US" sz="1050" dirty="0"/>
          </a:p>
        </p:txBody>
      </p:sp>
      <p:sp>
        <p:nvSpPr>
          <p:cNvPr id="78" name="正方形/長方形 77"/>
          <p:cNvSpPr/>
          <p:nvPr/>
        </p:nvSpPr>
        <p:spPr>
          <a:xfrm>
            <a:off x="5549553" y="877551"/>
            <a:ext cx="759998" cy="3708901"/>
          </a:xfrm>
          <a:prstGeom prst="rect">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統合宛名シス</a:t>
            </a:r>
            <a:endParaRPr kumimoji="1" lang="en-US" altLang="ja-JP" sz="1200" dirty="0" smtClean="0">
              <a:solidFill>
                <a:schemeClr val="tx1"/>
              </a:solidFill>
            </a:endParaRPr>
          </a:p>
          <a:p>
            <a:pPr algn="ctr"/>
            <a:r>
              <a:rPr kumimoji="1" lang="ja-JP" altLang="en-US" sz="1200" dirty="0" smtClean="0">
                <a:solidFill>
                  <a:schemeClr val="tx1"/>
                </a:solidFill>
              </a:rPr>
              <a:t>テム</a:t>
            </a:r>
            <a:endParaRPr kumimoji="1" lang="ja-JP" altLang="en-US" sz="1200" dirty="0">
              <a:solidFill>
                <a:schemeClr val="tx1"/>
              </a:solidFill>
            </a:endParaRPr>
          </a:p>
        </p:txBody>
      </p:sp>
      <p:sp>
        <p:nvSpPr>
          <p:cNvPr id="79" name="正方形/長方形 78"/>
          <p:cNvSpPr/>
          <p:nvPr/>
        </p:nvSpPr>
        <p:spPr>
          <a:xfrm>
            <a:off x="6551836" y="902857"/>
            <a:ext cx="930176" cy="611154"/>
          </a:xfrm>
          <a:prstGeom prst="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住基ネット接続サーバー</a:t>
            </a:r>
            <a:endParaRPr kumimoji="1" lang="ja-JP" altLang="en-US" sz="1200" dirty="0">
              <a:solidFill>
                <a:schemeClr val="tx1"/>
              </a:solidFill>
            </a:endParaRPr>
          </a:p>
        </p:txBody>
      </p:sp>
      <p:sp>
        <p:nvSpPr>
          <p:cNvPr id="80" name="正方形/長方形 79"/>
          <p:cNvSpPr/>
          <p:nvPr/>
        </p:nvSpPr>
        <p:spPr>
          <a:xfrm>
            <a:off x="6522420" y="1657569"/>
            <a:ext cx="901083" cy="2983606"/>
          </a:xfrm>
          <a:prstGeom prst="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中間サーバー</a:t>
            </a:r>
            <a:r>
              <a:rPr kumimoji="1" lang="en-US" altLang="ja-JP" sz="1200" dirty="0" smtClean="0">
                <a:solidFill>
                  <a:schemeClr val="tx1"/>
                </a:solidFill>
              </a:rPr>
              <a:t>IF</a:t>
            </a:r>
            <a:r>
              <a:rPr kumimoji="1" lang="ja-JP" altLang="en-US" sz="1200" dirty="0" smtClean="0">
                <a:solidFill>
                  <a:schemeClr val="tx1"/>
                </a:solidFill>
              </a:rPr>
              <a:t>システム</a:t>
            </a:r>
            <a:endParaRPr kumimoji="1" lang="en-US" altLang="ja-JP" sz="1200" dirty="0" smtClean="0">
              <a:solidFill>
                <a:schemeClr val="tx1"/>
              </a:solidFill>
            </a:endParaRPr>
          </a:p>
          <a:p>
            <a:pPr algn="ctr"/>
            <a:r>
              <a:rPr kumimoji="1" lang="ja-JP" altLang="en-US" sz="1200" dirty="0" smtClean="0">
                <a:solidFill>
                  <a:schemeClr val="tx1"/>
                </a:solidFill>
              </a:rPr>
              <a:t>　　　　　</a:t>
            </a:r>
            <a:endParaRPr kumimoji="1" lang="ja-JP" altLang="en-US" sz="1200" dirty="0">
              <a:solidFill>
                <a:schemeClr val="tx1"/>
              </a:solidFill>
            </a:endParaRPr>
          </a:p>
        </p:txBody>
      </p:sp>
      <p:sp>
        <p:nvSpPr>
          <p:cNvPr id="81" name="正方形/長方形 80"/>
          <p:cNvSpPr/>
          <p:nvPr/>
        </p:nvSpPr>
        <p:spPr>
          <a:xfrm>
            <a:off x="7756839" y="896713"/>
            <a:ext cx="402344" cy="3710669"/>
          </a:xfrm>
          <a:prstGeom prst="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情報提供</a:t>
            </a:r>
            <a:r>
              <a:rPr kumimoji="1" lang="en-US" altLang="ja-JP" sz="1200" dirty="0" smtClean="0">
                <a:solidFill>
                  <a:schemeClr val="tx1"/>
                </a:solidFill>
              </a:rPr>
              <a:t>NW</a:t>
            </a:r>
          </a:p>
          <a:p>
            <a:pPr algn="ctr"/>
            <a:r>
              <a:rPr kumimoji="1" lang="ja-JP" altLang="en-US" sz="1200" dirty="0" smtClean="0">
                <a:solidFill>
                  <a:schemeClr val="tx1"/>
                </a:solidFill>
              </a:rPr>
              <a:t>システム</a:t>
            </a:r>
            <a:endParaRPr kumimoji="1" lang="ja-JP" altLang="en-US" sz="1200" dirty="0">
              <a:solidFill>
                <a:schemeClr val="tx1"/>
              </a:solidFill>
            </a:endParaRPr>
          </a:p>
        </p:txBody>
      </p:sp>
      <p:sp>
        <p:nvSpPr>
          <p:cNvPr id="82" name="右矢印 81"/>
          <p:cNvSpPr/>
          <p:nvPr/>
        </p:nvSpPr>
        <p:spPr>
          <a:xfrm>
            <a:off x="5843341" y="995648"/>
            <a:ext cx="792087" cy="457985"/>
          </a:xfrm>
          <a:prstGeom prst="rightArrow">
            <a:avLst>
              <a:gd name="adj1" fmla="val 71176"/>
              <a:gd name="adj2" fmla="val 30337"/>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⑧符号取得要求</a:t>
            </a:r>
            <a:endParaRPr kumimoji="1" lang="ja-JP" altLang="en-US" sz="1000" dirty="0">
              <a:solidFill>
                <a:schemeClr val="tx1"/>
              </a:solidFill>
            </a:endParaRPr>
          </a:p>
        </p:txBody>
      </p:sp>
      <p:cxnSp>
        <p:nvCxnSpPr>
          <p:cNvPr id="8" name="直線コネクタ 7"/>
          <p:cNvCxnSpPr>
            <a:stCxn id="27" idx="3"/>
          </p:cNvCxnSpPr>
          <p:nvPr/>
        </p:nvCxnSpPr>
        <p:spPr>
          <a:xfrm>
            <a:off x="4014227" y="2558499"/>
            <a:ext cx="277962"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0" name="角丸四角形 49"/>
          <p:cNvSpPr/>
          <p:nvPr/>
        </p:nvSpPr>
        <p:spPr>
          <a:xfrm>
            <a:off x="1884652" y="607494"/>
            <a:ext cx="3312368" cy="618284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左矢印 21"/>
          <p:cNvSpPr/>
          <p:nvPr/>
        </p:nvSpPr>
        <p:spPr>
          <a:xfrm>
            <a:off x="971602" y="1346148"/>
            <a:ext cx="1452765"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t>⑰</a:t>
            </a:r>
            <a:r>
              <a:rPr kumimoji="1" lang="ja-JP" altLang="en-US" sz="1000" dirty="0" smtClean="0"/>
              <a:t>審査結果通知</a:t>
            </a:r>
            <a:endParaRPr kumimoji="1" lang="ja-JP" altLang="en-US" sz="1000" dirty="0"/>
          </a:p>
        </p:txBody>
      </p:sp>
      <p:sp>
        <p:nvSpPr>
          <p:cNvPr id="14" name="右矢印 13"/>
          <p:cNvSpPr/>
          <p:nvPr/>
        </p:nvSpPr>
        <p:spPr>
          <a:xfrm>
            <a:off x="981125" y="941777"/>
            <a:ext cx="150466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②就学支援金申請</a:t>
            </a:r>
            <a:endParaRPr kumimoji="1" lang="ja-JP" altLang="en-US" sz="1000" dirty="0"/>
          </a:p>
        </p:txBody>
      </p:sp>
      <p:sp>
        <p:nvSpPr>
          <p:cNvPr id="18" name="右矢印 17"/>
          <p:cNvSpPr/>
          <p:nvPr/>
        </p:nvSpPr>
        <p:spPr>
          <a:xfrm>
            <a:off x="1007073" y="2792006"/>
            <a:ext cx="145276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①生徒名簿の登録</a:t>
            </a:r>
            <a:endParaRPr kumimoji="1" lang="ja-JP" altLang="en-US" sz="1000" dirty="0"/>
          </a:p>
        </p:txBody>
      </p:sp>
      <p:sp>
        <p:nvSpPr>
          <p:cNvPr id="16" name="左矢印 15"/>
          <p:cNvSpPr/>
          <p:nvPr/>
        </p:nvSpPr>
        <p:spPr>
          <a:xfrm>
            <a:off x="1023496" y="3276638"/>
            <a:ext cx="1452765"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t>⑯</a:t>
            </a:r>
            <a:r>
              <a:rPr kumimoji="1" lang="ja-JP" altLang="en-US" sz="1000" dirty="0" smtClean="0"/>
              <a:t>審査結果通知</a:t>
            </a:r>
            <a:endParaRPr kumimoji="1" lang="ja-JP" altLang="en-US" sz="1000" dirty="0"/>
          </a:p>
        </p:txBody>
      </p:sp>
      <p:sp>
        <p:nvSpPr>
          <p:cNvPr id="29" name="左矢印 28"/>
          <p:cNvSpPr/>
          <p:nvPr/>
        </p:nvSpPr>
        <p:spPr>
          <a:xfrm rot="21042323">
            <a:off x="1254041" y="4480425"/>
            <a:ext cx="3325145"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⑤保護者データ取得</a:t>
            </a:r>
            <a:endParaRPr kumimoji="1" lang="ja-JP" altLang="en-US" sz="1000" dirty="0"/>
          </a:p>
        </p:txBody>
      </p:sp>
      <p:sp>
        <p:nvSpPr>
          <p:cNvPr id="30" name="右矢印 29"/>
          <p:cNvSpPr/>
          <p:nvPr/>
        </p:nvSpPr>
        <p:spPr>
          <a:xfrm rot="21014381">
            <a:off x="1357620" y="4857813"/>
            <a:ext cx="3242785"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t>⑭情報照会結果登録</a:t>
            </a:r>
            <a:endParaRPr kumimoji="1" lang="ja-JP" altLang="en-US" sz="1000" dirty="0"/>
          </a:p>
        </p:txBody>
      </p:sp>
      <p:sp>
        <p:nvSpPr>
          <p:cNvPr id="76" name="右矢印 75"/>
          <p:cNvSpPr/>
          <p:nvPr/>
        </p:nvSpPr>
        <p:spPr>
          <a:xfrm rot="18898644">
            <a:off x="4300482" y="4656866"/>
            <a:ext cx="1965626" cy="650991"/>
          </a:xfrm>
          <a:prstGeom prst="rightArrow">
            <a:avLst>
              <a:gd name="adj1" fmla="val 71176"/>
              <a:gd name="adj2" fmla="val 30337"/>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⑦マイナンバー登録情報及び情報照会</a:t>
            </a:r>
            <a:endParaRPr kumimoji="1" lang="ja-JP" altLang="en-US" sz="1000" dirty="0">
              <a:solidFill>
                <a:schemeClr val="tx1"/>
              </a:solidFill>
            </a:endParaRPr>
          </a:p>
        </p:txBody>
      </p:sp>
      <p:sp>
        <p:nvSpPr>
          <p:cNvPr id="51" name="テキスト ボックス 50"/>
          <p:cNvSpPr txBox="1"/>
          <p:nvPr/>
        </p:nvSpPr>
        <p:spPr>
          <a:xfrm>
            <a:off x="5806145" y="535341"/>
            <a:ext cx="1871025" cy="307777"/>
          </a:xfrm>
          <a:prstGeom prst="rect">
            <a:avLst/>
          </a:prstGeom>
          <a:solidFill>
            <a:schemeClr val="bg1"/>
          </a:solidFill>
          <a:ln>
            <a:solidFill>
              <a:schemeClr val="accent1"/>
            </a:solidFill>
          </a:ln>
        </p:spPr>
        <p:txBody>
          <a:bodyPr wrap="none" rtlCol="0">
            <a:spAutoFit/>
          </a:bodyPr>
          <a:lstStyle/>
          <a:p>
            <a:r>
              <a:rPr kumimoji="1" lang="ja-JP" altLang="en-US" sz="1400" dirty="0" smtClean="0"/>
              <a:t>府で用意するシステム</a:t>
            </a:r>
            <a:endParaRPr kumimoji="1" lang="ja-JP" altLang="en-US" sz="1400" dirty="0"/>
          </a:p>
        </p:txBody>
      </p:sp>
      <p:sp>
        <p:nvSpPr>
          <p:cNvPr id="2055" name="テキスト ボックス 2054"/>
          <p:cNvSpPr txBox="1"/>
          <p:nvPr/>
        </p:nvSpPr>
        <p:spPr>
          <a:xfrm>
            <a:off x="2324948" y="535340"/>
            <a:ext cx="2589170" cy="307777"/>
          </a:xfrm>
          <a:prstGeom prst="rect">
            <a:avLst/>
          </a:prstGeom>
          <a:solidFill>
            <a:schemeClr val="bg1"/>
          </a:solidFill>
          <a:ln>
            <a:solidFill>
              <a:schemeClr val="accent1"/>
            </a:solidFill>
          </a:ln>
        </p:spPr>
        <p:txBody>
          <a:bodyPr wrap="none" rtlCol="0">
            <a:spAutoFit/>
          </a:bodyPr>
          <a:lstStyle/>
          <a:p>
            <a:r>
              <a:rPr kumimoji="1" lang="ja-JP" altLang="en-US" sz="1400" dirty="0" smtClean="0"/>
              <a:t>文部科学省で用意するシステム</a:t>
            </a:r>
            <a:endParaRPr kumimoji="1" lang="ja-JP" altLang="en-US" sz="1400" dirty="0"/>
          </a:p>
        </p:txBody>
      </p:sp>
      <p:sp>
        <p:nvSpPr>
          <p:cNvPr id="53" name="右矢印 52"/>
          <p:cNvSpPr/>
          <p:nvPr/>
        </p:nvSpPr>
        <p:spPr>
          <a:xfrm>
            <a:off x="6329603" y="5031363"/>
            <a:ext cx="360039" cy="3980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54" name="下矢印 53"/>
          <p:cNvSpPr/>
          <p:nvPr/>
        </p:nvSpPr>
        <p:spPr>
          <a:xfrm rot="16200000">
            <a:off x="6292924" y="6168006"/>
            <a:ext cx="449890" cy="396264"/>
          </a:xfrm>
          <a:prstGeom prst="downArrow">
            <a:avLst>
              <a:gd name="adj1" fmla="val 50000"/>
              <a:gd name="adj2" fmla="val 357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右矢印 57"/>
          <p:cNvSpPr/>
          <p:nvPr/>
        </p:nvSpPr>
        <p:spPr>
          <a:xfrm>
            <a:off x="6319737" y="5534627"/>
            <a:ext cx="396263" cy="491360"/>
          </a:xfrm>
          <a:prstGeom prst="rightArrow">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tx1"/>
              </a:solidFill>
            </a:endParaRPr>
          </a:p>
        </p:txBody>
      </p:sp>
      <p:sp>
        <p:nvSpPr>
          <p:cNvPr id="52" name="角丸四角形 51"/>
          <p:cNvSpPr/>
          <p:nvPr/>
        </p:nvSpPr>
        <p:spPr>
          <a:xfrm>
            <a:off x="6211470" y="4938403"/>
            <a:ext cx="2464987" cy="18282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p:cNvCxnSpPr>
            <a:stCxn id="78" idx="3"/>
          </p:cNvCxnSpPr>
          <p:nvPr/>
        </p:nvCxnSpPr>
        <p:spPr>
          <a:xfrm flipV="1">
            <a:off x="6309552" y="2731117"/>
            <a:ext cx="227223" cy="885"/>
          </a:xfrm>
          <a:prstGeom prst="line">
            <a:avLst/>
          </a:prstGeom>
          <a:ln w="31750" cmpd="sng">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endCxn id="81" idx="1"/>
          </p:cNvCxnSpPr>
          <p:nvPr/>
        </p:nvCxnSpPr>
        <p:spPr>
          <a:xfrm>
            <a:off x="7452919" y="2752046"/>
            <a:ext cx="303920" cy="0"/>
          </a:xfrm>
          <a:prstGeom prst="line">
            <a:avLst/>
          </a:prstGeom>
          <a:ln w="31750" cmpd="sng">
            <a:solidFill>
              <a:srgbClr val="FFC000"/>
            </a:solidFill>
          </a:ln>
        </p:spPr>
        <p:style>
          <a:lnRef idx="1">
            <a:schemeClr val="accent1"/>
          </a:lnRef>
          <a:fillRef idx="0">
            <a:schemeClr val="accent1"/>
          </a:fillRef>
          <a:effectRef idx="0">
            <a:schemeClr val="accent1"/>
          </a:effectRef>
          <a:fontRef idx="minor">
            <a:schemeClr val="tx1"/>
          </a:fontRef>
        </p:style>
      </p:cxnSp>
      <p:sp>
        <p:nvSpPr>
          <p:cNvPr id="77" name="左矢印 76"/>
          <p:cNvSpPr/>
          <p:nvPr/>
        </p:nvSpPr>
        <p:spPr>
          <a:xfrm rot="18832567">
            <a:off x="4568057" y="5159092"/>
            <a:ext cx="2056500" cy="484632"/>
          </a:xfrm>
          <a:prstGeom prst="leftArrow">
            <a:avLst>
              <a:gd name="adj1" fmla="val 72870"/>
              <a:gd name="adj2" fmla="val 29989"/>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⑫情報照会結果取得</a:t>
            </a:r>
            <a:endParaRPr kumimoji="1" lang="ja-JP" altLang="en-US" sz="1000" dirty="0">
              <a:solidFill>
                <a:schemeClr val="tx1"/>
              </a:solidFill>
            </a:endParaRPr>
          </a:p>
        </p:txBody>
      </p:sp>
      <p:sp>
        <p:nvSpPr>
          <p:cNvPr id="46" name="右矢印 45"/>
          <p:cNvSpPr/>
          <p:nvPr/>
        </p:nvSpPr>
        <p:spPr>
          <a:xfrm>
            <a:off x="1276890" y="5411254"/>
            <a:ext cx="2594150" cy="964895"/>
          </a:xfrm>
          <a:prstGeom prst="rightArrow">
            <a:avLst>
              <a:gd name="adj1" fmla="val 75845"/>
              <a:gd name="adj2" fmla="val 284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t>　　⑥保護者データとマイナンバー紐付け　　</a:t>
            </a:r>
            <a:endParaRPr lang="en-US" altLang="ja-JP" sz="1000" dirty="0" smtClean="0"/>
          </a:p>
          <a:p>
            <a:r>
              <a:rPr lang="ja-JP" altLang="en-US" sz="1000" dirty="0"/>
              <a:t>　</a:t>
            </a:r>
            <a:r>
              <a:rPr lang="ja-JP" altLang="en-US" sz="1000" dirty="0" smtClean="0"/>
              <a:t>　　　フォーマット変換</a:t>
            </a:r>
            <a:endParaRPr lang="en-US" altLang="ja-JP" sz="1000" dirty="0" smtClean="0"/>
          </a:p>
          <a:p>
            <a:r>
              <a:rPr lang="ja-JP" altLang="en-US" sz="1000" dirty="0"/>
              <a:t>　</a:t>
            </a:r>
            <a:r>
              <a:rPr lang="ja-JP" altLang="en-US" sz="1000" dirty="0" smtClean="0"/>
              <a:t>　　（マイナンバー登録・情報照会）</a:t>
            </a:r>
            <a:endParaRPr kumimoji="1" lang="ja-JP" altLang="en-US" sz="1000" dirty="0"/>
          </a:p>
        </p:txBody>
      </p:sp>
      <p:sp>
        <p:nvSpPr>
          <p:cNvPr id="56" name="左矢印 55"/>
          <p:cNvSpPr/>
          <p:nvPr/>
        </p:nvSpPr>
        <p:spPr>
          <a:xfrm>
            <a:off x="1319034" y="6294238"/>
            <a:ext cx="256683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⑬フォーマット変換（情報照会結果取得）</a:t>
            </a:r>
            <a:endParaRPr kumimoji="1" lang="ja-JP" altLang="en-US" sz="1000" dirty="0"/>
          </a:p>
        </p:txBody>
      </p:sp>
      <p:sp>
        <p:nvSpPr>
          <p:cNvPr id="20" name="正方形/長方形 19"/>
          <p:cNvSpPr/>
          <p:nvPr/>
        </p:nvSpPr>
        <p:spPr>
          <a:xfrm>
            <a:off x="6741656" y="4998363"/>
            <a:ext cx="1826766" cy="54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文科省のシステムを利用する作業</a:t>
            </a:r>
            <a:endParaRPr kumimoji="1" lang="ja-JP" altLang="en-US" sz="1000" dirty="0">
              <a:solidFill>
                <a:schemeClr val="tx1"/>
              </a:solidFill>
            </a:endParaRPr>
          </a:p>
        </p:txBody>
      </p:sp>
      <p:sp>
        <p:nvSpPr>
          <p:cNvPr id="57" name="正方形/長方形 56"/>
          <p:cNvSpPr/>
          <p:nvPr/>
        </p:nvSpPr>
        <p:spPr>
          <a:xfrm>
            <a:off x="6777681" y="5513984"/>
            <a:ext cx="1826766" cy="54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府のシステムを利用する作業</a:t>
            </a:r>
            <a:endParaRPr kumimoji="1" lang="ja-JP" altLang="en-US" sz="1000" dirty="0">
              <a:solidFill>
                <a:schemeClr val="tx1"/>
              </a:solidFill>
            </a:endParaRPr>
          </a:p>
        </p:txBody>
      </p:sp>
      <p:sp>
        <p:nvSpPr>
          <p:cNvPr id="62" name="正方形/長方形 61"/>
          <p:cNvSpPr/>
          <p:nvPr/>
        </p:nvSpPr>
        <p:spPr>
          <a:xfrm>
            <a:off x="6777681" y="6094643"/>
            <a:ext cx="1826766" cy="5429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システムを利用しない作業</a:t>
            </a:r>
            <a:endParaRPr kumimoji="1" lang="en-US" altLang="ja-JP" sz="1000" dirty="0" smtClean="0">
              <a:solidFill>
                <a:schemeClr val="tx1"/>
              </a:solidFill>
            </a:endParaRPr>
          </a:p>
          <a:p>
            <a:r>
              <a:rPr kumimoji="1" lang="ja-JP" altLang="en-US" sz="1000" dirty="0" smtClean="0">
                <a:solidFill>
                  <a:schemeClr val="tx1"/>
                </a:solidFill>
              </a:rPr>
              <a:t>（手作業）</a:t>
            </a:r>
            <a:endParaRPr kumimoji="1" lang="ja-JP" altLang="en-US" sz="1000" dirty="0">
              <a:solidFill>
                <a:schemeClr val="tx1"/>
              </a:solidFill>
            </a:endParaRPr>
          </a:p>
        </p:txBody>
      </p:sp>
      <p:cxnSp>
        <p:nvCxnSpPr>
          <p:cNvPr id="59" name="直線コネクタ 58"/>
          <p:cNvCxnSpPr/>
          <p:nvPr/>
        </p:nvCxnSpPr>
        <p:spPr>
          <a:xfrm>
            <a:off x="7493607" y="1224639"/>
            <a:ext cx="263233" cy="0"/>
          </a:xfrm>
          <a:prstGeom prst="line">
            <a:avLst/>
          </a:prstGeom>
          <a:ln w="31750" cmpd="sng">
            <a:solidFill>
              <a:srgbClr val="FFC000"/>
            </a:solidFill>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8403275" y="901977"/>
            <a:ext cx="402344" cy="3710669"/>
          </a:xfrm>
          <a:prstGeom prst="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市区</a:t>
            </a:r>
            <a:r>
              <a:rPr lang="ja-JP" altLang="en-US" sz="1200" dirty="0" smtClean="0">
                <a:solidFill>
                  <a:schemeClr val="tx1"/>
                </a:solidFill>
              </a:rPr>
              <a:t>町村情報提供システム</a:t>
            </a:r>
            <a:endParaRPr kumimoji="1" lang="ja-JP" altLang="en-US" sz="1200" dirty="0">
              <a:solidFill>
                <a:schemeClr val="tx1"/>
              </a:solidFill>
            </a:endParaRPr>
          </a:p>
        </p:txBody>
      </p:sp>
      <p:cxnSp>
        <p:nvCxnSpPr>
          <p:cNvPr id="61" name="直線コネクタ 60"/>
          <p:cNvCxnSpPr>
            <a:stCxn id="81" idx="3"/>
            <a:endCxn id="60" idx="1"/>
          </p:cNvCxnSpPr>
          <p:nvPr/>
        </p:nvCxnSpPr>
        <p:spPr>
          <a:xfrm>
            <a:off x="8159183" y="2752046"/>
            <a:ext cx="244092" cy="5264"/>
          </a:xfrm>
          <a:prstGeom prst="line">
            <a:avLst/>
          </a:prstGeom>
          <a:ln w="31750" cmpd="sng">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8180903" y="1232121"/>
            <a:ext cx="225233" cy="0"/>
          </a:xfrm>
          <a:prstGeom prst="line">
            <a:avLst/>
          </a:prstGeom>
          <a:ln w="31750" cmpd="sng">
            <a:solidFill>
              <a:srgbClr val="FFC000"/>
            </a:solidFill>
          </a:ln>
        </p:spPr>
        <p:style>
          <a:lnRef idx="1">
            <a:schemeClr val="accent1"/>
          </a:lnRef>
          <a:fillRef idx="0">
            <a:schemeClr val="accent1"/>
          </a:fillRef>
          <a:effectRef idx="0">
            <a:schemeClr val="accent1"/>
          </a:effectRef>
          <a:fontRef idx="minor">
            <a:schemeClr val="tx1"/>
          </a:fontRef>
        </p:style>
      </p:cxnSp>
      <p:sp>
        <p:nvSpPr>
          <p:cNvPr id="31" name="左矢印 30"/>
          <p:cNvSpPr/>
          <p:nvPr/>
        </p:nvSpPr>
        <p:spPr>
          <a:xfrm>
            <a:off x="6211470" y="1517532"/>
            <a:ext cx="1726695" cy="420771"/>
          </a:xfrm>
          <a:prstGeom prst="leftArrow">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⑨符号取得応答　</a:t>
            </a:r>
            <a:endParaRPr kumimoji="1" lang="ja-JP" altLang="en-US" sz="1000" dirty="0">
              <a:solidFill>
                <a:schemeClr val="tx1"/>
              </a:solidFill>
            </a:endParaRPr>
          </a:p>
        </p:txBody>
      </p:sp>
      <p:sp>
        <p:nvSpPr>
          <p:cNvPr id="48" name="左矢印 47"/>
          <p:cNvSpPr/>
          <p:nvPr/>
        </p:nvSpPr>
        <p:spPr>
          <a:xfrm>
            <a:off x="6239384" y="4005144"/>
            <a:ext cx="2275250" cy="438316"/>
          </a:xfrm>
          <a:prstGeom prst="leftArrow">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rPr>
              <a:t>⑪情報照会結果取得</a:t>
            </a:r>
            <a:endParaRPr kumimoji="1" lang="ja-JP" altLang="en-US" sz="1000" dirty="0">
              <a:solidFill>
                <a:schemeClr val="tx1"/>
              </a:solidFill>
            </a:endParaRPr>
          </a:p>
        </p:txBody>
      </p:sp>
      <p:sp>
        <p:nvSpPr>
          <p:cNvPr id="2049" name="右矢印 2048"/>
          <p:cNvSpPr/>
          <p:nvPr/>
        </p:nvSpPr>
        <p:spPr>
          <a:xfrm>
            <a:off x="6240045" y="3544955"/>
            <a:ext cx="2214915" cy="500346"/>
          </a:xfrm>
          <a:prstGeom prst="rightArrow">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⑩情報照会</a:t>
            </a:r>
            <a:endParaRPr kumimoji="1" lang="ja-JP" altLang="en-US" sz="1000" dirty="0">
              <a:solidFill>
                <a:schemeClr val="tx1"/>
              </a:solidFill>
            </a:endParaRPr>
          </a:p>
        </p:txBody>
      </p:sp>
      <p:sp>
        <p:nvSpPr>
          <p:cNvPr id="71" name="テキスト ボックス 70"/>
          <p:cNvSpPr txBox="1"/>
          <p:nvPr/>
        </p:nvSpPr>
        <p:spPr>
          <a:xfrm>
            <a:off x="8028385" y="488225"/>
            <a:ext cx="901933" cy="338554"/>
          </a:xfrm>
          <a:prstGeom prst="rect">
            <a:avLst/>
          </a:prstGeom>
          <a:solidFill>
            <a:schemeClr val="bg1"/>
          </a:solidFill>
          <a:ln>
            <a:solidFill>
              <a:schemeClr val="accent1"/>
            </a:solidFill>
          </a:ln>
        </p:spPr>
        <p:txBody>
          <a:bodyPr wrap="square" rtlCol="0">
            <a:spAutoFit/>
          </a:bodyPr>
          <a:lstStyle/>
          <a:p>
            <a:r>
              <a:rPr kumimoji="1" lang="ja-JP" altLang="en-US" sz="800" dirty="0" smtClean="0"/>
              <a:t>市区町村で用意するシステム</a:t>
            </a:r>
            <a:endParaRPr kumimoji="1" lang="ja-JP" altLang="en-US" sz="800" dirty="0"/>
          </a:p>
        </p:txBody>
      </p:sp>
      <p:sp>
        <p:nvSpPr>
          <p:cNvPr id="65" name="右矢印 64"/>
          <p:cNvSpPr/>
          <p:nvPr/>
        </p:nvSpPr>
        <p:spPr>
          <a:xfrm>
            <a:off x="7385951" y="1003130"/>
            <a:ext cx="642435" cy="457985"/>
          </a:xfrm>
          <a:prstGeom prst="rightArrow">
            <a:avLst>
              <a:gd name="adj1" fmla="val 71176"/>
              <a:gd name="adj2" fmla="val 30337"/>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⑧符号取得要求</a:t>
            </a:r>
            <a:endParaRPr kumimoji="1" lang="ja-JP" altLang="en-US" sz="700" dirty="0">
              <a:solidFill>
                <a:schemeClr val="tx1"/>
              </a:solidFill>
            </a:endParaRPr>
          </a:p>
        </p:txBody>
      </p:sp>
      <p:sp>
        <p:nvSpPr>
          <p:cNvPr id="3" name="正方形/長方形 2"/>
          <p:cNvSpPr/>
          <p:nvPr/>
        </p:nvSpPr>
        <p:spPr>
          <a:xfrm>
            <a:off x="318579" y="4731326"/>
            <a:ext cx="881285" cy="5637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学校納付金システム</a:t>
            </a:r>
            <a:endParaRPr kumimoji="1" lang="ja-JP" altLang="en-US" sz="1000" dirty="0">
              <a:solidFill>
                <a:schemeClr val="tx1"/>
              </a:solidFill>
            </a:endParaRPr>
          </a:p>
        </p:txBody>
      </p:sp>
      <p:sp>
        <p:nvSpPr>
          <p:cNvPr id="66" name="左矢印 65"/>
          <p:cNvSpPr/>
          <p:nvPr/>
        </p:nvSpPr>
        <p:spPr>
          <a:xfrm rot="20089375">
            <a:off x="840669" y="3974023"/>
            <a:ext cx="2597065"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⑮認定結果データ取得</a:t>
            </a:r>
            <a:endParaRPr kumimoji="1" lang="ja-JP" altLang="en-US" sz="1000" dirty="0"/>
          </a:p>
        </p:txBody>
      </p:sp>
      <p:sp>
        <p:nvSpPr>
          <p:cNvPr id="69" name="角丸四角形 68"/>
          <p:cNvSpPr/>
          <p:nvPr/>
        </p:nvSpPr>
        <p:spPr>
          <a:xfrm>
            <a:off x="891401" y="74038"/>
            <a:ext cx="7267783" cy="4141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高等学校等就学支援金支給事務処理システムの概要</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スライド番号プレースホルダー 3"/>
          <p:cNvSpPr>
            <a:spLocks noGrp="1"/>
          </p:cNvSpPr>
          <p:nvPr>
            <p:ph type="sldNum" sz="quarter" idx="12"/>
          </p:nvPr>
        </p:nvSpPr>
        <p:spPr>
          <a:xfrm>
            <a:off x="7024781" y="6527368"/>
            <a:ext cx="2133600" cy="365125"/>
          </a:xfrm>
        </p:spPr>
        <p:txBody>
          <a:bodyPr/>
          <a:lstStyle/>
          <a:p>
            <a:r>
              <a:rPr lang="ja-JP" altLang="en-US" dirty="0"/>
              <a:t>－６－</a:t>
            </a:r>
            <a:endParaRPr kumimoji="1" lang="ja-JP" altLang="en-US" dirty="0"/>
          </a:p>
        </p:txBody>
      </p:sp>
    </p:spTree>
    <p:extLst>
      <p:ext uri="{BB962C8B-B14F-4D97-AF65-F5344CB8AC3E}">
        <p14:creationId xmlns:p14="http://schemas.microsoft.com/office/powerpoint/2010/main" val="1332686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548680"/>
          </a:xfrm>
          <a:solidFill>
            <a:schemeClr val="tx2">
              <a:lumMod val="60000"/>
              <a:lumOff val="40000"/>
            </a:schemeClr>
          </a:solidFill>
        </p:spPr>
        <p:txBody>
          <a:bodyPr>
            <a:normAutofit fontScale="90000"/>
          </a:bodyPr>
          <a:lstStyle/>
          <a:p>
            <a:r>
              <a:rPr kumimoji="1"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高等学校等奨学のための給付金事業について</a:t>
            </a:r>
            <a:endPar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947089028"/>
              </p:ext>
            </p:extLst>
          </p:nvPr>
        </p:nvGraphicFramePr>
        <p:xfrm>
          <a:off x="179512" y="620688"/>
          <a:ext cx="8784976" cy="1656184"/>
        </p:xfrm>
        <a:graphic>
          <a:graphicData uri="http://schemas.openxmlformats.org/drawingml/2006/table">
            <a:tbl>
              <a:tblPr firstRow="1" bandRow="1">
                <a:tableStyleId>{5C22544A-7EE6-4342-B048-85BDC9FD1C3A}</a:tableStyleId>
              </a:tblPr>
              <a:tblGrid>
                <a:gridCol w="8784976">
                  <a:extLst>
                    <a:ext uri="{9D8B030D-6E8A-4147-A177-3AD203B41FA5}">
                      <a16:colId xmlns:a16="http://schemas.microsoft.com/office/drawing/2014/main" val="20000"/>
                    </a:ext>
                  </a:extLst>
                </a:gridCol>
              </a:tblGrid>
              <a:tr h="432048">
                <a:tc>
                  <a:txBody>
                    <a:bodyPr/>
                    <a:lstStyle/>
                    <a:p>
                      <a:pPr algn="ct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制度の概要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1198984">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年度より、全ての意志ある生徒が安心して教育を受けられるよう、府内に</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在住する低所得世帯の保護者に対し、授業料以外の教育費の経済的負担を軽減す</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るために、奨学のための給付金の支給を行います。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534881085"/>
              </p:ext>
            </p:extLst>
          </p:nvPr>
        </p:nvGraphicFramePr>
        <p:xfrm>
          <a:off x="179512" y="2399452"/>
          <a:ext cx="8784976" cy="4432528"/>
        </p:xfrm>
        <a:graphic>
          <a:graphicData uri="http://schemas.openxmlformats.org/drawingml/2006/table">
            <a:tbl>
              <a:tblPr firstRow="1" bandRow="1">
                <a:tableStyleId>{5C22544A-7EE6-4342-B048-85BDC9FD1C3A}</a:tableStyleId>
              </a:tblPr>
              <a:tblGrid>
                <a:gridCol w="8784976">
                  <a:extLst>
                    <a:ext uri="{9D8B030D-6E8A-4147-A177-3AD203B41FA5}">
                      <a16:colId xmlns:a16="http://schemas.microsoft.com/office/drawing/2014/main" val="20000"/>
                    </a:ext>
                  </a:extLst>
                </a:gridCol>
              </a:tblGrid>
              <a:tr h="408045">
                <a:tc>
                  <a:txBody>
                    <a:bodyPr/>
                    <a:lstStyle/>
                    <a:p>
                      <a:pPr algn="ct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支給対象となる者</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0"/>
                  </a:ext>
                </a:extLst>
              </a:tr>
              <a:tr h="408045">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◆申請年度の</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日時点において、次の①～④の要件をすべて満たしている者</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574915">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①保護者等</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親権者全員</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の府民税・市町村民税の所得割額の合計額が</a:t>
                      </a:r>
                      <a:r>
                        <a:rPr kumimoji="1" lang="ja-JP" altLang="en-US" b="1" u="sng" dirty="0" smtClean="0">
                          <a:latin typeface="メイリオ" panose="020B0604030504040204" pitchFamily="50" charset="-128"/>
                          <a:ea typeface="メイリオ" panose="020B0604030504040204" pitchFamily="50" charset="-128"/>
                          <a:cs typeface="メイリオ" panose="020B0604030504040204" pitchFamily="50" charset="-128"/>
                        </a:rPr>
                        <a:t>非課税</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、も</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しくは</a:t>
                      </a:r>
                      <a:r>
                        <a:rPr kumimoji="1" lang="ja-JP" altLang="en-US" b="1" u="sng" dirty="0" smtClean="0">
                          <a:latin typeface="メイリオ" panose="020B0604030504040204" pitchFamily="50" charset="-128"/>
                          <a:ea typeface="メイリオ" panose="020B0604030504040204" pitchFamily="50" charset="-128"/>
                          <a:cs typeface="メイリオ" panose="020B0604030504040204" pitchFamily="50" charset="-128"/>
                        </a:rPr>
                        <a:t>生活保護</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生業扶助</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受給世帯であること</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2"/>
                  </a:ext>
                </a:extLst>
              </a:tr>
              <a:tr h="366883">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②保護者等</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親権者全員</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が</a:t>
                      </a:r>
                      <a:r>
                        <a:rPr kumimoji="1" lang="ja-JP" altLang="en-US" b="1" u="sng" dirty="0" smtClean="0">
                          <a:latin typeface="メイリオ" panose="020B0604030504040204" pitchFamily="50" charset="-128"/>
                          <a:ea typeface="メイリオ" panose="020B0604030504040204" pitchFamily="50" charset="-128"/>
                          <a:cs typeface="メイリオ" panose="020B0604030504040204" pitchFamily="50" charset="-128"/>
                        </a:rPr>
                        <a:t>大阪府内に在住</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していること</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3"/>
                  </a:ext>
                </a:extLst>
              </a:tr>
              <a:tr h="360040">
                <a:tc>
                  <a: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③生徒が、高等学校等に在学していること</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b="1" u="sng" dirty="0" smtClean="0">
                          <a:latin typeface="メイリオ" panose="020B0604030504040204" pitchFamily="50" charset="-128"/>
                          <a:ea typeface="メイリオ" panose="020B0604030504040204" pitchFamily="50" charset="-128"/>
                          <a:cs typeface="メイリオ" panose="020B0604030504040204" pitchFamily="50" charset="-128"/>
                        </a:rPr>
                        <a:t>大阪府外の高等学校等も対象</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4"/>
                  </a:ext>
                </a:extLst>
              </a:tr>
              <a:tr h="35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④生徒が、平成</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日以降に高等学校等に入学していること</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8526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保護者等</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親権者</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のいずれか一方がほかの都道府県に在住している場合は、　　</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生活の本拠が大阪府内にある世帯で、かつ、ほかの都道府県に対して奨学の</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ための給付金を申請しない場合に限り、大阪府教育庁に申請できます。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r h="5746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児童養護施設に入所している生徒や里親に養育されている生徒で、見学旅行</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費または特別育成費が措置されている場合は、この給付金の支給対象となり</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ません。</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522656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1814</Words>
  <Application>Microsoft Office PowerPoint</Application>
  <PresentationFormat>画面に合わせる (4:3)</PresentationFormat>
  <Paragraphs>372</Paragraphs>
  <Slides>16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ＭＳ Ｐゴシック</vt:lpstr>
      <vt:lpstr>メイリオ</vt:lpstr>
      <vt:lpstr>Arial</vt:lpstr>
      <vt:lpstr>Calibri</vt:lpstr>
      <vt:lpstr>Office ​​テーマ</vt:lpstr>
      <vt:lpstr>PowerPoint プレゼンテーション</vt:lpstr>
      <vt:lpstr>PowerPoint プレゼンテーション</vt:lpstr>
      <vt:lpstr>マイナンバー制度を活用する事業</vt:lpstr>
      <vt:lpstr>マイナンバー制度に係る法令関係等</vt:lpstr>
      <vt:lpstr>就学支援金支援金事業について</vt:lpstr>
      <vt:lpstr>PowerPoint プレゼンテーション</vt:lpstr>
      <vt:lpstr>PowerPoint プレゼンテーション</vt:lpstr>
      <vt:lpstr>PowerPoint プレゼンテーション</vt:lpstr>
      <vt:lpstr>高等学校等奨学のための給付金事業について</vt:lpstr>
      <vt:lpstr>PowerPoint プレゼンテーション</vt:lpstr>
      <vt:lpstr>学び直し支援事業について</vt:lpstr>
      <vt:lpstr>PowerPoint プレゼンテーション</vt:lpstr>
      <vt:lpstr>卒業支援事業について</vt:lpstr>
      <vt:lpstr>PowerPoint プレゼンテーション</vt:lpstr>
      <vt:lpstr>家計急変支援事業について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2018-11-02T03:51:36Z</dcterms:created>
  <dcterms:modified xsi:type="dcterms:W3CDTF">2018-11-07T01:48:38Z</dcterms:modified>
</cp:coreProperties>
</file>