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66" autoAdjust="0"/>
  </p:normalViewPr>
  <p:slideViewPr>
    <p:cSldViewPr showGuides="1">
      <p:cViewPr>
        <p:scale>
          <a:sx n="70" d="100"/>
          <a:sy n="70" d="100"/>
        </p:scale>
        <p:origin x="-576" y="57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317697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331917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37971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231013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2114669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344758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1585247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270047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1440180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1705057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B32270-A891-4727-B532-912AB7DB38F9}"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605934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EB32270-A891-4727-B532-912AB7DB38F9}" type="datetimeFigureOut">
              <a:rPr kumimoji="1" lang="ja-JP" altLang="en-US" smtClean="0"/>
              <a:t>2015/12/2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FA37645-07DF-4EA9-8AA4-7B1AA4086A03}" type="slidenum">
              <a:rPr kumimoji="1" lang="ja-JP" altLang="en-US" smtClean="0"/>
              <a:t>‹#›</a:t>
            </a:fld>
            <a:endParaRPr kumimoji="1" lang="ja-JP" altLang="en-US"/>
          </a:p>
        </p:txBody>
      </p:sp>
    </p:spTree>
    <p:extLst>
      <p:ext uri="{BB962C8B-B14F-4D97-AF65-F5344CB8AC3E}">
        <p14:creationId xmlns:p14="http://schemas.microsoft.com/office/powerpoint/2010/main" val="819754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24" y="80010"/>
            <a:ext cx="10397752" cy="400110"/>
          </a:xfrm>
          <a:prstGeom prst="rect">
            <a:avLst/>
          </a:prstGeom>
          <a:noFill/>
        </p:spPr>
        <p:txBody>
          <a:bodyPr wrap="square" rtlCol="0">
            <a:spAutoFit/>
          </a:bodyPr>
          <a:lstStyle/>
          <a:p>
            <a:pPr algn="ctr"/>
            <a:r>
              <a:rPr lang="ja-JP" altLang="en-US" sz="2000" dirty="0">
                <a:latin typeface="HGｺﾞｼｯｸM" panose="020B0609000000000000" pitchFamily="49" charset="-128"/>
                <a:ea typeface="HGｺﾞｼｯｸM" panose="020B0609000000000000" pitchFamily="49" charset="-128"/>
              </a:rPr>
              <a:t>これまでの議論・府域の状況を</a:t>
            </a:r>
            <a:r>
              <a:rPr lang="ja-JP" altLang="en-US" sz="2000" dirty="0" smtClean="0">
                <a:latin typeface="HGｺﾞｼｯｸM" panose="020B0609000000000000" pitchFamily="49" charset="-128"/>
                <a:ea typeface="HGｺﾞｼｯｸM" panose="020B0609000000000000" pitchFamily="49" charset="-128"/>
              </a:rPr>
              <a:t>踏まえた考え方の整理</a:t>
            </a:r>
            <a:endParaRPr lang="ja-JP" altLang="en-US" sz="2000" dirty="0">
              <a:latin typeface="HGｺﾞｼｯｸM" panose="020B0609000000000000" pitchFamily="49" charset="-128"/>
              <a:ea typeface="HGｺﾞｼｯｸM" panose="020B0609000000000000" pitchFamily="49" charset="-128"/>
            </a:endParaRPr>
          </a:p>
        </p:txBody>
      </p:sp>
      <p:sp>
        <p:nvSpPr>
          <p:cNvPr id="5" name="テキスト ボックス 4"/>
          <p:cNvSpPr txBox="1"/>
          <p:nvPr/>
        </p:nvSpPr>
        <p:spPr>
          <a:xfrm>
            <a:off x="222920" y="1920280"/>
            <a:ext cx="4644578" cy="1015663"/>
          </a:xfrm>
          <a:prstGeom prst="rect">
            <a:avLst/>
          </a:prstGeom>
          <a:noFill/>
          <a:ln>
            <a:solidFill>
              <a:schemeClr val="tx1"/>
            </a:solidFill>
            <a:prstDash val="dash"/>
          </a:ln>
        </p:spPr>
        <p:txBody>
          <a:bodyPr wrap="square" rtlCol="0">
            <a:spAutoFit/>
          </a:bodyPr>
          <a:lstStyle/>
          <a:p>
            <a:pPr marL="82550" indent="-82550"/>
            <a:r>
              <a:rPr lang="ja-JP" altLang="en-US" sz="1200" dirty="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　一般廃棄物の排出量は、長期的に減少しているが削減目標には達していない。</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a:latin typeface="ＭＳ Ｐ明朝" panose="02020600040205080304" pitchFamily="18" charset="-128"/>
                <a:ea typeface="ＭＳ Ｐ明朝" panose="02020600040205080304" pitchFamily="18" charset="-128"/>
              </a:rPr>
              <a:t>　・　厨芥類などの排出を抑制</a:t>
            </a:r>
          </a:p>
          <a:p>
            <a:pPr marL="82550" indent="-82550"/>
            <a:r>
              <a:rPr lang="ja-JP" altLang="en-US" sz="1200" dirty="0">
                <a:latin typeface="ＭＳ Ｐ明朝" panose="02020600040205080304" pitchFamily="18" charset="-128"/>
                <a:ea typeface="ＭＳ Ｐ明朝" panose="02020600040205080304" pitchFamily="18" charset="-128"/>
              </a:rPr>
              <a:t>　・　容器包装廃棄物や資源化可能な紙類などの分別</a:t>
            </a:r>
          </a:p>
          <a:p>
            <a:pPr marL="82550" indent="-82550"/>
            <a:r>
              <a:rPr lang="ja-JP" altLang="en-US" sz="1200" dirty="0">
                <a:latin typeface="ＭＳ Ｐ明朝" panose="02020600040205080304" pitchFamily="18" charset="-128"/>
                <a:ea typeface="ＭＳ Ｐ明朝" panose="02020600040205080304" pitchFamily="18" charset="-128"/>
              </a:rPr>
              <a:t>　・　市町村によって</a:t>
            </a:r>
            <a:r>
              <a:rPr lang="ja-JP" altLang="en-US" sz="1200" dirty="0" smtClean="0">
                <a:latin typeface="ＭＳ Ｐ明朝" panose="02020600040205080304" pitchFamily="18" charset="-128"/>
                <a:ea typeface="ＭＳ Ｐ明朝" panose="02020600040205080304" pitchFamily="18" charset="-128"/>
              </a:rPr>
              <a:t>、分別収集の取組み状況が異なっている。　　</a:t>
            </a:r>
            <a:r>
              <a:rPr lang="ja-JP" altLang="en-US" sz="1050" dirty="0" smtClean="0">
                <a:latin typeface="ＭＳ Ｐ明朝" panose="02020600040205080304" pitchFamily="18" charset="-128"/>
                <a:ea typeface="ＭＳ Ｐ明朝" panose="02020600040205080304" pitchFamily="18" charset="-128"/>
              </a:rPr>
              <a:t>等</a:t>
            </a:r>
            <a:endParaRPr lang="en-US" altLang="ja-JP" sz="1200" dirty="0">
              <a:latin typeface="ＭＳ Ｐ明朝" panose="02020600040205080304" pitchFamily="18" charset="-128"/>
              <a:ea typeface="ＭＳ Ｐ明朝" panose="02020600040205080304" pitchFamily="18" charset="-128"/>
            </a:endParaRPr>
          </a:p>
        </p:txBody>
      </p:sp>
      <p:sp>
        <p:nvSpPr>
          <p:cNvPr id="6" name="テキスト ボックス 5"/>
          <p:cNvSpPr txBox="1"/>
          <p:nvPr/>
        </p:nvSpPr>
        <p:spPr>
          <a:xfrm>
            <a:off x="222920" y="8492753"/>
            <a:ext cx="4881736" cy="830997"/>
          </a:xfrm>
          <a:prstGeom prst="rect">
            <a:avLst/>
          </a:prstGeom>
          <a:noFill/>
          <a:ln>
            <a:solidFill>
              <a:schemeClr val="tx1"/>
            </a:solidFill>
            <a:prstDash val="dash"/>
          </a:ln>
        </p:spPr>
        <p:txBody>
          <a:bodyPr wrap="square" rtlCol="0">
            <a:spAutoFit/>
          </a:bodyPr>
          <a:lstStyle/>
          <a:p>
            <a:pPr marL="82550" indent="-82550"/>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国の経済統計において経済成長が見込まれており、産業</a:t>
            </a:r>
            <a:r>
              <a:rPr lang="ja-JP" altLang="en-US" sz="1200" dirty="0">
                <a:latin typeface="ＭＳ Ｐ明朝" panose="02020600040205080304" pitchFamily="18" charset="-128"/>
                <a:ea typeface="ＭＳ Ｐ明朝" panose="02020600040205080304" pitchFamily="18" charset="-128"/>
              </a:rPr>
              <a:t>廃棄物排出量は今後横ばいもしくは微増傾向と見込まれる。</a:t>
            </a:r>
          </a:p>
          <a:p>
            <a:pPr marL="82550" indent="-82550"/>
            <a:r>
              <a:rPr lang="ja-JP" altLang="en-US" sz="1200" dirty="0" smtClean="0">
                <a:latin typeface="ＭＳ Ｐ明朝" panose="02020600040205080304" pitchFamily="18" charset="-128"/>
                <a:ea typeface="ＭＳ Ｐ明朝" panose="02020600040205080304" pitchFamily="18" charset="-128"/>
              </a:rPr>
              <a:t>○　国の建築統計において高度成長期に建築されたものの更新需要の増加が今後見込まれており、廃棄物が増加する可能性が指摘されている。</a:t>
            </a:r>
            <a:endParaRPr lang="en-US" altLang="ja-JP" sz="1200" dirty="0" smtClean="0">
              <a:latin typeface="ＭＳ Ｐ明朝" panose="02020600040205080304" pitchFamily="18" charset="-128"/>
              <a:ea typeface="ＭＳ Ｐ明朝" panose="02020600040205080304" pitchFamily="18" charset="-128"/>
            </a:endParaRPr>
          </a:p>
        </p:txBody>
      </p:sp>
      <p:sp>
        <p:nvSpPr>
          <p:cNvPr id="8" name="テキスト ボックス 7"/>
          <p:cNvSpPr txBox="1"/>
          <p:nvPr/>
        </p:nvSpPr>
        <p:spPr>
          <a:xfrm>
            <a:off x="222920" y="4593282"/>
            <a:ext cx="2469468" cy="2862322"/>
          </a:xfrm>
          <a:prstGeom prst="rect">
            <a:avLst/>
          </a:prstGeom>
          <a:noFill/>
          <a:ln>
            <a:solidFill>
              <a:schemeClr val="tx1"/>
            </a:solidFill>
            <a:prstDash val="dash"/>
          </a:ln>
        </p:spPr>
        <p:txBody>
          <a:bodyPr wrap="square" rtlCol="0">
            <a:spAutoFit/>
          </a:bodyPr>
          <a:lstStyle/>
          <a:p>
            <a:pPr marL="82550" indent="-82550"/>
            <a:r>
              <a:rPr lang="ja-JP" altLang="en-US" sz="1200" dirty="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　産業廃棄物の排出量、最終処分量は現行計画の目標達成</a:t>
            </a:r>
            <a:endParaRPr lang="en-US" altLang="ja-JP" sz="1200" dirty="0" smtClean="0">
              <a:latin typeface="ＭＳ Ｐ明朝" panose="02020600040205080304" pitchFamily="18" charset="-128"/>
              <a:ea typeface="ＭＳ Ｐ明朝" panose="02020600040205080304" pitchFamily="18" charset="-128"/>
            </a:endParaRPr>
          </a:p>
          <a:p>
            <a:pPr marL="82550" indent="-82550"/>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　再生利用率、混合廃棄物の排出量が目標に達しなかった。</a:t>
            </a:r>
            <a:endParaRPr lang="en-US" altLang="ja-JP" sz="1200" dirty="0" smtClean="0">
              <a:latin typeface="ＭＳ Ｐ明朝" panose="02020600040205080304" pitchFamily="18" charset="-128"/>
              <a:ea typeface="ＭＳ Ｐ明朝" panose="02020600040205080304" pitchFamily="18" charset="-128"/>
            </a:endParaRPr>
          </a:p>
          <a:p>
            <a:pPr marL="82550" indent="-82550"/>
            <a:endParaRPr lang="en-US" altLang="ja-JP" sz="1200" dirty="0" smtClean="0">
              <a:latin typeface="ＭＳ Ｐ明朝" panose="02020600040205080304" pitchFamily="18" charset="-128"/>
              <a:ea typeface="ＭＳ Ｐ明朝" panose="02020600040205080304" pitchFamily="18" charset="-128"/>
            </a:endParaRPr>
          </a:p>
          <a:p>
            <a:pPr marL="177800" indent="-177800"/>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・再生利用率について、排出量の多い汚泥は水分</a:t>
            </a:r>
            <a:r>
              <a:rPr lang="ja-JP" altLang="en-US" sz="1200" dirty="0">
                <a:latin typeface="ＭＳ Ｐ明朝" panose="02020600040205080304" pitchFamily="18" charset="-128"/>
                <a:ea typeface="ＭＳ Ｐ明朝" panose="02020600040205080304" pitchFamily="18" charset="-128"/>
              </a:rPr>
              <a:t>を多く</a:t>
            </a:r>
            <a:r>
              <a:rPr lang="ja-JP" altLang="en-US" sz="1200" dirty="0" smtClean="0">
                <a:latin typeface="ＭＳ Ｐ明朝" panose="02020600040205080304" pitchFamily="18" charset="-128"/>
                <a:ea typeface="ＭＳ Ｐ明朝" panose="02020600040205080304" pitchFamily="18" charset="-128"/>
              </a:rPr>
              <a:t>含み、排出量</a:t>
            </a:r>
            <a:r>
              <a:rPr lang="ja-JP" altLang="en-US" sz="1200" dirty="0">
                <a:latin typeface="ＭＳ Ｐ明朝" panose="02020600040205080304" pitchFamily="18" charset="-128"/>
                <a:ea typeface="ＭＳ Ｐ明朝" panose="02020600040205080304" pitchFamily="18" charset="-128"/>
              </a:rPr>
              <a:t>が水分量の影響を受けて変動</a:t>
            </a:r>
            <a:r>
              <a:rPr lang="ja-JP" altLang="en-US" sz="1200" dirty="0" smtClean="0">
                <a:latin typeface="ＭＳ Ｐ明朝" panose="02020600040205080304" pitchFamily="18" charset="-128"/>
                <a:ea typeface="ＭＳ Ｐ明朝" panose="02020600040205080304" pitchFamily="18" charset="-128"/>
              </a:rPr>
              <a:t>するため、再生利用の取組みの進展をより実感できるように表すことが必要</a:t>
            </a:r>
            <a:endParaRPr lang="en-US" altLang="ja-JP" sz="1200" dirty="0" smtClean="0">
              <a:latin typeface="ＭＳ Ｐ明朝" panose="02020600040205080304" pitchFamily="18" charset="-128"/>
              <a:ea typeface="ＭＳ Ｐ明朝" panose="02020600040205080304" pitchFamily="18" charset="-128"/>
            </a:endParaRPr>
          </a:p>
          <a:p>
            <a:pPr marL="177800" indent="-177800"/>
            <a:endParaRPr lang="en-US" altLang="ja-JP" sz="1200" dirty="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　・混合廃棄物について、排出段階</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 　での分別が徹底されていない。</a:t>
            </a:r>
            <a:endParaRPr lang="en-US" altLang="ja-JP" sz="1200" dirty="0" smtClean="0">
              <a:latin typeface="ＭＳ Ｐ明朝" panose="02020600040205080304" pitchFamily="18" charset="-128"/>
              <a:ea typeface="ＭＳ Ｐ明朝" panose="02020600040205080304" pitchFamily="18" charset="-128"/>
            </a:endParaRPr>
          </a:p>
        </p:txBody>
      </p:sp>
      <p:sp>
        <p:nvSpPr>
          <p:cNvPr id="9" name="テキスト ボックス 8"/>
          <p:cNvSpPr txBox="1"/>
          <p:nvPr/>
        </p:nvSpPr>
        <p:spPr>
          <a:xfrm>
            <a:off x="3047427" y="5911493"/>
            <a:ext cx="2057229" cy="2308324"/>
          </a:xfrm>
          <a:prstGeom prst="rect">
            <a:avLst/>
          </a:prstGeom>
          <a:noFill/>
          <a:ln>
            <a:solidFill>
              <a:schemeClr val="tx1"/>
            </a:solidFill>
            <a:prstDash val="dash"/>
          </a:ln>
        </p:spPr>
        <p:txBody>
          <a:bodyPr wrap="square" rtlCol="0">
            <a:spAutoFit/>
          </a:bodyPr>
          <a:lstStyle/>
          <a:p>
            <a:pPr marL="82550" indent="-82550"/>
            <a:r>
              <a:rPr lang="ja-JP" altLang="en-US" sz="1200" dirty="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　排出量から減量化量を除いた際の再生利用率で表す</a:t>
            </a:r>
            <a:r>
              <a:rPr lang="ja-JP" altLang="en-US" sz="1200" dirty="0">
                <a:latin typeface="ＭＳ Ｐ明朝" panose="02020600040205080304" pitchFamily="18" charset="-128"/>
                <a:ea typeface="ＭＳ Ｐ明朝" panose="02020600040205080304" pitchFamily="18" charset="-128"/>
              </a:rPr>
              <a:t>と、平成</a:t>
            </a:r>
            <a:r>
              <a:rPr lang="en-US" altLang="ja-JP" sz="1200" dirty="0">
                <a:latin typeface="ＭＳ Ｐ明朝" panose="02020600040205080304" pitchFamily="18" charset="-128"/>
                <a:ea typeface="ＭＳ Ｐ明朝" panose="02020600040205080304" pitchFamily="18" charset="-128"/>
              </a:rPr>
              <a:t>26</a:t>
            </a:r>
            <a:r>
              <a:rPr lang="ja-JP" altLang="en-US" sz="1200" dirty="0">
                <a:latin typeface="ＭＳ Ｐ明朝" panose="02020600040205080304" pitchFamily="18" charset="-128"/>
                <a:ea typeface="ＭＳ Ｐ明朝" panose="02020600040205080304" pitchFamily="18" charset="-128"/>
              </a:rPr>
              <a:t>年度の再生利用率</a:t>
            </a:r>
            <a:r>
              <a:rPr lang="ja-JP" altLang="en-US" sz="1200" dirty="0" smtClean="0">
                <a:latin typeface="ＭＳ Ｐ明朝" panose="02020600040205080304" pitchFamily="18" charset="-128"/>
                <a:ea typeface="ＭＳ Ｐ明朝" panose="02020600040205080304" pitchFamily="18" charset="-128"/>
              </a:rPr>
              <a:t>は</a:t>
            </a:r>
            <a:r>
              <a:rPr lang="en-US" altLang="ja-JP" sz="1200" dirty="0">
                <a:latin typeface="ＭＳ Ｐ明朝" panose="02020600040205080304" pitchFamily="18" charset="-128"/>
                <a:ea typeface="ＭＳ Ｐ明朝" panose="02020600040205080304" pitchFamily="18" charset="-128"/>
              </a:rPr>
              <a:t>93</a:t>
            </a:r>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である</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r>
              <a:rPr lang="ja-JP" altLang="en-US" sz="1200" dirty="0">
                <a:latin typeface="ＭＳ Ｐ明朝" panose="02020600040205080304" pitchFamily="18" charset="-128"/>
                <a:ea typeface="ＭＳ Ｐ明朝" panose="02020600040205080304" pitchFamily="18" charset="-128"/>
              </a:rPr>
              <a:t>長期的には大幅に上昇してきたが、平成</a:t>
            </a:r>
            <a:r>
              <a:rPr lang="en-US" altLang="ja-JP" sz="1200" dirty="0">
                <a:latin typeface="ＭＳ Ｐ明朝" panose="02020600040205080304" pitchFamily="18" charset="-128"/>
                <a:ea typeface="ＭＳ Ｐ明朝" panose="02020600040205080304" pitchFamily="18" charset="-128"/>
              </a:rPr>
              <a:t>17</a:t>
            </a:r>
            <a:r>
              <a:rPr lang="ja-JP" altLang="en-US" sz="1200" dirty="0">
                <a:latin typeface="ＭＳ Ｐ明朝" panose="02020600040205080304" pitchFamily="18" charset="-128"/>
                <a:ea typeface="ＭＳ Ｐ明朝" panose="02020600040205080304" pitchFamily="18" charset="-128"/>
              </a:rPr>
              <a:t>年度から平成</a:t>
            </a:r>
            <a:r>
              <a:rPr lang="en-US" altLang="ja-JP" sz="1200" dirty="0">
                <a:latin typeface="ＭＳ Ｐ明朝" panose="02020600040205080304" pitchFamily="18" charset="-128"/>
                <a:ea typeface="ＭＳ Ｐ明朝" panose="02020600040205080304" pitchFamily="18" charset="-128"/>
              </a:rPr>
              <a:t>26</a:t>
            </a:r>
            <a:r>
              <a:rPr lang="ja-JP" altLang="en-US" sz="1200" dirty="0">
                <a:latin typeface="ＭＳ Ｐ明朝" panose="02020600040205080304" pitchFamily="18" charset="-128"/>
                <a:ea typeface="ＭＳ Ｐ明朝" panose="02020600040205080304" pitchFamily="18" charset="-128"/>
              </a:rPr>
              <a:t>年度に</a:t>
            </a:r>
            <a:r>
              <a:rPr lang="ja-JP" altLang="en-US" sz="1200" dirty="0" smtClean="0">
                <a:latin typeface="ＭＳ Ｐ明朝" panose="02020600040205080304" pitchFamily="18" charset="-128"/>
                <a:ea typeface="ＭＳ Ｐ明朝" panose="02020600040205080304" pitchFamily="18" charset="-128"/>
              </a:rPr>
              <a:t>かけての上昇は緩やかで</a:t>
            </a:r>
            <a:r>
              <a:rPr lang="ja-JP" altLang="en-US" sz="1200" dirty="0">
                <a:latin typeface="ＭＳ Ｐ明朝" panose="02020600040205080304" pitchFamily="18" charset="-128"/>
                <a:ea typeface="ＭＳ Ｐ明朝" panose="02020600040205080304" pitchFamily="18" charset="-128"/>
              </a:rPr>
              <a:t>ある</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marL="82550" indent="-82550"/>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　現状において、再生利用、最終処分の量的な進展は、上限に近づいてきている。</a:t>
            </a:r>
            <a:endParaRPr lang="en-US" altLang="ja-JP" sz="1200" dirty="0" smtClean="0">
              <a:latin typeface="ＭＳ Ｐ明朝" panose="02020600040205080304" pitchFamily="18" charset="-128"/>
              <a:ea typeface="ＭＳ Ｐ明朝" panose="02020600040205080304" pitchFamily="18" charset="-128"/>
            </a:endParaRPr>
          </a:p>
        </p:txBody>
      </p:sp>
      <p:sp>
        <p:nvSpPr>
          <p:cNvPr id="21" name="角丸四角形 20"/>
          <p:cNvSpPr/>
          <p:nvPr/>
        </p:nvSpPr>
        <p:spPr>
          <a:xfrm>
            <a:off x="107504" y="1200198"/>
            <a:ext cx="5141168" cy="8280922"/>
          </a:xfrm>
          <a:prstGeom prst="roundRect">
            <a:avLst>
              <a:gd name="adj" fmla="val 4485"/>
            </a:avLst>
          </a:prstGeom>
          <a:noFill/>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正方形/長方形 21"/>
          <p:cNvSpPr/>
          <p:nvPr/>
        </p:nvSpPr>
        <p:spPr>
          <a:xfrm>
            <a:off x="280119" y="624136"/>
            <a:ext cx="4554409" cy="426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800" dirty="0" smtClean="0">
                <a:latin typeface="HGｺﾞｼｯｸM" panose="020B0609000000000000" pitchFamily="49" charset="-128"/>
                <a:ea typeface="HGｺﾞｼｯｸM" panose="020B0609000000000000" pitchFamily="49" charset="-128"/>
              </a:rPr>
              <a:t>これまでの議論・府域の状況と課題</a:t>
            </a:r>
            <a:endParaRPr kumimoji="1" lang="ja-JP" altLang="en-US" sz="1800" dirty="0">
              <a:latin typeface="HGｺﾞｼｯｸM" panose="020B0609000000000000" pitchFamily="49" charset="-128"/>
              <a:ea typeface="HGｺﾞｼｯｸM" panose="020B0609000000000000" pitchFamily="49" charset="-128"/>
            </a:endParaRPr>
          </a:p>
        </p:txBody>
      </p:sp>
      <p:sp>
        <p:nvSpPr>
          <p:cNvPr id="34" name="テキスト ボックス 33"/>
          <p:cNvSpPr txBox="1"/>
          <p:nvPr/>
        </p:nvSpPr>
        <p:spPr>
          <a:xfrm>
            <a:off x="208112" y="1632248"/>
            <a:ext cx="1893467" cy="276999"/>
          </a:xfrm>
          <a:prstGeom prst="rect">
            <a:avLst/>
          </a:prstGeom>
          <a:noFill/>
        </p:spPr>
        <p:txBody>
          <a:bodyPr wrap="none" rtlCol="0">
            <a:spAutoFit/>
          </a:bodyPr>
          <a:lstStyle/>
          <a:p>
            <a:r>
              <a:rPr kumimoji="1" lang="ja-JP" altLang="en-US" sz="1200" dirty="0" smtClean="0"/>
              <a:t>＜府域の状況と課題＞　　</a:t>
            </a:r>
            <a:endParaRPr kumimoji="1" lang="ja-JP" altLang="en-US" sz="1200" dirty="0"/>
          </a:p>
        </p:txBody>
      </p:sp>
      <p:sp>
        <p:nvSpPr>
          <p:cNvPr id="35" name="テキスト ボックス 34"/>
          <p:cNvSpPr txBox="1"/>
          <p:nvPr/>
        </p:nvSpPr>
        <p:spPr>
          <a:xfrm>
            <a:off x="208112" y="4323834"/>
            <a:ext cx="1893467" cy="461665"/>
          </a:xfrm>
          <a:prstGeom prst="rect">
            <a:avLst/>
          </a:prstGeom>
          <a:noFill/>
        </p:spPr>
        <p:txBody>
          <a:bodyPr wrap="none" rtlCol="0">
            <a:spAutoFit/>
          </a:bodyPr>
          <a:lstStyle/>
          <a:p>
            <a:r>
              <a:rPr kumimoji="1" lang="ja-JP" altLang="en-US" sz="1200" dirty="0" smtClean="0"/>
              <a:t>＜</a:t>
            </a:r>
            <a:r>
              <a:rPr lang="ja-JP" altLang="en-US" sz="1200" dirty="0"/>
              <a:t>府域の状況と</a:t>
            </a:r>
            <a:r>
              <a:rPr kumimoji="1" lang="ja-JP" altLang="en-US" sz="1200" dirty="0" smtClean="0"/>
              <a:t>課題</a:t>
            </a:r>
            <a:r>
              <a:rPr lang="ja-JP" altLang="en-US" sz="1200" dirty="0" smtClean="0"/>
              <a:t>＞</a:t>
            </a:r>
            <a:r>
              <a:rPr lang="ja-JP" altLang="en-US" sz="1200" dirty="0"/>
              <a:t>　</a:t>
            </a:r>
            <a:r>
              <a:rPr lang="ja-JP" altLang="en-US" sz="1200" dirty="0" smtClean="0"/>
              <a:t>　</a:t>
            </a:r>
            <a:endParaRPr lang="ja-JP" altLang="en-US" sz="1200" dirty="0"/>
          </a:p>
          <a:p>
            <a:endParaRPr kumimoji="1" lang="ja-JP" altLang="en-US" sz="1200" dirty="0"/>
          </a:p>
        </p:txBody>
      </p:sp>
      <p:sp>
        <p:nvSpPr>
          <p:cNvPr id="45" name="角丸四角形 44"/>
          <p:cNvSpPr/>
          <p:nvPr/>
        </p:nvSpPr>
        <p:spPr>
          <a:xfrm>
            <a:off x="5427322" y="1200200"/>
            <a:ext cx="7298078" cy="8280920"/>
          </a:xfrm>
          <a:prstGeom prst="roundRect">
            <a:avLst>
              <a:gd name="adj" fmla="val 4485"/>
            </a:avLst>
          </a:prstGeom>
          <a:noFill/>
          <a:ln w="25400" cmpd="sng">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2" name="ストライプ矢印 41"/>
          <p:cNvSpPr/>
          <p:nvPr/>
        </p:nvSpPr>
        <p:spPr>
          <a:xfrm>
            <a:off x="5035957" y="597565"/>
            <a:ext cx="1680586" cy="585732"/>
          </a:xfrm>
          <a:prstGeom prst="striped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8777064" y="1873392"/>
            <a:ext cx="3816424" cy="1384995"/>
          </a:xfrm>
          <a:prstGeom prst="rect">
            <a:avLst/>
          </a:prstGeom>
          <a:noFill/>
          <a:ln>
            <a:solidFill>
              <a:schemeClr val="tx1"/>
            </a:solidFill>
            <a:prstDash val="dash"/>
          </a:ln>
        </p:spPr>
        <p:txBody>
          <a:bodyPr wrap="square" rtlCol="0">
            <a:spAutoFit/>
          </a:bodyPr>
          <a:lstStyle/>
          <a:p>
            <a:pPr marL="82550" indent="-82550"/>
            <a:r>
              <a:rPr lang="ja-JP" altLang="en-US" sz="1200" b="1" dirty="0" smtClean="0">
                <a:latin typeface="+mj-ea"/>
                <a:ea typeface="+mj-ea"/>
              </a:rPr>
              <a:t>１　リデュース・リユースの推進</a:t>
            </a:r>
            <a:endParaRPr lang="en-US" altLang="ja-JP" sz="1200" b="1" dirty="0" smtClean="0">
              <a:latin typeface="+mj-ea"/>
              <a:ea typeface="+mj-ea"/>
            </a:endParaRPr>
          </a:p>
          <a:p>
            <a:pPr marL="82550" indent="-82550"/>
            <a:r>
              <a:rPr lang="ja-JP" altLang="en-US" sz="1200" dirty="0" smtClean="0">
                <a:latin typeface="ＭＳ Ｐ明朝" panose="02020600040205080304" pitchFamily="18" charset="-128"/>
                <a:ea typeface="ＭＳ Ｐ明朝" panose="02020600040205080304" pitchFamily="18" charset="-128"/>
              </a:rPr>
              <a:t>・厨芥類</a:t>
            </a:r>
            <a:r>
              <a:rPr lang="ja-JP" altLang="en-US" sz="1200" dirty="0">
                <a:latin typeface="ＭＳ Ｐ明朝" panose="02020600040205080304" pitchFamily="18" charset="-128"/>
                <a:ea typeface="ＭＳ Ｐ明朝" panose="02020600040205080304" pitchFamily="18" charset="-128"/>
              </a:rPr>
              <a:t>の削減や事業系一般廃棄物における資源化可能な紙等の分別の促進による排出</a:t>
            </a:r>
            <a:r>
              <a:rPr lang="ja-JP" altLang="en-US" sz="1200" dirty="0" smtClean="0">
                <a:latin typeface="ＭＳ Ｐ明朝" panose="02020600040205080304" pitchFamily="18" charset="-128"/>
                <a:ea typeface="ＭＳ Ｐ明朝" panose="02020600040205080304" pitchFamily="18" charset="-128"/>
              </a:rPr>
              <a:t>削減</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等</a:t>
            </a:r>
            <a:endParaRPr lang="en-US" altLang="ja-JP" sz="1050" dirty="0" smtClean="0">
              <a:latin typeface="ＭＳ Ｐ明朝" panose="02020600040205080304" pitchFamily="18" charset="-128"/>
              <a:ea typeface="ＭＳ Ｐ明朝" panose="02020600040205080304" pitchFamily="18" charset="-128"/>
            </a:endParaRPr>
          </a:p>
          <a:p>
            <a:pPr marL="82550" indent="-82550"/>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b="1" dirty="0" smtClean="0">
                <a:latin typeface="+mj-ea"/>
              </a:rPr>
              <a:t>２</a:t>
            </a:r>
            <a:r>
              <a:rPr lang="ja-JP" altLang="en-US" sz="1200" b="1" dirty="0">
                <a:latin typeface="+mj-ea"/>
              </a:rPr>
              <a:t>　リサイクルの推進</a:t>
            </a:r>
            <a:endParaRPr lang="en-US" altLang="ja-JP" sz="1200" b="1" dirty="0">
              <a:latin typeface="+mj-ea"/>
            </a:endParaRPr>
          </a:p>
          <a:p>
            <a:pPr marL="82550" indent="-82550"/>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容器包装廃棄物や資源化可能な紙類などの分別収集の</a:t>
            </a:r>
            <a:r>
              <a:rPr lang="ja-JP" altLang="en-US" sz="1200" dirty="0" smtClean="0">
                <a:latin typeface="ＭＳ Ｐ明朝" panose="02020600040205080304" pitchFamily="18" charset="-128"/>
                <a:ea typeface="ＭＳ Ｐ明朝" panose="02020600040205080304" pitchFamily="18" charset="-128"/>
              </a:rPr>
              <a:t>促進</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等</a:t>
            </a:r>
            <a:endParaRPr lang="en-US" altLang="ja-JP" sz="1200" dirty="0" smtClean="0">
              <a:latin typeface="ＭＳ Ｐ明朝" panose="02020600040205080304" pitchFamily="18" charset="-128"/>
              <a:ea typeface="ＭＳ Ｐ明朝" panose="02020600040205080304" pitchFamily="18" charset="-128"/>
            </a:endParaRPr>
          </a:p>
        </p:txBody>
      </p:sp>
      <p:sp>
        <p:nvSpPr>
          <p:cNvPr id="65" name="正方形/長方形 64"/>
          <p:cNvSpPr/>
          <p:nvPr/>
        </p:nvSpPr>
        <p:spPr>
          <a:xfrm>
            <a:off x="7840960" y="589306"/>
            <a:ext cx="2345324" cy="457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800" dirty="0" smtClean="0">
                <a:latin typeface="HGｺﾞｼｯｸM" panose="020B0609000000000000" pitchFamily="49" charset="-128"/>
                <a:ea typeface="HGｺﾞｼｯｸM" panose="020B0609000000000000" pitchFamily="49" charset="-128"/>
              </a:rPr>
              <a:t>考え方の整理</a:t>
            </a:r>
            <a:endParaRPr kumimoji="1" lang="ja-JP" altLang="en-US" sz="1800" dirty="0">
              <a:latin typeface="HGｺﾞｼｯｸM" panose="020B0609000000000000" pitchFamily="49" charset="-128"/>
              <a:ea typeface="HGｺﾞｼｯｸM" panose="020B0609000000000000" pitchFamily="49" charset="-128"/>
            </a:endParaRPr>
          </a:p>
        </p:txBody>
      </p:sp>
      <p:sp>
        <p:nvSpPr>
          <p:cNvPr id="49" name="テキスト ボックス 48"/>
          <p:cNvSpPr txBox="1"/>
          <p:nvPr/>
        </p:nvSpPr>
        <p:spPr>
          <a:xfrm>
            <a:off x="222920" y="3364214"/>
            <a:ext cx="4813036" cy="461665"/>
          </a:xfrm>
          <a:prstGeom prst="rect">
            <a:avLst/>
          </a:prstGeom>
          <a:noFill/>
          <a:ln>
            <a:solidFill>
              <a:schemeClr val="tx1"/>
            </a:solidFill>
            <a:prstDash val="dash"/>
          </a:ln>
        </p:spPr>
        <p:txBody>
          <a:bodyPr wrap="square" rtlCol="0">
            <a:spAutoFit/>
          </a:bodyPr>
          <a:lstStyle/>
          <a:p>
            <a:pPr marL="82550" indent="-82550"/>
            <a:r>
              <a:rPr lang="ja-JP" altLang="en-US" sz="1200" dirty="0" smtClean="0">
                <a:latin typeface="ＭＳ Ｐ明朝" panose="02020600040205080304" pitchFamily="18" charset="-128"/>
                <a:ea typeface="ＭＳ Ｐ明朝" panose="02020600040205080304" pitchFamily="18" charset="-128"/>
              </a:rPr>
              <a:t>○　長期的に府の人口は減少、単独世帯数は増加</a:t>
            </a:r>
            <a:r>
              <a:rPr lang="ja-JP" altLang="en-US" sz="1200" dirty="0">
                <a:latin typeface="ＭＳ Ｐ明朝" panose="02020600040205080304" pitchFamily="18" charset="-128"/>
                <a:ea typeface="ＭＳ Ｐ明朝" panose="02020600040205080304" pitchFamily="18" charset="-128"/>
              </a:rPr>
              <a:t>する</a:t>
            </a:r>
            <a:r>
              <a:rPr lang="ja-JP" altLang="en-US" sz="1200" dirty="0" smtClean="0">
                <a:latin typeface="ＭＳ Ｐ明朝" panose="02020600040205080304" pitchFamily="18" charset="-128"/>
                <a:ea typeface="ＭＳ Ｐ明朝" panose="02020600040205080304" pitchFamily="18" charset="-128"/>
              </a:rPr>
              <a:t>見通し</a:t>
            </a:r>
            <a:endParaRPr lang="ja-JP" altLang="en-US" sz="1200" dirty="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ごみの排出実態は</a:t>
            </a:r>
            <a:r>
              <a:rPr lang="ja-JP" altLang="en-US" sz="1200" dirty="0">
                <a:latin typeface="ＭＳ Ｐ明朝" panose="02020600040205080304" pitchFamily="18" charset="-128"/>
                <a:ea typeface="ＭＳ Ｐ明朝" panose="02020600040205080304" pitchFamily="18" charset="-128"/>
              </a:rPr>
              <a:t>、世帯</a:t>
            </a:r>
            <a:r>
              <a:rPr lang="ja-JP" altLang="en-US" sz="1200" dirty="0" smtClean="0">
                <a:latin typeface="ＭＳ Ｐ明朝" panose="02020600040205080304" pitchFamily="18" charset="-128"/>
                <a:ea typeface="ＭＳ Ｐ明朝" panose="02020600040205080304" pitchFamily="18" charset="-128"/>
              </a:rPr>
              <a:t>構成に</a:t>
            </a:r>
            <a:r>
              <a:rPr lang="ja-JP" altLang="en-US" sz="1200" dirty="0">
                <a:latin typeface="ＭＳ Ｐ明朝" panose="02020600040205080304" pitchFamily="18" charset="-128"/>
                <a:ea typeface="ＭＳ Ｐ明朝" panose="02020600040205080304" pitchFamily="18" charset="-128"/>
              </a:rPr>
              <a:t>より異なる傾向にある。　</a:t>
            </a:r>
            <a:r>
              <a:rPr lang="ja-JP" altLang="en-US" sz="1200" dirty="0" smtClean="0">
                <a:latin typeface="ＭＳ Ｐ明朝" panose="02020600040205080304" pitchFamily="18" charset="-128"/>
                <a:ea typeface="ＭＳ Ｐ明朝" panose="02020600040205080304" pitchFamily="18" charset="-128"/>
              </a:rPr>
              <a:t>　　　　　　　</a:t>
            </a:r>
            <a:endParaRPr lang="en-US" altLang="ja-JP" sz="1050" dirty="0" smtClean="0">
              <a:latin typeface="ＭＳ Ｐ明朝" panose="02020600040205080304" pitchFamily="18" charset="-128"/>
              <a:ea typeface="ＭＳ Ｐ明朝" panose="02020600040205080304" pitchFamily="18" charset="-128"/>
            </a:endParaRPr>
          </a:p>
        </p:txBody>
      </p:sp>
      <p:sp>
        <p:nvSpPr>
          <p:cNvPr id="61" name="テキスト ボックス 60"/>
          <p:cNvSpPr txBox="1"/>
          <p:nvPr/>
        </p:nvSpPr>
        <p:spPr>
          <a:xfrm>
            <a:off x="5536704" y="5890590"/>
            <a:ext cx="2654685" cy="1384995"/>
          </a:xfrm>
          <a:prstGeom prst="rect">
            <a:avLst/>
          </a:prstGeom>
          <a:noFill/>
          <a:ln>
            <a:solidFill>
              <a:schemeClr val="tx1"/>
            </a:solidFill>
            <a:prstDash val="dash"/>
          </a:ln>
        </p:spPr>
        <p:txBody>
          <a:bodyPr wrap="square" rtlCol="0">
            <a:spAutoFit/>
          </a:bodyPr>
          <a:lstStyle/>
          <a:p>
            <a:pPr marL="82550" indent="-82550"/>
            <a:r>
              <a:rPr lang="ja-JP" altLang="en-US" sz="1200" dirty="0" smtClean="0">
                <a:latin typeface="ＭＳ Ｐ明朝" panose="02020600040205080304" pitchFamily="18" charset="-128"/>
                <a:ea typeface="ＭＳ Ｐ明朝" panose="02020600040205080304" pitchFamily="18" charset="-128"/>
              </a:rPr>
              <a:t>・再生利用の量的な進展は上限に近づいており、今後は再生利用の質を高める（「繰り返し再生利用」を優先する）ことが重要である。</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・また、資源化できる量を増やす取り組みとして、分別を促進することが必要である。</a:t>
            </a:r>
            <a:endParaRPr lang="en-US" altLang="ja-JP" sz="1200" dirty="0" smtClean="0">
              <a:latin typeface="ＭＳ Ｐ明朝" panose="02020600040205080304" pitchFamily="18" charset="-128"/>
              <a:ea typeface="ＭＳ Ｐ明朝" panose="02020600040205080304" pitchFamily="18" charset="-128"/>
            </a:endParaRPr>
          </a:p>
        </p:txBody>
      </p:sp>
      <p:sp>
        <p:nvSpPr>
          <p:cNvPr id="36" name="テキスト ボックス 35"/>
          <p:cNvSpPr txBox="1"/>
          <p:nvPr/>
        </p:nvSpPr>
        <p:spPr>
          <a:xfrm>
            <a:off x="8813058" y="5798257"/>
            <a:ext cx="3816424" cy="1569660"/>
          </a:xfrm>
          <a:prstGeom prst="rect">
            <a:avLst/>
          </a:prstGeom>
          <a:noFill/>
          <a:ln>
            <a:solidFill>
              <a:schemeClr val="tx1"/>
            </a:solidFill>
            <a:prstDash val="dash"/>
          </a:ln>
        </p:spPr>
        <p:txBody>
          <a:bodyPr wrap="square" rtlCol="0">
            <a:spAutoFit/>
          </a:bodyPr>
          <a:lstStyle/>
          <a:p>
            <a:pPr marL="82550" indent="-82550"/>
            <a:r>
              <a:rPr lang="ja-JP" altLang="en-US" sz="1200" b="1" dirty="0" smtClean="0">
                <a:latin typeface="ＭＳ ゴシック" panose="020B0609070205080204" pitchFamily="49" charset="-128"/>
                <a:ea typeface="ＭＳ ゴシック" panose="020B0609070205080204" pitchFamily="49" charset="-128"/>
              </a:rPr>
              <a:t>１「繰り返し再生利用」を優先する。</a:t>
            </a:r>
            <a:endParaRPr lang="en-US" altLang="ja-JP" sz="1200" b="1" dirty="0">
              <a:latin typeface="ＭＳ ゴシック" panose="020B0609070205080204" pitchFamily="49" charset="-128"/>
              <a:ea typeface="ＭＳ ゴシック" panose="020B0609070205080204" pitchFamily="49" charset="-128"/>
            </a:endParaRPr>
          </a:p>
          <a:p>
            <a:pPr marL="82550" indent="-82550"/>
            <a:r>
              <a:rPr lang="ja-JP" altLang="en-US" sz="1200" dirty="0">
                <a:latin typeface="ＭＳ Ｐ明朝" panose="02020600040205080304" pitchFamily="18" charset="-128"/>
                <a:ea typeface="ＭＳ Ｐ明朝" panose="02020600040205080304" pitchFamily="18" charset="-128"/>
              </a:rPr>
              <a:t>・①同じ製品の原料として再生利用、②他の製品の原料として再生利用、</a:t>
            </a:r>
            <a:r>
              <a:rPr lang="ja-JP" altLang="en-US" sz="1200" dirty="0" smtClean="0">
                <a:latin typeface="ＭＳ Ｐ明朝" panose="02020600040205080304" pitchFamily="18" charset="-128"/>
                <a:ea typeface="ＭＳ Ｐ明朝" panose="02020600040205080304" pitchFamily="18" charset="-128"/>
              </a:rPr>
              <a:t>③１回</a:t>
            </a:r>
            <a:r>
              <a:rPr lang="ja-JP" altLang="en-US" sz="1200" dirty="0">
                <a:latin typeface="ＭＳ Ｐ明朝" panose="02020600040205080304" pitchFamily="18" charset="-128"/>
                <a:ea typeface="ＭＳ Ｐ明朝" panose="02020600040205080304" pitchFamily="18" charset="-128"/>
              </a:rPr>
              <a:t>限りの再生</a:t>
            </a:r>
            <a:r>
              <a:rPr lang="ja-JP" altLang="en-US" sz="1200" dirty="0" smtClean="0">
                <a:latin typeface="ＭＳ Ｐ明朝" panose="02020600040205080304" pitchFamily="18" charset="-128"/>
                <a:ea typeface="ＭＳ Ｐ明朝" panose="02020600040205080304" pitchFamily="18" charset="-128"/>
              </a:rPr>
              <a:t>利用、という優先順位に従い再生利用を推進</a:t>
            </a:r>
            <a:endParaRPr lang="en-US" altLang="ja-JP" sz="1200" dirty="0">
              <a:latin typeface="ＭＳ Ｐ明朝" panose="02020600040205080304" pitchFamily="18" charset="-128"/>
              <a:ea typeface="ＭＳ Ｐ明朝" panose="02020600040205080304" pitchFamily="18" charset="-128"/>
            </a:endParaRPr>
          </a:p>
          <a:p>
            <a:pPr marL="82550" indent="-82550"/>
            <a:endParaRPr lang="en-US" altLang="ja-JP" sz="1200" b="1" dirty="0">
              <a:latin typeface="ＭＳ ゴシック" panose="020B0609070205080204" pitchFamily="49" charset="-128"/>
              <a:ea typeface="ＭＳ ゴシック" panose="020B0609070205080204" pitchFamily="49" charset="-128"/>
            </a:endParaRPr>
          </a:p>
          <a:p>
            <a:pPr marL="82550" indent="-82550"/>
            <a:r>
              <a:rPr lang="ja-JP" altLang="en-US" sz="1200" b="1" dirty="0" smtClean="0">
                <a:latin typeface="ＭＳ ゴシック" panose="020B0609070205080204" pitchFamily="49" charset="-128"/>
                <a:ea typeface="ＭＳ ゴシック" panose="020B0609070205080204" pitchFamily="49" charset="-128"/>
              </a:rPr>
              <a:t>２　排出段階での分別</a:t>
            </a:r>
            <a:r>
              <a:rPr lang="ja-JP" altLang="en-US" sz="1200" b="1" dirty="0">
                <a:latin typeface="ＭＳ ゴシック" panose="020B0609070205080204" pitchFamily="49" charset="-128"/>
                <a:ea typeface="ＭＳ ゴシック" panose="020B0609070205080204" pitchFamily="49" charset="-128"/>
              </a:rPr>
              <a:t>排出</a:t>
            </a:r>
            <a:r>
              <a:rPr lang="ja-JP" altLang="en-US" sz="1200" b="1" dirty="0" smtClean="0">
                <a:latin typeface="ＭＳ ゴシック" panose="020B0609070205080204" pitchFamily="49" charset="-128"/>
                <a:ea typeface="ＭＳ ゴシック" panose="020B0609070205080204" pitchFamily="49" charset="-128"/>
              </a:rPr>
              <a:t>を促進する。</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・資源化できる量を増加させ、再生利用の質を向上させるためには、排出段階での分別が効果的である。</a:t>
            </a:r>
            <a:endParaRPr lang="en-US" altLang="ja-JP" sz="1200" strike="sngStrike" dirty="0" smtClean="0">
              <a:latin typeface="ＭＳ Ｐ明朝" panose="02020600040205080304" pitchFamily="18" charset="-128"/>
              <a:ea typeface="ＭＳ Ｐ明朝" panose="02020600040205080304" pitchFamily="18" charset="-128"/>
            </a:endParaRPr>
          </a:p>
        </p:txBody>
      </p:sp>
      <p:sp>
        <p:nvSpPr>
          <p:cNvPr id="7" name="右矢印 6"/>
          <p:cNvSpPr/>
          <p:nvPr/>
        </p:nvSpPr>
        <p:spPr>
          <a:xfrm>
            <a:off x="8335270" y="2156054"/>
            <a:ext cx="360039" cy="10043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8335270" y="4584576"/>
            <a:ext cx="360039" cy="704691"/>
          </a:xfrm>
          <a:prstGeom prst="rightArrow">
            <a:avLst>
              <a:gd name="adj1" fmla="val 3540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5608712" y="8132713"/>
            <a:ext cx="6984776" cy="1204391"/>
          </a:xfrm>
          <a:prstGeom prst="rect">
            <a:avLst/>
          </a:prstGeom>
          <a:noFill/>
          <a:ln>
            <a:solidFill>
              <a:schemeClr val="tx1"/>
            </a:solidFill>
            <a:prstDash val="dash"/>
          </a:ln>
        </p:spPr>
        <p:txBody>
          <a:bodyPr wrap="square" rtlCol="0">
            <a:noAutofit/>
          </a:bodyPr>
          <a:lstStyle/>
          <a:p>
            <a:pPr marL="82550" indent="-82550"/>
            <a:r>
              <a:rPr lang="ja-JP" altLang="en-US" sz="1200" b="1" dirty="0" smtClean="0">
                <a:latin typeface="+mj-ea"/>
              </a:rPr>
              <a:t>○　適正</a:t>
            </a:r>
            <a:r>
              <a:rPr lang="ja-JP" altLang="en-US" sz="1200" b="1" dirty="0">
                <a:latin typeface="+mj-ea"/>
              </a:rPr>
              <a:t>処理</a:t>
            </a:r>
            <a:r>
              <a:rPr lang="ja-JP" altLang="en-US" sz="1200" b="1" dirty="0" smtClean="0">
                <a:latin typeface="+mj-ea"/>
              </a:rPr>
              <a:t>の</a:t>
            </a:r>
            <a:r>
              <a:rPr lang="ja-JP" altLang="en-US" sz="1200" b="1" dirty="0">
                <a:latin typeface="+mj-ea"/>
              </a:rPr>
              <a:t>確保</a:t>
            </a:r>
            <a:endParaRPr lang="en-US" altLang="ja-JP" sz="1200" b="1" dirty="0" smtClean="0">
              <a:latin typeface="+mj-ea"/>
            </a:endParaRPr>
          </a:p>
          <a:p>
            <a:pPr marL="82550" indent="-82550"/>
            <a:r>
              <a:rPr lang="ja-JP" altLang="en-US" sz="1200" dirty="0" smtClean="0">
                <a:latin typeface="ＭＳ Ｐ明朝" panose="02020600040205080304" pitchFamily="18" charset="-128"/>
                <a:ea typeface="ＭＳ Ｐ明朝" panose="02020600040205080304" pitchFamily="18" charset="-128"/>
              </a:rPr>
              <a:t>　・有害物質を含む廃棄物の確実な処理</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　・</a:t>
            </a:r>
            <a:r>
              <a:rPr lang="ja-JP" altLang="en-US" sz="1200" dirty="0">
                <a:latin typeface="ＭＳ Ｐ明朝" panose="02020600040205080304" pitchFamily="18" charset="-128"/>
                <a:ea typeface="ＭＳ Ｐ明朝" panose="02020600040205080304" pitchFamily="18" charset="-128"/>
              </a:rPr>
              <a:t>最終処分場</a:t>
            </a:r>
            <a:r>
              <a:rPr lang="ja-JP" altLang="en-US" sz="1200" dirty="0" smtClean="0">
                <a:latin typeface="ＭＳ Ｐ明朝" panose="02020600040205080304" pitchFamily="18" charset="-128"/>
                <a:ea typeface="ＭＳ Ｐ明朝" panose="02020600040205080304" pitchFamily="18" charset="-128"/>
              </a:rPr>
              <a:t>の確保</a:t>
            </a:r>
            <a:endParaRPr lang="en-US" altLang="ja-JP" sz="1200" dirty="0" smtClean="0">
              <a:latin typeface="ＭＳ Ｐ明朝" panose="02020600040205080304" pitchFamily="18" charset="-128"/>
              <a:ea typeface="ＭＳ Ｐ明朝" panose="02020600040205080304" pitchFamily="18" charset="-128"/>
            </a:endParaRPr>
          </a:p>
          <a:p>
            <a:pPr marL="82550" indent="-82550"/>
            <a:r>
              <a:rPr lang="ja-JP" altLang="en-US" sz="1200" dirty="0" smtClean="0">
                <a:latin typeface="ＭＳ Ｐ明朝" panose="02020600040205080304" pitchFamily="18" charset="-128"/>
                <a:ea typeface="ＭＳ Ｐ明朝" panose="02020600040205080304" pitchFamily="18" charset="-128"/>
              </a:rPr>
              <a:t>　・下水汚泥のエネルギー利用促進</a:t>
            </a:r>
            <a:r>
              <a:rPr lang="ja-JP" altLang="en-US" sz="1200" dirty="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等</a:t>
            </a:r>
            <a:endParaRPr lang="ja-JP" altLang="en-US" sz="1200" dirty="0">
              <a:latin typeface="ＭＳ Ｐ明朝" panose="02020600040205080304" pitchFamily="18" charset="-128"/>
              <a:ea typeface="ＭＳ Ｐ明朝" panose="02020600040205080304" pitchFamily="18" charset="-128"/>
            </a:endParaRPr>
          </a:p>
          <a:p>
            <a:pPr marL="82550" indent="-82550"/>
            <a:endParaRPr lang="en-US" altLang="ja-JP" sz="1200" b="1" dirty="0" smtClean="0">
              <a:latin typeface="+mj-ea"/>
            </a:endParaRPr>
          </a:p>
          <a:p>
            <a:pPr marL="82550" indent="-82550"/>
            <a:r>
              <a:rPr lang="ja-JP" altLang="en-US" sz="1200" b="1" dirty="0">
                <a:latin typeface="+mj-ea"/>
              </a:rPr>
              <a:t>○</a:t>
            </a:r>
            <a:r>
              <a:rPr lang="ja-JP" altLang="en-US" sz="1200" b="1" dirty="0" smtClean="0">
                <a:latin typeface="+mj-ea"/>
              </a:rPr>
              <a:t>大規模</a:t>
            </a:r>
            <a:r>
              <a:rPr lang="ja-JP" altLang="en-US" sz="1200" b="1" dirty="0">
                <a:latin typeface="+mj-ea"/>
              </a:rPr>
              <a:t>災害発生時における廃棄物の</a:t>
            </a:r>
            <a:r>
              <a:rPr lang="ja-JP" altLang="en-US" sz="1200" b="1" dirty="0" smtClean="0">
                <a:latin typeface="+mj-ea"/>
              </a:rPr>
              <a:t>適正処理</a:t>
            </a:r>
            <a:r>
              <a:rPr lang="ja-JP" altLang="en-US" sz="1200" dirty="0" smtClean="0">
                <a:latin typeface="ＭＳ Ｐ明朝" panose="02020600040205080304" pitchFamily="18" charset="-128"/>
                <a:ea typeface="ＭＳ Ｐ明朝" panose="02020600040205080304" pitchFamily="18" charset="-128"/>
              </a:rPr>
              <a:t>　　　　　　　　　　</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r>
              <a:rPr lang="ja-JP" altLang="en-US" sz="1200" dirty="0">
                <a:latin typeface="ＭＳ Ｐ明朝" panose="02020600040205080304" pitchFamily="18" charset="-128"/>
                <a:ea typeface="ＭＳ Ｐ明朝" panose="02020600040205080304" pitchFamily="18" charset="-128"/>
              </a:rPr>
              <a:t>　 　</a:t>
            </a:r>
          </a:p>
        </p:txBody>
      </p:sp>
      <p:sp>
        <p:nvSpPr>
          <p:cNvPr id="43" name="テキスト ボックス 42"/>
          <p:cNvSpPr txBox="1"/>
          <p:nvPr/>
        </p:nvSpPr>
        <p:spPr>
          <a:xfrm>
            <a:off x="8777064" y="4694476"/>
            <a:ext cx="3816424" cy="461665"/>
          </a:xfrm>
          <a:prstGeom prst="rect">
            <a:avLst/>
          </a:prstGeom>
          <a:noFill/>
          <a:ln>
            <a:solidFill>
              <a:schemeClr val="tx1"/>
            </a:solidFill>
            <a:prstDash val="dash"/>
          </a:ln>
        </p:spPr>
        <p:txBody>
          <a:bodyPr wrap="square" rtlCol="0" anchor="ctr" anchorCtr="0">
            <a:spAutoFit/>
          </a:bodyPr>
          <a:lstStyle/>
          <a:p>
            <a:pPr marL="82550" indent="-82550"/>
            <a:r>
              <a:rPr lang="ja-JP" altLang="en-US" sz="1200" dirty="0" smtClean="0">
                <a:latin typeface="ＭＳ Ｐ明朝" panose="02020600040205080304" pitchFamily="18" charset="-128"/>
                <a:ea typeface="ＭＳ Ｐ明朝" panose="02020600040205080304" pitchFamily="18" charset="-128"/>
              </a:rPr>
              <a:t>・今後も再生利用のレベルが後退しないよう維持</a:t>
            </a:r>
            <a:r>
              <a:rPr lang="ja-JP" altLang="en-US" sz="1200" dirty="0">
                <a:latin typeface="ＭＳ Ｐ明朝" panose="02020600040205080304" pitchFamily="18" charset="-128"/>
                <a:ea typeface="ＭＳ Ｐ明朝" panose="02020600040205080304" pitchFamily="18" charset="-128"/>
              </a:rPr>
              <a:t>する</a:t>
            </a:r>
            <a:r>
              <a:rPr lang="ja-JP" altLang="en-US" sz="1200" dirty="0" smtClean="0">
                <a:latin typeface="ＭＳ Ｐ明朝" panose="02020600040205080304" pitchFamily="18" charset="-128"/>
                <a:ea typeface="ＭＳ Ｐ明朝" panose="02020600040205080304" pitchFamily="18" charset="-128"/>
              </a:rPr>
              <a:t>ため、各主体の取組みの継続が必要</a:t>
            </a:r>
            <a:endParaRPr lang="en-US" altLang="ja-JP" sz="1200" dirty="0" smtClean="0">
              <a:latin typeface="ＭＳ Ｐ明朝" panose="02020600040205080304" pitchFamily="18" charset="-128"/>
              <a:ea typeface="ＭＳ Ｐ明朝" panose="02020600040205080304" pitchFamily="18" charset="-128"/>
            </a:endParaRPr>
          </a:p>
        </p:txBody>
      </p:sp>
      <p:sp>
        <p:nvSpPr>
          <p:cNvPr id="44" name="テキスト ボックス 43"/>
          <p:cNvSpPr txBox="1"/>
          <p:nvPr/>
        </p:nvSpPr>
        <p:spPr>
          <a:xfrm>
            <a:off x="5536704" y="4602144"/>
            <a:ext cx="2664297" cy="646331"/>
          </a:xfrm>
          <a:prstGeom prst="rect">
            <a:avLst/>
          </a:prstGeom>
          <a:noFill/>
          <a:ln>
            <a:solidFill>
              <a:schemeClr val="tx1"/>
            </a:solidFill>
            <a:prstDash val="dash"/>
          </a:ln>
        </p:spPr>
        <p:txBody>
          <a:bodyPr wrap="square" rtlCol="0">
            <a:spAutoFit/>
          </a:bodyPr>
          <a:lstStyle/>
          <a:p>
            <a:pPr marL="82550" indent="-82550"/>
            <a:r>
              <a:rPr lang="ja-JP" altLang="en-US" sz="1200" dirty="0" smtClean="0">
                <a:latin typeface="ＭＳ Ｐ明朝" panose="02020600040205080304" pitchFamily="18" charset="-128"/>
                <a:ea typeface="ＭＳ Ｐ明朝" panose="02020600040205080304" pitchFamily="18" charset="-128"/>
              </a:rPr>
              <a:t>・排出された廃棄物の再生利用は進展しており、最終処分されるものは少なくなってきている。</a:t>
            </a:r>
            <a:endParaRPr lang="en-US" altLang="ja-JP" sz="1200" dirty="0" smtClean="0">
              <a:latin typeface="ＭＳ Ｐ明朝" panose="02020600040205080304" pitchFamily="18" charset="-128"/>
              <a:ea typeface="ＭＳ Ｐ明朝" panose="02020600040205080304" pitchFamily="18" charset="-128"/>
            </a:endParaRPr>
          </a:p>
        </p:txBody>
      </p:sp>
      <p:sp>
        <p:nvSpPr>
          <p:cNvPr id="48" name="テキスト ボックス 47"/>
          <p:cNvSpPr txBox="1"/>
          <p:nvPr/>
        </p:nvSpPr>
        <p:spPr>
          <a:xfrm>
            <a:off x="280120" y="1288616"/>
            <a:ext cx="1702710" cy="338554"/>
          </a:xfrm>
          <a:prstGeom prst="rect">
            <a:avLst/>
          </a:prstGeom>
          <a:noFill/>
        </p:spPr>
        <p:txBody>
          <a:bodyPr wrap="none" rtlCol="0">
            <a:spAutoFit/>
          </a:bodyPr>
          <a:lstStyle/>
          <a:p>
            <a:r>
              <a:rPr lang="ja-JP" altLang="en-US" sz="1600" b="1" dirty="0"/>
              <a:t>［</a:t>
            </a:r>
            <a:r>
              <a:rPr lang="ja-JP" altLang="en-US" sz="1600" b="1" dirty="0" smtClean="0"/>
              <a:t>　</a:t>
            </a:r>
            <a:r>
              <a:rPr kumimoji="1" lang="ja-JP" altLang="en-US" sz="1600" b="1" dirty="0" smtClean="0"/>
              <a:t>一般廃棄物　</a:t>
            </a:r>
            <a:r>
              <a:rPr lang="ja-JP" altLang="en-US" sz="1600" b="1" dirty="0"/>
              <a:t>］</a:t>
            </a:r>
            <a:endParaRPr kumimoji="1" lang="ja-JP" altLang="en-US" sz="1600" b="1" dirty="0"/>
          </a:p>
        </p:txBody>
      </p:sp>
      <p:sp>
        <p:nvSpPr>
          <p:cNvPr id="50" name="テキスト ボックス 49"/>
          <p:cNvSpPr txBox="1"/>
          <p:nvPr/>
        </p:nvSpPr>
        <p:spPr>
          <a:xfrm>
            <a:off x="208112" y="3087215"/>
            <a:ext cx="2031325" cy="276999"/>
          </a:xfrm>
          <a:prstGeom prst="rect">
            <a:avLst/>
          </a:prstGeom>
          <a:noFill/>
        </p:spPr>
        <p:txBody>
          <a:bodyPr wrap="none" rtlCol="0">
            <a:spAutoFit/>
          </a:bodyPr>
          <a:lstStyle/>
          <a:p>
            <a:r>
              <a:rPr kumimoji="1" lang="ja-JP" altLang="en-US" sz="1200" dirty="0" smtClean="0"/>
              <a:t>＜今後の社会情勢の変化＞</a:t>
            </a:r>
            <a:endParaRPr kumimoji="1" lang="ja-JP" altLang="en-US" sz="1200" dirty="0"/>
          </a:p>
        </p:txBody>
      </p:sp>
      <p:sp>
        <p:nvSpPr>
          <p:cNvPr id="62" name="テキスト ボックス 61"/>
          <p:cNvSpPr txBox="1"/>
          <p:nvPr/>
        </p:nvSpPr>
        <p:spPr>
          <a:xfrm>
            <a:off x="280120" y="4057287"/>
            <a:ext cx="1702710" cy="338554"/>
          </a:xfrm>
          <a:prstGeom prst="rect">
            <a:avLst/>
          </a:prstGeom>
          <a:noFill/>
        </p:spPr>
        <p:txBody>
          <a:bodyPr wrap="none" rtlCol="0">
            <a:spAutoFit/>
          </a:bodyPr>
          <a:lstStyle/>
          <a:p>
            <a:r>
              <a:rPr lang="ja-JP" altLang="en-US" sz="1600" b="1" dirty="0"/>
              <a:t>［</a:t>
            </a:r>
            <a:r>
              <a:rPr lang="ja-JP" altLang="en-US" sz="1600" b="1" dirty="0" smtClean="0"/>
              <a:t>　</a:t>
            </a:r>
            <a:r>
              <a:rPr lang="ja-JP" altLang="en-US" sz="1600" b="1" dirty="0"/>
              <a:t>産業</a:t>
            </a:r>
            <a:r>
              <a:rPr kumimoji="1" lang="ja-JP" altLang="en-US" sz="1600" b="1" dirty="0" smtClean="0"/>
              <a:t>廃棄物　</a:t>
            </a:r>
            <a:r>
              <a:rPr lang="ja-JP" altLang="en-US" sz="1600" b="1" dirty="0"/>
              <a:t>］</a:t>
            </a:r>
            <a:endParaRPr kumimoji="1" lang="ja-JP" altLang="en-US" sz="1600" b="1" dirty="0"/>
          </a:p>
        </p:txBody>
      </p:sp>
      <p:sp>
        <p:nvSpPr>
          <p:cNvPr id="63" name="テキスト ボックス 62"/>
          <p:cNvSpPr txBox="1"/>
          <p:nvPr/>
        </p:nvSpPr>
        <p:spPr>
          <a:xfrm>
            <a:off x="208112" y="8196009"/>
            <a:ext cx="2031325" cy="276999"/>
          </a:xfrm>
          <a:prstGeom prst="rect">
            <a:avLst/>
          </a:prstGeom>
          <a:noFill/>
        </p:spPr>
        <p:txBody>
          <a:bodyPr wrap="none" rtlCol="0">
            <a:spAutoFit/>
          </a:bodyPr>
          <a:lstStyle/>
          <a:p>
            <a:r>
              <a:rPr kumimoji="1" lang="ja-JP" altLang="en-US" sz="1200" dirty="0" smtClean="0"/>
              <a:t>＜今後の社会情勢の変化</a:t>
            </a:r>
            <a:r>
              <a:rPr lang="ja-JP" altLang="en-US" sz="1200" dirty="0" smtClean="0"/>
              <a:t>＞</a:t>
            </a:r>
            <a:endParaRPr kumimoji="1" lang="ja-JP" altLang="en-US" sz="1200" dirty="0"/>
          </a:p>
        </p:txBody>
      </p:sp>
      <p:sp>
        <p:nvSpPr>
          <p:cNvPr id="10" name="右矢印 9"/>
          <p:cNvSpPr/>
          <p:nvPr/>
        </p:nvSpPr>
        <p:spPr>
          <a:xfrm>
            <a:off x="2595988" y="5905851"/>
            <a:ext cx="523447" cy="2476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3"/>
          <p:cNvSpPr/>
          <p:nvPr/>
        </p:nvSpPr>
        <p:spPr>
          <a:xfrm>
            <a:off x="2883465" y="4988538"/>
            <a:ext cx="2221191" cy="604150"/>
          </a:xfrm>
          <a:prstGeom prst="wedgeRoundRectCallout">
            <a:avLst>
              <a:gd name="adj1" fmla="val -53126"/>
              <a:gd name="adj2" fmla="val 9582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latin typeface="ＭＳ Ｐ明朝" panose="02020600040205080304" pitchFamily="18" charset="-128"/>
                <a:ea typeface="ＭＳ Ｐ明朝" panose="02020600040205080304" pitchFamily="18" charset="-128"/>
              </a:rPr>
              <a:t>　排出量から汚泥</a:t>
            </a:r>
            <a:r>
              <a:rPr lang="ja-JP" altLang="en-US" sz="1200" dirty="0">
                <a:latin typeface="ＭＳ Ｐ明朝" panose="02020600040205080304" pitchFamily="18" charset="-128"/>
                <a:ea typeface="ＭＳ Ｐ明朝" panose="02020600040205080304" pitchFamily="18" charset="-128"/>
              </a:rPr>
              <a:t>等に含まれる水分の影響等を除いて再生利用の状況を表す。</a:t>
            </a:r>
          </a:p>
        </p:txBody>
      </p:sp>
      <p:sp>
        <p:nvSpPr>
          <p:cNvPr id="64" name="テキスト ボックス 63"/>
          <p:cNvSpPr txBox="1"/>
          <p:nvPr/>
        </p:nvSpPr>
        <p:spPr>
          <a:xfrm>
            <a:off x="5634194" y="1274386"/>
            <a:ext cx="1702710" cy="338554"/>
          </a:xfrm>
          <a:prstGeom prst="rect">
            <a:avLst/>
          </a:prstGeom>
          <a:noFill/>
        </p:spPr>
        <p:txBody>
          <a:bodyPr wrap="none" rtlCol="0">
            <a:spAutoFit/>
          </a:bodyPr>
          <a:lstStyle/>
          <a:p>
            <a:r>
              <a:rPr lang="ja-JP" altLang="en-US" sz="1600" b="1" dirty="0"/>
              <a:t>［</a:t>
            </a:r>
            <a:r>
              <a:rPr lang="ja-JP" altLang="en-US" sz="1600" b="1" dirty="0" smtClean="0"/>
              <a:t>　</a:t>
            </a:r>
            <a:r>
              <a:rPr kumimoji="1" lang="ja-JP" altLang="en-US" sz="1600" b="1" dirty="0" smtClean="0"/>
              <a:t>一般廃棄物　</a:t>
            </a:r>
            <a:r>
              <a:rPr lang="ja-JP" altLang="en-US" sz="1600" b="1" dirty="0"/>
              <a:t>］</a:t>
            </a:r>
            <a:endParaRPr kumimoji="1" lang="ja-JP" altLang="en-US" sz="1600" b="1" dirty="0"/>
          </a:p>
        </p:txBody>
      </p:sp>
      <p:sp>
        <p:nvSpPr>
          <p:cNvPr id="66" name="テキスト ボックス 65"/>
          <p:cNvSpPr txBox="1"/>
          <p:nvPr/>
        </p:nvSpPr>
        <p:spPr>
          <a:xfrm>
            <a:off x="5634194" y="4057287"/>
            <a:ext cx="1702710" cy="338554"/>
          </a:xfrm>
          <a:prstGeom prst="rect">
            <a:avLst/>
          </a:prstGeom>
          <a:noFill/>
        </p:spPr>
        <p:txBody>
          <a:bodyPr wrap="none" rtlCol="0">
            <a:spAutoFit/>
          </a:bodyPr>
          <a:lstStyle/>
          <a:p>
            <a:r>
              <a:rPr lang="ja-JP" altLang="en-US" sz="1600" b="1" dirty="0"/>
              <a:t>［</a:t>
            </a:r>
            <a:r>
              <a:rPr lang="ja-JP" altLang="en-US" sz="1600" b="1" dirty="0" smtClean="0"/>
              <a:t>　</a:t>
            </a:r>
            <a:r>
              <a:rPr lang="ja-JP" altLang="en-US" sz="1600" b="1" dirty="0"/>
              <a:t>産業</a:t>
            </a:r>
            <a:r>
              <a:rPr kumimoji="1" lang="ja-JP" altLang="en-US" sz="1600" b="1" dirty="0" smtClean="0"/>
              <a:t>廃棄物　</a:t>
            </a:r>
            <a:r>
              <a:rPr lang="ja-JP" altLang="en-US" sz="1600" b="1" dirty="0"/>
              <a:t>］</a:t>
            </a:r>
            <a:endParaRPr kumimoji="1" lang="ja-JP" altLang="en-US" sz="1600" b="1" dirty="0"/>
          </a:p>
        </p:txBody>
      </p:sp>
      <p:sp>
        <p:nvSpPr>
          <p:cNvPr id="67" name="テキスト ボックス 66"/>
          <p:cNvSpPr txBox="1"/>
          <p:nvPr/>
        </p:nvSpPr>
        <p:spPr>
          <a:xfrm>
            <a:off x="8813058" y="8146067"/>
            <a:ext cx="3780430" cy="830997"/>
          </a:xfrm>
          <a:prstGeom prst="rect">
            <a:avLst/>
          </a:prstGeom>
          <a:noFill/>
          <a:ln>
            <a:noFill/>
            <a:prstDash val="dash"/>
          </a:ln>
        </p:spPr>
        <p:txBody>
          <a:bodyPr wrap="square" rtlCol="0">
            <a:spAutoFit/>
          </a:bodyPr>
          <a:lstStyle/>
          <a:p>
            <a:pPr marL="82550" indent="-82550"/>
            <a:r>
              <a:rPr lang="ja-JP" altLang="en-US" sz="1200" b="1" dirty="0" smtClean="0">
                <a:latin typeface="+mj-ea"/>
              </a:rPr>
              <a:t>○留意</a:t>
            </a:r>
            <a:r>
              <a:rPr lang="ja-JP" altLang="en-US" sz="1200" b="1" dirty="0">
                <a:latin typeface="+mj-ea"/>
              </a:rPr>
              <a:t>事項</a:t>
            </a:r>
            <a:endParaRPr lang="en-US" altLang="ja-JP" sz="1200" b="1" dirty="0">
              <a:latin typeface="+mj-ea"/>
            </a:endParaRPr>
          </a:p>
          <a:p>
            <a:pPr marL="82550" indent="-82550"/>
            <a:r>
              <a:rPr lang="ja-JP" altLang="en-US" sz="1200" dirty="0" smtClean="0">
                <a:latin typeface="ＭＳ Ｐ明朝" panose="02020600040205080304" pitchFamily="18" charset="-128"/>
                <a:ea typeface="ＭＳ Ｐ明朝" panose="02020600040205080304" pitchFamily="18" charset="-128"/>
              </a:rPr>
              <a:t>　・今後、ごみの</a:t>
            </a:r>
            <a:r>
              <a:rPr lang="ja-JP" altLang="en-US" sz="1200" dirty="0">
                <a:latin typeface="ＭＳ Ｐ明朝" panose="02020600040205080304" pitchFamily="18" charset="-128"/>
                <a:ea typeface="ＭＳ Ｐ明朝" panose="02020600040205080304" pitchFamily="18" charset="-128"/>
              </a:rPr>
              <a:t>排出状況とともに、人口減少、高齢化</a:t>
            </a:r>
            <a:r>
              <a:rPr lang="ja-JP" altLang="en-US" sz="1200" dirty="0" smtClean="0">
                <a:latin typeface="ＭＳ Ｐ明朝" panose="02020600040205080304" pitchFamily="18" charset="-128"/>
                <a:ea typeface="ＭＳ Ｐ明朝" panose="02020600040205080304" pitchFamily="18" charset="-128"/>
              </a:rPr>
              <a:t>、世帯構成の動向を</a:t>
            </a:r>
            <a:r>
              <a:rPr lang="ja-JP" altLang="en-US" sz="1200" dirty="0">
                <a:latin typeface="ＭＳ Ｐ明朝" panose="02020600040205080304" pitchFamily="18" charset="-128"/>
                <a:ea typeface="ＭＳ Ｐ明朝" panose="02020600040205080304" pitchFamily="18" charset="-128"/>
              </a:rPr>
              <a:t>把握していく。</a:t>
            </a:r>
            <a:endParaRPr lang="en-US" altLang="ja-JP" sz="1200" dirty="0">
              <a:latin typeface="ＭＳ Ｐ明朝" panose="02020600040205080304" pitchFamily="18" charset="-128"/>
              <a:ea typeface="ＭＳ Ｐ明朝" panose="02020600040205080304" pitchFamily="18" charset="-128"/>
            </a:endParaRPr>
          </a:p>
          <a:p>
            <a:pPr marL="82550" indent="-82550"/>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・低炭素社会、自然共生社会の施策との整合　　</a:t>
            </a:r>
            <a:r>
              <a:rPr lang="ja-JP" altLang="en-US" sz="1050" dirty="0" smtClean="0">
                <a:latin typeface="ＭＳ Ｐ明朝" panose="02020600040205080304" pitchFamily="18" charset="-128"/>
                <a:ea typeface="ＭＳ Ｐ明朝" panose="02020600040205080304" pitchFamily="18" charset="-128"/>
              </a:rPr>
              <a:t>等</a:t>
            </a:r>
            <a:endParaRPr lang="en-US" altLang="ja-JP" sz="1200" dirty="0">
              <a:latin typeface="ＭＳ Ｐ明朝" panose="02020600040205080304" pitchFamily="18" charset="-128"/>
              <a:ea typeface="ＭＳ Ｐ明朝" panose="02020600040205080304" pitchFamily="18" charset="-128"/>
            </a:endParaRPr>
          </a:p>
        </p:txBody>
      </p:sp>
      <p:sp>
        <p:nvSpPr>
          <p:cNvPr id="68" name="右矢印 67"/>
          <p:cNvSpPr/>
          <p:nvPr/>
        </p:nvSpPr>
        <p:spPr>
          <a:xfrm>
            <a:off x="8335270" y="6230742"/>
            <a:ext cx="360039" cy="704691"/>
          </a:xfrm>
          <a:prstGeom prst="rightArrow">
            <a:avLst>
              <a:gd name="adj1" fmla="val 3540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11579584" y="89936"/>
            <a:ext cx="1066800" cy="3905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kern="100" dirty="0" smtClean="0">
                <a:effectLst/>
                <a:ea typeface="ＭＳ ゴシック"/>
                <a:cs typeface="Times New Roman"/>
              </a:rPr>
              <a:t>資料</a:t>
            </a:r>
            <a:r>
              <a:rPr lang="ja-JP" altLang="en-US" sz="1200" kern="100" dirty="0" smtClean="0">
                <a:effectLst/>
                <a:ea typeface="ＭＳ ゴシック"/>
                <a:cs typeface="Times New Roman"/>
              </a:rPr>
              <a:t>３－１</a:t>
            </a:r>
            <a:endParaRPr lang="ja-JP" sz="1050" kern="100" dirty="0">
              <a:effectLst/>
              <a:ea typeface="ＭＳ 明朝"/>
              <a:cs typeface="Times New Roman"/>
            </a:endParaRPr>
          </a:p>
        </p:txBody>
      </p:sp>
      <p:sp>
        <p:nvSpPr>
          <p:cNvPr id="70" name="テキスト ボックス 69"/>
          <p:cNvSpPr txBox="1"/>
          <p:nvPr/>
        </p:nvSpPr>
        <p:spPr>
          <a:xfrm>
            <a:off x="5634194" y="7824936"/>
            <a:ext cx="1082348" cy="338554"/>
          </a:xfrm>
          <a:prstGeom prst="rect">
            <a:avLst/>
          </a:prstGeom>
          <a:noFill/>
        </p:spPr>
        <p:txBody>
          <a:bodyPr wrap="none" rtlCol="0">
            <a:spAutoFit/>
          </a:bodyPr>
          <a:lstStyle/>
          <a:p>
            <a:r>
              <a:rPr lang="ja-JP" altLang="en-US" sz="1600" b="1" dirty="0"/>
              <a:t>［</a:t>
            </a:r>
            <a:r>
              <a:rPr lang="ja-JP" altLang="en-US" sz="1600" b="1" dirty="0" smtClean="0"/>
              <a:t>　共通</a:t>
            </a:r>
            <a:r>
              <a:rPr kumimoji="1" lang="ja-JP" altLang="en-US" sz="1600" b="1" dirty="0" smtClean="0"/>
              <a:t>　</a:t>
            </a:r>
            <a:r>
              <a:rPr lang="ja-JP" altLang="en-US" sz="1600" b="1" dirty="0"/>
              <a:t>］</a:t>
            </a:r>
            <a:endParaRPr kumimoji="1" lang="ja-JP" altLang="en-US" sz="1600" b="1" dirty="0"/>
          </a:p>
        </p:txBody>
      </p:sp>
      <p:sp>
        <p:nvSpPr>
          <p:cNvPr id="38" name="テキスト ボックス 37"/>
          <p:cNvSpPr txBox="1"/>
          <p:nvPr/>
        </p:nvSpPr>
        <p:spPr>
          <a:xfrm>
            <a:off x="5568505" y="1632248"/>
            <a:ext cx="2664296" cy="2123658"/>
          </a:xfrm>
          <a:prstGeom prst="rect">
            <a:avLst/>
          </a:prstGeom>
          <a:noFill/>
          <a:ln>
            <a:solidFill>
              <a:schemeClr val="tx1"/>
            </a:solidFill>
            <a:prstDash val="dash"/>
          </a:ln>
        </p:spPr>
        <p:txBody>
          <a:bodyPr wrap="square" rtlCol="0">
            <a:spAutoFit/>
          </a:bodyPr>
          <a:lstStyle/>
          <a:p>
            <a:pPr marL="82550" indent="-82550"/>
            <a:r>
              <a:rPr lang="ja-JP" altLang="en-US" sz="1200" dirty="0">
                <a:latin typeface="ＭＳ Ｐ明朝" panose="02020600040205080304" pitchFamily="18" charset="-128"/>
                <a:ea typeface="ＭＳ Ｐ明朝" panose="02020600040205080304" pitchFamily="18" charset="-128"/>
              </a:rPr>
              <a:t>・今後も総排出量や最終処分量を更に削減するため、これまでの取組みを継続するとともに</a:t>
            </a:r>
            <a:r>
              <a:rPr lang="ja-JP" altLang="en-US" sz="1200" dirty="0" smtClean="0">
                <a:latin typeface="ＭＳ Ｐ明朝" panose="02020600040205080304" pitchFamily="18" charset="-128"/>
                <a:ea typeface="ＭＳ Ｐ明朝" panose="02020600040205080304" pitchFamily="18" charset="-128"/>
              </a:rPr>
              <a:t>、厨芥類</a:t>
            </a:r>
            <a:r>
              <a:rPr lang="ja-JP" altLang="en-US" sz="1200" dirty="0">
                <a:latin typeface="ＭＳ Ｐ明朝" panose="02020600040205080304" pitchFamily="18" charset="-128"/>
                <a:ea typeface="ＭＳ Ｐ明朝" panose="02020600040205080304" pitchFamily="18" charset="-128"/>
              </a:rPr>
              <a:t>の削減や資源化可能な紙類の分別などの</a:t>
            </a:r>
            <a:r>
              <a:rPr lang="ja-JP" altLang="en-US" sz="1200" dirty="0" smtClean="0">
                <a:latin typeface="ＭＳ Ｐ明朝" panose="02020600040205080304" pitchFamily="18" charset="-128"/>
                <a:ea typeface="ＭＳ Ｐ明朝" panose="02020600040205080304" pitchFamily="18" charset="-128"/>
              </a:rPr>
              <a:t>取組み</a:t>
            </a:r>
            <a:r>
              <a:rPr lang="ja-JP" altLang="en-US" sz="1200" dirty="0">
                <a:latin typeface="ＭＳ Ｐ明朝" panose="02020600040205080304" pitchFamily="18" charset="-128"/>
                <a:ea typeface="ＭＳ Ｐ明朝" panose="02020600040205080304" pitchFamily="18" charset="-128"/>
              </a:rPr>
              <a:t>が必要である。</a:t>
            </a:r>
          </a:p>
          <a:p>
            <a:pPr marL="82550" indent="-82550"/>
            <a:endParaRPr lang="ja-JP" altLang="en-US" sz="1200" dirty="0">
              <a:latin typeface="ＭＳ Ｐ明朝" panose="02020600040205080304" pitchFamily="18" charset="-128"/>
              <a:ea typeface="ＭＳ Ｐ明朝" panose="02020600040205080304" pitchFamily="18" charset="-128"/>
            </a:endParaRPr>
          </a:p>
          <a:p>
            <a:pPr marL="82550" indent="-82550"/>
            <a:r>
              <a:rPr lang="ja-JP" altLang="en-US" sz="1200" dirty="0">
                <a:latin typeface="ＭＳ Ｐ明朝" panose="02020600040205080304" pitchFamily="18" charset="-128"/>
                <a:ea typeface="ＭＳ Ｐ明朝" panose="02020600040205080304" pitchFamily="18" charset="-128"/>
              </a:rPr>
              <a:t>・現行の指標に加えて新たな指標</a:t>
            </a:r>
            <a:r>
              <a:rPr lang="ja-JP" altLang="en-US" sz="1200" dirty="0" smtClean="0">
                <a:latin typeface="ＭＳ Ｐ明朝" panose="02020600040205080304" pitchFamily="18" charset="-128"/>
                <a:ea typeface="ＭＳ Ｐ明朝" panose="02020600040205080304" pitchFamily="18" charset="-128"/>
              </a:rPr>
              <a:t>を活用し、取組み</a:t>
            </a:r>
            <a:r>
              <a:rPr lang="ja-JP" altLang="en-US" sz="1200" dirty="0">
                <a:latin typeface="ＭＳ Ｐ明朝" panose="02020600040205080304" pitchFamily="18" charset="-128"/>
                <a:ea typeface="ＭＳ Ｐ明朝" panose="02020600040205080304" pitchFamily="18" charset="-128"/>
              </a:rPr>
              <a:t>の成果を</a:t>
            </a:r>
            <a:r>
              <a:rPr lang="ja-JP" altLang="en-US" sz="1200" dirty="0" smtClean="0">
                <a:latin typeface="ＭＳ Ｐ明朝" panose="02020600040205080304" pitchFamily="18" charset="-128"/>
                <a:ea typeface="ＭＳ Ｐ明朝" panose="02020600040205080304" pitchFamily="18" charset="-128"/>
              </a:rPr>
              <a:t>より実感できるようにすることで、</a:t>
            </a:r>
            <a:r>
              <a:rPr lang="ja-JP" altLang="en-US" sz="1200" dirty="0">
                <a:latin typeface="ＭＳ Ｐ明朝" panose="02020600040205080304" pitchFamily="18" charset="-128"/>
                <a:ea typeface="ＭＳ Ｐ明朝" panose="02020600040205080304" pitchFamily="18" charset="-128"/>
              </a:rPr>
              <a:t>市町村</a:t>
            </a:r>
            <a:r>
              <a:rPr lang="ja-JP" altLang="en-US" sz="1200" dirty="0" smtClean="0">
                <a:latin typeface="ＭＳ Ｐ明朝" panose="02020600040205080304" pitchFamily="18" charset="-128"/>
                <a:ea typeface="ＭＳ Ｐ明朝" panose="02020600040205080304" pitchFamily="18" charset="-128"/>
              </a:rPr>
              <a:t>、府民、事業者といった各主体の取組み</a:t>
            </a:r>
            <a:r>
              <a:rPr lang="ja-JP" altLang="en-US" sz="1200" dirty="0">
                <a:latin typeface="ＭＳ Ｐ明朝" panose="02020600040205080304" pitchFamily="18" charset="-128"/>
                <a:ea typeface="ＭＳ Ｐ明朝" panose="02020600040205080304" pitchFamily="18" charset="-128"/>
              </a:rPr>
              <a:t>を促進することが重要である</a:t>
            </a:r>
            <a:r>
              <a:rPr lang="ja-JP" altLang="en-US" sz="1200" dirty="0" smtClean="0">
                <a:latin typeface="ＭＳ Ｐ明朝" panose="02020600040205080304" pitchFamily="18" charset="-128"/>
                <a:ea typeface="ＭＳ Ｐ明朝" panose="02020600040205080304" pitchFamily="18" charset="-128"/>
              </a:rPr>
              <a:t>。</a:t>
            </a:r>
            <a:endParaRPr lang="ja-JP" altLang="en-US" sz="12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560299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TotalTime>
  <Words>314</Words>
  <Application>Microsoft Office PowerPoint</Application>
  <PresentationFormat>A3 297x420 mm</PresentationFormat>
  <Paragraphs>60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中谷　泰治</cp:lastModifiedBy>
  <cp:revision>134</cp:revision>
  <cp:lastPrinted>2015-11-16T06:46:30Z</cp:lastPrinted>
  <dcterms:created xsi:type="dcterms:W3CDTF">2015-11-04T13:24:31Z</dcterms:created>
  <dcterms:modified xsi:type="dcterms:W3CDTF">2015-12-02T05:24:29Z</dcterms:modified>
</cp:coreProperties>
</file>