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9" autoAdjust="0"/>
    <p:restoredTop sz="92986" autoAdjust="0"/>
  </p:normalViewPr>
  <p:slideViewPr>
    <p:cSldViewPr>
      <p:cViewPr>
        <p:scale>
          <a:sx n="125" d="100"/>
          <a:sy n="125" d="100"/>
        </p:scale>
        <p:origin x="1368" y="156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60976203647301"/>
          <c:y val="7.8531948831082263E-2"/>
          <c:w val="0.8467335010576813"/>
          <c:h val="0.748204431189876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再生利用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  <a:prstDash val="dash"/>
              </a:ln>
            </c:spPr>
          </c:dPt>
          <c:cat>
            <c:strRef>
              <c:f>Sheet1!$A$2:$A$5</c:f>
              <c:strCache>
                <c:ptCount val="4"/>
                <c:pt idx="0">
                  <c:v>平成12年度</c:v>
                </c:pt>
                <c:pt idx="1">
                  <c:v>平成17年度</c:v>
                </c:pt>
                <c:pt idx="2">
                  <c:v>平成22年度</c:v>
                </c:pt>
                <c:pt idx="3">
                  <c:v>平成27年度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464</c:v>
                </c:pt>
                <c:pt idx="1">
                  <c:v>545</c:v>
                </c:pt>
                <c:pt idx="2">
                  <c:v>457</c:v>
                </c:pt>
                <c:pt idx="3">
                  <c:v>551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減量化</c:v>
                </c:pt>
              </c:strCache>
            </c:strRef>
          </c:tx>
          <c:spPr>
            <a:pattFill prst="divo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dPt>
            <c:idx val="3"/>
            <c:invertIfNegative val="0"/>
            <c:bubble3D val="0"/>
            <c:spPr>
              <a:pattFill prst="divot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  <a:prstDash val="dash"/>
              </a:ln>
            </c:spPr>
          </c:dPt>
          <c:cat>
            <c:strRef>
              <c:f>Sheet1!$A$2:$A$5</c:f>
              <c:strCache>
                <c:ptCount val="4"/>
                <c:pt idx="0">
                  <c:v>平成12年度</c:v>
                </c:pt>
                <c:pt idx="1">
                  <c:v>平成17年度</c:v>
                </c:pt>
                <c:pt idx="2">
                  <c:v>平成22年度</c:v>
                </c:pt>
                <c:pt idx="3">
                  <c:v>平成27年度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1157</c:v>
                </c:pt>
                <c:pt idx="1">
                  <c:v>1115</c:v>
                </c:pt>
                <c:pt idx="2">
                  <c:v>946</c:v>
                </c:pt>
                <c:pt idx="3">
                  <c:v>965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最終処分</c:v>
                </c:pt>
              </c:strCache>
            </c:strRef>
          </c:tx>
          <c:spPr>
            <a:noFill/>
            <a:ln>
              <a:solidFill>
                <a:schemeClr val="tx1"/>
              </a:solidFill>
            </a:ln>
          </c:spPr>
          <c:invertIfNegative val="0"/>
          <c:dPt>
            <c:idx val="3"/>
            <c:invertIfNegative val="0"/>
            <c:bubble3D val="0"/>
            <c:spPr>
              <a:noFill/>
              <a:ln>
                <a:solidFill>
                  <a:schemeClr val="tx1"/>
                </a:solidFill>
                <a:prstDash val="dash"/>
              </a:ln>
            </c:spPr>
          </c:dPt>
          <c:cat>
            <c:strRef>
              <c:f>Sheet1!$A$2:$A$5</c:f>
              <c:strCache>
                <c:ptCount val="4"/>
                <c:pt idx="0">
                  <c:v>平成12年度</c:v>
                </c:pt>
                <c:pt idx="1">
                  <c:v>平成17年度</c:v>
                </c:pt>
                <c:pt idx="2">
                  <c:v>平成22年度</c:v>
                </c:pt>
                <c:pt idx="3">
                  <c:v>平成27年度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147</c:v>
                </c:pt>
                <c:pt idx="1">
                  <c:v>67</c:v>
                </c:pt>
                <c:pt idx="2">
                  <c:v>47</c:v>
                </c:pt>
                <c:pt idx="3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100"/>
        <c:axId val="108722176"/>
        <c:axId val="76595200"/>
      </c:barChart>
      <c:catAx>
        <c:axId val="108722176"/>
        <c:scaling>
          <c:orientation val="minMax"/>
        </c:scaling>
        <c:delete val="1"/>
        <c:axPos val="b"/>
        <c:majorTickMark val="out"/>
        <c:minorTickMark val="none"/>
        <c:tickLblPos val="nextTo"/>
        <c:crossAx val="76595200"/>
        <c:crosses val="autoZero"/>
        <c:auto val="1"/>
        <c:lblAlgn val="ctr"/>
        <c:lblOffset val="100"/>
        <c:noMultiLvlLbl val="0"/>
      </c:catAx>
      <c:valAx>
        <c:axId val="76595200"/>
        <c:scaling>
          <c:orientation val="minMax"/>
          <c:max val="2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100"/>
            </a:pPr>
            <a:endParaRPr lang="ja-JP"/>
          </a:p>
        </c:txPr>
        <c:crossAx val="108722176"/>
        <c:crosses val="autoZero"/>
        <c:crossBetween val="between"/>
        <c:majorUnit val="5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45005985999035"/>
          <c:y val="7.8532085879046198E-2"/>
          <c:w val="0.86489341103769135"/>
          <c:h val="0.748204431189876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再生利用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  <a:prstDash val="dash"/>
              </a:ln>
            </c:spPr>
          </c:dPt>
          <c:cat>
            <c:strRef>
              <c:f>Sheet1!$A$2:$A$5</c:f>
              <c:strCache>
                <c:ptCount val="4"/>
                <c:pt idx="0">
                  <c:v>平成12年度</c:v>
                </c:pt>
                <c:pt idx="1">
                  <c:v>平成17年度</c:v>
                </c:pt>
                <c:pt idx="2">
                  <c:v>平成22年度</c:v>
                </c:pt>
                <c:pt idx="3">
                  <c:v>平成27年度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38</c:v>
                </c:pt>
                <c:pt idx="1">
                  <c:v>45</c:v>
                </c:pt>
                <c:pt idx="2">
                  <c:v>42</c:v>
                </c:pt>
                <c:pt idx="3">
                  <c:v>62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減量化</c:v>
                </c:pt>
              </c:strCache>
            </c:strRef>
          </c:tx>
          <c:spPr>
            <a:pattFill prst="divo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dPt>
            <c:idx val="3"/>
            <c:invertIfNegative val="0"/>
            <c:bubble3D val="0"/>
            <c:spPr>
              <a:pattFill prst="divot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  <a:prstDash val="dash"/>
              </a:ln>
            </c:spPr>
          </c:dPt>
          <c:cat>
            <c:strRef>
              <c:f>Sheet1!$A$2:$A$5</c:f>
              <c:strCache>
                <c:ptCount val="4"/>
                <c:pt idx="0">
                  <c:v>平成12年度</c:v>
                </c:pt>
                <c:pt idx="1">
                  <c:v>平成17年度</c:v>
                </c:pt>
                <c:pt idx="2">
                  <c:v>平成22年度</c:v>
                </c:pt>
                <c:pt idx="3">
                  <c:v>平成27年度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331</c:v>
                </c:pt>
                <c:pt idx="1">
                  <c:v>313</c:v>
                </c:pt>
                <c:pt idx="2">
                  <c:v>254</c:v>
                </c:pt>
                <c:pt idx="3">
                  <c:v>184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最終処分</c:v>
                </c:pt>
              </c:strCache>
            </c:strRef>
          </c:tx>
          <c:spPr>
            <a:noFill/>
            <a:ln>
              <a:solidFill>
                <a:schemeClr val="tx1"/>
              </a:solidFill>
            </a:ln>
          </c:spPr>
          <c:invertIfNegative val="0"/>
          <c:dPt>
            <c:idx val="3"/>
            <c:invertIfNegative val="0"/>
            <c:bubble3D val="0"/>
            <c:spPr>
              <a:noFill/>
              <a:ln>
                <a:solidFill>
                  <a:schemeClr val="tx1"/>
                </a:solidFill>
                <a:prstDash val="dash"/>
              </a:ln>
            </c:spPr>
          </c:dPt>
          <c:cat>
            <c:strRef>
              <c:f>Sheet1!$A$2:$A$5</c:f>
              <c:strCache>
                <c:ptCount val="4"/>
                <c:pt idx="0">
                  <c:v>平成12年度</c:v>
                </c:pt>
                <c:pt idx="1">
                  <c:v>平成17年度</c:v>
                </c:pt>
                <c:pt idx="2">
                  <c:v>平成22年度</c:v>
                </c:pt>
                <c:pt idx="3">
                  <c:v>平成27年度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88</c:v>
                </c:pt>
                <c:pt idx="1">
                  <c:v>70</c:v>
                </c:pt>
                <c:pt idx="2">
                  <c:v>50</c:v>
                </c:pt>
                <c:pt idx="3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100"/>
        <c:axId val="118782464"/>
        <c:axId val="76596928"/>
      </c:barChart>
      <c:catAx>
        <c:axId val="118782464"/>
        <c:scaling>
          <c:orientation val="minMax"/>
        </c:scaling>
        <c:delete val="1"/>
        <c:axPos val="b"/>
        <c:majorTickMark val="out"/>
        <c:minorTickMark val="none"/>
        <c:tickLblPos val="nextTo"/>
        <c:crossAx val="76596928"/>
        <c:crosses val="autoZero"/>
        <c:auto val="1"/>
        <c:lblAlgn val="ctr"/>
        <c:lblOffset val="100"/>
        <c:noMultiLvlLbl val="0"/>
      </c:catAx>
      <c:valAx>
        <c:axId val="76596928"/>
        <c:scaling>
          <c:orientation val="minMax"/>
          <c:max val="5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18782464"/>
        <c:crosses val="autoZero"/>
        <c:crossBetween val="between"/>
        <c:majorUnit val="1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3094698506991E-2"/>
          <c:y val="0.12782669786398568"/>
          <c:w val="0.95224118961849313"/>
          <c:h val="0.840198510500241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再生利用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平成23年度</c:v>
                </c:pt>
                <c:pt idx="1">
                  <c:v>平成24年度</c:v>
                </c:pt>
                <c:pt idx="2">
                  <c:v>平成25年度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41.991100000000003</c:v>
                </c:pt>
                <c:pt idx="1">
                  <c:v>41.692100000000003</c:v>
                </c:pt>
                <c:pt idx="2">
                  <c:v>41.562100000000001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減量化</c:v>
                </c:pt>
              </c:strCache>
            </c:strRef>
          </c:tx>
          <c:spPr>
            <a:pattFill prst="divo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平成23年度</c:v>
                </c:pt>
                <c:pt idx="1">
                  <c:v>平成24年度</c:v>
                </c:pt>
                <c:pt idx="2">
                  <c:v>平成25年度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254.62139999999999</c:v>
                </c:pt>
                <c:pt idx="1">
                  <c:v>252.17070000000001</c:v>
                </c:pt>
                <c:pt idx="2">
                  <c:v>245.82999999999998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最終処分</c:v>
                </c:pt>
              </c:strCache>
            </c:strRef>
          </c:tx>
          <c:spPr>
            <a:noFill/>
            <a:ln>
              <a:solidFill>
                <a:schemeClr val="tx1"/>
              </a:solidFill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平成23年度</c:v>
                </c:pt>
                <c:pt idx="1">
                  <c:v>平成24年度</c:v>
                </c:pt>
                <c:pt idx="2">
                  <c:v>平成25年度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48.848799999999997</c:v>
                </c:pt>
                <c:pt idx="1">
                  <c:v>46.765599999999999</c:v>
                </c:pt>
                <c:pt idx="2">
                  <c:v>42.566099999999999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08723200"/>
        <c:axId val="119281856"/>
      </c:barChart>
      <c:catAx>
        <c:axId val="108723200"/>
        <c:scaling>
          <c:orientation val="minMax"/>
        </c:scaling>
        <c:delete val="1"/>
        <c:axPos val="b"/>
        <c:majorTickMark val="out"/>
        <c:minorTickMark val="none"/>
        <c:tickLblPos val="nextTo"/>
        <c:crossAx val="119281856"/>
        <c:crosses val="autoZero"/>
        <c:auto val="1"/>
        <c:lblAlgn val="ctr"/>
        <c:lblOffset val="100"/>
        <c:noMultiLvlLbl val="0"/>
      </c:catAx>
      <c:valAx>
        <c:axId val="119281856"/>
        <c:scaling>
          <c:orientation val="minMax"/>
          <c:max val="500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08723200"/>
        <c:crosses val="autoZero"/>
        <c:crossBetween val="between"/>
        <c:majorUnit val="100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0.35501</cdr:x>
      <cdr:y>0.82877</cdr:y>
    </cdr:from>
    <cdr:to>
      <cdr:x>0.51685</cdr:x>
      <cdr:y>0.94345</cdr:y>
    </cdr:to>
    <cdr:sp macro="" textlink="">
      <cdr:nvSpPr>
        <cdr:cNvPr id="4" name="テキスト ボックス 2"/>
        <cdr:cNvSpPr txBox="1"/>
      </cdr:nvSpPr>
      <cdr:spPr>
        <a:xfrm xmlns:a="http://schemas.openxmlformats.org/drawingml/2006/main">
          <a:off x="1301783" y="1779461"/>
          <a:ext cx="593432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ja-JP"/>
          </a:defPPr>
          <a:lvl1pPr marL="0" algn="l" defTabSz="1280160" rtl="0" eaLnBrk="1" latinLnBrk="0" hangingPunct="1">
            <a:defRPr kumimoji="1" sz="25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640080" algn="l" defTabSz="1280160" rtl="0" eaLnBrk="1" latinLnBrk="0" hangingPunct="1">
            <a:defRPr kumimoji="1" sz="25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280160" algn="l" defTabSz="1280160" rtl="0" eaLnBrk="1" latinLnBrk="0" hangingPunct="1">
            <a:defRPr kumimoji="1" sz="25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920240" algn="l" defTabSz="1280160" rtl="0" eaLnBrk="1" latinLnBrk="0" hangingPunct="1">
            <a:defRPr kumimoji="1" sz="25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560320" algn="l" defTabSz="1280160" rtl="0" eaLnBrk="1" latinLnBrk="0" hangingPunct="1">
            <a:defRPr kumimoji="1" sz="25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3200400" algn="l" defTabSz="1280160" rtl="0" eaLnBrk="1" latinLnBrk="0" hangingPunct="1">
            <a:defRPr kumimoji="1" sz="25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840480" algn="l" defTabSz="1280160" rtl="0" eaLnBrk="1" latinLnBrk="0" hangingPunct="1">
            <a:defRPr kumimoji="1" sz="25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4480560" algn="l" defTabSz="1280160" rtl="0" eaLnBrk="1" latinLnBrk="0" hangingPunct="1">
            <a:defRPr kumimoji="1" sz="25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5120640" algn="l" defTabSz="1280160" rtl="0" eaLnBrk="1" latinLnBrk="0" hangingPunct="1">
            <a:defRPr kumimoji="1" sz="25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900" dirty="0" smtClean="0"/>
            <a:t>H</a:t>
          </a:r>
          <a:r>
            <a:rPr kumimoji="1" lang="en-US" altLang="ja-JP" sz="1000" dirty="0" smtClean="0"/>
            <a:t>17</a:t>
          </a:r>
          <a:r>
            <a:rPr kumimoji="1" lang="ja-JP" altLang="en-US" sz="800" dirty="0" smtClean="0"/>
            <a:t>実績</a:t>
          </a:r>
          <a:endParaRPr kumimoji="1" lang="ja-JP" altLang="en-US" sz="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8"/>
            <a:ext cx="2949787" cy="496967"/>
          </a:xfrm>
          <a:prstGeom prst="rect">
            <a:avLst/>
          </a:prstGeom>
        </p:spPr>
        <p:txBody>
          <a:bodyPr vert="horz" lIns="91396" tIns="45697" rIns="91396" bIns="4569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6" y="8"/>
            <a:ext cx="2949787" cy="496967"/>
          </a:xfrm>
          <a:prstGeom prst="rect">
            <a:avLst/>
          </a:prstGeom>
        </p:spPr>
        <p:txBody>
          <a:bodyPr vert="horz" lIns="91396" tIns="45697" rIns="91396" bIns="45697" rtlCol="0"/>
          <a:lstStyle>
            <a:lvl1pPr algn="r">
              <a:defRPr sz="1200"/>
            </a:lvl1pPr>
          </a:lstStyle>
          <a:p>
            <a:fld id="{C7DC7FC1-DF24-404A-8647-77B6C0B65053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6" tIns="45697" rIns="91396" bIns="456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396" tIns="45697" rIns="91396" bIns="4569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440654"/>
            <a:ext cx="2949787" cy="496967"/>
          </a:xfrm>
          <a:prstGeom prst="rect">
            <a:avLst/>
          </a:prstGeom>
        </p:spPr>
        <p:txBody>
          <a:bodyPr vert="horz" lIns="91396" tIns="45697" rIns="91396" bIns="4569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6" y="9440654"/>
            <a:ext cx="2949787" cy="496967"/>
          </a:xfrm>
          <a:prstGeom prst="rect">
            <a:avLst/>
          </a:prstGeom>
        </p:spPr>
        <p:txBody>
          <a:bodyPr vert="horz" lIns="91396" tIns="45697" rIns="91396" bIns="45697" rtlCol="0" anchor="b"/>
          <a:lstStyle>
            <a:lvl1pPr algn="r">
              <a:defRPr sz="1200"/>
            </a:lvl1pPr>
          </a:lstStyle>
          <a:p>
            <a:fld id="{DE510E99-94E4-4558-B240-3D0973D46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0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10E99-94E4-4558-B240-3D0973D46EA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440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67F1-E711-46A0-B495-81F63A055588}" type="datetime1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E2B6-73AF-414A-B8DF-EF5A963AD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91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C9A5-1FB7-4542-B947-74FD094E6207}" type="datetime1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E2B6-73AF-414A-B8DF-EF5A963AD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338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CD0C-3419-4F45-B3BB-7C2BD495B09D}" type="datetime1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E2B6-73AF-414A-B8DF-EF5A963AD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73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5E5-D5F5-4465-90C3-2D2F0B2078A2}" type="datetime1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E2B6-73AF-414A-B8DF-EF5A963AD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20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9785-3D33-4A9A-99D5-D819B88CC222}" type="datetime1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E2B6-73AF-414A-B8DF-EF5A963AD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114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A0E6-ADFF-4053-8745-2BB31F2D5E07}" type="datetime1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E2B6-73AF-414A-B8DF-EF5A963AD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14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A552-DFC7-4D2A-96FE-C3AC66357796}" type="datetime1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E2B6-73AF-414A-B8DF-EF5A963AD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3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F3F9-9D63-4D15-99D5-569772181562}" type="datetime1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E2B6-73AF-414A-B8DF-EF5A963AD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29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D482-44F7-4B02-8A6B-CC354BA5323A}" type="datetime1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E2B6-73AF-414A-B8DF-EF5A963AD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37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C427-722D-4BC5-A61C-CCB51D9849DE}" type="datetime1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E2B6-73AF-414A-B8DF-EF5A963AD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92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2C06E-1615-4D61-85BD-C8BEF20605AF}" type="datetime1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0E2B6-73AF-414A-B8DF-EF5A963AD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1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D2021-7F41-4C56-A7C2-80A6A2F18EDD}" type="datetime1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0E2B6-73AF-414A-B8DF-EF5A963AD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45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440771" y="3123311"/>
            <a:ext cx="9074548" cy="527768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t"/>
          <a:lstStyle/>
          <a:p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aphicFrame>
        <p:nvGraphicFramePr>
          <p:cNvPr id="144" name="グラフ 143"/>
          <p:cNvGraphicFramePr/>
          <p:nvPr>
            <p:extLst>
              <p:ext uri="{D42A27DB-BD31-4B8C-83A1-F6EECF244321}">
                <p14:modId xmlns:p14="http://schemas.microsoft.com/office/powerpoint/2010/main" val="916074823"/>
              </p:ext>
            </p:extLst>
          </p:nvPr>
        </p:nvGraphicFramePr>
        <p:xfrm>
          <a:off x="784989" y="6166552"/>
          <a:ext cx="3764628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8" name="角丸四角形 147"/>
          <p:cNvSpPr/>
          <p:nvPr/>
        </p:nvSpPr>
        <p:spPr>
          <a:xfrm>
            <a:off x="9622646" y="3123311"/>
            <a:ext cx="2682810" cy="527768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3" tIns="45712" rIns="91423" bIns="45712" rtlCol="0" anchor="t"/>
          <a:lstStyle/>
          <a:p>
            <a:pPr marL="180942"/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aphicFrame>
        <p:nvGraphicFramePr>
          <p:cNvPr id="170" name="グラフ 169"/>
          <p:cNvGraphicFramePr/>
          <p:nvPr>
            <p:extLst>
              <p:ext uri="{D42A27DB-BD31-4B8C-83A1-F6EECF244321}">
                <p14:modId xmlns:p14="http://schemas.microsoft.com/office/powerpoint/2010/main" val="3572180968"/>
              </p:ext>
            </p:extLst>
          </p:nvPr>
        </p:nvGraphicFramePr>
        <p:xfrm>
          <a:off x="869695" y="3833352"/>
          <a:ext cx="3666890" cy="2147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137928" y="716758"/>
            <a:ext cx="12485872" cy="2139626"/>
          </a:xfrm>
          <a:prstGeom prst="roundRect">
            <a:avLst>
              <a:gd name="adj" fmla="val 7739"/>
            </a:avLst>
          </a:prstGeom>
          <a:noFill/>
          <a:ln w="254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t"/>
          <a:lstStyle/>
          <a:p>
            <a:endParaRPr lang="en-US" altLang="ja-JP" sz="12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7682" y="8708571"/>
            <a:ext cx="12576118" cy="851879"/>
          </a:xfrm>
          <a:prstGeom prst="roundRect">
            <a:avLst>
              <a:gd name="adj" fmla="val 6522"/>
            </a:avLst>
          </a:prstGeom>
          <a:solidFill>
            <a:schemeClr val="bg1"/>
          </a:solidFill>
          <a:ln w="38100" cmpd="dbl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3" tIns="45712" rIns="91423" bIns="45712" rtlCol="0" anchor="t"/>
          <a:lstStyle/>
          <a:p>
            <a:pPr marL="180942"/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●　社会情勢の変化や現行計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画期間中における循環型社会形成に向けた取組みの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進展、課題を踏まえ、新た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な循環型社会推進計画を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策定する。</a:t>
            </a: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  　●　計画期間　平成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28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年度から平成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32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年度までの５か年</a:t>
            </a: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スケジュール（案）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平成</a:t>
            </a:r>
            <a:r>
              <a:rPr lang="en-US" altLang="ja-JP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27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年６月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    環境審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議会に諮問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→　循環型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社会推進計画部会において審議・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検討（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５回程度を予定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）　→  環境審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議会から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答申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→　パブリックコメント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実施</a:t>
            </a:r>
            <a:endParaRPr lang="en-US" altLang="ja-JP" sz="12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                          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平成</a:t>
            </a:r>
            <a:r>
              <a:rPr lang="en-US" altLang="ja-JP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28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年５月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頃    計画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策定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予定 </a:t>
            </a:r>
            <a:endParaRPr lang="en-US" altLang="ja-JP" sz="12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9" name="額縁 18"/>
          <p:cNvSpPr/>
          <p:nvPr/>
        </p:nvSpPr>
        <p:spPr>
          <a:xfrm>
            <a:off x="3051080" y="55309"/>
            <a:ext cx="6658867" cy="594088"/>
          </a:xfrm>
          <a:prstGeom prst="bevel">
            <a:avLst>
              <a:gd name="adj" fmla="val 12905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spc="100" dirty="0">
                <a:solidFill>
                  <a:schemeClr val="tx1"/>
                </a:solidFill>
                <a:latin typeface="+mn-ea"/>
              </a:rPr>
              <a:t>次期循環型社会推進計画について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4600600" y="6256052"/>
            <a:ext cx="4814815" cy="2033600"/>
          </a:xfrm>
          <a:prstGeom prst="roundRect">
            <a:avLst>
              <a:gd name="adj" fmla="val 6522"/>
            </a:avLst>
          </a:prstGeom>
          <a:solidFill>
            <a:schemeClr val="bg1"/>
          </a:solidFill>
          <a:ln w="12700" cmpd="sng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36000" rtlCol="0" anchor="t"/>
          <a:lstStyle/>
          <a:p>
            <a:pPr marL="180942"/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課題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</a:p>
          <a:p>
            <a:pPr marL="180942"/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●　一般廃棄物</a:t>
            </a:r>
            <a:endParaRPr lang="en-US" altLang="ja-JP" sz="14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 lvl="0"/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5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・ 資源化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可能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な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ごみ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を焼却しない等、さらに３Ｒを進めて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いくこと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が</a:t>
            </a: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 lvl="0"/>
            <a:r>
              <a:rPr lang="en-US" altLang="ja-JP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 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必要</a:t>
            </a: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●　産業廃棄物</a:t>
            </a:r>
            <a:endParaRPr lang="en-US" altLang="ja-JP" sz="14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en-US" sz="7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・ 再生利用できる可能性があるものについてのリサイクルの取組み</a:t>
            </a: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en-US" altLang="ja-JP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等、さらに３Ｒを進めていくことが必要</a:t>
            </a: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●　全般</a:t>
            </a:r>
            <a:endParaRPr lang="en-US" altLang="ja-JP" sz="14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ja-JP" altLang="en-US" sz="11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・ 現行計画の指標に加えて新たな指標を設定する等、３Ｒの取組</a:t>
            </a: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 み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の進展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をより正確に表すことが必要</a:t>
            </a: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608712" y="1128192"/>
            <a:ext cx="4100080" cy="1415772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marL="177800" indent="-177800"/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●　目指すべき循環型社会の将来像（長期的視点）</a:t>
            </a:r>
            <a:endParaRPr lang="en-US" altLang="ja-JP" sz="1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82550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  </a:t>
            </a:r>
            <a:r>
              <a:rPr kumimoji="1"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資源の循環的な利用が自律的に進む社会が構築され、 </a:t>
            </a:r>
            <a:endParaRPr kumimoji="1"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82550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 使用済みとなったものはほぼ全量が再生原料として使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82550"/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    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用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され、製品として購入されることによって循環している。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82550"/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    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その結果、天然資源の消費が削減されるとともに処分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82550"/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    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しなければならない廃棄物の排出量が最小限に抑え</a:t>
            </a:r>
            <a:r>
              <a:rPr lang="ja-JP" altLang="en-US" sz="1200" dirty="0" err="1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ら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82550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れ、最終処分量も最小限となっている。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-7912" y="2219925"/>
            <a:ext cx="4922798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/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●　計画期間</a:t>
            </a:r>
            <a:endParaRPr lang="en-US" altLang="ja-JP" sz="1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177800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・　平成</a:t>
            </a:r>
            <a:r>
              <a:rPr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23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年度から平成</a:t>
            </a:r>
            <a:r>
              <a:rPr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27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年度までの５か年　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-7912" y="1128192"/>
            <a:ext cx="576064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/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●　計画の位置づけ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177800"/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・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大阪府環境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総合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計画（平成</a:t>
            </a:r>
            <a:r>
              <a:rPr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23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年３月策定）の「資源循環」分野の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実行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計画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177800"/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・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廃棄物処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理法第５条の５に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基づく都道府県廃棄物処理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計画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177800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（国の廃棄物処理の基本方針の内容を踏まえて策定）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177800"/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・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大阪府循環型社会形成推進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条例第６条、第８条に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基づく基本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方針、行動指針</a:t>
            </a:r>
            <a:endParaRPr lang="ja-JP" altLang="en-US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43" name="角丸四角形 142"/>
          <p:cNvSpPr/>
          <p:nvPr/>
        </p:nvSpPr>
        <p:spPr>
          <a:xfrm>
            <a:off x="4600601" y="3598462"/>
            <a:ext cx="4823783" cy="2583009"/>
          </a:xfrm>
          <a:prstGeom prst="roundRect">
            <a:avLst>
              <a:gd name="adj" fmla="val 6522"/>
            </a:avLst>
          </a:prstGeom>
          <a:solidFill>
            <a:schemeClr val="bg1"/>
          </a:solidFill>
          <a:ln w="12700" cmpd="sng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36000" rtlCol="0" anchor="t"/>
          <a:lstStyle/>
          <a:p>
            <a:pPr marL="180942"/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現状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  <a:endParaRPr lang="en-US" altLang="ja-JP" sz="14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●　一般廃棄物</a:t>
            </a:r>
            <a:endParaRPr lang="en-US" altLang="ja-JP" sz="14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・ 排出量、最終処分量は、長期的にみて減少している。</a:t>
            </a: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（最終処分量：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H12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年度から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H25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年度にかけて５割削減）</a:t>
            </a: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 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再生利用率は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H12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年度から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H17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年度にかけて８％から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11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％に上昇　　　</a:t>
            </a: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en-US" sz="6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したが、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H17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年度から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H22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年度にかけては横ばいである。　</a:t>
            </a: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en-US" altLang="ja-JP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 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・ 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H22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年度以降も同様に、排出量、最終処分率は減少しているが、</a:t>
            </a: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en-US" sz="1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再生利用率は横ばいである。</a:t>
            </a: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●</a:t>
            </a:r>
            <a:r>
              <a:rPr lang="ja-JP" altLang="en-US" sz="14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産業廃棄物</a:t>
            </a:r>
            <a:endParaRPr lang="en-US" altLang="ja-JP" sz="14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・ 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排出量、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最終処分量は、長期的にみて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減少している。</a:t>
            </a: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（最終処分量：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H12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年度から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H22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年度にかけて７割削減）</a:t>
            </a:r>
            <a:r>
              <a:rPr lang="ja-JP" altLang="en-US" sz="11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</a:t>
            </a:r>
            <a:endParaRPr lang="en-US" altLang="ja-JP" sz="12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・ 再生利用率は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H12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年度から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H17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年度にかけて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26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％から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32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％に上</a:t>
            </a: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942"/>
            <a:r>
              <a:rPr lang="en-US" altLang="ja-JP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     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昇したが、</a:t>
            </a:r>
            <a:r>
              <a:rPr lang="en-US" altLang="ja-JP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H17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年度から</a:t>
            </a:r>
            <a:r>
              <a:rPr lang="en-US" altLang="ja-JP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H22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年度にかけては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横ばいである。</a:t>
            </a:r>
            <a:endParaRPr lang="en-US" altLang="ja-JP" sz="12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pSp>
        <p:nvGrpSpPr>
          <p:cNvPr id="160" name="グループ化 159"/>
          <p:cNvGrpSpPr/>
          <p:nvPr/>
        </p:nvGrpSpPr>
        <p:grpSpPr>
          <a:xfrm>
            <a:off x="2108438" y="3649422"/>
            <a:ext cx="2305653" cy="288119"/>
            <a:chOff x="7871430" y="3463805"/>
            <a:chExt cx="2589814" cy="261610"/>
          </a:xfrm>
        </p:grpSpPr>
        <p:grpSp>
          <p:nvGrpSpPr>
            <p:cNvPr id="161" name="グループ化 160"/>
            <p:cNvGrpSpPr/>
            <p:nvPr/>
          </p:nvGrpSpPr>
          <p:grpSpPr>
            <a:xfrm>
              <a:off x="8014917" y="3463805"/>
              <a:ext cx="2446327" cy="261610"/>
              <a:chOff x="8014917" y="3463805"/>
              <a:chExt cx="2446327" cy="261610"/>
            </a:xfrm>
          </p:grpSpPr>
          <p:sp>
            <p:nvSpPr>
              <p:cNvPr id="163" name="正方形/長方形 162"/>
              <p:cNvSpPr>
                <a:spLocks/>
              </p:cNvSpPr>
              <p:nvPr/>
            </p:nvSpPr>
            <p:spPr>
              <a:xfrm>
                <a:off x="8014917" y="3530299"/>
                <a:ext cx="114075" cy="99921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正方形/長方形 163"/>
              <p:cNvSpPr>
                <a:spLocks/>
              </p:cNvSpPr>
              <p:nvPr/>
            </p:nvSpPr>
            <p:spPr>
              <a:xfrm>
                <a:off x="9497144" y="3523249"/>
                <a:ext cx="128174" cy="106972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正方形/長方形 164"/>
              <p:cNvSpPr>
                <a:spLocks/>
              </p:cNvSpPr>
              <p:nvPr/>
            </p:nvSpPr>
            <p:spPr>
              <a:xfrm>
                <a:off x="8849071" y="3530297"/>
                <a:ext cx="128174" cy="99923"/>
              </a:xfrm>
              <a:prstGeom prst="rect">
                <a:avLst/>
              </a:prstGeom>
              <a:pattFill prst="divot">
                <a:fgClr>
                  <a:schemeClr val="tx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テキスト ボックス 165"/>
              <p:cNvSpPr txBox="1"/>
              <p:nvPr/>
            </p:nvSpPr>
            <p:spPr>
              <a:xfrm>
                <a:off x="8107236" y="3463805"/>
                <a:ext cx="74892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050" dirty="0" smtClean="0"/>
                  <a:t>再生利用</a:t>
                </a:r>
                <a:endParaRPr kumimoji="1" lang="ja-JP" altLang="en-US" sz="2000" dirty="0"/>
              </a:p>
            </p:txBody>
          </p:sp>
          <p:sp>
            <p:nvSpPr>
              <p:cNvPr id="167" name="テキスト ボックス 166"/>
              <p:cNvSpPr txBox="1"/>
              <p:nvPr/>
            </p:nvSpPr>
            <p:spPr>
              <a:xfrm>
                <a:off x="8921080" y="3463805"/>
                <a:ext cx="60785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050" dirty="0" smtClean="0"/>
                  <a:t>減量化</a:t>
                </a:r>
                <a:endParaRPr kumimoji="1" lang="ja-JP" altLang="en-US" sz="2000" dirty="0"/>
              </a:p>
            </p:txBody>
          </p:sp>
          <p:sp>
            <p:nvSpPr>
              <p:cNvPr id="168" name="テキスト ボックス 167"/>
              <p:cNvSpPr txBox="1"/>
              <p:nvPr/>
            </p:nvSpPr>
            <p:spPr>
              <a:xfrm>
                <a:off x="9617256" y="3463806"/>
                <a:ext cx="843988" cy="230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 smtClean="0"/>
                  <a:t>最終処分</a:t>
                </a:r>
                <a:endParaRPr kumimoji="1" lang="ja-JP" altLang="en-US" sz="2000" dirty="0"/>
              </a:p>
            </p:txBody>
          </p:sp>
        </p:grpSp>
        <p:sp>
          <p:nvSpPr>
            <p:cNvPr id="162" name="角丸四角形 161"/>
            <p:cNvSpPr/>
            <p:nvPr/>
          </p:nvSpPr>
          <p:spPr>
            <a:xfrm>
              <a:off x="7871430" y="3463805"/>
              <a:ext cx="2575635" cy="230555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03" name="テキスト ボックス 2"/>
          <p:cNvSpPr txBox="1"/>
          <p:nvPr/>
        </p:nvSpPr>
        <p:spPr>
          <a:xfrm>
            <a:off x="3052553" y="563500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dirty="0" smtClean="0"/>
              <a:t>H</a:t>
            </a:r>
            <a:r>
              <a:rPr kumimoji="1" lang="en-US" altLang="ja-JP" sz="1000" dirty="0" smtClean="0"/>
              <a:t>22</a:t>
            </a:r>
          </a:p>
          <a:p>
            <a:r>
              <a:rPr kumimoji="1" lang="ja-JP" altLang="en-US" sz="800" dirty="0" smtClean="0"/>
              <a:t>実績</a:t>
            </a:r>
            <a:endParaRPr kumimoji="1" lang="ja-JP" altLang="en-US" sz="600" dirty="0"/>
          </a:p>
        </p:txBody>
      </p:sp>
      <p:sp>
        <p:nvSpPr>
          <p:cNvPr id="198" name="テキスト ボックス 197"/>
          <p:cNvSpPr txBox="1"/>
          <p:nvPr/>
        </p:nvSpPr>
        <p:spPr>
          <a:xfrm>
            <a:off x="3873420" y="7877199"/>
            <a:ext cx="7271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00" dirty="0" smtClean="0"/>
              <a:t>目標年</a:t>
            </a:r>
            <a:r>
              <a:rPr lang="en-US" altLang="ja-JP" sz="1000" baseline="30000" dirty="0" smtClean="0"/>
              <a:t>※</a:t>
            </a:r>
          </a:p>
          <a:p>
            <a:r>
              <a:rPr kumimoji="1" lang="en-US" altLang="ja-JP" sz="800" dirty="0" smtClean="0"/>
              <a:t>(</a:t>
            </a:r>
            <a:r>
              <a:rPr lang="en-US" altLang="ja-JP" sz="1000" dirty="0" smtClean="0"/>
              <a:t>H27</a:t>
            </a:r>
            <a:r>
              <a:rPr lang="ja-JP" altLang="en-US" sz="800" dirty="0"/>
              <a:t>年度</a:t>
            </a:r>
            <a:r>
              <a:rPr kumimoji="1" lang="en-US" altLang="ja-JP" sz="800" dirty="0" smtClean="0"/>
              <a:t>)</a:t>
            </a:r>
            <a:endParaRPr kumimoji="1" lang="ja-JP" altLang="en-US" sz="16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9857184" y="1128192"/>
            <a:ext cx="2698075" cy="17851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/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●　施策の基本方針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177800"/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・リデュース・リユース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の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推進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177800"/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（ごみを出さないライフスタイル）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177800"/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・リサイクルの推進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177800"/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（天然資源の消費を減らす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177800"/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・リサイクルの質の確保と向上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177800"/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（素材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として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のリサイクル）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177800"/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・適正処理の推進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177800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（最終処分量の削減、環境保全）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248709" y="8761040"/>
            <a:ext cx="1049188" cy="32377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次期計画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524263" y="6185110"/>
            <a:ext cx="338554" cy="18309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00" dirty="0" smtClean="0"/>
              <a:t>産業廃棄物の排出量等（万トン）</a:t>
            </a:r>
            <a:endParaRPr kumimoji="1" lang="ja-JP" altLang="en-US" sz="1000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1489806" y="7457154"/>
            <a:ext cx="406128" cy="38048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en-US" altLang="ja-JP" sz="1000" dirty="0" smtClean="0">
                <a:solidFill>
                  <a:schemeClr val="bg1"/>
                </a:solidFill>
              </a:rPr>
              <a:t>464</a:t>
            </a:r>
            <a:r>
              <a:rPr kumimoji="1" lang="ja-JP" altLang="en-US" sz="800" dirty="0" smtClean="0">
                <a:solidFill>
                  <a:schemeClr val="bg1"/>
                </a:solidFill>
              </a:rPr>
              <a:t>万</a:t>
            </a:r>
            <a:r>
              <a:rPr kumimoji="1" lang="en-US" altLang="ja-JP" sz="800" dirty="0" smtClean="0">
                <a:solidFill>
                  <a:schemeClr val="bg1"/>
                </a:solidFill>
              </a:rPr>
              <a:t>t</a:t>
            </a:r>
            <a:endParaRPr kumimoji="1" lang="en-US" altLang="ja-JP" sz="1000" dirty="0" smtClean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kumimoji="1" lang="ja-JP" altLang="en-US" sz="1000" dirty="0" smtClean="0">
                <a:solidFill>
                  <a:schemeClr val="bg1"/>
                </a:solidFill>
              </a:rPr>
              <a:t>（</a:t>
            </a:r>
            <a:r>
              <a:rPr kumimoji="1" lang="en-US" altLang="ja-JP" sz="1000" dirty="0" smtClean="0">
                <a:solidFill>
                  <a:schemeClr val="bg1"/>
                </a:solidFill>
              </a:rPr>
              <a:t>26</a:t>
            </a:r>
            <a:r>
              <a:rPr kumimoji="1" lang="en-US" altLang="ja-JP" sz="700" dirty="0" smtClean="0">
                <a:solidFill>
                  <a:schemeClr val="bg1"/>
                </a:solidFill>
              </a:rPr>
              <a:t>%</a:t>
            </a:r>
            <a:r>
              <a:rPr kumimoji="1" lang="ja-JP" altLang="en-US" sz="1000" dirty="0" smtClean="0">
                <a:solidFill>
                  <a:schemeClr val="bg1"/>
                </a:solidFill>
              </a:rPr>
              <a:t>）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1899339" y="6477341"/>
            <a:ext cx="390098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kumimoji="1" lang="en-US" altLang="ja-JP" sz="1000" dirty="0" smtClean="0"/>
              <a:t>147</a:t>
            </a:r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92" name="テキスト ボックス 72"/>
          <p:cNvSpPr txBox="1"/>
          <p:nvPr/>
        </p:nvSpPr>
        <p:spPr>
          <a:xfrm>
            <a:off x="1529269" y="6992588"/>
            <a:ext cx="294953" cy="26161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00" dirty="0" smtClean="0"/>
              <a:t>1,157</a:t>
            </a:r>
          </a:p>
          <a:p>
            <a:pPr algn="ctr"/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204" name="テキスト ボックス 203"/>
          <p:cNvSpPr txBox="1"/>
          <p:nvPr/>
        </p:nvSpPr>
        <p:spPr>
          <a:xfrm>
            <a:off x="1388359" y="7876212"/>
            <a:ext cx="633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H</a:t>
            </a:r>
            <a:r>
              <a:rPr kumimoji="1" lang="en-US" altLang="ja-JP" sz="1050" dirty="0" smtClean="0"/>
              <a:t>12</a:t>
            </a:r>
            <a:r>
              <a:rPr kumimoji="1" lang="ja-JP" altLang="en-US" sz="900" dirty="0" smtClean="0"/>
              <a:t>実績</a:t>
            </a:r>
            <a:endParaRPr kumimoji="1" lang="ja-JP" altLang="en-US" sz="700" dirty="0"/>
          </a:p>
        </p:txBody>
      </p:sp>
      <p:sp>
        <p:nvSpPr>
          <p:cNvPr id="205" name="テキスト ボックス 2"/>
          <p:cNvSpPr txBox="1"/>
          <p:nvPr/>
        </p:nvSpPr>
        <p:spPr>
          <a:xfrm>
            <a:off x="2180447" y="7876212"/>
            <a:ext cx="633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 smtClean="0"/>
              <a:t>H</a:t>
            </a:r>
            <a:r>
              <a:rPr kumimoji="1" lang="en-US" altLang="ja-JP" sz="1050" dirty="0" smtClean="0"/>
              <a:t>17</a:t>
            </a:r>
            <a:r>
              <a:rPr kumimoji="1" lang="ja-JP" altLang="en-US" sz="900" dirty="0" smtClean="0"/>
              <a:t>実績</a:t>
            </a:r>
            <a:endParaRPr kumimoji="1" lang="ja-JP" altLang="en-US" sz="700" dirty="0"/>
          </a:p>
        </p:txBody>
      </p:sp>
      <p:sp>
        <p:nvSpPr>
          <p:cNvPr id="206" name="テキスト ボックス 2"/>
          <p:cNvSpPr txBox="1"/>
          <p:nvPr/>
        </p:nvSpPr>
        <p:spPr>
          <a:xfrm>
            <a:off x="2957833" y="7883907"/>
            <a:ext cx="6270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 smtClean="0"/>
              <a:t>H22</a:t>
            </a:r>
            <a:r>
              <a:rPr kumimoji="1" lang="ja-JP" altLang="en-US" sz="900" dirty="0" smtClean="0"/>
              <a:t>実績</a:t>
            </a:r>
            <a:endParaRPr kumimoji="1" lang="ja-JP" altLang="en-US" sz="700" dirty="0"/>
          </a:p>
        </p:txBody>
      </p:sp>
      <p:sp>
        <p:nvSpPr>
          <p:cNvPr id="89" name="テキスト ボックス 2"/>
          <p:cNvSpPr txBox="1"/>
          <p:nvPr/>
        </p:nvSpPr>
        <p:spPr>
          <a:xfrm>
            <a:off x="3379639" y="5635004"/>
            <a:ext cx="5100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700" dirty="0" smtClean="0"/>
              <a:t>H232425</a:t>
            </a:r>
            <a:endParaRPr kumimoji="1" lang="en-US" altLang="ja-JP" sz="1000" dirty="0" smtClean="0"/>
          </a:p>
          <a:p>
            <a:r>
              <a:rPr kumimoji="1" lang="ja-JP" altLang="en-US" sz="900" dirty="0" smtClean="0"/>
              <a:t>　</a:t>
            </a:r>
            <a:r>
              <a:rPr kumimoji="1" lang="ja-JP" altLang="en-US" sz="800" dirty="0" smtClean="0"/>
              <a:t>実績</a:t>
            </a:r>
            <a:endParaRPr kumimoji="1" lang="ja-JP" altLang="en-US" sz="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76117" y="8145636"/>
            <a:ext cx="36684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※</a:t>
            </a:r>
            <a:r>
              <a:rPr kumimoji="1" lang="ja-JP" altLang="en-US" sz="800" dirty="0" smtClean="0"/>
              <a:t>　</a:t>
            </a:r>
            <a:r>
              <a:rPr lang="ja-JP" altLang="en-US" sz="800" dirty="0" smtClean="0"/>
              <a:t>平成</a:t>
            </a:r>
            <a:r>
              <a:rPr lang="en-US" altLang="ja-JP" sz="800" dirty="0"/>
              <a:t>27</a:t>
            </a:r>
            <a:r>
              <a:rPr lang="ja-JP" altLang="en-US" sz="800" dirty="0"/>
              <a:t>年度の目標達成状況は、</a:t>
            </a:r>
            <a:r>
              <a:rPr lang="ja-JP" altLang="en-US" sz="800" dirty="0" smtClean="0"/>
              <a:t>今年度</a:t>
            </a:r>
            <a:r>
              <a:rPr lang="ja-JP" altLang="en-US" sz="800" dirty="0"/>
              <a:t>、平成</a:t>
            </a:r>
            <a:r>
              <a:rPr lang="en-US" altLang="ja-JP" sz="800" dirty="0"/>
              <a:t>26</a:t>
            </a:r>
            <a:r>
              <a:rPr lang="ja-JP" altLang="en-US" sz="800" dirty="0"/>
              <a:t>年度の実績をもとに</a:t>
            </a:r>
            <a:r>
              <a:rPr lang="ja-JP" altLang="en-US" sz="800" dirty="0" smtClean="0"/>
              <a:t>検証</a:t>
            </a:r>
            <a:endParaRPr kumimoji="1" lang="ja-JP" altLang="en-US" sz="800" dirty="0"/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524263" y="3902168"/>
            <a:ext cx="338554" cy="18309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dirty="0"/>
              <a:t>一般</a:t>
            </a:r>
            <a:r>
              <a:rPr kumimoji="1" lang="ja-JP" altLang="en-US" sz="1000" dirty="0" smtClean="0"/>
              <a:t>廃棄物の排出量等（万トン）</a:t>
            </a:r>
            <a:endParaRPr kumimoji="1" lang="ja-JP" altLang="en-US" sz="1000" dirty="0"/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3873420" y="5608051"/>
            <a:ext cx="7271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00" dirty="0" smtClean="0"/>
              <a:t>目標年</a:t>
            </a:r>
            <a:r>
              <a:rPr lang="en-US" altLang="ja-JP" sz="1000" baseline="30000" dirty="0" smtClean="0"/>
              <a:t>※</a:t>
            </a:r>
          </a:p>
          <a:p>
            <a:r>
              <a:rPr kumimoji="1" lang="en-US" altLang="ja-JP" sz="800" dirty="0" smtClean="0"/>
              <a:t>(</a:t>
            </a:r>
            <a:r>
              <a:rPr lang="en-US" altLang="ja-JP" sz="1000" dirty="0" smtClean="0"/>
              <a:t>H</a:t>
            </a:r>
            <a:r>
              <a:rPr kumimoji="1" lang="en-US" altLang="ja-JP" sz="1000" dirty="0" smtClean="0"/>
              <a:t>27</a:t>
            </a:r>
            <a:r>
              <a:rPr kumimoji="1" lang="ja-JP" altLang="en-US" sz="800" dirty="0" smtClean="0"/>
              <a:t>年度</a:t>
            </a:r>
            <a:r>
              <a:rPr kumimoji="1" lang="en-US" altLang="ja-JP" sz="800" dirty="0" smtClean="0"/>
              <a:t>)</a:t>
            </a:r>
            <a:endParaRPr kumimoji="1" lang="ja-JP" altLang="en-US" sz="1600" dirty="0"/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1431692" y="5625206"/>
            <a:ext cx="5934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H</a:t>
            </a:r>
            <a:r>
              <a:rPr kumimoji="1" lang="en-US" altLang="ja-JP" sz="1000" dirty="0" smtClean="0"/>
              <a:t>12</a:t>
            </a:r>
            <a:r>
              <a:rPr kumimoji="1" lang="ja-JP" altLang="en-US" sz="800" dirty="0" smtClean="0"/>
              <a:t>実績</a:t>
            </a:r>
            <a:endParaRPr kumimoji="1" lang="ja-JP" altLang="en-US" sz="700" dirty="0"/>
          </a:p>
        </p:txBody>
      </p:sp>
      <p:sp>
        <p:nvSpPr>
          <p:cNvPr id="201" name="角丸四角形 200"/>
          <p:cNvSpPr/>
          <p:nvPr/>
        </p:nvSpPr>
        <p:spPr>
          <a:xfrm>
            <a:off x="3548600" y="3957408"/>
            <a:ext cx="887092" cy="186693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実績と目標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88" name="グラフ 87"/>
          <p:cNvGraphicFramePr/>
          <p:nvPr>
            <p:extLst>
              <p:ext uri="{D42A27DB-BD31-4B8C-83A1-F6EECF244321}">
                <p14:modId xmlns:p14="http://schemas.microsoft.com/office/powerpoint/2010/main" val="2218810131"/>
              </p:ext>
            </p:extLst>
          </p:nvPr>
        </p:nvGraphicFramePr>
        <p:xfrm>
          <a:off x="3512673" y="3765728"/>
          <a:ext cx="284051" cy="1900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4" name="テキスト ボックス 103"/>
          <p:cNvSpPr txBox="1"/>
          <p:nvPr/>
        </p:nvSpPr>
        <p:spPr>
          <a:xfrm>
            <a:off x="3548599" y="4207524"/>
            <a:ext cx="211149" cy="10259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400"/>
              </a:lnSpc>
            </a:pPr>
            <a:r>
              <a:rPr lang="en-US" altLang="ja-JP" sz="700" dirty="0" smtClean="0"/>
              <a:t>340</a:t>
            </a:r>
          </a:p>
          <a:p>
            <a:pPr algn="ctr">
              <a:lnSpc>
                <a:spcPts val="400"/>
              </a:lnSpc>
            </a:pPr>
            <a:r>
              <a:rPr lang="ja-JP" altLang="en-US" sz="500" dirty="0" smtClean="0"/>
              <a:t>万</a:t>
            </a:r>
            <a:r>
              <a:rPr lang="en-US" altLang="ja-JP" sz="500" dirty="0" smtClean="0"/>
              <a:t>t</a:t>
            </a:r>
            <a:endParaRPr kumimoji="1" lang="ja-JP" altLang="en-US" sz="500" dirty="0"/>
          </a:p>
        </p:txBody>
      </p:sp>
      <p:sp>
        <p:nvSpPr>
          <p:cNvPr id="112" name="角丸四角形 111"/>
          <p:cNvSpPr/>
          <p:nvPr/>
        </p:nvSpPr>
        <p:spPr>
          <a:xfrm>
            <a:off x="86226" y="2967732"/>
            <a:ext cx="12537574" cy="5577284"/>
          </a:xfrm>
          <a:prstGeom prst="roundRect">
            <a:avLst>
              <a:gd name="adj" fmla="val 7739"/>
            </a:avLst>
          </a:prstGeom>
          <a:noFill/>
          <a:ln w="254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t"/>
          <a:lstStyle/>
          <a:p>
            <a:endParaRPr lang="en-US" altLang="ja-JP" sz="12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2277205" y="7457154"/>
            <a:ext cx="406128" cy="38048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1000" dirty="0" smtClean="0">
                <a:solidFill>
                  <a:schemeClr val="bg1"/>
                </a:solidFill>
              </a:rPr>
              <a:t>545</a:t>
            </a:r>
            <a:r>
              <a:rPr kumimoji="1" lang="ja-JP" altLang="en-US" sz="800" dirty="0" smtClean="0">
                <a:solidFill>
                  <a:schemeClr val="bg1"/>
                </a:solidFill>
              </a:rPr>
              <a:t>万</a:t>
            </a:r>
            <a:r>
              <a:rPr kumimoji="1" lang="en-US" altLang="ja-JP" sz="800" dirty="0" smtClean="0">
                <a:solidFill>
                  <a:schemeClr val="bg1"/>
                </a:solidFill>
              </a:rPr>
              <a:t>t</a:t>
            </a:r>
            <a:endParaRPr kumimoji="1" lang="en-US" altLang="ja-JP" sz="1000" dirty="0" smtClean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kumimoji="1" lang="ja-JP" altLang="en-US" sz="1000" dirty="0" smtClean="0">
                <a:solidFill>
                  <a:schemeClr val="bg1"/>
                </a:solidFill>
              </a:rPr>
              <a:t>（</a:t>
            </a:r>
            <a:r>
              <a:rPr kumimoji="1" lang="en-US" altLang="ja-JP" sz="1000" dirty="0" smtClean="0">
                <a:solidFill>
                  <a:schemeClr val="bg1"/>
                </a:solidFill>
              </a:rPr>
              <a:t>32</a:t>
            </a:r>
            <a:r>
              <a:rPr kumimoji="1" lang="en-US" altLang="ja-JP" sz="700" dirty="0" smtClean="0">
                <a:solidFill>
                  <a:schemeClr val="bg1"/>
                </a:solidFill>
              </a:rPr>
              <a:t>%</a:t>
            </a:r>
            <a:r>
              <a:rPr kumimoji="1" lang="ja-JP" altLang="en-US" sz="1000" dirty="0" smtClean="0">
                <a:solidFill>
                  <a:schemeClr val="bg1"/>
                </a:solidFill>
              </a:rPr>
              <a:t>）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3079988" y="7457154"/>
            <a:ext cx="406128" cy="38048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1000" dirty="0" smtClean="0">
                <a:solidFill>
                  <a:schemeClr val="bg1"/>
                </a:solidFill>
              </a:rPr>
              <a:t>457</a:t>
            </a:r>
            <a:r>
              <a:rPr kumimoji="1" lang="ja-JP" altLang="en-US" sz="800" dirty="0" smtClean="0">
                <a:solidFill>
                  <a:schemeClr val="bg1"/>
                </a:solidFill>
              </a:rPr>
              <a:t>万</a:t>
            </a:r>
            <a:r>
              <a:rPr kumimoji="1" lang="en-US" altLang="ja-JP" sz="800" dirty="0" smtClean="0">
                <a:solidFill>
                  <a:schemeClr val="bg1"/>
                </a:solidFill>
              </a:rPr>
              <a:t>t</a:t>
            </a:r>
            <a:endParaRPr kumimoji="1" lang="en-US" altLang="ja-JP" sz="1000" dirty="0" smtClean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kumimoji="1" lang="ja-JP" altLang="en-US" sz="1000" dirty="0" smtClean="0">
                <a:solidFill>
                  <a:schemeClr val="bg1"/>
                </a:solidFill>
              </a:rPr>
              <a:t>（</a:t>
            </a:r>
            <a:r>
              <a:rPr kumimoji="1" lang="en-US" altLang="ja-JP" sz="1000" dirty="0" smtClean="0">
                <a:solidFill>
                  <a:schemeClr val="bg1"/>
                </a:solidFill>
              </a:rPr>
              <a:t>32</a:t>
            </a:r>
            <a:r>
              <a:rPr kumimoji="1" lang="en-US" altLang="ja-JP" sz="700" dirty="0" smtClean="0">
                <a:solidFill>
                  <a:schemeClr val="bg1"/>
                </a:solidFill>
              </a:rPr>
              <a:t>%</a:t>
            </a:r>
            <a:r>
              <a:rPr kumimoji="1" lang="ja-JP" altLang="en-US" sz="1000" dirty="0" smtClean="0">
                <a:solidFill>
                  <a:schemeClr val="bg1"/>
                </a:solidFill>
              </a:rPr>
              <a:t>）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3862190" y="7449313"/>
            <a:ext cx="406128" cy="38048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1000" dirty="0" smtClean="0">
                <a:solidFill>
                  <a:schemeClr val="bg1"/>
                </a:solidFill>
              </a:rPr>
              <a:t>551</a:t>
            </a:r>
            <a:r>
              <a:rPr kumimoji="1" lang="ja-JP" altLang="en-US" sz="800" dirty="0" smtClean="0">
                <a:solidFill>
                  <a:schemeClr val="bg1"/>
                </a:solidFill>
              </a:rPr>
              <a:t>万</a:t>
            </a:r>
            <a:r>
              <a:rPr kumimoji="1" lang="en-US" altLang="ja-JP" sz="800" dirty="0" smtClean="0">
                <a:solidFill>
                  <a:schemeClr val="bg1"/>
                </a:solidFill>
              </a:rPr>
              <a:t>t</a:t>
            </a:r>
            <a:endParaRPr kumimoji="1" lang="en-US" altLang="ja-JP" sz="1000" dirty="0" smtClean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kumimoji="1" lang="ja-JP" altLang="en-US" sz="1000" dirty="0" smtClean="0">
                <a:solidFill>
                  <a:schemeClr val="bg1"/>
                </a:solidFill>
              </a:rPr>
              <a:t>（</a:t>
            </a:r>
            <a:r>
              <a:rPr kumimoji="1" lang="en-US" altLang="ja-JP" sz="1000" dirty="0" smtClean="0">
                <a:solidFill>
                  <a:schemeClr val="bg1"/>
                </a:solidFill>
              </a:rPr>
              <a:t>35</a:t>
            </a:r>
            <a:r>
              <a:rPr kumimoji="1" lang="en-US" altLang="ja-JP" sz="700" dirty="0" smtClean="0">
                <a:solidFill>
                  <a:schemeClr val="bg1"/>
                </a:solidFill>
              </a:rPr>
              <a:t>%</a:t>
            </a:r>
            <a:r>
              <a:rPr kumimoji="1" lang="ja-JP" altLang="en-US" sz="1000" dirty="0" smtClean="0">
                <a:solidFill>
                  <a:schemeClr val="bg1"/>
                </a:solidFill>
              </a:rPr>
              <a:t>）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25" name="テキスト ボックス 72"/>
          <p:cNvSpPr txBox="1"/>
          <p:nvPr/>
        </p:nvSpPr>
        <p:spPr>
          <a:xfrm>
            <a:off x="2331765" y="6992588"/>
            <a:ext cx="294953" cy="26161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00" dirty="0" smtClean="0"/>
              <a:t>1,115</a:t>
            </a:r>
          </a:p>
          <a:p>
            <a:pPr algn="ctr"/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27" name="テキスト ボックス 72"/>
          <p:cNvSpPr txBox="1"/>
          <p:nvPr/>
        </p:nvSpPr>
        <p:spPr>
          <a:xfrm>
            <a:off x="3125841" y="6992588"/>
            <a:ext cx="269872" cy="261610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00" dirty="0" smtClean="0"/>
              <a:t>946</a:t>
            </a:r>
          </a:p>
          <a:p>
            <a:pPr algn="ctr"/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28" name="テキスト ボックス 72"/>
          <p:cNvSpPr txBox="1"/>
          <p:nvPr/>
        </p:nvSpPr>
        <p:spPr>
          <a:xfrm>
            <a:off x="3944912" y="6992588"/>
            <a:ext cx="269873" cy="261610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00" dirty="0" smtClean="0"/>
              <a:t>965</a:t>
            </a:r>
          </a:p>
          <a:p>
            <a:pPr algn="ctr"/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2689678" y="6485033"/>
            <a:ext cx="324375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lang="en-US" altLang="ja-JP" sz="1000" dirty="0"/>
              <a:t>6</a:t>
            </a:r>
            <a:r>
              <a:rPr kumimoji="1" lang="en-US" altLang="ja-JP" sz="1000" dirty="0" smtClean="0"/>
              <a:t>7</a:t>
            </a:r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3514845" y="6694684"/>
            <a:ext cx="324375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lang="en-US" altLang="ja-JP" sz="1000" dirty="0"/>
              <a:t>4</a:t>
            </a:r>
            <a:r>
              <a:rPr kumimoji="1" lang="en-US" altLang="ja-JP" sz="1000" dirty="0" smtClean="0"/>
              <a:t>7</a:t>
            </a:r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4291006" y="6570197"/>
            <a:ext cx="324375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lang="en-US" altLang="ja-JP" sz="1000" dirty="0" smtClean="0"/>
              <a:t>49</a:t>
            </a:r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1546956" y="5431407"/>
            <a:ext cx="574444" cy="22659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en-US" altLang="ja-JP" sz="1000" dirty="0" smtClean="0">
                <a:solidFill>
                  <a:schemeClr val="bg1"/>
                </a:solidFill>
              </a:rPr>
              <a:t>38</a:t>
            </a:r>
            <a:r>
              <a:rPr kumimoji="1" lang="ja-JP" altLang="en-US" sz="800" dirty="0" smtClean="0">
                <a:solidFill>
                  <a:schemeClr val="bg1"/>
                </a:solidFill>
              </a:rPr>
              <a:t>万</a:t>
            </a:r>
            <a:r>
              <a:rPr kumimoji="1" lang="en-US" altLang="ja-JP" sz="800" dirty="0" smtClean="0">
                <a:solidFill>
                  <a:schemeClr val="bg1"/>
                </a:solidFill>
              </a:rPr>
              <a:t>t</a:t>
            </a:r>
            <a:r>
              <a:rPr lang="ja-JP" altLang="en-US" sz="1200" dirty="0">
                <a:solidFill>
                  <a:schemeClr val="bg1"/>
                </a:solidFill>
              </a:rPr>
              <a:t> </a:t>
            </a:r>
            <a:r>
              <a:rPr kumimoji="1" lang="ja-JP" altLang="en-US" sz="700" dirty="0" smtClean="0"/>
              <a:t>（</a:t>
            </a:r>
            <a:r>
              <a:rPr lang="en-US" altLang="ja-JP" sz="700" dirty="0"/>
              <a:t>8</a:t>
            </a:r>
            <a:r>
              <a:rPr kumimoji="1" lang="en-US" altLang="ja-JP" sz="700" dirty="0" smtClean="0"/>
              <a:t>%</a:t>
            </a:r>
            <a:r>
              <a:rPr kumimoji="1" lang="ja-JP" altLang="en-US" sz="700" dirty="0" smtClean="0"/>
              <a:t>）</a:t>
            </a:r>
            <a:endParaRPr kumimoji="1" lang="ja-JP" altLang="en-US" sz="700" dirty="0"/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1531229" y="4154573"/>
            <a:ext cx="324374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kumimoji="1" lang="en-US" altLang="ja-JP" sz="1000" dirty="0" smtClean="0"/>
              <a:t>88</a:t>
            </a:r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34" name="テキスト ボックス 72"/>
          <p:cNvSpPr txBox="1"/>
          <p:nvPr/>
        </p:nvSpPr>
        <p:spPr>
          <a:xfrm>
            <a:off x="1576264" y="4910919"/>
            <a:ext cx="197170" cy="26161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00" dirty="0" smtClean="0"/>
              <a:t>331</a:t>
            </a:r>
          </a:p>
          <a:p>
            <a:pPr algn="ctr"/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2322608" y="4308099"/>
            <a:ext cx="324375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kumimoji="1" lang="en-US" altLang="ja-JP" sz="1000" dirty="0" smtClean="0"/>
              <a:t>70</a:t>
            </a:r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37" name="テキスト ボックス 72"/>
          <p:cNvSpPr txBox="1"/>
          <p:nvPr/>
        </p:nvSpPr>
        <p:spPr>
          <a:xfrm>
            <a:off x="2378974" y="4910919"/>
            <a:ext cx="197170" cy="26161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00" dirty="0" smtClean="0"/>
              <a:t>313</a:t>
            </a:r>
          </a:p>
          <a:p>
            <a:pPr algn="ctr"/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2332962" y="5428232"/>
            <a:ext cx="619328" cy="22659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en-US" altLang="ja-JP" sz="1000" dirty="0" smtClean="0">
                <a:solidFill>
                  <a:schemeClr val="bg1"/>
                </a:solidFill>
              </a:rPr>
              <a:t>45</a:t>
            </a:r>
            <a:r>
              <a:rPr kumimoji="1" lang="ja-JP" altLang="en-US" sz="800" dirty="0" smtClean="0">
                <a:solidFill>
                  <a:schemeClr val="bg1"/>
                </a:solidFill>
              </a:rPr>
              <a:t>万</a:t>
            </a:r>
            <a:r>
              <a:rPr kumimoji="1" lang="en-US" altLang="ja-JP" sz="800" dirty="0" smtClean="0">
                <a:solidFill>
                  <a:schemeClr val="bg1"/>
                </a:solidFill>
              </a:rPr>
              <a:t>t</a:t>
            </a:r>
            <a:r>
              <a:rPr lang="ja-JP" altLang="en-US" sz="1400" dirty="0" smtClean="0">
                <a:solidFill>
                  <a:schemeClr val="bg1"/>
                </a:solidFill>
              </a:rPr>
              <a:t> </a:t>
            </a:r>
            <a:r>
              <a:rPr kumimoji="1" lang="ja-JP" altLang="en-US" sz="700" dirty="0" smtClean="0"/>
              <a:t>（</a:t>
            </a:r>
            <a:r>
              <a:rPr lang="en-US" altLang="ja-JP" sz="700" dirty="0"/>
              <a:t>11</a:t>
            </a:r>
            <a:r>
              <a:rPr kumimoji="1" lang="en-US" altLang="ja-JP" sz="700" dirty="0" smtClean="0"/>
              <a:t>%</a:t>
            </a:r>
            <a:r>
              <a:rPr kumimoji="1" lang="ja-JP" altLang="en-US" sz="700" dirty="0" smtClean="0"/>
              <a:t>）</a:t>
            </a:r>
            <a:endParaRPr kumimoji="1" lang="ja-JP" altLang="en-US" sz="700" dirty="0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3087194" y="5456037"/>
            <a:ext cx="362847" cy="303536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en-US" altLang="ja-JP" sz="1000" dirty="0" smtClean="0">
                <a:solidFill>
                  <a:schemeClr val="bg1"/>
                </a:solidFill>
              </a:rPr>
              <a:t>42</a:t>
            </a:r>
            <a:r>
              <a:rPr kumimoji="1" lang="ja-JP" altLang="en-US" sz="800" dirty="0" smtClean="0">
                <a:solidFill>
                  <a:schemeClr val="bg1"/>
                </a:solidFill>
              </a:rPr>
              <a:t>万</a:t>
            </a:r>
            <a:r>
              <a:rPr kumimoji="1" lang="en-US" altLang="ja-JP" sz="800" dirty="0" smtClean="0">
                <a:solidFill>
                  <a:schemeClr val="bg1"/>
                </a:solidFill>
              </a:rPr>
              <a:t>t</a:t>
            </a:r>
            <a:r>
              <a:rPr lang="ja-JP" altLang="en-US" sz="800" dirty="0" smtClean="0">
                <a:solidFill>
                  <a:schemeClr val="bg1"/>
                </a:solidFill>
              </a:rPr>
              <a:t> </a:t>
            </a:r>
            <a:endParaRPr lang="en-US" altLang="ja-JP" sz="800" dirty="0" smtClean="0">
              <a:solidFill>
                <a:schemeClr val="bg1"/>
              </a:solidFill>
            </a:endParaRPr>
          </a:p>
          <a:p>
            <a:pPr>
              <a:lnSpc>
                <a:spcPts val="900"/>
              </a:lnSpc>
            </a:pPr>
            <a:r>
              <a:rPr kumimoji="1" lang="ja-JP" altLang="en-US" sz="700" dirty="0" smtClean="0"/>
              <a:t>（</a:t>
            </a:r>
            <a:r>
              <a:rPr kumimoji="1" lang="en-US" altLang="ja-JP" sz="700" dirty="0" smtClean="0"/>
              <a:t>12%</a:t>
            </a:r>
            <a:r>
              <a:rPr kumimoji="1" lang="ja-JP" altLang="en-US" sz="700" dirty="0" smtClean="0"/>
              <a:t>）</a:t>
            </a:r>
            <a:endParaRPr kumimoji="1" lang="ja-JP" altLang="en-US" sz="700" dirty="0"/>
          </a:p>
        </p:txBody>
      </p:sp>
      <p:sp>
        <p:nvSpPr>
          <p:cNvPr id="140" name="テキスト ボックス 72"/>
          <p:cNvSpPr txBox="1"/>
          <p:nvPr/>
        </p:nvSpPr>
        <p:spPr>
          <a:xfrm>
            <a:off x="3160440" y="4910919"/>
            <a:ext cx="197170" cy="26161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00" dirty="0" smtClean="0"/>
              <a:t>254</a:t>
            </a:r>
          </a:p>
          <a:p>
            <a:pPr algn="ctr"/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3099284" y="4488508"/>
            <a:ext cx="324375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lang="en-US" altLang="ja-JP" sz="1000" dirty="0"/>
              <a:t>5</a:t>
            </a:r>
            <a:r>
              <a:rPr kumimoji="1" lang="en-US" altLang="ja-JP" sz="1000" dirty="0" smtClean="0"/>
              <a:t>0</a:t>
            </a:r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3895472" y="4684864"/>
            <a:ext cx="324374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kumimoji="1" lang="en-US" altLang="ja-JP" sz="1000" dirty="0" smtClean="0"/>
              <a:t>35</a:t>
            </a:r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51" name="テキスト ボックス 72"/>
          <p:cNvSpPr txBox="1"/>
          <p:nvPr/>
        </p:nvSpPr>
        <p:spPr>
          <a:xfrm>
            <a:off x="3959074" y="4910919"/>
            <a:ext cx="197170" cy="26161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00" dirty="0" smtClean="0"/>
              <a:t>184</a:t>
            </a:r>
          </a:p>
          <a:p>
            <a:pPr algn="ctr"/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3897246" y="5401328"/>
            <a:ext cx="651388" cy="22659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en-US" altLang="ja-JP" sz="1000" dirty="0" smtClean="0">
                <a:solidFill>
                  <a:schemeClr val="bg1"/>
                </a:solidFill>
              </a:rPr>
              <a:t>62</a:t>
            </a:r>
            <a:r>
              <a:rPr kumimoji="1" lang="ja-JP" altLang="en-US" sz="800" dirty="0" smtClean="0">
                <a:solidFill>
                  <a:schemeClr val="bg1"/>
                </a:solidFill>
              </a:rPr>
              <a:t>万</a:t>
            </a:r>
            <a:r>
              <a:rPr kumimoji="1" lang="en-US" altLang="ja-JP" sz="800" dirty="0" smtClean="0">
                <a:solidFill>
                  <a:schemeClr val="bg1"/>
                </a:solidFill>
              </a:rPr>
              <a:t>t</a:t>
            </a:r>
            <a:r>
              <a:rPr lang="ja-JP" altLang="en-US" sz="1600" dirty="0" smtClean="0">
                <a:solidFill>
                  <a:schemeClr val="bg1"/>
                </a:solidFill>
              </a:rPr>
              <a:t> </a:t>
            </a:r>
            <a:r>
              <a:rPr kumimoji="1" lang="ja-JP" altLang="en-US" sz="700" dirty="0" smtClean="0"/>
              <a:t>（</a:t>
            </a:r>
            <a:r>
              <a:rPr kumimoji="1" lang="en-US" altLang="ja-JP" sz="700" dirty="0" smtClean="0"/>
              <a:t>22% </a:t>
            </a:r>
            <a:r>
              <a:rPr kumimoji="1" lang="ja-JP" altLang="en-US" sz="700" dirty="0" smtClean="0"/>
              <a:t>）</a:t>
            </a:r>
            <a:endParaRPr kumimoji="1" lang="ja-JP" altLang="en-US" sz="700" dirty="0"/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1488580" y="3990213"/>
            <a:ext cx="390098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kumimoji="1" lang="en-US" altLang="ja-JP" sz="1000" dirty="0" smtClean="0"/>
              <a:t>457</a:t>
            </a:r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2277205" y="4077629"/>
            <a:ext cx="390098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kumimoji="1" lang="en-US" altLang="ja-JP" sz="1000" dirty="0" smtClean="0"/>
              <a:t>428</a:t>
            </a:r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3059943" y="4334620"/>
            <a:ext cx="390098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kumimoji="1" lang="en-US" altLang="ja-JP" sz="1000" dirty="0" smtClean="0"/>
              <a:t>346</a:t>
            </a:r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3644532" y="4377507"/>
            <a:ext cx="211149" cy="10259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400"/>
              </a:lnSpc>
            </a:pPr>
            <a:r>
              <a:rPr lang="en-US" altLang="ja-JP" sz="700" dirty="0" smtClean="0"/>
              <a:t>329</a:t>
            </a:r>
          </a:p>
          <a:p>
            <a:pPr algn="ctr">
              <a:lnSpc>
                <a:spcPts val="400"/>
              </a:lnSpc>
            </a:pPr>
            <a:r>
              <a:rPr lang="ja-JP" altLang="en-US" sz="500" dirty="0" smtClean="0"/>
              <a:t>万</a:t>
            </a:r>
            <a:r>
              <a:rPr lang="en-US" altLang="ja-JP" sz="500" dirty="0" smtClean="0"/>
              <a:t>t</a:t>
            </a:r>
            <a:endParaRPr kumimoji="1" lang="ja-JP" altLang="en-US" sz="500" dirty="0"/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3468981" y="4377507"/>
            <a:ext cx="211149" cy="10259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400"/>
              </a:lnSpc>
            </a:pPr>
            <a:r>
              <a:rPr lang="en-US" altLang="ja-JP" sz="700" smtClean="0"/>
              <a:t>345</a:t>
            </a:r>
            <a:endParaRPr lang="en-US" altLang="ja-JP" sz="700" dirty="0" smtClean="0"/>
          </a:p>
          <a:p>
            <a:pPr algn="ctr">
              <a:lnSpc>
                <a:spcPts val="400"/>
              </a:lnSpc>
            </a:pPr>
            <a:r>
              <a:rPr lang="ja-JP" altLang="en-US" sz="500" dirty="0" smtClean="0"/>
              <a:t>万</a:t>
            </a:r>
            <a:r>
              <a:rPr lang="en-US" altLang="ja-JP" sz="500" dirty="0" smtClean="0"/>
              <a:t>t</a:t>
            </a:r>
            <a:endParaRPr kumimoji="1" lang="ja-JP" altLang="en-US" sz="500" dirty="0"/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1453426" y="6331145"/>
            <a:ext cx="487881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lang="en-US" altLang="ja-JP" sz="1000" dirty="0" smtClean="0"/>
              <a:t>1,</a:t>
            </a:r>
            <a:r>
              <a:rPr kumimoji="1" lang="en-US" altLang="ja-JP" sz="1000" dirty="0" smtClean="0"/>
              <a:t>768</a:t>
            </a:r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3052553" y="6561977"/>
            <a:ext cx="487881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lang="en-US" altLang="ja-JP" sz="1000" dirty="0" smtClean="0"/>
              <a:t>1,450</a:t>
            </a:r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207" name="テキスト ボックス 206"/>
          <p:cNvSpPr txBox="1"/>
          <p:nvPr/>
        </p:nvSpPr>
        <p:spPr>
          <a:xfrm>
            <a:off x="2269289" y="6361625"/>
            <a:ext cx="487881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lang="en-US" altLang="ja-JP" sz="1000" dirty="0" smtClean="0"/>
              <a:t>1,</a:t>
            </a:r>
            <a:r>
              <a:rPr kumimoji="1" lang="en-US" altLang="ja-JP" sz="1000" dirty="0" smtClean="0"/>
              <a:t>727</a:t>
            </a:r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3860754" y="6514097"/>
            <a:ext cx="487881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lang="en-US" altLang="ja-JP" sz="1000" dirty="0" smtClean="0"/>
              <a:t>1,565</a:t>
            </a:r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cxnSp>
        <p:nvCxnSpPr>
          <p:cNvPr id="44" name="直線コネクタ 43"/>
          <p:cNvCxnSpPr/>
          <p:nvPr/>
        </p:nvCxnSpPr>
        <p:spPr>
          <a:xfrm>
            <a:off x="1706451" y="6561977"/>
            <a:ext cx="2093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" name="直線コネクタ 208"/>
          <p:cNvCxnSpPr/>
          <p:nvPr/>
        </p:nvCxnSpPr>
        <p:spPr>
          <a:xfrm>
            <a:off x="2513230" y="6561977"/>
            <a:ext cx="2093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" name="直線コネクタ 209"/>
          <p:cNvCxnSpPr/>
          <p:nvPr/>
        </p:nvCxnSpPr>
        <p:spPr>
          <a:xfrm>
            <a:off x="3314271" y="6760097"/>
            <a:ext cx="2093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直線コネクタ 210"/>
          <p:cNvCxnSpPr/>
          <p:nvPr/>
        </p:nvCxnSpPr>
        <p:spPr>
          <a:xfrm>
            <a:off x="4068995" y="6674335"/>
            <a:ext cx="242655" cy="58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正方形/長方形 101"/>
          <p:cNvSpPr/>
          <p:nvPr/>
        </p:nvSpPr>
        <p:spPr>
          <a:xfrm>
            <a:off x="509229" y="3221883"/>
            <a:ext cx="1499083" cy="32377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現状と課題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246782" y="3609132"/>
            <a:ext cx="15455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＜一般廃棄物＞</a:t>
            </a:r>
            <a:endParaRPr kumimoji="1" lang="ja-JP" altLang="en-US" sz="1600" dirty="0"/>
          </a:p>
        </p:txBody>
      </p:sp>
      <p:sp>
        <p:nvSpPr>
          <p:cNvPr id="105" name="正方形/長方形 104"/>
          <p:cNvSpPr/>
          <p:nvPr/>
        </p:nvSpPr>
        <p:spPr>
          <a:xfrm>
            <a:off x="269156" y="804416"/>
            <a:ext cx="2089711" cy="32377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現行計画の概要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246782" y="5961561"/>
            <a:ext cx="15455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＜産業廃棄物＞</a:t>
            </a:r>
            <a:endParaRPr kumimoji="1" lang="ja-JP" altLang="en-US" sz="1600" dirty="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1025643" y="5703688"/>
            <a:ext cx="1847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8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9641160" y="5815096"/>
            <a:ext cx="254317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社会情勢の変化</a:t>
            </a:r>
            <a:r>
              <a:rPr lang="en-US" altLang="ja-JP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  <a:endParaRPr lang="ja-JP" altLang="en-US" sz="1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●人口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減少、高齢化の進展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・ 今後、大阪府の人口は減少し、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      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高齢化社会を迎える。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●建築物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等の更新需要の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増加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・ 高度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経済成長期に大量に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建設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     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された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建築物等が老朽化し、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修　　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繕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や更新が必要なものが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増加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する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見込み</a:t>
            </a:r>
          </a:p>
          <a:p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9661365" y="3356952"/>
            <a:ext cx="254317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考慮すべき</a:t>
            </a: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事項</a:t>
            </a:r>
            <a:r>
              <a:rPr lang="en-US" altLang="ja-JP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  <a:endParaRPr lang="ja-JP" altLang="en-US" sz="1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●大規模災害への備え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・平成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23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年に発生した東日本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大震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    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災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の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教訓を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踏まえ、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大規模災害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    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発生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時における廃棄物の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処理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    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に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関する備えが必要</a:t>
            </a:r>
          </a:p>
          <a:p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●最終処分場の確保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 府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では、近隣府県市と協力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して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  大阪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湾圏域広域処理場を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整備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     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したが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、容量には限りがある。</a:t>
            </a:r>
          </a:p>
          <a:p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3555774" y="6286611"/>
            <a:ext cx="887092" cy="186693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実績と目標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3860754" y="4492228"/>
            <a:ext cx="390098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kumimoji="1" lang="en-US" altLang="ja-JP" sz="1000" dirty="0" smtClean="0"/>
              <a:t>282</a:t>
            </a:r>
            <a:r>
              <a:rPr kumimoji="1" lang="ja-JP" altLang="en-US" sz="700" dirty="0" smtClean="0"/>
              <a:t>万</a:t>
            </a:r>
            <a:r>
              <a:rPr kumimoji="1" lang="en-US" altLang="ja-JP" sz="700" dirty="0" smtClean="0"/>
              <a:t>t</a:t>
            </a:r>
            <a:endParaRPr kumimoji="1" lang="en-US" altLang="ja-JP" sz="900" dirty="0" smtClean="0"/>
          </a:p>
        </p:txBody>
      </p:sp>
      <p:sp>
        <p:nvSpPr>
          <p:cNvPr id="3" name="正方形/長方形 14"/>
          <p:cNvSpPr>
            <a:spLocks noChangeArrowheads="1"/>
          </p:cNvSpPr>
          <p:nvPr/>
        </p:nvSpPr>
        <p:spPr bwMode="auto">
          <a:xfrm>
            <a:off x="11567006" y="157090"/>
            <a:ext cx="1066800" cy="390525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資料２－１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336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6587</TotalTime>
  <Words>217</Words>
  <Application>Microsoft Office PowerPoint</Application>
  <PresentationFormat>A3 297x420 mm</PresentationFormat>
  <Paragraphs>151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慎介</dc:creator>
  <cp:lastModifiedBy>中谷　泰治</cp:lastModifiedBy>
  <cp:revision>347</cp:revision>
  <cp:lastPrinted>2015-07-24T01:58:05Z</cp:lastPrinted>
  <dcterms:created xsi:type="dcterms:W3CDTF">2015-04-27T07:53:07Z</dcterms:created>
  <dcterms:modified xsi:type="dcterms:W3CDTF">2015-07-27T00:57:05Z</dcterms:modified>
</cp:coreProperties>
</file>