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" saveSubsetFonts="1">
  <p:sldMasterIdLst>
    <p:sldMasterId id="2147484320" r:id="rId4"/>
  </p:sldMasterIdLst>
  <p:notesMasterIdLst>
    <p:notesMasterId r:id="rId6"/>
  </p:notesMasterIdLst>
  <p:sldIdLst>
    <p:sldId id="301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0099"/>
    <a:srgbClr val="FF9933"/>
    <a:srgbClr val="898989"/>
    <a:srgbClr val="9966FF"/>
    <a:srgbClr val="CCCCFF"/>
    <a:srgbClr val="FF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3" autoAdjust="0"/>
    <p:restoredTop sz="0" autoAdjust="0"/>
  </p:normalViewPr>
  <p:slideViewPr>
    <p:cSldViewPr snapToGrid="0">
      <p:cViewPr varScale="1">
        <p:scale>
          <a:sx n="74" d="100"/>
          <a:sy n="74" d="100"/>
        </p:scale>
        <p:origin x="-1482" y="-102"/>
      </p:cViewPr>
      <p:guideLst>
        <p:guide orient="horz" pos="716"/>
        <p:guide pos="1863"/>
        <p:guide pos="3121"/>
        <p:guide pos="6104"/>
        <p:guide pos="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9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DDA298C-B6FF-4C86-A091-BE19C3FF98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7522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DA298C-B6FF-4C86-A091-BE19C3FF98C1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3420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2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B2D7A93-16ED-4E85-834C-F085A4A07AF2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9DE4-821F-4027-8B9E-946528D6CB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986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EE75E91-CBC1-4646-BC18-39E5FC3F8D20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E4C5B-AD9C-4669-A0AF-BF00595907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003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55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55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BD1C930-FA96-4989-BAEB-823C6A54C45B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32659-F1AE-43D8-B93C-C178E7EA2C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22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DFE0FE4-3578-448F-B439-894436F9A48A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5631C-11BC-460E-A193-47C8654382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590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7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CE64758-2480-4723-9BB2-994E20720800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13145-83C6-47A0-BB52-ED3A66CA60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142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BBA9135-3071-4BA0-92B5-2E38CA551B50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F296-9C6B-468A-9C40-C8B4D3DE64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554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C05313-F911-4C3C-A4D1-3A6CB85AB60C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2198-71FB-406B-B719-0B048FD4D4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22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3C33D45-A3D4-4BD2-BFBB-24E9B25E727B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32984-243C-4347-ABAB-E8881C8A0F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84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32A4914-9701-4681-B1A2-E13001EDC036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6C4C3-4D42-4A25-830E-0F3DAA6E65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405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67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C69D4A2-EE6E-4490-A25B-BAF89B39E859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894D8-F97A-46C3-AA80-90453FFB80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027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055ABD2-AD17-4BF6-869C-18E90CDB6759}" type="datetime1">
              <a:rPr lang="ja-JP" altLang="en-US"/>
              <a:pPr>
                <a:defRPr/>
              </a:pPr>
              <a:t>2018/10/9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067CB-DC3C-4E37-B8A5-C2D1CF39CD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86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40625" y="65293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63771E7-3039-4526-AC83-0CFCFEBF9B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2" name="テキスト ボックス 7"/>
          <p:cNvSpPr txBox="1">
            <a:spLocks noChangeArrowheads="1"/>
          </p:cNvSpPr>
          <p:nvPr userDrawn="1"/>
        </p:nvSpPr>
        <p:spPr bwMode="auto">
          <a:xfrm>
            <a:off x="903288" y="169863"/>
            <a:ext cx="2328862" cy="30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tIns="36000" bIns="360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500" b="1" dirty="0" smtClean="0">
                <a:solidFill>
                  <a:schemeClr val="accent1"/>
                </a:solidFill>
                <a:latin typeface="HG丸ｺﾞｼｯｸM-PRO" pitchFamily="50" charset="-128"/>
                <a:ea typeface="平成角ゴシック" pitchFamily="49" charset="-128"/>
                <a:cs typeface="メイリオ" pitchFamily="50" charset="-128"/>
              </a:rPr>
              <a:t>　部局運営方針</a:t>
            </a:r>
            <a:endParaRPr lang="ja-JP" altLang="en-US" sz="1500" dirty="0" smtClean="0">
              <a:solidFill>
                <a:schemeClr val="accent1"/>
              </a:solidFill>
              <a:latin typeface="HG丸ｺﾞｼｯｸM-PRO" pitchFamily="50" charset="-128"/>
              <a:ea typeface="平成角ゴシック" pitchFamily="49" charset="-128"/>
              <a:cs typeface="Meiryo UI" pitchFamily="50" charset="-128"/>
            </a:endParaRPr>
          </a:p>
        </p:txBody>
      </p:sp>
      <p:grpSp>
        <p:nvGrpSpPr>
          <p:cNvPr id="1029" name="Group 14"/>
          <p:cNvGrpSpPr>
            <a:grpSpLocks noChangeAspect="1"/>
          </p:cNvGrpSpPr>
          <p:nvPr userDrawn="1"/>
        </p:nvGrpSpPr>
        <p:grpSpPr bwMode="auto">
          <a:xfrm>
            <a:off x="107950" y="149225"/>
            <a:ext cx="1004888" cy="328613"/>
            <a:chOff x="1323" y="6005"/>
            <a:chExt cx="1454" cy="440"/>
          </a:xfrm>
        </p:grpSpPr>
        <p:pic>
          <p:nvPicPr>
            <p:cNvPr id="1030" name="Picture 12" descr="osaka_logo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3" y="6005"/>
              <a:ext cx="606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13" descr="osaka_CL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3" y="6073"/>
              <a:ext cx="86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1" r:id="rId1"/>
    <p:sldLayoutId id="2147485752" r:id="rId2"/>
    <p:sldLayoutId id="2147485753" r:id="rId3"/>
    <p:sldLayoutId id="2147485754" r:id="rId4"/>
    <p:sldLayoutId id="2147485755" r:id="rId5"/>
    <p:sldLayoutId id="2147485756" r:id="rId6"/>
    <p:sldLayoutId id="2147485757" r:id="rId7"/>
    <p:sldLayoutId id="2147485758" r:id="rId8"/>
    <p:sldLayoutId id="2147485759" r:id="rId9"/>
    <p:sldLayoutId id="2147485760" r:id="rId10"/>
    <p:sldLayoutId id="214748576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56456" y="552449"/>
            <a:ext cx="9793088" cy="62799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6" name="角丸四角形 45"/>
          <p:cNvSpPr/>
          <p:nvPr/>
        </p:nvSpPr>
        <p:spPr>
          <a:xfrm>
            <a:off x="117475" y="1075642"/>
            <a:ext cx="8359205" cy="5182284"/>
          </a:xfrm>
          <a:prstGeom prst="roundRect">
            <a:avLst>
              <a:gd name="adj" fmla="val 27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9" name="正方形/長方形 48"/>
          <p:cNvSpPr/>
          <p:nvPr/>
        </p:nvSpPr>
        <p:spPr bwMode="auto">
          <a:xfrm>
            <a:off x="4341581" y="2354169"/>
            <a:ext cx="4056168" cy="19063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角丸四角形 50"/>
          <p:cNvSpPr/>
          <p:nvPr/>
        </p:nvSpPr>
        <p:spPr bwMode="auto">
          <a:xfrm>
            <a:off x="4329749" y="2341469"/>
            <a:ext cx="4068000" cy="2520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安心・魅力ある住まいの実現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200748" y="2354169"/>
            <a:ext cx="4066409" cy="19061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角丸四角形 54"/>
          <p:cNvSpPr/>
          <p:nvPr/>
        </p:nvSpPr>
        <p:spPr bwMode="auto">
          <a:xfrm>
            <a:off x="199157" y="2344426"/>
            <a:ext cx="4068000" cy="2520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減災に繋げる災害に強い住まいと都市の形成</a:t>
            </a: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4341581" y="4489499"/>
            <a:ext cx="4066096" cy="16922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角丸四角形 127"/>
          <p:cNvSpPr>
            <a:spLocks noChangeArrowheads="1"/>
          </p:cNvSpPr>
          <p:nvPr/>
        </p:nvSpPr>
        <p:spPr bwMode="auto">
          <a:xfrm>
            <a:off x="4351453" y="4650392"/>
            <a:ext cx="4102100" cy="1457040"/>
          </a:xfrm>
          <a:prstGeom prst="rect">
            <a:avLst/>
          </a:prstGeom>
          <a:noFill/>
          <a:ln w="6350" algn="ctr">
            <a:noFill/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36000" tIns="36000" rIns="36000" bIns="36000"/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環境に優しい建築物の整備促進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latin typeface="+mn-ea"/>
                <a:ea typeface="+mn-ea"/>
              </a:rPr>
              <a:t>　</a:t>
            </a:r>
            <a:r>
              <a:rPr lang="ja-JP" altLang="en-US" sz="1050" dirty="0" smtClean="0">
                <a:latin typeface="+mn-ea"/>
                <a:ea typeface="+mn-ea"/>
              </a:rPr>
              <a:t>　□</a:t>
            </a:r>
            <a:r>
              <a:rPr lang="ja-JP" altLang="en-US" sz="1050" dirty="0">
                <a:latin typeface="+mn-ea"/>
                <a:ea typeface="+mn-ea"/>
              </a:rPr>
              <a:t>府有建築物への省エネ・新エネ</a:t>
            </a:r>
            <a:r>
              <a:rPr lang="ja-JP" altLang="en-US" sz="1050" dirty="0">
                <a:solidFill>
                  <a:srgbClr val="000000"/>
                </a:solidFill>
                <a:latin typeface="+mn-ea"/>
                <a:ea typeface="+mn-ea"/>
              </a:rPr>
              <a:t>設備の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</a:rPr>
              <a:t>導入</a:t>
            </a:r>
            <a:endParaRPr lang="en-US" altLang="ja-JP" sz="800" dirty="0">
              <a:solidFill>
                <a:srgbClr val="000000"/>
              </a:solidFill>
              <a:latin typeface="+mn-ea"/>
              <a:ea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</a:rPr>
              <a:t>　□</a:t>
            </a:r>
            <a:r>
              <a:rPr lang="ja-JP" altLang="en-US" sz="1050" dirty="0">
                <a:solidFill>
                  <a:srgbClr val="000000"/>
                </a:solidFill>
                <a:latin typeface="+mn-ea"/>
                <a:ea typeface="+mn-ea"/>
              </a:rPr>
              <a:t>環境に配慮した民間住宅・建築物への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</a:rPr>
              <a:t>誘導</a:t>
            </a:r>
            <a:endParaRPr lang="en-US" altLang="ja-JP" sz="105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05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</a:t>
            </a:r>
            <a:r>
              <a:rPr lang="ja-JP" altLang="en-US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lang="ja-JP" altLang="en-US" sz="105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</a:t>
            </a:r>
            <a:r>
              <a:rPr lang="ja-JP" altLang="en-US" sz="105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して生活・移動できる環境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 smtClean="0">
                <a:latin typeface="+mn-ea"/>
                <a:ea typeface="+mn-ea"/>
              </a:rPr>
              <a:t>　　</a:t>
            </a:r>
            <a:r>
              <a:rPr lang="ja-JP" altLang="en-US" sz="1050" dirty="0" smtClean="0">
                <a:latin typeface="+mn-ea"/>
                <a:ea typeface="+mn-ea"/>
              </a:rPr>
              <a:t>□ユニバーサルデザインのまちづくりの推進</a:t>
            </a:r>
            <a:endParaRPr lang="en-US" altLang="ja-JP" sz="800" dirty="0" smtClean="0">
              <a:latin typeface="+mn-ea"/>
              <a:ea typeface="+mn-ea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05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府有建築物、民間建築物におけるマネジメントの実施</a:t>
            </a:r>
            <a:endParaRPr lang="en-US" altLang="ja-JP" sz="105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</a:rPr>
              <a:t>　□</a:t>
            </a:r>
            <a:r>
              <a:rPr lang="ja-JP" altLang="en-US" sz="1050" dirty="0">
                <a:solidFill>
                  <a:srgbClr val="000000"/>
                </a:solidFill>
                <a:latin typeface="+mn-ea"/>
                <a:ea typeface="+mn-ea"/>
              </a:rPr>
              <a:t>建築指導行政の実効性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</a:rPr>
              <a:t>向上</a:t>
            </a:r>
            <a:endParaRPr lang="en-US" altLang="ja-JP" sz="105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</a:rPr>
              <a:t>　　□府有建築物の着実な整備推進、長寿命化</a:t>
            </a:r>
            <a:endParaRPr lang="en-US" altLang="ja-JP" sz="8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59" name="角丸四角形 58"/>
          <p:cNvSpPr/>
          <p:nvPr/>
        </p:nvSpPr>
        <p:spPr bwMode="auto">
          <a:xfrm>
            <a:off x="4339677" y="4363499"/>
            <a:ext cx="4068000" cy="252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建築物の質の向上と安全性確保</a:t>
            </a: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200748" y="4489499"/>
            <a:ext cx="4066409" cy="16922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角丸四角形 121"/>
          <p:cNvSpPr>
            <a:spLocks noChangeArrowheads="1"/>
          </p:cNvSpPr>
          <p:nvPr/>
        </p:nvSpPr>
        <p:spPr bwMode="auto">
          <a:xfrm>
            <a:off x="144463" y="4646816"/>
            <a:ext cx="4148137" cy="1365365"/>
          </a:xfrm>
          <a:prstGeom prst="rect">
            <a:avLst/>
          </a:prstGeom>
          <a:noFill/>
          <a:ln w="6350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>
            <a:spAutoFit/>
          </a:bodyPr>
          <a:lstStyle>
            <a:lvl1pPr marL="258763" indent="-1714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</a:t>
            </a:r>
            <a:r>
              <a:rPr lang="ja-JP" altLang="en-US" sz="105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の活力</a:t>
            </a:r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創出に</a:t>
            </a:r>
            <a:r>
              <a:rPr lang="ja-JP" altLang="en-US" sz="105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向けた府営住宅資産の</a:t>
            </a:r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活用と良質なストック形成</a:t>
            </a:r>
            <a:endParaRPr lang="en-US" altLang="ja-JP" sz="105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1050" b="1" dirty="0">
                <a:solidFill>
                  <a:srgbClr val="000000"/>
                </a:solidFill>
                <a:latin typeface="+mj-ea"/>
                <a:ea typeface="+mj-ea"/>
                <a:cs typeface="Meiryo UI" pitchFamily="50" charset="-128"/>
              </a:rPr>
              <a:t>　　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cs typeface="Meiryo UI" pitchFamily="50" charset="-128"/>
              </a:rPr>
              <a:t>□</a:t>
            </a:r>
            <a:r>
              <a:rPr lang="ja-JP" altLang="en-US" sz="1050" dirty="0">
                <a:solidFill>
                  <a:srgbClr val="000000"/>
                </a:solidFill>
                <a:latin typeface="+mn-ea"/>
                <a:cs typeface="Meiryo UI" pitchFamily="50" charset="-128"/>
              </a:rPr>
              <a:t>府営住宅の市・町への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cs typeface="Meiryo UI" pitchFamily="50" charset="-128"/>
              </a:rPr>
              <a:t>移管</a:t>
            </a:r>
            <a:endParaRPr lang="en-US" altLang="ja-JP" sz="700" dirty="0">
              <a:solidFill>
                <a:srgbClr val="000000"/>
              </a:solidFill>
              <a:latin typeface="+mn-ea"/>
              <a:cs typeface="Meiryo UI" pitchFamily="50" charset="-128"/>
            </a:endParaRPr>
          </a:p>
          <a:p>
            <a:pPr eaLnBrk="1" hangingPunct="1"/>
            <a:r>
              <a:rPr lang="ja-JP" altLang="en-US" sz="1050" dirty="0">
                <a:solidFill>
                  <a:srgbClr val="000000"/>
                </a:solidFill>
                <a:latin typeface="+mn-ea"/>
                <a:cs typeface="Meiryo UI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cs typeface="Meiryo UI" pitchFamily="50" charset="-128"/>
              </a:rPr>
              <a:t>　□</a:t>
            </a:r>
            <a:r>
              <a:rPr lang="ja-JP" altLang="en-US" sz="1050" dirty="0">
                <a:solidFill>
                  <a:srgbClr val="000000"/>
                </a:solidFill>
                <a:latin typeface="+mn-ea"/>
                <a:cs typeface="Meiryo UI" pitchFamily="50" charset="-128"/>
              </a:rPr>
              <a:t>市・町と連携した府営住宅資産の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cs typeface="Meiryo UI" pitchFamily="50" charset="-128"/>
              </a:rPr>
              <a:t>活用</a:t>
            </a:r>
            <a:endParaRPr lang="en-US" altLang="ja-JP" sz="1000" dirty="0" smtClean="0">
              <a:latin typeface="ＭＳ Ｐゴシック" charset="-128"/>
            </a:endParaRPr>
          </a:p>
          <a:p>
            <a:pPr eaLnBrk="1" hangingPunct="1"/>
            <a:r>
              <a:rPr lang="ja-JP" altLang="en-US" sz="1050" dirty="0">
                <a:latin typeface="ＭＳ Ｐゴシック" charset="-128"/>
              </a:rPr>
              <a:t>　</a:t>
            </a:r>
            <a:r>
              <a:rPr lang="ja-JP" altLang="en-US" sz="1050" dirty="0" smtClean="0">
                <a:latin typeface="ＭＳ Ｐゴシック" charset="-128"/>
              </a:rPr>
              <a:t>　□ファシリティマネジメント・</a:t>
            </a:r>
            <a:r>
              <a:rPr lang="ja-JP" altLang="en-US" sz="1050" dirty="0">
                <a:latin typeface="+mn-ea"/>
              </a:rPr>
              <a:t>耐震化・バリアフリー化</a:t>
            </a:r>
            <a:r>
              <a:rPr lang="ja-JP" altLang="en-US" sz="1050" dirty="0" smtClean="0">
                <a:latin typeface="ＭＳ Ｐゴシック" charset="-128"/>
              </a:rPr>
              <a:t>の推進</a:t>
            </a:r>
            <a:endParaRPr lang="en-US" altLang="ja-JP" sz="700" dirty="0">
              <a:latin typeface="ＭＳ Ｐゴシック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安定的で持続的な府営住宅の経営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7313" indent="0" eaLnBrk="1" hangingPunct="1"/>
            <a:r>
              <a:rPr lang="ja-JP" altLang="en-US" sz="1050" dirty="0">
                <a:latin typeface="ＭＳ Ｐゴシック" charset="-128"/>
              </a:rPr>
              <a:t>　　</a:t>
            </a:r>
            <a:r>
              <a:rPr lang="ja-JP" altLang="en-US" sz="1050" dirty="0">
                <a:solidFill>
                  <a:srgbClr val="000000"/>
                </a:solidFill>
                <a:latin typeface="+mn-ea"/>
                <a:cs typeface="Meiryo UI" pitchFamily="50" charset="-128"/>
              </a:rPr>
              <a:t>□府営住宅の</a:t>
            </a:r>
            <a:r>
              <a:rPr lang="en-US" altLang="ja-JP" sz="1050" dirty="0">
                <a:solidFill>
                  <a:srgbClr val="000000"/>
                </a:solidFill>
                <a:latin typeface="+mn-ea"/>
                <a:cs typeface="Meiryo UI" pitchFamily="50" charset="-128"/>
              </a:rPr>
              <a:t>PFI</a:t>
            </a:r>
            <a:r>
              <a:rPr lang="ja-JP" altLang="en-US" sz="1050" dirty="0">
                <a:solidFill>
                  <a:srgbClr val="000000"/>
                </a:solidFill>
                <a:latin typeface="+mn-ea"/>
                <a:cs typeface="Meiryo UI" pitchFamily="50" charset="-128"/>
              </a:rPr>
              <a:t>事業の新たな手法の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cs typeface="Meiryo UI" pitchFamily="50" charset="-128"/>
              </a:rPr>
              <a:t>検討</a:t>
            </a:r>
            <a:endParaRPr lang="en-US" altLang="ja-JP" sz="1050" dirty="0" smtClean="0">
              <a:solidFill>
                <a:srgbClr val="000000"/>
              </a:solidFill>
              <a:latin typeface="+mn-ea"/>
              <a:cs typeface="Meiryo UI" pitchFamily="50" charset="-128"/>
            </a:endParaRPr>
          </a:p>
          <a:p>
            <a:pPr marL="87313" indent="0" eaLnBrk="1" hangingPunct="1"/>
            <a:r>
              <a:rPr lang="ja-JP" altLang="en-US" sz="1050" dirty="0">
                <a:latin typeface="ＭＳ Ｐゴシック" charset="-128"/>
              </a:rPr>
              <a:t>　</a:t>
            </a:r>
            <a:r>
              <a:rPr lang="ja-JP" altLang="en-US" sz="1050" dirty="0" smtClean="0">
                <a:latin typeface="ＭＳ Ｐゴシック" charset="-128"/>
              </a:rPr>
              <a:t>　□</a:t>
            </a:r>
            <a:r>
              <a:rPr lang="ja-JP" altLang="en-US" sz="1050" dirty="0">
                <a:latin typeface="ＭＳ Ｐゴシック" charset="-128"/>
              </a:rPr>
              <a:t>府営住宅事業全体の収支バランスを</a:t>
            </a:r>
            <a:r>
              <a:rPr lang="ja-JP" altLang="en-US" sz="1050" dirty="0" smtClean="0">
                <a:latin typeface="ＭＳ Ｐゴシック" charset="-128"/>
              </a:rPr>
              <a:t>踏まえた取組み</a:t>
            </a:r>
            <a:endParaRPr lang="en-US" altLang="ja-JP" sz="1050" dirty="0">
              <a:latin typeface="ＭＳ Ｐゴシック" charset="-128"/>
            </a:endParaRPr>
          </a:p>
          <a:p>
            <a:pPr marL="87313" indent="0" eaLnBrk="1" hangingPunct="1"/>
            <a:r>
              <a:rPr lang="ja-JP" altLang="en-US" sz="1050" dirty="0">
                <a:latin typeface="ＭＳ Ｐゴシック" charset="-128"/>
              </a:rPr>
              <a:t>　　□単身入居者死亡住宅の返還に</a:t>
            </a:r>
            <a:r>
              <a:rPr lang="ja-JP" altLang="en-US" sz="1050" dirty="0" smtClean="0">
                <a:latin typeface="ＭＳ Ｐゴシック" charset="-128"/>
              </a:rPr>
              <a:t>向けた取組み</a:t>
            </a:r>
            <a:endParaRPr lang="en-US" altLang="ja-JP" sz="7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 bwMode="auto">
          <a:xfrm>
            <a:off x="192807" y="4372937"/>
            <a:ext cx="4068000" cy="2520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府営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住宅資産の</a:t>
            </a: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運営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・活用</a:t>
            </a:r>
            <a:endParaRPr lang="ja-JP" altLang="en-US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2778052" y="939911"/>
            <a:ext cx="3073400" cy="29051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spc="-8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活力と魅力ある都市空間の創造</a:t>
            </a:r>
          </a:p>
        </p:txBody>
      </p:sp>
      <p:sp>
        <p:nvSpPr>
          <p:cNvPr id="66" name="角丸四角形 130"/>
          <p:cNvSpPr>
            <a:spLocks noChangeArrowheads="1"/>
          </p:cNvSpPr>
          <p:nvPr/>
        </p:nvSpPr>
        <p:spPr bwMode="auto">
          <a:xfrm>
            <a:off x="4367213" y="1231597"/>
            <a:ext cx="3881261" cy="1247329"/>
          </a:xfrm>
          <a:prstGeom prst="roundRect">
            <a:avLst>
              <a:gd name="adj" fmla="val 1454"/>
            </a:avLst>
          </a:prstGeom>
          <a:noFill/>
          <a:ln>
            <a:noFill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/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地域創造の推進</a:t>
            </a:r>
          </a:p>
          <a:p>
            <a:pPr marL="182563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□千里・</a:t>
            </a:r>
            <a:r>
              <a:rPr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泉北ニュータウンの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再生</a:t>
            </a:r>
            <a:endParaRPr lang="en-US" altLang="ja-JP" sz="8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marL="182563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□</a:t>
            </a:r>
            <a:r>
              <a:rPr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彩都における新たな都市魅力の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創出</a:t>
            </a:r>
            <a:endParaRPr lang="en-US" altLang="ja-JP" sz="8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marL="182563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□</a:t>
            </a:r>
            <a:r>
              <a:rPr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りんくうタウン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の活性化</a:t>
            </a:r>
            <a:endParaRPr lang="en-US" altLang="ja-JP" sz="8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8" name="右矢印 67"/>
          <p:cNvSpPr/>
          <p:nvPr/>
        </p:nvSpPr>
        <p:spPr bwMode="auto">
          <a:xfrm>
            <a:off x="8575473" y="2067331"/>
            <a:ext cx="269507" cy="3730935"/>
          </a:xfrm>
          <a:prstGeom prst="right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8861145" y="2082654"/>
            <a:ext cx="944563" cy="3487308"/>
          </a:xfrm>
          <a:prstGeom prst="roundRect">
            <a:avLst>
              <a:gd name="adj" fmla="val 8446"/>
            </a:avLst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15391" name="グループ化 70"/>
          <p:cNvGrpSpPr>
            <a:grpSpLocks/>
          </p:cNvGrpSpPr>
          <p:nvPr/>
        </p:nvGrpSpPr>
        <p:grpSpPr bwMode="auto">
          <a:xfrm>
            <a:off x="8850033" y="3095503"/>
            <a:ext cx="1003300" cy="1022350"/>
            <a:chOff x="8750299" y="3089275"/>
            <a:chExt cx="1003299" cy="1022350"/>
          </a:xfrm>
        </p:grpSpPr>
        <p:sp>
          <p:nvSpPr>
            <p:cNvPr id="72" name="角丸四角形 71"/>
            <p:cNvSpPr/>
            <p:nvPr/>
          </p:nvSpPr>
          <p:spPr>
            <a:xfrm>
              <a:off x="8864599" y="3089275"/>
              <a:ext cx="725486" cy="993775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8750299" y="3117850"/>
              <a:ext cx="1003299" cy="993775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魅力的な</a:t>
              </a:r>
            </a:p>
            <a:p>
              <a:pPr algn="ctr">
                <a:defRPr/>
              </a:pPr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都市空間の</a:t>
              </a:r>
              <a:r>
                <a:rPr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創造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5392" name="テキスト ボックス 73"/>
          <p:cNvSpPr txBox="1">
            <a:spLocks noChangeArrowheads="1"/>
          </p:cNvSpPr>
          <p:nvPr/>
        </p:nvSpPr>
        <p:spPr bwMode="auto">
          <a:xfrm>
            <a:off x="8476680" y="3023753"/>
            <a:ext cx="40005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00" b="1" dirty="0"/>
              <a:t>市町村と連携・民主導</a:t>
            </a:r>
          </a:p>
        </p:txBody>
      </p:sp>
      <p:grpSp>
        <p:nvGrpSpPr>
          <p:cNvPr id="15393" name="グループ化 74"/>
          <p:cNvGrpSpPr>
            <a:grpSpLocks/>
          </p:cNvGrpSpPr>
          <p:nvPr/>
        </p:nvGrpSpPr>
        <p:grpSpPr bwMode="auto">
          <a:xfrm>
            <a:off x="8853208" y="4263897"/>
            <a:ext cx="1003300" cy="1022350"/>
            <a:chOff x="8750299" y="3089275"/>
            <a:chExt cx="1003299" cy="1022350"/>
          </a:xfrm>
        </p:grpSpPr>
        <p:sp>
          <p:nvSpPr>
            <p:cNvPr id="76" name="角丸四角形 75"/>
            <p:cNvSpPr/>
            <p:nvPr/>
          </p:nvSpPr>
          <p:spPr>
            <a:xfrm>
              <a:off x="8864599" y="3089275"/>
              <a:ext cx="725486" cy="993775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8750299" y="3117850"/>
              <a:ext cx="1003299" cy="993775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安全・安心</a:t>
              </a:r>
              <a:endPara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>
                <a:defRPr/>
              </a:pPr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の確保</a:t>
              </a:r>
            </a:p>
          </p:txBody>
        </p:sp>
      </p:grpSp>
      <p:sp>
        <p:nvSpPr>
          <p:cNvPr id="78" name="角丸四角形 77"/>
          <p:cNvSpPr/>
          <p:nvPr/>
        </p:nvSpPr>
        <p:spPr>
          <a:xfrm>
            <a:off x="8762720" y="2328153"/>
            <a:ext cx="1165225" cy="619125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「豊かな大阪」の実現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73038" y="1233578"/>
            <a:ext cx="4052887" cy="106182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marL="171450" indent="-1714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ja-JP" altLang="en-US" sz="10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charset="-128"/>
                <a:ea typeface="Meiryo UI" pitchFamily="50" charset="-128"/>
                <a:cs typeface="Meiryo UI" pitchFamily="50" charset="-128"/>
              </a:rPr>
              <a:t>圧倒的な魅力を備えた都市空間の創造</a:t>
            </a:r>
          </a:p>
          <a:p>
            <a:pPr eaLnBrk="1" hangingPunct="1"/>
            <a:r>
              <a:rPr lang="ja-JP" altLang="en-US" sz="105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Meiryo UI" pitchFamily="50" charset="-128"/>
              </a:rPr>
              <a:t>　　</a:t>
            </a:r>
            <a:r>
              <a:rPr lang="ja-JP" altLang="en-US" sz="10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Meiryo UI" pitchFamily="50" charset="-128"/>
              </a:rPr>
              <a:t>□「グランドデザイン・大阪」の推進</a:t>
            </a:r>
            <a:endParaRPr lang="en-US" altLang="ja-JP" sz="1050" dirty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Meiryo UI" pitchFamily="50" charset="-128"/>
            </a:endParaRPr>
          </a:p>
          <a:p>
            <a:pPr eaLnBrk="1" hangingPunct="1"/>
            <a:r>
              <a:rPr lang="ja-JP" altLang="en-US" sz="10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Meiryo UI" pitchFamily="50" charset="-128"/>
              </a:rPr>
              <a:t>　　□「グランドデザイン・大阪都市圏」の推進</a:t>
            </a:r>
            <a:endParaRPr lang="en-US" altLang="ja-JP" sz="1050" dirty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Meiryo UI" pitchFamily="50" charset="-128"/>
            </a:endParaRPr>
          </a:p>
          <a:p>
            <a:pPr marL="180975" indent="-180975" eaLnBrk="1" hangingPunct="1">
              <a:buFont typeface="Wingdings" panose="05000000000000000000" pitchFamily="2" charset="2"/>
              <a:buChar char="Ø"/>
            </a:pPr>
            <a:r>
              <a:rPr lang="ja-JP" altLang="en-US" sz="105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charset="-128"/>
                <a:ea typeface="Meiryo UI" pitchFamily="50" charset="-128"/>
                <a:cs typeface="Meiryo UI" pitchFamily="50" charset="-128"/>
              </a:rPr>
              <a:t>多様な人々が住まい、訪れる居住魅力あふれる都市の創造</a:t>
            </a:r>
            <a:endParaRPr lang="en-US" altLang="ja-JP" sz="1050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Meiryo UI" pitchFamily="50" charset="-128"/>
            </a:endParaRPr>
          </a:p>
          <a:p>
            <a:pPr eaLnBrk="1" hangingPunct="1"/>
            <a:r>
              <a:rPr lang="ja-JP" altLang="en-US" sz="105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Meiryo UI" pitchFamily="50" charset="-128"/>
              </a:rPr>
              <a:t>　</a:t>
            </a:r>
            <a:r>
              <a:rPr lang="ja-JP" altLang="en-US" sz="1050" dirty="0">
                <a:latin typeface="+mn-ea"/>
                <a:cs typeface="Meiryo UI" pitchFamily="50" charset="-128"/>
              </a:rPr>
              <a:t>　</a:t>
            </a:r>
            <a:r>
              <a:rPr lang="ja-JP" altLang="en-US" sz="1050" dirty="0" smtClean="0">
                <a:latin typeface="+mn-ea"/>
                <a:cs typeface="Meiryo UI" pitchFamily="50" charset="-128"/>
              </a:rPr>
              <a:t>□「住まうビジョン・大阪」の推進</a:t>
            </a:r>
            <a:endParaRPr lang="en-US" altLang="ja-JP" sz="1050" dirty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Meiryo UI" pitchFamily="50" charset="-128"/>
            </a:endParaRPr>
          </a:p>
          <a:p>
            <a:pPr eaLnBrk="1" hangingPunct="1"/>
            <a:r>
              <a:rPr lang="ja-JP" altLang="en-US" sz="1050" b="1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　□「都市景観ビジョン・大阪」の推進</a:t>
            </a:r>
            <a:endParaRPr lang="en-US" altLang="ja-JP" sz="1050" dirty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Meiryo UI" pitchFamily="50" charset="-128"/>
            </a:endParaRPr>
          </a:p>
        </p:txBody>
      </p:sp>
      <p:sp>
        <p:nvSpPr>
          <p:cNvPr id="31" name="角丸四角形 121"/>
          <p:cNvSpPr>
            <a:spLocks noChangeArrowheads="1"/>
          </p:cNvSpPr>
          <p:nvPr/>
        </p:nvSpPr>
        <p:spPr bwMode="auto">
          <a:xfrm>
            <a:off x="4281490" y="2582134"/>
            <a:ext cx="3944123" cy="1706716"/>
          </a:xfrm>
          <a:prstGeom prst="rect">
            <a:avLst/>
          </a:prstGeom>
          <a:noFill/>
          <a:ln w="6350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>
            <a:lvl1pPr marL="258763" indent="-1714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空家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等を積極的に活用した地域の価値・魅力の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向上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1050" dirty="0">
                <a:latin typeface="ＭＳ Ｐゴシック" charset="-128"/>
              </a:rPr>
              <a:t>　</a:t>
            </a:r>
            <a:r>
              <a:rPr lang="ja-JP" altLang="en-US" sz="1050" dirty="0" smtClean="0">
                <a:latin typeface="ＭＳ Ｐゴシック" charset="-128"/>
              </a:rPr>
              <a:t>　□「空家</a:t>
            </a:r>
            <a:r>
              <a:rPr lang="ja-JP" altLang="en-US" sz="1050" dirty="0">
                <a:latin typeface="ＭＳ Ｐゴシック" charset="-128"/>
              </a:rPr>
              <a:t>総合</a:t>
            </a:r>
            <a:r>
              <a:rPr lang="ja-JP" altLang="en-US" sz="1050" dirty="0" smtClean="0">
                <a:latin typeface="ＭＳ Ｐゴシック" charset="-128"/>
              </a:rPr>
              <a:t>戦略・大阪」の推進</a:t>
            </a:r>
            <a:endParaRPr lang="en-US" altLang="ja-JP" sz="800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ja-JP" altLang="en-US" sz="105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安心して住まいを確保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できる環境整備 </a:t>
            </a:r>
            <a:endParaRPr lang="en-US" altLang="ja-JP" sz="1050" b="1" dirty="0" smtClean="0">
              <a:solidFill>
                <a:srgbClr val="FF0000"/>
              </a:solidFill>
              <a:latin typeface="ＭＳ Ｐゴシック" charset="-128"/>
            </a:endParaRPr>
          </a:p>
          <a:p>
            <a:pPr eaLnBrk="1" hangingPunct="1"/>
            <a:r>
              <a:rPr lang="en-US" altLang="ja-JP" sz="1050" dirty="0" smtClean="0">
                <a:solidFill>
                  <a:srgbClr val="000000"/>
                </a:solidFill>
                <a:latin typeface="ＭＳ Ｐゴシック" charset="-128"/>
              </a:rPr>
              <a:t> </a:t>
            </a:r>
            <a:r>
              <a:rPr lang="ja-JP" altLang="en-US" sz="1050" dirty="0" smtClean="0">
                <a:solidFill>
                  <a:srgbClr val="000000"/>
                </a:solidFill>
                <a:latin typeface="ＭＳ Ｐゴシック" charset="-128"/>
              </a:rPr>
              <a:t> 　□住宅確保要配慮者の居住の安定確保</a:t>
            </a:r>
            <a:endParaRPr lang="en-US" altLang="ja-JP" sz="800" dirty="0" smtClean="0">
              <a:solidFill>
                <a:srgbClr val="000000"/>
              </a:solidFill>
              <a:latin typeface="ＭＳ Ｐゴシック" charset="-128"/>
            </a:endParaRPr>
          </a:p>
          <a:p>
            <a:pPr eaLnBrk="1" hangingPunct="1"/>
            <a:r>
              <a:rPr lang="en-US" altLang="ja-JP" sz="1050" dirty="0" smtClean="0">
                <a:solidFill>
                  <a:srgbClr val="000000"/>
                </a:solidFill>
                <a:latin typeface="ＭＳ Ｐゴシック" charset="-128"/>
                <a:ea typeface="+mn-ea"/>
                <a:cs typeface="Meiryo UI" pitchFamily="50" charset="-128"/>
              </a:rPr>
              <a:t>  </a:t>
            </a:r>
            <a:r>
              <a:rPr lang="ja-JP" altLang="en-US" sz="1050" dirty="0" smtClean="0">
                <a:solidFill>
                  <a:srgbClr val="000000"/>
                </a:solidFill>
                <a:latin typeface="ＭＳ Ｐゴシック" charset="-128"/>
                <a:ea typeface="+mn-ea"/>
                <a:cs typeface="Meiryo UI" pitchFamily="50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  <a:cs typeface="Meiryo UI" pitchFamily="50" charset="-128"/>
              </a:rPr>
              <a:t>□</a:t>
            </a:r>
            <a:r>
              <a:rPr lang="ja-JP" altLang="en-US" sz="1050" dirty="0" smtClean="0">
                <a:latin typeface="+mn-ea"/>
                <a:ea typeface="+mn-ea"/>
                <a:cs typeface="Meiryo UI" pitchFamily="50" charset="-128"/>
              </a:rPr>
              <a:t>分譲マンションの適正な管理の促進</a:t>
            </a:r>
            <a:endParaRPr lang="en-US" altLang="ja-JP" sz="800" dirty="0" smtClean="0">
              <a:latin typeface="+mn-ea"/>
              <a:ea typeface="+mn-ea"/>
              <a:cs typeface="Meiryo UI" pitchFamily="50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健全な建設業・</a:t>
            </a:r>
            <a:r>
              <a:rPr lang="zh-TW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宅地建物取引業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の振興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1050" dirty="0" smtClean="0">
                <a:latin typeface="ＭＳ Ｐゴシック" charset="-128"/>
              </a:rPr>
              <a:t>　　□建設業者等の犯罪履歴調査</a:t>
            </a:r>
            <a:r>
              <a:rPr lang="ja-JP" altLang="en-US" sz="1050" dirty="0" smtClean="0">
                <a:solidFill>
                  <a:srgbClr val="000000"/>
                </a:solidFill>
                <a:latin typeface="ＭＳ Ｐゴシック" charset="-128"/>
              </a:rPr>
              <a:t>の実施</a:t>
            </a:r>
            <a:endParaRPr lang="en-US" altLang="ja-JP" sz="1050" dirty="0" smtClean="0">
              <a:solidFill>
                <a:srgbClr val="000000"/>
              </a:solidFill>
              <a:latin typeface="ＭＳ Ｐゴシック" charset="-128"/>
            </a:endParaRPr>
          </a:p>
          <a:p>
            <a:pPr eaLnBrk="1" hangingPunct="1"/>
            <a:r>
              <a:rPr lang="ja-JP" altLang="en-US" sz="1050" dirty="0">
                <a:solidFill>
                  <a:srgbClr val="000000"/>
                </a:solidFill>
                <a:latin typeface="ＭＳ Ｐゴシック" charset="-128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ＭＳ Ｐゴシック" charset="-128"/>
              </a:rPr>
              <a:t>　□建設職人基本法に基づく計画の策定</a:t>
            </a:r>
            <a:endParaRPr lang="en-US" altLang="ja-JP" sz="1050" dirty="0" smtClean="0">
              <a:solidFill>
                <a:srgbClr val="000000"/>
              </a:solidFill>
              <a:latin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土地取引等における差別の解消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7313" indent="0" eaLnBrk="1" hangingPunct="1"/>
            <a:r>
              <a:rPr lang="ja-JP" altLang="en-US" sz="1050" dirty="0">
                <a:latin typeface="ＭＳ Ｐゴシック" charset="-128"/>
              </a:rPr>
              <a:t>　</a:t>
            </a:r>
            <a:r>
              <a:rPr lang="ja-JP" altLang="en-US" sz="1050" dirty="0" smtClean="0">
                <a:latin typeface="ＭＳ Ｐゴシック" charset="-128"/>
              </a:rPr>
              <a:t>　</a:t>
            </a:r>
            <a:r>
              <a:rPr lang="ja-JP" altLang="en-US" sz="1050" dirty="0">
                <a:latin typeface="ＭＳ Ｐゴシック" charset="-128"/>
              </a:rPr>
              <a:t>□宅地建物取引業者の人権意識の</a:t>
            </a:r>
            <a:r>
              <a:rPr lang="ja-JP" altLang="en-US" sz="1050" dirty="0" smtClean="0">
                <a:latin typeface="ＭＳ Ｐゴシック" charset="-128"/>
              </a:rPr>
              <a:t>向上　□府民などへの啓発　</a:t>
            </a:r>
            <a:endParaRPr lang="en-US" altLang="ja-JP" sz="1050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2" name="角丸四角形 123"/>
          <p:cNvSpPr>
            <a:spLocks noChangeArrowheads="1"/>
          </p:cNvSpPr>
          <p:nvPr/>
        </p:nvSpPr>
        <p:spPr bwMode="auto">
          <a:xfrm>
            <a:off x="226148" y="2636526"/>
            <a:ext cx="3813175" cy="1401047"/>
          </a:xfrm>
          <a:prstGeom prst="rect">
            <a:avLst/>
          </a:prstGeom>
          <a:noFill/>
          <a:ln w="6350" algn="ctr">
            <a:noFill/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36000" tIns="36000" rIns="36000" bIns="36000"/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災害に強い都市構造の形成　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+mn-ea"/>
                <a:ea typeface="+mn-ea"/>
              </a:rPr>
              <a:t>　□</a:t>
            </a:r>
            <a:r>
              <a:rPr lang="ja-JP" altLang="en-US" sz="1050" dirty="0">
                <a:latin typeface="+mn-ea"/>
                <a:ea typeface="+mn-ea"/>
              </a:rPr>
              <a:t>地震時等に著しく危険な密集市街地の</a:t>
            </a:r>
            <a:r>
              <a:rPr lang="ja-JP" altLang="en-US" sz="1050" dirty="0" smtClean="0">
                <a:latin typeface="+mn-ea"/>
                <a:ea typeface="+mn-ea"/>
              </a:rPr>
              <a:t>解消</a:t>
            </a:r>
            <a:endParaRPr lang="en-US" altLang="ja-JP" sz="1050" dirty="0" smtClean="0">
              <a:latin typeface="+mn-ea"/>
              <a:ea typeface="+mn-ea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・建築物の耐震化の促進</a:t>
            </a:r>
            <a:r>
              <a:rPr lang="ja-JP" altLang="en-US" sz="1050" b="1" dirty="0">
                <a:latin typeface="ＭＳ ゴシック" pitchFamily="49" charset="-128"/>
                <a:ea typeface="ＭＳ Ｐゴシック" pitchFamily="50" charset="-128"/>
              </a:rPr>
              <a:t>　</a:t>
            </a:r>
            <a:r>
              <a:rPr lang="ja-JP" altLang="en-US" sz="1050" dirty="0">
                <a:latin typeface="ＭＳ ゴシック" pitchFamily="49" charset="-128"/>
                <a:ea typeface="ＭＳ Ｐゴシック" pitchFamily="50" charset="-128"/>
              </a:rPr>
              <a:t>　</a:t>
            </a:r>
            <a:endParaRPr lang="en-US" altLang="ja-JP" sz="1050" dirty="0">
              <a:latin typeface="ＭＳ ゴシック" pitchFamily="49" charset="-128"/>
              <a:ea typeface="ＭＳ Ｐゴシック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latin typeface="ＭＳ ゴシック" pitchFamily="49" charset="-128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Ｐゴシック" pitchFamily="50" charset="-128"/>
              </a:rPr>
              <a:t>　□</a:t>
            </a:r>
            <a:r>
              <a:rPr lang="ja-JP" altLang="en-US" sz="1050" dirty="0">
                <a:latin typeface="ＭＳ ゴシック" pitchFamily="49" charset="-128"/>
                <a:ea typeface="ＭＳ Ｐゴシック" pitchFamily="50" charset="-128"/>
              </a:rPr>
              <a:t>民間住宅･建築物の</a:t>
            </a:r>
            <a:r>
              <a:rPr lang="ja-JP" altLang="en-US" sz="1050" dirty="0" smtClean="0">
                <a:latin typeface="ＭＳ ゴシック" pitchFamily="49" charset="-128"/>
                <a:ea typeface="ＭＳ Ｐゴシック" pitchFamily="50" charset="-128"/>
              </a:rPr>
              <a:t>耐震化</a:t>
            </a:r>
            <a:endParaRPr lang="en-US" altLang="ja-JP" sz="1050" dirty="0" smtClean="0">
              <a:latin typeface="ＭＳ ゴシック" pitchFamily="49" charset="-128"/>
              <a:ea typeface="ＭＳ Ｐゴシック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latin typeface="ＭＳ ゴシック" pitchFamily="49" charset="-128"/>
                <a:ea typeface="ＭＳ Ｐゴシック" pitchFamily="50" charset="-128"/>
              </a:rPr>
              <a:t>　　□府有建築物の耐震化</a:t>
            </a:r>
            <a:endParaRPr lang="en-US" altLang="ja-JP" sz="1050" dirty="0" smtClean="0">
              <a:latin typeface="ＭＳ ゴシック" pitchFamily="49" charset="-128"/>
              <a:ea typeface="ＭＳ Ｐゴシック" pitchFamily="50" charset="-128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災害時の応急対策の整備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latin typeface="ＭＳ ゴシック" pitchFamily="49" charset="-128"/>
                <a:ea typeface="ＭＳ Ｐゴシック" pitchFamily="50" charset="-128"/>
              </a:rPr>
              <a:t>　</a:t>
            </a:r>
            <a:r>
              <a:rPr lang="ja-JP" altLang="en-US" sz="1050" dirty="0">
                <a:latin typeface="ＭＳ ゴシック" pitchFamily="49" charset="-128"/>
                <a:ea typeface="ＭＳ Ｐゴシック" pitchFamily="50" charset="-128"/>
              </a:rPr>
              <a:t>　□大規模災害時における民間と連携した体制</a:t>
            </a:r>
            <a:r>
              <a:rPr lang="ja-JP" altLang="en-US" sz="1050" dirty="0" smtClean="0">
                <a:latin typeface="ＭＳ ゴシック" pitchFamily="49" charset="-128"/>
                <a:ea typeface="ＭＳ Ｐゴシック" pitchFamily="50" charset="-128"/>
              </a:rPr>
              <a:t>整備</a:t>
            </a:r>
            <a:endParaRPr lang="en-US" altLang="ja-JP" sz="1050" dirty="0" smtClean="0">
              <a:latin typeface="ＭＳ ゴシック" pitchFamily="49" charset="-128"/>
              <a:ea typeface="ＭＳ Ｐゴシック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latin typeface="ＭＳ ゴシック" pitchFamily="49" charset="-128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Ｐゴシック" pitchFamily="50" charset="-128"/>
              </a:rPr>
              <a:t>　□</a:t>
            </a:r>
            <a:r>
              <a:rPr lang="ja-JP" altLang="en-US" sz="1050" dirty="0">
                <a:latin typeface="ＭＳ ゴシック" pitchFamily="49" charset="-128"/>
                <a:ea typeface="ＭＳ Ｐゴシック" pitchFamily="50" charset="-128"/>
              </a:rPr>
              <a:t>応急危険度判定制度の体制の</a:t>
            </a:r>
            <a:r>
              <a:rPr lang="ja-JP" altLang="en-US" sz="1050" dirty="0" smtClean="0">
                <a:latin typeface="ＭＳ ゴシック" pitchFamily="49" charset="-128"/>
                <a:ea typeface="ＭＳ Ｐゴシック" pitchFamily="50" charset="-128"/>
              </a:rPr>
              <a:t>充実</a:t>
            </a:r>
            <a:endParaRPr lang="en-US" altLang="ja-JP" sz="750" dirty="0" smtClean="0">
              <a:solidFill>
                <a:srgbClr val="FF0000"/>
              </a:solidFill>
              <a:latin typeface="ＭＳ ゴシック" pitchFamily="49" charset="-128"/>
              <a:ea typeface="ＭＳ Ｐゴシック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38175" y="6523327"/>
            <a:ext cx="7355612" cy="21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856238" y="6521065"/>
            <a:ext cx="49236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◆効率的な</a:t>
            </a:r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組織運営</a:t>
            </a:r>
            <a:r>
              <a:rPr lang="ja-JP" altLang="en-US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　　　　　◆リスクマネジメント　　　　　◆若手職員の育成</a:t>
            </a:r>
            <a:endParaRPr lang="en-US" altLang="ja-JP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 bwMode="auto">
          <a:xfrm rot="16200000">
            <a:off x="4237427" y="5675649"/>
            <a:ext cx="144000" cy="1440000"/>
          </a:xfrm>
          <a:prstGeom prst="right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146051" y="484188"/>
            <a:ext cx="9599612" cy="390525"/>
          </a:xfrm>
          <a:prstGeom prst="roundRect">
            <a:avLst/>
          </a:prstGeom>
          <a:solidFill>
            <a:srgbClr val="0000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住宅まちづくり部の施策概要</a:t>
            </a:r>
            <a:r>
              <a:rPr lang="ja-JP" altLang="en-US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と３０年度</a:t>
            </a:r>
            <a:r>
              <a:rPr lang="ja-JP" altLang="en-US" sz="1600" b="1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の主</a:t>
            </a:r>
            <a:r>
              <a:rPr lang="ja-JP" altLang="en-US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な取組み</a:t>
            </a:r>
            <a:endParaRPr lang="en-US" altLang="ja-JP" sz="1600" b="1" dirty="0" smtClean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88735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46B715-E5AE-48C9-B4E4-7BA6B85BE0EC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46689e31-b03d-4afa-a735-a1f8d7beadb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ECD3C8-F5C6-46E6-985D-1F6C5366B2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2C3837-B60B-4E79-AAE6-0C3B9397F9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18014</TotalTime>
  <Words>163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2_Office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大阪府</cp:lastModifiedBy>
  <cp:revision>835</cp:revision>
  <cp:lastPrinted>2018-04-19T06:58:50Z</cp:lastPrinted>
  <dcterms:created xsi:type="dcterms:W3CDTF">2010-05-14T00:52:40Z</dcterms:created>
  <dcterms:modified xsi:type="dcterms:W3CDTF">2018-10-09T02:44:48Z</dcterms:modified>
</cp:coreProperties>
</file>