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3"/>
  </p:notesMasterIdLst>
  <p:sldIdLst>
    <p:sldId id="403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5EE"/>
    <a:srgbClr val="EFEEE1"/>
    <a:srgbClr val="F8F8F2"/>
    <a:srgbClr val="C9DAA6"/>
    <a:srgbClr val="889F7D"/>
    <a:srgbClr val="C3BF8F"/>
    <a:srgbClr val="E5E9EF"/>
    <a:srgbClr val="D2DEEF"/>
    <a:srgbClr val="D7D7D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28" autoAdjust="0"/>
    <p:restoredTop sz="94492" autoAdjust="0"/>
  </p:normalViewPr>
  <p:slideViewPr>
    <p:cSldViewPr snapToGrid="0">
      <p:cViewPr varScale="1">
        <p:scale>
          <a:sx n="94" d="100"/>
          <a:sy n="94" d="100"/>
        </p:scale>
        <p:origin x="1190" y="86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69FD9-2A67-47C4-8FB3-21AA7F507E7A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74A40-1668-4660-A615-525CA5C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91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90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02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8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33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20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63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87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83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1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72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698E-7E5F-4D45-99D3-E315A1A00E3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B7DF1-6D7C-47D1-B9A9-BCB5486A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87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BB4C27A-3BEB-48F4-A564-A5561096AEAD}"/>
              </a:ext>
            </a:extLst>
          </p:cNvPr>
          <p:cNvSpPr/>
          <p:nvPr/>
        </p:nvSpPr>
        <p:spPr>
          <a:xfrm>
            <a:off x="1" y="0"/>
            <a:ext cx="359228" cy="516467"/>
          </a:xfrm>
          <a:prstGeom prst="rect">
            <a:avLst/>
          </a:prstGeom>
          <a:solidFill>
            <a:srgbClr val="889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795CE9F-4CBF-4CEB-833F-B6496D2E1A45}"/>
              </a:ext>
            </a:extLst>
          </p:cNvPr>
          <p:cNvCxnSpPr>
            <a:cxnSpLocks/>
          </p:cNvCxnSpPr>
          <p:nvPr/>
        </p:nvCxnSpPr>
        <p:spPr>
          <a:xfrm>
            <a:off x="0" y="516467"/>
            <a:ext cx="9905999" cy="0"/>
          </a:xfrm>
          <a:prstGeom prst="line">
            <a:avLst/>
          </a:prstGeom>
          <a:ln w="38100">
            <a:solidFill>
              <a:srgbClr val="889F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54CEDE-81DE-47BD-88A4-2718818D75BF}"/>
              </a:ext>
            </a:extLst>
          </p:cNvPr>
          <p:cNvSpPr txBox="1"/>
          <p:nvPr/>
        </p:nvSpPr>
        <p:spPr>
          <a:xfrm>
            <a:off x="444825" y="94425"/>
            <a:ext cx="9195412" cy="35612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just">
              <a:lnSpc>
                <a:spcPts val="2000"/>
              </a:lnSpc>
            </a:pPr>
            <a:r>
              <a:rPr lang="ja-JP" altLang="en-US" sz="2000" b="1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今後の対応予定</a:t>
            </a:r>
            <a:endParaRPr lang="en-US" altLang="ja-JP" sz="1400" b="1" kern="100" dirty="0">
              <a:solidFill>
                <a:srgbClr val="000000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281F719-5657-4640-AECC-77344DE724F3}"/>
              </a:ext>
            </a:extLst>
          </p:cNvPr>
          <p:cNvSpPr/>
          <p:nvPr/>
        </p:nvSpPr>
        <p:spPr>
          <a:xfrm>
            <a:off x="138721" y="791751"/>
            <a:ext cx="3579839" cy="369332"/>
          </a:xfrm>
          <a:prstGeom prst="rect">
            <a:avLst/>
          </a:prstGeom>
          <a:solidFill>
            <a:srgbClr val="889F7D"/>
          </a:solidFill>
        </p:spPr>
        <p:txBody>
          <a:bodyPr wrap="square">
            <a:spAutoFit/>
          </a:bodyPr>
          <a:lstStyle/>
          <a:p>
            <a:pPr indent="-3780" algn="ctr"/>
            <a:r>
              <a:rPr lang="ja-JP" altLang="en-US" b="1" kern="10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見直し内容の反映時期について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6E0ED3A-7873-41CE-9281-1C91C42C9B22}"/>
              </a:ext>
            </a:extLst>
          </p:cNvPr>
          <p:cNvSpPr/>
          <p:nvPr/>
        </p:nvSpPr>
        <p:spPr>
          <a:xfrm>
            <a:off x="138721" y="3312236"/>
            <a:ext cx="1800610" cy="369332"/>
          </a:xfrm>
          <a:prstGeom prst="rect">
            <a:avLst/>
          </a:prstGeom>
          <a:solidFill>
            <a:srgbClr val="889F7D"/>
          </a:solidFill>
        </p:spPr>
        <p:txBody>
          <a:bodyPr wrap="square">
            <a:spAutoFit/>
          </a:bodyPr>
          <a:lstStyle/>
          <a:p>
            <a:pPr indent="-3780" algn="ctr"/>
            <a:r>
              <a:rPr lang="ja-JP" altLang="en-US" b="1" kern="10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スケジュール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C1ECD5-596B-44D7-8CF8-4FF1C521155E}"/>
              </a:ext>
            </a:extLst>
          </p:cNvPr>
          <p:cNvSpPr txBox="1"/>
          <p:nvPr/>
        </p:nvSpPr>
        <p:spPr>
          <a:xfrm>
            <a:off x="310008" y="1309406"/>
            <a:ext cx="9406557" cy="1842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ja-JP" altLang="en-US" kern="100" dirty="0">
                <a:effectLst/>
                <a:latin typeface="+mn-ea"/>
                <a:cs typeface="Courier New" panose="02070309020205020404" pitchFamily="49" charset="0"/>
              </a:rPr>
              <a:t>今回の制度見直しについて、大阪府環境審議会からの答申後に認定要領を改正し、</a:t>
            </a:r>
            <a:endParaRPr lang="en-US" altLang="ja-JP" kern="100" dirty="0">
              <a:effectLst/>
              <a:latin typeface="+mn-ea"/>
              <a:cs typeface="Courier New" panose="02070309020205020404" pitchFamily="49" charset="0"/>
            </a:endParaRPr>
          </a:p>
          <a:p>
            <a:pPr algn="just">
              <a:lnSpc>
                <a:spcPts val="2400"/>
              </a:lnSpc>
            </a:pPr>
            <a:r>
              <a:rPr lang="ja-JP" altLang="en-US" u="sng" kern="100" dirty="0">
                <a:effectLst/>
                <a:latin typeface="+mn-ea"/>
                <a:cs typeface="Courier New" panose="02070309020205020404" pitchFamily="49" charset="0"/>
              </a:rPr>
              <a:t>令和７年度の申請受付</a:t>
            </a:r>
            <a:r>
              <a:rPr lang="ja-JP" altLang="ja-JP" u="sng" kern="100" dirty="0">
                <a:effectLst/>
                <a:latin typeface="+mn-ea"/>
                <a:cs typeface="Courier New" panose="02070309020205020404" pitchFamily="49" charset="0"/>
              </a:rPr>
              <a:t>から</a:t>
            </a:r>
            <a:r>
              <a:rPr lang="ja-JP" altLang="en-US" u="sng" kern="100" dirty="0">
                <a:effectLst/>
                <a:latin typeface="+mn-ea"/>
                <a:cs typeface="Courier New" panose="02070309020205020404" pitchFamily="49" charset="0"/>
              </a:rPr>
              <a:t>新制度による対応を開始する</a:t>
            </a:r>
            <a:r>
              <a:rPr lang="ja-JP" altLang="en-US" kern="100" dirty="0">
                <a:effectLst/>
                <a:latin typeface="+mn-ea"/>
                <a:cs typeface="Courier New" panose="02070309020205020404" pitchFamily="49" charset="0"/>
              </a:rPr>
              <a:t>。</a:t>
            </a:r>
            <a:endParaRPr lang="en-US" altLang="ja-JP" kern="100" dirty="0">
              <a:effectLst/>
              <a:latin typeface="+mn-ea"/>
              <a:cs typeface="Courier New" panose="02070309020205020404" pitchFamily="49" charset="0"/>
            </a:endParaRPr>
          </a:p>
          <a:p>
            <a:pPr algn="just">
              <a:lnSpc>
                <a:spcPts val="2400"/>
              </a:lnSpc>
              <a:spcBef>
                <a:spcPts val="600"/>
              </a:spcBef>
            </a:pPr>
            <a:r>
              <a:rPr lang="ja-JP" altLang="en-US" sz="1600" kern="100" dirty="0">
                <a:latin typeface="+mn-ea"/>
                <a:cs typeface="Courier New" panose="02070309020205020404" pitchFamily="49" charset="0"/>
              </a:rPr>
              <a:t> </a:t>
            </a:r>
            <a:r>
              <a:rPr lang="ja-JP" altLang="en-US" sz="1600" kern="100" dirty="0">
                <a:effectLst/>
                <a:latin typeface="+mn-ea"/>
                <a:cs typeface="Courier New" panose="02070309020205020404" pitchFamily="49" charset="0"/>
              </a:rPr>
              <a:t>・第２区分の認定要件の変更</a:t>
            </a:r>
            <a:endParaRPr lang="en-US" altLang="ja-JP" sz="1600" kern="100" dirty="0">
              <a:effectLst/>
              <a:latin typeface="+mn-ea"/>
              <a:cs typeface="Courier New" panose="02070309020205020404" pitchFamily="49" charset="0"/>
            </a:endParaRPr>
          </a:p>
          <a:p>
            <a:pPr algn="just">
              <a:lnSpc>
                <a:spcPts val="2400"/>
              </a:lnSpc>
              <a:spcBef>
                <a:spcPts val="600"/>
              </a:spcBef>
            </a:pPr>
            <a:r>
              <a:rPr lang="ja-JP" altLang="en-US" sz="1600" kern="100" dirty="0">
                <a:latin typeface="+mn-ea"/>
                <a:cs typeface="Courier New" panose="02070309020205020404" pitchFamily="49" charset="0"/>
              </a:rPr>
              <a:t> ・区分新設（大阪ブルー・オーシャン・ビジョン、カーボンニュートラル）</a:t>
            </a:r>
            <a:endParaRPr lang="en-US" altLang="ja-JP" sz="1600" kern="100" dirty="0">
              <a:latin typeface="+mn-ea"/>
              <a:cs typeface="Courier New" panose="02070309020205020404" pitchFamily="49" charset="0"/>
            </a:endParaRPr>
          </a:p>
          <a:p>
            <a:pPr algn="just">
              <a:lnSpc>
                <a:spcPts val="2400"/>
              </a:lnSpc>
              <a:spcBef>
                <a:spcPts val="600"/>
              </a:spcBef>
            </a:pPr>
            <a:r>
              <a:rPr lang="ja-JP" altLang="en-US" sz="1600" kern="100" dirty="0">
                <a:latin typeface="+mn-ea"/>
                <a:cs typeface="Courier New" panose="02070309020205020404" pitchFamily="49" charset="0"/>
              </a:rPr>
              <a:t> </a:t>
            </a:r>
            <a:r>
              <a:rPr lang="ja-JP" altLang="en-US" sz="1600" kern="100" dirty="0">
                <a:effectLst/>
                <a:latin typeface="+mn-ea"/>
                <a:cs typeface="Courier New" panose="02070309020205020404" pitchFamily="49" charset="0"/>
              </a:rPr>
              <a:t>・認定対象外品目に係る申請相談対応</a:t>
            </a:r>
            <a:r>
              <a:rPr lang="en-US" altLang="ja-JP" sz="1600" kern="100" dirty="0">
                <a:latin typeface="+mn-ea"/>
                <a:cs typeface="Courier New" panose="02070309020205020404" pitchFamily="49" charset="0"/>
              </a:rPr>
              <a:t>	</a:t>
            </a:r>
            <a:r>
              <a:rPr lang="en-US" altLang="ja-JP" sz="1600" kern="100" dirty="0">
                <a:effectLst/>
                <a:latin typeface="+mn-ea"/>
                <a:cs typeface="Courier New" panose="02070309020205020404" pitchFamily="49" charset="0"/>
              </a:rPr>
              <a:t> 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63946B4-F756-4C0A-9F67-607B17E6C1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682096"/>
              </p:ext>
            </p:extLst>
          </p:nvPr>
        </p:nvGraphicFramePr>
        <p:xfrm>
          <a:off x="444824" y="3883744"/>
          <a:ext cx="8112436" cy="25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665">
                  <a:extLst>
                    <a:ext uri="{9D8B030D-6E8A-4147-A177-3AD203B41FA5}">
                      <a16:colId xmlns:a16="http://schemas.microsoft.com/office/drawing/2014/main" val="3006617294"/>
                    </a:ext>
                  </a:extLst>
                </a:gridCol>
                <a:gridCol w="6252771">
                  <a:extLst>
                    <a:ext uri="{9D8B030D-6E8A-4147-A177-3AD203B41FA5}">
                      <a16:colId xmlns:a16="http://schemas.microsoft.com/office/drawing/2014/main" val="51799361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令和７年１月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EE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第４回リサイクル製品認定部会（議題：部会報告について）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E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16168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２月～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認定要領の改正作業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1893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７月頃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EE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答申（大阪府環境審議会）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E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4053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７月下旬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認定要領の改正手続き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2927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８～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EE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申請受付（令和７年度分）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新制度による対応を開始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E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14352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令和８年１月頃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令和７年度リサイクル製品認定部会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114010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4B6A6C-7D6F-49DD-88F3-E8F7E459BD07}"/>
              </a:ext>
            </a:extLst>
          </p:cNvPr>
          <p:cNvSpPr txBox="1"/>
          <p:nvPr/>
        </p:nvSpPr>
        <p:spPr>
          <a:xfrm>
            <a:off x="8966200" y="86116"/>
            <a:ext cx="815340" cy="30777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+mn-ea"/>
              </a:rPr>
              <a:t>資料２</a:t>
            </a:r>
          </a:p>
        </p:txBody>
      </p:sp>
    </p:spTree>
    <p:extLst>
      <p:ext uri="{BB962C8B-B14F-4D97-AF65-F5344CB8AC3E}">
        <p14:creationId xmlns:p14="http://schemas.microsoft.com/office/powerpoint/2010/main" val="126138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TM16401371[[fn=アトラス]]</Template>
  <TotalTime>0</TotalTime>
  <Words>149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2025-02-26T01:43:04Z</dcterms:created>
  <dcterms:modified xsi:type="dcterms:W3CDTF">2025-02-26T05:55:00Z</dcterms:modified>
</cp:coreProperties>
</file>