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FBA42-B4EC-4C80-B964-9F5A5D4EEF21}" type="datetimeFigureOut">
              <a:rPr kumimoji="1" lang="ja-JP" altLang="en-US" smtClean="0"/>
              <a:t>2019/3/8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A00C2-5FEC-4A60-A863-C8CFBB3615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4507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FBA42-B4EC-4C80-B964-9F5A5D4EEF21}" type="datetimeFigureOut">
              <a:rPr kumimoji="1" lang="ja-JP" altLang="en-US" smtClean="0"/>
              <a:t>2019/3/8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A00C2-5FEC-4A60-A863-C8CFBB3615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305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FBA42-B4EC-4C80-B964-9F5A5D4EEF21}" type="datetimeFigureOut">
              <a:rPr kumimoji="1" lang="ja-JP" altLang="en-US" smtClean="0"/>
              <a:t>2019/3/8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A00C2-5FEC-4A60-A863-C8CFBB3615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8179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FBA42-B4EC-4C80-B964-9F5A5D4EEF21}" type="datetimeFigureOut">
              <a:rPr kumimoji="1" lang="ja-JP" altLang="en-US" smtClean="0"/>
              <a:t>2019/3/8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A00C2-5FEC-4A60-A863-C8CFBB3615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3938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FBA42-B4EC-4C80-B964-9F5A5D4EEF21}" type="datetimeFigureOut">
              <a:rPr kumimoji="1" lang="ja-JP" altLang="en-US" smtClean="0"/>
              <a:t>2019/3/8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A00C2-5FEC-4A60-A863-C8CFBB3615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8380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FBA42-B4EC-4C80-B964-9F5A5D4EEF21}" type="datetimeFigureOut">
              <a:rPr kumimoji="1" lang="ja-JP" altLang="en-US" smtClean="0"/>
              <a:t>2019/3/8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A00C2-5FEC-4A60-A863-C8CFBB3615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5115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FBA42-B4EC-4C80-B964-9F5A5D4EEF21}" type="datetimeFigureOut">
              <a:rPr kumimoji="1" lang="ja-JP" altLang="en-US" smtClean="0"/>
              <a:t>2019/3/8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A00C2-5FEC-4A60-A863-C8CFBB3615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1927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FBA42-B4EC-4C80-B964-9F5A5D4EEF21}" type="datetimeFigureOut">
              <a:rPr kumimoji="1" lang="ja-JP" altLang="en-US" smtClean="0"/>
              <a:t>2019/3/8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A00C2-5FEC-4A60-A863-C8CFBB3615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4137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FBA42-B4EC-4C80-B964-9F5A5D4EEF21}" type="datetimeFigureOut">
              <a:rPr kumimoji="1" lang="ja-JP" altLang="en-US" smtClean="0"/>
              <a:t>2019/3/8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A00C2-5FEC-4A60-A863-C8CFBB3615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6175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FBA42-B4EC-4C80-B964-9F5A5D4EEF21}" type="datetimeFigureOut">
              <a:rPr kumimoji="1" lang="ja-JP" altLang="en-US" smtClean="0"/>
              <a:t>2019/3/8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A00C2-5FEC-4A60-A863-C8CFBB3615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8994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FBA42-B4EC-4C80-B964-9F5A5D4EEF21}" type="datetimeFigureOut">
              <a:rPr kumimoji="1" lang="ja-JP" altLang="en-US" smtClean="0"/>
              <a:t>2019/3/8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A00C2-5FEC-4A60-A863-C8CFBB3615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4728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1FBA42-B4EC-4C80-B964-9F5A5D4EEF21}" type="datetimeFigureOut">
              <a:rPr kumimoji="1" lang="ja-JP" altLang="en-US" smtClean="0"/>
              <a:t>2019/3/8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A00C2-5FEC-4A60-A863-C8CFBB3615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0267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476671"/>
          </a:xfrm>
          <a:solidFill>
            <a:srgbClr val="000099"/>
          </a:solidFill>
        </p:spPr>
        <p:txBody>
          <a:bodyPr>
            <a:normAutofit/>
          </a:bodyPr>
          <a:lstStyle/>
          <a:p>
            <a:r>
              <a:rPr lang="ja-JP" altLang="en-US" sz="1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</a:t>
            </a:r>
            <a:r>
              <a:rPr lang="ja-JP" altLang="en-US" sz="1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税</a:t>
            </a:r>
            <a:r>
              <a:rPr lang="ja-JP" altLang="en-US" sz="1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事務所における窓口</a:t>
            </a:r>
            <a:r>
              <a:rPr lang="ja-JP" altLang="en-US" sz="1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等業務にかかる事業手法の検討</a:t>
            </a:r>
            <a:endParaRPr kumimoji="1" lang="ja-JP" altLang="en-US" sz="1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87624" y="692694"/>
            <a:ext cx="7848872" cy="792089"/>
          </a:xfrm>
          <a:ln w="31750">
            <a:solidFill>
              <a:srgbClr val="000099"/>
            </a:solidFill>
          </a:ln>
        </p:spPr>
        <p:txBody>
          <a:bodyPr anchor="ctr">
            <a:noAutofit/>
          </a:bodyPr>
          <a:lstStyle/>
          <a:p>
            <a:pPr algn="l"/>
            <a:r>
              <a:rPr lang="ja-JP" altLang="en-US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府内</a:t>
            </a:r>
            <a:r>
              <a:rPr lang="en-US" altLang="ja-JP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カ所の府税事務所及び大阪自動車税</a:t>
            </a:r>
            <a:r>
              <a:rPr lang="ja-JP" altLang="en-US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事務所における窓口</a:t>
            </a:r>
            <a:r>
              <a:rPr lang="ja-JP" altLang="en-US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等業務について、</a:t>
            </a:r>
            <a:r>
              <a:rPr lang="ja-JP" altLang="en-US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委託する業務の範囲を拡大するに</a:t>
            </a:r>
            <a:r>
              <a:rPr lang="ja-JP" altLang="en-US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あたり、直営で実施</a:t>
            </a:r>
            <a:r>
              <a:rPr lang="ja-JP" altLang="ja-JP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する場合と</a:t>
            </a:r>
            <a:r>
              <a:rPr lang="ja-JP" altLang="en-US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ja-JP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委託</a:t>
            </a:r>
            <a:r>
              <a:rPr lang="ja-JP" altLang="ja-JP" sz="15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する場合の必要額を積算</a:t>
            </a:r>
            <a:r>
              <a:rPr lang="ja-JP" altLang="ja-JP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</a:t>
            </a:r>
            <a:r>
              <a:rPr lang="ja-JP" altLang="en-US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、支出負担額及び</a:t>
            </a:r>
            <a:r>
              <a:rPr lang="ja-JP" altLang="ja-JP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費用</a:t>
            </a:r>
            <a:r>
              <a:rPr lang="ja-JP" altLang="en-US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（新公会計）</a:t>
            </a:r>
            <a:r>
              <a:rPr lang="ja-JP" altLang="ja-JP" sz="1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を比較</a:t>
            </a:r>
            <a:endParaRPr lang="ja-JP" altLang="ja-JP" sz="15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07504" y="692696"/>
            <a:ext cx="1080120" cy="792088"/>
          </a:xfrm>
          <a:prstGeom prst="rect">
            <a:avLst/>
          </a:prstGeom>
          <a:solidFill>
            <a:srgbClr val="000099"/>
          </a:solidFill>
          <a:ln>
            <a:solidFill>
              <a:srgbClr val="0000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検討内容</a:t>
            </a:r>
            <a:endParaRPr kumimoji="1" lang="ja-JP" altLang="en-US" sz="1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6516216" y="5336891"/>
            <a:ext cx="2483768" cy="1077218"/>
          </a:xfrm>
          <a:prstGeom prst="rect">
            <a:avLst/>
          </a:prstGeom>
          <a:solidFill>
            <a:schemeClr val="bg1"/>
          </a:solidFill>
          <a:ln w="31750">
            <a:solidFill>
              <a:srgbClr val="000099"/>
            </a:solidFill>
          </a:ln>
        </p:spPr>
        <p:txBody>
          <a:bodyPr wrap="square">
            <a:spAutoFit/>
          </a:bodyPr>
          <a:lstStyle/>
          <a:p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委託</a:t>
            </a:r>
            <a:r>
              <a:rPr lang="ja-JP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の方が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直営に比べ、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支出負担額が小さく、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費用（コスト）も低い。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6516216" y="5157192"/>
            <a:ext cx="2483768" cy="365556"/>
          </a:xfrm>
          <a:prstGeom prst="rect">
            <a:avLst/>
          </a:prstGeom>
          <a:solidFill>
            <a:srgbClr val="000099"/>
          </a:solidFill>
          <a:ln>
            <a:solidFill>
              <a:srgbClr val="0000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検討結果</a:t>
            </a:r>
            <a:endParaRPr kumimoji="1" lang="ja-JP" altLang="en-US" sz="1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角丸四角形吹き出し 9"/>
          <p:cNvSpPr/>
          <p:nvPr/>
        </p:nvSpPr>
        <p:spPr>
          <a:xfrm>
            <a:off x="6376861" y="1916832"/>
            <a:ext cx="2659635" cy="828672"/>
          </a:xfrm>
          <a:prstGeom prst="wedgeRoundRectCallout">
            <a:avLst>
              <a:gd name="adj1" fmla="val -55974"/>
              <a:gd name="adj2" fmla="val 36253"/>
              <a:gd name="adj3" fmla="val 16667"/>
            </a:avLst>
          </a:prstGeom>
          <a:solidFill>
            <a:schemeClr val="bg1"/>
          </a:solidFill>
          <a:ln w="444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ｷｬｯｼｭ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ﾌﾛｰ計算書でみると、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委託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の方が、期間総額で約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2.5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億円、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支出負担額が小さい。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角丸四角形吹き出し 14"/>
          <p:cNvSpPr/>
          <p:nvPr/>
        </p:nvSpPr>
        <p:spPr>
          <a:xfrm>
            <a:off x="6376861" y="3629362"/>
            <a:ext cx="2623123" cy="828672"/>
          </a:xfrm>
          <a:prstGeom prst="wedgeRoundRectCallout">
            <a:avLst>
              <a:gd name="adj1" fmla="val -55446"/>
              <a:gd name="adj2" fmla="val 87308"/>
              <a:gd name="adj3" fmla="val 16667"/>
            </a:avLst>
          </a:prstGeom>
          <a:solidFill>
            <a:schemeClr val="bg1"/>
          </a:solidFill>
          <a:ln w="444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行政コスト計算書でみると、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委託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の方が、期間総額で約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2.2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億円、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費用（コスト）が低い。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700808"/>
            <a:ext cx="6092276" cy="5102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77447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Wistaria</Template>
  <TotalTime>716</TotalTime>
  <Words>132</Words>
  <Application>Microsoft Office PowerPoint</Application>
  <PresentationFormat>画面に合わせる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ＭＳ Ｐゴシック</vt:lpstr>
      <vt:lpstr>Arial</vt:lpstr>
      <vt:lpstr>Calibri</vt:lpstr>
      <vt:lpstr>Office ​​テーマ</vt:lpstr>
      <vt:lpstr>府税事務所における窓口等業務にかかる事業手法の検討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子ども家庭センターにおける軽度の安全確認業務にかかる事業手法の検討</dc:title>
  <dc:creator>HOSTNAME</dc:creator>
  <cp:lastModifiedBy>村上　徹</cp:lastModifiedBy>
  <cp:revision>27</cp:revision>
  <cp:lastPrinted>2019-03-08T10:46:34Z</cp:lastPrinted>
  <dcterms:created xsi:type="dcterms:W3CDTF">2017-03-03T04:28:36Z</dcterms:created>
  <dcterms:modified xsi:type="dcterms:W3CDTF">2019-03-08T10:47:52Z</dcterms:modified>
</cp:coreProperties>
</file>