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9"/>
  </p:notesMasterIdLst>
  <p:handoutMasterIdLst>
    <p:handoutMasterId r:id="rId50"/>
  </p:handoutMasterIdLst>
  <p:sldIdLst>
    <p:sldId id="256" r:id="rId2"/>
    <p:sldId id="458" r:id="rId3"/>
    <p:sldId id="343" r:id="rId4"/>
    <p:sldId id="490" r:id="rId5"/>
    <p:sldId id="377" r:id="rId6"/>
    <p:sldId id="456" r:id="rId7"/>
    <p:sldId id="442" r:id="rId8"/>
    <p:sldId id="443" r:id="rId9"/>
    <p:sldId id="444" r:id="rId10"/>
    <p:sldId id="445" r:id="rId11"/>
    <p:sldId id="446" r:id="rId12"/>
    <p:sldId id="447" r:id="rId13"/>
    <p:sldId id="461" r:id="rId14"/>
    <p:sldId id="449" r:id="rId15"/>
    <p:sldId id="450" r:id="rId16"/>
    <p:sldId id="451" r:id="rId17"/>
    <p:sldId id="452" r:id="rId18"/>
    <p:sldId id="453" r:id="rId19"/>
    <p:sldId id="454" r:id="rId20"/>
    <p:sldId id="365" r:id="rId21"/>
    <p:sldId id="455" r:id="rId22"/>
    <p:sldId id="462" r:id="rId23"/>
    <p:sldId id="483" r:id="rId24"/>
    <p:sldId id="486" r:id="rId25"/>
    <p:sldId id="484" r:id="rId26"/>
    <p:sldId id="487" r:id="rId27"/>
    <p:sldId id="485" r:id="rId28"/>
    <p:sldId id="488" r:id="rId29"/>
    <p:sldId id="489" r:id="rId30"/>
    <p:sldId id="465" r:id="rId31"/>
    <p:sldId id="463" r:id="rId32"/>
    <p:sldId id="464" r:id="rId33"/>
    <p:sldId id="470" r:id="rId34"/>
    <p:sldId id="472" r:id="rId35"/>
    <p:sldId id="491" r:id="rId36"/>
    <p:sldId id="492" r:id="rId37"/>
    <p:sldId id="493" r:id="rId38"/>
    <p:sldId id="494" r:id="rId39"/>
    <p:sldId id="495" r:id="rId40"/>
    <p:sldId id="471" r:id="rId41"/>
    <p:sldId id="467" r:id="rId42"/>
    <p:sldId id="468" r:id="rId43"/>
    <p:sldId id="469" r:id="rId44"/>
    <p:sldId id="501" r:id="rId45"/>
    <p:sldId id="502" r:id="rId46"/>
    <p:sldId id="503" r:id="rId47"/>
    <p:sldId id="504" r:id="rId48"/>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FE54"/>
    <a:srgbClr val="FF0066"/>
    <a:srgbClr val="FFFFCC"/>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91" autoAdjust="0"/>
    <p:restoredTop sz="94660"/>
  </p:normalViewPr>
  <p:slideViewPr>
    <p:cSldViewPr snapToGrid="0">
      <p:cViewPr varScale="1">
        <p:scale>
          <a:sx n="71" d="100"/>
          <a:sy n="71" d="100"/>
        </p:scale>
        <p:origin x="1536" y="54"/>
      </p:cViewPr>
      <p:guideLst/>
    </p:cSldViewPr>
  </p:slideViewPr>
  <p:notesTextViewPr>
    <p:cViewPr>
      <p:scale>
        <a:sx n="1" d="1"/>
        <a:sy n="1" d="1"/>
      </p:scale>
      <p:origin x="0" y="0"/>
    </p:cViewPr>
  </p:notesTextViewPr>
  <p:notesViewPr>
    <p:cSldViewPr snapToGrid="0">
      <p:cViewPr varScale="1">
        <p:scale>
          <a:sx n="50" d="100"/>
          <a:sy n="50" d="100"/>
        </p:scale>
        <p:origin x="2040"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大学グラフ!$A$1:$A$10</c:f>
              <c:strCache>
                <c:ptCount val="10"/>
                <c:pt idx="0">
                  <c:v>どんな病気でも治せる新しい医療技術等が次々と生まれる</c:v>
                </c:pt>
                <c:pt idx="1">
                  <c:v>先端技術を活用して世界初の製品やサービスがどんどん生み出される</c:v>
                </c:pt>
                <c:pt idx="2">
                  <c:v>失敗しても、何度でも新たな事業に挑戦できる</c:v>
                </c:pt>
                <c:pt idx="3">
                  <c:v>世界中から芸術家が集まり新しい文化を生み出したり、仮想空間でいつでも世界中の人たちと交流できる</c:v>
                </c:pt>
                <c:pt idx="4">
                  <c:v>働く場所や時間が自由に選択できる</c:v>
                </c:pt>
                <c:pt idx="5">
                  <c:v>誰もがいつでも学び直しできる</c:v>
                </c:pt>
                <c:pt idx="6">
                  <c:v>CO2やプラスチックゴミの排出をゼロにするなど、地球の環境が守られている</c:v>
                </c:pt>
                <c:pt idx="7">
                  <c:v>自動運転や空飛ぶ車などで自由に移動できる</c:v>
                </c:pt>
                <c:pt idx="8">
                  <c:v>日常生活のデータが活用され、暮らしの豊かさにつながる新しいサービスが生み出される</c:v>
                </c:pt>
                <c:pt idx="9">
                  <c:v>国際的に開かれ、世界中から大阪に人や企業、情報が集まっている</c:v>
                </c:pt>
              </c:strCache>
            </c:strRef>
          </c:cat>
          <c:val>
            <c:numRef>
              <c:f>大学グラフ!$B$1:$B$10</c:f>
            </c:numRef>
          </c:val>
          <c:extLst>
            <c:ext xmlns:c16="http://schemas.microsoft.com/office/drawing/2014/chart" uri="{C3380CC4-5D6E-409C-BE32-E72D297353CC}">
              <c16:uniqueId val="{00000000-3554-49C2-8D1C-56C7159CDAF7}"/>
            </c:ext>
          </c:extLst>
        </c:ser>
        <c:ser>
          <c:idx val="1"/>
          <c:order val="1"/>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1-3554-49C2-8D1C-56C7159CDAF7}"/>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2-3554-49C2-8D1C-56C7159CDAF7}"/>
                </c:ext>
              </c:extLst>
            </c:dLbl>
            <c:dLbl>
              <c:idx val="9"/>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3-3554-49C2-8D1C-56C7159CDAF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'全体(グラフ)'!$A$1:$A$10</c:f>
              <c:strCache>
                <c:ptCount val="10"/>
                <c:pt idx="0">
                  <c:v>どんな病気でも治せる新しい医療技術等が次々と生まれる</c:v>
                </c:pt>
                <c:pt idx="1">
                  <c:v>先端技術を活用して世界初の製品やサービスがどんどん生み出される</c:v>
                </c:pt>
                <c:pt idx="2">
                  <c:v>失敗しても、何度でも新たな事業に挑戦できる</c:v>
                </c:pt>
                <c:pt idx="3">
                  <c:v>世界中から芸術家が集まり新しい文化を生み出したり、仮想空間でいつでも世界中の人たちと交流できる</c:v>
                </c:pt>
                <c:pt idx="4">
                  <c:v>働く場所や時間が自由に選択できる</c:v>
                </c:pt>
                <c:pt idx="5">
                  <c:v>誰もがいつでも学び直しできる</c:v>
                </c:pt>
                <c:pt idx="6">
                  <c:v>CO2やプラスチックゴミの排出をゼロにするなど、地球の環境が守られている</c:v>
                </c:pt>
                <c:pt idx="7">
                  <c:v>自動運転や空飛ぶ車などで自由に移動できる</c:v>
                </c:pt>
                <c:pt idx="8">
                  <c:v>日常生活のデータが活用され、暮らしの豊かさにつながる新しいサービスが生み出される</c:v>
                </c:pt>
                <c:pt idx="9">
                  <c:v>国際的に開かれ、世界中から大阪に人や企業、情報が集まっている</c:v>
                </c:pt>
              </c:strCache>
            </c:strRef>
          </c:cat>
          <c:val>
            <c:numRef>
              <c:f>'全体(グラフ)'!$C$1:$C$10</c:f>
              <c:numCache>
                <c:formatCode>0.0%</c:formatCode>
                <c:ptCount val="10"/>
                <c:pt idx="0">
                  <c:v>0.13661538461538461</c:v>
                </c:pt>
                <c:pt idx="1">
                  <c:v>0.14461538461538462</c:v>
                </c:pt>
                <c:pt idx="2">
                  <c:v>0.10030769230769231</c:v>
                </c:pt>
                <c:pt idx="3">
                  <c:v>4.6769230769230771E-2</c:v>
                </c:pt>
                <c:pt idx="4">
                  <c:v>0.12553846153846154</c:v>
                </c:pt>
                <c:pt idx="5">
                  <c:v>7.8153846153846157E-2</c:v>
                </c:pt>
                <c:pt idx="6">
                  <c:v>0.10215384615384615</c:v>
                </c:pt>
                <c:pt idx="7">
                  <c:v>2.9538461538461538E-2</c:v>
                </c:pt>
                <c:pt idx="8">
                  <c:v>7.9384615384615387E-2</c:v>
                </c:pt>
                <c:pt idx="9">
                  <c:v>0.15692307692307692</c:v>
                </c:pt>
              </c:numCache>
            </c:numRef>
          </c:val>
          <c:extLst>
            <c:ext xmlns:c16="http://schemas.microsoft.com/office/drawing/2014/chart" uri="{C3380CC4-5D6E-409C-BE32-E72D297353CC}">
              <c16:uniqueId val="{00000004-3554-49C2-8D1C-56C7159CDAF7}"/>
            </c:ext>
          </c:extLst>
        </c:ser>
        <c:dLbls>
          <c:showLegendKey val="0"/>
          <c:showVal val="0"/>
          <c:showCatName val="0"/>
          <c:showSerName val="0"/>
          <c:showPercent val="0"/>
          <c:showBubbleSize val="0"/>
        </c:dLbls>
        <c:gapWidth val="182"/>
        <c:axId val="228221903"/>
        <c:axId val="228215663"/>
      </c:barChart>
      <c:catAx>
        <c:axId val="22822190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28215663"/>
        <c:crosses val="autoZero"/>
        <c:auto val="1"/>
        <c:lblAlgn val="ctr"/>
        <c:lblOffset val="100"/>
        <c:noMultiLvlLbl val="0"/>
      </c:catAx>
      <c:valAx>
        <c:axId val="228215663"/>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28221903"/>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大学グラフ!$A$15:$A$24</c:f>
              <c:strCache>
                <c:ptCount val="10"/>
                <c:pt idx="0">
                  <c:v>医療が飛躍的に進歩し、誰もがいつまでも健康でいられる</c:v>
                </c:pt>
                <c:pt idx="1">
                  <c:v>予知技術や減災技術等により、災害による犠牲がでない</c:v>
                </c:pt>
                <c:pt idx="2">
                  <c:v>見守り技術や自動運転技術などで、犯罪や事故が起こらない</c:v>
                </c:pt>
                <c:pt idx="3">
                  <c:v>一人ひとりの人権が尊重され、誰もが個性や能力をいかして自己実現ができる</c:v>
                </c:pt>
                <c:pt idx="4">
                  <c:v>まち全体がバリアフリー</c:v>
                </c:pt>
                <c:pt idx="5">
                  <c:v>先端技術を活用した子育てサポートで、誰もが安心して子どもを生み育てることができる</c:v>
                </c:pt>
                <c:pt idx="6">
                  <c:v>貧困がなくなり、子どもたちが未来に向かってチャレンジできる</c:v>
                </c:pt>
                <c:pt idx="7">
                  <c:v>先端技術により、それぞれの子どもたちに合った学習ができる</c:v>
                </c:pt>
                <c:pt idx="8">
                  <c:v>健康や環境に配慮された人にやさしいまちが形成され、生涯を通じて暮らすことができる</c:v>
                </c:pt>
                <c:pt idx="9">
                  <c:v>自然が再生され、自然を身近に感じることができる</c:v>
                </c:pt>
              </c:strCache>
            </c:strRef>
          </c:cat>
          <c:val>
            <c:numRef>
              <c:f>大学グラフ!$B$15:$B$24</c:f>
            </c:numRef>
          </c:val>
          <c:extLst>
            <c:ext xmlns:c16="http://schemas.microsoft.com/office/drawing/2014/chart" uri="{C3380CC4-5D6E-409C-BE32-E72D297353CC}">
              <c16:uniqueId val="{00000000-B450-4563-8C78-D8329835D411}"/>
            </c:ext>
          </c:extLst>
        </c:ser>
        <c:ser>
          <c:idx val="1"/>
          <c:order val="1"/>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1-B450-4563-8C78-D8329835D411}"/>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2-B450-4563-8C78-D8329835D411}"/>
                </c:ext>
              </c:extLst>
            </c:dLbl>
            <c:dLbl>
              <c:idx val="8"/>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3-B450-4563-8C78-D8329835D41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'全体(グラフ)'!$A$15:$A$24</c:f>
              <c:strCache>
                <c:ptCount val="10"/>
                <c:pt idx="0">
                  <c:v>医療が飛躍的に進歩し、誰もがいつまでも健康でいられる</c:v>
                </c:pt>
                <c:pt idx="1">
                  <c:v>予知技術や減災技術等により、災害による犠牲がでない</c:v>
                </c:pt>
                <c:pt idx="2">
                  <c:v>見守り技術や自動運転技術などで、犯罪や事故が起こらない</c:v>
                </c:pt>
                <c:pt idx="3">
                  <c:v>一人ひとりの人権が尊重され、誰もが個性や能力をいかして自己実現ができる</c:v>
                </c:pt>
                <c:pt idx="4">
                  <c:v>まち全体がバリアフリー</c:v>
                </c:pt>
                <c:pt idx="5">
                  <c:v>先端技術を活用した子育てサポートで、誰もが安心して子どもを生み育てることができる</c:v>
                </c:pt>
                <c:pt idx="6">
                  <c:v>貧困がなくなり、子どもたちが未来に向かってチャレンジできる</c:v>
                </c:pt>
                <c:pt idx="7">
                  <c:v>先端技術により、それぞれの子どもたちに合った学習ができる</c:v>
                </c:pt>
                <c:pt idx="8">
                  <c:v>健康や環境に配慮された人にやさしいまちが形成され、生涯を通じて暮らすことができる</c:v>
                </c:pt>
                <c:pt idx="9">
                  <c:v>自然が再生され、自然を身近に感じることができる</c:v>
                </c:pt>
              </c:strCache>
            </c:strRef>
          </c:cat>
          <c:val>
            <c:numRef>
              <c:f>'全体(グラフ)'!$C$15:$C$24</c:f>
              <c:numCache>
                <c:formatCode>0.0%</c:formatCode>
                <c:ptCount val="10"/>
                <c:pt idx="0">
                  <c:v>0.18696186961869618</c:v>
                </c:pt>
                <c:pt idx="1">
                  <c:v>0.10762607626076261</c:v>
                </c:pt>
                <c:pt idx="2">
                  <c:v>5.4120541205412057E-2</c:v>
                </c:pt>
                <c:pt idx="3">
                  <c:v>0.15436654366543665</c:v>
                </c:pt>
                <c:pt idx="4">
                  <c:v>5.4120541205412057E-2</c:v>
                </c:pt>
                <c:pt idx="5">
                  <c:v>7.626076260762607E-2</c:v>
                </c:pt>
                <c:pt idx="6">
                  <c:v>0.11992619926199262</c:v>
                </c:pt>
                <c:pt idx="7">
                  <c:v>3.4440344403444033E-2</c:v>
                </c:pt>
                <c:pt idx="8">
                  <c:v>0.13714637146371464</c:v>
                </c:pt>
                <c:pt idx="9">
                  <c:v>7.5030750307503072E-2</c:v>
                </c:pt>
              </c:numCache>
            </c:numRef>
          </c:val>
          <c:extLst>
            <c:ext xmlns:c16="http://schemas.microsoft.com/office/drawing/2014/chart" uri="{C3380CC4-5D6E-409C-BE32-E72D297353CC}">
              <c16:uniqueId val="{00000004-B450-4563-8C78-D8329835D411}"/>
            </c:ext>
          </c:extLst>
        </c:ser>
        <c:dLbls>
          <c:dLblPos val="outEnd"/>
          <c:showLegendKey val="0"/>
          <c:showVal val="1"/>
          <c:showCatName val="0"/>
          <c:showSerName val="0"/>
          <c:showPercent val="0"/>
          <c:showBubbleSize val="0"/>
        </c:dLbls>
        <c:gapWidth val="182"/>
        <c:axId val="242390527"/>
        <c:axId val="242395519"/>
      </c:barChart>
      <c:catAx>
        <c:axId val="24239052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42395519"/>
        <c:crosses val="autoZero"/>
        <c:auto val="1"/>
        <c:lblAlgn val="ctr"/>
        <c:lblOffset val="100"/>
        <c:noMultiLvlLbl val="0"/>
      </c:catAx>
      <c:valAx>
        <c:axId val="242395519"/>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42390527"/>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大学グラフ!$A$28:$A$31</c:f>
              <c:strCache>
                <c:ptCount val="4"/>
                <c:pt idx="0">
                  <c:v>大阪が世界に先駆けた高齢社会や健康・医療（癌や認知症の克服など）のモデルになっている</c:v>
                </c:pt>
                <c:pt idx="1">
                  <c:v>大阪が地球温暖化対策やプラスチックごみ対策などの世界のモデルになっている</c:v>
                </c:pt>
                <c:pt idx="2">
                  <c:v>大阪が有するまちづくりや交通対策、バリアフリー対策などのノウハウを活かして、世界の都市問題を解決につなげている</c:v>
                </c:pt>
                <c:pt idx="3">
                  <c:v>大阪に根付く、SDGsにも通じる「三方よし（売り手によし・買い手によし・世間によし）」や「おせっかい」の精神が世界にも広がっている</c:v>
                </c:pt>
              </c:strCache>
            </c:strRef>
          </c:cat>
          <c:val>
            <c:numRef>
              <c:f>大学グラフ!$B$28:$B$31</c:f>
            </c:numRef>
          </c:val>
          <c:extLst>
            <c:ext xmlns:c16="http://schemas.microsoft.com/office/drawing/2014/chart" uri="{C3380CC4-5D6E-409C-BE32-E72D297353CC}">
              <c16:uniqueId val="{00000000-9500-4820-87F4-3D157A6BF044}"/>
            </c:ext>
          </c:extLst>
        </c:ser>
        <c:ser>
          <c:idx val="1"/>
          <c:order val="1"/>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1-9500-4820-87F4-3D157A6BF044}"/>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2-9500-4820-87F4-3D157A6BF04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'全体(グラフ)'!$A$28:$A$31</c:f>
              <c:strCache>
                <c:ptCount val="4"/>
                <c:pt idx="0">
                  <c:v>大阪が世界に先駆けた高齢社会や健康・医療（癌や認知症の克服など）のモデルになっている</c:v>
                </c:pt>
                <c:pt idx="1">
                  <c:v>大阪が地球温暖化対策やプラスチックごみ対策などの世界のモデルになっている</c:v>
                </c:pt>
                <c:pt idx="2">
                  <c:v>大阪が有するまちづくりや交通対策、バリアフリー対策などのノウハウを活かして、世界の都市問題を解決につなげている</c:v>
                </c:pt>
                <c:pt idx="3">
                  <c:v>大阪に根付く、SDGsにも通じる「三方よし（売り手によし・買い手によし・世間によし）」や「おせっかい」の精神が世界にも広がっている</c:v>
                </c:pt>
              </c:strCache>
            </c:strRef>
          </c:cat>
          <c:val>
            <c:numRef>
              <c:f>'全体(グラフ)'!$C$28:$C$31</c:f>
              <c:numCache>
                <c:formatCode>0.0%</c:formatCode>
                <c:ptCount val="4"/>
                <c:pt idx="0">
                  <c:v>0.27193528313627879</c:v>
                </c:pt>
                <c:pt idx="1">
                  <c:v>0.21468574984443062</c:v>
                </c:pt>
                <c:pt idx="2">
                  <c:v>0.25451151213441192</c:v>
                </c:pt>
                <c:pt idx="3">
                  <c:v>0.25886745488487867</c:v>
                </c:pt>
              </c:numCache>
            </c:numRef>
          </c:val>
          <c:extLst>
            <c:ext xmlns:c16="http://schemas.microsoft.com/office/drawing/2014/chart" uri="{C3380CC4-5D6E-409C-BE32-E72D297353CC}">
              <c16:uniqueId val="{00000003-9500-4820-87F4-3D157A6BF044}"/>
            </c:ext>
          </c:extLst>
        </c:ser>
        <c:dLbls>
          <c:dLblPos val="outEnd"/>
          <c:showLegendKey val="0"/>
          <c:showVal val="1"/>
          <c:showCatName val="0"/>
          <c:showSerName val="0"/>
          <c:showPercent val="0"/>
          <c:showBubbleSize val="0"/>
        </c:dLbls>
        <c:gapWidth val="182"/>
        <c:axId val="242389695"/>
        <c:axId val="242393439"/>
      </c:barChart>
      <c:catAx>
        <c:axId val="24238969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42393439"/>
        <c:crosses val="autoZero"/>
        <c:auto val="1"/>
        <c:lblAlgn val="ctr"/>
        <c:lblOffset val="100"/>
        <c:noMultiLvlLbl val="0"/>
      </c:catAx>
      <c:valAx>
        <c:axId val="242393439"/>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42389695"/>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【全体】大阪の人は短気でと..._frequency!$B$2:$B$11</c:f>
              <c:strCache>
                <c:ptCount val="10"/>
                <c:pt idx="0">
                  <c:v>世界</c:v>
                </c:pt>
                <c:pt idx="1">
                  <c:v>日本</c:v>
                </c:pt>
                <c:pt idx="2">
                  <c:v>技術</c:v>
                </c:pt>
                <c:pt idx="3">
                  <c:v>環境</c:v>
                </c:pt>
                <c:pt idx="4">
                  <c:v>AI</c:v>
                </c:pt>
                <c:pt idx="5">
                  <c:v>未来</c:v>
                </c:pt>
                <c:pt idx="6">
                  <c:v>社会</c:v>
                </c:pt>
                <c:pt idx="7">
                  <c:v>ゴミ</c:v>
                </c:pt>
                <c:pt idx="8">
                  <c:v>子供</c:v>
                </c:pt>
                <c:pt idx="9">
                  <c:v>場所</c:v>
                </c:pt>
              </c:strCache>
            </c:strRef>
          </c:cat>
          <c:val>
            <c:numRef>
              <c:f>【全体】大阪の人は短気でと..._frequency!$C$2:$C$11</c:f>
              <c:numCache>
                <c:formatCode>General</c:formatCode>
                <c:ptCount val="10"/>
                <c:pt idx="0">
                  <c:v>90</c:v>
                </c:pt>
                <c:pt idx="1">
                  <c:v>60</c:v>
                </c:pt>
                <c:pt idx="2">
                  <c:v>55</c:v>
                </c:pt>
                <c:pt idx="3">
                  <c:v>55</c:v>
                </c:pt>
                <c:pt idx="4">
                  <c:v>54</c:v>
                </c:pt>
                <c:pt idx="5">
                  <c:v>53</c:v>
                </c:pt>
                <c:pt idx="6">
                  <c:v>48</c:v>
                </c:pt>
                <c:pt idx="7">
                  <c:v>42</c:v>
                </c:pt>
                <c:pt idx="8">
                  <c:v>42</c:v>
                </c:pt>
                <c:pt idx="9">
                  <c:v>38</c:v>
                </c:pt>
              </c:numCache>
            </c:numRef>
          </c:val>
          <c:extLst>
            <c:ext xmlns:c16="http://schemas.microsoft.com/office/drawing/2014/chart" uri="{C3380CC4-5D6E-409C-BE32-E72D297353CC}">
              <c16:uniqueId val="{00000000-59D8-42CE-9CF4-61DA14C58BE1}"/>
            </c:ext>
          </c:extLst>
        </c:ser>
        <c:dLbls>
          <c:dLblPos val="outEnd"/>
          <c:showLegendKey val="0"/>
          <c:showVal val="1"/>
          <c:showCatName val="0"/>
          <c:showSerName val="0"/>
          <c:showPercent val="0"/>
          <c:showBubbleSize val="0"/>
        </c:dLbls>
        <c:gapWidth val="182"/>
        <c:axId val="2034721760"/>
        <c:axId val="2034708448"/>
      </c:barChart>
      <c:catAx>
        <c:axId val="20347217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34708448"/>
        <c:crosses val="autoZero"/>
        <c:auto val="1"/>
        <c:lblAlgn val="ctr"/>
        <c:lblOffset val="100"/>
        <c:noMultiLvlLbl val="0"/>
      </c:catAx>
      <c:valAx>
        <c:axId val="203470844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3472176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8001C32F-F3DE-48E6-8A0B-7EB1A4C39668}" type="datetimeFigureOut">
              <a:rPr kumimoji="1" lang="ja-JP" altLang="en-US" smtClean="0"/>
              <a:t>2020/2/25</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170CAED0-66C4-409C-9704-DFD8BC31D12C}" type="slidenum">
              <a:rPr kumimoji="1" lang="ja-JP" altLang="en-US" smtClean="0"/>
              <a:t>‹#›</a:t>
            </a:fld>
            <a:endParaRPr kumimoji="1" lang="ja-JP" altLang="en-US"/>
          </a:p>
        </p:txBody>
      </p:sp>
    </p:spTree>
    <p:extLst>
      <p:ext uri="{BB962C8B-B14F-4D97-AF65-F5344CB8AC3E}">
        <p14:creationId xmlns:p14="http://schemas.microsoft.com/office/powerpoint/2010/main" val="1894405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EF63D85A-3202-4F8C-82FB-105109BD6F0F}" type="datetimeFigureOut">
              <a:rPr kumimoji="1" lang="ja-JP" altLang="en-US" smtClean="0"/>
              <a:t>2020/2/25</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A07050B4-07F4-48F4-BEA6-1C2E5BF9B96A}" type="slidenum">
              <a:rPr kumimoji="1" lang="ja-JP" altLang="en-US" smtClean="0"/>
              <a:t>‹#›</a:t>
            </a:fld>
            <a:endParaRPr kumimoji="1" lang="ja-JP" altLang="en-US"/>
          </a:p>
        </p:txBody>
      </p:sp>
    </p:spTree>
    <p:extLst>
      <p:ext uri="{BB962C8B-B14F-4D97-AF65-F5344CB8AC3E}">
        <p14:creationId xmlns:p14="http://schemas.microsoft.com/office/powerpoint/2010/main" val="4034354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1490966-BF99-40F1-B7EA-ABC95D80E971}" type="datetime1">
              <a:rPr kumimoji="1" lang="ja-JP" altLang="en-US" smtClean="0"/>
              <a:t>2020/2/25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812696" y="6612835"/>
            <a:ext cx="331303" cy="245165"/>
          </a:xfrm>
          <a:solidFill>
            <a:schemeClr val="accent4"/>
          </a:solidFill>
        </p:spPr>
        <p:txBody>
          <a:bodyPr lIns="36000" tIns="18000" rIns="36000" bIns="18000"/>
          <a:lstStyle>
            <a:lvl1pPr algn="ctr">
              <a:defRPr sz="1400">
                <a:solidFill>
                  <a:schemeClr val="tx1"/>
                </a:solidFill>
              </a:defRPr>
            </a:lvl1pPr>
          </a:lstStyle>
          <a:p>
            <a:fld id="{324DB1EE-B208-4ECD-A60E-E84AEDECF199}" type="slidenum">
              <a:rPr kumimoji="1" lang="ja-JP" altLang="en-US" smtClean="0"/>
              <a:pPr/>
              <a:t>‹#›</a:t>
            </a:fld>
            <a:endParaRPr kumimoji="1" lang="ja-JP" altLang="en-US" dirty="0"/>
          </a:p>
        </p:txBody>
      </p:sp>
    </p:spTree>
    <p:extLst>
      <p:ext uri="{BB962C8B-B14F-4D97-AF65-F5344CB8AC3E}">
        <p14:creationId xmlns:p14="http://schemas.microsoft.com/office/powerpoint/2010/main" val="3350818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05E1697-629F-41BB-965B-4670A99DE542}" type="datetime1">
              <a:rPr kumimoji="1" lang="ja-JP" altLang="en-US" smtClean="0"/>
              <a:t>2020/2/25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72938" y="6492875"/>
            <a:ext cx="371061" cy="365125"/>
          </a:xfrm>
        </p:spPr>
        <p:txBody>
          <a:bodyPr/>
          <a:lstStyle/>
          <a:p>
            <a:fld id="{324DB1EE-B208-4ECD-A60E-E84AEDECF199}" type="slidenum">
              <a:rPr kumimoji="1" lang="ja-JP" altLang="en-US" smtClean="0"/>
              <a:t>‹#›</a:t>
            </a:fld>
            <a:endParaRPr kumimoji="1" lang="ja-JP" altLang="en-US"/>
          </a:p>
        </p:txBody>
      </p:sp>
    </p:spTree>
    <p:extLst>
      <p:ext uri="{BB962C8B-B14F-4D97-AF65-F5344CB8AC3E}">
        <p14:creationId xmlns:p14="http://schemas.microsoft.com/office/powerpoint/2010/main" val="3193181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7DD1BDA-FC90-4A13-B7EA-F67329B07684}" type="datetime1">
              <a:rPr kumimoji="1" lang="ja-JP" altLang="en-US" smtClean="0"/>
              <a:t>2020/2/25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72938" y="6492875"/>
            <a:ext cx="371061" cy="365125"/>
          </a:xfrm>
        </p:spPr>
        <p:txBody>
          <a:bodyPr/>
          <a:lstStyle/>
          <a:p>
            <a:fld id="{324DB1EE-B208-4ECD-A60E-E84AEDECF199}" type="slidenum">
              <a:rPr kumimoji="1" lang="ja-JP" altLang="en-US" smtClean="0"/>
              <a:t>‹#›</a:t>
            </a:fld>
            <a:endParaRPr kumimoji="1" lang="ja-JP" altLang="en-US"/>
          </a:p>
        </p:txBody>
      </p:sp>
    </p:spTree>
    <p:extLst>
      <p:ext uri="{BB962C8B-B14F-4D97-AF65-F5344CB8AC3E}">
        <p14:creationId xmlns:p14="http://schemas.microsoft.com/office/powerpoint/2010/main" val="3003008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5E44190-9C04-41D4-BEFA-CF6125F7A704}" type="datetime1">
              <a:rPr kumimoji="1" lang="ja-JP" altLang="en-US" smtClean="0"/>
              <a:t>2020/2/25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405446" y="115210"/>
            <a:ext cx="630367"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768595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E6014F7-CC6A-40D1-B6C1-DDBFECDF1B8F}" type="datetime1">
              <a:rPr kumimoji="1" lang="ja-JP" altLang="en-US" smtClean="0"/>
              <a:t>2020/2/25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405446" y="6428923"/>
            <a:ext cx="643765"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39781920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273247C-5824-4C9A-A7EE-FA4532566223}" type="datetime1">
              <a:rPr kumimoji="1" lang="ja-JP" altLang="en-US" smtClean="0"/>
              <a:t>2020/2/25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812696" y="6612835"/>
            <a:ext cx="331303" cy="245165"/>
          </a:xfrm>
          <a:solidFill>
            <a:schemeClr val="accent4"/>
          </a:solidFill>
        </p:spPr>
        <p:txBody>
          <a:bodyPr lIns="36000" tIns="18000" rIns="36000" bIns="18000"/>
          <a:lstStyle>
            <a:lvl1pPr algn="ctr">
              <a:defRPr sz="1400">
                <a:solidFill>
                  <a:schemeClr val="tx1"/>
                </a:solidFill>
              </a:defRPr>
            </a:lvl1pPr>
          </a:lstStyle>
          <a:p>
            <a:fld id="{324DB1EE-B208-4ECD-A60E-E84AEDECF199}" type="slidenum">
              <a:rPr kumimoji="1" lang="ja-JP" altLang="en-US" smtClean="0"/>
              <a:pPr/>
              <a:t>‹#›</a:t>
            </a:fld>
            <a:endParaRPr kumimoji="1" lang="ja-JP" altLang="en-US" dirty="0"/>
          </a:p>
        </p:txBody>
      </p:sp>
    </p:spTree>
    <p:extLst>
      <p:ext uri="{BB962C8B-B14F-4D97-AF65-F5344CB8AC3E}">
        <p14:creationId xmlns:p14="http://schemas.microsoft.com/office/powerpoint/2010/main" val="1338531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4260538-0C59-4D88-A256-9546E1CEDD2E}" type="datetime1">
              <a:rPr kumimoji="1" lang="ja-JP" altLang="en-US" smtClean="0"/>
              <a:t>2020/2/25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59686" y="6492875"/>
            <a:ext cx="384313" cy="365125"/>
          </a:xfrm>
        </p:spPr>
        <p:txBody>
          <a:bodyPr/>
          <a:lstStyle/>
          <a:p>
            <a:fld id="{324DB1EE-B208-4ECD-A60E-E84AEDECF199}" type="slidenum">
              <a:rPr kumimoji="1" lang="ja-JP" altLang="en-US" smtClean="0"/>
              <a:t>‹#›</a:t>
            </a:fld>
            <a:endParaRPr kumimoji="1" lang="ja-JP" altLang="en-US"/>
          </a:p>
        </p:txBody>
      </p:sp>
    </p:spTree>
    <p:extLst>
      <p:ext uri="{BB962C8B-B14F-4D97-AF65-F5344CB8AC3E}">
        <p14:creationId xmlns:p14="http://schemas.microsoft.com/office/powerpoint/2010/main" val="2708934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BEA3B43-C32B-4188-A230-23A39E9E87F3}" type="datetime1">
              <a:rPr kumimoji="1" lang="ja-JP" altLang="en-US" smtClean="0"/>
              <a:t>2020/2/25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8772938" y="6492875"/>
            <a:ext cx="371061" cy="365125"/>
          </a:xfrm>
        </p:spPr>
        <p:txBody>
          <a:bodyPr/>
          <a:lstStyle/>
          <a:p>
            <a:fld id="{324DB1EE-B208-4ECD-A60E-E84AEDECF199}" type="slidenum">
              <a:rPr kumimoji="1" lang="ja-JP" altLang="en-US" smtClean="0"/>
              <a:t>‹#›</a:t>
            </a:fld>
            <a:endParaRPr kumimoji="1" lang="ja-JP" altLang="en-US"/>
          </a:p>
        </p:txBody>
      </p:sp>
    </p:spTree>
    <p:extLst>
      <p:ext uri="{BB962C8B-B14F-4D97-AF65-F5344CB8AC3E}">
        <p14:creationId xmlns:p14="http://schemas.microsoft.com/office/powerpoint/2010/main" val="3811735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0A4F6BE-EC84-44D2-8F67-73ADFCD3F372}" type="datetime1">
              <a:rPr kumimoji="1" lang="ja-JP" altLang="en-US" smtClean="0"/>
              <a:t>2020/2/25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a:xfrm>
            <a:off x="8772938" y="6492875"/>
            <a:ext cx="371061" cy="365125"/>
          </a:xfrm>
        </p:spPr>
        <p:txBody>
          <a:bodyPr/>
          <a:lstStyle/>
          <a:p>
            <a:fld id="{324DB1EE-B208-4ECD-A60E-E84AEDECF199}" type="slidenum">
              <a:rPr kumimoji="1" lang="ja-JP" altLang="en-US" smtClean="0"/>
              <a:t>‹#›</a:t>
            </a:fld>
            <a:endParaRPr kumimoji="1" lang="ja-JP" altLang="en-US"/>
          </a:p>
        </p:txBody>
      </p:sp>
    </p:spTree>
    <p:extLst>
      <p:ext uri="{BB962C8B-B14F-4D97-AF65-F5344CB8AC3E}">
        <p14:creationId xmlns:p14="http://schemas.microsoft.com/office/powerpoint/2010/main" val="3285489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D678D64-C70C-4291-8AE2-8337AA8BEA84}" type="datetime1">
              <a:rPr kumimoji="1" lang="ja-JP" altLang="en-US" smtClean="0"/>
              <a:t>2020/2/25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a:xfrm>
            <a:off x="8759686" y="6492875"/>
            <a:ext cx="384313" cy="365125"/>
          </a:xfrm>
        </p:spPr>
        <p:txBody>
          <a:bodyPr/>
          <a:lstStyle/>
          <a:p>
            <a:fld id="{324DB1EE-B208-4ECD-A60E-E84AEDECF199}" type="slidenum">
              <a:rPr kumimoji="1" lang="ja-JP" altLang="en-US" smtClean="0"/>
              <a:t>‹#›</a:t>
            </a:fld>
            <a:endParaRPr kumimoji="1" lang="ja-JP" altLang="en-US"/>
          </a:p>
        </p:txBody>
      </p:sp>
    </p:spTree>
    <p:extLst>
      <p:ext uri="{BB962C8B-B14F-4D97-AF65-F5344CB8AC3E}">
        <p14:creationId xmlns:p14="http://schemas.microsoft.com/office/powerpoint/2010/main" val="1867928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24756-784A-48B5-B1D7-7DBADAFA89E1}" type="datetime1">
              <a:rPr kumimoji="1" lang="ja-JP" altLang="en-US" smtClean="0"/>
              <a:t>2020/2/25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8746434" y="6492875"/>
            <a:ext cx="397565" cy="365125"/>
          </a:xfrm>
        </p:spPr>
        <p:txBody>
          <a:bodyPr/>
          <a:lstStyle/>
          <a:p>
            <a:fld id="{324DB1EE-B208-4ECD-A60E-E84AEDECF199}" type="slidenum">
              <a:rPr kumimoji="1" lang="ja-JP" altLang="en-US" smtClean="0"/>
              <a:t>‹#›</a:t>
            </a:fld>
            <a:endParaRPr kumimoji="1" lang="ja-JP" altLang="en-US"/>
          </a:p>
        </p:txBody>
      </p:sp>
    </p:spTree>
    <p:extLst>
      <p:ext uri="{BB962C8B-B14F-4D97-AF65-F5344CB8AC3E}">
        <p14:creationId xmlns:p14="http://schemas.microsoft.com/office/powerpoint/2010/main" val="4184572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6D7E345-3644-4056-B848-EF0FDCA970AF}" type="datetime1">
              <a:rPr kumimoji="1" lang="ja-JP" altLang="en-US" smtClean="0"/>
              <a:t>2020/2/25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8772938" y="6492875"/>
            <a:ext cx="371061" cy="365125"/>
          </a:xfrm>
        </p:spPr>
        <p:txBody>
          <a:bodyPr/>
          <a:lstStyle/>
          <a:p>
            <a:fld id="{324DB1EE-B208-4ECD-A60E-E84AEDECF199}" type="slidenum">
              <a:rPr kumimoji="1" lang="ja-JP" altLang="en-US" smtClean="0"/>
              <a:t>‹#›</a:t>
            </a:fld>
            <a:endParaRPr kumimoji="1" lang="ja-JP" altLang="en-US"/>
          </a:p>
        </p:txBody>
      </p:sp>
    </p:spTree>
    <p:extLst>
      <p:ext uri="{BB962C8B-B14F-4D97-AF65-F5344CB8AC3E}">
        <p14:creationId xmlns:p14="http://schemas.microsoft.com/office/powerpoint/2010/main" val="316217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3AC632A-F4A4-4AAE-9914-F6DBDD2D3E73}" type="datetime1">
              <a:rPr kumimoji="1" lang="ja-JP" altLang="en-US" smtClean="0"/>
              <a:t>2020/2/25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8772938" y="6492875"/>
            <a:ext cx="371061" cy="365125"/>
          </a:xfrm>
        </p:spPr>
        <p:txBody>
          <a:bodyPr/>
          <a:lstStyle/>
          <a:p>
            <a:fld id="{324DB1EE-B208-4ECD-A60E-E84AEDECF199}" type="slidenum">
              <a:rPr kumimoji="1" lang="ja-JP" altLang="en-US" smtClean="0"/>
              <a:t>‹#›</a:t>
            </a:fld>
            <a:endParaRPr kumimoji="1" lang="ja-JP" altLang="en-US"/>
          </a:p>
        </p:txBody>
      </p:sp>
    </p:spTree>
    <p:extLst>
      <p:ext uri="{BB962C8B-B14F-4D97-AF65-F5344CB8AC3E}">
        <p14:creationId xmlns:p14="http://schemas.microsoft.com/office/powerpoint/2010/main" val="227354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2888B-DA6A-4F8A-AFAA-8077291D3BAC}" type="datetime1">
              <a:rPr kumimoji="1" lang="ja-JP" altLang="en-US" smtClean="0"/>
              <a:t>2020/2/25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746434" y="6492875"/>
            <a:ext cx="39756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4DB1EE-B208-4ECD-A60E-E84AEDECF199}" type="slidenum">
              <a:rPr kumimoji="1" lang="ja-JP" altLang="en-US" smtClean="0"/>
              <a:t>‹#›</a:t>
            </a:fld>
            <a:endParaRPr kumimoji="1" lang="ja-JP" altLang="en-US"/>
          </a:p>
        </p:txBody>
      </p:sp>
    </p:spTree>
    <p:extLst>
      <p:ext uri="{BB962C8B-B14F-4D97-AF65-F5344CB8AC3E}">
        <p14:creationId xmlns:p14="http://schemas.microsoft.com/office/powerpoint/2010/main" val="22339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image" Target="../media/image25.emf"/><Relationship Id="rId1" Type="http://schemas.openxmlformats.org/officeDocument/2006/relationships/slideLayout" Target="../slideLayouts/slideLayout1.xml"/><Relationship Id="rId6" Type="http://schemas.openxmlformats.org/officeDocument/2006/relationships/image" Target="../media/image29.emf"/><Relationship Id="rId11" Type="http://schemas.openxmlformats.org/officeDocument/2006/relationships/image" Target="../media/image34.png"/><Relationship Id="rId5" Type="http://schemas.openxmlformats.org/officeDocument/2006/relationships/image" Target="../media/image28.emf"/><Relationship Id="rId10" Type="http://schemas.openxmlformats.org/officeDocument/2006/relationships/image" Target="../media/image33.emf"/><Relationship Id="rId4" Type="http://schemas.openxmlformats.org/officeDocument/2006/relationships/image" Target="../media/image27.emf"/><Relationship Id="rId9" Type="http://schemas.openxmlformats.org/officeDocument/2006/relationships/image" Target="../media/image32.emf"/></Relationships>
</file>

<file path=ppt/slides/_rels/slide4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サブタイトル 2"/>
          <p:cNvSpPr>
            <a:spLocks noGrp="1"/>
          </p:cNvSpPr>
          <p:nvPr>
            <p:ph type="subTitle" idx="1"/>
          </p:nvPr>
        </p:nvSpPr>
        <p:spPr>
          <a:xfrm>
            <a:off x="1077369" y="4415230"/>
            <a:ext cx="6858000" cy="533288"/>
          </a:xfrm>
        </p:spPr>
        <p:txBody>
          <a:bodyPr>
            <a:noAutofit/>
          </a:bodyPr>
          <a:lstStyle/>
          <a:p>
            <a:r>
              <a:rPr lang="zh-TW" altLang="en-US" sz="1800" dirty="0" smtClean="0">
                <a:latin typeface="Meiryo UI" panose="020B0604030504040204" pitchFamily="50" charset="-128"/>
                <a:ea typeface="Meiryo UI" panose="020B0604030504040204" pitchFamily="50" charset="-128"/>
              </a:rPr>
              <a:t>令和</a:t>
            </a:r>
            <a:r>
              <a:rPr lang="ja-JP" altLang="en-US" sz="1800" dirty="0" smtClean="0">
                <a:latin typeface="Meiryo UI" panose="020B0604030504040204" pitchFamily="50" charset="-128"/>
                <a:ea typeface="Meiryo UI" panose="020B0604030504040204" pitchFamily="50" charset="-128"/>
              </a:rPr>
              <a:t>２</a:t>
            </a:r>
            <a:r>
              <a:rPr lang="zh-TW" altLang="en-US" sz="1800" dirty="0" smtClean="0">
                <a:latin typeface="Meiryo UI" panose="020B0604030504040204" pitchFamily="50" charset="-128"/>
                <a:ea typeface="Meiryo UI" panose="020B0604030504040204" pitchFamily="50" charset="-128"/>
              </a:rPr>
              <a:t>年</a:t>
            </a:r>
            <a:r>
              <a:rPr lang="ja-JP" altLang="en-US" sz="1800" dirty="0" smtClean="0">
                <a:latin typeface="Meiryo UI" panose="020B0604030504040204" pitchFamily="50" charset="-128"/>
                <a:ea typeface="Meiryo UI" panose="020B0604030504040204" pitchFamily="50" charset="-128"/>
              </a:rPr>
              <a:t>２</a:t>
            </a:r>
            <a:r>
              <a:rPr lang="zh-TW" altLang="en-US" sz="1800" dirty="0" smtClean="0">
                <a:latin typeface="Meiryo UI" panose="020B0604030504040204" pitchFamily="50" charset="-128"/>
                <a:ea typeface="Meiryo UI" panose="020B0604030504040204" pitchFamily="50" charset="-128"/>
              </a:rPr>
              <a:t>月</a:t>
            </a:r>
            <a:r>
              <a:rPr lang="ja-JP" altLang="en-US" sz="1800" dirty="0" smtClean="0">
                <a:latin typeface="Meiryo UI" panose="020B0604030504040204" pitchFamily="50" charset="-128"/>
                <a:ea typeface="Meiryo UI" panose="020B0604030504040204" pitchFamily="50" charset="-128"/>
              </a:rPr>
              <a:t>　大阪府・大阪市</a:t>
            </a:r>
            <a:endParaRPr lang="zh-TW" altLang="en-US" sz="1800" dirty="0">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1" y="2319151"/>
            <a:ext cx="9144000" cy="145947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70000"/>
              </a:lnSpc>
            </a:pPr>
            <a:r>
              <a:rPr lang="ja-JP" altLang="en-US" sz="2600" b="1" dirty="0" smtClean="0">
                <a:latin typeface="Meiryo UI" panose="020B0604030504040204" pitchFamily="50" charset="-128"/>
                <a:ea typeface="Meiryo UI" panose="020B0604030504040204" pitchFamily="50" charset="-128"/>
              </a:rPr>
              <a:t>「万博のインパクトを活かした大阪の将来に向けたビジョン（案）」</a:t>
            </a:r>
            <a:endParaRPr lang="ja-JP" altLang="en-US" sz="2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92511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ホームベース 52"/>
          <p:cNvSpPr/>
          <p:nvPr/>
        </p:nvSpPr>
        <p:spPr>
          <a:xfrm>
            <a:off x="121024" y="491208"/>
            <a:ext cx="4002494" cy="367756"/>
          </a:xfrm>
          <a:prstGeom prst="homePlate">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タイトル 1"/>
          <p:cNvSpPr>
            <a:spLocks noGrp="1"/>
          </p:cNvSpPr>
          <p:nvPr>
            <p:ph type="title"/>
          </p:nvPr>
        </p:nvSpPr>
        <p:spPr>
          <a:xfrm>
            <a:off x="0" y="0"/>
            <a:ext cx="9144000" cy="441058"/>
          </a:xfrm>
          <a:solidFill>
            <a:srgbClr val="002060"/>
          </a:solidFill>
        </p:spPr>
        <p:txBody>
          <a:bodyPr>
            <a:noAutofit/>
          </a:bodyPr>
          <a:lstStyle/>
          <a:p>
            <a:r>
              <a:rPr lang="ja-JP" altLang="en-US" sz="2000" dirty="0" smtClean="0">
                <a:solidFill>
                  <a:schemeClr val="bg1"/>
                </a:solidFill>
                <a:latin typeface="Meiryo UI" panose="020B0604030504040204" pitchFamily="50" charset="-128"/>
                <a:ea typeface="Meiryo UI" panose="020B0604030504040204" pitchFamily="50" charset="-128"/>
              </a:rPr>
              <a:t>２　大阪の将来像　</a:t>
            </a:r>
            <a:r>
              <a:rPr lang="ja-JP" altLang="en-US" sz="1600" dirty="0" smtClean="0">
                <a:solidFill>
                  <a:schemeClr val="bg1"/>
                </a:solidFill>
                <a:latin typeface="Meiryo UI" panose="020B0604030504040204" pitchFamily="50" charset="-128"/>
                <a:ea typeface="Meiryo UI" panose="020B0604030504040204" pitchFamily="50" charset="-128"/>
              </a:rPr>
              <a:t>（３）</a:t>
            </a:r>
            <a:r>
              <a:rPr kumimoji="1" lang="ja-JP" altLang="en-US" sz="1600" dirty="0" smtClean="0">
                <a:solidFill>
                  <a:schemeClr val="bg1"/>
                </a:solidFill>
                <a:latin typeface="Meiryo UI" panose="020B0604030504040204" pitchFamily="50" charset="-128"/>
                <a:ea typeface="Meiryo UI" panose="020B0604030504040204" pitchFamily="50" charset="-128"/>
              </a:rPr>
              <a:t>将来像を導く</a:t>
            </a:r>
            <a:r>
              <a:rPr lang="ja-JP" altLang="en-US" sz="1600" dirty="0">
                <a:solidFill>
                  <a:schemeClr val="bg1"/>
                </a:solidFill>
                <a:latin typeface="Meiryo UI" panose="020B0604030504040204" pitchFamily="50" charset="-128"/>
                <a:ea typeface="Meiryo UI" panose="020B0604030504040204" pitchFamily="50" charset="-128"/>
              </a:rPr>
              <a:t>考え方（各視点からの</a:t>
            </a:r>
            <a:r>
              <a:rPr lang="ja-JP" altLang="en-US" sz="1600" dirty="0" smtClean="0">
                <a:solidFill>
                  <a:schemeClr val="bg1"/>
                </a:solidFill>
                <a:latin typeface="Meiryo UI" panose="020B0604030504040204" pitchFamily="50" charset="-128"/>
                <a:ea typeface="Meiryo UI" panose="020B0604030504040204" pitchFamily="50" charset="-128"/>
              </a:rPr>
              <a:t>アプローチ②）</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273228" y="1025097"/>
            <a:ext cx="8597544" cy="54478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ts val="1200"/>
              </a:lnSpc>
              <a:spcBef>
                <a:spcPts val="0"/>
              </a:spcBef>
              <a:spcAft>
                <a:spcPts val="0"/>
              </a:spcAft>
              <a:buClrTx/>
              <a:buSzTx/>
              <a:buFontTx/>
              <a:buNone/>
              <a:tabLst/>
              <a:defRPr/>
            </a:pPr>
            <a:endParaRPr kumimoji="1" lang="en-US" altLang="ja-JP" sz="1050" b="1"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ts val="1200"/>
              </a:lnSpc>
              <a:spcBef>
                <a:spcPts val="0"/>
              </a:spcBef>
              <a:spcAft>
                <a:spcPts val="0"/>
              </a:spcAft>
              <a:buClrTx/>
              <a:buSzTx/>
              <a:buFontTx/>
              <a:buNone/>
              <a:tabLst/>
              <a:defRPr/>
            </a:pPr>
            <a:r>
              <a:rPr kumimoji="1" lang="ja-JP" altLang="en-US" sz="1050" b="1"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▼経済</a:t>
            </a:r>
            <a:endParaRPr kumimoji="1" lang="en-US" altLang="ja-JP" sz="1050" b="1"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1920</a:t>
            </a:r>
            <a:r>
              <a:rPr kumimoji="1" lang="ja-JP" altLang="en-US"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年頃、大阪は「大大阪」と呼ばれ、経済の中心地となった時代もあったが、</a:t>
            </a:r>
            <a:r>
              <a:rPr kumimoji="1" lang="en-US" altLang="ja-JP" sz="1050" b="0"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1970</a:t>
            </a:r>
            <a:r>
              <a:rPr kumimoji="1" lang="ja-JP" altLang="en-US" sz="1050" b="0"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年頃をピークに大阪経済は長期的な停滞を辿ることに</a:t>
            </a:r>
            <a:r>
              <a:rPr kumimoji="1" lang="ja-JP" altLang="en-US"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なる。</a:t>
            </a:r>
            <a:endParaRPr kumimoji="1" lang="en-US" altLang="ja-JP"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050" b="0"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工場等制限法」等の影響により、</a:t>
            </a:r>
            <a:r>
              <a:rPr kumimoji="1" lang="ja-JP" altLang="en-US" sz="1050" b="1"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大学の郊外移転、製造業の府外流出、本社機能の東京への流出などが進んだことにより</a:t>
            </a:r>
            <a:r>
              <a:rPr kumimoji="1" lang="ja-JP" altLang="en-US" sz="1050" b="1"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、大阪の地位は低下</a:t>
            </a:r>
            <a:r>
              <a:rPr kumimoji="1" lang="ja-JP" altLang="en-US"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endParaRPr kumimoji="1" lang="en-US" altLang="ja-JP"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・近年、バランス</a:t>
            </a:r>
            <a:r>
              <a:rPr kumimoji="1" lang="ja-JP" altLang="en-US" sz="1050" b="0"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の取れた産業構造を土台に、安定した経済成長を支えるととも</a:t>
            </a:r>
            <a:r>
              <a:rPr kumimoji="1" lang="ja-JP" altLang="en-US"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に、</a:t>
            </a:r>
            <a:r>
              <a:rPr kumimoji="1" lang="ja-JP" altLang="en-US" sz="1050" b="1"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輸出額の増加や、インバウンドの増勢により、大阪</a:t>
            </a:r>
            <a:r>
              <a:rPr kumimoji="1" lang="ja-JP" altLang="en-US" sz="1050" b="1"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経済</a:t>
            </a:r>
            <a:r>
              <a:rPr kumimoji="1" lang="ja-JP" altLang="en-US" sz="1050" b="1"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は緩やかではあるが回復傾向にある</a:t>
            </a:r>
            <a:r>
              <a:rPr kumimoji="1" lang="ja-JP" altLang="en-US"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endParaRPr kumimoji="1" lang="en-US" altLang="ja-JP"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endParaRPr kumimoji="1" lang="en-US" altLang="ja-JP" sz="1050" b="1"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lnSpc>
                <a:spcPts val="1200"/>
              </a:lnSpc>
              <a:spcBef>
                <a:spcPts val="0"/>
              </a:spcBef>
              <a:spcAft>
                <a:spcPts val="0"/>
              </a:spcAft>
              <a:buClrTx/>
              <a:buSzTx/>
              <a:buFontTx/>
              <a:buNone/>
              <a:tabLst/>
              <a:defRPr/>
            </a:pPr>
            <a:endParaRPr kumimoji="1" lang="en-US" altLang="ja-JP" sz="1050" b="1"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lnSpc>
                <a:spcPts val="1200"/>
              </a:lnSpc>
              <a:spcBef>
                <a:spcPts val="0"/>
              </a:spcBef>
              <a:spcAft>
                <a:spcPts val="0"/>
              </a:spcAft>
              <a:buClrTx/>
              <a:buSzTx/>
              <a:buFontTx/>
              <a:buNone/>
              <a:tabLst/>
              <a:defRPr/>
            </a:pPr>
            <a:endParaRPr kumimoji="1" lang="en-US" altLang="ja-JP" sz="1050" b="1"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lnSpc>
                <a:spcPts val="1200"/>
              </a:lnSpc>
              <a:spcBef>
                <a:spcPts val="0"/>
              </a:spcBef>
              <a:spcAft>
                <a:spcPts val="0"/>
              </a:spcAft>
              <a:buClrTx/>
              <a:buSzTx/>
              <a:buFontTx/>
              <a:buNone/>
              <a:tabLst/>
              <a:defRPr/>
            </a:pPr>
            <a:endParaRPr kumimoji="1" lang="en-US" altLang="ja-JP" sz="1050" b="1"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lnSpc>
                <a:spcPts val="1200"/>
              </a:lnSpc>
              <a:spcBef>
                <a:spcPts val="0"/>
              </a:spcBef>
              <a:spcAft>
                <a:spcPts val="0"/>
              </a:spcAft>
              <a:buClrTx/>
              <a:buSzTx/>
              <a:buFontTx/>
              <a:buNone/>
              <a:tabLst/>
              <a:defRPr/>
            </a:pPr>
            <a:endParaRPr kumimoji="1" lang="en-US" altLang="ja-JP" sz="1050" b="1"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lnSpc>
                <a:spcPts val="1200"/>
              </a:lnSpc>
              <a:spcBef>
                <a:spcPts val="0"/>
              </a:spcBef>
              <a:spcAft>
                <a:spcPts val="0"/>
              </a:spcAft>
              <a:buClrTx/>
              <a:buSzTx/>
              <a:buFontTx/>
              <a:buNone/>
              <a:tabLst/>
              <a:defRPr/>
            </a:pPr>
            <a:r>
              <a:rPr kumimoji="1" lang="ja-JP" altLang="en-US" sz="1050" b="1"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▼大阪産業の強み</a:t>
            </a:r>
            <a:endParaRPr kumimoji="1" lang="en-US" altLang="ja-JP" sz="1050" b="1"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050" b="0"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高い技術力を持つ</a:t>
            </a:r>
            <a:r>
              <a:rPr kumimoji="1" lang="ja-JP" altLang="en-US" sz="1050" b="1"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ものづくり</a:t>
            </a:r>
            <a:r>
              <a:rPr kumimoji="1" lang="ja-JP" altLang="en-US"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産業や、</a:t>
            </a:r>
            <a:r>
              <a:rPr kumimoji="1" lang="ja-JP" altLang="en-US" sz="1050" b="1"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ライフサイエンス</a:t>
            </a:r>
            <a:r>
              <a:rPr kumimoji="1" lang="ja-JP" altLang="en-US"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分野におけ</a:t>
            </a:r>
            <a:r>
              <a:rPr kumimoji="1" lang="ja-JP" altLang="en-US" sz="1050" b="0"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る</a:t>
            </a:r>
            <a:r>
              <a:rPr kumimoji="1" lang="ja-JP" altLang="en-US"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大学や研究機関、企業等の集積に加え、</a:t>
            </a:r>
            <a:r>
              <a:rPr kumimoji="1" lang="ja-JP" altLang="en-US" sz="1050" b="0"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リチウムイオン電池や太陽電池の生産</a:t>
            </a:r>
            <a:r>
              <a:rPr kumimoji="1" lang="ja-JP" altLang="en-US"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拠点、　世界最大級の大型蓄電システムの試験・評価施設の立地など</a:t>
            </a:r>
            <a:r>
              <a:rPr kumimoji="1" lang="ja-JP" altLang="en-US" sz="1050" b="1"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新エネルギー</a:t>
            </a:r>
            <a:r>
              <a:rPr kumimoji="1" lang="ja-JP" altLang="en-US"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分野での強みを有する。</a:t>
            </a:r>
            <a:endParaRPr kumimoji="1" lang="en-US" altLang="ja-JP"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lnSpc>
                <a:spcPts val="1200"/>
              </a:lnSpc>
              <a:spcBef>
                <a:spcPts val="0"/>
              </a:spcBef>
              <a:spcAft>
                <a:spcPts val="0"/>
              </a:spcAft>
              <a:buClrTx/>
              <a:buSzTx/>
              <a:buFontTx/>
              <a:buNone/>
              <a:tabLst/>
              <a:defRPr/>
            </a:pPr>
            <a:endParaRPr kumimoji="1" lang="en-US" altLang="ja-JP" sz="1050" b="1"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lnSpc>
                <a:spcPts val="1200"/>
              </a:lnSpc>
              <a:spcBef>
                <a:spcPts val="0"/>
              </a:spcBef>
              <a:spcAft>
                <a:spcPts val="0"/>
              </a:spcAft>
              <a:buClrTx/>
              <a:buSzTx/>
              <a:buFontTx/>
              <a:buNone/>
              <a:tabLst/>
              <a:defRPr/>
            </a:pPr>
            <a:r>
              <a:rPr kumimoji="1" lang="ja-JP" altLang="en-US" sz="1050" b="1"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▼人口</a:t>
            </a:r>
            <a:endParaRPr kumimoji="1" lang="ja-JP" altLang="en-US" sz="1050" b="1"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・高度</a:t>
            </a:r>
            <a:r>
              <a:rPr kumimoji="1" lang="ja-JP" altLang="en-US" sz="1050" b="0"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経済成長期には大きく</a:t>
            </a:r>
            <a:r>
              <a:rPr kumimoji="1" lang="ja-JP" altLang="en-US"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上昇するが、そのころをピークに、大阪</a:t>
            </a:r>
            <a:r>
              <a:rPr kumimoji="1" lang="ja-JP" altLang="en-US" sz="1050" b="0"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の人口は対全国比において緩やかに</a:t>
            </a:r>
            <a:r>
              <a:rPr kumimoji="1" lang="ja-JP" altLang="en-US"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低下。現在</a:t>
            </a:r>
            <a:r>
              <a:rPr kumimoji="1" lang="ja-JP" altLang="en-US" sz="1050" b="0"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は、人口規模では全国</a:t>
            </a:r>
            <a:r>
              <a:rPr kumimoji="1" lang="en-US" altLang="ja-JP" sz="1050" b="0"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3</a:t>
            </a:r>
            <a:r>
              <a:rPr kumimoji="1" lang="ja-JP" altLang="en-US" sz="1050" b="0"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位の</a:t>
            </a:r>
            <a:r>
              <a:rPr kumimoji="1" lang="ja-JP" altLang="en-US"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状況。</a:t>
            </a:r>
            <a:endParaRPr kumimoji="1" lang="ja-JP" altLang="en-US" sz="1050" b="0"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　・転入</a:t>
            </a:r>
            <a:r>
              <a:rPr kumimoji="1" lang="ja-JP" altLang="en-US" sz="1050" b="0"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・転出の</a:t>
            </a:r>
            <a:r>
              <a:rPr kumimoji="1" lang="ja-JP" altLang="en-US"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状況は</a:t>
            </a:r>
            <a:r>
              <a:rPr kumimoji="1" lang="ja-JP" altLang="en-US" sz="1050" b="0"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全体として転入</a:t>
            </a:r>
            <a:r>
              <a:rPr kumimoji="1" lang="ja-JP" altLang="en-US"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超過であるが、</a:t>
            </a:r>
            <a:r>
              <a:rPr kumimoji="1" lang="ja-JP" altLang="en-US" sz="1050" b="1"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対東京圏においては</a:t>
            </a:r>
            <a:r>
              <a:rPr kumimoji="1" lang="ja-JP" altLang="en-US" sz="1050" b="1"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転出超過</a:t>
            </a:r>
            <a:r>
              <a:rPr kumimoji="1" lang="ja-JP" altLang="en-US"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。近年、インバウンドに係る求人の増加等により</a:t>
            </a:r>
            <a:r>
              <a:rPr kumimoji="1" lang="ja-JP" altLang="en-US" sz="1050" b="1"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若い女性の転入が増加</a:t>
            </a:r>
            <a:r>
              <a:rPr kumimoji="1" lang="ja-JP" altLang="en-US"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endParaRPr kumimoji="1" lang="en-US" altLang="ja-JP"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050" b="1"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2025</a:t>
            </a:r>
            <a:r>
              <a:rPr kumimoji="1" lang="ja-JP" altLang="en-US" sz="1050" b="1"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年には団塊の世代が後期高齢者</a:t>
            </a:r>
            <a:r>
              <a:rPr kumimoji="1" lang="ja-JP" altLang="en-US"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となり、大阪府における後期高齢者（</a:t>
            </a:r>
            <a:r>
              <a:rPr kumimoji="1" lang="en-US" altLang="ja-JP" sz="1050" b="0"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75</a:t>
            </a:r>
            <a:r>
              <a:rPr kumimoji="1" lang="ja-JP" altLang="en-US"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歳以上）の割合も約２割（</a:t>
            </a:r>
            <a:r>
              <a:rPr kumimoji="1" lang="en-US" altLang="ja-JP"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17.4%</a:t>
            </a:r>
            <a:r>
              <a:rPr kumimoji="1" lang="ja-JP" altLang="en-US"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）まで増加が予想。</a:t>
            </a:r>
            <a:endParaRPr kumimoji="1" lang="en-US" altLang="ja-JP"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lnSpc>
                <a:spcPts val="1200"/>
              </a:lnSpc>
              <a:spcBef>
                <a:spcPts val="0"/>
              </a:spcBef>
              <a:spcAft>
                <a:spcPts val="0"/>
              </a:spcAft>
              <a:buClrTx/>
              <a:buSzTx/>
              <a:buFontTx/>
              <a:buNone/>
              <a:tabLst/>
              <a:defRPr/>
            </a:pPr>
            <a:endParaRPr kumimoji="1" lang="en-US" altLang="ja-JP" sz="1050" b="1"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lnSpc>
                <a:spcPts val="1200"/>
              </a:lnSpc>
              <a:spcBef>
                <a:spcPts val="0"/>
              </a:spcBef>
              <a:spcAft>
                <a:spcPts val="0"/>
              </a:spcAft>
              <a:buClrTx/>
              <a:buSzTx/>
              <a:buFontTx/>
              <a:buNone/>
              <a:tabLst/>
              <a:defRPr/>
            </a:pPr>
            <a:r>
              <a:rPr kumimoji="1" lang="ja-JP" altLang="en-US" sz="1050" b="1"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▼暮らし</a:t>
            </a:r>
            <a:endParaRPr kumimoji="1" lang="en-US" altLang="ja-JP" sz="1050" b="1" i="0" u="none" strike="noStrike" kern="1200" cap="none"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a:t>
            </a:r>
            <a:r>
              <a:rPr kumimoji="1" lang="ja-JP" altLang="en-US" sz="1050" b="0" i="0" u="none" strike="noStrike" kern="1200" cap="none"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雇用：近年</a:t>
            </a:r>
            <a:r>
              <a:rPr kumimoji="1" lang="ja-JP" altLang="en-US" sz="1050" b="0" i="0" u="none" strike="noStrike" kern="1200" cap="none"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、完全失業率や有効求人倍率が改善傾向である一方</a:t>
            </a:r>
            <a:r>
              <a:rPr kumimoji="1" lang="ja-JP" altLang="en-US" sz="1050" b="0" i="0" u="none" strike="noStrike" kern="1200" cap="none"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a:t>
            </a:r>
            <a:r>
              <a:rPr kumimoji="1" lang="ja-JP" altLang="en-US" sz="1050" b="1" i="0" u="none" strike="noStrike" kern="1200" cap="none"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女性</a:t>
            </a:r>
            <a:r>
              <a:rPr kumimoji="1" lang="ja-JP" altLang="en-US" sz="1050" b="1" i="0" u="none" strike="noStrike" kern="1200" cap="none"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や</a:t>
            </a:r>
            <a:r>
              <a:rPr kumimoji="1" lang="ja-JP" altLang="en-US" sz="1050" b="1" i="0" u="none" strike="noStrike" kern="1200" cap="none"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高齢者の就業率、</a:t>
            </a:r>
            <a:r>
              <a:rPr kumimoji="1" lang="ja-JP" altLang="en-US" sz="1050" b="1" i="0" u="none" strike="noStrike" kern="1200" cap="none" normalizeH="0" baseline="0" noProof="0" dirty="0" err="1">
                <a:ln>
                  <a:noFill/>
                </a:ln>
                <a:solidFill>
                  <a:schemeClr val="tx1"/>
                </a:solidFill>
                <a:effectLst/>
                <a:uLnTx/>
                <a:uFillTx/>
                <a:latin typeface="Meiryo UI" panose="020B0604030504040204" pitchFamily="50" charset="-128"/>
                <a:ea typeface="Meiryo UI" panose="020B0604030504040204" pitchFamily="50" charset="-128"/>
              </a:rPr>
              <a:t>障がい</a:t>
            </a:r>
            <a:r>
              <a:rPr kumimoji="1" lang="ja-JP" altLang="en-US" sz="1050" b="1" i="0" u="none" strike="noStrike" kern="1200" cap="none"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者</a:t>
            </a:r>
            <a:r>
              <a:rPr kumimoji="1" lang="ja-JP" altLang="en-US" sz="1050" b="1" i="0" u="none" strike="noStrike" kern="1200" cap="none"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の実雇用率は</a:t>
            </a:r>
            <a:r>
              <a:rPr kumimoji="1" lang="ja-JP" altLang="en-US" sz="1050" b="1" i="0" u="none" strike="noStrike" kern="1200" cap="none"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、全国</a:t>
            </a:r>
            <a:r>
              <a:rPr kumimoji="1" lang="ja-JP" altLang="en-US" sz="1050" b="1" i="0" u="none" strike="noStrike" kern="1200" cap="none"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平均以下</a:t>
            </a:r>
            <a:r>
              <a:rPr kumimoji="1" lang="ja-JP" altLang="en-US" sz="1050" b="0" i="0" u="none" strike="noStrike" kern="1200" cap="none"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a:t>
            </a:r>
            <a:endParaRPr kumimoji="1" lang="ja-JP" altLang="en-US" sz="1050" b="0" i="0" u="none" strike="noStrike" kern="1200" cap="none"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　・健康：</a:t>
            </a:r>
            <a:r>
              <a:rPr kumimoji="1" lang="ja-JP" altLang="en-US" sz="1050" b="1" i="0" u="none" strike="noStrike" kern="1200" cap="none"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平均</a:t>
            </a:r>
            <a:r>
              <a:rPr kumimoji="1" lang="ja-JP" altLang="en-US" sz="1050" b="1" i="0" u="none" strike="noStrike" kern="1200" cap="none"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寿命と健康寿命の差の開きが大きく、全国</a:t>
            </a:r>
            <a:r>
              <a:rPr kumimoji="1" lang="ja-JP" altLang="en-US" sz="1050" b="1" i="0" u="none" strike="noStrike" kern="1200" cap="none"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平均以下</a:t>
            </a:r>
            <a:r>
              <a:rPr kumimoji="1" lang="ja-JP" altLang="en-US" sz="1050" b="0" i="0" u="none" strike="noStrike" kern="1200" cap="none"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a:t>
            </a:r>
            <a:endParaRPr kumimoji="1" lang="ja-JP" altLang="en-US" sz="1050" b="0" i="0" u="none" strike="noStrike" kern="1200" cap="none"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　・教育：学力</a:t>
            </a:r>
            <a:r>
              <a:rPr kumimoji="1" lang="ja-JP" altLang="en-US" sz="1050" b="0" i="0" u="none" strike="noStrike" kern="1200" cap="none"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・学習調査の結果について、改善傾向にあるものの、依然として全国平均を下回る教科が</a:t>
            </a:r>
            <a:r>
              <a:rPr kumimoji="1" lang="ja-JP" altLang="en-US" sz="1050" b="0" i="0" u="none" strike="noStrike" kern="1200" cap="none"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ある。</a:t>
            </a:r>
            <a:endParaRPr kumimoji="1" lang="ja-JP" altLang="en-US" sz="1050" b="0" i="0" u="none" strike="noStrike" kern="1200" cap="none"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　　　　　　大阪</a:t>
            </a:r>
            <a:r>
              <a:rPr kumimoji="1" lang="ja-JP" altLang="en-US" sz="1050" b="0" i="0" u="none" strike="noStrike" kern="1200" cap="none"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は</a:t>
            </a:r>
            <a:r>
              <a:rPr kumimoji="1" lang="ja-JP" altLang="en-US" sz="1050" b="1" i="0" u="none" strike="noStrike" kern="1200" cap="none"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東京に次いで数多く</a:t>
            </a:r>
            <a:r>
              <a:rPr kumimoji="1" lang="ja-JP" altLang="en-US" sz="1050" b="1" i="0" u="none" strike="noStrike" kern="1200" cap="none"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大学が集積</a:t>
            </a:r>
            <a:r>
              <a:rPr kumimoji="1" lang="ja-JP" altLang="en-US" sz="1050" b="0" i="0" u="none" strike="noStrike" kern="1200" cap="none"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しており、現在は</a:t>
            </a:r>
            <a:r>
              <a:rPr kumimoji="1" lang="ja-JP" altLang="en-US" sz="1050" b="0" i="0" u="none" strike="noStrike" kern="1200" cap="none"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a:t>
            </a:r>
            <a:r>
              <a:rPr kumimoji="1" lang="en-US" altLang="ja-JP" sz="1050" b="0" i="0" u="none" strike="noStrike" kern="1200" cap="none"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2022</a:t>
            </a:r>
            <a:r>
              <a:rPr kumimoji="1" lang="ja-JP" altLang="en-US" sz="1050" b="0" i="0" u="none" strike="noStrike" kern="1200" cap="none"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年度の</a:t>
            </a:r>
            <a:r>
              <a:rPr kumimoji="1" lang="ja-JP" altLang="en-US" sz="1050" b="1" i="0" u="none" strike="noStrike" kern="1200" cap="none"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府立大学と市立大学の統合に</a:t>
            </a:r>
            <a:r>
              <a:rPr kumimoji="1" lang="ja-JP" altLang="en-US" sz="1050" b="1" i="0" u="none" strike="noStrike" kern="1200" cap="none"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向けた</a:t>
            </a:r>
            <a:r>
              <a:rPr kumimoji="1" lang="ja-JP" altLang="en-US" sz="1050" b="1" dirty="0">
                <a:solidFill>
                  <a:schemeClr val="tx1"/>
                </a:solidFill>
                <a:latin typeface="Meiryo UI" panose="020B0604030504040204" pitchFamily="50" charset="-128"/>
                <a:ea typeface="Meiryo UI" panose="020B0604030504040204" pitchFamily="50" charset="-128"/>
              </a:rPr>
              <a:t>準備</a:t>
            </a:r>
            <a:r>
              <a:rPr kumimoji="1" lang="ja-JP" altLang="en-US" sz="1050" b="0" i="0" u="none" strike="noStrike" kern="1200" cap="none"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を</a:t>
            </a:r>
            <a:r>
              <a:rPr kumimoji="1" lang="ja-JP" altLang="en-US" sz="1050" b="0" i="0" u="none" strike="noStrike" kern="1200" cap="none"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進めて</a:t>
            </a:r>
            <a:r>
              <a:rPr kumimoji="1" lang="ja-JP" altLang="en-US" sz="1050" b="0" i="0" u="none" strike="noStrike" kern="1200" cap="none"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いる状況。</a:t>
            </a:r>
            <a:endParaRPr kumimoji="1" lang="ja-JP" altLang="en-US" sz="1050" b="0" i="0" u="none" strike="noStrike" kern="1200" cap="none"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　・治安：全刑法犯</a:t>
            </a:r>
            <a:r>
              <a:rPr kumimoji="1" lang="ja-JP" altLang="en-US" sz="1050" b="0" i="0" u="none" strike="noStrike" kern="1200" cap="none"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の認知件数</a:t>
            </a:r>
            <a:r>
              <a:rPr kumimoji="1" lang="ja-JP" altLang="en-US" sz="1050" b="0" i="0" u="none" strike="noStrike" kern="1200" cap="none"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は過去最多であった平成</a:t>
            </a:r>
            <a:r>
              <a:rPr kumimoji="1" lang="en-US" altLang="ja-JP" sz="1050" b="0" i="0" u="none" strike="noStrike" kern="1200" cap="none"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13</a:t>
            </a:r>
            <a:r>
              <a:rPr kumimoji="1" lang="ja-JP" altLang="en-US" sz="1050" b="0" i="0" u="none" strike="noStrike" kern="1200" cap="none"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年から着実に減少</a:t>
            </a:r>
            <a:r>
              <a:rPr kumimoji="1" lang="ja-JP" altLang="en-US" sz="1050" b="0" i="0" u="none" strike="noStrike" kern="1200" cap="none"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しているものの、</a:t>
            </a:r>
            <a:r>
              <a:rPr kumimoji="1" lang="ja-JP" altLang="en-US" sz="1050" b="0" i="0" u="none" strike="noStrike" kern="1200" cap="none"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人口</a:t>
            </a:r>
            <a:r>
              <a:rPr kumimoji="1" lang="en-US" altLang="ja-JP" sz="1050" b="0" i="0" u="none" strike="noStrike" kern="1200" cap="none"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10</a:t>
            </a:r>
            <a:r>
              <a:rPr kumimoji="1" lang="ja-JP" altLang="en-US" sz="1050" dirty="0" smtClean="0">
                <a:solidFill>
                  <a:schemeClr val="tx1"/>
                </a:solidFill>
                <a:latin typeface="Meiryo UI" panose="020B0604030504040204" pitchFamily="50" charset="-128"/>
                <a:ea typeface="Meiryo UI" panose="020B0604030504040204" pitchFamily="50" charset="-128"/>
              </a:rPr>
              <a:t>万人</a:t>
            </a:r>
            <a:r>
              <a:rPr kumimoji="1" lang="ja-JP" altLang="en-US" sz="1050" dirty="0">
                <a:solidFill>
                  <a:schemeClr val="tx1"/>
                </a:solidFill>
                <a:latin typeface="Meiryo UI" panose="020B0604030504040204" pitchFamily="50" charset="-128"/>
                <a:ea typeface="Meiryo UI" panose="020B0604030504040204" pitchFamily="50" charset="-128"/>
              </a:rPr>
              <a:t>当</a:t>
            </a:r>
            <a:r>
              <a:rPr kumimoji="1" lang="ja-JP" altLang="en-US" sz="1050" dirty="0" smtClean="0">
                <a:solidFill>
                  <a:schemeClr val="tx1"/>
                </a:solidFill>
                <a:latin typeface="Meiryo UI" panose="020B0604030504040204" pitchFamily="50" charset="-128"/>
                <a:ea typeface="Meiryo UI" panose="020B0604030504040204" pitchFamily="50" charset="-128"/>
              </a:rPr>
              <a:t>たりの認知件数では</a:t>
            </a:r>
            <a:r>
              <a:rPr kumimoji="1" lang="ja-JP" altLang="en-US" sz="1050" b="1" i="0" u="none" strike="noStrike" kern="1200" cap="none"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依然として</a:t>
            </a:r>
            <a:r>
              <a:rPr kumimoji="1" lang="ja-JP" altLang="en-US" sz="1050" b="1" i="0" u="none" strike="noStrike" kern="1200" cap="none"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全国ワースト</a:t>
            </a:r>
            <a:r>
              <a:rPr kumimoji="1" lang="ja-JP" altLang="en-US" sz="1050" b="1" i="0" u="none" strike="noStrike" kern="1200" cap="none"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１</a:t>
            </a:r>
            <a:r>
              <a:rPr kumimoji="1" lang="ja-JP" altLang="en-US" sz="1050" b="0" i="0" u="none" strike="noStrike" kern="1200" cap="none"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a:t>
            </a:r>
            <a:endParaRPr kumimoji="1" lang="ja-JP" altLang="en-US" sz="1050" b="0" i="0" u="none" strike="noStrike" kern="1200" cap="none"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531813" marR="0" lvl="0" indent="-531813" algn="l" defTabSz="4572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　・文化：文楽</a:t>
            </a:r>
            <a:r>
              <a:rPr kumimoji="1" lang="ja-JP" altLang="en-US" sz="1050" b="0" i="0" u="none" strike="noStrike" kern="1200" cap="none"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等の伝統芸能から、食文化、ＵＳＪ等</a:t>
            </a:r>
            <a:r>
              <a:rPr kumimoji="1" lang="ja-JP" altLang="en-US" sz="1050" b="0" i="0" u="none" strike="noStrike" kern="1200" cap="none"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の</a:t>
            </a:r>
            <a:r>
              <a:rPr kumimoji="1" lang="ja-JP" altLang="en-US" sz="1050" b="1" i="0" u="none" strike="noStrike" kern="1200" cap="none"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多彩な</a:t>
            </a:r>
            <a:r>
              <a:rPr kumimoji="1" lang="ja-JP" altLang="en-US" sz="1050" b="1" i="0" u="none" strike="noStrike" kern="1200" cap="none"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魅力</a:t>
            </a:r>
            <a:r>
              <a:rPr kumimoji="1" lang="ja-JP" altLang="en-US" sz="1050" b="0" i="0" u="none" strike="noStrike" kern="1200" cap="none"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が</a:t>
            </a:r>
            <a:r>
              <a:rPr kumimoji="1" lang="ja-JP" altLang="en-US" sz="1050" b="0" i="0" u="none" strike="noStrike" kern="1200" cap="none"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あり、また</a:t>
            </a:r>
            <a:r>
              <a:rPr kumimoji="1" lang="ja-JP" altLang="en-US" sz="1050" b="0" i="0" u="none" strike="noStrike" kern="1200" cap="none"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a:t>
            </a:r>
            <a:r>
              <a:rPr kumimoji="1" lang="en-US" altLang="ja-JP" sz="1050" dirty="0" smtClean="0">
                <a:solidFill>
                  <a:schemeClr val="tx1"/>
                </a:solidFill>
                <a:latin typeface="Meiryo UI" panose="020B0604030504040204" pitchFamily="50" charset="-128"/>
                <a:ea typeface="Meiryo UI" panose="020B0604030504040204" pitchFamily="50" charset="-128"/>
              </a:rPr>
              <a:t>2019</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ja-JP" altLang="en-US" sz="1050" b="0" i="0" u="none" strike="noStrike" kern="1200" cap="none"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７月、</a:t>
            </a:r>
            <a:r>
              <a:rPr kumimoji="1" lang="ja-JP" altLang="en-US" sz="1050" b="1" i="0" u="none" strike="noStrike" kern="1200" cap="none"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百舌鳥・古市古墳群が</a:t>
            </a:r>
            <a:r>
              <a:rPr kumimoji="1" lang="ja-JP" altLang="en-US" sz="1050" b="1" i="0" u="none" strike="noStrike" kern="1200" cap="none"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大阪初</a:t>
            </a:r>
            <a:r>
              <a:rPr kumimoji="1" lang="ja-JP" altLang="en-US" sz="1050" b="1" i="0" u="none" strike="noStrike" kern="1200" cap="none"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となる世界遺産に</a:t>
            </a:r>
            <a:r>
              <a:rPr kumimoji="1" lang="ja-JP" altLang="en-US" sz="1050" b="1" i="0" u="none" strike="noStrike" kern="1200" cap="none"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登録</a:t>
            </a:r>
            <a:r>
              <a:rPr kumimoji="1" lang="ja-JP" altLang="en-US" sz="1050" b="0" i="0" u="none" strike="noStrike" kern="1200" cap="none"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a:t>
            </a:r>
            <a:endParaRPr kumimoji="1" lang="ja-JP" altLang="en-US" sz="1050" b="0" i="0" u="none" strike="noStrike" kern="1200" cap="none"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lnSpc>
                <a:spcPts val="1200"/>
              </a:lnSpc>
              <a:spcBef>
                <a:spcPts val="0"/>
              </a:spcBef>
              <a:spcAft>
                <a:spcPts val="0"/>
              </a:spcAft>
              <a:buClrTx/>
              <a:buSzTx/>
              <a:buFontTx/>
              <a:buNone/>
              <a:tabLst/>
              <a:defRPr/>
            </a:pPr>
            <a:endParaRPr kumimoji="1" lang="en-US" altLang="ja-JP" sz="1050" b="1" i="0" u="none" strike="noStrike" kern="1200" cap="none"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lnSpc>
                <a:spcPts val="1200"/>
              </a:lnSpc>
              <a:spcBef>
                <a:spcPts val="0"/>
              </a:spcBef>
              <a:spcAft>
                <a:spcPts val="0"/>
              </a:spcAft>
              <a:buClrTx/>
              <a:buSzTx/>
              <a:buFontTx/>
              <a:buNone/>
              <a:tabLst/>
              <a:defRPr/>
            </a:pPr>
            <a:r>
              <a:rPr kumimoji="1" lang="ja-JP" altLang="en-US" sz="1050" b="1" i="0" u="none" strike="noStrike" kern="1200" cap="none"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▼都市インフラ</a:t>
            </a:r>
            <a:endParaRPr kumimoji="1" lang="en-US" altLang="ja-JP" sz="1050" b="1" i="0" u="none" strike="noStrike" kern="1200" cap="none"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　・我が国</a:t>
            </a:r>
            <a:r>
              <a:rPr kumimoji="1" lang="ja-JP" altLang="en-US" sz="1050" b="0"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初となる完全</a:t>
            </a:r>
            <a:r>
              <a:rPr kumimoji="1" lang="en-US" altLang="ja-JP" sz="1050" b="0"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24</a:t>
            </a:r>
            <a:r>
              <a:rPr kumimoji="1" lang="ja-JP" altLang="en-US" sz="1050" b="0"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時間空港である</a:t>
            </a:r>
            <a:r>
              <a:rPr kumimoji="1" lang="ja-JP" altLang="en-US" sz="1050" b="1"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関西国際空港や大阪湾</a:t>
            </a:r>
            <a:r>
              <a:rPr kumimoji="1" lang="ja-JP" altLang="en-US" sz="1050" b="0"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など、国際的な人流・物流のネットワーク</a:t>
            </a:r>
            <a:r>
              <a:rPr kumimoji="1" lang="ja-JP" altLang="en-US"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拠点を有するとともに、</a:t>
            </a:r>
            <a:r>
              <a:rPr kumimoji="1" lang="ja-JP" altLang="en-US" sz="1050" b="1"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鉄道・道路などの交通ネットワークが充実</a:t>
            </a:r>
            <a:r>
              <a:rPr kumimoji="1" lang="ja-JP" altLang="en-US"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。一方で、</a:t>
            </a:r>
            <a:r>
              <a:rPr kumimoji="1" lang="ja-JP" altLang="en-US" sz="1050" b="1"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都市インフラの老朽化や空家率の</a:t>
            </a:r>
            <a:r>
              <a:rPr kumimoji="1" lang="ja-JP" altLang="en-US" sz="1050" b="1" dirty="0">
                <a:solidFill>
                  <a:prstClr val="black"/>
                </a:solidFill>
                <a:latin typeface="Meiryo UI" panose="020B0604030504040204" pitchFamily="50" charset="-128"/>
                <a:ea typeface="Meiryo UI" panose="020B0604030504040204" pitchFamily="50" charset="-128"/>
              </a:rPr>
              <a:t>上昇</a:t>
            </a:r>
            <a:r>
              <a:rPr kumimoji="1" lang="ja-JP" altLang="en-US" sz="1050" b="1"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などの課題</a:t>
            </a:r>
            <a:r>
              <a:rPr kumimoji="1" lang="ja-JP" altLang="en-US"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endParaRPr kumimoji="1" lang="en-US" altLang="ja-JP"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ts val="1200"/>
              </a:lnSpc>
              <a:spcBef>
                <a:spcPts val="0"/>
              </a:spcBef>
              <a:spcAft>
                <a:spcPts val="0"/>
              </a:spcAft>
              <a:buClrTx/>
              <a:buSzTx/>
              <a:buFontTx/>
              <a:buNone/>
              <a:tabLst/>
              <a:defRPr/>
            </a:pPr>
            <a:endParaRPr kumimoji="1" lang="en-US" altLang="ja-JP" sz="1050" b="1"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ts val="1200"/>
              </a:lnSpc>
              <a:spcBef>
                <a:spcPts val="0"/>
              </a:spcBef>
              <a:spcAft>
                <a:spcPts val="0"/>
              </a:spcAft>
              <a:buClrTx/>
              <a:buSzTx/>
              <a:buFontTx/>
              <a:buNone/>
              <a:tabLst/>
              <a:defRPr/>
            </a:pPr>
            <a:r>
              <a:rPr kumimoji="1" lang="ja-JP" altLang="en-US" sz="1050" b="1"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▼国際化への対応</a:t>
            </a:r>
            <a:endParaRPr kumimoji="1" lang="en-US" altLang="ja-JP" sz="1050" b="1"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050" b="1"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留学生、外国人労働者と</a:t>
            </a:r>
            <a:r>
              <a:rPr kumimoji="1" lang="ja-JP" altLang="en-US" sz="1050" b="1" dirty="0">
                <a:solidFill>
                  <a:prstClr val="black"/>
                </a:solidFill>
                <a:latin typeface="Meiryo UI" panose="020B0604030504040204" pitchFamily="50" charset="-128"/>
                <a:ea typeface="Meiryo UI" panose="020B0604030504040204" pitchFamily="50" charset="-128"/>
              </a:rPr>
              <a:t>も</a:t>
            </a:r>
            <a:r>
              <a:rPr kumimoji="1" lang="ja-JP" altLang="en-US" sz="1050" b="1"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に増加傾向</a:t>
            </a:r>
            <a:r>
              <a:rPr kumimoji="1" lang="ja-JP" altLang="en-US"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。新たな在留資格である「特定技能」の創設により、今後さらに外国人労働者の増加が見込まれる。</a:t>
            </a:r>
            <a:endParaRPr kumimoji="1" lang="en-US" altLang="ja-JP"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・国際会議の開催件数は、東京</a:t>
            </a:r>
            <a:r>
              <a:rPr kumimoji="1" lang="ja-JP" altLang="en-US" sz="1050" b="0"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、福岡、京都を下回っている</a:t>
            </a:r>
            <a:r>
              <a:rPr kumimoji="1" lang="ja-JP" altLang="en-US"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状況。今後</a:t>
            </a:r>
            <a:r>
              <a:rPr kumimoji="1" lang="ja-JP" altLang="en-US" sz="1050" b="0" i="0" u="none" strike="noStrike" kern="1200" cap="none"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rPr>
              <a:t>、</a:t>
            </a:r>
            <a:r>
              <a:rPr kumimoji="1" lang="ja-JP" altLang="en-US"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Ｇ２０</a:t>
            </a:r>
            <a:r>
              <a:rPr kumimoji="1" lang="ja-JP" altLang="en-US" sz="1050" b="0" i="0" u="none" strike="noStrike" kern="1200" cap="none"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大阪</a:t>
            </a:r>
            <a:r>
              <a:rPr kumimoji="1" lang="ja-JP" altLang="en-US"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サミット</a:t>
            </a:r>
            <a:r>
              <a:rPr kumimoji="1" lang="ja-JP" altLang="en-US" sz="1050" b="0"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の成果やＩＲ立地を契機と</a:t>
            </a:r>
            <a:r>
              <a:rPr kumimoji="1" lang="ja-JP" altLang="en-US" sz="105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して取組みの強化が必要。</a:t>
            </a:r>
            <a:endParaRPr kumimoji="1" lang="en-US" altLang="ja-JP" sz="1050" b="0"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二等辺三角形 3"/>
          <p:cNvSpPr/>
          <p:nvPr/>
        </p:nvSpPr>
        <p:spPr>
          <a:xfrm flipV="1">
            <a:off x="3196640" y="6621260"/>
            <a:ext cx="2750720" cy="15105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正方形/長方形 9"/>
          <p:cNvSpPr/>
          <p:nvPr/>
        </p:nvSpPr>
        <p:spPr>
          <a:xfrm>
            <a:off x="626673" y="2017939"/>
            <a:ext cx="7890653" cy="631131"/>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1000"/>
              </a:lnSpc>
              <a:spcBef>
                <a:spcPts val="0"/>
              </a:spcBef>
              <a:spcAft>
                <a:spcPts val="0"/>
              </a:spcAft>
              <a:buClrTx/>
              <a:buSzTx/>
              <a:buFontTx/>
              <a:buNone/>
              <a:tabLst/>
              <a:defRPr/>
            </a:pPr>
            <a:r>
              <a:rPr kumimoji="1" lang="ja-JP" altLang="en-US" sz="1000" b="1" i="0" u="none" strike="noStrike" kern="1200" cap="none" spc="0" normalizeH="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（東京一極集中の主な要因）</a:t>
            </a:r>
            <a:endParaRPr kumimoji="1" lang="en-US" altLang="ja-JP" sz="1000" b="1" i="0" u="none" strike="noStrike" kern="1200" cap="none" spc="0" normalizeH="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000"/>
              </a:lnSpc>
              <a:spcBef>
                <a:spcPts val="0"/>
              </a:spcBef>
              <a:spcAft>
                <a:spcPts val="0"/>
              </a:spcAft>
              <a:buClrTx/>
              <a:buSzTx/>
              <a:buFontTx/>
              <a:buNone/>
              <a:tabLst/>
              <a:defRPr/>
            </a:pPr>
            <a:r>
              <a:rPr kumimoji="1" lang="ja-JP" altLang="en-US" sz="1000" b="0" i="0" u="none" strike="noStrike" kern="1200" cap="none" spc="0" normalizeH="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・飛行機</a:t>
            </a:r>
            <a:r>
              <a:rPr kumimoji="1" lang="ja-JP" altLang="en-US" sz="1000" b="0" i="0" u="none" strike="noStrike" kern="1200" cap="none" spc="0" normalizeH="0" noProof="0" dirty="0">
                <a:ln>
                  <a:noFill/>
                </a:ln>
                <a:solidFill>
                  <a:prstClr val="black"/>
                </a:solidFill>
                <a:effectLst/>
                <a:uLnTx/>
                <a:uFillTx/>
                <a:latin typeface="Meiryo UI" panose="020B0604030504040204" pitchFamily="50" charset="-128"/>
                <a:ea typeface="Meiryo UI" panose="020B0604030504040204" pitchFamily="50" charset="-128"/>
                <a:cs typeface="+mn-cs"/>
              </a:rPr>
              <a:t>や新幹線によって、東京への移動時間が大幅に短縮されたこと。</a:t>
            </a:r>
          </a:p>
          <a:p>
            <a:pPr marL="0" marR="0" lvl="0" indent="0" algn="l" defTabSz="457200" rtl="0" eaLnBrk="1" fontAlgn="auto" latinLnBrk="0" hangingPunct="1">
              <a:lnSpc>
                <a:spcPts val="1000"/>
              </a:lnSpc>
              <a:spcBef>
                <a:spcPts val="0"/>
              </a:spcBef>
              <a:spcAft>
                <a:spcPts val="0"/>
              </a:spcAft>
              <a:buClrTx/>
              <a:buSzTx/>
              <a:buFontTx/>
              <a:buNone/>
              <a:tabLst/>
              <a:defRPr/>
            </a:pPr>
            <a:r>
              <a:rPr kumimoji="1" lang="ja-JP" altLang="en-US" sz="1000" b="0" i="0" u="none" strike="noStrike" kern="1200" cap="none" spc="0" normalizeH="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・戦中</a:t>
            </a:r>
            <a:r>
              <a:rPr kumimoji="1" lang="ja-JP" altLang="en-US" sz="1000" b="0" i="0" u="none" strike="noStrike" kern="1200" cap="none" spc="0" normalizeH="0" noProof="0" dirty="0">
                <a:ln>
                  <a:noFill/>
                </a:ln>
                <a:solidFill>
                  <a:prstClr val="black"/>
                </a:solidFill>
                <a:effectLst/>
                <a:uLnTx/>
                <a:uFillTx/>
                <a:latin typeface="Meiryo UI" panose="020B0604030504040204" pitchFamily="50" charset="-128"/>
                <a:ea typeface="Meiryo UI" panose="020B0604030504040204" pitchFamily="50" charset="-128"/>
                <a:cs typeface="+mn-cs"/>
              </a:rPr>
              <a:t>から占領期にかけて、業界団体の本部が東京に集められ、大企業の本社機能が、政治権力の中心である東京に移転したこと。</a:t>
            </a:r>
          </a:p>
          <a:p>
            <a:pPr marL="0" marR="0" lvl="0" indent="0" algn="l" defTabSz="457200" rtl="0" eaLnBrk="1" fontAlgn="auto" latinLnBrk="0" hangingPunct="1">
              <a:lnSpc>
                <a:spcPts val="1000"/>
              </a:lnSpc>
              <a:spcBef>
                <a:spcPts val="0"/>
              </a:spcBef>
              <a:spcAft>
                <a:spcPts val="0"/>
              </a:spcAft>
              <a:buClrTx/>
              <a:buSzTx/>
              <a:buFontTx/>
              <a:buNone/>
              <a:tabLst/>
              <a:defRPr/>
            </a:pPr>
            <a:r>
              <a:rPr kumimoji="1" lang="ja-JP" altLang="en-US" sz="1000" b="0" i="0" u="none" strike="noStrike" kern="1200" cap="none" spc="0" normalizeH="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・グローバル化</a:t>
            </a:r>
            <a:r>
              <a:rPr kumimoji="1" lang="ja-JP" altLang="en-US" sz="1000" b="0" i="0" u="none" strike="noStrike" kern="1200" cap="none" spc="0" normalizeH="0" noProof="0" dirty="0">
                <a:ln>
                  <a:noFill/>
                </a:ln>
                <a:solidFill>
                  <a:prstClr val="black"/>
                </a:solidFill>
                <a:effectLst/>
                <a:uLnTx/>
                <a:uFillTx/>
                <a:latin typeface="Meiryo UI" panose="020B0604030504040204" pitchFamily="50" charset="-128"/>
                <a:ea typeface="Meiryo UI" panose="020B0604030504040204" pitchFamily="50" charset="-128"/>
                <a:cs typeface="+mn-cs"/>
              </a:rPr>
              <a:t>の進展によって、日本経済を世界と結び付ける</a:t>
            </a:r>
            <a:r>
              <a:rPr kumimoji="1" lang="ja-JP" altLang="en-US" sz="1000" b="0" i="0" u="none" strike="noStrike" kern="1200" cap="none" spc="0" normalizeH="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ゲートウェイ</a:t>
            </a:r>
            <a:r>
              <a:rPr kumimoji="1" lang="ja-JP" altLang="en-US" sz="1000" b="0" i="0" u="none" strike="noStrike" kern="1200" cap="none" spc="0" normalizeH="0" noProof="0" dirty="0">
                <a:ln>
                  <a:noFill/>
                </a:ln>
                <a:solidFill>
                  <a:prstClr val="black"/>
                </a:solidFill>
                <a:effectLst/>
                <a:uLnTx/>
                <a:uFillTx/>
                <a:latin typeface="Meiryo UI" panose="020B0604030504040204" pitchFamily="50" charset="-128"/>
                <a:ea typeface="Meiryo UI" panose="020B0604030504040204" pitchFamily="50" charset="-128"/>
                <a:cs typeface="+mn-cs"/>
              </a:rPr>
              <a:t>都市としての東京の地位がより強化された</a:t>
            </a:r>
            <a:r>
              <a:rPr kumimoji="1" lang="ja-JP" altLang="en-US" sz="1000" b="0" i="0" u="none" strike="noStrike" kern="1200" cap="none" spc="0" normalizeH="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こと　など</a:t>
            </a:r>
            <a:endParaRPr kumimoji="1" lang="ja-JP" altLang="en-US" sz="1000" b="0" i="0" u="none" strike="noStrike" kern="1200" cap="none" spc="0" normalizeH="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p:cNvSpPr txBox="1"/>
          <p:nvPr/>
        </p:nvSpPr>
        <p:spPr>
          <a:xfrm>
            <a:off x="0" y="520410"/>
            <a:ext cx="4002494" cy="338554"/>
          </a:xfrm>
          <a:prstGeom prst="rect">
            <a:avLst/>
          </a:prstGeom>
          <a:noFill/>
          <a:ln w="19050" cmpd="sng">
            <a:noFill/>
            <a:prstDash val="solid"/>
          </a:ln>
        </p:spPr>
        <p:txBody>
          <a:bodyPr wrap="square" rtlCol="0">
            <a:spAutoFit/>
          </a:bodyPr>
          <a:lstStyle/>
          <a:p>
            <a:pPr marL="265100" marR="0" lvl="0" indent="-265100" algn="ctr"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②</a:t>
            </a:r>
            <a:r>
              <a:rPr kumimoji="1" lang="ja-JP" altLang="en-US" sz="16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現在の大阪の位置・ポテンシャル</a:t>
            </a:r>
            <a:endParaRPr kumimoji="1" lang="en-US" altLang="ja-JP"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スライド番号プレースホルダー 8"/>
          <p:cNvSpPr>
            <a:spLocks noGrp="1"/>
          </p:cNvSpPr>
          <p:nvPr>
            <p:ph type="sldNum" sz="quarter" idx="12"/>
          </p:nvPr>
        </p:nvSpPr>
        <p:spPr/>
        <p:txBody>
          <a:bodyPr/>
          <a:lstStyle/>
          <a:p>
            <a:r>
              <a:rPr kumimoji="1" lang="en-US" altLang="ja-JP" dirty="0"/>
              <a:t>6</a:t>
            </a:r>
            <a:endParaRPr kumimoji="1" lang="ja-JP" altLang="en-US" dirty="0"/>
          </a:p>
        </p:txBody>
      </p:sp>
    </p:spTree>
    <p:extLst>
      <p:ext uri="{BB962C8B-B14F-4D97-AF65-F5344CB8AC3E}">
        <p14:creationId xmlns:p14="http://schemas.microsoft.com/office/powerpoint/2010/main" val="1766967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441058"/>
          </a:xfrm>
          <a:solidFill>
            <a:srgbClr val="002060"/>
          </a:solidFill>
        </p:spPr>
        <p:txBody>
          <a:bodyPr>
            <a:noAutofit/>
          </a:bodyPr>
          <a:lstStyle/>
          <a:p>
            <a:r>
              <a:rPr lang="ja-JP" altLang="en-US" sz="2000" dirty="0" smtClean="0">
                <a:solidFill>
                  <a:schemeClr val="bg1"/>
                </a:solidFill>
                <a:latin typeface="Meiryo UI" panose="020B0604030504040204" pitchFamily="50" charset="-128"/>
                <a:ea typeface="Meiryo UI" panose="020B0604030504040204" pitchFamily="50" charset="-128"/>
              </a:rPr>
              <a:t>２　大阪の将来像　</a:t>
            </a:r>
            <a:r>
              <a:rPr lang="ja-JP" altLang="en-US" sz="1600" dirty="0" smtClean="0">
                <a:solidFill>
                  <a:schemeClr val="bg1"/>
                </a:solidFill>
                <a:latin typeface="Meiryo UI" panose="020B0604030504040204" pitchFamily="50" charset="-128"/>
                <a:ea typeface="Meiryo UI" panose="020B0604030504040204" pitchFamily="50" charset="-128"/>
              </a:rPr>
              <a:t>（３）</a:t>
            </a:r>
            <a:r>
              <a:rPr kumimoji="1" lang="ja-JP" altLang="en-US" sz="1600" dirty="0" smtClean="0">
                <a:solidFill>
                  <a:schemeClr val="bg1"/>
                </a:solidFill>
                <a:latin typeface="Meiryo UI" panose="020B0604030504040204" pitchFamily="50" charset="-128"/>
                <a:ea typeface="Meiryo UI" panose="020B0604030504040204" pitchFamily="50" charset="-128"/>
              </a:rPr>
              <a:t>将来像を導く</a:t>
            </a:r>
            <a:r>
              <a:rPr lang="ja-JP" altLang="en-US" sz="1600" dirty="0">
                <a:solidFill>
                  <a:schemeClr val="bg1"/>
                </a:solidFill>
                <a:latin typeface="Meiryo UI" panose="020B0604030504040204" pitchFamily="50" charset="-128"/>
                <a:ea typeface="Meiryo UI" panose="020B0604030504040204" pitchFamily="50" charset="-128"/>
              </a:rPr>
              <a:t>考え方（各視点からのアプローチ②）</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306846" y="951795"/>
            <a:ext cx="8530308" cy="440225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lvl="0" indent="-174625">
              <a:defRPr/>
            </a:pPr>
            <a:r>
              <a:rPr kumimoji="1" lang="ja-JP" altLang="en-US"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r>
              <a:rPr kumimoji="1" lang="en-US" altLang="ja-JP" sz="1600" b="1" u="sng" dirty="0">
                <a:solidFill>
                  <a:schemeClr val="tx1"/>
                </a:solidFill>
                <a:latin typeface="UD デジタル 教科書体 NK-R" panose="02020400000000000000" pitchFamily="18" charset="-128"/>
                <a:ea typeface="UD デジタル 教科書体 NK-R" panose="02020400000000000000" pitchFamily="18" charset="-128"/>
              </a:rPr>
              <a:t>1970</a:t>
            </a:r>
            <a:r>
              <a:rPr kumimoji="1" lang="ja-JP" altLang="en-US" sz="1600" b="1" u="sng" dirty="0" smtClean="0">
                <a:solidFill>
                  <a:schemeClr val="tx1"/>
                </a:solidFill>
                <a:latin typeface="UD デジタル 教科書体 NK-R" panose="02020400000000000000" pitchFamily="18" charset="-128"/>
                <a:ea typeface="UD デジタル 教科書体 NK-R" panose="02020400000000000000" pitchFamily="18" charset="-128"/>
              </a:rPr>
              <a:t>年頃を</a:t>
            </a:r>
            <a:r>
              <a:rPr kumimoji="1" lang="ja-JP" altLang="en-US" sz="1600" b="1" u="sng" dirty="0">
                <a:solidFill>
                  <a:schemeClr val="tx1"/>
                </a:solidFill>
                <a:latin typeface="UD デジタル 教科書体 NK-R" panose="02020400000000000000" pitchFamily="18" charset="-128"/>
                <a:ea typeface="UD デジタル 教科書体 NK-R" panose="02020400000000000000" pitchFamily="18" charset="-128"/>
              </a:rPr>
              <a:t>ピーク</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に</a:t>
            </a:r>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、大阪経済は、</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オイルショックによる日本全体の経済停滞に加え、「工場</a:t>
            </a:r>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等　制限法</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」等の影響により、大学の郊外移転、製造業の府外流出、本社機能の東京への流出</a:t>
            </a:r>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など　が</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進んだことにより、</a:t>
            </a:r>
            <a:r>
              <a:rPr kumimoji="1" lang="ja-JP" altLang="en-US" sz="1600" b="1" u="sng" dirty="0" smtClean="0">
                <a:solidFill>
                  <a:schemeClr val="tx1"/>
                </a:solidFill>
                <a:latin typeface="UD デジタル 教科書体 NK-R" panose="02020400000000000000" pitchFamily="18" charset="-128"/>
                <a:ea typeface="UD デジタル 教科書体 NK-R" panose="02020400000000000000" pitchFamily="18" charset="-128"/>
              </a:rPr>
              <a:t>長期的に地位</a:t>
            </a:r>
            <a:r>
              <a:rPr kumimoji="1" lang="ja-JP" altLang="en-US" sz="1600" b="1" u="sng" dirty="0">
                <a:solidFill>
                  <a:schemeClr val="tx1"/>
                </a:solidFill>
                <a:latin typeface="UD デジタル 教科書体 NK-R" panose="02020400000000000000" pitchFamily="18" charset="-128"/>
                <a:ea typeface="UD デジタル 教科書体 NK-R" panose="02020400000000000000" pitchFamily="18" charset="-128"/>
              </a:rPr>
              <a:t>が</a:t>
            </a:r>
            <a:r>
              <a:rPr kumimoji="1" lang="ja-JP" altLang="en-US" sz="1600" b="1" u="sng" dirty="0" smtClean="0">
                <a:solidFill>
                  <a:schemeClr val="tx1"/>
                </a:solidFill>
                <a:latin typeface="UD デジタル 教科書体 NK-R" panose="02020400000000000000" pitchFamily="18" charset="-128"/>
                <a:ea typeface="UD デジタル 教科書体 NK-R" panose="02020400000000000000" pitchFamily="18" charset="-128"/>
              </a:rPr>
              <a:t>低下</a:t>
            </a:r>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近年</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はインバウンド</a:t>
            </a:r>
            <a:r>
              <a:rPr kumimoji="1" lang="ja-JP" altLang="en-US"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の増加等</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で</a:t>
            </a:r>
            <a:r>
              <a:rPr kumimoji="1" lang="ja-JP" altLang="en-US" sz="1600" i="0"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経済は回復傾向</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endParaRPr kumimoji="1" lang="en-US" altLang="ja-JP"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600" b="1"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ライフサイエンスや新エネルギー産業</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は、大阪の成長を牽引し、さらには、</a:t>
            </a:r>
            <a:r>
              <a:rPr kumimoji="1" lang="ja-JP" altLang="en-US" sz="1600" b="1"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国際社会（健康長寿</a:t>
            </a:r>
            <a:r>
              <a:rPr kumimoji="1" lang="ja-JP" altLang="en-US" sz="1600" b="1" i="0" u="sng"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や地球の温暖化</a:t>
            </a:r>
            <a:r>
              <a:rPr kumimoji="1" lang="ja-JP" altLang="en-US" sz="1600" b="1"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対策）に貢献できるポテンシャル</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endParaRPr kumimoji="1" lang="en-US" altLang="ja-JP"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大阪は、</a:t>
            </a:r>
            <a:r>
              <a:rPr kumimoji="1" lang="ja-JP" altLang="en-US" sz="1600" b="1"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高齢化の進展、健康寿命など課題先進都市</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として、</a:t>
            </a:r>
            <a:r>
              <a:rPr kumimoji="1" lang="en-US" altLang="ja-JP"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AI</a:t>
            </a:r>
            <a:r>
              <a:rPr kumimoji="1" lang="ja-JP" altLang="en-US" sz="1600" i="0" u="none" strike="noStrike" kern="1200" cap="none" spc="0" normalizeH="0" baseline="0" noProof="0" dirty="0" err="1">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r>
              <a:rPr kumimoji="1" lang="en-US" altLang="ja-JP" sz="1600" i="0" u="none" strike="noStrike" kern="1200" cap="none" spc="0" normalizeH="0" baseline="0" noProof="0" dirty="0" err="1">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IoT</a:t>
            </a:r>
            <a:r>
              <a:rPr kumimoji="1" lang="ja-JP" altLang="en-US" sz="1600" i="0" u="none" strike="noStrike" kern="1200" cap="none" spc="0" normalizeH="0" baseline="0" noProof="0" dirty="0" err="1">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ビッグデータ等を活用した</a:t>
            </a:r>
            <a:r>
              <a:rPr kumimoji="1" lang="ja-JP" altLang="en-US" sz="1600" b="1"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課題解決モデル</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を提示できる。</a:t>
            </a:r>
            <a:endParaRPr kumimoji="1" lang="en-US" altLang="ja-JP"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600" b="1"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大学の集積や充実した交通インフラ、多様な</a:t>
            </a:r>
            <a:r>
              <a:rPr kumimoji="1" lang="ja-JP" altLang="en-US" sz="1600" b="1" i="0" u="sng"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文化・芸能</a:t>
            </a:r>
            <a:r>
              <a:rPr kumimoji="1" lang="ja-JP" altLang="en-US" sz="1600" b="1"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の魅力</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などの強み。</a:t>
            </a:r>
            <a:endParaRPr kumimoji="1" lang="en-US" altLang="ja-JP"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a:p>
            <a:pPr lvl="0">
              <a:defRPr/>
            </a:pPr>
            <a:r>
              <a:rPr kumimoji="1" lang="ja-JP" altLang="en-US"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600" b="1" u="sng" dirty="0" smtClean="0">
                <a:solidFill>
                  <a:schemeClr val="tx1"/>
                </a:solidFill>
                <a:latin typeface="UD デジタル 教科書体 NK-R" panose="02020400000000000000" pitchFamily="18" charset="-128"/>
                <a:ea typeface="UD デジタル 教科書体 NK-R" panose="02020400000000000000" pitchFamily="18" charset="-128"/>
              </a:rPr>
              <a:t>女性や高齢者の</a:t>
            </a:r>
            <a:r>
              <a:rPr kumimoji="1" lang="ja-JP" altLang="en-US" sz="1600" b="1" u="sng" dirty="0">
                <a:solidFill>
                  <a:schemeClr val="tx1"/>
                </a:solidFill>
                <a:latin typeface="UD デジタル 教科書体 NK-R" panose="02020400000000000000" pitchFamily="18" charset="-128"/>
                <a:ea typeface="UD デジタル 教科書体 NK-R" panose="02020400000000000000" pitchFamily="18" charset="-128"/>
              </a:rPr>
              <a:t>就業率、</a:t>
            </a:r>
            <a:r>
              <a:rPr kumimoji="1" lang="ja-JP" altLang="en-US" sz="1600" b="1" u="sng" dirty="0" err="1">
                <a:solidFill>
                  <a:schemeClr val="tx1"/>
                </a:solidFill>
                <a:latin typeface="UD デジタル 教科書体 NK-R" panose="02020400000000000000" pitchFamily="18" charset="-128"/>
                <a:ea typeface="UD デジタル 教科書体 NK-R" panose="02020400000000000000" pitchFamily="18" charset="-128"/>
              </a:rPr>
              <a:t>障がい</a:t>
            </a:r>
            <a:r>
              <a:rPr kumimoji="1" lang="ja-JP" altLang="en-US" sz="1600" b="1" u="sng" dirty="0">
                <a:solidFill>
                  <a:schemeClr val="tx1"/>
                </a:solidFill>
                <a:latin typeface="UD デジタル 教科書体 NK-R" panose="02020400000000000000" pitchFamily="18" charset="-128"/>
                <a:ea typeface="UD デジタル 教科書体 NK-R" panose="02020400000000000000" pitchFamily="18" charset="-128"/>
              </a:rPr>
              <a:t>者の実雇用率は低く</a:t>
            </a:r>
            <a:r>
              <a:rPr kumimoji="1" lang="ja-JP" altLang="en-US" sz="1600" i="0" u="none" strike="noStrike" kern="1200" cap="none" spc="0" normalizeH="0" baseline="0" noProof="0" dirty="0" err="1"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引き上げて</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いく必要。</a:t>
            </a:r>
            <a:endParaRPr kumimoji="1" lang="en-US" altLang="ja-JP"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国際的な人材の流動化が進む中、留学生を含めた</a:t>
            </a:r>
            <a:r>
              <a:rPr kumimoji="1" lang="ja-JP" altLang="en-US" sz="1600" b="1"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外国人の住みやすい地域と共生したまちづくり</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を進めることが必要</a:t>
            </a:r>
            <a:r>
              <a:rPr kumimoji="1" lang="ja-JP" altLang="en-US"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endParaRPr kumimoji="1" lang="en-US" altLang="ja-JP"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8" name="スライド番号プレースホルダー 7"/>
          <p:cNvSpPr>
            <a:spLocks noGrp="1"/>
          </p:cNvSpPr>
          <p:nvPr>
            <p:ph type="sldNum" sz="quarter" idx="12"/>
          </p:nvPr>
        </p:nvSpPr>
        <p:spPr/>
        <p:txBody>
          <a:bodyPr/>
          <a:lstStyle/>
          <a:p>
            <a:r>
              <a:rPr kumimoji="1" lang="en-US" altLang="ja-JP" dirty="0" smtClean="0"/>
              <a:t>7</a:t>
            </a:r>
            <a:endParaRPr kumimoji="1" lang="ja-JP" altLang="en-US" dirty="0"/>
          </a:p>
        </p:txBody>
      </p:sp>
    </p:spTree>
    <p:extLst>
      <p:ext uri="{BB962C8B-B14F-4D97-AF65-F5344CB8AC3E}">
        <p14:creationId xmlns:p14="http://schemas.microsoft.com/office/powerpoint/2010/main" val="389998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441058"/>
          </a:xfrm>
          <a:solidFill>
            <a:srgbClr val="002060"/>
          </a:solidFill>
        </p:spPr>
        <p:txBody>
          <a:bodyPr>
            <a:noAutofit/>
          </a:bodyPr>
          <a:lstStyle/>
          <a:p>
            <a:r>
              <a:rPr lang="ja-JP" altLang="en-US" sz="2000" dirty="0" smtClean="0">
                <a:solidFill>
                  <a:schemeClr val="bg1"/>
                </a:solidFill>
                <a:latin typeface="Meiryo UI" panose="020B0604030504040204" pitchFamily="50" charset="-128"/>
                <a:ea typeface="Meiryo UI" panose="020B0604030504040204" pitchFamily="50" charset="-128"/>
              </a:rPr>
              <a:t>２　大阪の将来像　</a:t>
            </a:r>
            <a:r>
              <a:rPr lang="ja-JP" altLang="en-US" sz="1600" dirty="0" smtClean="0">
                <a:solidFill>
                  <a:schemeClr val="bg1"/>
                </a:solidFill>
                <a:latin typeface="Meiryo UI" panose="020B0604030504040204" pitchFamily="50" charset="-128"/>
                <a:ea typeface="Meiryo UI" panose="020B0604030504040204" pitchFamily="50" charset="-128"/>
              </a:rPr>
              <a:t>（３）</a:t>
            </a:r>
            <a:r>
              <a:rPr kumimoji="1" lang="ja-JP" altLang="en-US" sz="1600" dirty="0" smtClean="0">
                <a:solidFill>
                  <a:schemeClr val="bg1"/>
                </a:solidFill>
                <a:latin typeface="Meiryo UI" panose="020B0604030504040204" pitchFamily="50" charset="-128"/>
                <a:ea typeface="Meiryo UI" panose="020B0604030504040204" pitchFamily="50" charset="-128"/>
              </a:rPr>
              <a:t>将来像を導く</a:t>
            </a:r>
            <a:r>
              <a:rPr lang="ja-JP" altLang="en-US" sz="1600" dirty="0" smtClean="0">
                <a:solidFill>
                  <a:schemeClr val="bg1"/>
                </a:solidFill>
                <a:latin typeface="Meiryo UI" panose="020B0604030504040204" pitchFamily="50" charset="-128"/>
                <a:ea typeface="Meiryo UI" panose="020B0604030504040204" pitchFamily="50" charset="-128"/>
              </a:rPr>
              <a:t>考え方</a:t>
            </a:r>
            <a:r>
              <a:rPr lang="ja-JP" altLang="en-US" sz="1600" dirty="0">
                <a:solidFill>
                  <a:schemeClr val="bg1"/>
                </a:solidFill>
                <a:latin typeface="Meiryo UI" panose="020B0604030504040204" pitchFamily="50" charset="-128"/>
                <a:ea typeface="Meiryo UI" panose="020B0604030504040204" pitchFamily="50" charset="-128"/>
              </a:rPr>
              <a:t>（各視点からのアプローチ②</a:t>
            </a:r>
            <a:r>
              <a:rPr lang="ja-JP" altLang="en-US" sz="1600" dirty="0" smtClean="0">
                <a:solidFill>
                  <a:schemeClr val="bg1"/>
                </a:solidFill>
                <a:latin typeface="Meiryo UI" panose="020B0604030504040204" pitchFamily="50" charset="-128"/>
                <a:ea typeface="Meiryo UI" panose="020B0604030504040204" pitchFamily="50" charset="-128"/>
              </a:rPr>
              <a:t>）</a:t>
            </a:r>
            <a:r>
              <a:rPr lang="en-US" altLang="ja-JP" sz="1600" dirty="0" smtClean="0">
                <a:solidFill>
                  <a:schemeClr val="bg1"/>
                </a:solidFill>
                <a:latin typeface="Meiryo UI" panose="020B0604030504040204" pitchFamily="50" charset="-128"/>
                <a:ea typeface="Meiryo UI" panose="020B0604030504040204" pitchFamily="50" charset="-128"/>
              </a:rPr>
              <a:t>SDGs</a:t>
            </a:r>
            <a:r>
              <a:rPr lang="ja-JP" altLang="en-US" sz="1600" dirty="0" smtClean="0">
                <a:solidFill>
                  <a:schemeClr val="bg1"/>
                </a:solidFill>
                <a:latin typeface="Meiryo UI" panose="020B0604030504040204" pitchFamily="50" charset="-128"/>
                <a:ea typeface="Meiryo UI" panose="020B0604030504040204" pitchFamily="50" charset="-128"/>
              </a:rPr>
              <a:t>から見て</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29" name="二等辺三角形 28"/>
          <p:cNvSpPr/>
          <p:nvPr/>
        </p:nvSpPr>
        <p:spPr>
          <a:xfrm flipV="1">
            <a:off x="3345087" y="6568484"/>
            <a:ext cx="2750720" cy="16693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30" name="図 29"/>
          <p:cNvPicPr>
            <a:picLocks noChangeAspect="1"/>
          </p:cNvPicPr>
          <p:nvPr/>
        </p:nvPicPr>
        <p:blipFill>
          <a:blip r:embed="rId2"/>
          <a:stretch>
            <a:fillRect/>
          </a:stretch>
        </p:blipFill>
        <p:spPr>
          <a:xfrm>
            <a:off x="7516906" y="570541"/>
            <a:ext cx="1461441" cy="733655"/>
          </a:xfrm>
          <a:prstGeom prst="rect">
            <a:avLst/>
          </a:prstGeom>
        </p:spPr>
      </p:pic>
      <p:sp>
        <p:nvSpPr>
          <p:cNvPr id="12" name="テキスト ボックス 11"/>
          <p:cNvSpPr txBox="1"/>
          <p:nvPr/>
        </p:nvSpPr>
        <p:spPr>
          <a:xfrm>
            <a:off x="242047" y="636662"/>
            <a:ext cx="6871447" cy="338554"/>
          </a:xfrm>
          <a:prstGeom prst="rect">
            <a:avLst/>
          </a:prstGeom>
          <a:solidFill>
            <a:schemeClr val="bg1"/>
          </a:solidFill>
          <a:ln w="19050" cmpd="sng">
            <a:noFill/>
            <a:prstDash val="solid"/>
          </a:ln>
        </p:spPr>
        <p:txBody>
          <a:bodyPr wrap="square" rtlCol="0">
            <a:spAutoFit/>
          </a:bodyPr>
          <a:lstStyle/>
          <a:p>
            <a:pPr marL="265100" marR="0" lvl="0" indent="-265100"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②</a:t>
            </a:r>
            <a:r>
              <a:rPr kumimoji="1" lang="ja-JP" altLang="en-US" sz="16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現在の大阪の位置・ポテンシャル（</a:t>
            </a:r>
            <a:r>
              <a:rPr kumimoji="1" lang="en-US" altLang="ja-JP"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SDGs</a:t>
            </a:r>
            <a:r>
              <a:rPr kumimoji="1" lang="ja-JP" altLang="en-US"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a:t>
            </a:r>
            <a:r>
              <a:rPr kumimoji="1" lang="en-US" altLang="ja-JP"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ゴールの現在の大阪の</a:t>
            </a:r>
            <a:r>
              <a:rPr kumimoji="1" lang="ja-JP" altLang="en-US" sz="16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到達点）</a:t>
            </a:r>
            <a:endParaRPr kumimoji="1" lang="en-US" altLang="ja-JP"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スライド番号プレースホルダー 9"/>
          <p:cNvSpPr>
            <a:spLocks noGrp="1"/>
          </p:cNvSpPr>
          <p:nvPr>
            <p:ph type="sldNum" sz="quarter" idx="12"/>
          </p:nvPr>
        </p:nvSpPr>
        <p:spPr/>
        <p:txBody>
          <a:bodyPr/>
          <a:lstStyle/>
          <a:p>
            <a:r>
              <a:rPr kumimoji="1" lang="en-US" altLang="ja-JP" dirty="0" smtClean="0"/>
              <a:t>8</a:t>
            </a:r>
            <a:endParaRPr kumimoji="1" lang="ja-JP" altLang="en-US" dirty="0"/>
          </a:p>
        </p:txBody>
      </p:sp>
      <p:sp>
        <p:nvSpPr>
          <p:cNvPr id="11" name="テキスト ボックス 10"/>
          <p:cNvSpPr txBox="1"/>
          <p:nvPr/>
        </p:nvSpPr>
        <p:spPr>
          <a:xfrm>
            <a:off x="555189" y="1441970"/>
            <a:ext cx="8087410" cy="560153"/>
          </a:xfrm>
          <a:prstGeom prst="rect">
            <a:avLst/>
          </a:prstGeom>
          <a:noFill/>
        </p:spPr>
        <p:txBody>
          <a:bodyPr wrap="square" lIns="72000" tIns="64008" rIns="72000" bIns="64008" rtlCol="0">
            <a:spAutoFit/>
          </a:bodyPr>
          <a:lstStyle/>
          <a:p>
            <a:pPr marL="171450" indent="-171450">
              <a:buFont typeface="Meiryo UI" panose="020B0604030504040204" pitchFamily="50" charset="-128"/>
              <a:buChar char="○"/>
            </a:pP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公表されている「国際的な日本の評価（</a:t>
            </a:r>
            <a:r>
              <a:rPr lang="en-US" altLang="ja-JP"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SDSN</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）」と「国内評価（自治体</a:t>
            </a:r>
            <a:r>
              <a:rPr lang="en-US" altLang="ja-JP"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SDGs</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指標）」を一つの拠り所に、</a:t>
            </a:r>
            <a:r>
              <a:rPr lang="en-US" altLang="ja-JP"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SDGs17</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ゴールの現在の到達点を４つに分類して分析。</a:t>
            </a:r>
            <a:endParaRPr lang="en-US" altLang="ja-JP"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6" name="図 5"/>
          <p:cNvPicPr>
            <a:picLocks noChangeAspect="1"/>
          </p:cNvPicPr>
          <p:nvPr/>
        </p:nvPicPr>
        <p:blipFill>
          <a:blip r:embed="rId3"/>
          <a:stretch>
            <a:fillRect/>
          </a:stretch>
        </p:blipFill>
        <p:spPr>
          <a:xfrm>
            <a:off x="1143000" y="2117294"/>
            <a:ext cx="6858000" cy="4138264"/>
          </a:xfrm>
          <a:prstGeom prst="rect">
            <a:avLst/>
          </a:prstGeom>
        </p:spPr>
      </p:pic>
    </p:spTree>
    <p:extLst>
      <p:ext uri="{BB962C8B-B14F-4D97-AF65-F5344CB8AC3E}">
        <p14:creationId xmlns:p14="http://schemas.microsoft.com/office/powerpoint/2010/main" val="257404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441058"/>
          </a:xfrm>
          <a:solidFill>
            <a:srgbClr val="002060"/>
          </a:solidFill>
        </p:spPr>
        <p:txBody>
          <a:bodyPr>
            <a:noAutofit/>
          </a:bodyPr>
          <a:lstStyle/>
          <a:p>
            <a:r>
              <a:rPr lang="ja-JP" altLang="en-US" sz="2000" dirty="0" smtClean="0">
                <a:solidFill>
                  <a:schemeClr val="bg1"/>
                </a:solidFill>
                <a:latin typeface="Meiryo UI" panose="020B0604030504040204" pitchFamily="50" charset="-128"/>
                <a:ea typeface="Meiryo UI" panose="020B0604030504040204" pitchFamily="50" charset="-128"/>
              </a:rPr>
              <a:t>２　大阪の将来像　</a:t>
            </a:r>
            <a:r>
              <a:rPr lang="ja-JP" altLang="en-US" sz="1600" dirty="0" smtClean="0">
                <a:solidFill>
                  <a:schemeClr val="bg1"/>
                </a:solidFill>
                <a:latin typeface="Meiryo UI" panose="020B0604030504040204" pitchFamily="50" charset="-128"/>
                <a:ea typeface="Meiryo UI" panose="020B0604030504040204" pitchFamily="50" charset="-128"/>
              </a:rPr>
              <a:t>（３）</a:t>
            </a:r>
            <a:r>
              <a:rPr kumimoji="1" lang="ja-JP" altLang="en-US" sz="1600" dirty="0" smtClean="0">
                <a:solidFill>
                  <a:schemeClr val="bg1"/>
                </a:solidFill>
                <a:latin typeface="Meiryo UI" panose="020B0604030504040204" pitchFamily="50" charset="-128"/>
                <a:ea typeface="Meiryo UI" panose="020B0604030504040204" pitchFamily="50" charset="-128"/>
              </a:rPr>
              <a:t>将来像を導く</a:t>
            </a:r>
            <a:r>
              <a:rPr lang="ja-JP" altLang="en-US" sz="1600" dirty="0">
                <a:solidFill>
                  <a:schemeClr val="bg1"/>
                </a:solidFill>
                <a:latin typeface="Meiryo UI" panose="020B0604030504040204" pitchFamily="50" charset="-128"/>
                <a:ea typeface="Meiryo UI" panose="020B0604030504040204" pitchFamily="50" charset="-128"/>
              </a:rPr>
              <a:t>考え方（各視点からのアプローチ②</a:t>
            </a:r>
            <a:r>
              <a:rPr lang="ja-JP" altLang="en-US" sz="1600" dirty="0" smtClean="0">
                <a:solidFill>
                  <a:schemeClr val="bg1"/>
                </a:solidFill>
                <a:latin typeface="Meiryo UI" panose="020B0604030504040204" pitchFamily="50" charset="-128"/>
                <a:ea typeface="Meiryo UI" panose="020B0604030504040204" pitchFamily="50" charset="-128"/>
              </a:rPr>
              <a:t>）</a:t>
            </a:r>
            <a:r>
              <a:rPr lang="en-US" altLang="ja-JP" sz="1600" dirty="0">
                <a:solidFill>
                  <a:schemeClr val="bg1"/>
                </a:solidFill>
                <a:latin typeface="Meiryo UI" panose="020B0604030504040204" pitchFamily="50" charset="-128"/>
                <a:ea typeface="Meiryo UI" panose="020B0604030504040204" pitchFamily="50" charset="-128"/>
              </a:rPr>
              <a:t> SDGs</a:t>
            </a:r>
            <a:r>
              <a:rPr lang="ja-JP" altLang="en-US" sz="1600" dirty="0">
                <a:solidFill>
                  <a:schemeClr val="bg1"/>
                </a:solidFill>
                <a:latin typeface="Meiryo UI" panose="020B0604030504040204" pitchFamily="50" charset="-128"/>
                <a:ea typeface="Meiryo UI" panose="020B0604030504040204" pitchFamily="50" charset="-128"/>
              </a:rPr>
              <a:t>から見て</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10" name="スライド番号プレースホルダー 9"/>
          <p:cNvSpPr>
            <a:spLocks noGrp="1"/>
          </p:cNvSpPr>
          <p:nvPr>
            <p:ph type="sldNum" sz="quarter" idx="12"/>
          </p:nvPr>
        </p:nvSpPr>
        <p:spPr/>
        <p:txBody>
          <a:bodyPr/>
          <a:lstStyle/>
          <a:p>
            <a:r>
              <a:rPr kumimoji="1" lang="en-US" altLang="ja-JP" dirty="0" smtClean="0"/>
              <a:t>9</a:t>
            </a:r>
            <a:endParaRPr kumimoji="1" lang="ja-JP" altLang="en-US" dirty="0"/>
          </a:p>
        </p:txBody>
      </p:sp>
      <p:sp>
        <p:nvSpPr>
          <p:cNvPr id="5" name="正方形/長方形 4"/>
          <p:cNvSpPr/>
          <p:nvPr/>
        </p:nvSpPr>
        <p:spPr>
          <a:xfrm>
            <a:off x="177246" y="864911"/>
            <a:ext cx="8801101" cy="3920732"/>
          </a:xfrm>
          <a:prstGeom prst="rect">
            <a:avLst/>
          </a:prstGeom>
          <a:solidFill>
            <a:schemeClr val="accent1">
              <a:lumMod val="20000"/>
              <a:lumOff val="80000"/>
            </a:schemeClr>
          </a:solidFill>
        </p:spPr>
        <p:style>
          <a:lnRef idx="1">
            <a:schemeClr val="accent6"/>
          </a:lnRef>
          <a:fillRef idx="2">
            <a:schemeClr val="accent6"/>
          </a:fillRef>
          <a:effectRef idx="1">
            <a:schemeClr val="accent6"/>
          </a:effectRef>
          <a:fontRef idx="minor">
            <a:schemeClr val="dk1"/>
          </a:fontRef>
        </p:style>
        <p:txBody>
          <a:bodyPr tIns="108000" rtlCol="0" anchor="ctr"/>
          <a:lstStyle/>
          <a:p>
            <a:pPr algn="ctr">
              <a:lnSpc>
                <a:spcPts val="1400"/>
              </a:lnSpc>
            </a:pPr>
            <a:endParaRPr kumimoji="1" lang="ja-JP" altLang="en-US" sz="1200" dirty="0"/>
          </a:p>
        </p:txBody>
      </p:sp>
      <p:sp>
        <p:nvSpPr>
          <p:cNvPr id="6" name="テキスト ボックス 5"/>
          <p:cNvSpPr txBox="1"/>
          <p:nvPr/>
        </p:nvSpPr>
        <p:spPr>
          <a:xfrm>
            <a:off x="303141" y="1095081"/>
            <a:ext cx="8509555" cy="3407087"/>
          </a:xfrm>
          <a:prstGeom prst="rect">
            <a:avLst/>
          </a:prstGeom>
          <a:noFill/>
        </p:spPr>
        <p:txBody>
          <a:bodyPr wrap="square" lIns="128016" tIns="64008" rIns="128016" bIns="64008" rtlCol="0">
            <a:spAutoFit/>
          </a:bodyPr>
          <a:lstStyle/>
          <a:p>
            <a:pPr marL="174625" indent="-174625">
              <a:spcBef>
                <a:spcPts val="600"/>
              </a:spcBef>
            </a:pPr>
            <a:r>
              <a:rPr kumimoji="1" lang="ja-JP" altLang="en-US" sz="1600" dirty="0">
                <a:latin typeface="UD デジタル 教科書体 NK-R" panose="02020400000000000000" pitchFamily="18" charset="-128"/>
                <a:ea typeface="UD デジタル 教科書体 NK-R" panose="02020400000000000000" pitchFamily="18" charset="-128"/>
              </a:rPr>
              <a:t>➢ </a:t>
            </a:r>
            <a:r>
              <a:rPr lang="ja-JP" altLang="en-US" sz="1600" u="sng"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600" b="1" u="sng"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  </a:t>
            </a:r>
            <a:r>
              <a:rPr lang="ja-JP" altLang="en-US" sz="1600" b="1" u="sng"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貧困</a:t>
            </a:r>
            <a:r>
              <a:rPr lang="ja-JP" altLang="en-US" sz="1600" u="sng"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」や「</a:t>
            </a:r>
            <a:r>
              <a:rPr lang="en-US" altLang="ja-JP" sz="1600" b="1" u="sng"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 </a:t>
            </a:r>
            <a:r>
              <a:rPr lang="ja-JP" altLang="en-US" sz="1600" b="1" u="sng"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健康と福祉</a:t>
            </a:r>
            <a:r>
              <a:rPr lang="ja-JP" altLang="en-US" sz="1600" u="sng"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600" b="1" u="sng"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 </a:t>
            </a:r>
            <a:r>
              <a:rPr lang="ja-JP" altLang="en-US" sz="1600" b="1" u="sng"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a:t>
            </a:r>
            <a:r>
              <a:rPr lang="ja-JP" altLang="en-US" sz="1600" u="sng"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600" b="1" u="sng"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16 </a:t>
            </a:r>
            <a:r>
              <a:rPr lang="ja-JP" altLang="en-US" sz="1600" b="1" u="sng"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平和</a:t>
            </a:r>
            <a:r>
              <a:rPr lang="ja-JP" altLang="en-US" sz="1600" u="sng"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6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a:t>
            </a:r>
            <a:r>
              <a:rPr lang="ja-JP" altLang="en-US" sz="16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ついて</a:t>
            </a:r>
            <a:r>
              <a:rPr lang="ja-JP" altLang="en-US" sz="16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は、誰一人取り残さないという</a:t>
            </a:r>
            <a:r>
              <a:rPr lang="en-US" altLang="ja-JP" sz="16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SDGs</a:t>
            </a:r>
            <a:r>
              <a:rPr lang="ja-JP" altLang="en-US" sz="16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の理念や、大阪・関西万博のテーマである「いのち輝く未来社会のデザイン」の実現に不可欠となる府民の“いのち”や暮らし、また、子どもや孫など、将来の世代に関わるゴールとして、</a:t>
            </a:r>
            <a:r>
              <a:rPr lang="ja-JP" altLang="en-US" sz="1600" u="sng"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優先的</a:t>
            </a:r>
            <a:r>
              <a:rPr lang="ja-JP" altLang="en-US" sz="1600" u="sng"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に取組むべき課題が多いと考えられる。</a:t>
            </a:r>
            <a:endParaRPr lang="en-US" altLang="ja-JP" sz="1600" u="sng"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4625" indent="-174625">
              <a:spcBef>
                <a:spcPts val="1800"/>
              </a:spcBef>
            </a:pPr>
            <a:r>
              <a:rPr kumimoji="1" lang="ja-JP" altLang="en-US" sz="1600" dirty="0">
                <a:latin typeface="UD デジタル 教科書体 NK-R" panose="02020400000000000000" pitchFamily="18" charset="-128"/>
                <a:ea typeface="UD デジタル 教科書体 NK-R" panose="02020400000000000000" pitchFamily="18" charset="-128"/>
              </a:rPr>
              <a:t>➢</a:t>
            </a:r>
            <a:r>
              <a:rPr lang="ja-JP" altLang="en-US" sz="16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持続可能な社会を未来に受け継ぐ基盤となる環境関連のゴールを集約できる</a:t>
            </a:r>
            <a:r>
              <a:rPr lang="ja-JP" altLang="en-US" sz="1600" u="sng"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600" b="1" u="sng"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12 </a:t>
            </a:r>
            <a:r>
              <a:rPr lang="ja-JP" altLang="en-US" sz="1600" b="1" u="sng"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持続</a:t>
            </a:r>
            <a:r>
              <a:rPr lang="ja-JP" altLang="en-US" sz="1600" b="1" u="sng"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可能な生産と</a:t>
            </a:r>
            <a:r>
              <a:rPr lang="ja-JP" altLang="en-US" sz="1600" b="1" u="sng"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消費</a:t>
            </a:r>
            <a:r>
              <a:rPr lang="ja-JP" altLang="en-US" sz="1600" u="sng"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6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が</a:t>
            </a:r>
            <a:r>
              <a:rPr lang="ja-JP" altLang="en-US" sz="16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国際的</a:t>
            </a:r>
            <a:r>
              <a:rPr lang="ja-JP" altLang="en-US" sz="16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a:t>
            </a:r>
            <a:r>
              <a:rPr lang="ja-JP" altLang="en-US" sz="16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も国内的にも評価が低いことに関しては、「</a:t>
            </a:r>
            <a:r>
              <a:rPr lang="ja-JP" altLang="en-US" sz="16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大阪ブルー・オーシャン・ビジョン</a:t>
            </a:r>
            <a:r>
              <a:rPr lang="ja-JP" altLang="en-US" sz="16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」などの</a:t>
            </a:r>
            <a:r>
              <a:rPr lang="en-US" altLang="ja-JP" sz="16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G20</a:t>
            </a:r>
            <a:r>
              <a:rPr lang="ja-JP" altLang="en-US" sz="16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大阪サミットのレガシーを未来に生かすという観点から、</a:t>
            </a:r>
            <a:r>
              <a:rPr lang="ja-JP" altLang="en-US" sz="1600" u="sng"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取組むべき課題があると考えられる</a:t>
            </a:r>
            <a:r>
              <a:rPr lang="ja-JP" altLang="en-US" sz="1600" u="sng"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600" u="sng"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4625" indent="-174625">
              <a:spcBef>
                <a:spcPts val="1800"/>
              </a:spcBef>
            </a:pPr>
            <a:r>
              <a:rPr kumimoji="1" lang="ja-JP" altLang="en-US" sz="1600" dirty="0">
                <a:latin typeface="UD デジタル 教科書体 NK-R" panose="02020400000000000000" pitchFamily="18" charset="-128"/>
                <a:ea typeface="UD デジタル 教科書体 NK-R" panose="02020400000000000000" pitchFamily="18" charset="-128"/>
              </a:rPr>
              <a:t>➢</a:t>
            </a:r>
            <a:r>
              <a:rPr lang="ja-JP" altLang="en-US" sz="16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これらの課題には、他の全てのゴールや自治体の様々な役割を包摂する「</a:t>
            </a:r>
            <a:r>
              <a:rPr lang="en-US" altLang="ja-JP" sz="1600" b="1" u="sng"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11 </a:t>
            </a:r>
            <a:r>
              <a:rPr lang="ja-JP" altLang="en-US" sz="1600" b="1" u="sng"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持続可能な都市</a:t>
            </a:r>
            <a:r>
              <a:rPr lang="ja-JP" altLang="en-US" sz="16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」に関する取り組みや、 </a:t>
            </a:r>
            <a:r>
              <a:rPr lang="ja-JP" altLang="en-US" sz="16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600" b="1" u="sng"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8 </a:t>
            </a:r>
            <a:r>
              <a:rPr lang="ja-JP" altLang="en-US" sz="1600" b="1" u="sng"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経済成長と雇用</a:t>
            </a:r>
            <a:r>
              <a:rPr lang="ja-JP" altLang="en-US" sz="16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600" b="1" u="sng"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9 </a:t>
            </a:r>
            <a:r>
              <a:rPr lang="ja-JP" altLang="en-US" sz="1600" b="1" u="sng"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インフラ・産業化・イノベーション</a:t>
            </a:r>
            <a:r>
              <a:rPr lang="ja-JP" altLang="en-US" sz="16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6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など国際的</a:t>
            </a:r>
            <a:r>
              <a:rPr lang="ja-JP" altLang="en-US" sz="16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にも</a:t>
            </a:r>
            <a:r>
              <a:rPr lang="ja-JP" altLang="en-US" sz="16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国内的にも評価が高い</a:t>
            </a:r>
            <a:r>
              <a:rPr lang="ja-JP" altLang="en-US" sz="1600" b="1" u="sng"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ゴール</a:t>
            </a:r>
            <a:r>
              <a:rPr lang="ja-JP" altLang="en-US" sz="1600" b="1" u="sng"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の強みを</a:t>
            </a:r>
            <a:r>
              <a:rPr lang="ja-JP" altLang="en-US" sz="1600" b="1" u="sng"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活かすことが重要と考えられる。</a:t>
            </a:r>
            <a:endParaRPr lang="en-US" altLang="ja-JP" sz="1600" b="1" u="sng"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 name="正方形/長方形 6"/>
          <p:cNvSpPr/>
          <p:nvPr/>
        </p:nvSpPr>
        <p:spPr>
          <a:xfrm>
            <a:off x="5462742" y="5300809"/>
            <a:ext cx="2851147" cy="1267571"/>
          </a:xfrm>
          <a:prstGeom prst="rect">
            <a:avLst/>
          </a:prstGeom>
          <a:noFill/>
          <a:ln w="222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b="1" dirty="0" smtClean="0">
                <a:solidFill>
                  <a:schemeClr val="tx1"/>
                </a:solidFill>
                <a:latin typeface="Meiryo UI" panose="020B0604030504040204" pitchFamily="50" charset="-128"/>
                <a:ea typeface="Meiryo UI" panose="020B0604030504040204" pitchFamily="50" charset="-128"/>
              </a:rPr>
              <a:t>◇強み</a:t>
            </a:r>
            <a:r>
              <a:rPr kumimoji="1" lang="ja-JP" altLang="en-US" sz="1400" b="1" dirty="0">
                <a:solidFill>
                  <a:schemeClr val="tx1"/>
                </a:solidFill>
                <a:latin typeface="Meiryo UI" panose="020B0604030504040204" pitchFamily="50" charset="-128"/>
                <a:ea typeface="Meiryo UI" panose="020B0604030504040204" pitchFamily="50" charset="-128"/>
              </a:rPr>
              <a:t>を</a:t>
            </a:r>
            <a:r>
              <a:rPr kumimoji="1" lang="ja-JP" altLang="en-US" sz="1400" b="1" dirty="0" smtClean="0">
                <a:solidFill>
                  <a:schemeClr val="tx1"/>
                </a:solidFill>
                <a:latin typeface="Meiryo UI" panose="020B0604030504040204" pitchFamily="50" charset="-128"/>
                <a:ea typeface="Meiryo UI" panose="020B0604030504040204" pitchFamily="50" charset="-128"/>
              </a:rPr>
              <a:t>活かせると考えられるゴール</a:t>
            </a:r>
            <a:endParaRPr kumimoji="1" lang="ja-JP" altLang="en-US" sz="1600" b="1" dirty="0">
              <a:solidFill>
                <a:schemeClr val="tx1"/>
              </a:solidFill>
            </a:endParaRPr>
          </a:p>
        </p:txBody>
      </p:sp>
      <p:sp>
        <p:nvSpPr>
          <p:cNvPr id="8" name="正方形/長方形 7"/>
          <p:cNvSpPr/>
          <p:nvPr/>
        </p:nvSpPr>
        <p:spPr>
          <a:xfrm>
            <a:off x="407629" y="5300809"/>
            <a:ext cx="4343400" cy="1267571"/>
          </a:xfrm>
          <a:prstGeom prst="rect">
            <a:avLst/>
          </a:prstGeom>
          <a:noFill/>
          <a:ln w="222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b="1" dirty="0" smtClean="0">
                <a:solidFill>
                  <a:schemeClr val="tx1"/>
                </a:solidFill>
                <a:latin typeface="Meiryo UI" panose="020B0604030504040204" pitchFamily="50" charset="-128"/>
                <a:ea typeface="Meiryo UI" panose="020B0604030504040204" pitchFamily="50" charset="-128"/>
              </a:rPr>
              <a:t>◇課題が多いと考えられるゴール</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pic>
        <p:nvPicPr>
          <p:cNvPr id="9" name="図 8"/>
          <p:cNvPicPr preferRelativeResize="0">
            <a:picLocks/>
          </p:cNvPicPr>
          <p:nvPr/>
        </p:nvPicPr>
        <p:blipFill>
          <a:blip r:embed="rId2"/>
          <a:stretch>
            <a:fillRect/>
          </a:stretch>
        </p:blipFill>
        <p:spPr>
          <a:xfrm>
            <a:off x="744562" y="5908258"/>
            <a:ext cx="576000" cy="576000"/>
          </a:xfrm>
          <a:prstGeom prst="rect">
            <a:avLst/>
          </a:prstGeom>
          <a:noFill/>
          <a:ln>
            <a:noFill/>
          </a:ln>
        </p:spPr>
      </p:pic>
      <p:pic>
        <p:nvPicPr>
          <p:cNvPr id="11" name="図 10"/>
          <p:cNvPicPr preferRelativeResize="0">
            <a:picLocks/>
          </p:cNvPicPr>
          <p:nvPr/>
        </p:nvPicPr>
        <p:blipFill>
          <a:blip r:embed="rId3"/>
          <a:stretch>
            <a:fillRect/>
          </a:stretch>
        </p:blipFill>
        <p:spPr>
          <a:xfrm>
            <a:off x="1525971" y="5908258"/>
            <a:ext cx="576000" cy="576000"/>
          </a:xfrm>
          <a:prstGeom prst="rect">
            <a:avLst/>
          </a:prstGeom>
          <a:noFill/>
          <a:ln w="47625">
            <a:noFill/>
          </a:ln>
        </p:spPr>
      </p:pic>
      <p:pic>
        <p:nvPicPr>
          <p:cNvPr id="12" name="図 11"/>
          <p:cNvPicPr preferRelativeResize="0">
            <a:picLocks/>
          </p:cNvPicPr>
          <p:nvPr/>
        </p:nvPicPr>
        <p:blipFill>
          <a:blip r:embed="rId4"/>
          <a:stretch>
            <a:fillRect/>
          </a:stretch>
        </p:blipFill>
        <p:spPr>
          <a:xfrm>
            <a:off x="2296329" y="5932442"/>
            <a:ext cx="576000" cy="576000"/>
          </a:xfrm>
          <a:prstGeom prst="rect">
            <a:avLst/>
          </a:prstGeom>
          <a:noFill/>
          <a:ln>
            <a:noFill/>
          </a:ln>
        </p:spPr>
      </p:pic>
      <p:pic>
        <p:nvPicPr>
          <p:cNvPr id="13" name="図 12"/>
          <p:cNvPicPr preferRelativeResize="0">
            <a:picLocks/>
          </p:cNvPicPr>
          <p:nvPr/>
        </p:nvPicPr>
        <p:blipFill>
          <a:blip r:embed="rId5"/>
          <a:stretch>
            <a:fillRect/>
          </a:stretch>
        </p:blipFill>
        <p:spPr>
          <a:xfrm>
            <a:off x="5901507" y="5872504"/>
            <a:ext cx="576000" cy="576000"/>
          </a:xfrm>
          <a:prstGeom prst="rect">
            <a:avLst/>
          </a:prstGeom>
          <a:noFill/>
          <a:ln>
            <a:noFill/>
          </a:ln>
        </p:spPr>
      </p:pic>
      <p:pic>
        <p:nvPicPr>
          <p:cNvPr id="14" name="図 13"/>
          <p:cNvPicPr preferRelativeResize="0">
            <a:picLocks/>
          </p:cNvPicPr>
          <p:nvPr/>
        </p:nvPicPr>
        <p:blipFill>
          <a:blip r:embed="rId6"/>
          <a:stretch>
            <a:fillRect/>
          </a:stretch>
        </p:blipFill>
        <p:spPr>
          <a:xfrm>
            <a:off x="6628272" y="5866454"/>
            <a:ext cx="576000" cy="576000"/>
          </a:xfrm>
          <a:prstGeom prst="rect">
            <a:avLst/>
          </a:prstGeom>
          <a:noFill/>
          <a:ln>
            <a:noFill/>
          </a:ln>
        </p:spPr>
      </p:pic>
      <p:pic>
        <p:nvPicPr>
          <p:cNvPr id="15" name="図 14"/>
          <p:cNvPicPr preferRelativeResize="0">
            <a:picLocks/>
          </p:cNvPicPr>
          <p:nvPr/>
        </p:nvPicPr>
        <p:blipFill>
          <a:blip r:embed="rId7"/>
          <a:stretch>
            <a:fillRect/>
          </a:stretch>
        </p:blipFill>
        <p:spPr>
          <a:xfrm>
            <a:off x="7466892" y="5875222"/>
            <a:ext cx="576000" cy="576000"/>
          </a:xfrm>
          <a:prstGeom prst="rect">
            <a:avLst/>
          </a:prstGeom>
          <a:noFill/>
          <a:ln w="47625">
            <a:noFill/>
          </a:ln>
        </p:spPr>
      </p:pic>
      <p:pic>
        <p:nvPicPr>
          <p:cNvPr id="16" name="図 15"/>
          <p:cNvPicPr preferRelativeResize="0">
            <a:picLocks/>
          </p:cNvPicPr>
          <p:nvPr/>
        </p:nvPicPr>
        <p:blipFill>
          <a:blip r:embed="rId8"/>
          <a:stretch>
            <a:fillRect/>
          </a:stretch>
        </p:blipFill>
        <p:spPr>
          <a:xfrm>
            <a:off x="3085153" y="5930688"/>
            <a:ext cx="576000" cy="576000"/>
          </a:xfrm>
          <a:prstGeom prst="rect">
            <a:avLst/>
          </a:prstGeom>
          <a:noFill/>
          <a:ln>
            <a:noFill/>
          </a:ln>
        </p:spPr>
      </p:pic>
      <p:pic>
        <p:nvPicPr>
          <p:cNvPr id="17" name="図 16"/>
          <p:cNvPicPr preferRelativeResize="0">
            <a:picLocks/>
          </p:cNvPicPr>
          <p:nvPr/>
        </p:nvPicPr>
        <p:blipFill>
          <a:blip r:embed="rId9"/>
          <a:stretch>
            <a:fillRect/>
          </a:stretch>
        </p:blipFill>
        <p:spPr>
          <a:xfrm>
            <a:off x="3890325" y="5930688"/>
            <a:ext cx="576000" cy="576000"/>
          </a:xfrm>
          <a:prstGeom prst="rect">
            <a:avLst/>
          </a:prstGeom>
          <a:noFill/>
          <a:ln>
            <a:noFill/>
          </a:ln>
        </p:spPr>
      </p:pic>
      <p:sp>
        <p:nvSpPr>
          <p:cNvPr id="18" name="テキスト ボックス 17"/>
          <p:cNvSpPr txBox="1"/>
          <p:nvPr/>
        </p:nvSpPr>
        <p:spPr>
          <a:xfrm>
            <a:off x="687411" y="5650165"/>
            <a:ext cx="4066604"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ゴール１　　ゴール３　　 ゴール４　 　 ゴール</a:t>
            </a:r>
            <a:r>
              <a:rPr kumimoji="1" lang="en-US" altLang="ja-JP" sz="1200" dirty="0" smtClean="0">
                <a:latin typeface="Meiryo UI" panose="020B0604030504040204" pitchFamily="50" charset="-128"/>
                <a:ea typeface="Meiryo UI" panose="020B0604030504040204" pitchFamily="50" charset="-128"/>
              </a:rPr>
              <a:t>12</a:t>
            </a:r>
            <a:r>
              <a:rPr kumimoji="1" lang="ja-JP" altLang="en-US" sz="1200" dirty="0" smtClean="0">
                <a:latin typeface="Meiryo UI" panose="020B0604030504040204" pitchFamily="50" charset="-128"/>
                <a:ea typeface="Meiryo UI" panose="020B0604030504040204" pitchFamily="50" charset="-128"/>
              </a:rPr>
              <a:t>　 　ゴール</a:t>
            </a:r>
            <a:r>
              <a:rPr kumimoji="1" lang="en-US" altLang="ja-JP" sz="1200" dirty="0" smtClean="0">
                <a:latin typeface="Meiryo UI" panose="020B0604030504040204" pitchFamily="50" charset="-128"/>
                <a:ea typeface="Meiryo UI" panose="020B0604030504040204" pitchFamily="50" charset="-128"/>
              </a:rPr>
              <a:t>16</a:t>
            </a:r>
            <a:endParaRPr kumimoji="1" lang="ja-JP" altLang="en-US" sz="12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5716270" y="5591526"/>
            <a:ext cx="2525041" cy="276999"/>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ゴール</a:t>
            </a:r>
            <a:r>
              <a:rPr kumimoji="1" lang="en-US" altLang="ja-JP" sz="1200" dirty="0" smtClean="0">
                <a:latin typeface="Meiryo UI" panose="020B0604030504040204" pitchFamily="50" charset="-128"/>
                <a:ea typeface="Meiryo UI" panose="020B0604030504040204" pitchFamily="50" charset="-128"/>
              </a:rPr>
              <a:t>8</a:t>
            </a:r>
            <a:r>
              <a:rPr kumimoji="1" lang="ja-JP" altLang="en-US" sz="1200" dirty="0" smtClean="0">
                <a:latin typeface="Meiryo UI" panose="020B0604030504040204" pitchFamily="50" charset="-128"/>
                <a:ea typeface="Meiryo UI" panose="020B0604030504040204" pitchFamily="50" charset="-128"/>
              </a:rPr>
              <a:t>　　   ゴール</a:t>
            </a:r>
            <a:r>
              <a:rPr kumimoji="1" lang="en-US" altLang="ja-JP" sz="1200" dirty="0" smtClean="0">
                <a:latin typeface="Meiryo UI" panose="020B0604030504040204" pitchFamily="50" charset="-128"/>
                <a:ea typeface="Meiryo UI" panose="020B0604030504040204" pitchFamily="50" charset="-128"/>
              </a:rPr>
              <a:t>9</a:t>
            </a:r>
            <a:r>
              <a:rPr kumimoji="1" lang="ja-JP" altLang="en-US" sz="1200" dirty="0" smtClean="0">
                <a:latin typeface="Meiryo UI" panose="020B0604030504040204" pitchFamily="50" charset="-128"/>
                <a:ea typeface="Meiryo UI" panose="020B0604030504040204" pitchFamily="50" charset="-128"/>
              </a:rPr>
              <a:t>　　  ゴール</a:t>
            </a:r>
            <a:r>
              <a:rPr kumimoji="1" lang="en-US" altLang="ja-JP" sz="1200" dirty="0" smtClean="0">
                <a:latin typeface="Meiryo UI" panose="020B0604030504040204" pitchFamily="50" charset="-128"/>
                <a:ea typeface="Meiryo UI" panose="020B0604030504040204" pitchFamily="50" charset="-128"/>
              </a:rPr>
              <a:t>11</a:t>
            </a:r>
            <a:endParaRPr kumimoji="1" lang="ja-JP" altLang="en-US" sz="1200" dirty="0">
              <a:latin typeface="Meiryo UI" panose="020B0604030504040204" pitchFamily="50" charset="-128"/>
              <a:ea typeface="Meiryo UI" panose="020B0604030504040204" pitchFamily="50" charset="-128"/>
            </a:endParaRPr>
          </a:p>
        </p:txBody>
      </p:sp>
      <p:sp>
        <p:nvSpPr>
          <p:cNvPr id="20" name="二等辺三角形 19"/>
          <p:cNvSpPr/>
          <p:nvPr/>
        </p:nvSpPr>
        <p:spPr>
          <a:xfrm rot="10800000">
            <a:off x="3575815" y="4951148"/>
            <a:ext cx="2055117" cy="234763"/>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791214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ホームベース 52"/>
          <p:cNvSpPr/>
          <p:nvPr/>
        </p:nvSpPr>
        <p:spPr>
          <a:xfrm>
            <a:off x="278580" y="491207"/>
            <a:ext cx="3903455" cy="382501"/>
          </a:xfrm>
          <a:prstGeom prst="homePlate">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タイトル 1"/>
          <p:cNvSpPr>
            <a:spLocks noGrp="1"/>
          </p:cNvSpPr>
          <p:nvPr>
            <p:ph type="title"/>
          </p:nvPr>
        </p:nvSpPr>
        <p:spPr>
          <a:xfrm>
            <a:off x="0" y="0"/>
            <a:ext cx="9144000" cy="441058"/>
          </a:xfrm>
          <a:solidFill>
            <a:srgbClr val="002060"/>
          </a:solidFill>
        </p:spPr>
        <p:txBody>
          <a:bodyPr>
            <a:noAutofit/>
          </a:bodyPr>
          <a:lstStyle/>
          <a:p>
            <a:r>
              <a:rPr lang="ja-JP" altLang="en-US" sz="2000" dirty="0" smtClean="0">
                <a:solidFill>
                  <a:schemeClr val="bg1"/>
                </a:solidFill>
                <a:latin typeface="Meiryo UI" panose="020B0604030504040204" pitchFamily="50" charset="-128"/>
                <a:ea typeface="Meiryo UI" panose="020B0604030504040204" pitchFamily="50" charset="-128"/>
              </a:rPr>
              <a:t>２　大阪の将来像　</a:t>
            </a:r>
            <a:r>
              <a:rPr lang="ja-JP" altLang="en-US" sz="1600" dirty="0" smtClean="0">
                <a:solidFill>
                  <a:schemeClr val="bg1"/>
                </a:solidFill>
                <a:latin typeface="Meiryo UI" panose="020B0604030504040204" pitchFamily="50" charset="-128"/>
                <a:ea typeface="Meiryo UI" panose="020B0604030504040204" pitchFamily="50" charset="-128"/>
              </a:rPr>
              <a:t>（３）</a:t>
            </a:r>
            <a:r>
              <a:rPr kumimoji="1" lang="ja-JP" altLang="en-US" sz="1600" dirty="0" smtClean="0">
                <a:solidFill>
                  <a:schemeClr val="bg1"/>
                </a:solidFill>
                <a:latin typeface="Meiryo UI" panose="020B0604030504040204" pitchFamily="50" charset="-128"/>
                <a:ea typeface="Meiryo UI" panose="020B0604030504040204" pitchFamily="50" charset="-128"/>
              </a:rPr>
              <a:t>将来像を導く</a:t>
            </a:r>
            <a:r>
              <a:rPr lang="ja-JP" altLang="en-US" sz="1600" dirty="0">
                <a:solidFill>
                  <a:schemeClr val="bg1"/>
                </a:solidFill>
                <a:latin typeface="Meiryo UI" panose="020B0604030504040204" pitchFamily="50" charset="-128"/>
                <a:ea typeface="Meiryo UI" panose="020B0604030504040204" pitchFamily="50" charset="-128"/>
              </a:rPr>
              <a:t>考え方（各視点からの</a:t>
            </a:r>
            <a:r>
              <a:rPr lang="ja-JP" altLang="en-US" sz="1600" dirty="0" smtClean="0">
                <a:solidFill>
                  <a:schemeClr val="bg1"/>
                </a:solidFill>
                <a:latin typeface="Meiryo UI" panose="020B0604030504040204" pitchFamily="50" charset="-128"/>
                <a:ea typeface="Meiryo UI" panose="020B0604030504040204" pitchFamily="50" charset="-128"/>
              </a:rPr>
              <a:t>アプローチ③）</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206188" y="1000190"/>
            <a:ext cx="8777507" cy="5590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③世界の都市の潮流（都市ランキング）</a:t>
            </a:r>
            <a:r>
              <a:rPr kumimoji="1" lang="en-US" altLang="ja-JP" sz="11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eiryo UI" panose="020B0604030504040204" pitchFamily="50" charset="-128"/>
                <a:ea typeface="Meiryo UI" panose="020B0604030504040204" pitchFamily="50" charset="-128"/>
              </a:rPr>
              <a:t>　▼世界の都市総合力ランキング</a:t>
            </a:r>
            <a:r>
              <a:rPr kumimoji="1" lang="en-US" altLang="ja-JP" sz="1100" b="1" dirty="0" smtClean="0">
                <a:solidFill>
                  <a:schemeClr val="tx1"/>
                </a:solidFill>
                <a:latin typeface="Meiryo UI" panose="020B0604030504040204" pitchFamily="50" charset="-128"/>
                <a:ea typeface="Meiryo UI" panose="020B0604030504040204" pitchFamily="50" charset="-128"/>
              </a:rPr>
              <a:t>2019</a:t>
            </a:r>
            <a:r>
              <a:rPr kumimoji="1" lang="ja-JP" altLang="en-US" sz="1100" b="1" dirty="0" smtClean="0">
                <a:solidFill>
                  <a:schemeClr val="tx1"/>
                </a:solidFill>
                <a:latin typeface="Meiryo UI" panose="020B0604030504040204" pitchFamily="50" charset="-128"/>
                <a:ea typeface="Meiryo UI" panose="020B0604030504040204" pitchFamily="50" charset="-128"/>
              </a:rPr>
              <a:t>（森記念財団都市戦略研究所）　　▼都市比較インデックスレポート</a:t>
            </a:r>
            <a:r>
              <a:rPr kumimoji="1" lang="en-US" altLang="ja-JP" sz="1100" b="1" dirty="0" smtClean="0">
                <a:solidFill>
                  <a:schemeClr val="tx1"/>
                </a:solidFill>
                <a:latin typeface="Meiryo UI" panose="020B0604030504040204" pitchFamily="50" charset="-128"/>
                <a:ea typeface="Meiryo UI" panose="020B0604030504040204" pitchFamily="50" charset="-128"/>
              </a:rPr>
              <a:t>2018</a:t>
            </a:r>
            <a:r>
              <a:rPr kumimoji="1" lang="ja-JP" altLang="en-US" sz="1100" b="1" dirty="0" smtClean="0">
                <a:solidFill>
                  <a:schemeClr val="tx1"/>
                </a:solidFill>
                <a:latin typeface="Meiryo UI" panose="020B0604030504040204" pitchFamily="50" charset="-128"/>
                <a:ea typeface="Meiryo UI" panose="020B0604030504040204" pitchFamily="50" charset="-128"/>
              </a:rPr>
              <a:t>（総合不動産サービス</a:t>
            </a:r>
            <a:r>
              <a:rPr kumimoji="1" lang="en-US" altLang="ja-JP" sz="1100" b="1" dirty="0" smtClean="0">
                <a:solidFill>
                  <a:schemeClr val="tx1"/>
                </a:solidFill>
                <a:latin typeface="Meiryo UI" panose="020B0604030504040204" pitchFamily="50" charset="-128"/>
                <a:ea typeface="Meiryo UI" panose="020B0604030504040204" pitchFamily="50" charset="-128"/>
              </a:rPr>
              <a:t>JLL</a:t>
            </a:r>
            <a:r>
              <a:rPr kumimoji="1" lang="ja-JP" altLang="en-US" sz="1100" b="1" dirty="0" smtClean="0">
                <a:solidFill>
                  <a:schemeClr val="tx1"/>
                </a:solidFill>
                <a:latin typeface="Meiryo UI" panose="020B0604030504040204" pitchFamily="50" charset="-128"/>
                <a:ea typeface="Meiryo UI" panose="020B0604030504040204" pitchFamily="50" charset="-128"/>
              </a:rPr>
              <a:t>社）</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1" dirty="0">
              <a:solidFill>
                <a:schemeClr val="tx1"/>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1" dirty="0">
              <a:solidFill>
                <a:schemeClr val="tx1"/>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1" dirty="0">
              <a:solidFill>
                <a:schemeClr val="tx1"/>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③世界の都市の潮流（世界の発展都市）</a:t>
            </a:r>
            <a:r>
              <a:rPr kumimoji="1" lang="en-US" altLang="ja-JP"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二等辺三角形 3"/>
          <p:cNvSpPr/>
          <p:nvPr/>
        </p:nvSpPr>
        <p:spPr>
          <a:xfrm flipV="1">
            <a:off x="3156828" y="6621260"/>
            <a:ext cx="2750720" cy="1380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正方形/長方形 9"/>
          <p:cNvSpPr/>
          <p:nvPr/>
        </p:nvSpPr>
        <p:spPr>
          <a:xfrm>
            <a:off x="284629" y="2894319"/>
            <a:ext cx="8574741" cy="106772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5725" marR="0" lvl="0" indent="-85725"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○ニューヨーク、ロンドン、東京といった金融機能の中枢を担う世界都市とは異なる魅力（クリエイティブ都市、住みやすさ等）で人を惹きつけ、世界の中で発展している都市の潮流を検証。</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○その中から、次の観点から都市をセレクトし、発展モデルを検証。</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①重工業等からの産業構造の転換などにより、都市再生に成功した都市</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②都市における成長産業等が大阪と類似（健康医療産業など）している都市</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③寛容性・多様性に富み、生活の質が高く、世界から多くの人が集まる都市</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3" name="表 2"/>
          <p:cNvGraphicFramePr>
            <a:graphicFrameLocks noGrp="1"/>
          </p:cNvGraphicFramePr>
          <p:nvPr>
            <p:extLst>
              <p:ext uri="{D42A27DB-BD31-4B8C-83A1-F6EECF244321}">
                <p14:modId xmlns:p14="http://schemas.microsoft.com/office/powerpoint/2010/main" val="1729612727"/>
              </p:ext>
            </p:extLst>
          </p:nvPr>
        </p:nvGraphicFramePr>
        <p:xfrm>
          <a:off x="424406" y="4041940"/>
          <a:ext cx="8295186" cy="2468880"/>
        </p:xfrm>
        <a:graphic>
          <a:graphicData uri="http://schemas.openxmlformats.org/drawingml/2006/table">
            <a:tbl>
              <a:tblPr firstRow="1" bandRow="1">
                <a:tableStyleId>{5940675A-B579-460E-94D1-54222C63F5DA}</a:tableStyleId>
              </a:tblPr>
              <a:tblGrid>
                <a:gridCol w="966072">
                  <a:extLst>
                    <a:ext uri="{9D8B030D-6E8A-4147-A177-3AD203B41FA5}">
                      <a16:colId xmlns:a16="http://schemas.microsoft.com/office/drawing/2014/main" val="2249678852"/>
                    </a:ext>
                  </a:extLst>
                </a:gridCol>
                <a:gridCol w="7329114">
                  <a:extLst>
                    <a:ext uri="{9D8B030D-6E8A-4147-A177-3AD203B41FA5}">
                      <a16:colId xmlns:a16="http://schemas.microsoft.com/office/drawing/2014/main" val="1869405091"/>
                    </a:ext>
                  </a:extLst>
                </a:gridCol>
              </a:tblGrid>
              <a:tr h="204139">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コペンハーゲン</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solidFill>
                      <a:schemeClr val="accent5">
                        <a:lumMod val="40000"/>
                        <a:lumOff val="60000"/>
                      </a:schemeClr>
                    </a:solidFill>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○「人にとって世界一すばらしい都市」をめざした歩行者中心の公共空間づくり</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○世界初の「カーボンニュートラル」をめざす環境先進都市　○バイオテクノロジーの強みを活かしたメディコンバレーの形成　など</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139806999"/>
                  </a:ext>
                </a:extLst>
              </a:tr>
              <a:tr h="0">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シアトル</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solidFill>
                      <a:schemeClr val="accent5">
                        <a:lumMod val="40000"/>
                        <a:lumOff val="60000"/>
                      </a:schemeClr>
                    </a:solidFill>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○産業構造の転換に成功（港町→造船→航空宇宙→ソフトウエア）</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○アメリカを代表する主要テクノロジー・イノベーションハブ都市　○スタートアップを支えるエコシステムの確立</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67609292"/>
                  </a:ext>
                </a:extLst>
              </a:tr>
              <a:tr h="0">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バルセロナ</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solidFill>
                      <a:schemeClr val="accent5">
                        <a:lumMod val="40000"/>
                        <a:lumOff val="60000"/>
                      </a:schemeClr>
                    </a:solidFill>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○オリンピックのインパクトを活用し、文化と経済が共に発展する戦略（バルセロナ・モデル）を打ち出し、都市再生に成功</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○産業構造の転換に成功（繊維産業→メディア、ＩＴ、バイオメディカル、エネルギー、文化）　○スマートシティとしても世界的に注目</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28872181"/>
                  </a:ext>
                </a:extLst>
              </a:tr>
              <a:tr h="0">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ピッツバーグ</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solidFill>
                      <a:schemeClr val="accent5">
                        <a:lumMod val="40000"/>
                        <a:lumOff val="60000"/>
                      </a:schemeClr>
                    </a:solidFill>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○産業構造の転換に成功（製鉄産業→医療産業、ハイテク産業、教育、スポーツなど）</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○大学の集積等を活かし、イノベーションエコシステムを形成　</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569433934"/>
                  </a:ext>
                </a:extLst>
              </a:tr>
              <a:tr h="0">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マンチェスター</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Meiryo UI" panose="020B0604030504040204" pitchFamily="50" charset="-128"/>
                          <a:ea typeface="Meiryo UI" panose="020B0604030504040204" pitchFamily="50" charset="-128"/>
                        </a:rPr>
                        <a:t>○産業構造の転換に成功（繊維産業→ライフサイエンス・ヘルスケア、高度製造業、デジタル・クリエイティブ産業など）</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○スマートシティの取組を展開　○マンチェスター国際空港を有し、交通アクセスの利便性が高い</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910449256"/>
                  </a:ext>
                </a:extLst>
              </a:tr>
              <a:tr h="145869">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ポートランド</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solidFill>
                      <a:schemeClr val="accent5">
                        <a:lumMod val="40000"/>
                        <a:lumOff val="60000"/>
                      </a:schemeClr>
                    </a:solidFill>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○人口減少下において人口が増え続けている街。全米で住みたい街１位（職住近接による「</a:t>
                      </a:r>
                      <a:r>
                        <a:rPr kumimoji="1" lang="en-US" altLang="ja-JP" sz="1050" dirty="0" smtClean="0">
                          <a:solidFill>
                            <a:schemeClr val="tx1"/>
                          </a:solidFill>
                          <a:latin typeface="Meiryo UI" panose="020B0604030504040204" pitchFamily="50" charset="-128"/>
                          <a:ea typeface="Meiryo UI" panose="020B0604030504040204" pitchFamily="50" charset="-128"/>
                        </a:rPr>
                        <a:t>20</a:t>
                      </a:r>
                      <a:r>
                        <a:rPr kumimoji="1" lang="ja-JP" altLang="en-US" sz="1050" dirty="0" smtClean="0">
                          <a:solidFill>
                            <a:schemeClr val="tx1"/>
                          </a:solidFill>
                          <a:latin typeface="Meiryo UI" panose="020B0604030504040204" pitchFamily="50" charset="-128"/>
                          <a:ea typeface="Meiryo UI" panose="020B0604030504040204" pitchFamily="50" charset="-128"/>
                        </a:rPr>
                        <a:t>分圏コミュニティ」を形成）</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Meiryo UI" panose="020B0604030504040204" pitchFamily="50" charset="-128"/>
                          <a:ea typeface="Meiryo UI" panose="020B0604030504040204" pitchFamily="50" charset="-128"/>
                        </a:rPr>
                        <a:t>○産業構造の転換に成功（農林業→製鉄・造船→グリーンビジネス、スポーツ、ソフトウエアなど）</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357828030"/>
                  </a:ext>
                </a:extLst>
              </a:tr>
            </a:tbl>
          </a:graphicData>
        </a:graphic>
      </p:graphicFrame>
      <p:sp>
        <p:nvSpPr>
          <p:cNvPr id="13" name="テキスト ボックス 12"/>
          <p:cNvSpPr txBox="1"/>
          <p:nvPr/>
        </p:nvSpPr>
        <p:spPr>
          <a:xfrm>
            <a:off x="243696" y="501715"/>
            <a:ext cx="3311789" cy="338554"/>
          </a:xfrm>
          <a:prstGeom prst="rect">
            <a:avLst/>
          </a:prstGeom>
          <a:noFill/>
          <a:ln w="19050" cmpd="sng">
            <a:noFill/>
            <a:prstDash val="solid"/>
          </a:ln>
        </p:spPr>
        <p:txBody>
          <a:bodyPr wrap="square" rtlCol="0">
            <a:spAutoFit/>
          </a:bodyPr>
          <a:lstStyle/>
          <a:p>
            <a:pPr marL="265100" marR="0" lvl="0" indent="-265100" algn="ctr"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③世界の都市の潮流</a:t>
            </a:r>
            <a:endParaRPr kumimoji="1" lang="en-US" altLang="ja-JP"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4" name="表 13"/>
          <p:cNvGraphicFramePr>
            <a:graphicFrameLocks noGrp="1"/>
          </p:cNvGraphicFramePr>
          <p:nvPr>
            <p:extLst>
              <p:ext uri="{D42A27DB-BD31-4B8C-83A1-F6EECF244321}">
                <p14:modId xmlns:p14="http://schemas.microsoft.com/office/powerpoint/2010/main" val="3699565093"/>
              </p:ext>
            </p:extLst>
          </p:nvPr>
        </p:nvGraphicFramePr>
        <p:xfrm>
          <a:off x="426305" y="1496581"/>
          <a:ext cx="2438699" cy="1155700"/>
        </p:xfrm>
        <a:graphic>
          <a:graphicData uri="http://schemas.openxmlformats.org/drawingml/2006/table">
            <a:tbl>
              <a:tblPr firstRow="1" firstCol="1" lastRow="1" lastCol="1" bandRow="1" bandCol="1"/>
              <a:tblGrid>
                <a:gridCol w="371702">
                  <a:extLst>
                    <a:ext uri="{9D8B030D-6E8A-4147-A177-3AD203B41FA5}">
                      <a16:colId xmlns:a16="http://schemas.microsoft.com/office/drawing/2014/main" val="2110268876"/>
                    </a:ext>
                  </a:extLst>
                </a:gridCol>
                <a:gridCol w="1348679">
                  <a:extLst>
                    <a:ext uri="{9D8B030D-6E8A-4147-A177-3AD203B41FA5}">
                      <a16:colId xmlns:a16="http://schemas.microsoft.com/office/drawing/2014/main" val="2787040948"/>
                    </a:ext>
                  </a:extLst>
                </a:gridCol>
                <a:gridCol w="718318">
                  <a:extLst>
                    <a:ext uri="{9D8B030D-6E8A-4147-A177-3AD203B41FA5}">
                      <a16:colId xmlns:a16="http://schemas.microsoft.com/office/drawing/2014/main" val="2720820617"/>
                    </a:ext>
                  </a:extLst>
                </a:gridCol>
              </a:tblGrid>
              <a:tr h="140782">
                <a:tc gridSpan="2">
                  <a:txBody>
                    <a:bodyPr/>
                    <a:lstStyle/>
                    <a:p>
                      <a:pPr algn="ctr">
                        <a:lnSpc>
                          <a:spcPts val="1300"/>
                        </a:lnSpc>
                        <a:spcAft>
                          <a:spcPts val="0"/>
                        </a:spcAft>
                      </a:pPr>
                      <a:r>
                        <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総合ランキング</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4857" marR="54857" marT="0" marB="0" anchor="ctr">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indent="152400" algn="r">
                        <a:lnSpc>
                          <a:spcPts val="1300"/>
                        </a:lnSpc>
                        <a:spcAft>
                          <a:spcPts val="0"/>
                        </a:spcAft>
                      </a:pPr>
                      <a:r>
                        <a:rPr lang="ja-JP" altLang="en-US" sz="1050" b="1" dirty="0" smtClean="0">
                          <a:solidFill>
                            <a:schemeClr val="tx1"/>
                          </a:solidFill>
                          <a:latin typeface="Meiryo UI" panose="020B0604030504040204" pitchFamily="50" charset="-128"/>
                          <a:ea typeface="Meiryo UI" panose="020B0604030504040204" pitchFamily="50" charset="-128"/>
                        </a:rPr>
                        <a:t>２９</a:t>
                      </a:r>
                      <a:r>
                        <a:rPr lang="ja-JP" sz="1050" b="1" dirty="0" smtClean="0">
                          <a:solidFill>
                            <a:schemeClr val="tx1"/>
                          </a:solidFill>
                          <a:latin typeface="Meiryo UI" panose="020B0604030504040204" pitchFamily="50" charset="-128"/>
                          <a:ea typeface="Meiryo UI" panose="020B0604030504040204" pitchFamily="50" charset="-128"/>
                        </a:rPr>
                        <a:t>位</a:t>
                      </a:r>
                      <a:endParaRPr lang="ja-JP" sz="1050" b="1" dirty="0">
                        <a:solidFill>
                          <a:schemeClr val="tx1"/>
                        </a:solidFill>
                        <a:latin typeface="Meiryo UI" panose="020B0604030504040204" pitchFamily="50" charset="-128"/>
                        <a:ea typeface="Meiryo UI" panose="020B0604030504040204" pitchFamily="50" charset="-128"/>
                      </a:endParaRPr>
                    </a:p>
                  </a:txBody>
                  <a:tcPr marL="54857" marR="5485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0997575"/>
                  </a:ext>
                </a:extLst>
              </a:tr>
              <a:tr h="0">
                <a:tc rowSpan="6">
                  <a:txBody>
                    <a:bodyPr/>
                    <a:lstStyle/>
                    <a:p>
                      <a:pPr marR="71755" indent="76200" algn="ctr">
                        <a:lnSpc>
                          <a:spcPts val="1800"/>
                        </a:lnSpc>
                        <a:spcAft>
                          <a:spcPts val="0"/>
                        </a:spcAft>
                      </a:pPr>
                      <a:r>
                        <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分野別</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4857" marR="54857"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indent="76200" algn="l">
                        <a:lnSpc>
                          <a:spcPts val="1300"/>
                        </a:lnSpc>
                        <a:spcAft>
                          <a:spcPts val="0"/>
                        </a:spcAft>
                      </a:pPr>
                      <a:r>
                        <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経済　　　</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4857" marR="54857"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indent="26035" algn="r">
                        <a:lnSpc>
                          <a:spcPts val="1300"/>
                        </a:lnSpc>
                        <a:spcAft>
                          <a:spcPts val="0"/>
                        </a:spcAft>
                      </a:pPr>
                      <a:r>
                        <a:rPr lang="ja-JP" altLang="en-US" sz="1050" b="0" dirty="0" smtClean="0">
                          <a:solidFill>
                            <a:schemeClr val="tx1"/>
                          </a:solidFill>
                          <a:latin typeface="Meiryo UI" panose="020B0604030504040204" pitchFamily="50" charset="-128"/>
                          <a:ea typeface="Meiryo UI" panose="020B0604030504040204" pitchFamily="50" charset="-128"/>
                        </a:rPr>
                        <a:t>３５</a:t>
                      </a:r>
                      <a:r>
                        <a:rPr lang="ja-JP" sz="1050" b="0" dirty="0" smtClean="0">
                          <a:solidFill>
                            <a:schemeClr val="tx1"/>
                          </a:solidFill>
                          <a:latin typeface="Meiryo UI" panose="020B0604030504040204" pitchFamily="50" charset="-128"/>
                          <a:ea typeface="Meiryo UI" panose="020B0604030504040204" pitchFamily="50" charset="-128"/>
                        </a:rPr>
                        <a:t>位</a:t>
                      </a:r>
                      <a:endParaRPr lang="ja-JP" sz="1050" b="0" dirty="0">
                        <a:solidFill>
                          <a:schemeClr val="tx1"/>
                        </a:solidFill>
                        <a:latin typeface="Meiryo UI" panose="020B0604030504040204" pitchFamily="50" charset="-128"/>
                        <a:ea typeface="Meiryo UI" panose="020B0604030504040204" pitchFamily="50" charset="-128"/>
                      </a:endParaRPr>
                    </a:p>
                  </a:txBody>
                  <a:tcPr marL="54857" marR="5485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9188285"/>
                  </a:ext>
                </a:extLst>
              </a:tr>
              <a:tr h="0">
                <a:tc vMerge="1">
                  <a:txBody>
                    <a:bodyPr/>
                    <a:lstStyle/>
                    <a:p>
                      <a:endParaRPr kumimoji="1" lang="ja-JP" altLang="en-US"/>
                    </a:p>
                  </a:txBody>
                  <a:tcPr/>
                </a:tc>
                <a:tc>
                  <a:txBody>
                    <a:bodyPr/>
                    <a:lstStyle/>
                    <a:p>
                      <a:pPr indent="76200" algn="just">
                        <a:lnSpc>
                          <a:spcPts val="1300"/>
                        </a:lnSpc>
                        <a:spcAft>
                          <a:spcPts val="0"/>
                        </a:spcAft>
                      </a:pPr>
                      <a:r>
                        <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文化・交流</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4857" marR="54857"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indent="26035" algn="r">
                        <a:lnSpc>
                          <a:spcPts val="1300"/>
                        </a:lnSpc>
                        <a:spcAft>
                          <a:spcPts val="0"/>
                        </a:spcAft>
                      </a:pPr>
                      <a:r>
                        <a:rPr lang="ja-JP" altLang="en-US" sz="1050" b="0" dirty="0" smtClean="0">
                          <a:solidFill>
                            <a:schemeClr val="tx1"/>
                          </a:solidFill>
                          <a:latin typeface="Meiryo UI" panose="020B0604030504040204" pitchFamily="50" charset="-128"/>
                          <a:ea typeface="Meiryo UI" panose="020B0604030504040204" pitchFamily="50" charset="-128"/>
                        </a:rPr>
                        <a:t>１９</a:t>
                      </a:r>
                      <a:r>
                        <a:rPr lang="ja-JP" sz="1050" b="0" dirty="0" smtClean="0">
                          <a:solidFill>
                            <a:schemeClr val="tx1"/>
                          </a:solidFill>
                          <a:latin typeface="Meiryo UI" panose="020B0604030504040204" pitchFamily="50" charset="-128"/>
                          <a:ea typeface="Meiryo UI" panose="020B0604030504040204" pitchFamily="50" charset="-128"/>
                        </a:rPr>
                        <a:t>位</a:t>
                      </a:r>
                      <a:endParaRPr lang="ja-JP" sz="1050" b="0" dirty="0">
                        <a:solidFill>
                          <a:schemeClr val="tx1"/>
                        </a:solidFill>
                        <a:latin typeface="Meiryo UI" panose="020B0604030504040204" pitchFamily="50" charset="-128"/>
                        <a:ea typeface="Meiryo UI" panose="020B0604030504040204" pitchFamily="50" charset="-128"/>
                      </a:endParaRPr>
                    </a:p>
                  </a:txBody>
                  <a:tcPr marL="54857" marR="5485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6230494"/>
                  </a:ext>
                </a:extLst>
              </a:tr>
              <a:tr h="0">
                <a:tc vMerge="1">
                  <a:txBody>
                    <a:bodyPr/>
                    <a:lstStyle/>
                    <a:p>
                      <a:endParaRPr kumimoji="1" lang="ja-JP" altLang="en-US"/>
                    </a:p>
                  </a:txBody>
                  <a:tcPr/>
                </a:tc>
                <a:tc>
                  <a:txBody>
                    <a:bodyPr/>
                    <a:lstStyle/>
                    <a:p>
                      <a:pPr indent="76200" algn="just">
                        <a:lnSpc>
                          <a:spcPts val="1300"/>
                        </a:lnSpc>
                        <a:spcAft>
                          <a:spcPts val="0"/>
                        </a:spcAft>
                      </a:pPr>
                      <a:r>
                        <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居住</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4857" marR="54857"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ts val="1300"/>
                        </a:lnSpc>
                        <a:spcAft>
                          <a:spcPts val="0"/>
                        </a:spcAft>
                      </a:pPr>
                      <a:r>
                        <a:rPr lang="ja-JP" altLang="en-US" sz="1050" b="0" dirty="0" smtClean="0">
                          <a:solidFill>
                            <a:schemeClr val="tx1"/>
                          </a:solidFill>
                          <a:latin typeface="Meiryo UI" panose="020B0604030504040204" pitchFamily="50" charset="-128"/>
                          <a:ea typeface="Meiryo UI" panose="020B0604030504040204" pitchFamily="50" charset="-128"/>
                        </a:rPr>
                        <a:t>１３</a:t>
                      </a:r>
                      <a:r>
                        <a:rPr lang="ja-JP" sz="1050" b="0" dirty="0" smtClean="0">
                          <a:solidFill>
                            <a:schemeClr val="tx1"/>
                          </a:solidFill>
                          <a:latin typeface="Meiryo UI" panose="020B0604030504040204" pitchFamily="50" charset="-128"/>
                          <a:ea typeface="Meiryo UI" panose="020B0604030504040204" pitchFamily="50" charset="-128"/>
                        </a:rPr>
                        <a:t>位</a:t>
                      </a:r>
                      <a:endParaRPr lang="ja-JP" sz="1050" b="0" dirty="0">
                        <a:solidFill>
                          <a:schemeClr val="tx1"/>
                        </a:solidFill>
                        <a:latin typeface="Meiryo UI" panose="020B0604030504040204" pitchFamily="50" charset="-128"/>
                        <a:ea typeface="Meiryo UI" panose="020B0604030504040204" pitchFamily="50" charset="-128"/>
                      </a:endParaRPr>
                    </a:p>
                  </a:txBody>
                  <a:tcPr marL="54857" marR="5485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8831873"/>
                  </a:ext>
                </a:extLst>
              </a:tr>
              <a:tr h="0">
                <a:tc vMerge="1">
                  <a:txBody>
                    <a:bodyPr/>
                    <a:lstStyle/>
                    <a:p>
                      <a:endParaRPr kumimoji="1" lang="ja-JP" altLang="en-US"/>
                    </a:p>
                  </a:txBody>
                  <a:tcPr/>
                </a:tc>
                <a:tc>
                  <a:txBody>
                    <a:bodyPr/>
                    <a:lstStyle/>
                    <a:p>
                      <a:pPr indent="76200" algn="just">
                        <a:lnSpc>
                          <a:spcPts val="1300"/>
                        </a:lnSpc>
                        <a:spcAft>
                          <a:spcPts val="0"/>
                        </a:spcAft>
                      </a:pPr>
                      <a:r>
                        <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交通・アクセス</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4857" marR="54857"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indent="26035" algn="r">
                        <a:lnSpc>
                          <a:spcPts val="1300"/>
                        </a:lnSpc>
                        <a:spcAft>
                          <a:spcPts val="0"/>
                        </a:spcAft>
                      </a:pPr>
                      <a:r>
                        <a:rPr lang="ja-JP" altLang="en-US" sz="1050" b="0" dirty="0" smtClean="0">
                          <a:solidFill>
                            <a:schemeClr val="tx1"/>
                          </a:solidFill>
                          <a:latin typeface="Meiryo UI" panose="020B0604030504040204" pitchFamily="50" charset="-128"/>
                          <a:ea typeface="Meiryo UI" panose="020B0604030504040204" pitchFamily="50" charset="-128"/>
                        </a:rPr>
                        <a:t>３５</a:t>
                      </a:r>
                      <a:r>
                        <a:rPr lang="ja-JP" sz="1050" b="0" dirty="0" smtClean="0">
                          <a:solidFill>
                            <a:schemeClr val="tx1"/>
                          </a:solidFill>
                          <a:latin typeface="Meiryo UI" panose="020B0604030504040204" pitchFamily="50" charset="-128"/>
                          <a:ea typeface="Meiryo UI" panose="020B0604030504040204" pitchFamily="50" charset="-128"/>
                        </a:rPr>
                        <a:t>位</a:t>
                      </a:r>
                      <a:endParaRPr lang="ja-JP" sz="1050" b="0" dirty="0">
                        <a:solidFill>
                          <a:schemeClr val="tx1"/>
                        </a:solidFill>
                        <a:latin typeface="Meiryo UI" panose="020B0604030504040204" pitchFamily="50" charset="-128"/>
                        <a:ea typeface="Meiryo UI" panose="020B0604030504040204" pitchFamily="50" charset="-128"/>
                      </a:endParaRPr>
                    </a:p>
                  </a:txBody>
                  <a:tcPr marL="54857" marR="5485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7102173"/>
                  </a:ext>
                </a:extLst>
              </a:tr>
              <a:tr h="0">
                <a:tc vMerge="1">
                  <a:txBody>
                    <a:bodyPr/>
                    <a:lstStyle/>
                    <a:p>
                      <a:endParaRPr kumimoji="1" lang="ja-JP" altLang="en-US"/>
                    </a:p>
                  </a:txBody>
                  <a:tcPr/>
                </a:tc>
                <a:tc>
                  <a:txBody>
                    <a:bodyPr/>
                    <a:lstStyle/>
                    <a:p>
                      <a:pPr indent="76200" algn="just">
                        <a:lnSpc>
                          <a:spcPts val="1300"/>
                        </a:lnSpc>
                        <a:spcAft>
                          <a:spcPts val="0"/>
                        </a:spcAft>
                      </a:pPr>
                      <a:r>
                        <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研究・開発</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4857" marR="54857"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indent="26035" algn="r">
                        <a:lnSpc>
                          <a:spcPts val="1300"/>
                        </a:lnSpc>
                        <a:spcAft>
                          <a:spcPts val="0"/>
                        </a:spcAft>
                      </a:pPr>
                      <a:r>
                        <a:rPr lang="ja-JP" altLang="en-US" sz="1050" b="0" dirty="0" smtClean="0">
                          <a:solidFill>
                            <a:schemeClr val="tx1"/>
                          </a:solidFill>
                          <a:latin typeface="Meiryo UI" panose="020B0604030504040204" pitchFamily="50" charset="-128"/>
                          <a:ea typeface="Meiryo UI" panose="020B0604030504040204" pitchFamily="50" charset="-128"/>
                        </a:rPr>
                        <a:t>１７位</a:t>
                      </a:r>
                      <a:endParaRPr lang="ja-JP" sz="1050" b="0" dirty="0">
                        <a:solidFill>
                          <a:schemeClr val="tx1"/>
                        </a:solidFill>
                        <a:latin typeface="Meiryo UI" panose="020B0604030504040204" pitchFamily="50" charset="-128"/>
                        <a:ea typeface="Meiryo UI" panose="020B0604030504040204" pitchFamily="50" charset="-128"/>
                      </a:endParaRPr>
                    </a:p>
                  </a:txBody>
                  <a:tcPr marL="54857" marR="5485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4874380"/>
                  </a:ext>
                </a:extLst>
              </a:tr>
              <a:tr h="0">
                <a:tc vMerge="1">
                  <a:txBody>
                    <a:bodyPr/>
                    <a:lstStyle/>
                    <a:p>
                      <a:endParaRPr kumimoji="1" lang="ja-JP" altLang="en-US"/>
                    </a:p>
                  </a:txBody>
                  <a:tcPr/>
                </a:tc>
                <a:tc>
                  <a:txBody>
                    <a:bodyPr/>
                    <a:lstStyle/>
                    <a:p>
                      <a:pPr indent="76200" algn="just">
                        <a:lnSpc>
                          <a:spcPts val="1300"/>
                        </a:lnSpc>
                        <a:spcAft>
                          <a:spcPts val="0"/>
                        </a:spcAft>
                      </a:pPr>
                      <a:r>
                        <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環境</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4857" marR="54857"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indent="26035" algn="r">
                        <a:lnSpc>
                          <a:spcPts val="1300"/>
                        </a:lnSpc>
                        <a:spcAft>
                          <a:spcPts val="0"/>
                        </a:spcAft>
                      </a:pPr>
                      <a:r>
                        <a:rPr lang="ja-JP" altLang="en-US" sz="1050" b="0" dirty="0" smtClean="0">
                          <a:solidFill>
                            <a:schemeClr val="tx1"/>
                          </a:solidFill>
                          <a:latin typeface="Meiryo UI" panose="020B0604030504040204" pitchFamily="50" charset="-128"/>
                          <a:ea typeface="Meiryo UI" panose="020B0604030504040204" pitchFamily="50" charset="-128"/>
                        </a:rPr>
                        <a:t>３６</a:t>
                      </a:r>
                      <a:r>
                        <a:rPr lang="ja-JP" sz="1050" b="0" dirty="0" smtClean="0">
                          <a:solidFill>
                            <a:schemeClr val="tx1"/>
                          </a:solidFill>
                          <a:latin typeface="Meiryo UI" panose="020B0604030504040204" pitchFamily="50" charset="-128"/>
                          <a:ea typeface="Meiryo UI" panose="020B0604030504040204" pitchFamily="50" charset="-128"/>
                        </a:rPr>
                        <a:t>位 </a:t>
                      </a:r>
                      <a:endParaRPr lang="ja-JP" sz="1050" b="0" dirty="0">
                        <a:solidFill>
                          <a:schemeClr val="tx1"/>
                        </a:solidFill>
                        <a:latin typeface="Meiryo UI" panose="020B0604030504040204" pitchFamily="50" charset="-128"/>
                        <a:ea typeface="Meiryo UI" panose="020B0604030504040204" pitchFamily="50" charset="-128"/>
                      </a:endParaRPr>
                    </a:p>
                  </a:txBody>
                  <a:tcPr marL="54857" marR="5485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2454588"/>
                  </a:ext>
                </a:extLst>
              </a:tr>
            </a:tbl>
          </a:graphicData>
        </a:graphic>
      </p:graphicFrame>
      <p:sp>
        <p:nvSpPr>
          <p:cNvPr id="5" name="正方形/長方形 4"/>
          <p:cNvSpPr/>
          <p:nvPr/>
        </p:nvSpPr>
        <p:spPr>
          <a:xfrm>
            <a:off x="2865005" y="1611313"/>
            <a:ext cx="1895062" cy="861774"/>
          </a:xfrm>
          <a:prstGeom prst="rect">
            <a:avLst/>
          </a:prstGeom>
        </p:spPr>
        <p:txBody>
          <a:bodyPr wrap="square">
            <a:spAutoFit/>
          </a:bodyPr>
          <a:lstStyle/>
          <a:p>
            <a:pPr algn="just">
              <a:lnSpc>
                <a:spcPts val="1200"/>
              </a:lnSpc>
              <a:spcAft>
                <a:spcPts val="0"/>
              </a:spcAft>
              <a:tabLst>
                <a:tab pos="1311275" algn="l"/>
                <a:tab pos="1890395" algn="l"/>
                <a:tab pos="4050665" algn="l"/>
              </a:tabLst>
            </a:pPr>
            <a:r>
              <a:rPr lang="en-US" altLang="ja-JP" sz="1050" kern="100" dirty="0" smtClean="0">
                <a:latin typeface="Century" panose="02040604050505020304" pitchFamily="18" charset="0"/>
                <a:ea typeface="Meiryo UI" panose="020B0604030504040204" pitchFamily="50" charset="-128"/>
                <a:cs typeface="Meiryo UI" panose="020B0604030504040204" pitchFamily="50" charset="-128"/>
              </a:rPr>
              <a:t> 1</a:t>
            </a:r>
            <a:r>
              <a:rPr lang="ja-JP" altLang="ja-JP" sz="1050" kern="100" dirty="0" smtClean="0">
                <a:latin typeface="Century" panose="02040604050505020304" pitchFamily="18" charset="0"/>
                <a:ea typeface="Meiryo UI" panose="020B0604030504040204" pitchFamily="50" charset="-128"/>
                <a:cs typeface="Meiryo UI" panose="020B0604030504040204" pitchFamily="50" charset="-128"/>
              </a:rPr>
              <a:t> </a:t>
            </a:r>
            <a:r>
              <a:rPr lang="ja-JP" altLang="ja-JP" sz="1050" kern="100" dirty="0">
                <a:latin typeface="Century" panose="02040604050505020304" pitchFamily="18" charset="0"/>
                <a:ea typeface="Meiryo UI" panose="020B0604030504040204" pitchFamily="50" charset="-128"/>
                <a:cs typeface="Meiryo UI" panose="020B0604030504040204" pitchFamily="50" charset="-128"/>
              </a:rPr>
              <a:t>ロンドン　</a:t>
            </a:r>
            <a:r>
              <a:rPr lang="en-US" altLang="ja-JP" sz="1050" kern="100" dirty="0">
                <a:latin typeface="Century" panose="02040604050505020304" pitchFamily="18" charset="0"/>
                <a:ea typeface="Meiryo UI" panose="020B0604030504040204" pitchFamily="50" charset="-128"/>
                <a:cs typeface="Meiryo UI" panose="020B0604030504040204" pitchFamily="50" charset="-128"/>
              </a:rPr>
              <a:t>2</a:t>
            </a:r>
            <a:r>
              <a:rPr lang="en-US" altLang="ja-JP" sz="1050" kern="100" dirty="0" smtClean="0">
                <a:latin typeface="Century" panose="02040604050505020304" pitchFamily="18" charset="0"/>
                <a:ea typeface="Meiryo UI" panose="020B0604030504040204" pitchFamily="50" charset="-128"/>
                <a:cs typeface="Meiryo UI" panose="020B0604030504040204" pitchFamily="50" charset="-128"/>
              </a:rPr>
              <a:t> </a:t>
            </a:r>
            <a:r>
              <a:rPr lang="ja-JP" altLang="ja-JP" sz="1050" kern="100" dirty="0" smtClean="0">
                <a:latin typeface="Century" panose="02040604050505020304" pitchFamily="18" charset="0"/>
                <a:ea typeface="Meiryo UI" panose="020B0604030504040204" pitchFamily="50" charset="-128"/>
                <a:cs typeface="Meiryo UI" panose="020B0604030504040204" pitchFamily="50" charset="-128"/>
              </a:rPr>
              <a:t>ニューヨーク</a:t>
            </a:r>
            <a:r>
              <a:rPr lang="ja-JP" altLang="ja-JP" sz="1050" kern="100" dirty="0">
                <a:latin typeface="Century" panose="02040604050505020304" pitchFamily="18" charset="0"/>
                <a:ea typeface="Meiryo UI" panose="020B0604030504040204" pitchFamily="50" charset="-128"/>
                <a:cs typeface="Meiryo UI" panose="020B0604030504040204" pitchFamily="50" charset="-128"/>
              </a:rPr>
              <a:t>　</a:t>
            </a:r>
            <a:endParaRPr lang="en-US" altLang="ja-JP" sz="1050" kern="100" dirty="0" smtClean="0">
              <a:latin typeface="Century" panose="02040604050505020304" pitchFamily="18" charset="0"/>
              <a:ea typeface="Meiryo UI" panose="020B0604030504040204" pitchFamily="50" charset="-128"/>
              <a:cs typeface="Meiryo UI" panose="020B0604030504040204" pitchFamily="50" charset="-128"/>
            </a:endParaRPr>
          </a:p>
          <a:p>
            <a:pPr algn="just">
              <a:lnSpc>
                <a:spcPts val="1200"/>
              </a:lnSpc>
              <a:spcAft>
                <a:spcPts val="0"/>
              </a:spcAft>
              <a:tabLst>
                <a:tab pos="1311275" algn="l"/>
                <a:tab pos="1890395" algn="l"/>
                <a:tab pos="4050665" algn="l"/>
              </a:tabLst>
            </a:pPr>
            <a:r>
              <a:rPr lang="en-US" altLang="ja-JP" sz="1050" b="1" kern="100" dirty="0" smtClean="0">
                <a:latin typeface="Century" panose="02040604050505020304" pitchFamily="18" charset="0"/>
                <a:ea typeface="Meiryo UI" panose="020B0604030504040204" pitchFamily="50" charset="-128"/>
                <a:cs typeface="Meiryo UI" panose="020B0604030504040204" pitchFamily="50" charset="-128"/>
              </a:rPr>
              <a:t> 3 </a:t>
            </a:r>
            <a:r>
              <a:rPr lang="ja-JP" altLang="ja-JP" sz="1050" b="1" kern="100" dirty="0" smtClean="0">
                <a:latin typeface="Century" panose="02040604050505020304" pitchFamily="18" charset="0"/>
                <a:ea typeface="Meiryo UI" panose="020B0604030504040204" pitchFamily="50" charset="-128"/>
                <a:cs typeface="Meiryo UI" panose="020B0604030504040204" pitchFamily="50" charset="-128"/>
              </a:rPr>
              <a:t>東京</a:t>
            </a:r>
            <a:r>
              <a:rPr lang="en-US" altLang="ja-JP" sz="1050" b="1" kern="100" dirty="0" smtClean="0">
                <a:latin typeface="Century" panose="02040604050505020304" pitchFamily="18" charset="0"/>
                <a:ea typeface="Meiryo UI" panose="020B0604030504040204" pitchFamily="50" charset="-128"/>
                <a:cs typeface="Meiryo UI" panose="020B0604030504040204" pitchFamily="50" charset="-128"/>
              </a:rPr>
              <a:t> </a:t>
            </a:r>
          </a:p>
          <a:p>
            <a:pPr algn="just">
              <a:lnSpc>
                <a:spcPts val="1200"/>
              </a:lnSpc>
              <a:spcAft>
                <a:spcPts val="0"/>
              </a:spcAft>
              <a:tabLst>
                <a:tab pos="1311275" algn="l"/>
                <a:tab pos="1890395" algn="l"/>
                <a:tab pos="4050665" algn="l"/>
              </a:tabLst>
            </a:pPr>
            <a:r>
              <a:rPr lang="en-US" altLang="ja-JP" sz="1050" kern="100" dirty="0" smtClean="0">
                <a:latin typeface="Century" panose="02040604050505020304" pitchFamily="18" charset="0"/>
                <a:ea typeface="Meiryo UI" panose="020B0604030504040204" pitchFamily="50" charset="-128"/>
                <a:cs typeface="Meiryo UI" panose="020B0604030504040204" pitchFamily="50" charset="-128"/>
              </a:rPr>
              <a:t> 4 </a:t>
            </a:r>
            <a:r>
              <a:rPr lang="ja-JP" altLang="ja-JP" sz="1050" kern="100" dirty="0" smtClean="0">
                <a:latin typeface="Century" panose="02040604050505020304" pitchFamily="18" charset="0"/>
                <a:ea typeface="Meiryo UI" panose="020B0604030504040204" pitchFamily="50" charset="-128"/>
                <a:cs typeface="Meiryo UI" panose="020B0604030504040204" pitchFamily="50" charset="-128"/>
              </a:rPr>
              <a:t>パリ</a:t>
            </a:r>
            <a:r>
              <a:rPr lang="en-US" altLang="ja-JP" sz="1050" kern="100" dirty="0" smtClean="0">
                <a:latin typeface="Century" panose="02040604050505020304" pitchFamily="18" charset="0"/>
                <a:ea typeface="Meiryo UI" panose="020B0604030504040204" pitchFamily="50" charset="-128"/>
                <a:cs typeface="Meiryo UI" panose="020B0604030504040204" pitchFamily="50" charset="-128"/>
              </a:rPr>
              <a:t> </a:t>
            </a:r>
            <a:r>
              <a:rPr lang="en-US" altLang="ja-JP" sz="1050" kern="100" dirty="0">
                <a:latin typeface="Century" panose="02040604050505020304" pitchFamily="18" charset="0"/>
                <a:ea typeface="Meiryo UI" panose="020B0604030504040204" pitchFamily="50" charset="-128"/>
                <a:cs typeface="Meiryo UI" panose="020B0604030504040204" pitchFamily="50" charset="-128"/>
              </a:rPr>
              <a:t>5</a:t>
            </a:r>
            <a:r>
              <a:rPr lang="en-US" altLang="ja-JP" sz="1050" kern="100" dirty="0" smtClean="0">
                <a:latin typeface="Century" panose="02040604050505020304" pitchFamily="18" charset="0"/>
                <a:ea typeface="Meiryo UI" panose="020B0604030504040204" pitchFamily="50" charset="-128"/>
                <a:cs typeface="Meiryo UI" panose="020B0604030504040204" pitchFamily="50" charset="-128"/>
              </a:rPr>
              <a:t> </a:t>
            </a:r>
            <a:r>
              <a:rPr lang="ja-JP" altLang="ja-JP" sz="1050" kern="100" dirty="0" smtClean="0">
                <a:latin typeface="Century" panose="02040604050505020304" pitchFamily="18" charset="0"/>
                <a:ea typeface="Meiryo UI" panose="020B0604030504040204" pitchFamily="50" charset="-128"/>
                <a:cs typeface="Meiryo UI" panose="020B0604030504040204" pitchFamily="50" charset="-128"/>
              </a:rPr>
              <a:t>シンガポール</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spcAft>
                <a:spcPts val="0"/>
              </a:spcAft>
              <a:tabLst>
                <a:tab pos="1170305" algn="l"/>
                <a:tab pos="2301875" algn="l"/>
                <a:tab pos="3378200" algn="l"/>
                <a:tab pos="4050665" algn="l"/>
              </a:tabLst>
            </a:pPr>
            <a:r>
              <a:rPr lang="en-US" altLang="ja-JP" sz="1050" kern="100" dirty="0" smtClean="0">
                <a:latin typeface="Century" panose="02040604050505020304" pitchFamily="18" charset="0"/>
                <a:ea typeface="Meiryo UI" panose="020B0604030504040204" pitchFamily="50" charset="-128"/>
                <a:cs typeface="Meiryo UI" panose="020B0604030504040204" pitchFamily="50" charset="-128"/>
              </a:rPr>
              <a:t> 6 </a:t>
            </a:r>
            <a:r>
              <a:rPr lang="ja-JP" altLang="ja-JP" sz="1050" kern="100" dirty="0" smtClean="0">
                <a:latin typeface="Century" panose="02040604050505020304" pitchFamily="18" charset="0"/>
                <a:ea typeface="Meiryo UI" panose="020B0604030504040204" pitchFamily="50" charset="-128"/>
                <a:cs typeface="Meiryo UI" panose="020B0604030504040204" pitchFamily="50" charset="-128"/>
              </a:rPr>
              <a:t>アムステルダム</a:t>
            </a:r>
            <a:r>
              <a:rPr lang="ja-JP" altLang="ja-JP" sz="1050" kern="100" dirty="0">
                <a:latin typeface="Century" panose="02040604050505020304" pitchFamily="18" charset="0"/>
                <a:ea typeface="Meiryo UI" panose="020B0604030504040204" pitchFamily="50" charset="-128"/>
                <a:cs typeface="Meiryo UI" panose="020B0604030504040204" pitchFamily="50" charset="-128"/>
              </a:rPr>
              <a:t>　</a:t>
            </a:r>
            <a:r>
              <a:rPr lang="en-US" altLang="ja-JP" sz="1050" kern="100" dirty="0" smtClean="0">
                <a:latin typeface="Century" panose="02040604050505020304" pitchFamily="18" charset="0"/>
                <a:ea typeface="Meiryo UI" panose="020B0604030504040204" pitchFamily="50" charset="-128"/>
                <a:cs typeface="Meiryo UI" panose="020B0604030504040204" pitchFamily="50" charset="-128"/>
              </a:rPr>
              <a:t>7 </a:t>
            </a:r>
            <a:r>
              <a:rPr lang="ja-JP" altLang="ja-JP" sz="1050" kern="100" dirty="0" smtClean="0">
                <a:latin typeface="Century" panose="02040604050505020304" pitchFamily="18" charset="0"/>
                <a:ea typeface="Meiryo UI" panose="020B0604030504040204" pitchFamily="50" charset="-128"/>
                <a:cs typeface="Meiryo UI" panose="020B0604030504040204" pitchFamily="50" charset="-128"/>
              </a:rPr>
              <a:t>ソウル</a:t>
            </a:r>
            <a:endParaRPr lang="en-US" altLang="ja-JP" sz="1050" kern="100" dirty="0" smtClean="0">
              <a:latin typeface="Century" panose="02040604050505020304" pitchFamily="18" charset="0"/>
              <a:ea typeface="Meiryo UI" panose="020B0604030504040204" pitchFamily="50" charset="-128"/>
              <a:cs typeface="Meiryo UI" panose="020B0604030504040204" pitchFamily="50" charset="-128"/>
            </a:endParaRPr>
          </a:p>
          <a:p>
            <a:pPr algn="just">
              <a:lnSpc>
                <a:spcPts val="1200"/>
              </a:lnSpc>
              <a:spcAft>
                <a:spcPts val="0"/>
              </a:spcAft>
              <a:tabLst>
                <a:tab pos="1170305" algn="l"/>
                <a:tab pos="2301875" algn="l"/>
                <a:tab pos="3378200" algn="l"/>
                <a:tab pos="4050665" algn="l"/>
              </a:tabLst>
            </a:pPr>
            <a:r>
              <a:rPr lang="en-US" altLang="ja-JP" sz="1050" kern="100" dirty="0" smtClean="0">
                <a:latin typeface="Century" panose="02040604050505020304" pitchFamily="18" charset="0"/>
                <a:ea typeface="Meiryo UI" panose="020B0604030504040204" pitchFamily="50" charset="-128"/>
                <a:cs typeface="Meiryo UI" panose="020B0604030504040204" pitchFamily="50" charset="-128"/>
              </a:rPr>
              <a:t> 8 </a:t>
            </a:r>
            <a:r>
              <a:rPr lang="ja-JP" altLang="ja-JP" sz="1050" kern="100" dirty="0" smtClean="0">
                <a:latin typeface="Century" panose="02040604050505020304" pitchFamily="18" charset="0"/>
                <a:ea typeface="Meiryo UI" panose="020B0604030504040204" pitchFamily="50" charset="-128"/>
                <a:cs typeface="Meiryo UI" panose="020B0604030504040204" pitchFamily="50" charset="-128"/>
              </a:rPr>
              <a:t>ベルリン</a:t>
            </a:r>
            <a:r>
              <a:rPr lang="en-US" altLang="ja-JP" sz="1050" kern="100" dirty="0" smtClean="0">
                <a:latin typeface="Century" panose="02040604050505020304" pitchFamily="18" charset="0"/>
                <a:ea typeface="Meiryo UI" panose="020B0604030504040204" pitchFamily="50" charset="-128"/>
                <a:cs typeface="Meiryo UI" panose="020B0604030504040204" pitchFamily="50" charset="-128"/>
              </a:rPr>
              <a:t> 9 </a:t>
            </a:r>
            <a:r>
              <a:rPr lang="ja-JP" altLang="ja-JP" sz="1050" kern="100" dirty="0" smtClean="0">
                <a:latin typeface="Century" panose="02040604050505020304" pitchFamily="18" charset="0"/>
                <a:ea typeface="Meiryo UI" panose="020B0604030504040204" pitchFamily="50" charset="-128"/>
                <a:cs typeface="Meiryo UI" panose="020B0604030504040204" pitchFamily="50" charset="-128"/>
              </a:rPr>
              <a:t>香港</a:t>
            </a:r>
            <a:r>
              <a:rPr lang="en-US" altLang="ja-JP" sz="1050" kern="100" dirty="0" smtClean="0">
                <a:latin typeface="Century" panose="02040604050505020304" pitchFamily="18" charset="0"/>
                <a:ea typeface="Meiryo UI" panose="020B0604030504040204" pitchFamily="50" charset="-128"/>
                <a:cs typeface="Meiryo UI" panose="020B0604030504040204" pitchFamily="50" charset="-128"/>
              </a:rPr>
              <a:t> 10 </a:t>
            </a:r>
            <a:r>
              <a:rPr lang="ja-JP" altLang="ja-JP" sz="1050" kern="100" dirty="0" smtClean="0">
                <a:latin typeface="Century" panose="02040604050505020304" pitchFamily="18" charset="0"/>
                <a:ea typeface="Meiryo UI" panose="020B0604030504040204" pitchFamily="50" charset="-128"/>
                <a:cs typeface="Meiryo UI" panose="020B0604030504040204" pitchFamily="50" charset="-128"/>
              </a:rPr>
              <a:t>シドニー</a:t>
            </a:r>
            <a:endParaRPr lang="ja-JP" alt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6" name="正方形/長方形 5"/>
          <p:cNvSpPr/>
          <p:nvPr/>
        </p:nvSpPr>
        <p:spPr>
          <a:xfrm>
            <a:off x="4733365" y="1400032"/>
            <a:ext cx="3621548" cy="415498"/>
          </a:xfrm>
          <a:prstGeom prst="rect">
            <a:avLst/>
          </a:prstGeom>
        </p:spPr>
        <p:txBody>
          <a:bodyPr wrap="square">
            <a:spAutoFit/>
          </a:bodyPr>
          <a:lstStyle/>
          <a:p>
            <a:pPr lvl="0" defTabSz="914400">
              <a:defRPr/>
            </a:pPr>
            <a:r>
              <a:rPr lang="ja-JP" altLang="en-US" sz="1050" dirty="0">
                <a:latin typeface="Meiryo UI" panose="020B0604030504040204" pitchFamily="50" charset="-128"/>
                <a:ea typeface="Meiryo UI" panose="020B0604030504040204" pitchFamily="50" charset="-128"/>
              </a:rPr>
              <a:t>・世界主要</a:t>
            </a:r>
            <a:r>
              <a:rPr lang="en-US" altLang="ja-JP" sz="1050" dirty="0">
                <a:latin typeface="Meiryo UI" panose="020B0604030504040204" pitchFamily="50" charset="-128"/>
                <a:ea typeface="Meiryo UI" panose="020B0604030504040204" pitchFamily="50" charset="-128"/>
              </a:rPr>
              <a:t>83</a:t>
            </a:r>
            <a:r>
              <a:rPr lang="ja-JP" altLang="en-US" sz="1050" dirty="0">
                <a:latin typeface="Meiryo UI" panose="020B0604030504040204" pitchFamily="50" charset="-128"/>
                <a:ea typeface="Meiryo UI" panose="020B0604030504040204" pitchFamily="50" charset="-128"/>
              </a:rPr>
              <a:t>都市を</a:t>
            </a:r>
            <a:r>
              <a:rPr lang="en-US" altLang="ja-JP" sz="1050" dirty="0">
                <a:latin typeface="Meiryo UI" panose="020B0604030504040204" pitchFamily="50" charset="-128"/>
                <a:ea typeface="Meiryo UI" panose="020B0604030504040204" pitchFamily="50" charset="-128"/>
              </a:rPr>
              <a:t>10</a:t>
            </a:r>
            <a:r>
              <a:rPr lang="ja-JP" altLang="en-US" sz="1050" dirty="0">
                <a:latin typeface="Meiryo UI" panose="020B0604030504040204" pitchFamily="50" charset="-128"/>
                <a:ea typeface="Meiryo UI" panose="020B0604030504040204" pitchFamily="50" charset="-128"/>
              </a:rPr>
              <a:t>の都市グループに</a:t>
            </a:r>
            <a:r>
              <a:rPr lang="ja-JP" altLang="en-US" sz="1050" dirty="0" smtClean="0">
                <a:latin typeface="Meiryo UI" panose="020B0604030504040204" pitchFamily="50" charset="-128"/>
                <a:ea typeface="Meiryo UI" panose="020B0604030504040204" pitchFamily="50" charset="-128"/>
              </a:rPr>
              <a:t>カテゴライズ。</a:t>
            </a:r>
            <a:endParaRPr lang="en-US" altLang="ja-JP" sz="1050" dirty="0">
              <a:latin typeface="Meiryo UI" panose="020B0604030504040204" pitchFamily="50" charset="-128"/>
              <a:ea typeface="Meiryo UI" panose="020B0604030504040204" pitchFamily="50" charset="-128"/>
            </a:endParaRPr>
          </a:p>
          <a:p>
            <a:pPr lvl="0" defTabSz="914400">
              <a:defRPr/>
            </a:pPr>
            <a:r>
              <a:rPr lang="ja-JP" altLang="en-US" sz="1050" dirty="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大阪は「国内成長エンジン都市」として位置づけ</a:t>
            </a:r>
            <a:r>
              <a:rPr lang="ja-JP" altLang="en-US"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sp>
        <p:nvSpPr>
          <p:cNvPr id="7" name="正方形/長方形 6"/>
          <p:cNvSpPr/>
          <p:nvPr/>
        </p:nvSpPr>
        <p:spPr>
          <a:xfrm>
            <a:off x="4733365" y="1801945"/>
            <a:ext cx="4173070" cy="1061829"/>
          </a:xfrm>
          <a:prstGeom prst="rect">
            <a:avLst/>
          </a:prstGeom>
        </p:spPr>
        <p:txBody>
          <a:bodyPr wrap="square">
            <a:spAutoFit/>
          </a:bodyPr>
          <a:lstStyle/>
          <a:p>
            <a:pPr marL="180975" indent="-180975"/>
            <a:r>
              <a:rPr kumimoji="1" lang="en-US" altLang="ja-JP" sz="1050" b="1" dirty="0">
                <a:latin typeface="Meiryo UI" panose="020B0604030504040204" pitchFamily="50" charset="-128"/>
                <a:ea typeface="Meiryo UI" panose="020B0604030504040204" pitchFamily="50" charset="-128"/>
              </a:rPr>
              <a:t>※</a:t>
            </a:r>
            <a:r>
              <a:rPr kumimoji="1" lang="ja-JP" altLang="en-US" sz="1050" b="1" dirty="0">
                <a:latin typeface="Meiryo UI" panose="020B0604030504040204" pitchFamily="50" charset="-128"/>
                <a:ea typeface="Meiryo UI" panose="020B0604030504040204" pitchFamily="50" charset="-128"/>
              </a:rPr>
              <a:t>国内成長</a:t>
            </a:r>
            <a:r>
              <a:rPr kumimoji="1" lang="ja-JP" altLang="en-US" sz="1050" b="1" dirty="0" smtClean="0">
                <a:latin typeface="Meiryo UI" panose="020B0604030504040204" pitchFamily="50" charset="-128"/>
                <a:ea typeface="Meiryo UI" panose="020B0604030504040204" pitchFamily="50" charset="-128"/>
              </a:rPr>
              <a:t>エンジン都市</a:t>
            </a:r>
            <a:endParaRPr kumimoji="1" lang="en-US" altLang="ja-JP" sz="1050" b="1" dirty="0">
              <a:latin typeface="Meiryo UI" panose="020B0604030504040204" pitchFamily="50" charset="-128"/>
              <a:ea typeface="Meiryo UI" panose="020B0604030504040204" pitchFamily="50" charset="-128"/>
            </a:endParaRPr>
          </a:p>
          <a:p>
            <a:pPr marL="85725" indent="-85725"/>
            <a:r>
              <a:rPr kumimoji="1" lang="ja-JP" altLang="en-US" sz="1050" dirty="0">
                <a:latin typeface="Meiryo UI" panose="020B0604030504040204" pitchFamily="50" charset="-128"/>
                <a:ea typeface="Meiryo UI" panose="020B0604030504040204" pitchFamily="50" charset="-128"/>
              </a:rPr>
              <a:t>・先進国に所在し、安定した需要があり、競合相手が比較的少ない都市。</a:t>
            </a:r>
            <a:endParaRPr kumimoji="1" lang="en-US" altLang="ja-JP" sz="1050" dirty="0">
              <a:latin typeface="Meiryo UI" panose="020B0604030504040204" pitchFamily="50" charset="-128"/>
              <a:ea typeface="Meiryo UI" panose="020B0604030504040204" pitchFamily="50" charset="-128"/>
            </a:endParaRPr>
          </a:p>
          <a:p>
            <a:pPr marL="85725" indent="-85725"/>
            <a:r>
              <a:rPr kumimoji="1" lang="ja-JP" altLang="en-US" sz="1050" dirty="0">
                <a:latin typeface="Meiryo UI" panose="020B0604030504040204" pitchFamily="50" charset="-128"/>
                <a:ea typeface="Meiryo UI" panose="020B0604030504040204" pitchFamily="50" charset="-128"/>
              </a:rPr>
              <a:t>・これらの競争力は総じて、サービスや供給機能が中心。</a:t>
            </a:r>
            <a:endParaRPr kumimoji="1" lang="en-US" altLang="ja-JP" sz="1050" dirty="0">
              <a:latin typeface="Meiryo UI" panose="020B0604030504040204" pitchFamily="50" charset="-128"/>
              <a:ea typeface="Meiryo UI" panose="020B0604030504040204" pitchFamily="50" charset="-128"/>
            </a:endParaRPr>
          </a:p>
          <a:p>
            <a:pPr marL="180975" indent="-180975"/>
            <a:r>
              <a:rPr kumimoji="1" lang="ja-JP" altLang="en-US" sz="1050" dirty="0">
                <a:latin typeface="Meiryo UI" panose="020B0604030504040204" pitchFamily="50" charset="-128"/>
                <a:ea typeface="Meiryo UI" panose="020B0604030504040204" pitchFamily="50" charset="-128"/>
              </a:rPr>
              <a:t>・就業率が比較的高く、人材確保の国際化は重要な</a:t>
            </a:r>
            <a:r>
              <a:rPr kumimoji="1" lang="ja-JP" altLang="en-US" sz="1050" dirty="0" smtClean="0">
                <a:latin typeface="Meiryo UI" panose="020B0604030504040204" pitchFamily="50" charset="-128"/>
                <a:ea typeface="Meiryo UI" panose="020B0604030504040204" pitchFamily="50" charset="-128"/>
              </a:rPr>
              <a:t>命題。</a:t>
            </a:r>
            <a:endParaRPr kumimoji="1" lang="en-US" altLang="ja-JP" sz="1050" dirty="0">
              <a:latin typeface="Meiryo UI" panose="020B0604030504040204" pitchFamily="50" charset="-128"/>
              <a:ea typeface="Meiryo UI" panose="020B0604030504040204" pitchFamily="50" charset="-128"/>
            </a:endParaRPr>
          </a:p>
          <a:p>
            <a:pPr marL="85725" indent="-85725"/>
            <a:r>
              <a:rPr kumimoji="1" lang="ja-JP" altLang="en-US" sz="1050" dirty="0">
                <a:latin typeface="Meiryo UI" panose="020B0604030504040204" pitchFamily="50" charset="-128"/>
                <a:ea typeface="Meiryo UI" panose="020B0604030504040204" pitchFamily="50" charset="-128"/>
              </a:rPr>
              <a:t>・</a:t>
            </a:r>
            <a:r>
              <a:rPr kumimoji="1" lang="ja-JP" altLang="en-US" sz="1050" b="1" dirty="0">
                <a:latin typeface="Meiryo UI" panose="020B0604030504040204" pitchFamily="50" charset="-128"/>
                <a:ea typeface="Meiryo UI" panose="020B0604030504040204" pitchFamily="50" charset="-128"/>
              </a:rPr>
              <a:t>都市クオリティ、企業や交易センターをさらに強化して、新しいモデルへのシフトに成功すれば、「新たな世界都市」の類型へ移行</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p:txBody>
      </p:sp>
      <p:sp>
        <p:nvSpPr>
          <p:cNvPr id="17" name="スライド番号プレースホルダー 16"/>
          <p:cNvSpPr>
            <a:spLocks noGrp="1"/>
          </p:cNvSpPr>
          <p:nvPr>
            <p:ph type="sldNum" sz="quarter" idx="12"/>
          </p:nvPr>
        </p:nvSpPr>
        <p:spPr/>
        <p:txBody>
          <a:bodyPr/>
          <a:lstStyle/>
          <a:p>
            <a:r>
              <a:rPr kumimoji="1" lang="en-US" altLang="ja-JP" dirty="0" smtClean="0"/>
              <a:t>10</a:t>
            </a:r>
            <a:endParaRPr kumimoji="1" lang="ja-JP" altLang="en-US" dirty="0"/>
          </a:p>
        </p:txBody>
      </p:sp>
    </p:spTree>
    <p:extLst>
      <p:ext uri="{BB962C8B-B14F-4D97-AF65-F5344CB8AC3E}">
        <p14:creationId xmlns:p14="http://schemas.microsoft.com/office/powerpoint/2010/main" val="3046056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441058"/>
          </a:xfrm>
          <a:solidFill>
            <a:srgbClr val="002060"/>
          </a:solidFill>
        </p:spPr>
        <p:txBody>
          <a:bodyPr>
            <a:noAutofit/>
          </a:bodyPr>
          <a:lstStyle/>
          <a:p>
            <a:r>
              <a:rPr lang="ja-JP" altLang="en-US" sz="2000" dirty="0" smtClean="0">
                <a:solidFill>
                  <a:schemeClr val="bg1"/>
                </a:solidFill>
                <a:latin typeface="Meiryo UI" panose="020B0604030504040204" pitchFamily="50" charset="-128"/>
                <a:ea typeface="Meiryo UI" panose="020B0604030504040204" pitchFamily="50" charset="-128"/>
              </a:rPr>
              <a:t>２　大阪の将来像　</a:t>
            </a:r>
            <a:r>
              <a:rPr lang="ja-JP" altLang="en-US" sz="1600" dirty="0" smtClean="0">
                <a:solidFill>
                  <a:schemeClr val="bg1"/>
                </a:solidFill>
                <a:latin typeface="Meiryo UI" panose="020B0604030504040204" pitchFamily="50" charset="-128"/>
                <a:ea typeface="Meiryo UI" panose="020B0604030504040204" pitchFamily="50" charset="-128"/>
              </a:rPr>
              <a:t>（３）</a:t>
            </a:r>
            <a:r>
              <a:rPr kumimoji="1" lang="ja-JP" altLang="en-US" sz="1600" dirty="0" smtClean="0">
                <a:solidFill>
                  <a:schemeClr val="bg1"/>
                </a:solidFill>
                <a:latin typeface="Meiryo UI" panose="020B0604030504040204" pitchFamily="50" charset="-128"/>
                <a:ea typeface="Meiryo UI" panose="020B0604030504040204" pitchFamily="50" charset="-128"/>
              </a:rPr>
              <a:t>将来像を導く</a:t>
            </a:r>
            <a:r>
              <a:rPr lang="ja-JP" altLang="en-US" sz="1600" dirty="0">
                <a:solidFill>
                  <a:schemeClr val="bg1"/>
                </a:solidFill>
                <a:latin typeface="Meiryo UI" panose="020B0604030504040204" pitchFamily="50" charset="-128"/>
                <a:ea typeface="Meiryo UI" panose="020B0604030504040204" pitchFamily="50" charset="-128"/>
              </a:rPr>
              <a:t>考え方（各視点からの</a:t>
            </a:r>
            <a:r>
              <a:rPr lang="ja-JP" altLang="en-US" sz="1600" dirty="0" smtClean="0">
                <a:solidFill>
                  <a:schemeClr val="bg1"/>
                </a:solidFill>
                <a:latin typeface="Meiryo UI" panose="020B0604030504040204" pitchFamily="50" charset="-128"/>
                <a:ea typeface="Meiryo UI" panose="020B0604030504040204" pitchFamily="50" charset="-128"/>
              </a:rPr>
              <a:t>アプローチ③）</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349624" y="898783"/>
            <a:ext cx="8463072" cy="507171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spcBef>
                <a:spcPts val="0"/>
              </a:spcBef>
              <a:spcAft>
                <a:spcPts val="0"/>
              </a:spcAft>
              <a:buClrTx/>
              <a:buSzTx/>
              <a:buFontTx/>
              <a:buNone/>
              <a:tabLst/>
              <a:defRPr/>
            </a:pPr>
            <a:r>
              <a:rPr kumimoji="1" lang="en-US" altLang="ja-JP" sz="1600" b="1"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600" b="1"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シンクタンク等による大阪のポジション分析</a:t>
            </a:r>
            <a:r>
              <a:rPr kumimoji="1" lang="en-US" altLang="ja-JP" sz="1600" b="1"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p>
          <a:p>
            <a:pPr lvl="0">
              <a:defRPr/>
            </a:pPr>
            <a:endParaRPr kumimoji="1" lang="en-US" altLang="ja-JP" sz="1600" dirty="0" smtClean="0">
              <a:solidFill>
                <a:schemeClr val="tx1"/>
              </a:solidFill>
              <a:latin typeface="UD デジタル 教科書体 NK-R" panose="02020400000000000000" pitchFamily="18" charset="-128"/>
              <a:ea typeface="UD デジタル 教科書体 NK-R" panose="02020400000000000000" pitchFamily="18" charset="-128"/>
            </a:endParaRPr>
          </a:p>
          <a:p>
            <a:pPr marL="268288" lvl="0" indent="-268288">
              <a:defRPr/>
            </a:pPr>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　➢総合的</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な評価では、ロンドン、ニューヨーク、東京と大きな差。比較的優位なものは、「居住」</a:t>
            </a:r>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文化</a:t>
            </a:r>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・交流」</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、「研究・開発」の</a:t>
            </a:r>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指標。</a:t>
            </a:r>
            <a:endPar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68288" lvl="0" indent="-268288">
              <a:defRPr/>
            </a:pPr>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　➢現時点</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では、国内成長エンジンの色合いが強いが、</a:t>
            </a:r>
            <a:r>
              <a:rPr kumimoji="1" lang="ja-JP" altLang="en-US" sz="1600" b="1" u="sng" dirty="0">
                <a:solidFill>
                  <a:schemeClr val="tx1"/>
                </a:solidFill>
                <a:latin typeface="UD デジタル 教科書体 NK-R" panose="02020400000000000000" pitchFamily="18" charset="-128"/>
                <a:ea typeface="UD デジタル 教科書体 NK-R" panose="02020400000000000000" pitchFamily="18" charset="-128"/>
              </a:rPr>
              <a:t>イノベーション、次世代産業の育成、生活の質や都市の魅力をあげていくことで、飛躍の</a:t>
            </a:r>
            <a:r>
              <a:rPr kumimoji="1" lang="ja-JP" altLang="en-US" sz="1600" b="1" u="sng" dirty="0" smtClean="0">
                <a:solidFill>
                  <a:schemeClr val="tx1"/>
                </a:solidFill>
                <a:latin typeface="UD デジタル 教科書体 NK-R" panose="02020400000000000000" pitchFamily="18" charset="-128"/>
                <a:ea typeface="UD デジタル 教科書体 NK-R" panose="02020400000000000000" pitchFamily="18" charset="-128"/>
              </a:rPr>
              <a:t>可能性がある</a:t>
            </a:r>
            <a:r>
              <a:rPr kumimoji="1" lang="ja-JP" altLang="en-US" sz="1600" b="1" u="sng" dirty="0">
                <a:solidFill>
                  <a:schemeClr val="tx1"/>
                </a:solidFill>
                <a:latin typeface="UD デジタル 教科書体 NK-R" panose="02020400000000000000" pitchFamily="18" charset="-128"/>
                <a:ea typeface="UD デジタル 教科書体 NK-R" panose="02020400000000000000" pitchFamily="18" charset="-128"/>
              </a:rPr>
              <a:t>ポジション</a:t>
            </a:r>
          </a:p>
          <a:p>
            <a:pPr marL="0" marR="0" lvl="0" indent="0" algn="l" defTabSz="457200" rtl="0" eaLnBrk="1" fontAlgn="auto" latinLnBrk="0" hangingPunct="1">
              <a:spcBef>
                <a:spcPts val="0"/>
              </a:spcBef>
              <a:spcAft>
                <a:spcPts val="0"/>
              </a:spcAft>
              <a:buClrTx/>
              <a:buSzTx/>
              <a:buFontTx/>
              <a:buNone/>
              <a:tabLst/>
              <a:defRPr/>
            </a:pPr>
            <a:endParaRPr kumimoji="1" lang="en-US" altLang="ja-JP"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457200" rtl="0" eaLnBrk="1" fontAlgn="auto" latinLnBrk="0" hangingPunct="1">
              <a:spcBef>
                <a:spcPts val="0"/>
              </a:spcBef>
              <a:spcAft>
                <a:spcPts val="0"/>
              </a:spcAft>
              <a:buClrTx/>
              <a:buSzTx/>
              <a:buFontTx/>
              <a:buNone/>
              <a:tabLst/>
              <a:defRPr/>
            </a:pPr>
            <a:endParaRPr kumimoji="1" lang="en-US" altLang="ja-JP"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457200" rtl="0" eaLnBrk="1" fontAlgn="auto" latinLnBrk="0" hangingPunct="1">
              <a:spcBef>
                <a:spcPts val="0"/>
              </a:spcBef>
              <a:spcAft>
                <a:spcPts val="0"/>
              </a:spcAft>
              <a:buClrTx/>
              <a:buSzTx/>
              <a:buFontTx/>
              <a:buNone/>
              <a:tabLst/>
              <a:defRPr/>
            </a:pPr>
            <a:endParaRPr kumimoji="1" lang="en-US" altLang="ja-JP"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457200" rtl="0" eaLnBrk="1" fontAlgn="auto" latinLnBrk="0" hangingPunct="1">
              <a:spcBef>
                <a:spcPts val="0"/>
              </a:spcBef>
              <a:spcAft>
                <a:spcPts val="0"/>
              </a:spcAft>
              <a:buClrTx/>
              <a:buSzTx/>
              <a:buFontTx/>
              <a:buNone/>
              <a:tabLst/>
              <a:defRPr/>
            </a:pPr>
            <a:r>
              <a:rPr kumimoji="1" lang="en-US" altLang="ja-JP" sz="1600" b="1"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600" b="1"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世界</a:t>
            </a:r>
            <a:r>
              <a:rPr kumimoji="1" lang="ja-JP" altLang="en-US" sz="16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の発展都市の</a:t>
            </a:r>
            <a:r>
              <a:rPr kumimoji="1" lang="ja-JP" altLang="en-US" sz="1600" b="1"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ポイント</a:t>
            </a:r>
            <a:r>
              <a:rPr kumimoji="1" lang="en-US" altLang="ja-JP" sz="1600" b="1"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endParaRPr kumimoji="1" lang="en-US" altLang="ja-JP" sz="16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457200" rtl="0" eaLnBrk="1" fontAlgn="auto" latinLnBrk="0" hangingPunct="1">
              <a:spcBef>
                <a:spcPts val="0"/>
              </a:spcBef>
              <a:spcAft>
                <a:spcPts val="0"/>
              </a:spcAft>
              <a:buClrTx/>
              <a:buSzTx/>
              <a:buFontTx/>
              <a:buNone/>
              <a:tabLst/>
              <a:defRPr/>
            </a:pPr>
            <a:endParaRPr kumimoji="1" lang="en-US" altLang="ja-JP"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a:p>
            <a:pPr marL="268288" marR="0" lvl="0" indent="-268288" algn="l" defTabSz="457200" rtl="0" eaLnBrk="1" fontAlgn="auto" latinLnBrk="0" hangingPunct="1">
              <a:spcBef>
                <a:spcPts val="0"/>
              </a:spcBef>
              <a:spcAft>
                <a:spcPts val="0"/>
              </a:spcAft>
              <a:buClrTx/>
              <a:buSzTx/>
              <a:buFontTx/>
              <a:buNone/>
              <a:tabLst/>
              <a:defRPr/>
            </a:pP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　</a:t>
            </a:r>
            <a:r>
              <a:rPr kumimoji="1" lang="ja-JP" altLang="en-US"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600" b="1" i="0" u="sng"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都市のコンセプトや都市づくりの方向性と合致する大学</a:t>
            </a:r>
            <a:r>
              <a:rPr kumimoji="1" lang="ja-JP" altLang="en-US" sz="1600" b="1"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や研究機関が都心</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（都市の近郊地域）に存在。</a:t>
            </a:r>
          </a:p>
          <a:p>
            <a:pPr marL="268288" marR="0" lvl="0" indent="-268288" algn="l" defTabSz="457200" rtl="0" eaLnBrk="1" fontAlgn="auto" latinLnBrk="0" hangingPunct="1">
              <a:spcBef>
                <a:spcPts val="0"/>
              </a:spcBef>
              <a:spcAft>
                <a:spcPts val="0"/>
              </a:spcAft>
              <a:buClrTx/>
              <a:buSzTx/>
              <a:buFontTx/>
              <a:buNone/>
              <a:tabLst/>
              <a:defRPr/>
            </a:pP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　➢</a:t>
            </a:r>
            <a:r>
              <a:rPr kumimoji="1" lang="ja-JP" altLang="en-US"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ベンチャーキャピタル、</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投資家による</a:t>
            </a:r>
            <a:r>
              <a:rPr kumimoji="1" lang="ja-JP" altLang="en-US"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支援など、</a:t>
            </a:r>
            <a:r>
              <a:rPr kumimoji="1" lang="ja-JP" altLang="en-US" sz="1600" b="1" i="0" u="sng"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スタートアップ</a:t>
            </a:r>
            <a:r>
              <a:rPr kumimoji="1" lang="ja-JP" altLang="en-US" sz="1600" b="1"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を包括的にサポートする体制が充実</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p>
          <a:p>
            <a:pPr marL="265113" marR="0" lvl="0" indent="-265113" algn="l" defTabSz="457200" rtl="0" eaLnBrk="1" fontAlgn="auto" latinLnBrk="0" hangingPunct="1">
              <a:spcBef>
                <a:spcPts val="0"/>
              </a:spcBef>
              <a:spcAft>
                <a:spcPts val="0"/>
              </a:spcAft>
              <a:buClrTx/>
              <a:buSzTx/>
              <a:buFontTx/>
              <a:buNone/>
              <a:tabLst/>
              <a:defRPr/>
            </a:pP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　➢革新的な企業の集積による雇用創出と、大学やベンチャー企業との連携による</a:t>
            </a:r>
            <a:r>
              <a:rPr kumimoji="1" lang="ja-JP" altLang="en-US" sz="1600" b="1" i="0" u="sng"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イノベーション　の</a:t>
            </a:r>
            <a:r>
              <a:rPr kumimoji="1" lang="ja-JP" altLang="en-US" sz="1600" b="1"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促進</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p>
          <a:p>
            <a:pPr marL="0" marR="0" lvl="0" indent="0" algn="l" defTabSz="457200" rtl="0" eaLnBrk="1" fontAlgn="auto" latinLnBrk="0" hangingPunct="1">
              <a:spcBef>
                <a:spcPts val="0"/>
              </a:spcBef>
              <a:spcAft>
                <a:spcPts val="0"/>
              </a:spcAft>
              <a:buClrTx/>
              <a:buSzTx/>
              <a:buFontTx/>
              <a:buNone/>
              <a:tabLst/>
              <a:defRPr/>
            </a:pP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　➢地域外からの優秀な人材をも惹きつける</a:t>
            </a:r>
            <a:r>
              <a:rPr kumimoji="1" lang="ja-JP" altLang="en-US" sz="1600" b="1"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良質な生活環境及び移住</a:t>
            </a:r>
            <a:r>
              <a:rPr kumimoji="1" lang="ja-JP" altLang="en-US" sz="1600" b="1" i="0" u="sng"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し</a:t>
            </a:r>
            <a:r>
              <a:rPr kumimoji="1" lang="ja-JP" altLang="en-US" sz="1600" b="1" u="sng" dirty="0" smtClean="0">
                <a:solidFill>
                  <a:schemeClr val="tx1"/>
                </a:solidFill>
                <a:latin typeface="UD デジタル 教科書体 NK-R" panose="02020400000000000000" pitchFamily="18" charset="-128"/>
                <a:ea typeface="UD デジタル 教科書体 NK-R" panose="02020400000000000000" pitchFamily="18" charset="-128"/>
              </a:rPr>
              <a:t>やす</a:t>
            </a:r>
            <a:r>
              <a:rPr kumimoji="1" lang="ja-JP" altLang="en-US" sz="1600" b="1" u="sng" dirty="0">
                <a:solidFill>
                  <a:schemeClr val="tx1"/>
                </a:solidFill>
                <a:latin typeface="UD デジタル 教科書体 NK-R" panose="02020400000000000000" pitchFamily="18" charset="-128"/>
                <a:ea typeface="UD デジタル 教科書体 NK-R" panose="02020400000000000000" pitchFamily="18" charset="-128"/>
              </a:rPr>
              <a:t>い</a:t>
            </a:r>
            <a:r>
              <a:rPr kumimoji="1" lang="ja-JP" altLang="en-US" sz="1600" b="1" i="0" u="sng"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環境</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endParaRPr kumimoji="1" lang="en-US" altLang="ja-JP"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a:p>
            <a:pPr marL="265113" marR="0" lvl="0" indent="-265113" algn="l" defTabSz="457200" rtl="0" eaLnBrk="1" fontAlgn="auto" latinLnBrk="0" hangingPunct="1">
              <a:spcBef>
                <a:spcPts val="0"/>
              </a:spcBef>
              <a:spcAft>
                <a:spcPts val="0"/>
              </a:spcAft>
              <a:buClrTx/>
              <a:buSzTx/>
              <a:buFontTx/>
              <a:buNone/>
              <a:tabLst/>
              <a:defRPr/>
            </a:pP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　➢以上のような都市ポテンシャルを踏まえ、「人にとって世界一すばらしい都市」など</a:t>
            </a:r>
            <a:r>
              <a:rPr kumimoji="1" lang="ja-JP" altLang="en-US" sz="1600" b="1"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独自の魅力発信で</a:t>
            </a:r>
            <a:r>
              <a:rPr kumimoji="1" lang="ja-JP" altLang="en-US" sz="1600" b="1" i="0" u="sng"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世界の中で存在感を発揮</a:t>
            </a:r>
            <a:r>
              <a:rPr kumimoji="1" lang="ja-JP" altLang="en-US" sz="1600" b="1"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endParaRPr kumimoji="1" lang="en-US" altLang="ja-JP" sz="16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8" name="スライド番号プレースホルダー 7"/>
          <p:cNvSpPr>
            <a:spLocks noGrp="1"/>
          </p:cNvSpPr>
          <p:nvPr>
            <p:ph type="sldNum" sz="quarter" idx="12"/>
          </p:nvPr>
        </p:nvSpPr>
        <p:spPr/>
        <p:txBody>
          <a:bodyPr/>
          <a:lstStyle/>
          <a:p>
            <a:r>
              <a:rPr kumimoji="1" lang="en-US" altLang="ja-JP" dirty="0" smtClean="0"/>
              <a:t>11</a:t>
            </a:r>
            <a:endParaRPr kumimoji="1" lang="ja-JP" altLang="en-US" dirty="0"/>
          </a:p>
        </p:txBody>
      </p:sp>
    </p:spTree>
    <p:extLst>
      <p:ext uri="{BB962C8B-B14F-4D97-AF65-F5344CB8AC3E}">
        <p14:creationId xmlns:p14="http://schemas.microsoft.com/office/powerpoint/2010/main" val="592772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ホームベース 12"/>
          <p:cNvSpPr/>
          <p:nvPr/>
        </p:nvSpPr>
        <p:spPr>
          <a:xfrm>
            <a:off x="3837256" y="484601"/>
            <a:ext cx="4244426" cy="404950"/>
          </a:xfrm>
          <a:prstGeom prst="homePlate">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3" name="ホームベース 52"/>
          <p:cNvSpPr/>
          <p:nvPr/>
        </p:nvSpPr>
        <p:spPr>
          <a:xfrm>
            <a:off x="-1" y="477761"/>
            <a:ext cx="3509683" cy="404950"/>
          </a:xfrm>
          <a:prstGeom prst="homePlate">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タイトル 1"/>
          <p:cNvSpPr>
            <a:spLocks noGrp="1"/>
          </p:cNvSpPr>
          <p:nvPr>
            <p:ph type="title"/>
          </p:nvPr>
        </p:nvSpPr>
        <p:spPr>
          <a:xfrm>
            <a:off x="0" y="0"/>
            <a:ext cx="9144000" cy="441058"/>
          </a:xfrm>
          <a:solidFill>
            <a:srgbClr val="002060"/>
          </a:solidFill>
        </p:spPr>
        <p:txBody>
          <a:bodyPr>
            <a:noAutofit/>
          </a:bodyPr>
          <a:lstStyle/>
          <a:p>
            <a:r>
              <a:rPr lang="ja-JP" altLang="en-US" sz="2000" dirty="0" smtClean="0">
                <a:solidFill>
                  <a:schemeClr val="bg1"/>
                </a:solidFill>
                <a:latin typeface="Meiryo UI" panose="020B0604030504040204" pitchFamily="50" charset="-128"/>
                <a:ea typeface="Meiryo UI" panose="020B0604030504040204" pitchFamily="50" charset="-128"/>
              </a:rPr>
              <a:t>２　大阪の将来像　</a:t>
            </a:r>
            <a:r>
              <a:rPr lang="ja-JP" altLang="en-US" sz="1600" dirty="0" smtClean="0">
                <a:solidFill>
                  <a:schemeClr val="bg1"/>
                </a:solidFill>
                <a:latin typeface="Meiryo UI" panose="020B0604030504040204" pitchFamily="50" charset="-128"/>
                <a:ea typeface="Meiryo UI" panose="020B0604030504040204" pitchFamily="50" charset="-128"/>
              </a:rPr>
              <a:t>（３）</a:t>
            </a:r>
            <a:r>
              <a:rPr kumimoji="1" lang="ja-JP" altLang="en-US" sz="1600" dirty="0" smtClean="0">
                <a:solidFill>
                  <a:schemeClr val="bg1"/>
                </a:solidFill>
                <a:latin typeface="Meiryo UI" panose="020B0604030504040204" pitchFamily="50" charset="-128"/>
                <a:ea typeface="Meiryo UI" panose="020B0604030504040204" pitchFamily="50" charset="-128"/>
              </a:rPr>
              <a:t>将来像を導く</a:t>
            </a:r>
            <a:r>
              <a:rPr lang="ja-JP" altLang="en-US" sz="1600" dirty="0">
                <a:solidFill>
                  <a:schemeClr val="bg1"/>
                </a:solidFill>
                <a:latin typeface="Meiryo UI" panose="020B0604030504040204" pitchFamily="50" charset="-128"/>
                <a:ea typeface="Meiryo UI" panose="020B0604030504040204" pitchFamily="50" charset="-128"/>
              </a:rPr>
              <a:t>考え方（各視点からの</a:t>
            </a:r>
            <a:r>
              <a:rPr lang="ja-JP" altLang="en-US" sz="1600" dirty="0" smtClean="0">
                <a:solidFill>
                  <a:schemeClr val="bg1"/>
                </a:solidFill>
                <a:latin typeface="Meiryo UI" panose="020B0604030504040204" pitchFamily="50" charset="-128"/>
                <a:ea typeface="Meiryo UI" panose="020B0604030504040204" pitchFamily="50" charset="-128"/>
              </a:rPr>
              <a:t>アプローチ④・⑤）</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143100" y="1000553"/>
            <a:ext cx="8835247" cy="565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ts val="1100"/>
              </a:lnSpc>
              <a:spcBef>
                <a:spcPts val="0"/>
              </a:spcBef>
              <a:spcAft>
                <a:spcPts val="0"/>
              </a:spcAft>
              <a:buClrTx/>
              <a:buSzTx/>
              <a:buFontTx/>
              <a:buNone/>
              <a:tabLst/>
              <a:defRPr/>
            </a:pPr>
            <a:r>
              <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④</a:t>
            </a:r>
            <a:r>
              <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1970</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年大阪万博の成果等</a:t>
            </a:r>
            <a:r>
              <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457200" rtl="0" eaLnBrk="1" fontAlgn="auto" latinLnBrk="0" hangingPunct="1">
              <a:lnSpc>
                <a:spcPts val="11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▼経済効果</a:t>
            </a:r>
            <a:endPar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ts val="11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・３兆３千億円と</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いわれる経済効果を生み出すとともに</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、近畿圏</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における経済基盤の強化</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、特に交通網</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整備が進展</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1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▼世界中の英知が結集（教育実験の場）</a:t>
            </a:r>
            <a:endPar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ts val="11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・世界中の英知が結集されることで、かつてない規模の教育実験の場になるとともに、</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「世界の中の</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日本・大阪」</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という認識を</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呼び覚ます機会</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となった。</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1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▼新たな技術・ビジネス手法の創出</a:t>
            </a:r>
            <a:endPar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ts val="11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・電気自動車や動く歩道などの</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新技術</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、ジョイントベンチャー方式</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や海外企業との連携など、</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新たなビジネス手法を生み出す契機</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となった。</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1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▼若手クリエイター等の発掘・育成</a:t>
            </a:r>
            <a:endPar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ts val="11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1970</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年大阪万博には分野を問わず、クリエイティブシーンの最先端の人材が投入。その中で</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若手の「前衛」、「アングラ」芸術家の活躍の場</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となった。</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ts val="11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▼成功体験を府民と共有</a:t>
            </a:r>
            <a:endPar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ts val="11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・大規模な国際イベンドである国際博覧会を成功させた</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自信、プライド等を府民と共有</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。こうした経験が、大阪・関西万博の誘致活動や、万博開催に向けた機運醸成につながっている。</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100"/>
              </a:lnSpc>
              <a:spcBef>
                <a:spcPts val="0"/>
              </a:spcBef>
              <a:spcAft>
                <a:spcPts val="0"/>
              </a:spcAft>
              <a:buClrTx/>
              <a:buSzTx/>
              <a:buFontTx/>
              <a:buNone/>
              <a:tabLst/>
              <a:defRPr/>
            </a:pP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1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100"/>
              </a:lnSpc>
              <a:spcBef>
                <a:spcPts val="0"/>
              </a:spcBef>
              <a:spcAft>
                <a:spcPts val="0"/>
              </a:spcAft>
              <a:buClrTx/>
              <a:buSzTx/>
              <a:buFontTx/>
              <a:buNone/>
              <a:tabLst/>
              <a:defRPr/>
            </a:pP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100"/>
              </a:lnSpc>
              <a:spcBef>
                <a:spcPts val="0"/>
              </a:spcBef>
              <a:spcAft>
                <a:spcPts val="0"/>
              </a:spcAft>
              <a:buClrTx/>
              <a:buSzTx/>
              <a:buFontTx/>
              <a:buNone/>
              <a:tabLst/>
              <a:defRPr/>
            </a:pP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100"/>
              </a:lnSpc>
              <a:spcBef>
                <a:spcPts val="0"/>
              </a:spcBef>
              <a:spcAft>
                <a:spcPts val="0"/>
              </a:spcAft>
              <a:buClrTx/>
              <a:buSzTx/>
              <a:buFontTx/>
              <a:buNone/>
              <a:tabLst/>
              <a:defRPr/>
            </a:pPr>
            <a:endPar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100"/>
              </a:lnSpc>
              <a:spcBef>
                <a:spcPts val="0"/>
              </a:spcBef>
              <a:spcAft>
                <a:spcPts val="0"/>
              </a:spcAft>
              <a:buClrTx/>
              <a:buSzTx/>
              <a:buFontTx/>
              <a:buNone/>
              <a:tabLst/>
              <a:defRPr/>
            </a:pPr>
            <a:endPar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100"/>
              </a:lnSpc>
              <a:spcBef>
                <a:spcPts val="0"/>
              </a:spcBef>
              <a:spcAft>
                <a:spcPts val="0"/>
              </a:spcAft>
              <a:buClrTx/>
              <a:buSzTx/>
              <a:buFontTx/>
              <a:buNone/>
              <a:tabLst/>
              <a:defRPr/>
            </a:pPr>
            <a:r>
              <a:rPr kumimoji="1" lang="en-US" altLang="ja-JP" sz="1050" b="1" dirty="0" smtClean="0">
                <a:solidFill>
                  <a:schemeClr val="tx1"/>
                </a:solidFill>
                <a:latin typeface="Meiryo UI" panose="020B0604030504040204" pitchFamily="50" charset="-128"/>
                <a:ea typeface="Meiryo UI" panose="020B0604030504040204" pitchFamily="50" charset="-128"/>
              </a:rPr>
              <a:t>【1990</a:t>
            </a:r>
            <a:r>
              <a:rPr kumimoji="1" lang="ja-JP" altLang="en-US" sz="1050" b="1" dirty="0" smtClean="0">
                <a:solidFill>
                  <a:schemeClr val="tx1"/>
                </a:solidFill>
                <a:latin typeface="Meiryo UI" panose="020B0604030504040204" pitchFamily="50" charset="-128"/>
                <a:ea typeface="Meiryo UI" panose="020B0604030504040204" pitchFamily="50" charset="-128"/>
              </a:rPr>
              <a:t>年国際花と緑の博覧会の成果等</a:t>
            </a:r>
            <a:r>
              <a:rPr kumimoji="1" lang="en-US" altLang="ja-JP" sz="1050" b="1" dirty="0" smtClean="0">
                <a:solidFill>
                  <a:schemeClr val="tx1"/>
                </a:solidFill>
                <a:latin typeface="Meiryo UI" panose="020B0604030504040204" pitchFamily="50" charset="-128"/>
                <a:ea typeface="Meiryo UI" panose="020B0604030504040204" pitchFamily="50" charset="-128"/>
              </a:rPr>
              <a:t>】</a:t>
            </a:r>
          </a:p>
          <a:p>
            <a:pPr marL="0" marR="0" lvl="0" indent="0" algn="l" defTabSz="457200" rtl="0" eaLnBrk="1" fontAlgn="auto" latinLnBrk="0" hangingPunct="1">
              <a:lnSpc>
                <a:spcPts val="1100"/>
              </a:lnSpc>
              <a:spcBef>
                <a:spcPts val="0"/>
              </a:spcBef>
              <a:spcAft>
                <a:spcPts val="0"/>
              </a:spcAft>
              <a:buClrTx/>
              <a:buSzTx/>
              <a:buFontTx/>
              <a:buNone/>
              <a:tabLst/>
              <a:defRPr/>
            </a:pPr>
            <a:r>
              <a:rPr kumimoji="1" lang="ja-JP" altLang="en-US" sz="1050" b="1" dirty="0" smtClean="0">
                <a:solidFill>
                  <a:schemeClr val="tx1"/>
                </a:solidFill>
                <a:latin typeface="Meiryo UI" panose="020B0604030504040204" pitchFamily="50" charset="-128"/>
                <a:ea typeface="Meiryo UI" panose="020B0604030504040204" pitchFamily="50" charset="-128"/>
              </a:rPr>
              <a:t>　</a:t>
            </a:r>
            <a:r>
              <a:rPr kumimoji="1" lang="ja-JP" altLang="en-US" sz="1050" dirty="0" smtClean="0">
                <a:solidFill>
                  <a:schemeClr val="tx1"/>
                </a:solidFill>
                <a:latin typeface="Meiryo UI" panose="020B0604030504040204" pitchFamily="50" charset="-128"/>
                <a:ea typeface="Meiryo UI" panose="020B0604030504040204" pitchFamily="50" charset="-128"/>
              </a:rPr>
              <a:t>・「自然と人間との共生」のテーマのもと、</a:t>
            </a:r>
            <a:r>
              <a:rPr kumimoji="1" lang="ja-JP" altLang="en-US" sz="1050" b="1" dirty="0" smtClean="0">
                <a:solidFill>
                  <a:schemeClr val="tx1"/>
                </a:solidFill>
                <a:latin typeface="Meiryo UI" panose="020B0604030504040204" pitchFamily="50" charset="-128"/>
                <a:ea typeface="Meiryo UI" panose="020B0604030504040204" pitchFamily="50" charset="-128"/>
              </a:rPr>
              <a:t>世界の人々に自然の尊さを訴え、自然と人間の共生のあり方を問いかけるきっかけ</a:t>
            </a:r>
            <a:r>
              <a:rPr kumimoji="1" lang="ja-JP" altLang="en-US" sz="1050" dirty="0" smtClean="0">
                <a:solidFill>
                  <a:schemeClr val="tx1"/>
                </a:solidFill>
                <a:latin typeface="Meiryo UI" panose="020B0604030504040204" pitchFamily="50" charset="-128"/>
                <a:ea typeface="Meiryo UI" panose="020B0604030504040204" pitchFamily="50" charset="-128"/>
              </a:rPr>
              <a:t>となった。</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ts val="1100"/>
              </a:lnSpc>
              <a:spcBef>
                <a:spcPts val="0"/>
              </a:spcBef>
              <a:spcAft>
                <a:spcPts val="0"/>
              </a:spcAft>
              <a:buClrTx/>
              <a:buSzTx/>
              <a:buFontTx/>
              <a:buNone/>
              <a:tabLst/>
              <a:defRPr/>
            </a:pPr>
            <a:r>
              <a:rPr kumimoji="1" lang="ja-JP" altLang="en-US" sz="1050" dirty="0" smtClean="0">
                <a:solidFill>
                  <a:schemeClr val="tx1"/>
                </a:solidFill>
                <a:latin typeface="Meiryo UI" panose="020B0604030504040204" pitchFamily="50" charset="-128"/>
                <a:ea typeface="Meiryo UI" panose="020B0604030504040204" pitchFamily="50" charset="-128"/>
              </a:rPr>
              <a:t>　・花と緑を通じて</a:t>
            </a:r>
            <a:r>
              <a:rPr kumimoji="1" lang="ja-JP" altLang="en-US" sz="1050" b="1" dirty="0" smtClean="0">
                <a:solidFill>
                  <a:schemeClr val="tx1"/>
                </a:solidFill>
                <a:latin typeface="Meiryo UI" panose="020B0604030504040204" pitchFamily="50" charset="-128"/>
                <a:ea typeface="Meiryo UI" panose="020B0604030504040204" pitchFamily="50" charset="-128"/>
              </a:rPr>
              <a:t>国際親善及び園芸や造園分野の国際交流に大きく寄与</a:t>
            </a:r>
            <a:r>
              <a:rPr kumimoji="1" lang="ja-JP" altLang="en-US" sz="1050" dirty="0" smtClean="0">
                <a:solidFill>
                  <a:schemeClr val="tx1"/>
                </a:solidFill>
                <a:latin typeface="Meiryo UI" panose="020B0604030504040204" pitchFamily="50" charset="-128"/>
                <a:ea typeface="Meiryo UI" panose="020B0604030504040204" pitchFamily="50" charset="-128"/>
              </a:rPr>
              <a:t>（国際園芸協会の承認によるアジア初の国際園芸博覧会であった。）</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ts val="11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　</a:t>
            </a:r>
            <a:r>
              <a:rPr kumimoji="1" lang="ja-JP" altLang="en-US" sz="1050" dirty="0" smtClean="0">
                <a:solidFill>
                  <a:schemeClr val="tx1"/>
                </a:solidFill>
                <a:latin typeface="Meiryo UI" panose="020B0604030504040204" pitchFamily="50" charset="-128"/>
                <a:ea typeface="Meiryo UI" panose="020B0604030504040204" pitchFamily="50" charset="-128"/>
              </a:rPr>
              <a:t>・我が国の</a:t>
            </a:r>
            <a:r>
              <a:rPr kumimoji="1" lang="ja-JP" altLang="en-US" sz="1050" b="1" dirty="0" smtClean="0">
                <a:solidFill>
                  <a:schemeClr val="tx1"/>
                </a:solidFill>
                <a:latin typeface="Meiryo UI" panose="020B0604030504040204" pitchFamily="50" charset="-128"/>
                <a:ea typeface="Meiryo UI" panose="020B0604030504040204" pitchFamily="50" charset="-128"/>
              </a:rPr>
              <a:t>園芸や造園技術の向上及び関連産業の活性化に寄与</a:t>
            </a:r>
            <a:r>
              <a:rPr kumimoji="1" lang="ja-JP" altLang="en-US" sz="1050" dirty="0" smtClean="0">
                <a:solidFill>
                  <a:schemeClr val="tx1"/>
                </a:solidFill>
                <a:latin typeface="Meiryo UI" panose="020B0604030504040204" pitchFamily="50" charset="-128"/>
                <a:ea typeface="Meiryo UI" panose="020B0604030504040204" pitchFamily="50" charset="-128"/>
              </a:rPr>
              <a:t>（立体花壇、花桟敷、フラワーバスケットによる栽培方式、維持管理や関連資機材の開発等）</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ts val="1100"/>
              </a:lnSpc>
              <a:spcBef>
                <a:spcPts val="0"/>
              </a:spcBef>
              <a:spcAft>
                <a:spcPts val="0"/>
              </a:spcAft>
              <a:buClrTx/>
              <a:buSzTx/>
              <a:buFontTx/>
              <a:buNone/>
              <a:tabLst/>
              <a:defRPr/>
            </a:pPr>
            <a:endParaRPr kumimoji="1" lang="en-US" altLang="ja-JP" sz="1050" dirty="0">
              <a:solidFill>
                <a:schemeClr val="tx1"/>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ts val="1100"/>
              </a:lnSpc>
              <a:spcBef>
                <a:spcPts val="0"/>
              </a:spcBef>
              <a:spcAft>
                <a:spcPts val="0"/>
              </a:spcAft>
              <a:buClrTx/>
              <a:buSzTx/>
              <a:buFontTx/>
              <a:buNone/>
              <a:tabLst/>
              <a:defRPr/>
            </a:pPr>
            <a:r>
              <a:rPr kumimoji="1" lang="en-US" altLang="ja-JP" sz="1050" b="1" dirty="0" smtClean="0">
                <a:solidFill>
                  <a:schemeClr val="tx1"/>
                </a:solidFill>
                <a:latin typeface="Meiryo UI" panose="020B0604030504040204" pitchFamily="50" charset="-128"/>
                <a:ea typeface="Meiryo UI" panose="020B0604030504040204" pitchFamily="50" charset="-128"/>
              </a:rPr>
              <a:t>【</a:t>
            </a:r>
            <a:r>
              <a:rPr kumimoji="1" lang="ja-JP" altLang="en-US" sz="1050" b="1" dirty="0" smtClean="0">
                <a:solidFill>
                  <a:schemeClr val="tx1"/>
                </a:solidFill>
                <a:latin typeface="Meiryo UI" panose="020B0604030504040204" pitchFamily="50" charset="-128"/>
                <a:ea typeface="Meiryo UI" panose="020B0604030504040204" pitchFamily="50" charset="-128"/>
              </a:rPr>
              <a:t>その他万博開催都市における効果</a:t>
            </a:r>
            <a:r>
              <a:rPr kumimoji="1" lang="en-US" altLang="ja-JP" sz="1050" b="1"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（万博の意義が「国威発揚型」から「理念提唱型」に変更された</a:t>
            </a:r>
            <a:r>
              <a:rPr kumimoji="1" lang="en-US" altLang="ja-JP" sz="1050" dirty="0" smtClean="0">
                <a:solidFill>
                  <a:schemeClr val="tx1"/>
                </a:solidFill>
                <a:latin typeface="Meiryo UI" panose="020B0604030504040204" pitchFamily="50" charset="-128"/>
                <a:ea typeface="Meiryo UI" panose="020B0604030504040204" pitchFamily="50" charset="-128"/>
              </a:rPr>
              <a:t>2000</a:t>
            </a:r>
            <a:r>
              <a:rPr kumimoji="1" lang="ja-JP" altLang="en-US" sz="1050" dirty="0" smtClean="0">
                <a:solidFill>
                  <a:schemeClr val="tx1"/>
                </a:solidFill>
                <a:latin typeface="Meiryo UI" panose="020B0604030504040204" pitchFamily="50" charset="-128"/>
                <a:ea typeface="Meiryo UI" panose="020B0604030504040204" pitchFamily="50" charset="-128"/>
              </a:rPr>
              <a:t>年以降の開催都市）</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marL="174625" lvl="0" indent="-174625">
              <a:lnSpc>
                <a:spcPts val="1100"/>
              </a:lnSpc>
              <a:defRPr/>
            </a:pPr>
            <a:r>
              <a:rPr kumimoji="1" lang="ja-JP" altLang="en-US" sz="1050" b="1" dirty="0" smtClean="0">
                <a:solidFill>
                  <a:schemeClr val="tx1"/>
                </a:solidFill>
                <a:latin typeface="Meiryo UI" panose="020B0604030504040204" pitchFamily="50" charset="-128"/>
                <a:ea typeface="Meiryo UI" panose="020B0604030504040204" pitchFamily="50" charset="-128"/>
              </a:rPr>
              <a:t>　</a:t>
            </a:r>
            <a:r>
              <a:rPr kumimoji="1" lang="ja-JP" altLang="en-US"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ハノーバー</a:t>
            </a:r>
            <a:r>
              <a:rPr kumimoji="1" lang="ja-JP" altLang="en-US" sz="1050" dirty="0" smtClean="0">
                <a:solidFill>
                  <a:schemeClr val="tx1"/>
                </a:solidFill>
                <a:latin typeface="Meiryo UI" panose="020B0604030504040204" pitchFamily="50" charset="-128"/>
                <a:ea typeface="Meiryo UI" panose="020B0604030504040204" pitchFamily="50" charset="-128"/>
              </a:rPr>
              <a:t>万博（</a:t>
            </a:r>
            <a:r>
              <a:rPr kumimoji="1" lang="en-US" altLang="ja-JP" sz="1050" dirty="0" smtClean="0">
                <a:solidFill>
                  <a:schemeClr val="tx1"/>
                </a:solidFill>
                <a:latin typeface="Meiryo UI" panose="020B0604030504040204" pitchFamily="50" charset="-128"/>
                <a:ea typeface="Meiryo UI" panose="020B0604030504040204" pitchFamily="50" charset="-128"/>
              </a:rPr>
              <a:t>2000</a:t>
            </a:r>
            <a:r>
              <a:rPr kumimoji="1" lang="ja-JP" altLang="en-US" sz="1050" dirty="0" smtClean="0">
                <a:solidFill>
                  <a:schemeClr val="tx1"/>
                </a:solidFill>
                <a:latin typeface="Meiryo UI" panose="020B0604030504040204" pitchFamily="50" charset="-128"/>
                <a:ea typeface="Meiryo UI" panose="020B0604030504040204" pitchFamily="50" charset="-128"/>
              </a:rPr>
              <a:t>年）は</a:t>
            </a:r>
            <a:r>
              <a:rPr kumimoji="1" lang="ja-JP" altLang="en-US" sz="1050" dirty="0">
                <a:solidFill>
                  <a:schemeClr val="tx1"/>
                </a:solidFill>
                <a:latin typeface="Meiryo UI" panose="020B0604030504040204" pitchFamily="50" charset="-128"/>
                <a:ea typeface="Meiryo UI" panose="020B0604030504040204" pitchFamily="50" charset="-128"/>
              </a:rPr>
              <a:t>、万博自体としては、決して成功と言えるものではないが、ハノーバーの都市としてのビジョンの実現、ＭＩＣＥ都市としての地位</a:t>
            </a:r>
            <a:r>
              <a:rPr kumimoji="1" lang="ja-JP" altLang="en-US" sz="1050" dirty="0" smtClean="0">
                <a:solidFill>
                  <a:schemeClr val="tx1"/>
                </a:solidFill>
                <a:latin typeface="Meiryo UI" panose="020B0604030504040204" pitchFamily="50" charset="-128"/>
                <a:ea typeface="Meiryo UI" panose="020B0604030504040204" pitchFamily="50" charset="-128"/>
              </a:rPr>
              <a:t>の　確立に大きな</a:t>
            </a:r>
            <a:r>
              <a:rPr kumimoji="1" lang="ja-JP" altLang="en-US" sz="1050" dirty="0">
                <a:solidFill>
                  <a:schemeClr val="tx1"/>
                </a:solidFill>
                <a:latin typeface="Meiryo UI" panose="020B0604030504040204" pitchFamily="50" charset="-128"/>
                <a:ea typeface="Meiryo UI" panose="020B0604030504040204" pitchFamily="50" charset="-128"/>
              </a:rPr>
              <a:t>効果。</a:t>
            </a:r>
          </a:p>
          <a:p>
            <a:pPr marL="174625" lvl="0" indent="-174625">
              <a:lnSpc>
                <a:spcPts val="1100"/>
              </a:lnSpc>
              <a:defRPr/>
            </a:pPr>
            <a:r>
              <a:rPr kumimoji="1" lang="ja-JP" altLang="en-US" sz="1050" dirty="0" smtClean="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愛地球</a:t>
            </a:r>
            <a:r>
              <a:rPr kumimoji="1" lang="ja-JP" altLang="en-US" sz="1050" dirty="0" smtClean="0">
                <a:solidFill>
                  <a:schemeClr val="tx1"/>
                </a:solidFill>
                <a:latin typeface="Meiryo UI" panose="020B0604030504040204" pitchFamily="50" charset="-128"/>
                <a:ea typeface="Meiryo UI" panose="020B0604030504040204" pitchFamily="50" charset="-128"/>
              </a:rPr>
              <a:t>博（</a:t>
            </a:r>
            <a:r>
              <a:rPr kumimoji="1" lang="en-US" altLang="ja-JP" sz="1050" dirty="0" smtClean="0">
                <a:solidFill>
                  <a:schemeClr val="tx1"/>
                </a:solidFill>
                <a:latin typeface="Meiryo UI" panose="020B0604030504040204" pitchFamily="50" charset="-128"/>
                <a:ea typeface="Meiryo UI" panose="020B0604030504040204" pitchFamily="50" charset="-128"/>
              </a:rPr>
              <a:t>2005</a:t>
            </a:r>
            <a:r>
              <a:rPr kumimoji="1" lang="ja-JP" altLang="en-US" sz="1050" dirty="0" smtClean="0">
                <a:solidFill>
                  <a:schemeClr val="tx1"/>
                </a:solidFill>
                <a:latin typeface="Meiryo UI" panose="020B0604030504040204" pitchFamily="50" charset="-128"/>
                <a:ea typeface="Meiryo UI" panose="020B0604030504040204" pitchFamily="50" charset="-128"/>
              </a:rPr>
              <a:t>年）は</a:t>
            </a:r>
            <a:r>
              <a:rPr kumimoji="1" lang="ja-JP" altLang="en-US" sz="1050" dirty="0">
                <a:solidFill>
                  <a:schemeClr val="tx1"/>
                </a:solidFill>
                <a:latin typeface="Meiryo UI" panose="020B0604030504040204" pitchFamily="50" charset="-128"/>
                <a:ea typeface="Meiryo UI" panose="020B0604030504040204" pitchFamily="50" charset="-128"/>
              </a:rPr>
              <a:t>、環境面での社会変化を促すなどの効果。一方で、</a:t>
            </a:r>
            <a:r>
              <a:rPr kumimoji="1" lang="ja-JP" altLang="en-US" sz="1050" dirty="0" smtClean="0">
                <a:solidFill>
                  <a:schemeClr val="tx1"/>
                </a:solidFill>
                <a:latin typeface="Meiryo UI" panose="020B0604030504040204" pitchFamily="50" charset="-128"/>
                <a:ea typeface="Meiryo UI" panose="020B0604030504040204" pitchFamily="50" charset="-128"/>
              </a:rPr>
              <a:t>万博開催意義と地域開発との</a:t>
            </a:r>
            <a:r>
              <a:rPr kumimoji="1" lang="ja-JP" altLang="en-US" sz="1050" dirty="0">
                <a:solidFill>
                  <a:schemeClr val="tx1"/>
                </a:solidFill>
                <a:latin typeface="Meiryo UI" panose="020B0604030504040204" pitchFamily="50" charset="-128"/>
                <a:ea typeface="Meiryo UI" panose="020B0604030504040204" pitchFamily="50" charset="-128"/>
              </a:rPr>
              <a:t>整合が問われ、会場変更などの紆余曲折を経ることとなった。</a:t>
            </a:r>
          </a:p>
          <a:p>
            <a:pPr lvl="0">
              <a:lnSpc>
                <a:spcPts val="1100"/>
              </a:lnSpc>
              <a:defRPr/>
            </a:pPr>
            <a:r>
              <a:rPr kumimoji="1" lang="ja-JP" altLang="en-US" sz="1050" dirty="0" smtClean="0">
                <a:solidFill>
                  <a:schemeClr val="tx1"/>
                </a:solidFill>
                <a:latin typeface="Meiryo UI" panose="020B0604030504040204" pitchFamily="50" charset="-128"/>
                <a:ea typeface="Meiryo UI" panose="020B0604030504040204" pitchFamily="50" charset="-128"/>
              </a:rPr>
              <a:t>　・</a:t>
            </a:r>
            <a:r>
              <a:rPr kumimoji="1" lang="ja-JP" altLang="en-US" sz="1050" b="1" dirty="0">
                <a:solidFill>
                  <a:schemeClr val="tx1"/>
                </a:solidFill>
                <a:latin typeface="Meiryo UI" panose="020B0604030504040204" pitchFamily="50" charset="-128"/>
                <a:ea typeface="Meiryo UI" panose="020B0604030504040204" pitchFamily="50" charset="-128"/>
              </a:rPr>
              <a:t>万博</a:t>
            </a:r>
            <a:r>
              <a:rPr kumimoji="1" lang="ja-JP" altLang="en-US" sz="1050" b="1" dirty="0" smtClean="0">
                <a:solidFill>
                  <a:schemeClr val="tx1"/>
                </a:solidFill>
                <a:latin typeface="Meiryo UI" panose="020B0604030504040204" pitchFamily="50" charset="-128"/>
                <a:ea typeface="Meiryo UI" panose="020B0604030504040204" pitchFamily="50" charset="-128"/>
              </a:rPr>
              <a:t>を、都市</a:t>
            </a:r>
            <a:r>
              <a:rPr kumimoji="1" lang="ja-JP" altLang="en-US" sz="1050" b="1" dirty="0">
                <a:solidFill>
                  <a:schemeClr val="tx1"/>
                </a:solidFill>
                <a:latin typeface="Meiryo UI" panose="020B0604030504040204" pitchFamily="50" charset="-128"/>
                <a:ea typeface="Meiryo UI" panose="020B0604030504040204" pitchFamily="50" charset="-128"/>
              </a:rPr>
              <a:t>としてのビジョンの中で、どう捉え、整合を取って都市の発展につなげていくかが問われている</a:t>
            </a:r>
            <a:r>
              <a:rPr kumimoji="1" lang="ja-JP" altLang="en-US" sz="1050" dirty="0">
                <a:solidFill>
                  <a:schemeClr val="tx1"/>
                </a:solidFill>
                <a:latin typeface="Meiryo UI" panose="020B0604030504040204" pitchFamily="50" charset="-128"/>
                <a:ea typeface="Meiryo UI" panose="020B0604030504040204" pitchFamily="50" charset="-128"/>
              </a:rPr>
              <a:t>のではないか。</a:t>
            </a:r>
          </a:p>
          <a:p>
            <a:pPr marL="0" marR="0" lvl="0" indent="0" algn="l" defTabSz="457200" rtl="0" eaLnBrk="1" fontAlgn="auto" latinLnBrk="0" hangingPunct="1">
              <a:lnSpc>
                <a:spcPts val="1100"/>
              </a:lnSpc>
              <a:spcBef>
                <a:spcPts val="0"/>
              </a:spcBef>
              <a:spcAft>
                <a:spcPts val="0"/>
              </a:spcAft>
              <a:buClrTx/>
              <a:buSzTx/>
              <a:buFontTx/>
              <a:buNone/>
              <a:tabLst/>
              <a:defRPr/>
            </a:pPr>
            <a:endParaRPr kumimoji="1" lang="en-US" altLang="ja-JP" sz="105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100"/>
              </a:lnSpc>
              <a:spcBef>
                <a:spcPts val="0"/>
              </a:spcBef>
              <a:spcAft>
                <a:spcPts val="0"/>
              </a:spcAft>
              <a:buClrTx/>
              <a:buSzTx/>
              <a:buFontTx/>
              <a:buNone/>
              <a:tabLst/>
              <a:defRPr/>
            </a:pPr>
            <a:r>
              <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1" dirty="0">
                <a:solidFill>
                  <a:prstClr val="black"/>
                </a:solidFill>
                <a:latin typeface="Meiryo UI" panose="020B0604030504040204" pitchFamily="50" charset="-128"/>
                <a:ea typeface="Meiryo UI" panose="020B0604030504040204" pitchFamily="50" charset="-128"/>
              </a:rPr>
              <a:t>⑤</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大阪・関西万博の意義等</a:t>
            </a:r>
            <a:r>
              <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1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▼テーマ等</a:t>
            </a:r>
            <a:endPar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ts val="11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・「いのち輝く未来社会のデザイン」のテーマのもと、世界中の</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一人ひとりが自ら望む生き方を考え、それぞれの可能性を十分に発揮</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できるようにするとともに、</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持続　　可能な社会を、国際社会が共創（</a:t>
            </a:r>
            <a:r>
              <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Co-create</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していくことを推し進めるもの。</a:t>
            </a:r>
            <a:endParaRPr kumimoji="1" lang="en-US" altLang="ja-JP" sz="105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ts val="11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▼世界にとっての開催意義</a:t>
            </a:r>
            <a:endPar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ts val="11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や</a:t>
            </a:r>
            <a:r>
              <a:rPr kumimoji="1" lang="en-US" altLang="ja-JP" sz="105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n-cs"/>
              </a:rPr>
              <a:t>IoT</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など先端技術を活用することで、健康・医療、食料、環境など、世界が直面する課題解決をめざし取り組むことで、</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ＳＤＧｓの達成に貢献</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ts val="11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▼日本にとっての開催意義</a:t>
            </a:r>
            <a:endPar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ts val="11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Society5.0</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の実現に向けた取組みが加速</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するとともに、日本の様々な分野の</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クリエイターが自らの才能を世界に示す好機</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ts val="11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▼大阪にとっての開催意義</a:t>
            </a:r>
            <a:endPar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ts val="11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・大阪府・市の各種ビジョンの一部として、</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地域の持続可能な成長の起爆剤</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に。</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ライフサイエンス分野など大阪の強みを伸ばす機会</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二等辺三角形 3"/>
          <p:cNvSpPr/>
          <p:nvPr/>
        </p:nvSpPr>
        <p:spPr>
          <a:xfrm flipV="1">
            <a:off x="2963121" y="6711682"/>
            <a:ext cx="2750720" cy="12442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正方形/長方形 10"/>
          <p:cNvSpPr/>
          <p:nvPr/>
        </p:nvSpPr>
        <p:spPr>
          <a:xfrm>
            <a:off x="587578" y="2786998"/>
            <a:ext cx="8225118" cy="605236"/>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一方、</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1970</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年頃をピークに、その後</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の大阪は、オイルショックによる日本全体の経済停滞に加え、「工場等制限法」等の影響により、</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大学の郊外移転、製造業の府外流出、本社機能の東京への流出</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などが進んだことにより</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長期的</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な地位の低下</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を辿ることになり、</a:t>
            </a:r>
            <a:r>
              <a:rPr kumimoji="1" lang="ja-JP" altLang="en-US"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万博開催の効果をその後の大阪の成長</a:t>
            </a:r>
            <a:r>
              <a:rPr kumimoji="1" lang="ja-JP" altLang="en-US" sz="105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に　十分</a:t>
            </a:r>
            <a:r>
              <a:rPr kumimoji="1" lang="ja-JP" altLang="en-US"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結びつけることができなかった</a:t>
            </a:r>
            <a:r>
              <a:rPr kumimoji="1" lang="ja-JP" altLang="en-US" sz="105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二等辺三角形 11"/>
          <p:cNvSpPr/>
          <p:nvPr/>
        </p:nvSpPr>
        <p:spPr>
          <a:xfrm rot="16200000" flipV="1">
            <a:off x="289455" y="2958135"/>
            <a:ext cx="421432" cy="17481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テキスト ボックス 15"/>
          <p:cNvSpPr txBox="1"/>
          <p:nvPr/>
        </p:nvSpPr>
        <p:spPr>
          <a:xfrm>
            <a:off x="-52598" y="526953"/>
            <a:ext cx="2848647" cy="338554"/>
          </a:xfrm>
          <a:prstGeom prst="rect">
            <a:avLst/>
          </a:prstGeom>
          <a:noFill/>
          <a:ln w="19050" cmpd="sng">
            <a:noFill/>
            <a:prstDash val="solid"/>
          </a:ln>
        </p:spPr>
        <p:txBody>
          <a:bodyPr wrap="square" rtlCol="0">
            <a:spAutoFit/>
          </a:bodyPr>
          <a:lstStyle/>
          <a:p>
            <a:pPr marL="265100" marR="0" lvl="0" indent="-265100" algn="ctr"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④</a:t>
            </a:r>
            <a:r>
              <a:rPr kumimoji="1" lang="en-US" altLang="ja-JP" sz="16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1970</a:t>
            </a:r>
            <a:r>
              <a:rPr kumimoji="1" lang="ja-JP" altLang="en-US" sz="16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年大阪万博の成果等</a:t>
            </a:r>
            <a:endParaRPr kumimoji="1" lang="en-US" altLang="ja-JP"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p:cNvSpPr txBox="1"/>
          <p:nvPr/>
        </p:nvSpPr>
        <p:spPr>
          <a:xfrm>
            <a:off x="3823032" y="517799"/>
            <a:ext cx="3298875" cy="338554"/>
          </a:xfrm>
          <a:prstGeom prst="rect">
            <a:avLst/>
          </a:prstGeom>
          <a:noFill/>
          <a:ln w="19050" cmpd="sng">
            <a:noFill/>
            <a:prstDash val="solid"/>
          </a:ln>
        </p:spPr>
        <p:txBody>
          <a:bodyPr wrap="square" rtlCol="0">
            <a:spAutoFit/>
          </a:bodyPr>
          <a:lstStyle/>
          <a:p>
            <a:pPr marL="265100" marR="0" lvl="0" indent="-265100" algn="ctr"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⑤大阪・関西万博の意義等</a:t>
            </a:r>
            <a:endParaRPr kumimoji="1" lang="en-US" altLang="ja-JP"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8" name="図 17"/>
          <p:cNvPicPr>
            <a:picLocks noChangeAspect="1"/>
          </p:cNvPicPr>
          <p:nvPr/>
        </p:nvPicPr>
        <p:blipFill>
          <a:blip r:embed="rId2"/>
          <a:stretch>
            <a:fillRect/>
          </a:stretch>
        </p:blipFill>
        <p:spPr>
          <a:xfrm>
            <a:off x="2743451" y="486425"/>
            <a:ext cx="439341" cy="443467"/>
          </a:xfrm>
          <a:prstGeom prst="rect">
            <a:avLst/>
          </a:prstGeom>
          <a:effectLst>
            <a:outerShdw blurRad="50800" dist="38100" dir="2700000" algn="tl" rotWithShape="0">
              <a:prstClr val="black">
                <a:alpha val="40000"/>
              </a:prstClr>
            </a:outerShdw>
          </a:effectLst>
        </p:spPr>
      </p:pic>
      <p:pic>
        <p:nvPicPr>
          <p:cNvPr id="20" name="図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2998" y="496498"/>
            <a:ext cx="488946" cy="393053"/>
          </a:xfrm>
          <a:prstGeom prst="rect">
            <a:avLst/>
          </a:prstGeom>
          <a:effectLst>
            <a:outerShdw blurRad="50800" dist="38100" dir="2700000" algn="tl" rotWithShape="0">
              <a:prstClr val="black">
                <a:alpha val="40000"/>
              </a:prstClr>
            </a:outerShdw>
          </a:effectLst>
        </p:spPr>
      </p:pic>
      <p:sp>
        <p:nvSpPr>
          <p:cNvPr id="9" name="スライド番号プレースホルダー 8"/>
          <p:cNvSpPr>
            <a:spLocks noGrp="1"/>
          </p:cNvSpPr>
          <p:nvPr>
            <p:ph type="sldNum" sz="quarter" idx="12"/>
          </p:nvPr>
        </p:nvSpPr>
        <p:spPr/>
        <p:txBody>
          <a:bodyPr/>
          <a:lstStyle/>
          <a:p>
            <a:r>
              <a:rPr kumimoji="1" lang="en-US" altLang="ja-JP" dirty="0" smtClean="0"/>
              <a:t>12</a:t>
            </a:r>
            <a:endParaRPr kumimoji="1" lang="ja-JP" altLang="en-US" dirty="0"/>
          </a:p>
        </p:txBody>
      </p:sp>
    </p:spTree>
    <p:extLst>
      <p:ext uri="{BB962C8B-B14F-4D97-AF65-F5344CB8AC3E}">
        <p14:creationId xmlns:p14="http://schemas.microsoft.com/office/powerpoint/2010/main" val="2056506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441058"/>
          </a:xfrm>
          <a:solidFill>
            <a:srgbClr val="002060"/>
          </a:solidFill>
        </p:spPr>
        <p:txBody>
          <a:bodyPr>
            <a:noAutofit/>
          </a:bodyPr>
          <a:lstStyle/>
          <a:p>
            <a:r>
              <a:rPr lang="ja-JP" altLang="en-US" sz="2000" dirty="0" smtClean="0">
                <a:solidFill>
                  <a:schemeClr val="bg1"/>
                </a:solidFill>
                <a:latin typeface="Meiryo UI" panose="020B0604030504040204" pitchFamily="50" charset="-128"/>
                <a:ea typeface="Meiryo UI" panose="020B0604030504040204" pitchFamily="50" charset="-128"/>
              </a:rPr>
              <a:t>２　大阪の将来像　</a:t>
            </a:r>
            <a:r>
              <a:rPr lang="ja-JP" altLang="en-US" sz="1600" dirty="0" smtClean="0">
                <a:solidFill>
                  <a:schemeClr val="bg1"/>
                </a:solidFill>
                <a:latin typeface="Meiryo UI" panose="020B0604030504040204" pitchFamily="50" charset="-128"/>
                <a:ea typeface="Meiryo UI" panose="020B0604030504040204" pitchFamily="50" charset="-128"/>
              </a:rPr>
              <a:t>（３）</a:t>
            </a:r>
            <a:r>
              <a:rPr kumimoji="1" lang="ja-JP" altLang="en-US" sz="1600" dirty="0" smtClean="0">
                <a:solidFill>
                  <a:schemeClr val="bg1"/>
                </a:solidFill>
                <a:latin typeface="Meiryo UI" panose="020B0604030504040204" pitchFamily="50" charset="-128"/>
                <a:ea typeface="Meiryo UI" panose="020B0604030504040204" pitchFamily="50" charset="-128"/>
              </a:rPr>
              <a:t>将来像を導く</a:t>
            </a:r>
            <a:r>
              <a:rPr lang="ja-JP" altLang="en-US" sz="1600" dirty="0">
                <a:solidFill>
                  <a:schemeClr val="bg1"/>
                </a:solidFill>
                <a:latin typeface="Meiryo UI" panose="020B0604030504040204" pitchFamily="50" charset="-128"/>
                <a:ea typeface="Meiryo UI" panose="020B0604030504040204" pitchFamily="50" charset="-128"/>
              </a:rPr>
              <a:t>考え方（各視点からの</a:t>
            </a:r>
            <a:r>
              <a:rPr lang="ja-JP" altLang="en-US" sz="1600" dirty="0" smtClean="0">
                <a:solidFill>
                  <a:schemeClr val="bg1"/>
                </a:solidFill>
                <a:latin typeface="Meiryo UI" panose="020B0604030504040204" pitchFamily="50" charset="-128"/>
                <a:ea typeface="Meiryo UI" panose="020B0604030504040204" pitchFamily="50" charset="-128"/>
              </a:rPr>
              <a:t>アプローチ④・⑤）</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268941" y="1037796"/>
            <a:ext cx="8543755" cy="4394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lvl="0" indent="-174625">
              <a:defRPr/>
            </a:pP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r>
              <a:rPr kumimoji="1" lang="en-US" altLang="ja-JP"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1970</a:t>
            </a:r>
            <a:r>
              <a:rPr kumimoji="1" lang="ja-JP" altLang="en-US"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年大阪万博</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の開催により、経済効果やインフラ整備等の成果は</a:t>
            </a:r>
            <a:r>
              <a:rPr kumimoji="1" lang="ja-JP" altLang="en-US"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あった</a:t>
            </a:r>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もの</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の、当時の大阪を取り巻く社会情勢の変化により、</a:t>
            </a:r>
            <a:r>
              <a:rPr kumimoji="1" lang="ja-JP" altLang="en-US" sz="1600" u="sng" dirty="0">
                <a:solidFill>
                  <a:schemeClr val="tx1"/>
                </a:solidFill>
                <a:latin typeface="UD デジタル 教科書体 NK-R" panose="02020400000000000000" pitchFamily="18" charset="-128"/>
                <a:ea typeface="UD デジタル 教科書体 NK-R" panose="02020400000000000000" pitchFamily="18" charset="-128"/>
              </a:rPr>
              <a:t>万博開催の効果をその後の大阪の成長に十分に結びつけること</a:t>
            </a:r>
            <a:r>
              <a:rPr kumimoji="1" lang="ja-JP" altLang="en-US" sz="1600" u="sng" dirty="0" smtClean="0">
                <a:solidFill>
                  <a:schemeClr val="tx1"/>
                </a:solidFill>
                <a:latin typeface="UD デジタル 教科書体 NK-R" panose="02020400000000000000" pitchFamily="18" charset="-128"/>
                <a:ea typeface="UD デジタル 教科書体 NK-R" panose="02020400000000000000" pitchFamily="18" charset="-128"/>
              </a:rPr>
              <a:t>が　できなかった</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a:p>
            <a:pPr marL="174625" lvl="0" indent="-174625">
              <a:defRPr/>
            </a:pPr>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➢１９９０年国際花と緑の博覧会</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は、</a:t>
            </a:r>
            <a:r>
              <a:rPr kumimoji="1" lang="ja-JP" altLang="en-US" sz="1600" b="1" u="sng" dirty="0">
                <a:solidFill>
                  <a:schemeClr val="tx1"/>
                </a:solidFill>
                <a:latin typeface="UD デジタル 教科書体 NK-R" panose="02020400000000000000" pitchFamily="18" charset="-128"/>
                <a:ea typeface="UD デジタル 教科書体 NK-R" panose="02020400000000000000" pitchFamily="18" charset="-128"/>
              </a:rPr>
              <a:t>自然の尊さを訴え、自然と人間の共生のあり方を問いかける</a:t>
            </a:r>
            <a:r>
              <a:rPr kumimoji="1" lang="ja-JP" altLang="en-US" sz="1600" b="1" u="sng" dirty="0" smtClean="0">
                <a:solidFill>
                  <a:schemeClr val="tx1"/>
                </a:solidFill>
                <a:latin typeface="UD デジタル 教科書体 NK-R" panose="02020400000000000000" pitchFamily="18" charset="-128"/>
                <a:ea typeface="UD デジタル 教科書体 NK-R" panose="02020400000000000000" pitchFamily="18" charset="-128"/>
              </a:rPr>
              <a:t>機会</a:t>
            </a:r>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になるとともに、国際親善や国際交流に大きく寄与。</a:t>
            </a:r>
            <a:endPar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r>
              <a:rPr kumimoji="1" lang="en-US" altLang="ja-JP"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2000</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年ハノーバー万博以降、</a:t>
            </a:r>
            <a:r>
              <a:rPr kumimoji="1" lang="ja-JP" altLang="en-US" sz="1600" b="1"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人類社会の課題解決と開催都市の</a:t>
            </a:r>
            <a:r>
              <a:rPr kumimoji="1" lang="ja-JP" altLang="en-US" sz="1600" b="1" i="0" u="sng"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開発・発展</a:t>
            </a:r>
            <a:r>
              <a:rPr kumimoji="1" lang="ja-JP" altLang="en-US" sz="1600" b="1"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の両方をいかに成し遂げるか試行錯誤</a:t>
            </a:r>
            <a:r>
              <a:rPr kumimoji="1" lang="ja-JP" altLang="en-US" sz="1600" i="0"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の時代</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endParaRPr kumimoji="1" lang="en-US" altLang="ja-JP"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a:p>
            <a:pPr marL="93663" marR="0" lvl="0" indent="-93663" algn="l" defTabSz="457200" rtl="0" eaLnBrk="1" fontAlgn="auto" latinLnBrk="0" hangingPunct="1">
              <a:lnSpc>
                <a:spcPct val="100000"/>
              </a:lnSpc>
              <a:spcBef>
                <a:spcPts val="0"/>
              </a:spcBef>
              <a:spcAft>
                <a:spcPts val="0"/>
              </a:spcAft>
              <a:buClrTx/>
              <a:buSzTx/>
              <a:buFontTx/>
              <a:buNone/>
              <a:tabLst/>
              <a:defRPr/>
            </a:pPr>
            <a:endParaRPr kumimoji="1" lang="en-US" altLang="ja-JP"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➢大阪</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・関西万博では、世界中の人たちが大阪に集まり、</a:t>
            </a:r>
            <a:r>
              <a:rPr kumimoji="1" lang="ja-JP" altLang="en-US" sz="1600" b="1"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ＳＤＧｓの達成に向け、これから</a:t>
            </a:r>
            <a:r>
              <a:rPr kumimoji="1" lang="ja-JP" altLang="en-US" sz="1600" b="1" i="0" u="sng"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の未来を　共創</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していくとともに、</a:t>
            </a:r>
            <a:r>
              <a:rPr kumimoji="1" lang="ja-JP" altLang="en-US" sz="1600" i="0" u="none" strike="noStrike" kern="1200" cap="none" spc="-20" normalizeH="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「未来社会の実験場」</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のもと、</a:t>
            </a:r>
            <a:r>
              <a:rPr kumimoji="1" lang="en-US" altLang="ja-JP" sz="1600" b="1" i="0" u="sng" strike="noStrike" kern="1200" cap="none" spc="-20" normalizeH="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Society5.0</a:t>
            </a:r>
            <a:r>
              <a:rPr kumimoji="1" lang="ja-JP" altLang="en-US" sz="1600" b="1"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の実現に向けた様々なチャレンジ</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が行われる。</a:t>
            </a:r>
            <a:endParaRPr kumimoji="1" lang="en-US" altLang="ja-JP"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a:p>
            <a:pPr marL="93663" marR="0" lvl="0" indent="-93663" algn="l" defTabSz="457200" rtl="0" eaLnBrk="1" fontAlgn="auto" latinLnBrk="0" hangingPunct="1">
              <a:lnSpc>
                <a:spcPct val="100000"/>
              </a:lnSpc>
              <a:spcBef>
                <a:spcPts val="0"/>
              </a:spcBef>
              <a:spcAft>
                <a:spcPts val="0"/>
              </a:spcAft>
              <a:buClrTx/>
              <a:buSzTx/>
              <a:buFontTx/>
              <a:buNone/>
              <a:tabLst/>
              <a:defRPr/>
            </a:pPr>
            <a:endParaRPr kumimoji="1" lang="en-US" altLang="ja-JP"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こうした</a:t>
            </a:r>
            <a:r>
              <a:rPr kumimoji="1" lang="ja-JP" altLang="en-US" sz="1600" b="1"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万博のインパクトを最大限活用</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し</a:t>
            </a:r>
            <a:r>
              <a:rPr kumimoji="1" lang="ja-JP" altLang="en-US"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、万博</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で実証された新たな技術やサービスの社会実装</a:t>
            </a:r>
            <a:r>
              <a:rPr kumimoji="1" lang="ja-JP" altLang="en-US"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なども通じて、</a:t>
            </a:r>
            <a:r>
              <a:rPr kumimoji="1" lang="ja-JP" altLang="en-US" sz="1600" b="1" i="0" u="sng"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大阪の持続的な成長</a:t>
            </a:r>
            <a:r>
              <a:rPr kumimoji="1" lang="ja-JP" altLang="en-US"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と</a:t>
            </a:r>
            <a:r>
              <a:rPr kumimoji="1" lang="ja-JP" altLang="en-US" sz="1600" b="1" i="0" u="sng"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府民</a:t>
            </a:r>
            <a:r>
              <a:rPr kumimoji="1" lang="ja-JP" altLang="en-US" sz="1600" b="1"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の豊かな暮らし</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を確固たるものにするとともに、ＳＤＧｓ</a:t>
            </a:r>
            <a:r>
              <a:rPr kumimoji="1" lang="ja-JP" altLang="en-US"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の　達成に向けて、</a:t>
            </a:r>
            <a:r>
              <a:rPr kumimoji="1" lang="ja-JP" altLang="en-US" sz="1600" b="1" i="0" u="sng"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世界</a:t>
            </a:r>
            <a:r>
              <a:rPr kumimoji="1" lang="ja-JP" altLang="en-US" sz="1600" b="1" u="sng" dirty="0">
                <a:solidFill>
                  <a:schemeClr val="tx1"/>
                </a:solidFill>
                <a:latin typeface="UD デジタル 教科書体 NK-R" panose="02020400000000000000" pitchFamily="18" charset="-128"/>
                <a:ea typeface="UD デジタル 教科書体 NK-R" panose="02020400000000000000" pitchFamily="18" charset="-128"/>
              </a:rPr>
              <a:t>と</a:t>
            </a:r>
            <a:r>
              <a:rPr kumimoji="1" lang="ja-JP" altLang="en-US" sz="1600" b="1" i="0" u="sng"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ともに未来をつくっていく</a:t>
            </a:r>
            <a:r>
              <a:rPr kumimoji="1" lang="ja-JP" altLang="en-US" sz="1600" i="0"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こと</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が必要</a:t>
            </a:r>
            <a:r>
              <a:rPr kumimoji="1" lang="ja-JP" altLang="en-US"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endParaRPr kumimoji="1" lang="en-US" altLang="ja-JP"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8" name="スライド番号プレースホルダー 7"/>
          <p:cNvSpPr>
            <a:spLocks noGrp="1"/>
          </p:cNvSpPr>
          <p:nvPr>
            <p:ph type="sldNum" sz="quarter" idx="12"/>
          </p:nvPr>
        </p:nvSpPr>
        <p:spPr/>
        <p:txBody>
          <a:bodyPr/>
          <a:lstStyle/>
          <a:p>
            <a:r>
              <a:rPr kumimoji="1" lang="en-US" altLang="ja-JP" dirty="0" smtClean="0"/>
              <a:t>13</a:t>
            </a:r>
            <a:endParaRPr kumimoji="1" lang="ja-JP" altLang="en-US" dirty="0"/>
          </a:p>
        </p:txBody>
      </p:sp>
    </p:spTree>
    <p:extLst>
      <p:ext uri="{BB962C8B-B14F-4D97-AF65-F5344CB8AC3E}">
        <p14:creationId xmlns:p14="http://schemas.microsoft.com/office/powerpoint/2010/main" val="468204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ホームベース 52"/>
          <p:cNvSpPr/>
          <p:nvPr/>
        </p:nvSpPr>
        <p:spPr>
          <a:xfrm>
            <a:off x="181596" y="504959"/>
            <a:ext cx="3892863" cy="370154"/>
          </a:xfrm>
          <a:prstGeom prst="homePlate">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タイトル 1"/>
          <p:cNvSpPr>
            <a:spLocks noGrp="1"/>
          </p:cNvSpPr>
          <p:nvPr>
            <p:ph type="title"/>
          </p:nvPr>
        </p:nvSpPr>
        <p:spPr>
          <a:xfrm>
            <a:off x="0" y="0"/>
            <a:ext cx="9144000" cy="441058"/>
          </a:xfrm>
          <a:solidFill>
            <a:srgbClr val="002060"/>
          </a:solidFill>
        </p:spPr>
        <p:txBody>
          <a:bodyPr>
            <a:noAutofit/>
          </a:bodyPr>
          <a:lstStyle/>
          <a:p>
            <a:r>
              <a:rPr lang="ja-JP" altLang="en-US" sz="2000" dirty="0" smtClean="0">
                <a:solidFill>
                  <a:schemeClr val="bg1"/>
                </a:solidFill>
                <a:latin typeface="Meiryo UI" panose="020B0604030504040204" pitchFamily="50" charset="-128"/>
                <a:ea typeface="Meiryo UI" panose="020B0604030504040204" pitchFamily="50" charset="-128"/>
              </a:rPr>
              <a:t>２　大阪の将来像　</a:t>
            </a:r>
            <a:r>
              <a:rPr lang="ja-JP" altLang="en-US" sz="1600" dirty="0" smtClean="0">
                <a:solidFill>
                  <a:schemeClr val="bg1"/>
                </a:solidFill>
                <a:latin typeface="Meiryo UI" panose="020B0604030504040204" pitchFamily="50" charset="-128"/>
                <a:ea typeface="Meiryo UI" panose="020B0604030504040204" pitchFamily="50" charset="-128"/>
              </a:rPr>
              <a:t>（３）</a:t>
            </a:r>
            <a:r>
              <a:rPr kumimoji="1" lang="ja-JP" altLang="en-US" sz="1600" dirty="0" smtClean="0">
                <a:solidFill>
                  <a:schemeClr val="bg1"/>
                </a:solidFill>
                <a:latin typeface="Meiryo UI" panose="020B0604030504040204" pitchFamily="50" charset="-128"/>
                <a:ea typeface="Meiryo UI" panose="020B0604030504040204" pitchFamily="50" charset="-128"/>
              </a:rPr>
              <a:t>将来像を導く</a:t>
            </a:r>
            <a:r>
              <a:rPr lang="ja-JP" altLang="en-US" sz="1600" dirty="0">
                <a:solidFill>
                  <a:schemeClr val="bg1"/>
                </a:solidFill>
                <a:latin typeface="Meiryo UI" panose="020B0604030504040204" pitchFamily="50" charset="-128"/>
                <a:ea typeface="Meiryo UI" panose="020B0604030504040204" pitchFamily="50" charset="-128"/>
              </a:rPr>
              <a:t>考え方（各視点からの</a:t>
            </a:r>
            <a:r>
              <a:rPr lang="ja-JP" altLang="en-US" sz="1600" dirty="0" smtClean="0">
                <a:solidFill>
                  <a:schemeClr val="bg1"/>
                </a:solidFill>
                <a:latin typeface="Meiryo UI" panose="020B0604030504040204" pitchFamily="50" charset="-128"/>
                <a:ea typeface="Meiryo UI" panose="020B0604030504040204" pitchFamily="50" charset="-128"/>
              </a:rPr>
              <a:t>アプローチ⑥）</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236224" y="998689"/>
            <a:ext cx="8787813" cy="5707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ts val="1200"/>
              </a:lnSpc>
              <a:spcBef>
                <a:spcPts val="0"/>
              </a:spcBef>
              <a:spcAft>
                <a:spcPts val="0"/>
              </a:spcAft>
              <a:buClrTx/>
              <a:buSzTx/>
              <a:buFontTx/>
              <a:buNone/>
              <a:tabLst/>
              <a:defRPr/>
            </a:pPr>
            <a:r>
              <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⑥今後の将来予測</a:t>
            </a:r>
            <a:r>
              <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457200" rtl="0" eaLnBrk="1" fontAlgn="auto" latinLnBrk="0" hangingPunct="1">
              <a:lnSpc>
                <a:spcPts val="12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▼世界の人口予測から見える課題</a:t>
            </a:r>
            <a:endPar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○途上国を中心とした人口増加</a:t>
            </a:r>
            <a:endPar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・世界の人口は</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年の</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億人から</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2030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年の</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85</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億人へ</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、さらに</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2050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年には</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97</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億人、</a:t>
            </a: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2100</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年には</a:t>
            </a: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109</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億人</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へ</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と増えること</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が</a:t>
            </a: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予想</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8288" marR="0" lvl="0" indent="-268288" algn="l" defTabSz="4572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・人口は特に</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途上国を中心に増加</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し、この人口増加</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により</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貧困</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の根絶（</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SDGs</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ゴール </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不平等</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の是正（ゴール</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および</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飢餓と栄養不良</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への対策（ゴール</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健康・福祉、教育</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のカバレッジと質の向上（ゴール</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および</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などに対して、</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追加的な課題</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が生じる可能性</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8288" marR="0" lvl="0" indent="-268288" algn="l" defTabSz="4572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・また、人口増加や世界における工業化・都市化の進展等により、</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地球温暖化や海洋プラスチックゴミ</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がさらに増加することが予想。</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○先進国やアジアにおける高齢化の進展</a:t>
            </a:r>
            <a:endPar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年現在、世界人口の</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人に</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65</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歳以上となっている、この割合は</a:t>
            </a: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2050</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年までに</a:t>
            </a: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人に</a:t>
            </a: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）となる見込み。</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・特に</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先進国やアジアを中心に、高齢化が進展し、健康・福祉（ゴール３）への影響</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が懸念。</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○日本における課題</a:t>
            </a:r>
            <a:endPar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・世界に先駆け、超高齢社会に突入した日本において、</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医療・介護需要者の増加に伴い、社会的コストが大きく増大</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する見込み。</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（日本では、</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年に団塊世代が後期高齢者（</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75</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歳以上）に。</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2040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には団塊ジュニア世代が高齢者（</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65</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歳以上）に。）</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・高度経済成長期に整備した</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インフラの老朽化や、人口減少により空家等の遊休資産の増加も懸念</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ts val="1200"/>
              </a:lnSpc>
              <a:spcBef>
                <a:spcPts val="0"/>
              </a:spcBef>
              <a:spcAft>
                <a:spcPts val="0"/>
              </a:spcAft>
              <a:buClrTx/>
              <a:buSzTx/>
              <a:buFontTx/>
              <a:buNone/>
              <a:tabLst/>
              <a:defRPr/>
            </a:pPr>
            <a:endPar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ts val="1200"/>
              </a:lnSpc>
              <a:spcBef>
                <a:spcPts val="0"/>
              </a:spcBef>
              <a:spcAft>
                <a:spcPts val="0"/>
              </a:spcAft>
              <a:buClrTx/>
              <a:buSzTx/>
              <a:buFontTx/>
              <a:buNone/>
              <a:tabLst/>
              <a:defRPr/>
            </a:pPr>
            <a:r>
              <a:rPr kumimoji="1" lang="ja-JP" altLang="en-US" sz="1050" b="1" dirty="0" smtClean="0">
                <a:solidFill>
                  <a:schemeClr val="tx1"/>
                </a:solidFill>
                <a:latin typeface="Meiryo UI" panose="020B0604030504040204" pitchFamily="50" charset="-128"/>
                <a:ea typeface="Meiryo UI" panose="020B0604030504040204" pitchFamily="50" charset="-128"/>
              </a:rPr>
              <a:t>▼気候変動</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lnSpc>
                <a:spcPts val="12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〇今後の予測</a:t>
            </a:r>
            <a:endParaRPr kumimoji="1" lang="en-US" altLang="ja-JP" sz="105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ts val="1200"/>
              </a:lnSpc>
              <a:spcBef>
                <a:spcPts val="0"/>
              </a:spcBef>
              <a:spcAft>
                <a:spcPts val="0"/>
              </a:spcAft>
              <a:buClrTx/>
              <a:buSzTx/>
              <a:buFontTx/>
              <a:buNone/>
              <a:tabLst/>
              <a:defRPr/>
            </a:pPr>
            <a:r>
              <a:rPr kumimoji="1" lang="ja-JP" altLang="en-US" sz="1050" dirty="0" smtClean="0">
                <a:solidFill>
                  <a:schemeClr val="tx1"/>
                </a:solidFill>
                <a:latin typeface="Meiryo UI" panose="020B0604030504040204" pitchFamily="50" charset="-128"/>
                <a:ea typeface="Meiryo UI" panose="020B0604030504040204" pitchFamily="50" charset="-128"/>
              </a:rPr>
              <a:t>　　・工業化以降、人間活動は約</a:t>
            </a:r>
            <a:r>
              <a:rPr kumimoji="1" lang="en-US" altLang="ja-JP" sz="1050" dirty="0" smtClean="0">
                <a:solidFill>
                  <a:schemeClr val="tx1"/>
                </a:solidFill>
                <a:latin typeface="Meiryo UI" panose="020B0604030504040204" pitchFamily="50" charset="-128"/>
                <a:ea typeface="Meiryo UI" panose="020B0604030504040204" pitchFamily="50" charset="-128"/>
              </a:rPr>
              <a:t>1.0</a:t>
            </a:r>
            <a:r>
              <a:rPr kumimoji="1" lang="ja-JP" altLang="en-US" sz="1050" dirty="0" smtClean="0">
                <a:solidFill>
                  <a:schemeClr val="tx1"/>
                </a:solidFill>
                <a:latin typeface="Meiryo UI" panose="020B0604030504040204" pitchFamily="50" charset="-128"/>
                <a:ea typeface="Meiryo UI" panose="020B0604030504040204" pitchFamily="50" charset="-128"/>
              </a:rPr>
              <a:t>℃の地球温暖化をもたらした。現在の進行速度では、</a:t>
            </a:r>
            <a:r>
              <a:rPr kumimoji="1" lang="ja-JP" altLang="en-US" sz="1050" b="1" dirty="0" smtClean="0">
                <a:solidFill>
                  <a:schemeClr val="tx1"/>
                </a:solidFill>
                <a:latin typeface="Meiryo UI" panose="020B0604030504040204" pitchFamily="50" charset="-128"/>
                <a:ea typeface="Meiryo UI" panose="020B0604030504040204" pitchFamily="50" charset="-128"/>
              </a:rPr>
              <a:t>地球温暖化は</a:t>
            </a:r>
            <a:r>
              <a:rPr kumimoji="1" lang="en-US" altLang="ja-JP" sz="1050" b="1" dirty="0" smtClean="0">
                <a:solidFill>
                  <a:schemeClr val="tx1"/>
                </a:solidFill>
                <a:latin typeface="Meiryo UI" panose="020B0604030504040204" pitchFamily="50" charset="-128"/>
                <a:ea typeface="Meiryo UI" panose="020B0604030504040204" pitchFamily="50" charset="-128"/>
              </a:rPr>
              <a:t>2030〜2050</a:t>
            </a:r>
            <a:r>
              <a:rPr kumimoji="1" lang="ja-JP" altLang="en-US" sz="1050" b="1" dirty="0" smtClean="0">
                <a:solidFill>
                  <a:schemeClr val="tx1"/>
                </a:solidFill>
                <a:latin typeface="Meiryo UI" panose="020B0604030504040204" pitchFamily="50" charset="-128"/>
                <a:ea typeface="Meiryo UI" panose="020B0604030504040204" pitchFamily="50" charset="-128"/>
              </a:rPr>
              <a:t>年には</a:t>
            </a:r>
            <a:r>
              <a:rPr kumimoji="1" lang="en-US" altLang="ja-JP" sz="1050" b="1" dirty="0" smtClean="0">
                <a:solidFill>
                  <a:schemeClr val="tx1"/>
                </a:solidFill>
                <a:latin typeface="Meiryo UI" panose="020B0604030504040204" pitchFamily="50" charset="-128"/>
                <a:ea typeface="Meiryo UI" panose="020B0604030504040204" pitchFamily="50" charset="-128"/>
              </a:rPr>
              <a:t>1.5</a:t>
            </a:r>
            <a:r>
              <a:rPr kumimoji="1" lang="ja-JP" altLang="en-US" sz="1050" b="1" dirty="0" smtClean="0">
                <a:solidFill>
                  <a:schemeClr val="tx1"/>
                </a:solidFill>
                <a:latin typeface="Meiryo UI" panose="020B0604030504040204" pitchFamily="50" charset="-128"/>
                <a:ea typeface="Meiryo UI" panose="020B0604030504040204" pitchFamily="50" charset="-128"/>
              </a:rPr>
              <a:t>℃に達する見込み</a:t>
            </a:r>
            <a:r>
              <a:rPr kumimoji="1" lang="ja-JP" altLang="en-US" sz="1050" dirty="0" smtClean="0">
                <a:solidFill>
                  <a:schemeClr val="tx1"/>
                </a:solidFill>
                <a:latin typeface="Meiryo UI" panose="020B0604030504040204" pitchFamily="50" charset="-128"/>
                <a:ea typeface="Meiryo UI" panose="020B0604030504040204" pitchFamily="50" charset="-128"/>
              </a:rPr>
              <a:t>。</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lnSpc>
                <a:spcPts val="12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　</a:t>
            </a:r>
            <a:r>
              <a:rPr kumimoji="1" lang="ja-JP" altLang="en-US" sz="1050" dirty="0" smtClean="0">
                <a:solidFill>
                  <a:schemeClr val="tx1"/>
                </a:solidFill>
                <a:latin typeface="Meiryo UI" panose="020B0604030504040204" pitchFamily="50" charset="-128"/>
                <a:ea typeface="Meiryo UI" panose="020B0604030504040204" pitchFamily="50" charset="-128"/>
              </a:rPr>
              <a:t>　・地球温暖化を</a:t>
            </a:r>
            <a:r>
              <a:rPr kumimoji="1" lang="en-US" altLang="ja-JP" sz="1050" dirty="0" smtClean="0">
                <a:solidFill>
                  <a:schemeClr val="tx1"/>
                </a:solidFill>
                <a:latin typeface="Meiryo UI" panose="020B0604030504040204" pitchFamily="50" charset="-128"/>
                <a:ea typeface="Meiryo UI" panose="020B0604030504040204" pitchFamily="50" charset="-128"/>
              </a:rPr>
              <a:t>1.5</a:t>
            </a:r>
            <a:r>
              <a:rPr kumimoji="1" lang="ja-JP" altLang="en-US" sz="1050" dirty="0" smtClean="0">
                <a:solidFill>
                  <a:schemeClr val="tx1"/>
                </a:solidFill>
                <a:latin typeface="Meiryo UI" panose="020B0604030504040204" pitchFamily="50" charset="-128"/>
                <a:ea typeface="Meiryo UI" panose="020B0604030504040204" pitchFamily="50" charset="-128"/>
              </a:rPr>
              <a:t>℃に抑制するためには、</a:t>
            </a:r>
            <a:r>
              <a:rPr kumimoji="1" lang="en-US" altLang="ja-JP" sz="1050" dirty="0" smtClean="0">
                <a:solidFill>
                  <a:schemeClr val="tx1"/>
                </a:solidFill>
                <a:latin typeface="Meiryo UI" panose="020B0604030504040204" pitchFamily="50" charset="-128"/>
                <a:ea typeface="Meiryo UI" panose="020B0604030504040204" pitchFamily="50" charset="-128"/>
              </a:rPr>
              <a:t>CO</a:t>
            </a:r>
            <a:r>
              <a:rPr kumimoji="1" lang="en-US" altLang="ja-JP" sz="800" dirty="0" smtClean="0">
                <a:solidFill>
                  <a:schemeClr val="tx1"/>
                </a:solidFill>
                <a:latin typeface="Meiryo UI" panose="020B0604030504040204" pitchFamily="50" charset="-128"/>
                <a:ea typeface="Meiryo UI" panose="020B0604030504040204" pitchFamily="50" charset="-128"/>
              </a:rPr>
              <a:t>2</a:t>
            </a:r>
            <a:r>
              <a:rPr kumimoji="1" lang="ja-JP" altLang="en-US" sz="1050" dirty="0" smtClean="0">
                <a:solidFill>
                  <a:schemeClr val="tx1"/>
                </a:solidFill>
                <a:latin typeface="Meiryo UI" panose="020B0604030504040204" pitchFamily="50" charset="-128"/>
                <a:ea typeface="Meiryo UI" panose="020B0604030504040204" pitchFamily="50" charset="-128"/>
              </a:rPr>
              <a:t>排出量が</a:t>
            </a:r>
            <a:r>
              <a:rPr kumimoji="1" lang="en-US" altLang="ja-JP" sz="1050" dirty="0" smtClean="0">
                <a:solidFill>
                  <a:schemeClr val="tx1"/>
                </a:solidFill>
                <a:latin typeface="Meiryo UI" panose="020B0604030504040204" pitchFamily="50" charset="-128"/>
                <a:ea typeface="Meiryo UI" panose="020B0604030504040204" pitchFamily="50" charset="-128"/>
              </a:rPr>
              <a:t>2030</a:t>
            </a:r>
            <a:r>
              <a:rPr kumimoji="1" lang="ja-JP" altLang="en-US" sz="1050" dirty="0" smtClean="0">
                <a:solidFill>
                  <a:schemeClr val="tx1"/>
                </a:solidFill>
                <a:latin typeface="Meiryo UI" panose="020B0604030504040204" pitchFamily="50" charset="-128"/>
                <a:ea typeface="Meiryo UI" panose="020B0604030504040204" pitchFamily="50" charset="-128"/>
              </a:rPr>
              <a:t>年までに</a:t>
            </a:r>
            <a:r>
              <a:rPr kumimoji="1" lang="en-US" altLang="ja-JP" sz="1050" dirty="0" smtClean="0">
                <a:solidFill>
                  <a:schemeClr val="tx1"/>
                </a:solidFill>
                <a:latin typeface="Meiryo UI" panose="020B0604030504040204" pitchFamily="50" charset="-128"/>
                <a:ea typeface="Meiryo UI" panose="020B0604030504040204" pitchFamily="50" charset="-128"/>
              </a:rPr>
              <a:t>45%</a:t>
            </a:r>
            <a:r>
              <a:rPr kumimoji="1" lang="ja-JP" altLang="en-US" sz="1050" dirty="0" smtClean="0">
                <a:solidFill>
                  <a:schemeClr val="tx1"/>
                </a:solidFill>
                <a:latin typeface="Meiryo UI" panose="020B0604030504040204" pitchFamily="50" charset="-128"/>
                <a:ea typeface="Meiryo UI" panose="020B0604030504040204" pitchFamily="50" charset="-128"/>
              </a:rPr>
              <a:t>削減され、</a:t>
            </a:r>
            <a:r>
              <a:rPr kumimoji="1" lang="en-US" altLang="ja-JP" sz="1050" b="1" dirty="0" smtClean="0">
                <a:solidFill>
                  <a:schemeClr val="tx1"/>
                </a:solidFill>
                <a:latin typeface="Meiryo UI" panose="020B0604030504040204" pitchFamily="50" charset="-128"/>
                <a:ea typeface="Meiryo UI" panose="020B0604030504040204" pitchFamily="50" charset="-128"/>
              </a:rPr>
              <a:t>2050</a:t>
            </a:r>
            <a:r>
              <a:rPr kumimoji="1" lang="ja-JP" altLang="en-US" sz="1050" b="1" dirty="0" smtClean="0">
                <a:solidFill>
                  <a:schemeClr val="tx1"/>
                </a:solidFill>
                <a:latin typeface="Meiryo UI" panose="020B0604030504040204" pitchFamily="50" charset="-128"/>
                <a:ea typeface="Meiryo UI" panose="020B0604030504040204" pitchFamily="50" charset="-128"/>
              </a:rPr>
              <a:t>年頃には正味ゼロに達する必要</a:t>
            </a:r>
            <a:r>
              <a:rPr kumimoji="1" lang="ja-JP" altLang="en-US" sz="1050" dirty="0" smtClean="0">
                <a:solidFill>
                  <a:schemeClr val="tx1"/>
                </a:solidFill>
                <a:latin typeface="Meiryo UI" panose="020B0604030504040204" pitchFamily="50" charset="-128"/>
                <a:ea typeface="Meiryo UI" panose="020B0604030504040204" pitchFamily="50" charset="-128"/>
              </a:rPr>
              <a:t>がある。</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lnSpc>
                <a:spcPts val="12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〇気候変動によるリスク</a:t>
            </a:r>
            <a:endParaRPr kumimoji="1" lang="en-US" altLang="ja-JP" sz="105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ts val="1200"/>
              </a:lnSpc>
              <a:spcBef>
                <a:spcPts val="0"/>
              </a:spcBef>
              <a:spcAft>
                <a:spcPts val="0"/>
              </a:spcAft>
              <a:buClrTx/>
              <a:buSzTx/>
              <a:buFontTx/>
              <a:buNone/>
              <a:tabLst/>
              <a:defRPr/>
            </a:pPr>
            <a:r>
              <a:rPr kumimoji="1" lang="ja-JP" altLang="en-US" sz="1050" dirty="0" smtClean="0">
                <a:solidFill>
                  <a:schemeClr val="tx1"/>
                </a:solidFill>
                <a:latin typeface="Meiryo UI" panose="020B0604030504040204" pitchFamily="50" charset="-128"/>
                <a:ea typeface="Meiryo UI" panose="020B0604030504040204" pitchFamily="50" charset="-128"/>
              </a:rPr>
              <a:t>　　・気候変動により、</a:t>
            </a:r>
            <a:r>
              <a:rPr kumimoji="1" lang="ja-JP" altLang="en-US" sz="1050" b="1" dirty="0" smtClean="0">
                <a:solidFill>
                  <a:schemeClr val="tx1"/>
                </a:solidFill>
                <a:latin typeface="Meiryo UI" panose="020B0604030504040204" pitchFamily="50" charset="-128"/>
                <a:ea typeface="Meiryo UI" panose="020B0604030504040204" pitchFamily="50" charset="-128"/>
              </a:rPr>
              <a:t>異常気象</a:t>
            </a:r>
            <a:r>
              <a:rPr kumimoji="1" lang="ja-JP" altLang="en-US" sz="1050" dirty="0" smtClean="0">
                <a:solidFill>
                  <a:schemeClr val="tx1"/>
                </a:solidFill>
                <a:latin typeface="Meiryo UI" panose="020B0604030504040204" pitchFamily="50" charset="-128"/>
                <a:ea typeface="Meiryo UI" panose="020B0604030504040204" pitchFamily="50" charset="-128"/>
              </a:rPr>
              <a:t>（強い降水現象、洪水等）や、</a:t>
            </a:r>
            <a:r>
              <a:rPr kumimoji="1" lang="ja-JP" altLang="en-US" sz="1050" b="1" dirty="0" smtClean="0">
                <a:solidFill>
                  <a:schemeClr val="tx1"/>
                </a:solidFill>
                <a:latin typeface="Meiryo UI" panose="020B0604030504040204" pitchFamily="50" charset="-128"/>
                <a:ea typeface="Meiryo UI" panose="020B0604030504040204" pitchFamily="50" charset="-128"/>
              </a:rPr>
              <a:t>生態系への影響</a:t>
            </a:r>
            <a:r>
              <a:rPr kumimoji="1" lang="ja-JP" altLang="en-US" sz="1050" dirty="0" smtClean="0">
                <a:solidFill>
                  <a:schemeClr val="tx1"/>
                </a:solidFill>
                <a:latin typeface="Meiryo UI" panose="020B0604030504040204" pitchFamily="50" charset="-128"/>
                <a:ea typeface="Meiryo UI" panose="020B0604030504040204" pitchFamily="50" charset="-128"/>
              </a:rPr>
              <a:t>（森林火災、漁獲量の損失等）、</a:t>
            </a:r>
            <a:r>
              <a:rPr kumimoji="1" lang="ja-JP" altLang="en-US" sz="1050" b="1" dirty="0" smtClean="0">
                <a:solidFill>
                  <a:schemeClr val="tx1"/>
                </a:solidFill>
                <a:latin typeface="Meiryo UI" panose="020B0604030504040204" pitchFamily="50" charset="-128"/>
                <a:ea typeface="Meiryo UI" panose="020B0604030504040204" pitchFamily="50" charset="-128"/>
              </a:rPr>
              <a:t>社会・経済への影響</a:t>
            </a:r>
            <a:r>
              <a:rPr kumimoji="1" lang="ja-JP" altLang="en-US" sz="1050" dirty="0" smtClean="0">
                <a:solidFill>
                  <a:schemeClr val="tx1"/>
                </a:solidFill>
                <a:latin typeface="Meiryo UI" panose="020B0604030504040204" pitchFamily="50" charset="-128"/>
                <a:ea typeface="Meiryo UI" panose="020B0604030504040204" pitchFamily="50" charset="-128"/>
              </a:rPr>
              <a:t>（貧困、健康、食料等）などのリスクが懸念されている。</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lnSpc>
                <a:spcPts val="12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ts val="12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▼科学技術の進展</a:t>
            </a:r>
            <a:endPar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SDGs</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の達成に向け、限られた資源を最適化し、様々な社会課題を大胆に解決していくには、</a:t>
            </a: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a:t>
            </a:r>
            <a:r>
              <a:rPr kumimoji="1" lang="en-US" altLang="ja-JP" sz="1050" b="1"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IoT</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などの先端技術の活用が</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不可欠。</a:t>
            </a:r>
            <a:endPar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ts val="12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ts val="1200"/>
              </a:lnSpc>
              <a:spcBef>
                <a:spcPts val="0"/>
              </a:spcBef>
              <a:spcAft>
                <a:spcPts val="0"/>
              </a:spcAft>
              <a:buClrTx/>
              <a:buSzTx/>
              <a:buFontTx/>
              <a:buNone/>
              <a:tabLst/>
              <a:defRPr/>
            </a:pP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ts val="12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ts val="1200"/>
              </a:lnSpc>
              <a:spcBef>
                <a:spcPts val="0"/>
              </a:spcBef>
              <a:spcAft>
                <a:spcPts val="0"/>
              </a:spcAft>
              <a:buClrTx/>
              <a:buSzTx/>
              <a:buFontTx/>
              <a:buNone/>
              <a:tabLst/>
              <a:defRPr/>
            </a:pP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ts val="12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ts val="1200"/>
              </a:lnSpc>
              <a:spcBef>
                <a:spcPts val="0"/>
              </a:spcBef>
              <a:spcAft>
                <a:spcPts val="0"/>
              </a:spcAft>
              <a:buClrTx/>
              <a:buSzTx/>
              <a:buFontTx/>
              <a:buNone/>
              <a:tabLst/>
              <a:defRPr/>
            </a:pP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ts val="12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ts val="12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の進展による負の側面</a:t>
            </a:r>
            <a:endPar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73050" marR="0" lvl="0" indent="-273050" algn="l" defTabSz="4572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を利用することで、個々のサービス・ソリューションの進化を促進し、効率化・個別化による多様なメリットを生み出すことが期待される一方、</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不平等や格差の　拡大、社会的排除等などの負の側面が懸念</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ts val="12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二等辺三角形 3"/>
          <p:cNvSpPr/>
          <p:nvPr/>
        </p:nvSpPr>
        <p:spPr>
          <a:xfrm flipV="1">
            <a:off x="3196640" y="6705939"/>
            <a:ext cx="2750720" cy="10987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3" name="表 2"/>
          <p:cNvGraphicFramePr>
            <a:graphicFrameLocks noGrp="1"/>
          </p:cNvGraphicFramePr>
          <p:nvPr>
            <p:extLst>
              <p:ext uri="{D42A27DB-BD31-4B8C-83A1-F6EECF244321}">
                <p14:modId xmlns:p14="http://schemas.microsoft.com/office/powerpoint/2010/main" val="3583169967"/>
              </p:ext>
            </p:extLst>
          </p:nvPr>
        </p:nvGraphicFramePr>
        <p:xfrm>
          <a:off x="992300" y="4901315"/>
          <a:ext cx="7399987" cy="1219200"/>
        </p:xfrm>
        <a:graphic>
          <a:graphicData uri="http://schemas.openxmlformats.org/drawingml/2006/table">
            <a:tbl>
              <a:tblPr firstRow="1" bandRow="1">
                <a:tableStyleId>{5940675A-B579-460E-94D1-54222C63F5DA}</a:tableStyleId>
              </a:tblPr>
              <a:tblGrid>
                <a:gridCol w="3177610">
                  <a:extLst>
                    <a:ext uri="{9D8B030D-6E8A-4147-A177-3AD203B41FA5}">
                      <a16:colId xmlns:a16="http://schemas.microsoft.com/office/drawing/2014/main" val="2721565311"/>
                    </a:ext>
                  </a:extLst>
                </a:gridCol>
                <a:gridCol w="457200">
                  <a:extLst>
                    <a:ext uri="{9D8B030D-6E8A-4147-A177-3AD203B41FA5}">
                      <a16:colId xmlns:a16="http://schemas.microsoft.com/office/drawing/2014/main" val="3148362477"/>
                    </a:ext>
                  </a:extLst>
                </a:gridCol>
                <a:gridCol w="3765177">
                  <a:extLst>
                    <a:ext uri="{9D8B030D-6E8A-4147-A177-3AD203B41FA5}">
                      <a16:colId xmlns:a16="http://schemas.microsoft.com/office/drawing/2014/main" val="3729201919"/>
                    </a:ext>
                  </a:extLst>
                </a:gridCol>
              </a:tblGrid>
              <a:tr h="204139">
                <a:tc>
                  <a:txBody>
                    <a:bodyPr/>
                    <a:lstStyle/>
                    <a:p>
                      <a:pPr algn="ctr">
                        <a:lnSpc>
                          <a:spcPts val="1200"/>
                        </a:lnSpc>
                      </a:pPr>
                      <a:r>
                        <a:rPr kumimoji="1" lang="ja-JP" altLang="en-US" sz="1050" b="0" dirty="0" smtClean="0">
                          <a:solidFill>
                            <a:schemeClr val="tx1"/>
                          </a:solidFill>
                          <a:latin typeface="Meiryo UI" panose="020B0604030504040204" pitchFamily="50" charset="-128"/>
                          <a:ea typeface="Meiryo UI" panose="020B0604030504040204" pitchFamily="50" charset="-128"/>
                        </a:rPr>
                        <a:t>これまでの社会</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noFill/>
                  </a:tcPr>
                </a:tc>
                <a:tc gridSpan="2">
                  <a:txBody>
                    <a:bodyPr/>
                    <a:lstStyle/>
                    <a:p>
                      <a:pPr algn="ctr">
                        <a:lnSpc>
                          <a:spcPts val="1200"/>
                        </a:lnSpc>
                      </a:pPr>
                      <a:r>
                        <a:rPr kumimoji="1" lang="en-US" altLang="ja-JP" sz="1050" b="1" dirty="0" smtClean="0">
                          <a:solidFill>
                            <a:schemeClr val="tx1"/>
                          </a:solidFill>
                          <a:latin typeface="Meiryo UI" panose="020B0604030504040204" pitchFamily="50" charset="-128"/>
                          <a:ea typeface="Meiryo UI" panose="020B0604030504040204" pitchFamily="50" charset="-128"/>
                        </a:rPr>
                        <a:t>Society5.0</a:t>
                      </a:r>
                      <a:r>
                        <a:rPr kumimoji="1" lang="ja-JP" altLang="en-US" sz="1050" b="1" dirty="0" smtClean="0">
                          <a:solidFill>
                            <a:schemeClr val="tx1"/>
                          </a:solidFill>
                          <a:latin typeface="Meiryo UI" panose="020B0604030504040204" pitchFamily="50" charset="-128"/>
                          <a:ea typeface="Meiryo UI" panose="020B0604030504040204" pitchFamily="50" charset="-128"/>
                        </a:rPr>
                        <a:t>が実現された社会</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hMerge="1">
                  <a:txBody>
                    <a:bodyPr/>
                    <a:lstStyle/>
                    <a:p>
                      <a:pPr algn="ct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1690290176"/>
                  </a:ext>
                </a:extLst>
              </a:tr>
              <a:tr h="0">
                <a:tc>
                  <a:txBody>
                    <a:bodyPr/>
                    <a:lstStyle/>
                    <a:p>
                      <a:pPr>
                        <a:lnSpc>
                          <a:spcPts val="1200"/>
                        </a:lnSpc>
                      </a:pPr>
                      <a:r>
                        <a:rPr kumimoji="1" lang="ja-JP" altLang="en-US" sz="1050" b="0" dirty="0" smtClean="0">
                          <a:solidFill>
                            <a:schemeClr val="tx1"/>
                          </a:solidFill>
                          <a:latin typeface="Meiryo UI" panose="020B0604030504040204" pitchFamily="50" charset="-128"/>
                          <a:ea typeface="Meiryo UI" panose="020B0604030504040204" pitchFamily="50" charset="-128"/>
                        </a:rPr>
                        <a:t>知識、情報の共有、連携が不十分</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noFill/>
                  </a:tcPr>
                </a:tc>
                <a:tc>
                  <a:txBody>
                    <a:bodyPr/>
                    <a:lstStyle/>
                    <a:p>
                      <a:pPr algn="ctr">
                        <a:lnSpc>
                          <a:spcPts val="1200"/>
                        </a:lnSpc>
                      </a:pPr>
                      <a:r>
                        <a:rPr kumimoji="1" lang="ja-JP" altLang="en-US" sz="1050" b="1" dirty="0" smtClean="0">
                          <a:solidFill>
                            <a:schemeClr val="tx1"/>
                          </a:solidFill>
                          <a:latin typeface="Meiryo UI" panose="020B0604030504040204" pitchFamily="50" charset="-128"/>
                          <a:ea typeface="Meiryo UI" panose="020B0604030504040204" pitchFamily="50" charset="-128"/>
                        </a:rPr>
                        <a:t>➡</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nSpc>
                          <a:spcPts val="1200"/>
                        </a:lnSpc>
                      </a:pPr>
                      <a:r>
                        <a:rPr kumimoji="1" lang="en-US" altLang="ja-JP" sz="1050" b="1" dirty="0" err="1" smtClean="0">
                          <a:solidFill>
                            <a:schemeClr val="tx1"/>
                          </a:solidFill>
                          <a:latin typeface="Meiryo UI" panose="020B0604030504040204" pitchFamily="50" charset="-128"/>
                          <a:ea typeface="Meiryo UI" panose="020B0604030504040204" pitchFamily="50" charset="-128"/>
                        </a:rPr>
                        <a:t>IoT</a:t>
                      </a:r>
                      <a:r>
                        <a:rPr kumimoji="1" lang="ja-JP" altLang="en-US" sz="1050" b="1" dirty="0" smtClean="0">
                          <a:solidFill>
                            <a:schemeClr val="tx1"/>
                          </a:solidFill>
                          <a:latin typeface="Meiryo UI" panose="020B0604030504040204" pitchFamily="50" charset="-128"/>
                          <a:ea typeface="Meiryo UI" panose="020B0604030504040204" pitchFamily="50" charset="-128"/>
                        </a:rPr>
                        <a:t>ですべての人とモノがつながり、新たな価値が生まれる社会</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18779298"/>
                  </a:ext>
                </a:extLst>
              </a:tr>
              <a:tr h="0">
                <a:tc>
                  <a:txBody>
                    <a:bodyPr/>
                    <a:lstStyle/>
                    <a:p>
                      <a:pPr>
                        <a:lnSpc>
                          <a:spcPts val="1200"/>
                        </a:lnSpc>
                      </a:pPr>
                      <a:r>
                        <a:rPr kumimoji="1" lang="ja-JP" altLang="en-US" sz="1050" b="0" dirty="0" smtClean="0">
                          <a:solidFill>
                            <a:schemeClr val="tx1"/>
                          </a:solidFill>
                          <a:latin typeface="Meiryo UI" panose="020B0604030504040204" pitchFamily="50" charset="-128"/>
                          <a:ea typeface="Meiryo UI" panose="020B0604030504040204" pitchFamily="50" charset="-128"/>
                        </a:rPr>
                        <a:t>地域の課題や高齢者のニーズなどに十分対応できない</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noFill/>
                  </a:tcPr>
                </a:tc>
                <a:tc>
                  <a:txBody>
                    <a:bodyPr/>
                    <a:lstStyle/>
                    <a:p>
                      <a:pPr algn="ctr">
                        <a:lnSpc>
                          <a:spcPts val="1200"/>
                        </a:lnSpc>
                      </a:pPr>
                      <a:r>
                        <a:rPr kumimoji="1" lang="ja-JP" altLang="en-US" sz="1050" b="1" dirty="0" smtClean="0">
                          <a:solidFill>
                            <a:schemeClr val="tx1"/>
                          </a:solidFill>
                          <a:latin typeface="Meiryo UI" panose="020B0604030504040204" pitchFamily="50" charset="-128"/>
                          <a:ea typeface="Meiryo UI" panose="020B0604030504040204" pitchFamily="50" charset="-128"/>
                        </a:rPr>
                        <a:t>➡</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nSpc>
                          <a:spcPts val="1200"/>
                        </a:lnSpc>
                      </a:pPr>
                      <a:r>
                        <a:rPr kumimoji="1" lang="ja-JP" altLang="en-US" sz="1050" b="1" dirty="0" smtClean="0">
                          <a:solidFill>
                            <a:schemeClr val="tx1"/>
                          </a:solidFill>
                          <a:latin typeface="Meiryo UI" panose="020B0604030504040204" pitchFamily="50" charset="-128"/>
                          <a:ea typeface="Meiryo UI" panose="020B0604030504040204" pitchFamily="50" charset="-128"/>
                        </a:rPr>
                        <a:t>イノベーションにより、様々なニーズに対応できる社会</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4168555783"/>
                  </a:ext>
                </a:extLst>
              </a:tr>
              <a:tr h="0">
                <a:tc>
                  <a:txBody>
                    <a:bodyPr/>
                    <a:lstStyle/>
                    <a:p>
                      <a:pPr>
                        <a:lnSpc>
                          <a:spcPts val="1200"/>
                        </a:lnSpc>
                      </a:pPr>
                      <a:r>
                        <a:rPr kumimoji="1" lang="ja-JP" altLang="en-US" sz="1050" b="0" dirty="0" smtClean="0">
                          <a:solidFill>
                            <a:schemeClr val="tx1"/>
                          </a:solidFill>
                          <a:latin typeface="Meiryo UI" panose="020B0604030504040204" pitchFamily="50" charset="-128"/>
                          <a:ea typeface="Meiryo UI" panose="020B0604030504040204" pitchFamily="50" charset="-128"/>
                        </a:rPr>
                        <a:t>必要な情報の探索・分析が負担　リテラシーが必要</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noFill/>
                  </a:tcPr>
                </a:tc>
                <a:tc>
                  <a:txBody>
                    <a:bodyPr/>
                    <a:lstStyle/>
                    <a:p>
                      <a:pPr algn="ctr">
                        <a:lnSpc>
                          <a:spcPts val="1200"/>
                        </a:lnSpc>
                      </a:pPr>
                      <a:r>
                        <a:rPr kumimoji="1" lang="ja-JP" altLang="en-US" sz="1050" b="1" dirty="0" smtClean="0">
                          <a:solidFill>
                            <a:schemeClr val="tx1"/>
                          </a:solidFill>
                          <a:latin typeface="Meiryo UI" panose="020B0604030504040204" pitchFamily="50" charset="-128"/>
                          <a:ea typeface="Meiryo UI" panose="020B0604030504040204" pitchFamily="50" charset="-128"/>
                        </a:rPr>
                        <a:t>➡</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nSpc>
                          <a:spcPts val="1200"/>
                        </a:lnSpc>
                      </a:pPr>
                      <a:r>
                        <a:rPr kumimoji="1" lang="en-US" altLang="ja-JP" sz="1050" b="1" dirty="0" smtClean="0">
                          <a:solidFill>
                            <a:schemeClr val="tx1"/>
                          </a:solidFill>
                          <a:latin typeface="Meiryo UI" panose="020B0604030504040204" pitchFamily="50" charset="-128"/>
                          <a:ea typeface="Meiryo UI" panose="020B0604030504040204" pitchFamily="50" charset="-128"/>
                        </a:rPr>
                        <a:t>AI</a:t>
                      </a:r>
                      <a:r>
                        <a:rPr kumimoji="1" lang="ja-JP" altLang="en-US" sz="1050" b="1" dirty="0" smtClean="0">
                          <a:solidFill>
                            <a:schemeClr val="tx1"/>
                          </a:solidFill>
                          <a:latin typeface="Meiryo UI" panose="020B0604030504040204" pitchFamily="50" charset="-128"/>
                          <a:ea typeface="Meiryo UI" panose="020B0604030504040204" pitchFamily="50" charset="-128"/>
                        </a:rPr>
                        <a:t>により、必要な情報が必要な時に提供される社会</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4051302465"/>
                  </a:ext>
                </a:extLst>
              </a:tr>
              <a:tr h="0">
                <a:tc>
                  <a:txBody>
                    <a:bodyPr/>
                    <a:lstStyle/>
                    <a:p>
                      <a:pPr>
                        <a:lnSpc>
                          <a:spcPts val="1200"/>
                        </a:lnSpc>
                      </a:pPr>
                      <a:r>
                        <a:rPr kumimoji="1" lang="ja-JP" altLang="en-US" sz="1050" b="0" dirty="0" smtClean="0">
                          <a:solidFill>
                            <a:schemeClr val="tx1"/>
                          </a:solidFill>
                          <a:latin typeface="Meiryo UI" panose="020B0604030504040204" pitchFamily="50" charset="-128"/>
                          <a:ea typeface="Meiryo UI" panose="020B0604030504040204" pitchFamily="50" charset="-128"/>
                        </a:rPr>
                        <a:t>年齢や</a:t>
                      </a:r>
                      <a:r>
                        <a:rPr kumimoji="1" lang="ja-JP" altLang="en-US" sz="1050" b="0" dirty="0" err="1" smtClean="0">
                          <a:solidFill>
                            <a:schemeClr val="tx1"/>
                          </a:solidFill>
                          <a:latin typeface="Meiryo UI" panose="020B0604030504040204" pitchFamily="50" charset="-128"/>
                          <a:ea typeface="Meiryo UI" panose="020B0604030504040204" pitchFamily="50" charset="-128"/>
                        </a:rPr>
                        <a:t>障がい</a:t>
                      </a:r>
                      <a:r>
                        <a:rPr kumimoji="1" lang="ja-JP" altLang="en-US" sz="1050" b="0" dirty="0" smtClean="0">
                          <a:solidFill>
                            <a:schemeClr val="tx1"/>
                          </a:solidFill>
                          <a:latin typeface="Meiryo UI" panose="020B0604030504040204" pitchFamily="50" charset="-128"/>
                          <a:ea typeface="Meiryo UI" panose="020B0604030504040204" pitchFamily="50" charset="-128"/>
                        </a:rPr>
                        <a:t>などによる、労働や行動範囲の制約</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no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1" dirty="0" smtClean="0">
                          <a:solidFill>
                            <a:schemeClr val="tx1"/>
                          </a:solidFill>
                          <a:latin typeface="Meiryo UI" panose="020B0604030504040204" pitchFamily="50" charset="-128"/>
                          <a:ea typeface="Meiryo UI" panose="020B0604030504040204" pitchFamily="50" charset="-128"/>
                        </a:rPr>
                        <a:t>➡</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1" dirty="0" smtClean="0">
                          <a:solidFill>
                            <a:schemeClr val="tx1"/>
                          </a:solidFill>
                          <a:latin typeface="Meiryo UI" panose="020B0604030504040204" pitchFamily="50" charset="-128"/>
                          <a:ea typeface="Meiryo UI" panose="020B0604030504040204" pitchFamily="50" charset="-128"/>
                        </a:rPr>
                        <a:t>ロボットや自動走行車などの技術で、人の可能性が広がる社会</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2647903084"/>
                  </a:ext>
                </a:extLst>
              </a:tr>
            </a:tbl>
          </a:graphicData>
        </a:graphic>
      </p:graphicFrame>
      <p:pic>
        <p:nvPicPr>
          <p:cNvPr id="5" name="図 4"/>
          <p:cNvPicPr>
            <a:picLocks noChangeAspect="1"/>
          </p:cNvPicPr>
          <p:nvPr/>
        </p:nvPicPr>
        <p:blipFill>
          <a:blip r:embed="rId2"/>
          <a:stretch>
            <a:fillRect/>
          </a:stretch>
        </p:blipFill>
        <p:spPr>
          <a:xfrm>
            <a:off x="8435946" y="5239376"/>
            <a:ext cx="588091" cy="578207"/>
          </a:xfrm>
          <a:prstGeom prst="rect">
            <a:avLst/>
          </a:prstGeom>
        </p:spPr>
      </p:pic>
      <p:pic>
        <p:nvPicPr>
          <p:cNvPr id="6" name="図 5"/>
          <p:cNvPicPr>
            <a:picLocks noChangeAspect="1"/>
          </p:cNvPicPr>
          <p:nvPr/>
        </p:nvPicPr>
        <p:blipFill>
          <a:blip r:embed="rId3"/>
          <a:stretch>
            <a:fillRect/>
          </a:stretch>
        </p:blipFill>
        <p:spPr>
          <a:xfrm>
            <a:off x="339156" y="5349778"/>
            <a:ext cx="623928" cy="392471"/>
          </a:xfrm>
          <a:prstGeom prst="rect">
            <a:avLst/>
          </a:prstGeom>
        </p:spPr>
      </p:pic>
      <p:pic>
        <p:nvPicPr>
          <p:cNvPr id="9" name="図 8"/>
          <p:cNvPicPr>
            <a:picLocks noChangeAspect="1"/>
          </p:cNvPicPr>
          <p:nvPr/>
        </p:nvPicPr>
        <p:blipFill>
          <a:blip r:embed="rId4"/>
          <a:stretch>
            <a:fillRect/>
          </a:stretch>
        </p:blipFill>
        <p:spPr>
          <a:xfrm>
            <a:off x="454356" y="5769143"/>
            <a:ext cx="508727" cy="418191"/>
          </a:xfrm>
          <a:prstGeom prst="rect">
            <a:avLst/>
          </a:prstGeom>
        </p:spPr>
      </p:pic>
      <p:pic>
        <p:nvPicPr>
          <p:cNvPr id="10" name="図 9"/>
          <p:cNvPicPr>
            <a:picLocks noChangeAspect="1"/>
          </p:cNvPicPr>
          <p:nvPr/>
        </p:nvPicPr>
        <p:blipFill>
          <a:blip r:embed="rId5"/>
          <a:stretch>
            <a:fillRect/>
          </a:stretch>
        </p:blipFill>
        <p:spPr>
          <a:xfrm>
            <a:off x="8514277" y="5866560"/>
            <a:ext cx="490223" cy="384572"/>
          </a:xfrm>
          <a:prstGeom prst="rect">
            <a:avLst/>
          </a:prstGeom>
        </p:spPr>
      </p:pic>
      <p:sp>
        <p:nvSpPr>
          <p:cNvPr id="18" name="テキスト ボックス 17"/>
          <p:cNvSpPr txBox="1"/>
          <p:nvPr/>
        </p:nvSpPr>
        <p:spPr>
          <a:xfrm>
            <a:off x="121024" y="522808"/>
            <a:ext cx="2961070" cy="338554"/>
          </a:xfrm>
          <a:prstGeom prst="rect">
            <a:avLst/>
          </a:prstGeom>
          <a:noFill/>
          <a:ln w="19050" cmpd="sng">
            <a:noFill/>
            <a:prstDash val="solid"/>
          </a:ln>
        </p:spPr>
        <p:txBody>
          <a:bodyPr wrap="square" rtlCol="0">
            <a:spAutoFit/>
          </a:bodyPr>
          <a:lstStyle/>
          <a:p>
            <a:pPr marL="265100" marR="0" lvl="0" indent="-265100" algn="ctr"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⑥今後の将来予測</a:t>
            </a:r>
            <a:endParaRPr kumimoji="1" lang="en-US" altLang="ja-JP"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スライド番号プレースホルダー 19"/>
          <p:cNvSpPr>
            <a:spLocks noGrp="1"/>
          </p:cNvSpPr>
          <p:nvPr>
            <p:ph type="sldNum" sz="quarter" idx="12"/>
          </p:nvPr>
        </p:nvSpPr>
        <p:spPr/>
        <p:txBody>
          <a:bodyPr/>
          <a:lstStyle/>
          <a:p>
            <a:r>
              <a:rPr kumimoji="1" lang="en-US" altLang="ja-JP" dirty="0" smtClean="0"/>
              <a:t>14</a:t>
            </a:r>
            <a:endParaRPr kumimoji="1" lang="ja-JP" altLang="en-US" dirty="0"/>
          </a:p>
        </p:txBody>
      </p:sp>
      <p:pic>
        <p:nvPicPr>
          <p:cNvPr id="11" name="図 10"/>
          <p:cNvPicPr>
            <a:picLocks noChangeAspect="1"/>
          </p:cNvPicPr>
          <p:nvPr/>
        </p:nvPicPr>
        <p:blipFill>
          <a:blip r:embed="rId6"/>
          <a:stretch>
            <a:fillRect/>
          </a:stretch>
        </p:blipFill>
        <p:spPr>
          <a:xfrm>
            <a:off x="2327960" y="1026482"/>
            <a:ext cx="868680" cy="434340"/>
          </a:xfrm>
          <a:prstGeom prst="rect">
            <a:avLst/>
          </a:prstGeom>
        </p:spPr>
      </p:pic>
      <p:pic>
        <p:nvPicPr>
          <p:cNvPr id="12" name="図 11"/>
          <p:cNvPicPr>
            <a:picLocks noChangeAspect="1"/>
          </p:cNvPicPr>
          <p:nvPr/>
        </p:nvPicPr>
        <p:blipFill>
          <a:blip r:embed="rId7"/>
          <a:stretch>
            <a:fillRect/>
          </a:stretch>
        </p:blipFill>
        <p:spPr>
          <a:xfrm>
            <a:off x="410458" y="4870607"/>
            <a:ext cx="510540" cy="472440"/>
          </a:xfrm>
          <a:prstGeom prst="rect">
            <a:avLst/>
          </a:prstGeom>
        </p:spPr>
      </p:pic>
      <p:pic>
        <p:nvPicPr>
          <p:cNvPr id="14" name="図 13"/>
          <p:cNvPicPr>
            <a:picLocks noChangeAspect="1"/>
          </p:cNvPicPr>
          <p:nvPr/>
        </p:nvPicPr>
        <p:blipFill>
          <a:blip r:embed="rId8"/>
          <a:stretch>
            <a:fillRect/>
          </a:stretch>
        </p:blipFill>
        <p:spPr>
          <a:xfrm>
            <a:off x="8463589" y="4784204"/>
            <a:ext cx="502920" cy="480060"/>
          </a:xfrm>
          <a:prstGeom prst="rect">
            <a:avLst/>
          </a:prstGeom>
        </p:spPr>
      </p:pic>
    </p:spTree>
    <p:extLst>
      <p:ext uri="{BB962C8B-B14F-4D97-AF65-F5344CB8AC3E}">
        <p14:creationId xmlns:p14="http://schemas.microsoft.com/office/powerpoint/2010/main" val="4124662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441058"/>
          </a:xfrm>
          <a:solidFill>
            <a:srgbClr val="002060"/>
          </a:solidFill>
        </p:spPr>
        <p:txBody>
          <a:bodyPr>
            <a:noAutofit/>
          </a:bodyPr>
          <a:lstStyle/>
          <a:p>
            <a:r>
              <a:rPr lang="ja-JP" altLang="en-US" sz="2000" dirty="0" smtClean="0">
                <a:solidFill>
                  <a:schemeClr val="bg1"/>
                </a:solidFill>
                <a:latin typeface="Meiryo UI" panose="020B0604030504040204" pitchFamily="50" charset="-128"/>
                <a:ea typeface="Meiryo UI" panose="020B0604030504040204" pitchFamily="50" charset="-128"/>
              </a:rPr>
              <a:t>２　大阪の将来像　</a:t>
            </a:r>
            <a:r>
              <a:rPr lang="ja-JP" altLang="en-US" sz="1600" dirty="0" smtClean="0">
                <a:solidFill>
                  <a:schemeClr val="bg1"/>
                </a:solidFill>
                <a:latin typeface="Meiryo UI" panose="020B0604030504040204" pitchFamily="50" charset="-128"/>
                <a:ea typeface="Meiryo UI" panose="020B0604030504040204" pitchFamily="50" charset="-128"/>
              </a:rPr>
              <a:t>（３）</a:t>
            </a:r>
            <a:r>
              <a:rPr kumimoji="1" lang="ja-JP" altLang="en-US" sz="1600" dirty="0" smtClean="0">
                <a:solidFill>
                  <a:schemeClr val="bg1"/>
                </a:solidFill>
                <a:latin typeface="Meiryo UI" panose="020B0604030504040204" pitchFamily="50" charset="-128"/>
                <a:ea typeface="Meiryo UI" panose="020B0604030504040204" pitchFamily="50" charset="-128"/>
              </a:rPr>
              <a:t>将来像を導く</a:t>
            </a:r>
            <a:r>
              <a:rPr lang="ja-JP" altLang="en-US" sz="1600" dirty="0">
                <a:solidFill>
                  <a:schemeClr val="bg1"/>
                </a:solidFill>
                <a:latin typeface="Meiryo UI" panose="020B0604030504040204" pitchFamily="50" charset="-128"/>
                <a:ea typeface="Meiryo UI" panose="020B0604030504040204" pitchFamily="50" charset="-128"/>
              </a:rPr>
              <a:t>考え方（各視点からの</a:t>
            </a:r>
            <a:r>
              <a:rPr lang="ja-JP" altLang="en-US" sz="1600" dirty="0" smtClean="0">
                <a:solidFill>
                  <a:schemeClr val="bg1"/>
                </a:solidFill>
                <a:latin typeface="Meiryo UI" panose="020B0604030504040204" pitchFamily="50" charset="-128"/>
                <a:ea typeface="Meiryo UI" panose="020B0604030504040204" pitchFamily="50" charset="-128"/>
              </a:rPr>
              <a:t>アプローチ⑥）</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309281" y="824086"/>
            <a:ext cx="8503415" cy="471043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marR="0" lvl="0" indent="-93663"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今後、世界では</a:t>
            </a:r>
            <a:r>
              <a:rPr kumimoji="1" lang="ja-JP" altLang="en-US"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600" b="1" i="0" u="sng"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途上国を中心とした人口増加により、貧困（ゴール１）や、健康・福祉（ゴール３）、教育（ゴール４）などの面において、追加的課題</a:t>
            </a:r>
            <a:r>
              <a:rPr kumimoji="1" lang="ja-JP" altLang="en-US"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が予想される。</a:t>
            </a:r>
            <a:endParaRPr kumimoji="1" lang="en-US" altLang="ja-JP"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a:p>
            <a:pPr marL="93663" marR="0" lvl="0" indent="-93663" algn="l" defTabSz="457200" rtl="0" eaLnBrk="1" fontAlgn="auto" latinLnBrk="0" hangingPunct="1">
              <a:lnSpc>
                <a:spcPct val="100000"/>
              </a:lnSpc>
              <a:spcBef>
                <a:spcPts val="0"/>
              </a:spcBef>
              <a:spcAft>
                <a:spcPts val="0"/>
              </a:spcAft>
              <a:buClrTx/>
              <a:buSzTx/>
              <a:buFontTx/>
              <a:buNone/>
              <a:tabLst/>
              <a:defRPr/>
            </a:pPr>
            <a:endPar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93663" marR="0" lvl="0" indent="-93663"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➢先進国やアジアにおいては、</a:t>
            </a:r>
            <a:r>
              <a:rPr kumimoji="1" lang="ja-JP" altLang="en-US" sz="1600" b="1" i="0" u="sng"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高齢化が急速に進展し、健康・福祉（ゴール３）における課題が懸念。</a:t>
            </a:r>
            <a:endParaRPr kumimoji="1" lang="en-US" altLang="ja-JP" sz="16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a:p>
            <a:pPr marL="93663" marR="0" lvl="0" indent="-93663" algn="l" defTabSz="457200" rtl="0" eaLnBrk="1" fontAlgn="auto" latinLnBrk="0" hangingPunct="1">
              <a:lnSpc>
                <a:spcPct val="100000"/>
              </a:lnSpc>
              <a:spcBef>
                <a:spcPts val="0"/>
              </a:spcBef>
              <a:spcAft>
                <a:spcPts val="0"/>
              </a:spcAft>
              <a:buClrTx/>
              <a:buSzTx/>
              <a:buFontTx/>
              <a:buNone/>
              <a:tabLst/>
              <a:defRPr/>
            </a:pPr>
            <a:endParaRPr kumimoji="1" lang="en-US" altLang="ja-JP"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a:p>
            <a:pPr marL="93663" marR="0" lvl="0" indent="-93663" algn="l" defTabSz="4572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➢地球規模では、温暖化の進展による</a:t>
            </a:r>
            <a:r>
              <a:rPr kumimoji="1" lang="ja-JP" altLang="en-US" sz="1600" b="1" u="sng" dirty="0" smtClean="0">
                <a:solidFill>
                  <a:schemeClr val="tx1"/>
                </a:solidFill>
                <a:latin typeface="UD デジタル 教科書体 NK-R" panose="02020400000000000000" pitchFamily="18" charset="-128"/>
                <a:ea typeface="UD デジタル 教科書体 NK-R" panose="02020400000000000000" pitchFamily="18" charset="-128"/>
              </a:rPr>
              <a:t>気候変動に伴い、我々の生活に大きな影響（異常気象、生態系への影響、社会・経済面）がでることが懸念</a:t>
            </a:r>
            <a:r>
              <a:rPr kumimoji="1" lang="ja-JP" altLang="en-US" sz="1600" b="1" dirty="0" smtClean="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600" b="1" dirty="0" smtClean="0">
              <a:solidFill>
                <a:schemeClr val="tx1"/>
              </a:solidFill>
              <a:latin typeface="UD デジタル 教科書体 NK-R" panose="02020400000000000000" pitchFamily="18" charset="-128"/>
              <a:ea typeface="UD デジタル 教科書体 NK-R" panose="02020400000000000000" pitchFamily="18" charset="-128"/>
            </a:endParaRPr>
          </a:p>
          <a:p>
            <a:pPr marL="93663" marR="0" lvl="0" indent="-93663" algn="l" defTabSz="457200" rtl="0" eaLnBrk="1" fontAlgn="auto" latinLnBrk="0" hangingPunct="1">
              <a:lnSpc>
                <a:spcPct val="100000"/>
              </a:lnSpc>
              <a:spcBef>
                <a:spcPts val="0"/>
              </a:spcBef>
              <a:spcAft>
                <a:spcPts val="0"/>
              </a:spcAft>
              <a:buClrTx/>
              <a:buSzTx/>
              <a:buFontTx/>
              <a:buNone/>
              <a:tabLst/>
              <a:defRPr/>
            </a:pPr>
            <a:endParaRPr kumimoji="1" lang="en-US" altLang="ja-JP"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a:p>
            <a:pPr marL="93663" lvl="0" indent="-93663">
              <a:defRPr/>
            </a:pPr>
            <a:r>
              <a:rPr kumimoji="1" lang="ja-JP" altLang="en-US"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こうした世界の課題が予測される中</a:t>
            </a:r>
            <a:r>
              <a:rPr kumimoji="1" lang="ja-JP" altLang="en-US"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600" b="1" u="sng" dirty="0">
                <a:solidFill>
                  <a:schemeClr val="tx1"/>
                </a:solidFill>
                <a:latin typeface="UD デジタル 教科書体 NK-R" panose="02020400000000000000" pitchFamily="18" charset="-128"/>
                <a:ea typeface="UD デジタル 教科書体 NK-R" panose="02020400000000000000" pitchFamily="18" charset="-128"/>
              </a:rPr>
              <a:t>世界的に</a:t>
            </a:r>
            <a:r>
              <a:rPr kumimoji="1" lang="en-US" altLang="ja-JP" sz="1600" b="1" i="0" u="sng"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SDG</a:t>
            </a:r>
            <a:r>
              <a:rPr kumimoji="1" lang="ja-JP" altLang="en-US" sz="1600" b="1" i="0" u="sng" strike="noStrike" kern="1200" cap="none" spc="0" normalizeH="0" baseline="0" noProof="0" dirty="0" err="1"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ｓ</a:t>
            </a:r>
            <a:r>
              <a:rPr kumimoji="1" lang="ja-JP" altLang="en-US" sz="1600" b="1" i="0" u="sng"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達成</a:t>
            </a:r>
            <a:r>
              <a:rPr kumimoji="1" lang="ja-JP" altLang="en-US" sz="1600" b="1" u="sng" dirty="0">
                <a:solidFill>
                  <a:schemeClr val="tx1"/>
                </a:solidFill>
                <a:latin typeface="UD デジタル 教科書体 NK-R" panose="02020400000000000000" pitchFamily="18" charset="-128"/>
                <a:ea typeface="UD デジタル 教科書体 NK-R" panose="02020400000000000000" pitchFamily="18" charset="-128"/>
              </a:rPr>
              <a:t>の</a:t>
            </a:r>
            <a:r>
              <a:rPr kumimoji="1" lang="ja-JP" altLang="en-US" sz="1600" b="1" i="0" u="sng"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重要性</a:t>
            </a:r>
            <a:r>
              <a:rPr kumimoji="1" lang="ja-JP" altLang="en-US" sz="1600" b="1"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を増している。</a:t>
            </a:r>
            <a:endParaRPr kumimoji="1" lang="en-US" altLang="ja-JP" sz="1600" b="1"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a:p>
            <a:pPr marL="93663" marR="0" lvl="0" indent="-93663" algn="l" defTabSz="457200" rtl="0" eaLnBrk="1" fontAlgn="auto" latinLnBrk="0" hangingPunct="1">
              <a:lnSpc>
                <a:spcPct val="100000"/>
              </a:lnSpc>
              <a:spcBef>
                <a:spcPts val="0"/>
              </a:spcBef>
              <a:spcAft>
                <a:spcPts val="0"/>
              </a:spcAft>
              <a:buClrTx/>
              <a:buSzTx/>
              <a:buFontTx/>
              <a:buNone/>
              <a:tabLst/>
              <a:defRPr/>
            </a:pPr>
            <a:endParaRPr kumimoji="1" lang="en-US" altLang="ja-JP"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a:p>
            <a:pPr marL="93663" marR="0" lvl="0" indent="-93663"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今後、科学技術はますます急速に進展。</a:t>
            </a:r>
            <a:r>
              <a:rPr kumimoji="1" lang="en-US" altLang="ja-JP"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AI</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がもたらすおそれのある不平等や格差の拡大など</a:t>
            </a:r>
            <a:r>
              <a:rPr kumimoji="1" lang="ja-JP" altLang="en-US"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の　負の側面</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に留意しつつ</a:t>
            </a:r>
            <a:r>
              <a:rPr kumimoji="1" lang="ja-JP" altLang="en-US"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　</a:t>
            </a:r>
            <a:r>
              <a:rPr kumimoji="1" lang="ja-JP" altLang="en-US" sz="1600" b="1"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人</a:t>
            </a:r>
            <a:r>
              <a:rPr kumimoji="1" lang="ja-JP" altLang="en-US" sz="1600" b="1" i="0" u="sng"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中心の</a:t>
            </a:r>
            <a:r>
              <a:rPr kumimoji="1" lang="ja-JP" altLang="en-US" sz="1600" b="1"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考え</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のもと、</a:t>
            </a:r>
            <a:r>
              <a:rPr kumimoji="1" lang="ja-JP" altLang="en-US" sz="1600" b="1"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科学技術</a:t>
            </a:r>
            <a:r>
              <a:rPr kumimoji="1" lang="ja-JP" altLang="en-US" sz="1600" b="1" i="0" u="sng"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を、すべて</a:t>
            </a:r>
            <a:r>
              <a:rPr kumimoji="1" lang="ja-JP" altLang="en-US" sz="1600" b="1"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の人</a:t>
            </a:r>
            <a:r>
              <a:rPr kumimoji="1" lang="ja-JP" altLang="en-US" sz="1600" b="1" i="0" u="sng"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の可能性</a:t>
            </a:r>
            <a:r>
              <a:rPr kumimoji="1" lang="ja-JP" altLang="en-US" sz="1600" b="1"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を</a:t>
            </a:r>
            <a:r>
              <a:rPr kumimoji="1" lang="ja-JP" altLang="en-US" sz="1600" b="1" i="0" u="sng"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広げることや、</a:t>
            </a:r>
            <a:r>
              <a:rPr kumimoji="1" lang="ja-JP" altLang="en-US" sz="1600" b="1"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様々な世界の課題解決につなげていくことが必要</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endParaRPr kumimoji="1" lang="en-US" altLang="ja-JP"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a:p>
            <a:pPr marL="93663" marR="0" lvl="0" indent="-93663" algn="l" defTabSz="457200" rtl="0" eaLnBrk="1" fontAlgn="auto" latinLnBrk="0" hangingPunct="1">
              <a:lnSpc>
                <a:spcPct val="100000"/>
              </a:lnSpc>
              <a:spcBef>
                <a:spcPts val="0"/>
              </a:spcBef>
              <a:spcAft>
                <a:spcPts val="0"/>
              </a:spcAft>
              <a:buClrTx/>
              <a:buSzTx/>
              <a:buFontTx/>
              <a:buNone/>
              <a:tabLst/>
              <a:defRPr/>
            </a:pPr>
            <a:endParaRPr kumimoji="1" lang="en-US" altLang="ja-JP"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a:p>
            <a:pPr marL="93663" marR="0" lvl="0" indent="-93663"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万博開催都市として、大阪が先頭に立ち、先端技術等を活用し、</a:t>
            </a:r>
            <a:r>
              <a:rPr kumimoji="1" lang="ja-JP" altLang="en-US" sz="1600" b="1"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ＳＤＧｓの達成に向け、世界とともに未来に貢献していくことが必要</a:t>
            </a:r>
            <a:r>
              <a:rPr kumimoji="1" lang="ja-JP" altLang="en-US"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endParaRPr kumimoji="1" lang="en-US" altLang="ja-JP"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8" name="スライド番号プレースホルダー 7"/>
          <p:cNvSpPr>
            <a:spLocks noGrp="1"/>
          </p:cNvSpPr>
          <p:nvPr>
            <p:ph type="sldNum" sz="quarter" idx="12"/>
          </p:nvPr>
        </p:nvSpPr>
        <p:spPr/>
        <p:txBody>
          <a:bodyPr/>
          <a:lstStyle/>
          <a:p>
            <a:r>
              <a:rPr kumimoji="1" lang="en-US" altLang="ja-JP" dirty="0" smtClean="0"/>
              <a:t>15</a:t>
            </a:r>
            <a:endParaRPr kumimoji="1" lang="ja-JP" altLang="en-US" dirty="0"/>
          </a:p>
        </p:txBody>
      </p:sp>
    </p:spTree>
    <p:extLst>
      <p:ext uri="{BB962C8B-B14F-4D97-AF65-F5344CB8AC3E}">
        <p14:creationId xmlns:p14="http://schemas.microsoft.com/office/powerpoint/2010/main" val="2227838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spTree>
    <p:extLst>
      <p:ext uri="{BB962C8B-B14F-4D97-AF65-F5344CB8AC3E}">
        <p14:creationId xmlns:p14="http://schemas.microsoft.com/office/powerpoint/2010/main" val="3375945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角丸四角形 45"/>
          <p:cNvSpPr/>
          <p:nvPr/>
        </p:nvSpPr>
        <p:spPr>
          <a:xfrm>
            <a:off x="657684" y="4006615"/>
            <a:ext cx="7828629" cy="2824760"/>
          </a:xfrm>
          <a:prstGeom prst="roundRect">
            <a:avLst>
              <a:gd name="adj" fmla="val 1096"/>
            </a:avLst>
          </a:prstGeom>
          <a:solidFill>
            <a:schemeClr val="accent1">
              <a:lumMod val="60000"/>
              <a:lumOff val="40000"/>
              <a:alpha val="61961"/>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角丸四角形 13"/>
          <p:cNvSpPr/>
          <p:nvPr/>
        </p:nvSpPr>
        <p:spPr>
          <a:xfrm>
            <a:off x="886393" y="4366998"/>
            <a:ext cx="3234246" cy="607182"/>
          </a:xfrm>
          <a:prstGeom prst="roundRect">
            <a:avLst>
              <a:gd name="adj" fmla="val 50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正方形/長方形 14"/>
          <p:cNvSpPr/>
          <p:nvPr/>
        </p:nvSpPr>
        <p:spPr>
          <a:xfrm>
            <a:off x="751755" y="4401108"/>
            <a:ext cx="3587298" cy="52052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多様なチャレンジによる成長</a:t>
            </a:r>
            <a:endParaRPr kumimoji="1" lang="en-US" altLang="ja-JP"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lvl="0" algn="ctr">
              <a:defRPr/>
            </a:pPr>
            <a:r>
              <a:rPr kumimoji="1" lang="ja-JP" altLang="en-US"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Diverse Innovation</a:t>
            </a:r>
            <a:r>
              <a:rPr kumimoji="1" lang="ja-JP" altLang="en-US"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endPar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16" name="角丸四角形 15"/>
          <p:cNvSpPr/>
          <p:nvPr/>
        </p:nvSpPr>
        <p:spPr>
          <a:xfrm>
            <a:off x="4952890" y="4365623"/>
            <a:ext cx="3215342" cy="614549"/>
          </a:xfrm>
          <a:prstGeom prst="roundRect">
            <a:avLst>
              <a:gd name="adj" fmla="val 5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正方形/長方形 16"/>
          <p:cNvSpPr/>
          <p:nvPr/>
        </p:nvSpPr>
        <p:spPr>
          <a:xfrm>
            <a:off x="5154720" y="4394668"/>
            <a:ext cx="2667623"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いのち輝く幸せな暮らし</a:t>
            </a:r>
            <a:endParaRPr kumimoji="1" lang="en-US" altLang="ja-JP"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en-US" altLang="ja-JP"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Human Well-being</a:t>
            </a:r>
            <a:r>
              <a:rPr kumimoji="1" lang="ja-JP" altLang="en-US"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endPar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20" name="角丸四角形 19"/>
          <p:cNvSpPr/>
          <p:nvPr/>
        </p:nvSpPr>
        <p:spPr>
          <a:xfrm>
            <a:off x="3039035" y="5713032"/>
            <a:ext cx="3065930" cy="622431"/>
          </a:xfrm>
          <a:prstGeom prst="roundRect">
            <a:avLst>
              <a:gd name="adj" fmla="val 5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正方形/長方形 21"/>
          <p:cNvSpPr/>
          <p:nvPr/>
        </p:nvSpPr>
        <p:spPr>
          <a:xfrm>
            <a:off x="2616654" y="5763554"/>
            <a:ext cx="3850909"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世界の未来をともにつくる</a:t>
            </a:r>
            <a:endParaRPr kumimoji="1" lang="en-US" altLang="ja-JP"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en-US" altLang="ja-JP"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Global </a:t>
            </a:r>
            <a:r>
              <a:rPr kumimoji="1" lang="en-US" altLang="ja-JP"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Co-Creation Hub</a:t>
            </a:r>
            <a:r>
              <a:rPr kumimoji="1" lang="ja-JP" altLang="en-US"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endPar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24" name="図形 23"/>
          <p:cNvSpPr/>
          <p:nvPr/>
        </p:nvSpPr>
        <p:spPr>
          <a:xfrm rot="11041147">
            <a:off x="4878742" y="4777970"/>
            <a:ext cx="808103" cy="1106022"/>
          </a:xfrm>
          <a:prstGeom prst="swooshArrow">
            <a:avLst>
              <a:gd name="adj1" fmla="val 22524"/>
              <a:gd name="adj2" fmla="val 29227"/>
            </a:avLst>
          </a:prstGeom>
          <a:gradFill flip="none" rotWithShape="1">
            <a:gsLst>
              <a:gs pos="0">
                <a:srgbClr val="FF3300"/>
              </a:gs>
              <a:gs pos="39999">
                <a:srgbClr val="FF9933"/>
              </a:gs>
              <a:gs pos="70000">
                <a:srgbClr val="FFCC66"/>
              </a:gs>
              <a:gs pos="100000">
                <a:srgbClr val="FFFFCC"/>
              </a:gs>
            </a:gsLst>
            <a:lin ang="8100000" scaled="1"/>
            <a:tileRect/>
          </a:gra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5" name="図形 24"/>
          <p:cNvSpPr/>
          <p:nvPr/>
        </p:nvSpPr>
        <p:spPr>
          <a:xfrm rot="2212374">
            <a:off x="4161707" y="4222976"/>
            <a:ext cx="834181" cy="895226"/>
          </a:xfrm>
          <a:prstGeom prst="swooshArrow">
            <a:avLst>
              <a:gd name="adj1" fmla="val 22524"/>
              <a:gd name="adj2" fmla="val 29227"/>
            </a:avLst>
          </a:prstGeom>
          <a:solidFill>
            <a:schemeClr val="accent6"/>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6" name="図形 25"/>
          <p:cNvSpPr/>
          <p:nvPr/>
        </p:nvSpPr>
        <p:spPr>
          <a:xfrm rot="5732256" flipH="1" flipV="1">
            <a:off x="3419973" y="4805710"/>
            <a:ext cx="755406" cy="1115030"/>
          </a:xfrm>
          <a:prstGeom prst="swooshArrow">
            <a:avLst>
              <a:gd name="adj1" fmla="val 22524"/>
              <a:gd name="adj2" fmla="val 29227"/>
            </a:avLst>
          </a:prstGeom>
          <a:solidFill>
            <a:schemeClr val="accent1">
              <a:lumMod val="75000"/>
            </a:schemeClr>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34" name="図 33"/>
          <p:cNvPicPr>
            <a:picLocks noChangeAspect="1"/>
          </p:cNvPicPr>
          <p:nvPr/>
        </p:nvPicPr>
        <p:blipFill>
          <a:blip r:embed="rId2"/>
          <a:stretch>
            <a:fillRect/>
          </a:stretch>
        </p:blipFill>
        <p:spPr>
          <a:xfrm>
            <a:off x="7742420" y="6373349"/>
            <a:ext cx="576936" cy="289627"/>
          </a:xfrm>
          <a:prstGeom prst="rect">
            <a:avLst/>
          </a:prstGeom>
        </p:spPr>
      </p:pic>
      <p:sp>
        <p:nvSpPr>
          <p:cNvPr id="41" name="テキスト ボックス 40"/>
          <p:cNvSpPr txBox="1"/>
          <p:nvPr/>
        </p:nvSpPr>
        <p:spPr>
          <a:xfrm>
            <a:off x="1828800" y="5089878"/>
            <a:ext cx="5972855" cy="4924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人が中心＝「誰一人取り残さない」</a:t>
            </a:r>
            <a:endParaRPr kumimoji="1" lang="en-US" altLang="ja-JP"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「人中心」をベース</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に、サイバー空間とフィジカル空間の高度な</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融合により取組みを推進</a:t>
            </a: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48" name="正方形/長方形 47"/>
          <p:cNvSpPr/>
          <p:nvPr/>
        </p:nvSpPr>
        <p:spPr>
          <a:xfrm>
            <a:off x="1828800" y="6412880"/>
            <a:ext cx="6036480" cy="292388"/>
          </a:xfrm>
          <a:prstGeom prst="rect">
            <a:avLst/>
          </a:prstGeom>
          <a:noFill/>
          <a:ln w="19050">
            <a:noFill/>
            <a:prstDash val="solid"/>
          </a:ln>
        </p:spPr>
        <p:txBody>
          <a:bodyPr wrap="square">
            <a:spAutoFit/>
          </a:bodyPr>
          <a:lstStyle/>
          <a:p>
            <a:pPr marL="84138" marR="0" lvl="0" indent="-84138" algn="l"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ローカル、グローバルの両面から</a:t>
            </a:r>
            <a:r>
              <a:rPr kumimoji="1" lang="en-US" altLang="ja-JP"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つ</a:t>
            </a:r>
            <a:r>
              <a:rPr kumimoji="1" lang="ja-JP" altLang="en-US"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の柱で</a:t>
            </a:r>
            <a:r>
              <a:rPr kumimoji="1" lang="en-US" altLang="ja-JP"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SDG</a:t>
            </a:r>
            <a:r>
              <a:rPr kumimoji="1" lang="ja-JP" altLang="en-US" sz="1300" b="1"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ｓ</a:t>
            </a:r>
            <a:r>
              <a:rPr kumimoji="1" lang="ja-JP" altLang="en-US"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先進都市としての取組みを推進</a:t>
            </a:r>
            <a:endParaRPr kumimoji="1" lang="en-US" altLang="ja-JP"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タイトル 1"/>
          <p:cNvSpPr txBox="1">
            <a:spLocks/>
          </p:cNvSpPr>
          <p:nvPr/>
        </p:nvSpPr>
        <p:spPr>
          <a:xfrm>
            <a:off x="4544" y="0"/>
            <a:ext cx="9144000" cy="441058"/>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ja-JP" altLang="en-US" sz="2000" dirty="0" smtClean="0">
                <a:solidFill>
                  <a:prstClr val="white"/>
                </a:solidFill>
                <a:latin typeface="Meiryo UI" panose="020B0604030504040204" pitchFamily="50" charset="-128"/>
                <a:ea typeface="Meiryo UI" panose="020B0604030504040204" pitchFamily="50" charset="-128"/>
              </a:rPr>
              <a:t>２　大阪の将来像　</a:t>
            </a:r>
            <a:r>
              <a:rPr lang="ja-JP" altLang="en-US" sz="1600" dirty="0" smtClean="0">
                <a:solidFill>
                  <a:prstClr val="white"/>
                </a:solidFill>
                <a:latin typeface="Meiryo UI" panose="020B0604030504040204" pitchFamily="50" charset="-128"/>
                <a:ea typeface="Meiryo UI" panose="020B0604030504040204" pitchFamily="50" charset="-128"/>
              </a:rPr>
              <a:t>（４）</a:t>
            </a:r>
            <a:r>
              <a:rPr kumimoji="1" lang="ja-JP" altLang="en-US" sz="160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rPr>
              <a:t>将来像とそれを実現するための３つの柱</a:t>
            </a:r>
            <a:endParaRPr kumimoji="1" lang="ja-JP" altLang="en-US" sz="160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44" name="正方形/長方形 43"/>
          <p:cNvSpPr/>
          <p:nvPr/>
        </p:nvSpPr>
        <p:spPr>
          <a:xfrm>
            <a:off x="44358" y="632013"/>
            <a:ext cx="373179" cy="3374602"/>
          </a:xfrm>
          <a:prstGeom prst="rect">
            <a:avLst/>
          </a:prstGeom>
          <a:solidFill>
            <a:srgbClr val="00B0F0"/>
          </a:solidFill>
          <a:ln w="19050">
            <a:noFill/>
            <a:prstDash val="solid"/>
          </a:ln>
        </p:spPr>
        <p:txBody>
          <a:bodyPr vert="eaVert" wrap="square" anchor="ctr">
            <a:spAutoFit/>
          </a:bodyPr>
          <a:lstStyle/>
          <a:p>
            <a:pPr marL="84138" marR="0" lvl="0" indent="-84138" algn="ctr" defTabSz="914400" rtl="0" eaLnBrk="1" fontAlgn="auto" latinLnBrk="0" hangingPunct="1">
              <a:lnSpc>
                <a:spcPts val="14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将来像</a:t>
            </a:r>
            <a:r>
              <a:rPr kumimoji="1" lang="en-US" altLang="ja-JP" sz="1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46"/>
          <p:cNvSpPr/>
          <p:nvPr/>
        </p:nvSpPr>
        <p:spPr>
          <a:xfrm>
            <a:off x="44135" y="4128247"/>
            <a:ext cx="364202" cy="2676802"/>
          </a:xfrm>
          <a:prstGeom prst="rect">
            <a:avLst/>
          </a:prstGeom>
          <a:solidFill>
            <a:srgbClr val="00B0F0"/>
          </a:solidFill>
          <a:ln w="19050">
            <a:noFill/>
            <a:prstDash val="solid"/>
          </a:ln>
        </p:spPr>
        <p:txBody>
          <a:bodyPr vert="eaVert" wrap="square">
            <a:spAutoFit/>
          </a:bodyPr>
          <a:lstStyle/>
          <a:p>
            <a:pPr marL="84138" marR="0" lvl="0" indent="-84138" algn="ctr" defTabSz="914400" rtl="0" eaLnBrk="1" fontAlgn="auto" latinLnBrk="0" hangingPunct="1">
              <a:lnSpc>
                <a:spcPts val="14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３つの柱</a:t>
            </a:r>
            <a:r>
              <a:rPr kumimoji="1" lang="en-US" altLang="ja-JP"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270708" y="909649"/>
            <a:ext cx="9723564" cy="769441"/>
          </a:xfrm>
          <a:prstGeom prst="rect">
            <a:avLst/>
          </a:prstGeom>
          <a:noFill/>
          <a:effectLst>
            <a:glow rad="25400">
              <a:schemeClr val="accent1">
                <a:alpha val="40000"/>
              </a:schemeClr>
            </a:glow>
            <a:softEdge rad="165100"/>
          </a:effectLst>
        </p:spPr>
        <p:txBody>
          <a:bodyPr wrap="square" rtlCol="0">
            <a:spAutoFit/>
            <a:scene3d>
              <a:camera prst="orthographicFront"/>
              <a:lightRig rig="threePt" dir="t"/>
            </a:scene3d>
            <a:sp3d extrusionH="57150">
              <a:bevelT w="38100" h="38100"/>
            </a:sp3d>
          </a:bodyPr>
          <a:lstStyle/>
          <a:p>
            <a:pPr marL="0" marR="0" lvl="0" indent="0" algn="ctr" defTabSz="914266"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世界一ワクワクする都市・大阪</a:t>
            </a:r>
            <a:endParaRPr kumimoji="1" lang="en-US" altLang="ja-JP" sz="44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30" name="テキスト ボックス 29"/>
          <p:cNvSpPr txBox="1"/>
          <p:nvPr/>
        </p:nvSpPr>
        <p:spPr>
          <a:xfrm>
            <a:off x="417538" y="1827060"/>
            <a:ext cx="8524756" cy="1384995"/>
          </a:xfrm>
          <a:prstGeom prst="rect">
            <a:avLst/>
          </a:prstGeom>
          <a:noFill/>
        </p:spPr>
        <p:txBody>
          <a:bodyPr wrap="square" rtlCol="0">
            <a:spAutoFit/>
            <a:scene3d>
              <a:camera prst="orthographicFront"/>
              <a:lightRig rig="threePt" dir="t"/>
            </a:scene3d>
            <a:sp3d extrusionH="57150">
              <a:bevelT w="38100" h="38100"/>
            </a:sp3d>
          </a:bodyPr>
          <a:lstStyle/>
          <a:p>
            <a:pPr marL="0" marR="0" lvl="0" indent="0" algn="ctr" defTabSz="914266" rtl="0" eaLnBrk="1" fontAlgn="auto" latinLnBrk="0" hangingPunct="1">
              <a:lnSpc>
                <a:spcPct val="100000"/>
              </a:lnSpc>
              <a:spcBef>
                <a:spcPts val="0"/>
              </a:spcBef>
              <a:spcAft>
                <a:spcPts val="0"/>
              </a:spcAft>
              <a:buClrTx/>
              <a:buSzTx/>
              <a:buFontTx/>
              <a:buNone/>
              <a:tabLst/>
              <a:defRPr/>
            </a:pPr>
            <a:r>
              <a:rPr kumimoji="1" lang="ja-JP" altLang="en-US" sz="4400" b="1" i="0" u="sng"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rPr>
              <a:t>Ｏ</a:t>
            </a:r>
            <a:r>
              <a:rPr kumimoji="1" lang="en-US" altLang="ja-JP" sz="4400" b="1" i="0" u="sng" strike="noStrike" kern="1200" cap="none" spc="0" normalizeH="0" baseline="0" noProof="0" dirty="0" err="1" smtClean="0">
                <a:ln>
                  <a:noFill/>
                </a:ln>
                <a:solidFill>
                  <a:srgbClr val="0070C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rPr>
              <a:t>saka</a:t>
            </a:r>
            <a:endParaRPr kumimoji="1" lang="en-US" altLang="ja-JP" sz="4400" b="1" i="0" u="sng"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endParaRPr>
          </a:p>
          <a:p>
            <a:pPr lvl="0" algn="ctr" defTabSz="914266">
              <a:defRPr/>
            </a:pPr>
            <a:r>
              <a:rPr kumimoji="1" lang="en-US" altLang="ja-JP" sz="4000" b="1" u="sng" dirty="0" smtClean="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-Co-Create Exciting Future-</a:t>
            </a:r>
            <a:endParaRPr kumimoji="1" lang="ja-JP" altLang="en-US" sz="4000" b="0" i="0" u="sng"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a:ea typeface="Meiryo UI"/>
            </a:endParaRPr>
          </a:p>
        </p:txBody>
      </p:sp>
      <p:sp>
        <p:nvSpPr>
          <p:cNvPr id="10" name="スライド番号プレースホルダー 9"/>
          <p:cNvSpPr>
            <a:spLocks noGrp="1"/>
          </p:cNvSpPr>
          <p:nvPr>
            <p:ph type="sldNum" sz="quarter" idx="12"/>
          </p:nvPr>
        </p:nvSpPr>
        <p:spPr/>
        <p:txBody>
          <a:bodyPr/>
          <a:lstStyle/>
          <a:p>
            <a:r>
              <a:rPr kumimoji="1" lang="en-US" altLang="ja-JP" dirty="0" smtClean="0"/>
              <a:t>16</a:t>
            </a:r>
            <a:endParaRPr kumimoji="1" lang="ja-JP" altLang="en-US" dirty="0"/>
          </a:p>
        </p:txBody>
      </p:sp>
    </p:spTree>
    <p:extLst>
      <p:ext uri="{BB962C8B-B14F-4D97-AF65-F5344CB8AC3E}">
        <p14:creationId xmlns:p14="http://schemas.microsoft.com/office/powerpoint/2010/main" val="32256664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157516" y="680013"/>
            <a:ext cx="8655180" cy="5724644"/>
          </a:xfrm>
          <a:prstGeom prst="rect">
            <a:avLst/>
          </a:prstGeom>
          <a:noFill/>
          <a:ln w="19050">
            <a:solidFill>
              <a:schemeClr val="tx1"/>
            </a:solidFill>
            <a:prstDash val="solid"/>
          </a:ln>
          <a:effectLst/>
        </p:spPr>
        <p:txBody>
          <a:bodyPr wrap="square">
            <a:spAutoFit/>
          </a:bodyPr>
          <a:lstStyle/>
          <a:p>
            <a:pPr marL="84138" lvl="0" indent="-84138" defTabSz="914400">
              <a:spcBef>
                <a:spcPts val="1200"/>
              </a:spcBef>
              <a:defRPr/>
            </a:pPr>
            <a:r>
              <a:rPr kumimoji="1" lang="ja-JP" altLang="en-US" b="1" i="0" u="sng"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en-US" altLang="ja-JP" sz="1600" b="1" u="sng" dirty="0" smtClean="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Osaka </a:t>
            </a:r>
            <a:r>
              <a:rPr kumimoji="1" lang="en-US" altLang="ja-JP" sz="1600" b="1" u="sng"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en-US" altLang="ja-JP" sz="1600" b="1" u="sng"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Co-Create </a:t>
            </a:r>
            <a:r>
              <a:rPr kumimoji="1" lang="en-US" altLang="ja-JP" sz="1600" b="1" u="sng"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Exciting </a:t>
            </a:r>
            <a:r>
              <a:rPr kumimoji="1" lang="en-US" altLang="ja-JP" sz="1600" b="1" u="sng"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Future- </a:t>
            </a:r>
            <a:r>
              <a:rPr kumimoji="1" lang="ja-JP" altLang="en-US" sz="1600" b="1" u="sng" dirty="0" smtClean="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ja-JP" altLang="en-US" sz="1600" b="1" u="sng"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（世界一ワクワクする都市・大阪）とは</a:t>
            </a:r>
            <a:endParaRPr kumimoji="1" lang="en-US" altLang="ja-JP" sz="1600" b="1" u="sng"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68288" marR="0" lvl="0" indent="-268288" algn="l" defTabSz="914400" rtl="0" eaLnBrk="1" fontAlgn="auto" latinLnBrk="0" hangingPunct="1">
              <a:spcBef>
                <a:spcPts val="1200"/>
              </a:spcBef>
              <a:spcAft>
                <a:spcPts val="0"/>
              </a:spcAft>
              <a:buClrTx/>
              <a:buSzTx/>
              <a:buFontTx/>
              <a:buNone/>
              <a:tabLst/>
              <a:defRPr/>
            </a:pPr>
            <a:endParaRPr kumimoji="1" lang="en-US" altLang="ja-JP" sz="160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4625" lvl="0" indent="-174625" defTabSz="914400">
              <a:spcBef>
                <a:spcPts val="1200"/>
              </a:spcBef>
              <a:defRPr/>
            </a:pPr>
            <a:r>
              <a:rPr kumimoji="1" lang="ja-JP" altLang="en-US" sz="1600" dirty="0" smtClean="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en-US" altLang="ja-JP" sz="1600" b="1" dirty="0" smtClean="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Exciting</a:t>
            </a:r>
            <a:r>
              <a:rPr kumimoji="1" lang="ja-JP" altLang="en-US" sz="1600" dirty="0" smtClean="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ja-JP" altLang="en-US" sz="16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は</a:t>
            </a:r>
            <a:r>
              <a:rPr kumimoji="1" lang="ja-JP" altLang="en-US" sz="1600" dirty="0" smtClean="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ja-JP" altLang="en-US" sz="1600" u="sng" dirty="0" smtClean="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ワクワクす</a:t>
            </a:r>
            <a:r>
              <a:rPr kumimoji="1" lang="ja-JP" altLang="en-US" sz="1600" u="sng"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る</a:t>
            </a:r>
            <a:r>
              <a:rPr kumimoji="1" lang="ja-JP" altLang="en-US" sz="1600" u="sng" dirty="0" smtClean="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、心躍る</a:t>
            </a:r>
            <a:r>
              <a:rPr kumimoji="1" lang="ja-JP" altLang="en-US" sz="1600" dirty="0" smtClean="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と</a:t>
            </a:r>
            <a:r>
              <a:rPr kumimoji="1" lang="ja-JP" altLang="en-US" sz="16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いう意味を指すが、この言葉から連想される、</a:t>
            </a:r>
            <a:r>
              <a:rPr kumimoji="1" lang="ja-JP" altLang="en-US" sz="1600" u="sng"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予測不可能性、前向きさ</a:t>
            </a:r>
            <a:r>
              <a:rPr kumimoji="1" lang="ja-JP" altLang="en-US" sz="16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などの意味を持たせ、さらには、こうしたまちを</a:t>
            </a:r>
            <a:r>
              <a:rPr kumimoji="1" lang="ja-JP" altLang="en-US" sz="1600" u="sng"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共創していくという意味</a:t>
            </a:r>
            <a:r>
              <a:rPr kumimoji="1" lang="ja-JP" altLang="en-US" sz="16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を込め、「</a:t>
            </a:r>
            <a:r>
              <a:rPr kumimoji="1" lang="en-US" altLang="ja-JP" sz="16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Osaka -</a:t>
            </a:r>
            <a:r>
              <a:rPr kumimoji="1" lang="en-US" altLang="ja-JP" sz="16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Co-Create </a:t>
            </a:r>
            <a:r>
              <a:rPr kumimoji="1" lang="en-US" altLang="ja-JP" sz="16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Exciting </a:t>
            </a:r>
            <a:r>
              <a:rPr kumimoji="1" lang="en-US" altLang="ja-JP" sz="1600" dirty="0" smtClean="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Future -</a:t>
            </a:r>
            <a:r>
              <a:rPr kumimoji="1" lang="ja-JP" altLang="en-US" sz="1600" dirty="0" smtClean="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ja-JP" altLang="en-US" sz="16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世界一ワクワクする都市・大阪）」とした。</a:t>
            </a:r>
          </a:p>
          <a:p>
            <a:pPr marL="174625" lvl="0" indent="-174625" defTabSz="914400">
              <a:spcBef>
                <a:spcPts val="1200"/>
              </a:spcBef>
              <a:defRPr/>
            </a:pPr>
            <a:r>
              <a:rPr kumimoji="1" lang="ja-JP" altLang="en-US" sz="16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○このような意味は、大阪の歴史に培われた</a:t>
            </a:r>
            <a:r>
              <a:rPr kumimoji="1" lang="ja-JP" altLang="en-US" sz="1600" u="sng"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「人を惹きつける魅力」や「おもてなし精神」、「笑い</a:t>
            </a:r>
            <a:r>
              <a:rPr kumimoji="1" lang="ja-JP" altLang="en-US" sz="1600" u="sng" dirty="0" smtClean="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　文化</a:t>
            </a:r>
            <a:r>
              <a:rPr kumimoji="1" lang="ja-JP" altLang="en-US" sz="1600" u="sng"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」などとも合致し、「まちがにぎやかでおもしろい」といった、現在の大阪に対するイメージ</a:t>
            </a:r>
            <a:r>
              <a:rPr kumimoji="1" lang="ja-JP" altLang="en-US" sz="16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、さらには、東京とは異なる個性・新たな価値観をもって、</a:t>
            </a:r>
            <a:r>
              <a:rPr kumimoji="1" lang="ja-JP" altLang="en-US" sz="1600" u="sng" dirty="0" smtClean="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日本、世界の</a:t>
            </a:r>
            <a:r>
              <a:rPr kumimoji="1" lang="ja-JP" altLang="en-US" sz="1600" u="sng"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新たな都市像</a:t>
            </a:r>
            <a:r>
              <a:rPr kumimoji="1" lang="ja-JP" altLang="en-US" sz="1600" u="sng" dirty="0" smtClean="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を先導</a:t>
            </a:r>
            <a:r>
              <a:rPr kumimoji="1" lang="ja-JP" altLang="en-US" sz="16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するという、大阪がめざす考え方とも合致する。</a:t>
            </a:r>
          </a:p>
          <a:p>
            <a:pPr marL="174625" lvl="0" indent="-174625" defTabSz="914400">
              <a:spcBef>
                <a:spcPts val="1200"/>
              </a:spcBef>
              <a:defRPr/>
            </a:pPr>
            <a:r>
              <a:rPr kumimoji="1" lang="ja-JP" altLang="en-US" sz="16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○世界に目を向けると、気候変動や環境破壊、グローバル化による格差の拡大など大きな課題を抱えている。また、日本でも人口減少、少子高齢化</a:t>
            </a:r>
            <a:r>
              <a:rPr kumimoji="1" lang="ja-JP" altLang="en-US" sz="1600" dirty="0" smtClean="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a:t>
            </a:r>
            <a:r>
              <a:rPr kumimoji="1" lang="ja-JP" altLang="en-US" sz="16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中</a:t>
            </a:r>
            <a:r>
              <a:rPr kumimoji="1" lang="ja-JP" altLang="en-US" sz="1600" dirty="0" smtClean="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で</a:t>
            </a:r>
            <a:r>
              <a:rPr kumimoji="1" lang="ja-JP" altLang="en-US" sz="16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、今後、いかに社会を維持していくのか、日々の生活をいかに豊かなものにしていくのかが問われている。こうした</a:t>
            </a:r>
            <a:r>
              <a:rPr kumimoji="1" lang="ja-JP" altLang="en-US" sz="1600" u="sng"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世界、　日本の課題</a:t>
            </a:r>
            <a:r>
              <a:rPr kumimoji="1" lang="ja-JP" altLang="en-US" sz="1600" u="sng" dirty="0" smtClean="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にひるむ</a:t>
            </a:r>
            <a:r>
              <a:rPr kumimoji="1" lang="ja-JP" altLang="en-US" sz="1600" u="sng"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ことなく、前向きに進んでいく、意味合い</a:t>
            </a:r>
            <a:r>
              <a:rPr kumimoji="1" lang="ja-JP" altLang="en-US" sz="16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も込めた言葉とした。</a:t>
            </a:r>
          </a:p>
          <a:p>
            <a:pPr marL="174625" lvl="0" indent="-174625" defTabSz="914400">
              <a:spcBef>
                <a:spcPts val="1200"/>
              </a:spcBef>
              <a:defRPr/>
            </a:pPr>
            <a:r>
              <a:rPr kumimoji="1" lang="ja-JP" altLang="en-US" sz="16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○また</a:t>
            </a:r>
            <a:r>
              <a:rPr kumimoji="1" lang="ja-JP" altLang="en-US" sz="1600" dirty="0" smtClean="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ja-JP" altLang="en-US" sz="1600" u="sng" dirty="0" smtClean="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a:t>
            </a:r>
            <a:r>
              <a:rPr kumimoji="1" lang="ja-JP" altLang="en-US" sz="1600" u="sng"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・関西万博</a:t>
            </a:r>
            <a:r>
              <a:rPr kumimoji="1" lang="ja-JP" altLang="en-US" sz="16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は、こうした課題解決に向け、世界中の人々が知恵を出し合い、</a:t>
            </a:r>
            <a:r>
              <a:rPr kumimoji="1" lang="ja-JP" altLang="en-US" sz="1600" u="sng"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ワクワク</a:t>
            </a:r>
            <a:r>
              <a:rPr kumimoji="1" lang="ja-JP" altLang="en-US" sz="1600" u="sng" dirty="0" smtClean="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する　</a:t>
            </a:r>
            <a:r>
              <a:rPr kumimoji="1" lang="ja-JP" altLang="en-US" sz="1600" u="sng" dirty="0" err="1" smtClean="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ような</a:t>
            </a:r>
            <a:r>
              <a:rPr kumimoji="1" lang="ja-JP" altLang="en-US" sz="1600" u="sng"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未来社会を描き、これからの世界を共創</a:t>
            </a:r>
            <a:r>
              <a:rPr kumimoji="1" lang="ja-JP" altLang="en-US" sz="16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en-US" altLang="ja-JP" sz="16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Co-Creation</a:t>
            </a:r>
            <a:r>
              <a:rPr kumimoji="1" lang="ja-JP" altLang="en-US" sz="16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）していく場となる。</a:t>
            </a:r>
          </a:p>
          <a:p>
            <a:pPr marL="174625" lvl="0" indent="-174625" defTabSz="914400">
              <a:spcBef>
                <a:spcPts val="1200"/>
              </a:spcBef>
              <a:defRPr/>
            </a:pPr>
            <a:r>
              <a:rPr kumimoji="1" lang="ja-JP" altLang="en-US" sz="16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○大阪らしさを発揮し</a:t>
            </a:r>
            <a:r>
              <a:rPr kumimoji="1" lang="ja-JP" altLang="en-US" sz="1600" dirty="0" smtClean="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a:t>
            </a:r>
            <a:r>
              <a:rPr kumimoji="1" lang="ja-JP" altLang="en-US" sz="16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・関西万博後の世界、日本、そして大阪が実りあるものとなるよう、子どもたちをはじめ、</a:t>
            </a:r>
            <a:r>
              <a:rPr kumimoji="1" lang="ja-JP" altLang="en-US" sz="1600" u="sng"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すべての府民にわかりやすく・明るい未来を伝えるとともに、世界に向けて大阪</a:t>
            </a:r>
            <a:r>
              <a:rPr kumimoji="1" lang="ja-JP" altLang="en-US" sz="1600" u="sng" dirty="0" smtClean="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の新た</a:t>
            </a:r>
            <a:r>
              <a:rPr kumimoji="1" lang="ja-JP" altLang="en-US" sz="1600" u="sng"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な都市のイメージを発信</a:t>
            </a:r>
            <a:r>
              <a:rPr kumimoji="1" lang="ja-JP" altLang="en-US" sz="16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していくという観点</a:t>
            </a:r>
            <a:r>
              <a:rPr kumimoji="1" lang="ja-JP" altLang="en-US" sz="1600" dirty="0" smtClean="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から、 </a:t>
            </a:r>
            <a:r>
              <a:rPr kumimoji="1" lang="ja-JP" altLang="en-US" sz="16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「世界一ワクワクする都市・大阪（</a:t>
            </a:r>
            <a:r>
              <a:rPr kumimoji="1" lang="en-US" altLang="ja-JP" sz="16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Osaka -</a:t>
            </a:r>
            <a:r>
              <a:rPr kumimoji="1" lang="en-US" altLang="ja-JP" sz="16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Co-Create </a:t>
            </a:r>
            <a:r>
              <a:rPr kumimoji="1" lang="en-US" altLang="ja-JP" sz="16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Exciting </a:t>
            </a:r>
            <a:r>
              <a:rPr kumimoji="1" lang="en-US" altLang="ja-JP" sz="16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Future–</a:t>
            </a:r>
            <a:r>
              <a:rPr kumimoji="1" lang="ja-JP" altLang="en-US" sz="16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）」は相応しい将来像である</a:t>
            </a:r>
            <a:r>
              <a:rPr kumimoji="1" lang="ja-JP" altLang="en-US" sz="1600" dirty="0" smtClean="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kumimoji="1" lang="ja-JP" altLang="en-US" sz="16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r>
              <a:rPr kumimoji="1" lang="en-US" altLang="ja-JP" dirty="0" smtClean="0"/>
              <a:t>17</a:t>
            </a:r>
            <a:endParaRPr kumimoji="1" lang="ja-JP" altLang="en-US" dirty="0"/>
          </a:p>
        </p:txBody>
      </p:sp>
      <p:sp>
        <p:nvSpPr>
          <p:cNvPr id="5" name="タイトル 1"/>
          <p:cNvSpPr txBox="1">
            <a:spLocks/>
          </p:cNvSpPr>
          <p:nvPr/>
        </p:nvSpPr>
        <p:spPr>
          <a:xfrm>
            <a:off x="4544" y="0"/>
            <a:ext cx="9144000" cy="441058"/>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ja-JP" altLang="en-US" sz="2000" dirty="0" smtClean="0">
                <a:solidFill>
                  <a:prstClr val="white"/>
                </a:solidFill>
                <a:latin typeface="Meiryo UI" panose="020B0604030504040204" pitchFamily="50" charset="-128"/>
                <a:ea typeface="Meiryo UI" panose="020B0604030504040204" pitchFamily="50" charset="-128"/>
              </a:rPr>
              <a:t>２　大阪の将来像　</a:t>
            </a:r>
            <a:r>
              <a:rPr lang="ja-JP" altLang="en-US" sz="1600" dirty="0" smtClean="0">
                <a:solidFill>
                  <a:prstClr val="white"/>
                </a:solidFill>
                <a:latin typeface="Meiryo UI" panose="020B0604030504040204" pitchFamily="50" charset="-128"/>
                <a:ea typeface="Meiryo UI" panose="020B0604030504040204" pitchFamily="50" charset="-128"/>
              </a:rPr>
              <a:t>（４）</a:t>
            </a:r>
            <a:r>
              <a:rPr kumimoji="1" lang="ja-JP" altLang="en-US" sz="160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rPr>
              <a:t>将来像とそれを実現するための３つの柱</a:t>
            </a:r>
            <a:endParaRPr kumimoji="1" lang="ja-JP" altLang="en-US" sz="160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222849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365054" y="821520"/>
            <a:ext cx="8308298" cy="887520"/>
          </a:xfrm>
          <a:prstGeom prst="roundRect">
            <a:avLst>
              <a:gd name="adj" fmla="val 78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正方形/長方形 10"/>
          <p:cNvSpPr/>
          <p:nvPr/>
        </p:nvSpPr>
        <p:spPr>
          <a:xfrm>
            <a:off x="537881" y="915243"/>
            <a:ext cx="8135471" cy="754053"/>
          </a:xfrm>
          <a:prstGeom prst="rect">
            <a:avLst/>
          </a:prstGeom>
        </p:spPr>
        <p:txBody>
          <a:bodyPr wrap="square">
            <a:spAutoFit/>
          </a:bodyPr>
          <a:lstStyle/>
          <a:p>
            <a:pPr marL="444500" lvl="0" indent="-444500" defTabSz="914400">
              <a:spcBef>
                <a:spcPts val="600"/>
              </a:spcBef>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①</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多様なチャレンジによる</a:t>
            </a: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成長（</a:t>
            </a:r>
            <a:r>
              <a:rPr kumimoji="1"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Diverse Innovation</a:t>
            </a: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都市</a:t>
            </a: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の魅力や寛容性を高め、多様な人材を</a:t>
            </a:r>
            <a:r>
              <a:rPr kumimoji="1" lang="ja-JP" altLang="en-US" sz="1200" b="0" i="0" u="none" strike="noStrike" kern="1200" cap="none" spc="30" normalizeH="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呼び込み、</a:t>
            </a:r>
            <a:r>
              <a:rPr kumimoji="1" lang="ja-JP" altLang="en-US" sz="1200" b="0" i="0" u="none" strike="noStrike" kern="1200" cap="none" spc="30" normalizeH="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様々なことにチャレンジできる環境を</a:t>
            </a: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整え</a:t>
            </a:r>
            <a:r>
              <a:rPr kumimoji="1" lang="ja-JP" altLang="en-US"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、新た</a:t>
            </a: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な価値観やイノベーションの創出を図るとともに、地球環境を守る</a:t>
            </a:r>
            <a:r>
              <a:rPr kumimoji="1" lang="ja-JP" altLang="en-US"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取組みを</a:t>
            </a: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進めること</a:t>
            </a:r>
            <a:r>
              <a:rPr kumimoji="1" lang="ja-JP" altLang="en-US"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で持続的</a:t>
            </a: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な成長に向けた</a:t>
            </a:r>
            <a:r>
              <a:rPr kumimoji="1" lang="ja-JP" altLang="en-US"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取組みを</a:t>
            </a: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推進</a:t>
            </a:r>
            <a:r>
              <a:rPr kumimoji="1" lang="ja-JP" altLang="en-US"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kumimoji="1" lang="en-US" altLang="ja-JP"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3" name="角丸四角形 12"/>
          <p:cNvSpPr/>
          <p:nvPr/>
        </p:nvSpPr>
        <p:spPr>
          <a:xfrm>
            <a:off x="365054" y="1981752"/>
            <a:ext cx="8308298" cy="849646"/>
          </a:xfrm>
          <a:prstGeom prst="roundRect">
            <a:avLst>
              <a:gd name="adj" fmla="val 958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正方形/長方形 13"/>
          <p:cNvSpPr/>
          <p:nvPr/>
        </p:nvSpPr>
        <p:spPr>
          <a:xfrm>
            <a:off x="537881" y="2077345"/>
            <a:ext cx="8135472" cy="754053"/>
          </a:xfrm>
          <a:prstGeom prst="rect">
            <a:avLst/>
          </a:prstGeom>
        </p:spPr>
        <p:txBody>
          <a:bodyPr wrap="square">
            <a:spAutoFit/>
          </a:bodyPr>
          <a:lstStyle/>
          <a:p>
            <a:pPr marL="444500" marR="0" lvl="0" indent="-444500" algn="l"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②</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いのち輝く幸せな</a:t>
            </a: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暮らし　（</a:t>
            </a: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Human Well-being</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85725" marR="0" lvl="0" indent="-85725" algn="l"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誰</a:t>
            </a: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も取り残されることなく、すべての命が大切にされ、人と人のつながりの中で、すべての人が生涯にわたって、自らの能力や可能性</a:t>
            </a:r>
            <a:r>
              <a:rPr kumimoji="1" lang="ja-JP" altLang="en-US"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を発揮</a:t>
            </a: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し、健康でいきいきと活躍できる社会の実現に向けた</a:t>
            </a:r>
            <a:r>
              <a:rPr kumimoji="1" lang="ja-JP" altLang="en-US"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取組みを</a:t>
            </a: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推進。</a:t>
            </a:r>
            <a:endParaRPr kumimoji="1" lang="en-US" altLang="ja-JP"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6" name="角丸四角形 15"/>
          <p:cNvSpPr/>
          <p:nvPr/>
        </p:nvSpPr>
        <p:spPr>
          <a:xfrm>
            <a:off x="365054" y="3074675"/>
            <a:ext cx="8308298" cy="1229763"/>
          </a:xfrm>
          <a:prstGeom prst="roundRect">
            <a:avLst>
              <a:gd name="adj" fmla="val 950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正方形/長方形 16"/>
          <p:cNvSpPr/>
          <p:nvPr/>
        </p:nvSpPr>
        <p:spPr>
          <a:xfrm>
            <a:off x="537882" y="3104110"/>
            <a:ext cx="7956414" cy="1200329"/>
          </a:xfrm>
          <a:prstGeom prst="rect">
            <a:avLst/>
          </a:prstGeom>
        </p:spPr>
        <p:txBody>
          <a:bodyPr wrap="square">
            <a:spAutoFit/>
          </a:bodyPr>
          <a:lstStyle/>
          <a:p>
            <a:pPr marL="444500" marR="0" lvl="0" indent="-444500" algn="l"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③世界の未来をともに</a:t>
            </a: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つくる（</a:t>
            </a: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Global Co-Creation Hub</a:t>
            </a: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93663" lvl="0" indent="-93663" defTabSz="914400">
              <a:spcBef>
                <a:spcPts val="600"/>
              </a:spcBef>
              <a:defRPr/>
            </a:pPr>
            <a:r>
              <a:rPr kumimoji="1" lang="ja-JP" altLang="en-US"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誰</a:t>
            </a: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もが世界とつながり、</a:t>
            </a:r>
            <a:r>
              <a:rPr kumimoji="1" lang="en-US" altLang="ja-JP"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SDG</a:t>
            </a:r>
            <a:r>
              <a:rPr kumimoji="1" lang="ja-JP" altLang="en-US" sz="1200" b="0" i="0" u="none" strike="noStrike" kern="1200" cap="none" spc="0" normalizeH="0" baseline="0" noProof="0" dirty="0" err="1">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ｓ</a:t>
            </a: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の価値観が大阪から世界に広がり</a:t>
            </a:r>
            <a:r>
              <a:rPr kumimoji="1" lang="ja-JP" altLang="en-US"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、人々</a:t>
            </a: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に共有</a:t>
            </a:r>
            <a:r>
              <a:rPr kumimoji="1" lang="ja-JP" altLang="en-US"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されるとともに、ソーシャルグッド</a:t>
            </a: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な</a:t>
            </a:r>
            <a:r>
              <a:rPr kumimoji="1" lang="ja-JP" altLang="en-US"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取組みを</a:t>
            </a: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推進</a:t>
            </a:r>
            <a:r>
              <a:rPr kumimoji="1" lang="ja-JP" altLang="en-US" sz="1200" dirty="0" err="1" smtClean="0">
                <a:solidFill>
                  <a:prstClr val="white"/>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kumimoji="1" lang="en-US" altLang="ja-JP" sz="1200" dirty="0" smtClean="0">
              <a:solidFill>
                <a:prstClr val="white"/>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93663" lvl="0" indent="-93663" defTabSz="914400">
              <a:spcBef>
                <a:spcPts val="600"/>
              </a:spcBef>
              <a:defRPr/>
            </a:pPr>
            <a:r>
              <a:rPr kumimoji="1" lang="ja-JP" altLang="en-US" sz="1200" dirty="0">
                <a:solidFill>
                  <a:prstClr val="white"/>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1" lang="ja-JP" altLang="en-US" sz="1200" dirty="0" smtClean="0">
                <a:solidFill>
                  <a:prstClr val="white"/>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人々</a:t>
            </a:r>
            <a:r>
              <a:rPr kumimoji="1" lang="ja-JP" altLang="en-US" sz="1200" dirty="0">
                <a:solidFill>
                  <a:prstClr val="white"/>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参加・共創により新たな技術・サービスを生み出す都市機能や、地球の未来や平和、世界の人々のことを考えて自ら行動する人材を創出するハブ機能を形成し、健康や環境、まちづくりなどの分野において、世界の課題解決に貢献</a:t>
            </a:r>
            <a:r>
              <a:rPr kumimoji="1" lang="ja-JP" altLang="en-US" sz="1200" dirty="0" smtClean="0">
                <a:solidFill>
                  <a:prstClr val="white"/>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kumimoji="1" lang="en-US" altLang="ja-JP"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4" name="テキスト ボックス 23"/>
          <p:cNvSpPr txBox="1"/>
          <p:nvPr/>
        </p:nvSpPr>
        <p:spPr>
          <a:xfrm>
            <a:off x="390955" y="4467685"/>
            <a:ext cx="8308298" cy="2031325"/>
          </a:xfrm>
          <a:prstGeom prst="rect">
            <a:avLst/>
          </a:prstGeom>
          <a:noFill/>
          <a:ln w="12700" cmpd="sng">
            <a:solidFill>
              <a:schemeClr val="tx1"/>
            </a:solidFill>
            <a:prstDash val="solid"/>
          </a:ln>
        </p:spPr>
        <p:txBody>
          <a:bodyPr wrap="square" rtlCol="0">
            <a:spAutoFit/>
          </a:bodyPr>
          <a:lstStyle/>
          <a:p>
            <a:pPr marL="174625" marR="0" lvl="0" indent="-174625" algn="l" defTabSz="457200" rtl="0" eaLnBrk="1" fontAlgn="auto" latinLnBrk="0" hangingPunct="1">
              <a:spcBef>
                <a:spcPts val="0"/>
              </a:spcBef>
              <a:spcAft>
                <a:spcPts val="0"/>
              </a:spcAft>
              <a:buClrTx/>
              <a:buSzTx/>
              <a:buFontTx/>
              <a:buNone/>
              <a:tabLst/>
              <a:defRPr/>
            </a:pP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人が</a:t>
            </a:r>
            <a:r>
              <a:rPr kumimoji="1" lang="ja-JP" altLang="en-US" sz="14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中心＝「誰一人取り残さない」</a:t>
            </a:r>
            <a:endParaRPr kumimoji="1" lang="en-US" altLang="ja-JP" sz="14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a:t>
            </a:r>
            <a:r>
              <a:rPr kumimoji="1" lang="ja-JP" altLang="en-US" sz="14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a:t>
            </a:r>
            <a:r>
              <a:rPr kumimoji="1" lang="ja-JP" altLang="en-US" sz="1400" b="1" i="0" u="none" strike="noStrike" kern="1200" cap="none" spc="-10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➡人中心の考え方のもと、</a:t>
            </a:r>
            <a:r>
              <a:rPr kumimoji="1" lang="en-US" altLang="ja-JP" sz="1400" b="1" i="0" u="none" strike="noStrike" kern="1200" cap="none" spc="-10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AI</a:t>
            </a:r>
            <a:r>
              <a:rPr kumimoji="1" lang="ja-JP" altLang="en-US" sz="1400" b="1" i="0" u="none" strike="noStrike" kern="1200" cap="none" spc="-100" normalizeH="0" baseline="0" noProof="0" dirty="0" err="1"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1" lang="en-US" altLang="ja-JP" sz="1400" b="1" i="0" u="none" strike="noStrike" kern="1200" cap="none" spc="-100" normalizeH="0" baseline="0" noProof="0" dirty="0" err="1"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IoT</a:t>
            </a:r>
            <a:r>
              <a:rPr kumimoji="1" lang="ja-JP" altLang="en-US" sz="1400" b="1" i="0" u="none" strike="noStrike" kern="1200" cap="none" spc="-10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等</a:t>
            </a:r>
            <a:r>
              <a:rPr kumimoji="1" lang="ja-JP" altLang="en-US" sz="1400" b="1" i="0" u="none" strike="noStrike" kern="1200" cap="none" spc="-10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の先端技術を活用（サイバー空間とフィジカル空間の高度な融合＝超スマートシティ）し、大阪の将来像の実現に向けた取組みを推進。</a:t>
            </a:r>
            <a:endParaRPr kumimoji="1" lang="en-US" altLang="ja-JP" sz="1400" b="1" i="0" u="none" strike="noStrike" kern="1200" cap="none" spc="-10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268288" marR="0" lvl="0" indent="-268288" algn="l" defTabSz="457200" rtl="0" eaLnBrk="1" fontAlgn="auto" latinLnBrk="0" hangingPunct="1">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174625" marR="0" lvl="0" indent="-174625" algn="l" defTabSz="457200" rtl="0" eaLnBrk="1" fontAlgn="auto" latinLnBrk="0" hangingPunct="1">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○今後、サイバー空間（仮想空間）とフィジカル空間（実社会）の高度な融合（超スマートシティ）を図り、</a:t>
            </a:r>
            <a:r>
              <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AI</a:t>
            </a:r>
            <a:r>
              <a:rPr kumimoji="1" lang="ja-JP" altLang="en-US" sz="1200" b="0" i="0" u="none" strike="noStrike" kern="1200" cap="none" spc="0" normalizeH="0" baseline="0" noProof="0" dirty="0" err="1">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1" lang="en-US" altLang="ja-JP" sz="1200" b="0" i="0" u="none" strike="noStrike" kern="1200" cap="none" spc="0" normalizeH="0" baseline="0" noProof="0" dirty="0" err="1">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IoT</a:t>
            </a:r>
            <a:r>
              <a:rPr kumimoji="1" lang="ja-JP" altLang="en-US" sz="1200" b="0" i="0" u="none" strike="noStrike" kern="1200" cap="none" spc="0" normalizeH="0" baseline="0" noProof="0" dirty="0" err="1">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ロボット、ビッグデータなどの先端技術を活用することで、様々な社会課題の解決につながるイノベーションの創出が期待されるが、その一方で、こうした科学技術の進展は、不平等や格差の拡大などの負の側面も懸念されているところ。</a:t>
            </a:r>
          </a:p>
          <a:p>
            <a:pPr marL="174625" marR="0" lvl="0" indent="-174625" algn="l" defTabSz="457200" rtl="0" eaLnBrk="1" fontAlgn="auto" latinLnBrk="0" hangingPunct="1">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○こうした中、</a:t>
            </a:r>
            <a:r>
              <a:rPr kumimoji="1" lang="ja-JP" altLang="en-US" sz="1200" b="0"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「人中心」の考え方のもと、人と先端技術が協調し、さらには先端技術の活用によって人の能力を拡張</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させることにより、</a:t>
            </a:r>
            <a:r>
              <a:rPr kumimoji="1" lang="ja-JP" altLang="en-US" sz="1200" b="0"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すべての人たち</a:t>
            </a:r>
            <a:r>
              <a:rPr kumimoji="1" lang="ja-JP" altLang="en-US" sz="1200" b="0" i="0" u="sng"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が　自ら</a:t>
            </a:r>
            <a:r>
              <a:rPr kumimoji="1" lang="ja-JP" altLang="en-US" sz="1200" b="0"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の可能性を最大限発揮できる社会を実現</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していくことが必要。</a:t>
            </a:r>
          </a:p>
          <a:p>
            <a:pPr marL="268288" marR="0" lvl="0" indent="-268288" algn="l" defTabSz="457200" rtl="0" eaLnBrk="1" fontAlgn="auto" latinLnBrk="0" hangingPunct="1">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○「人中心」の考え方のもと、</a:t>
            </a:r>
            <a:r>
              <a:rPr kumimoji="1" lang="ja-JP" altLang="en-US" sz="1200" b="0"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「人と人」、「人と先端技術」の共創</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により、大阪の将来像の実現に向けた</a:t>
            </a:r>
            <a:r>
              <a:rPr kumimoji="1" lang="ja-JP" altLang="en-US" sz="12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取組みを</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推進していく</a:t>
            </a:r>
            <a:r>
              <a:rPr kumimoji="1" lang="ja-JP" altLang="en-US" sz="12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7" name="スライド番号プレースホルダー 6"/>
          <p:cNvSpPr>
            <a:spLocks noGrp="1"/>
          </p:cNvSpPr>
          <p:nvPr>
            <p:ph type="sldNum" sz="quarter" idx="12"/>
          </p:nvPr>
        </p:nvSpPr>
        <p:spPr/>
        <p:txBody>
          <a:bodyPr/>
          <a:lstStyle/>
          <a:p>
            <a:r>
              <a:rPr kumimoji="1" lang="en-US" altLang="ja-JP" dirty="0" smtClean="0"/>
              <a:t>18</a:t>
            </a:r>
            <a:endParaRPr kumimoji="1" lang="ja-JP" altLang="en-US" dirty="0"/>
          </a:p>
        </p:txBody>
      </p:sp>
      <p:sp>
        <p:nvSpPr>
          <p:cNvPr id="12" name="タイトル 1"/>
          <p:cNvSpPr txBox="1">
            <a:spLocks/>
          </p:cNvSpPr>
          <p:nvPr/>
        </p:nvSpPr>
        <p:spPr>
          <a:xfrm>
            <a:off x="4544" y="0"/>
            <a:ext cx="9144000" cy="441058"/>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ja-JP" altLang="en-US" sz="2000" dirty="0" smtClean="0">
                <a:solidFill>
                  <a:prstClr val="white"/>
                </a:solidFill>
                <a:latin typeface="Meiryo UI" panose="020B0604030504040204" pitchFamily="50" charset="-128"/>
                <a:ea typeface="Meiryo UI" panose="020B0604030504040204" pitchFamily="50" charset="-128"/>
              </a:rPr>
              <a:t>２　大阪の将来像　</a:t>
            </a:r>
            <a:r>
              <a:rPr lang="ja-JP" altLang="en-US" sz="1600" dirty="0" smtClean="0">
                <a:solidFill>
                  <a:prstClr val="white"/>
                </a:solidFill>
                <a:latin typeface="Meiryo UI" panose="020B0604030504040204" pitchFamily="50" charset="-128"/>
                <a:ea typeface="Meiryo UI" panose="020B0604030504040204" pitchFamily="50" charset="-128"/>
              </a:rPr>
              <a:t>（４）</a:t>
            </a:r>
            <a:r>
              <a:rPr kumimoji="1" lang="ja-JP" altLang="en-US" sz="160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rPr>
              <a:t>将来像とそれを実現するための３つの柱</a:t>
            </a:r>
            <a:endParaRPr kumimoji="1" lang="ja-JP" altLang="en-US" sz="160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9411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スライド番号プレースホルダー 26"/>
          <p:cNvSpPr>
            <a:spLocks noGrp="1"/>
          </p:cNvSpPr>
          <p:nvPr>
            <p:ph type="sldNum" sz="quarter" idx="12"/>
          </p:nvPr>
        </p:nvSpPr>
        <p:spPr/>
        <p:txBody>
          <a:bodyPr/>
          <a:lstStyle/>
          <a:p>
            <a:r>
              <a:rPr kumimoji="1" lang="en-US" altLang="ja-JP" dirty="0" smtClean="0"/>
              <a:t>19</a:t>
            </a:r>
            <a:endParaRPr kumimoji="1" lang="ja-JP" altLang="en-US" dirty="0"/>
          </a:p>
        </p:txBody>
      </p:sp>
      <p:sp>
        <p:nvSpPr>
          <p:cNvPr id="23" name="角丸四角形 22"/>
          <p:cNvSpPr/>
          <p:nvPr/>
        </p:nvSpPr>
        <p:spPr>
          <a:xfrm>
            <a:off x="4612342" y="1231592"/>
            <a:ext cx="4369791" cy="2878667"/>
          </a:xfrm>
          <a:prstGeom prst="roundRect">
            <a:avLst>
              <a:gd name="adj" fmla="val 702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角丸四角形 27"/>
          <p:cNvSpPr/>
          <p:nvPr/>
        </p:nvSpPr>
        <p:spPr>
          <a:xfrm>
            <a:off x="140078" y="1255681"/>
            <a:ext cx="4253132" cy="5455025"/>
          </a:xfrm>
          <a:prstGeom prst="roundRect">
            <a:avLst>
              <a:gd name="adj" fmla="val 328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Calibri" panose="020F0502020204030204"/>
              <a:ea typeface="游ゴシック" panose="020B0400000000000000" pitchFamily="50" charset="-128"/>
              <a:cs typeface="+mn-cs"/>
            </a:endParaRPr>
          </a:p>
        </p:txBody>
      </p:sp>
      <p:sp>
        <p:nvSpPr>
          <p:cNvPr id="39" name="タイトル 1"/>
          <p:cNvSpPr txBox="1">
            <a:spLocks/>
          </p:cNvSpPr>
          <p:nvPr/>
        </p:nvSpPr>
        <p:spPr>
          <a:xfrm>
            <a:off x="0" y="0"/>
            <a:ext cx="9144000" cy="441058"/>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ja-JP" altLang="en-US" sz="2000" dirty="0">
                <a:solidFill>
                  <a:prstClr val="white"/>
                </a:solidFill>
                <a:latin typeface="Meiryo UI" panose="020B0604030504040204" pitchFamily="50" charset="-128"/>
                <a:ea typeface="Meiryo UI" panose="020B0604030504040204" pitchFamily="50" charset="-128"/>
              </a:rPr>
              <a:t>３</a:t>
            </a:r>
            <a:r>
              <a:rPr lang="ja-JP" altLang="en-US" sz="2000" noProof="0" dirty="0" smtClean="0">
                <a:solidFill>
                  <a:prstClr val="white"/>
                </a:solidFill>
                <a:latin typeface="Meiryo UI" panose="020B0604030504040204" pitchFamily="50" charset="-128"/>
                <a:ea typeface="Meiryo UI" panose="020B0604030504040204" pitchFamily="50" charset="-128"/>
              </a:rPr>
              <a:t>　</a:t>
            </a:r>
            <a:r>
              <a:rPr kumimoji="1" lang="ja-JP" altLang="en-US" sz="200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rPr>
              <a:t>めざすべき取組みの方向性①</a:t>
            </a:r>
            <a:endParaRPr kumimoji="1" lang="ja-JP" altLang="en-US" sz="20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4666694" y="1549202"/>
            <a:ext cx="4315439" cy="2369880"/>
          </a:xfrm>
          <a:prstGeom prst="rect">
            <a:avLst/>
          </a:prstGeom>
          <a:noFill/>
        </p:spPr>
        <p:txBody>
          <a:bodyPr wrap="square" rtlCol="0">
            <a:spAutoFit/>
          </a:bodyPr>
          <a:lstStyle/>
          <a:p>
            <a:pPr marL="0" marR="0" lvl="0" indent="0" algn="l" defTabSz="457200" rtl="0" eaLnBrk="1" fontAlgn="auto" latinLnBrk="0" hangingPunct="1">
              <a:spcBef>
                <a:spcPts val="0"/>
              </a:spcBef>
              <a:spcAft>
                <a:spcPts val="0"/>
              </a:spcAft>
              <a:buClrTx/>
              <a:buSzTx/>
              <a:buFontTx/>
              <a:buNone/>
              <a:tabLst/>
              <a:defRPr/>
            </a:pPr>
            <a:r>
              <a:rPr kumimoji="1" lang="ja-JP" altLang="en-US"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rPr>
              <a:t>☝すべての人が自らの能力を発揮できる働き方の実現</a:t>
            </a:r>
          </a:p>
          <a:p>
            <a:pPr marL="268288" lvl="0" indent="-268288">
              <a:defRPr/>
            </a:pPr>
            <a:r>
              <a:rPr kumimoji="1" lang="ja-JP" altLang="en-US" sz="1200" b="0" i="0" u="none" strike="noStrike" kern="1200" cap="none"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➢ワーク・ライフ・バランスの実現とともに、先端技術の活用</a:t>
            </a:r>
            <a:r>
              <a:rPr kumimoji="1" lang="ja-JP" altLang="en-US" sz="1200" dirty="0" smtClean="0">
                <a:latin typeface="UD デジタル 教科書体 NK-R" panose="02020400000000000000" pitchFamily="18" charset="-128"/>
                <a:ea typeface="UD デジタル 教科書体 NK-R" panose="02020400000000000000" pitchFamily="18" charset="-128"/>
              </a:rPr>
              <a:t>に　　よる</a:t>
            </a:r>
            <a:r>
              <a:rPr kumimoji="1" lang="ja-JP" altLang="en-US" sz="1200" dirty="0">
                <a:latin typeface="UD デジタル 教科書体 NK-R" panose="02020400000000000000" pitchFamily="18" charset="-128"/>
                <a:ea typeface="UD デジタル 教科書体 NK-R" panose="02020400000000000000" pitchFamily="18" charset="-128"/>
              </a:rPr>
              <a:t>労働生産性の大幅な向上や、より一層フレキシブル</a:t>
            </a:r>
            <a:r>
              <a:rPr kumimoji="1" lang="ja-JP" altLang="en-US" sz="1200" dirty="0" smtClean="0">
                <a:latin typeface="UD デジタル 教科書体 NK-R" panose="02020400000000000000" pitchFamily="18" charset="-128"/>
                <a:ea typeface="UD デジタル 教科書体 NK-R" panose="02020400000000000000" pitchFamily="18" charset="-128"/>
              </a:rPr>
              <a:t>な　　新しい</a:t>
            </a:r>
            <a:r>
              <a:rPr kumimoji="1" lang="ja-JP" altLang="en-US" sz="1200" dirty="0">
                <a:latin typeface="UD デジタル 教科書体 NK-R" panose="02020400000000000000" pitchFamily="18" charset="-128"/>
                <a:ea typeface="UD デジタル 教科書体 NK-R" panose="02020400000000000000" pitchFamily="18" charset="-128"/>
              </a:rPr>
              <a:t>働き方が</a:t>
            </a:r>
            <a:r>
              <a:rPr kumimoji="1" lang="ja-JP" altLang="en-US" sz="1200" dirty="0" smtClean="0">
                <a:latin typeface="UD デジタル 教科書体 NK-R" panose="02020400000000000000" pitchFamily="18" charset="-128"/>
                <a:ea typeface="UD デジタル 教科書体 NK-R" panose="02020400000000000000" pitchFamily="18" charset="-128"/>
              </a:rPr>
              <a:t>実現。</a:t>
            </a:r>
            <a:endParaRPr kumimoji="1" lang="ja-JP" altLang="en-US" sz="1200" dirty="0">
              <a:latin typeface="UD デジタル 教科書体 NK-R" panose="02020400000000000000" pitchFamily="18" charset="-128"/>
              <a:ea typeface="UD デジタル 教科書体 NK-R" panose="02020400000000000000" pitchFamily="18" charset="-128"/>
            </a:endParaRPr>
          </a:p>
          <a:p>
            <a:pPr marL="268288" lvl="0" indent="-268288">
              <a:defRPr/>
            </a:pPr>
            <a:r>
              <a:rPr kumimoji="1" lang="ja-JP" altLang="en-US" sz="1200" dirty="0">
                <a:latin typeface="UD デジタル 教科書体 NK-R" panose="02020400000000000000" pitchFamily="18" charset="-128"/>
                <a:ea typeface="UD デジタル 教科書体 NK-R" panose="02020400000000000000" pitchFamily="18" charset="-128"/>
              </a:rPr>
              <a:t>　➢性別、国籍、年齢、障がいの有無などにかかわらず、誰も</a:t>
            </a:r>
            <a:r>
              <a:rPr kumimoji="1" lang="ja-JP" altLang="en-US" sz="1200" dirty="0" smtClean="0">
                <a:latin typeface="UD デジタル 教科書体 NK-R" panose="02020400000000000000" pitchFamily="18" charset="-128"/>
                <a:ea typeface="UD デジタル 教科書体 NK-R" panose="02020400000000000000" pitchFamily="18" charset="-128"/>
              </a:rPr>
              <a:t>が　　自ら</a:t>
            </a:r>
            <a:r>
              <a:rPr kumimoji="1" lang="ja-JP" altLang="en-US" sz="1200" dirty="0">
                <a:latin typeface="UD デジタル 教科書体 NK-R" panose="02020400000000000000" pitchFamily="18" charset="-128"/>
                <a:ea typeface="UD デジタル 教科書体 NK-R" panose="02020400000000000000" pitchFamily="18" charset="-128"/>
              </a:rPr>
              <a:t>のアイデアや能力を活かした</a:t>
            </a:r>
            <a:r>
              <a:rPr kumimoji="1" lang="ja-JP" altLang="en-US" sz="1200" dirty="0" smtClean="0">
                <a:latin typeface="UD デジタル 教科書体 NK-R" panose="02020400000000000000" pitchFamily="18" charset="-128"/>
                <a:ea typeface="UD デジタル 教科書体 NK-R" panose="02020400000000000000" pitchFamily="18" charset="-128"/>
              </a:rPr>
              <a:t>働き方が実現。</a:t>
            </a:r>
            <a:endParaRPr kumimoji="1" lang="ja-JP" altLang="en-US" sz="1200" dirty="0">
              <a:latin typeface="UD デジタル 教科書体 NK-R" panose="02020400000000000000" pitchFamily="18" charset="-128"/>
              <a:ea typeface="UD デジタル 教科書体 NK-R" panose="02020400000000000000" pitchFamily="18" charset="-128"/>
            </a:endParaRPr>
          </a:p>
          <a:p>
            <a:pPr marL="265113" marR="0" lvl="0" indent="-265113" algn="l" defTabSz="457200" rtl="0" eaLnBrk="1" fontAlgn="auto" latinLnBrk="0" hangingPunct="1">
              <a:spcBef>
                <a:spcPts val="0"/>
              </a:spcBef>
              <a:spcAft>
                <a:spcPts val="0"/>
              </a:spcAft>
              <a:buClrTx/>
              <a:buSzTx/>
              <a:buFontTx/>
              <a:buNone/>
              <a:tabLst/>
              <a:defRPr/>
            </a:pPr>
            <a:endParaRPr kumimoji="1" lang="ja-JP" altLang="en-US" sz="1200" b="0" i="0" u="none" strike="noStrike" kern="1200" cap="none"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spcBef>
                <a:spcPts val="0"/>
              </a:spcBef>
              <a:spcAft>
                <a:spcPts val="0"/>
              </a:spcAft>
              <a:buClrTx/>
              <a:buSzTx/>
              <a:buFontTx/>
              <a:buNone/>
              <a:tabLst/>
              <a:defRPr/>
            </a:pP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☝誰でもいつでも学び直しができるチャレンジ環境の整備</a:t>
            </a:r>
            <a:endParaRPr kumimoji="1" lang="en-US" altLang="ja-JP"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endParaRPr>
          </a:p>
          <a:p>
            <a:pPr marL="174625" lvl="0" indent="-174625">
              <a:defRPr/>
            </a:pPr>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遠隔教育など先端技術の活用が進むとともに、大学など</a:t>
            </a:r>
            <a:r>
              <a:rPr kumimoji="1" lang="ja-JP" altLang="en-US" sz="1200" dirty="0" smtClean="0">
                <a:latin typeface="UD デジタル 教科書体 NK-R" panose="02020400000000000000" pitchFamily="18" charset="-128"/>
                <a:ea typeface="UD デジタル 教科書体 NK-R" panose="02020400000000000000" pitchFamily="18" charset="-128"/>
              </a:rPr>
              <a:t>の　　知の集積</a:t>
            </a:r>
            <a:r>
              <a:rPr kumimoji="1" lang="ja-JP" altLang="en-US" sz="1200" dirty="0">
                <a:latin typeface="UD デジタル 教科書体 NK-R" panose="02020400000000000000" pitchFamily="18" charset="-128"/>
                <a:ea typeface="UD デジタル 教科書体 NK-R" panose="02020400000000000000" pitchFamily="18" charset="-128"/>
              </a:rPr>
              <a:t>を活かして、知的好奇心や新たな技術・知識の習得を促す機能がまちにあふれているなど、誰もがいつでも新しいことにチャレンジできる学びの環境が</a:t>
            </a:r>
            <a:r>
              <a:rPr kumimoji="1" lang="ja-JP" altLang="en-US" sz="1200" dirty="0" smtClean="0">
                <a:latin typeface="UD デジタル 教科書体 NK-R" panose="02020400000000000000" pitchFamily="18" charset="-128"/>
                <a:ea typeface="UD デジタル 教科書体 NK-R" panose="02020400000000000000" pitchFamily="18" charset="-128"/>
              </a:rPr>
              <a:t>充実。</a:t>
            </a:r>
            <a:endPar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p:cNvSpPr txBox="1"/>
          <p:nvPr/>
        </p:nvSpPr>
        <p:spPr>
          <a:xfrm>
            <a:off x="135790" y="1570678"/>
            <a:ext cx="4140375" cy="4893647"/>
          </a:xfrm>
          <a:prstGeom prst="rect">
            <a:avLst/>
          </a:prstGeom>
          <a:noFill/>
        </p:spPr>
        <p:txBody>
          <a:bodyPr wrap="square" rtlCol="0">
            <a:spAutoFit/>
          </a:bodyPr>
          <a:lstStyle/>
          <a:p>
            <a:pPr marL="174625" lvl="0" indent="-174625" defTabSz="914400">
              <a:defRPr/>
            </a:pPr>
            <a:r>
              <a:rPr kumimoji="1" lang="ja-JP" altLang="en-US" sz="1400" b="1" u="sng" dirty="0" smtClean="0">
                <a:latin typeface="Meiryo UI" panose="020B0604030504040204" pitchFamily="50" charset="-128"/>
                <a:ea typeface="Meiryo UI" panose="020B0604030504040204" pitchFamily="50" charset="-128"/>
              </a:rPr>
              <a:t>☝あらゆる</a:t>
            </a:r>
            <a:r>
              <a:rPr kumimoji="1" lang="ja-JP" altLang="en-US" sz="1400" b="1" u="sng" dirty="0">
                <a:latin typeface="Meiryo UI" panose="020B0604030504040204" pitchFamily="50" charset="-128"/>
                <a:ea typeface="Meiryo UI" panose="020B0604030504040204" pitchFamily="50" charset="-128"/>
              </a:rPr>
              <a:t>疾病の制圧に向けた未来医療を</a:t>
            </a:r>
            <a:r>
              <a:rPr kumimoji="1" lang="ja-JP" altLang="en-US" sz="1400" b="1" u="sng" dirty="0" smtClean="0">
                <a:latin typeface="Meiryo UI" panose="020B0604030504040204" pitchFamily="50" charset="-128"/>
                <a:ea typeface="Meiryo UI" panose="020B0604030504040204" pitchFamily="50" charset="-128"/>
              </a:rPr>
              <a:t>生み出す　世界</a:t>
            </a:r>
            <a:r>
              <a:rPr kumimoji="1" lang="ja-JP" altLang="en-US" sz="1400" b="1" u="sng" dirty="0">
                <a:latin typeface="Meiryo UI" panose="020B0604030504040204" pitchFamily="50" charset="-128"/>
                <a:ea typeface="Meiryo UI" panose="020B0604030504040204" pitchFamily="50" charset="-128"/>
              </a:rPr>
              <a:t>トップ</a:t>
            </a:r>
            <a:r>
              <a:rPr kumimoji="1" lang="ja-JP" altLang="en-US" sz="1400" b="1" u="sng" dirty="0" smtClean="0">
                <a:latin typeface="Meiryo UI" panose="020B0604030504040204" pitchFamily="50" charset="-128"/>
                <a:ea typeface="Meiryo UI" panose="020B0604030504040204" pitchFamily="50" charset="-128"/>
              </a:rPr>
              <a:t>のライフサイエンスクラスター</a:t>
            </a:r>
            <a:r>
              <a:rPr kumimoji="1" lang="ja-JP" altLang="en-US" sz="1400" b="1" u="sng" dirty="0">
                <a:latin typeface="Meiryo UI" panose="020B0604030504040204" pitchFamily="50" charset="-128"/>
                <a:ea typeface="Meiryo UI" panose="020B0604030504040204" pitchFamily="50" charset="-128"/>
              </a:rPr>
              <a:t>の形成</a:t>
            </a:r>
            <a:endParaRPr kumimoji="1" lang="en-US" altLang="ja-JP"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endParaRPr>
          </a:p>
          <a:p>
            <a:pPr marL="265113" lvl="0" indent="-265113" defTabSz="914400">
              <a:defRPr/>
            </a:pPr>
            <a:r>
              <a:rPr kumimoji="1" lang="ja-JP" altLang="en-US" sz="1200" b="0" i="0" u="none" strike="noStrike" kern="1200" cap="none"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➢健康・医療に関連するライフサイエンス分野における集積を活かし、あらゆる疾病の制圧に向けた革新的医薬品、医療機器、未来医療技術を生み出す、世界トップのライフサイエンスクラスターを</a:t>
            </a:r>
            <a:r>
              <a:rPr kumimoji="1" lang="ja-JP" altLang="en-US" sz="1200" dirty="0" smtClean="0">
                <a:latin typeface="UD デジタル 教科書体 NK-R" panose="02020400000000000000" pitchFamily="18" charset="-128"/>
                <a:ea typeface="UD デジタル 教科書体 NK-R" panose="02020400000000000000" pitchFamily="18" charset="-128"/>
              </a:rPr>
              <a:t>形成。</a:t>
            </a:r>
            <a:endParaRPr kumimoji="1" lang="en-US" altLang="ja-JP"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endParaRPr>
          </a:p>
          <a:p>
            <a:pPr marL="93663" lvl="0" indent="-93663">
              <a:defRPr/>
            </a:pPr>
            <a:endParaRPr kumimoji="1" lang="en-US" altLang="ja-JP" sz="1200" b="1" u="sng" dirty="0" smtClean="0">
              <a:latin typeface="Meiryo UI" panose="020B0604030504040204" pitchFamily="50" charset="-128"/>
              <a:ea typeface="Meiryo UI" panose="020B0604030504040204" pitchFamily="50" charset="-128"/>
            </a:endParaRPr>
          </a:p>
          <a:p>
            <a:pPr marL="174625" lvl="0" indent="-174625">
              <a:defRPr/>
            </a:pPr>
            <a:r>
              <a:rPr kumimoji="1" lang="ja-JP" altLang="en-US" sz="1400" b="1" u="sng" dirty="0" smtClean="0">
                <a:latin typeface="Meiryo UI" panose="020B0604030504040204" pitchFamily="50" charset="-128"/>
                <a:ea typeface="Meiryo UI" panose="020B0604030504040204" pitchFamily="50" charset="-128"/>
              </a:rPr>
              <a:t>☝</a:t>
            </a:r>
            <a:r>
              <a:rPr kumimoji="1" lang="ja-JP" altLang="en-US" sz="1400" b="1" u="sng" dirty="0">
                <a:latin typeface="Meiryo UI" panose="020B0604030504040204" pitchFamily="50" charset="-128"/>
                <a:ea typeface="Meiryo UI" panose="020B0604030504040204" pitchFamily="50" charset="-128"/>
              </a:rPr>
              <a:t>世界初の革新的な製品・サービスや世界の</a:t>
            </a:r>
            <a:r>
              <a:rPr kumimoji="1" lang="ja-JP" altLang="en-US" sz="1400" b="1" u="sng" dirty="0" smtClean="0">
                <a:latin typeface="Meiryo UI" panose="020B0604030504040204" pitchFamily="50" charset="-128"/>
                <a:ea typeface="Meiryo UI" panose="020B0604030504040204" pitchFamily="50" charset="-128"/>
              </a:rPr>
              <a:t>課題　　解決</a:t>
            </a:r>
            <a:r>
              <a:rPr kumimoji="1" lang="ja-JP" altLang="en-US" sz="1400" b="1" u="sng" dirty="0">
                <a:latin typeface="Meiryo UI" panose="020B0604030504040204" pitchFamily="50" charset="-128"/>
                <a:ea typeface="Meiryo UI" panose="020B0604030504040204" pitchFamily="50" charset="-128"/>
              </a:rPr>
              <a:t>モデルを生み出すイノベーション拠点の形成</a:t>
            </a:r>
            <a:endParaRPr kumimoji="1" lang="en-US" altLang="ja-JP"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endParaRPr>
          </a:p>
          <a:p>
            <a:pPr marL="268288" lvl="0" indent="-268288">
              <a:defRPr/>
            </a:pPr>
            <a:r>
              <a:rPr kumimoji="1" lang="ja-JP" altLang="en-US" sz="1200" b="0" i="0" u="none" strike="noStrike" kern="1200" cap="none"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ものづくり企業</a:t>
            </a:r>
            <a:r>
              <a:rPr kumimoji="1" lang="ja-JP" altLang="en-US" sz="1200" dirty="0" smtClean="0">
                <a:latin typeface="UD デジタル 教科書体 NK-R" panose="02020400000000000000" pitchFamily="18" charset="-128"/>
                <a:ea typeface="UD デジタル 教科書体 NK-R" panose="02020400000000000000" pitchFamily="18" charset="-128"/>
              </a:rPr>
              <a:t>や「知の拠点」である大学等の</a:t>
            </a:r>
            <a:r>
              <a:rPr kumimoji="1" lang="ja-JP" altLang="en-US" sz="1200" dirty="0">
                <a:latin typeface="UD デジタル 教科書体 NK-R" panose="02020400000000000000" pitchFamily="18" charset="-128"/>
                <a:ea typeface="UD デジタル 教科書体 NK-R" panose="02020400000000000000" pitchFamily="18" charset="-128"/>
              </a:rPr>
              <a:t>集積を</a:t>
            </a:r>
            <a:r>
              <a:rPr kumimoji="1" lang="ja-JP" altLang="en-US" sz="1200" dirty="0" smtClean="0">
                <a:latin typeface="UD デジタル 教科書体 NK-R" panose="02020400000000000000" pitchFamily="18" charset="-128"/>
                <a:ea typeface="UD デジタル 教科書体 NK-R" panose="02020400000000000000" pitchFamily="18" charset="-128"/>
              </a:rPr>
              <a:t>活かし</a:t>
            </a:r>
            <a:r>
              <a:rPr kumimoji="1" lang="ja-JP" altLang="en-US" sz="1200" dirty="0">
                <a:latin typeface="UD デジタル 教科書体 NK-R" panose="02020400000000000000" pitchFamily="18" charset="-128"/>
                <a:ea typeface="UD デジタル 教科書体 NK-R" panose="02020400000000000000" pitchFamily="18" charset="-128"/>
              </a:rPr>
              <a:t>、</a:t>
            </a:r>
            <a:r>
              <a:rPr kumimoji="1" lang="en-US" altLang="ja-JP" sz="1200" dirty="0">
                <a:latin typeface="UD デジタル 教科書体 NK-R" panose="02020400000000000000" pitchFamily="18" charset="-128"/>
                <a:ea typeface="UD デジタル 教科書体 NK-R" panose="02020400000000000000" pitchFamily="18" charset="-128"/>
              </a:rPr>
              <a:t>AI</a:t>
            </a:r>
            <a:r>
              <a:rPr kumimoji="1" lang="ja-JP" altLang="en-US" sz="1200" dirty="0">
                <a:latin typeface="UD デジタル 教科書体 NK-R" panose="02020400000000000000" pitchFamily="18" charset="-128"/>
                <a:ea typeface="UD デジタル 教科書体 NK-R" panose="02020400000000000000" pitchFamily="18" charset="-128"/>
              </a:rPr>
              <a:t>や</a:t>
            </a:r>
            <a:r>
              <a:rPr kumimoji="1" lang="en-US" altLang="ja-JP" sz="1200" dirty="0" err="1">
                <a:latin typeface="UD デジタル 教科書体 NK-R" panose="02020400000000000000" pitchFamily="18" charset="-128"/>
                <a:ea typeface="UD デジタル 教科書体 NK-R" panose="02020400000000000000" pitchFamily="18" charset="-128"/>
              </a:rPr>
              <a:t>IoT</a:t>
            </a:r>
            <a:r>
              <a:rPr kumimoji="1" lang="ja-JP" altLang="en-US" sz="1200" dirty="0" err="1">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ビッグデータ、ロボットなどの先端技術</a:t>
            </a:r>
            <a:r>
              <a:rPr kumimoji="1" lang="ja-JP" altLang="en-US" sz="1200" dirty="0" smtClean="0">
                <a:latin typeface="UD デジタル 教科書体 NK-R" panose="02020400000000000000" pitchFamily="18" charset="-128"/>
                <a:ea typeface="UD デジタル 教科書体 NK-R" panose="02020400000000000000" pitchFamily="18" charset="-128"/>
              </a:rPr>
              <a:t>の　活用</a:t>
            </a:r>
            <a:r>
              <a:rPr kumimoji="1" lang="ja-JP" altLang="en-US" sz="1200" dirty="0">
                <a:latin typeface="UD デジタル 教科書体 NK-R" panose="02020400000000000000" pitchFamily="18" charset="-128"/>
                <a:ea typeface="UD デジタル 教科書体 NK-R" panose="02020400000000000000" pitchFamily="18" charset="-128"/>
              </a:rPr>
              <a:t>や、様々な</a:t>
            </a:r>
            <a:r>
              <a:rPr kumimoji="1" lang="ja-JP" altLang="en-US" sz="1200" dirty="0" smtClean="0">
                <a:latin typeface="UD デジタル 教科書体 NK-R" panose="02020400000000000000" pitchFamily="18" charset="-128"/>
                <a:ea typeface="UD デジタル 教科書体 NK-R" panose="02020400000000000000" pitchFamily="18" charset="-128"/>
              </a:rPr>
              <a:t>分野（製造業</a:t>
            </a:r>
            <a:r>
              <a:rPr kumimoji="1" lang="ja-JP" altLang="en-US" sz="1200" dirty="0">
                <a:latin typeface="UD デジタル 教科書体 NK-R" panose="02020400000000000000" pitchFamily="18" charset="-128"/>
                <a:ea typeface="UD デジタル 教科書体 NK-R" panose="02020400000000000000" pitchFamily="18" charset="-128"/>
              </a:rPr>
              <a:t>、農林水産業、サービス業等）のアイデア、ネットワークを融合させ</a:t>
            </a:r>
            <a:r>
              <a:rPr kumimoji="1" lang="ja-JP" altLang="en-US" sz="1200" dirty="0" smtClean="0">
                <a:latin typeface="UD デジタル 教科書体 NK-R" panose="02020400000000000000" pitchFamily="18" charset="-128"/>
                <a:ea typeface="UD デジタル 教科書体 NK-R" panose="02020400000000000000" pitchFamily="18" charset="-128"/>
              </a:rPr>
              <a:t>、革新的</a:t>
            </a:r>
            <a:r>
              <a:rPr kumimoji="1" lang="ja-JP" altLang="en-US" sz="1200" dirty="0">
                <a:latin typeface="UD デジタル 教科書体 NK-R" panose="02020400000000000000" pitchFamily="18" charset="-128"/>
                <a:ea typeface="UD デジタル 教科書体 NK-R" panose="02020400000000000000" pitchFamily="18" charset="-128"/>
              </a:rPr>
              <a:t>な製品やサービスを</a:t>
            </a:r>
            <a:r>
              <a:rPr kumimoji="1" lang="ja-JP" altLang="en-US" sz="1200" dirty="0" smtClean="0">
                <a:latin typeface="UD デジタル 教科書体 NK-R" panose="02020400000000000000" pitchFamily="18" charset="-128"/>
                <a:ea typeface="UD デジタル 教科書体 NK-R" panose="02020400000000000000" pitchFamily="18" charset="-128"/>
              </a:rPr>
              <a:t>創出。</a:t>
            </a:r>
            <a:endParaRPr kumimoji="1" lang="ja-JP" altLang="en-US" sz="1200" dirty="0">
              <a:latin typeface="UD デジタル 教科書体 NK-R" panose="02020400000000000000" pitchFamily="18" charset="-128"/>
              <a:ea typeface="UD デジタル 教科書体 NK-R" panose="02020400000000000000" pitchFamily="18" charset="-128"/>
            </a:endParaRPr>
          </a:p>
          <a:p>
            <a:pPr marL="268288" lvl="0" indent="-268288">
              <a:defRPr/>
            </a:pP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中小企業が世界中の人々・企業とシームレスにつながり</a:t>
            </a:r>
            <a:r>
              <a:rPr kumimoji="1" lang="ja-JP" altLang="en-US" sz="1200" dirty="0" smtClean="0">
                <a:latin typeface="UD デジタル 教科書体 NK-R" panose="02020400000000000000" pitchFamily="18" charset="-128"/>
                <a:ea typeface="UD デジタル 教科書体 NK-R" panose="02020400000000000000" pitchFamily="18" charset="-128"/>
              </a:rPr>
              <a:t>、それぞれの個性</a:t>
            </a:r>
            <a:r>
              <a:rPr kumimoji="1" lang="ja-JP" altLang="en-US" sz="1200" dirty="0">
                <a:latin typeface="UD デジタル 教科書体 NK-R" panose="02020400000000000000" pitchFamily="18" charset="-128"/>
                <a:ea typeface="UD デジタル 教科書体 NK-R" panose="02020400000000000000" pitchFamily="18" charset="-128"/>
              </a:rPr>
              <a:t>を活かしたビジネスを展開するとともに</a:t>
            </a:r>
            <a:r>
              <a:rPr kumimoji="1" lang="ja-JP" altLang="en-US" sz="1200" dirty="0" smtClean="0">
                <a:latin typeface="UD デジタル 教科書体 NK-R" panose="02020400000000000000" pitchFamily="18" charset="-128"/>
                <a:ea typeface="UD デジタル 教科書体 NK-R" panose="02020400000000000000" pitchFamily="18" charset="-128"/>
              </a:rPr>
              <a:t>、</a:t>
            </a:r>
            <a:r>
              <a:rPr kumimoji="1" lang="en-US" altLang="ja-JP" sz="1200" dirty="0" smtClean="0">
                <a:latin typeface="UD デジタル 教科書体 NK-R" panose="02020400000000000000" pitchFamily="18" charset="-128"/>
                <a:ea typeface="UD デジタル 教科書体 NK-R" panose="02020400000000000000" pitchFamily="18" charset="-128"/>
              </a:rPr>
              <a:t>SDGs</a:t>
            </a:r>
            <a:r>
              <a:rPr kumimoji="1" lang="ja-JP" altLang="en-US" sz="1200" dirty="0">
                <a:latin typeface="UD デジタル 教科書体 NK-R" panose="02020400000000000000" pitchFamily="18" charset="-128"/>
                <a:ea typeface="UD デジタル 教科書体 NK-R" panose="02020400000000000000" pitchFamily="18" charset="-128"/>
              </a:rPr>
              <a:t>の達成と</a:t>
            </a:r>
            <a:r>
              <a:rPr kumimoji="1" lang="ja-JP" altLang="en-US" sz="1200" dirty="0" smtClean="0">
                <a:latin typeface="UD デジタル 教科書体 NK-R" panose="02020400000000000000" pitchFamily="18" charset="-128"/>
                <a:ea typeface="UD デジタル 教科書体 NK-R" panose="02020400000000000000" pitchFamily="18" charset="-128"/>
              </a:rPr>
              <a:t>、</a:t>
            </a:r>
            <a:r>
              <a:rPr kumimoji="1" lang="en-US" altLang="ja-JP" sz="1200" dirty="0" smtClean="0">
                <a:latin typeface="UD デジタル 教科書体 NK-R" panose="02020400000000000000" pitchFamily="18" charset="-128"/>
                <a:ea typeface="UD デジタル 教科書体 NK-R" panose="02020400000000000000" pitchFamily="18" charset="-128"/>
              </a:rPr>
              <a:t>2030</a:t>
            </a:r>
            <a:r>
              <a:rPr kumimoji="1" lang="ja-JP" altLang="en-US" sz="1200" dirty="0" smtClean="0">
                <a:latin typeface="UD デジタル 教科書体 NK-R" panose="02020400000000000000" pitchFamily="18" charset="-128"/>
                <a:ea typeface="UD デジタル 教科書体 NK-R" panose="02020400000000000000" pitchFamily="18" charset="-128"/>
              </a:rPr>
              <a:t>年以降の新たな価値観を創造する社会課題解決ビジネスを創出。</a:t>
            </a:r>
          </a:p>
          <a:p>
            <a:pPr marL="174625" marR="0" lvl="0" indent="-174625" algn="l" defTabSz="457200" rtl="0" eaLnBrk="1" fontAlgn="auto" latinLnBrk="0" hangingPunct="1">
              <a:spcBef>
                <a:spcPts val="0"/>
              </a:spcBef>
              <a:spcAft>
                <a:spcPts val="0"/>
              </a:spcAft>
              <a:buClrTx/>
              <a:buSzTx/>
              <a:buFontTx/>
              <a:buNone/>
              <a:tabLst/>
              <a:defRPr/>
            </a:pPr>
            <a:endParaRPr kumimoji="1" lang="en-US" altLang="ja-JP" sz="1200" b="0" i="0" u="none" strike="noStrike" kern="1200" cap="none" normalizeH="0" baseline="0" noProof="0" dirty="0">
              <a:ln>
                <a:noFill/>
              </a:ln>
              <a:effectLst/>
              <a:uLnTx/>
              <a:uFillTx/>
              <a:latin typeface="Meiryo UI" panose="020B0604030504040204" pitchFamily="50" charset="-128"/>
              <a:ea typeface="Meiryo UI" panose="020B0604030504040204" pitchFamily="50" charset="-128"/>
            </a:endParaRPr>
          </a:p>
          <a:p>
            <a:pPr marL="174625" marR="0" lvl="0" indent="-174625" algn="l" defTabSz="914400" rtl="0" eaLnBrk="1" fontAlgn="auto" latinLnBrk="0" hangingPunct="1">
              <a:spcBef>
                <a:spcPts val="0"/>
              </a:spcBef>
              <a:spcAft>
                <a:spcPts val="0"/>
              </a:spcAft>
              <a:buClrTx/>
              <a:buSzTx/>
              <a:buFontTx/>
              <a:buNone/>
              <a:tabLst/>
              <a:defRPr/>
            </a:pP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☝「やってみなはれ」の精神を活かし、世界中からチャレンジ</a:t>
            </a:r>
            <a:r>
              <a:rPr kumimoji="1" lang="ja-JP" altLang="en-US"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rPr>
              <a:t>する人</a:t>
            </a: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が集まるスタートアップ拠点</a:t>
            </a:r>
            <a:r>
              <a:rPr kumimoji="1" lang="ja-JP" altLang="en-US"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rPr>
              <a:t>の形成</a:t>
            </a:r>
            <a:endParaRPr kumimoji="1" lang="en-US" altLang="ja-JP"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endParaRPr>
          </a:p>
          <a:p>
            <a:pPr marL="268288" marR="0" lvl="0" indent="-268288" algn="l" defTabSz="914400" rtl="0" eaLnBrk="1" fontAlgn="auto" latinLnBrk="0" hangingPunct="1">
              <a:spcBef>
                <a:spcPts val="0"/>
              </a:spcBef>
              <a:spcAft>
                <a:spcPts val="0"/>
              </a:spcAft>
              <a:buClrTx/>
              <a:buSzTx/>
              <a:buFontTx/>
              <a:buNone/>
              <a:tabLst/>
              <a:defRPr/>
            </a:pPr>
            <a:r>
              <a:rPr kumimoji="1" lang="ja-JP" altLang="en-US" sz="1200" b="0" i="0" u="none" strike="noStrike" kern="1200" cap="none"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rPr>
              <a:t>世界中からチャレンジする人が集い、</a:t>
            </a:r>
            <a:r>
              <a:rPr kumimoji="1" lang="en-US" altLang="ja-JP"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IT</a:t>
            </a:r>
            <a:r>
              <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rPr>
              <a:t>ベンチャー、大学発ベンチャー、ソーシャルビジネス、コミュニティビジネスなど様々な形態の起業ができ</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、失敗</a:t>
            </a:r>
            <a:r>
              <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rPr>
              <a:t>が許容され</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、何度でも　挑戦</a:t>
            </a:r>
            <a:r>
              <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rPr>
              <a:t>できる</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スタートアップ拠点の形成。</a:t>
            </a:r>
            <a:endParaRPr kumimoji="1" lang="en-US" altLang="ja-JP"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p:cNvSpPr txBox="1"/>
          <p:nvPr/>
        </p:nvSpPr>
        <p:spPr>
          <a:xfrm>
            <a:off x="127747" y="1103121"/>
            <a:ext cx="1633818" cy="273606"/>
          </a:xfrm>
          <a:prstGeom prst="rect">
            <a:avLst/>
          </a:prstGeom>
          <a:solidFill>
            <a:srgbClr val="002060"/>
          </a:solidFill>
          <a:ln>
            <a:noFill/>
          </a:ln>
        </p:spPr>
        <p:txBody>
          <a:bodyPr wrap="square" lIns="36000" tIns="28800" rIns="36000" bIns="288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産業・ｽﾀｰﾄｱｯﾌﾟ</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2" name="テキスト ボックス 21"/>
          <p:cNvSpPr txBox="1"/>
          <p:nvPr/>
        </p:nvSpPr>
        <p:spPr>
          <a:xfrm>
            <a:off x="4575786" y="1138264"/>
            <a:ext cx="1330999" cy="273606"/>
          </a:xfrm>
          <a:prstGeom prst="rect">
            <a:avLst/>
          </a:prstGeom>
          <a:solidFill>
            <a:srgbClr val="002060"/>
          </a:solidFill>
          <a:ln>
            <a:noFill/>
          </a:ln>
        </p:spPr>
        <p:txBody>
          <a:bodyPr wrap="square" lIns="36000" tIns="28800" rIns="36000" bIns="288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働き方・学び直し</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6" name="図 5"/>
          <p:cNvPicPr>
            <a:picLocks noChangeAspect="1"/>
          </p:cNvPicPr>
          <p:nvPr/>
        </p:nvPicPr>
        <p:blipFill>
          <a:blip r:embed="rId2"/>
          <a:stretch>
            <a:fillRect/>
          </a:stretch>
        </p:blipFill>
        <p:spPr>
          <a:xfrm>
            <a:off x="8526781" y="441058"/>
            <a:ext cx="617220" cy="624840"/>
          </a:xfrm>
          <a:prstGeom prst="rect">
            <a:avLst/>
          </a:prstGeom>
        </p:spPr>
      </p:pic>
      <p:sp>
        <p:nvSpPr>
          <p:cNvPr id="32" name="角丸四角形 31"/>
          <p:cNvSpPr/>
          <p:nvPr/>
        </p:nvSpPr>
        <p:spPr>
          <a:xfrm>
            <a:off x="127746" y="475059"/>
            <a:ext cx="5600701" cy="434112"/>
          </a:xfrm>
          <a:prstGeom prst="roundRect">
            <a:avLst>
              <a:gd name="adj" fmla="val 2961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正方形/長方形 35"/>
          <p:cNvSpPr/>
          <p:nvPr/>
        </p:nvSpPr>
        <p:spPr>
          <a:xfrm>
            <a:off x="125472" y="547425"/>
            <a:ext cx="5499848" cy="338554"/>
          </a:xfrm>
          <a:prstGeom prst="rect">
            <a:avLst/>
          </a:prstGeom>
        </p:spPr>
        <p:txBody>
          <a:bodyPr wrap="square">
            <a:spAutoFit/>
          </a:bodyPr>
          <a:lstStyle/>
          <a:p>
            <a:pPr lvl="0" algn="ctr">
              <a:defRPr/>
            </a:pPr>
            <a:r>
              <a:rPr kumimoji="1" lang="ja-JP" altLang="en-US"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rPr>
              <a:t>多様なチャレンジによる成長（</a:t>
            </a:r>
            <a:r>
              <a:rPr kumimoji="1"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Diverse Innovation</a:t>
            </a:r>
            <a:r>
              <a:rPr kumimoji="1" lang="ja-JP" altLang="en-US"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rPr>
              <a:t>）</a:t>
            </a:r>
            <a:r>
              <a:rPr kumimoji="1" lang="en-US" altLang="ja-JP" sz="1600" b="1"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1/2</a:t>
            </a:r>
            <a:endParaRPr kumimoji="0" lang="ja-JP" alt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33227011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スライド番号プレースホルダー 26"/>
          <p:cNvSpPr>
            <a:spLocks noGrp="1"/>
          </p:cNvSpPr>
          <p:nvPr>
            <p:ph type="sldNum" sz="quarter" idx="12"/>
          </p:nvPr>
        </p:nvSpPr>
        <p:spPr/>
        <p:txBody>
          <a:bodyPr/>
          <a:lstStyle/>
          <a:p>
            <a:r>
              <a:rPr kumimoji="1" lang="en-US" altLang="ja-JP" dirty="0" smtClean="0"/>
              <a:t>20</a:t>
            </a:r>
            <a:endParaRPr kumimoji="1" lang="ja-JP" altLang="en-US" dirty="0"/>
          </a:p>
        </p:txBody>
      </p:sp>
      <p:sp>
        <p:nvSpPr>
          <p:cNvPr id="25" name="角丸四角形 24"/>
          <p:cNvSpPr/>
          <p:nvPr/>
        </p:nvSpPr>
        <p:spPr>
          <a:xfrm>
            <a:off x="4830706" y="1202701"/>
            <a:ext cx="4177528" cy="5305675"/>
          </a:xfrm>
          <a:prstGeom prst="roundRect">
            <a:avLst>
              <a:gd name="adj" fmla="val 537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 name="テキスト ボックス 32"/>
          <p:cNvSpPr txBox="1"/>
          <p:nvPr/>
        </p:nvSpPr>
        <p:spPr>
          <a:xfrm>
            <a:off x="4879826" y="1471775"/>
            <a:ext cx="4108164" cy="5109091"/>
          </a:xfrm>
          <a:prstGeom prst="rect">
            <a:avLst/>
          </a:prstGeom>
          <a:noFill/>
        </p:spPr>
        <p:txBody>
          <a:bodyPr wrap="square" rtlCol="0">
            <a:spAutoFit/>
          </a:bodyPr>
          <a:lstStyle/>
          <a:p>
            <a:pPr marL="174625" lvl="0" indent="-174625">
              <a:defRPr/>
            </a:pPr>
            <a:r>
              <a:rPr kumimoji="1" lang="ja-JP" altLang="en-US" sz="1400" b="1" u="sng" dirty="0">
                <a:latin typeface="Meiryo UI" panose="020B0604030504040204" pitchFamily="50" charset="-128"/>
                <a:ea typeface="Meiryo UI" panose="020B0604030504040204" pitchFamily="50" charset="-128"/>
              </a:rPr>
              <a:t>☝シームレスな交通ネットワークの充実と持続可能</a:t>
            </a:r>
            <a:r>
              <a:rPr kumimoji="1" lang="ja-JP" altLang="en-US" sz="1400" b="1" u="sng" dirty="0" smtClean="0">
                <a:latin typeface="Meiryo UI" panose="020B0604030504040204" pitchFamily="50" charset="-128"/>
                <a:ea typeface="Meiryo UI" panose="020B0604030504040204" pitchFamily="50" charset="-128"/>
              </a:rPr>
              <a:t>な都市</a:t>
            </a:r>
            <a:r>
              <a:rPr kumimoji="1" lang="ja-JP" altLang="en-US" sz="1400" b="1" u="sng" dirty="0">
                <a:latin typeface="Meiryo UI" panose="020B0604030504040204" pitchFamily="50" charset="-128"/>
                <a:ea typeface="Meiryo UI" panose="020B0604030504040204" pitchFamily="50" charset="-128"/>
              </a:rPr>
              <a:t>インフラの整備</a:t>
            </a:r>
            <a:endParaRPr kumimoji="1" lang="ja-JP" altLang="en-US"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endParaRPr>
          </a:p>
          <a:p>
            <a:pPr marL="174625" lvl="0" indent="-174625">
              <a:defRPr/>
            </a:pPr>
            <a:r>
              <a:rPr kumimoji="1"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自動運転車や空飛ぶクルマなどの新しいモビリティの社会実装</a:t>
            </a:r>
            <a:r>
              <a:rPr kumimoji="1" lang="ja-JP" altLang="en-US" sz="1200" dirty="0" smtClean="0">
                <a:latin typeface="UD デジタル 教科書体 NK-R" panose="02020400000000000000" pitchFamily="18" charset="-128"/>
                <a:ea typeface="UD デジタル 教科書体 NK-R" panose="02020400000000000000" pitchFamily="18" charset="-128"/>
              </a:rPr>
              <a:t>や公共</a:t>
            </a:r>
            <a:r>
              <a:rPr kumimoji="1" lang="ja-JP" altLang="en-US" sz="1200" dirty="0">
                <a:latin typeface="UD デジタル 教科書体 NK-R" panose="02020400000000000000" pitchFamily="18" charset="-128"/>
                <a:ea typeface="UD デジタル 教科書体 NK-R" panose="02020400000000000000" pitchFamily="18" charset="-128"/>
              </a:rPr>
              <a:t>交通の整備、</a:t>
            </a:r>
            <a:r>
              <a:rPr kumimoji="1" lang="en-US" altLang="ja-JP" sz="1200" dirty="0" err="1">
                <a:latin typeface="UD デジタル 教科書体 NK-R" panose="02020400000000000000" pitchFamily="18" charset="-128"/>
                <a:ea typeface="UD デジタル 教科書体 NK-R" panose="02020400000000000000" pitchFamily="18" charset="-128"/>
              </a:rPr>
              <a:t>MaaS</a:t>
            </a:r>
            <a:r>
              <a:rPr kumimoji="1" lang="ja-JP" altLang="en-US" sz="1200" dirty="0">
                <a:latin typeface="UD デジタル 教科書体 NK-R" panose="02020400000000000000" pitchFamily="18" charset="-128"/>
                <a:ea typeface="UD デジタル 教科書体 NK-R" panose="02020400000000000000" pitchFamily="18" charset="-128"/>
              </a:rPr>
              <a:t>の導入などにより、人・モノの移動を支えるシームレスな交通ネットワークを実現。</a:t>
            </a:r>
          </a:p>
          <a:p>
            <a:pPr marL="174625" lvl="0" indent="-174625">
              <a:defRPr/>
            </a:pPr>
            <a:r>
              <a:rPr kumimoji="1" lang="ja-JP" altLang="en-US" sz="1200" dirty="0">
                <a:latin typeface="UD デジタル 教科書体 NK-R" panose="02020400000000000000" pitchFamily="18" charset="-128"/>
                <a:ea typeface="UD デジタル 教科書体 NK-R" panose="02020400000000000000" pitchFamily="18" charset="-128"/>
              </a:rPr>
              <a:t>　➢センシング技術やビッグデータを積極的に活用するなどインフラの持続可能性を高め、安心して暮らせるまちを</a:t>
            </a:r>
            <a:r>
              <a:rPr kumimoji="1" lang="ja-JP" altLang="en-US" sz="1200" dirty="0" smtClean="0">
                <a:latin typeface="UD デジタル 教科書体 NK-R" panose="02020400000000000000" pitchFamily="18" charset="-128"/>
                <a:ea typeface="UD デジタル 教科書体 NK-R" panose="02020400000000000000" pitchFamily="18" charset="-128"/>
              </a:rPr>
              <a:t>実現。</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pPr marL="174625" lvl="0" indent="-174625">
              <a:defRPr/>
            </a:pPr>
            <a:endParaRPr kumimoji="1" lang="ja-JP" altLang="en-US" sz="1200" dirty="0">
              <a:latin typeface="Meiryo UI" panose="020B0604030504040204" pitchFamily="50" charset="-128"/>
              <a:ea typeface="Meiryo UI" panose="020B0604030504040204" pitchFamily="50" charset="-128"/>
            </a:endParaRPr>
          </a:p>
          <a:p>
            <a:pPr marL="174625" lvl="0" indent="-174625">
              <a:defRPr/>
            </a:pPr>
            <a:r>
              <a:rPr kumimoji="1" lang="ja-JP" altLang="en-US" sz="1400" b="1" u="sng" dirty="0" smtClean="0">
                <a:latin typeface="Meiryo UI" panose="020B0604030504040204" pitchFamily="50" charset="-128"/>
                <a:ea typeface="Meiryo UI" panose="020B0604030504040204" pitchFamily="50" charset="-128"/>
              </a:rPr>
              <a:t>☝</a:t>
            </a:r>
            <a:r>
              <a:rPr kumimoji="1" lang="ja-JP" altLang="en-US" sz="1400" b="1" u="sng" dirty="0">
                <a:latin typeface="Meiryo UI" panose="020B0604030504040204" pitchFamily="50" charset="-128"/>
                <a:ea typeface="Meiryo UI" panose="020B0604030504040204" pitchFamily="50" charset="-128"/>
              </a:rPr>
              <a:t>世界とつながる広域的なインフラネットワークの強化</a:t>
            </a:r>
          </a:p>
          <a:p>
            <a:pPr marL="174625" lvl="0" indent="-174625">
              <a:defRPr/>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空港</a:t>
            </a:r>
            <a:r>
              <a:rPr kumimoji="1" lang="ja-JP" altLang="en-US" sz="1200" dirty="0" smtClean="0">
                <a:latin typeface="UD デジタル 教科書体 NK-R" panose="02020400000000000000" pitchFamily="18" charset="-128"/>
                <a:ea typeface="UD デジタル 教科書体 NK-R" panose="02020400000000000000" pitchFamily="18" charset="-128"/>
              </a:rPr>
              <a:t>、リニア、鉄道、道路</a:t>
            </a:r>
            <a:r>
              <a:rPr kumimoji="1" lang="ja-JP" altLang="en-US" sz="1200" dirty="0">
                <a:latin typeface="UD デジタル 教科書体 NK-R" panose="02020400000000000000" pitchFamily="18" charset="-128"/>
                <a:ea typeface="UD デジタル 教科書体 NK-R" panose="02020400000000000000" pitchFamily="18" charset="-128"/>
              </a:rPr>
              <a:t>、港湾など</a:t>
            </a:r>
            <a:r>
              <a:rPr kumimoji="1" lang="ja-JP" altLang="en-US" sz="1200" dirty="0" smtClean="0">
                <a:latin typeface="UD デジタル 教科書体 NK-R" panose="02020400000000000000" pitchFamily="18" charset="-128"/>
                <a:ea typeface="UD デジタル 教科書体 NK-R" panose="02020400000000000000" pitchFamily="18" charset="-128"/>
              </a:rPr>
              <a:t>広域的な交通</a:t>
            </a:r>
            <a:r>
              <a:rPr kumimoji="1" lang="ja-JP" altLang="en-US" sz="1200" dirty="0">
                <a:latin typeface="UD デジタル 教科書体 NK-R" panose="02020400000000000000" pitchFamily="18" charset="-128"/>
                <a:ea typeface="UD デジタル 教科書体 NK-R" panose="02020400000000000000" pitchFamily="18" charset="-128"/>
              </a:rPr>
              <a:t>ネットワークの充実により、日本と世界をつなぐ一大ハブ拠点を</a:t>
            </a:r>
            <a:r>
              <a:rPr kumimoji="1" lang="ja-JP" altLang="en-US" sz="1200" dirty="0" smtClean="0">
                <a:latin typeface="UD デジタル 教科書体 NK-R" panose="02020400000000000000" pitchFamily="18" charset="-128"/>
                <a:ea typeface="UD デジタル 教科書体 NK-R" panose="02020400000000000000" pitchFamily="18" charset="-128"/>
              </a:rPr>
              <a:t>形成。</a:t>
            </a:r>
            <a:endParaRPr kumimoji="1" lang="en-US" altLang="ja-JP"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endParaRPr>
          </a:p>
          <a:p>
            <a:pPr marL="174625" marR="0" lvl="0" indent="-174625" algn="l" defTabSz="457200" rtl="0" eaLnBrk="1" fontAlgn="auto" latinLnBrk="0" hangingPunct="1">
              <a:spcBef>
                <a:spcPts val="0"/>
              </a:spcBef>
              <a:spcAft>
                <a:spcPts val="0"/>
              </a:spcAft>
              <a:buClrTx/>
              <a:buSzTx/>
              <a:buFontTx/>
              <a:buNone/>
              <a:tabLst/>
              <a:defRPr/>
            </a:pPr>
            <a:endParaRPr kumimoji="1" lang="en-US" altLang="ja-JP" sz="12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spcBef>
                <a:spcPts val="0"/>
              </a:spcBef>
              <a:spcAft>
                <a:spcPts val="0"/>
              </a:spcAft>
              <a:buClrTx/>
              <a:buSzTx/>
              <a:buFontTx/>
              <a:buNone/>
              <a:tabLst/>
              <a:defRPr/>
            </a:pP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a:t>
            </a:r>
            <a:r>
              <a:rPr kumimoji="1" lang="ja-JP" altLang="en-US" sz="1400" b="1" i="0" u="sng" strike="noStrike" kern="1200" cap="none" normalizeH="0" noProof="0" dirty="0" smtClean="0">
                <a:ln>
                  <a:noFill/>
                </a:ln>
                <a:effectLst/>
                <a:uLnTx/>
                <a:uFillTx/>
                <a:latin typeface="Meiryo UI" panose="020B0604030504040204" pitchFamily="50" charset="-128"/>
                <a:ea typeface="Meiryo UI" panose="020B0604030504040204" pitchFamily="50" charset="-128"/>
              </a:rPr>
              <a:t>日常</a:t>
            </a:r>
            <a:r>
              <a:rPr kumimoji="1" lang="ja-JP" altLang="en-US" sz="1400" b="1" i="0" u="sng" strike="noStrike" kern="1200" cap="none" normalizeH="0" noProof="0" dirty="0">
                <a:ln>
                  <a:noFill/>
                </a:ln>
                <a:effectLst/>
                <a:uLnTx/>
                <a:uFillTx/>
                <a:latin typeface="Meiryo UI" panose="020B0604030504040204" pitchFamily="50" charset="-128"/>
                <a:ea typeface="Meiryo UI" panose="020B0604030504040204" pitchFamily="50" charset="-128"/>
              </a:rPr>
              <a:t>の中でイノベーションを生み出す</a:t>
            </a:r>
            <a:r>
              <a:rPr kumimoji="1" lang="ja-JP" altLang="en-US" sz="1400" b="1" i="0" u="sng" strike="noStrike" kern="1200" cap="none" normalizeH="0" noProof="0" dirty="0" smtClean="0">
                <a:ln>
                  <a:noFill/>
                </a:ln>
                <a:effectLst/>
                <a:uLnTx/>
                <a:uFillTx/>
                <a:latin typeface="Meiryo UI" panose="020B0604030504040204" pitchFamily="50" charset="-128"/>
                <a:ea typeface="Meiryo UI" panose="020B0604030504040204" pitchFamily="50" charset="-128"/>
              </a:rPr>
              <a:t>リビングラボの形成</a:t>
            </a:r>
            <a:endParaRPr kumimoji="1" lang="en-US" altLang="ja-JP" sz="1400" b="1" i="0" u="sng" strike="noStrike" kern="1200" cap="none" normalizeH="0" noProof="0" dirty="0" smtClean="0">
              <a:ln>
                <a:noFill/>
              </a:ln>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spcBef>
                <a:spcPts val="0"/>
              </a:spcBef>
              <a:spcAft>
                <a:spcPts val="0"/>
              </a:spcAft>
              <a:buClrTx/>
              <a:buSzTx/>
              <a:buFontTx/>
              <a:buNone/>
              <a:tabLst/>
              <a:defRPr/>
            </a:pPr>
            <a:r>
              <a:rPr kumimoji="1" lang="ja-JP" altLang="en-US" sz="1200" b="0" i="0" u="none"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個人</a:t>
            </a:r>
            <a:r>
              <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rPr>
              <a:t>情報等のセキュリティが確保されたデータ利活用</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基盤のもと、</a:t>
            </a:r>
            <a:r>
              <a:rPr kumimoji="1" lang="ja-JP" altLang="en-US" sz="1200" b="0" i="0"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人々の生活や多くの人が集う都市空間の中で　　</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社会</a:t>
            </a:r>
            <a:r>
              <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rPr>
              <a:t>実験を行ったり、ユーザーや市民の参加・共創により</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、人手不足の解消や持続的</a:t>
            </a:r>
            <a:r>
              <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rPr>
              <a:t>な</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成長、社会</a:t>
            </a:r>
            <a:r>
              <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rPr>
              <a:t>課題の解決につながるイノベーションを生み出す基盤（リビングラボ）を</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形成。</a:t>
            </a:r>
            <a:endParaRPr kumimoji="1" lang="en-US" altLang="ja-JP"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endParaRPr>
          </a:p>
          <a:p>
            <a:pPr marL="174625" marR="0" lvl="0" indent="-174625" algn="l" defTabSz="457200" rtl="0" eaLnBrk="1" fontAlgn="auto" latinLnBrk="0" hangingPunct="1">
              <a:spcBef>
                <a:spcPts val="0"/>
              </a:spcBef>
              <a:spcAft>
                <a:spcPts val="0"/>
              </a:spcAft>
              <a:buClrTx/>
              <a:buSzTx/>
              <a:buFontTx/>
              <a:buNone/>
              <a:tabLst/>
              <a:defRPr/>
            </a:pPr>
            <a:endParaRPr kumimoji="1" lang="en-US" altLang="ja-JP" sz="12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spcBef>
                <a:spcPts val="0"/>
              </a:spcBef>
              <a:spcAft>
                <a:spcPts val="0"/>
              </a:spcAft>
              <a:buClrTx/>
              <a:buSzTx/>
              <a:buFontTx/>
              <a:buNone/>
              <a:tabLst/>
              <a:defRPr/>
            </a:pP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☝サイバーとフィジカルの両</a:t>
            </a:r>
            <a:r>
              <a:rPr kumimoji="1" lang="ja-JP" altLang="en-US"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rPr>
              <a:t>空間</a:t>
            </a: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において世界とつながるハブ機能の形成</a:t>
            </a:r>
            <a:endParaRPr kumimoji="1" lang="en-US" altLang="ja-JP"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spcBef>
                <a:spcPts val="0"/>
              </a:spcBef>
              <a:spcAft>
                <a:spcPts val="0"/>
              </a:spcAft>
              <a:buClrTx/>
              <a:buSzTx/>
              <a:buFontTx/>
              <a:buNone/>
              <a:tabLst/>
              <a:defRPr/>
            </a:pPr>
            <a:r>
              <a:rPr kumimoji="1" lang="ja-JP" altLang="en-US" sz="1200" b="0" i="0" u="none" strike="noStrike" kern="1200" cap="none"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実社会だけでなく、サイバー空間で</a:t>
            </a:r>
            <a:r>
              <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rPr>
              <a:t>世界</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とつながり、世界中</a:t>
            </a:r>
            <a:r>
              <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rPr>
              <a:t>の多くの人材が日々大阪</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を行き来するハブ機能を形成し、新たな世界的ビジネスを創出。</a:t>
            </a:r>
            <a:endPar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endParaRPr>
          </a:p>
        </p:txBody>
      </p:sp>
      <p:sp>
        <p:nvSpPr>
          <p:cNvPr id="29" name="角丸四角形 28"/>
          <p:cNvSpPr/>
          <p:nvPr/>
        </p:nvSpPr>
        <p:spPr>
          <a:xfrm>
            <a:off x="150426" y="1236059"/>
            <a:ext cx="4360074" cy="2550489"/>
          </a:xfrm>
          <a:prstGeom prst="roundRect">
            <a:avLst>
              <a:gd name="adj" fmla="val 558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9" name="タイトル 1"/>
          <p:cNvSpPr txBox="1">
            <a:spLocks/>
          </p:cNvSpPr>
          <p:nvPr/>
        </p:nvSpPr>
        <p:spPr>
          <a:xfrm>
            <a:off x="0" y="0"/>
            <a:ext cx="9144000" cy="441058"/>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ja-JP" altLang="en-US" sz="2000" dirty="0">
                <a:solidFill>
                  <a:prstClr val="white"/>
                </a:solidFill>
                <a:latin typeface="Meiryo UI" panose="020B0604030504040204" pitchFamily="50" charset="-128"/>
                <a:ea typeface="Meiryo UI" panose="020B0604030504040204" pitchFamily="50" charset="-128"/>
              </a:rPr>
              <a:t>３</a:t>
            </a:r>
            <a:r>
              <a:rPr lang="ja-JP" altLang="en-US" sz="2000" noProof="0" dirty="0" smtClean="0">
                <a:solidFill>
                  <a:prstClr val="white"/>
                </a:solidFill>
                <a:latin typeface="Meiryo UI" panose="020B0604030504040204" pitchFamily="50" charset="-128"/>
                <a:ea typeface="Meiryo UI" panose="020B0604030504040204" pitchFamily="50" charset="-128"/>
              </a:rPr>
              <a:t>　</a:t>
            </a:r>
            <a:r>
              <a:rPr kumimoji="1" lang="ja-JP" altLang="en-US" sz="200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rPr>
              <a:t>めざすべき取組みの方向性①</a:t>
            </a:r>
            <a:endParaRPr kumimoji="1" lang="ja-JP" altLang="en-US" sz="20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63381" y="1418696"/>
            <a:ext cx="4347119" cy="2185214"/>
          </a:xfrm>
          <a:prstGeom prst="rect">
            <a:avLst/>
          </a:prstGeom>
          <a:noFill/>
        </p:spPr>
        <p:txBody>
          <a:bodyPr wrap="square" rtlCol="0">
            <a:spAutoFit/>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☝大阪を彩る観光</a:t>
            </a:r>
            <a:r>
              <a:rPr kumimoji="1" lang="ja-JP" altLang="en-US"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rPr>
              <a:t>・文化・食の魅力を体験、体感できる世界的</a:t>
            </a: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なアミューズメント</a:t>
            </a:r>
            <a:r>
              <a:rPr kumimoji="1" lang="ja-JP" altLang="en-US"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rPr>
              <a:t>・文化の</a:t>
            </a: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創造</a:t>
            </a:r>
            <a:endParaRPr kumimoji="1" lang="en-US" altLang="ja-JP"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➢世界中から芸術家や文化人、クリエイターなどが、</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サイバー空間（仮想空間）・フィジカル空間（実社会）の両空間</a:t>
            </a:r>
            <a:r>
              <a:rPr kumimoji="1"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に集うとともに、歴史的資産や多様な文化・芸能、</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豊かな</a:t>
            </a:r>
            <a:r>
              <a:rPr kumimoji="1"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食文化などを活かし</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 世界</a:t>
            </a:r>
            <a:r>
              <a:rPr kumimoji="1"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に向けた新たな文化等を</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創造。</a:t>
            </a:r>
            <a:endParaRPr kumimoji="1"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　</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200" b="0" i="0"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国際的なエンターテインメント拠点を形成するとともに、</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世界中</a:t>
            </a:r>
            <a:r>
              <a:rPr kumimoji="1"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の人たちに、フィジカル空間だけでなく</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、サイバー空間</a:t>
            </a:r>
            <a:r>
              <a:rPr kumimoji="1" lang="en-US" altLang="ja-JP"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a:t>
            </a:r>
            <a:r>
              <a:rPr kumimoji="1" lang="en-US" altLang="ja-JP" sz="1200" dirty="0" smtClean="0">
                <a:latin typeface="UD デジタル 教科書体 NK-R" panose="02020400000000000000" pitchFamily="18" charset="-128"/>
                <a:ea typeface="UD デジタル 教科書体 NK-R" panose="02020400000000000000" pitchFamily="18" charset="-128"/>
              </a:rPr>
              <a:t>X</a:t>
            </a:r>
            <a:r>
              <a:rPr kumimoji="1" lang="en-US" altLang="ja-JP"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R</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技術の活用等</a:t>
            </a:r>
            <a:r>
              <a:rPr kumimoji="1" lang="en-US" altLang="ja-JP"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に</a:t>
            </a:r>
            <a:r>
              <a:rPr kumimoji="1"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おいても</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、いつ</a:t>
            </a:r>
            <a:r>
              <a:rPr kumimoji="1"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でも大阪の楽しさ</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や魅力</a:t>
            </a:r>
            <a:r>
              <a:rPr kumimoji="1"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に触れることが</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できるワクワク</a:t>
            </a:r>
            <a:r>
              <a:rPr kumimoji="1"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する体験</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を提供</a:t>
            </a:r>
            <a:r>
              <a:rPr kumimoji="1" lang="ja-JP" altLang="en-US" sz="1200" dirty="0" err="1" smtClean="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両空間で集積された観光データ等を活用し、新たなビジネスを</a:t>
            </a:r>
            <a:r>
              <a:rPr kumimoji="1" lang="ja-JP" altLang="en-US" sz="1200" dirty="0" smtClean="0">
                <a:latin typeface="UD デジタル 教科書体 NK-R" panose="02020400000000000000" pitchFamily="18" charset="-128"/>
                <a:ea typeface="UD デジタル 教科書体 NK-R" panose="02020400000000000000" pitchFamily="18" charset="-128"/>
              </a:rPr>
              <a:t>創造。</a:t>
            </a:r>
            <a:endParaRPr kumimoji="1" lang="en-US" altLang="ja-JP"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endParaRPr>
          </a:p>
        </p:txBody>
      </p:sp>
      <p:sp>
        <p:nvSpPr>
          <p:cNvPr id="15" name="角丸四角形 14"/>
          <p:cNvSpPr/>
          <p:nvPr/>
        </p:nvSpPr>
        <p:spPr>
          <a:xfrm>
            <a:off x="191957" y="4415097"/>
            <a:ext cx="4331498" cy="1340243"/>
          </a:xfrm>
          <a:prstGeom prst="roundRect">
            <a:avLst>
              <a:gd name="adj" fmla="val 751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163381" y="4276238"/>
            <a:ext cx="560730" cy="273606"/>
          </a:xfrm>
          <a:prstGeom prst="rect">
            <a:avLst/>
          </a:prstGeom>
          <a:solidFill>
            <a:srgbClr val="002060"/>
          </a:solidFill>
          <a:ln>
            <a:noFill/>
          </a:ln>
        </p:spPr>
        <p:txBody>
          <a:bodyPr wrap="square" lIns="36000" tIns="28800" rIns="36000" bIns="288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環境</a:t>
            </a:r>
          </a:p>
        </p:txBody>
      </p:sp>
      <p:sp>
        <p:nvSpPr>
          <p:cNvPr id="18" name="テキスト ボックス 17"/>
          <p:cNvSpPr txBox="1"/>
          <p:nvPr/>
        </p:nvSpPr>
        <p:spPr>
          <a:xfrm>
            <a:off x="266816" y="4600518"/>
            <a:ext cx="4256639" cy="104644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1" i="0" u="sng" strike="noStrike" kern="1200" cap="none" normalizeH="0" noProof="0" dirty="0" smtClean="0">
                <a:ln>
                  <a:noFill/>
                </a:ln>
                <a:solidFill>
                  <a:prstClr val="black"/>
                </a:solidFill>
                <a:effectLst/>
                <a:uLnTx/>
                <a:uFillTx/>
                <a:latin typeface="Meiryo UI" panose="020B0604030504040204" pitchFamily="50" charset="-128"/>
                <a:ea typeface="Meiryo UI" panose="020B0604030504040204" pitchFamily="50" charset="-128"/>
              </a:rPr>
              <a:t>持続的な成長に向けた環境負荷ゼロの実現</a:t>
            </a:r>
            <a:endParaRPr kumimoji="1" lang="en-US" altLang="ja-JP" sz="1400" b="1" i="0" u="sng" strike="noStrike" kern="1200" cap="none" normalizeH="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➢新エネルギー産業のポテンシャルを活かし、「ＣＯ</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２</a:t>
            </a:r>
            <a:r>
              <a:rPr kumimoji="1"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排出実質ゼロ」を実現。</a:t>
            </a:r>
            <a:endParaRPr kumimoji="1" lang="en-US" altLang="ja-JP"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a:t>
            </a:r>
            <a:r>
              <a:rPr kumimoji="1"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海洋プラスチックごみによる</a:t>
            </a:r>
            <a:r>
              <a:rPr kumimoji="1"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追加的な</a:t>
            </a:r>
            <a:r>
              <a:rPr kumimoji="1"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汚染</a:t>
            </a:r>
            <a:r>
              <a:rPr kumimoji="1"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をゼロ</a:t>
            </a:r>
            <a:r>
              <a:rPr kumimoji="1"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に</a:t>
            </a:r>
            <a:r>
              <a:rPr kumimoji="1"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まで削減する</a:t>
            </a:r>
            <a:r>
              <a:rPr kumimoji="1"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こと</a:t>
            </a:r>
            <a:r>
              <a:rPr kumimoji="1"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を</a:t>
            </a:r>
            <a:r>
              <a:rPr kumimoji="1" lang="ja-JP" altLang="en-US" sz="1200" dirty="0" err="1" smtClean="0">
                <a:solidFill>
                  <a:prstClr val="black"/>
                </a:solidFill>
                <a:latin typeface="UD デジタル 教科書体 NK-R" panose="02020400000000000000" pitchFamily="18" charset="-128"/>
                <a:ea typeface="UD デジタル 教科書体 NK-R" panose="02020400000000000000" pitchFamily="18" charset="-128"/>
              </a:rPr>
              <a:t>め</a:t>
            </a:r>
            <a:r>
              <a:rPr kumimoji="1" lang="ja-JP" altLang="en-US" sz="1200" dirty="0" err="1">
                <a:solidFill>
                  <a:prstClr val="black"/>
                </a:solidFill>
                <a:latin typeface="UD デジタル 教科書体 NK-R" panose="02020400000000000000" pitchFamily="18" charset="-128"/>
                <a:ea typeface="UD デジタル 教科書体 NK-R" panose="02020400000000000000" pitchFamily="18" charset="-128"/>
              </a:rPr>
              <a:t>ざ</a:t>
            </a:r>
            <a:r>
              <a:rPr kumimoji="1"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す「</a:t>
            </a:r>
            <a:r>
              <a:rPr kumimoji="1"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大阪ブルー・オーシャン・ビジョン</a:t>
            </a:r>
            <a:r>
              <a:rPr kumimoji="1"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」を実現。</a:t>
            </a:r>
            <a:endParaRPr kumimoji="1" lang="en-US" altLang="ja-JP"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9" name="テキスト ボックス 18"/>
          <p:cNvSpPr txBox="1"/>
          <p:nvPr/>
        </p:nvSpPr>
        <p:spPr>
          <a:xfrm>
            <a:off x="127747" y="1065898"/>
            <a:ext cx="850025" cy="273606"/>
          </a:xfrm>
          <a:prstGeom prst="rect">
            <a:avLst/>
          </a:prstGeom>
          <a:solidFill>
            <a:srgbClr val="002060"/>
          </a:solidFill>
          <a:ln>
            <a:noFill/>
          </a:ln>
        </p:spPr>
        <p:txBody>
          <a:bodyPr wrap="square" lIns="36000" tIns="28800" rIns="36000" bIns="288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都市魅力</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6" name="テキスト ボックス 25"/>
          <p:cNvSpPr txBox="1"/>
          <p:nvPr/>
        </p:nvSpPr>
        <p:spPr>
          <a:xfrm>
            <a:off x="4702213" y="1065898"/>
            <a:ext cx="923107" cy="273606"/>
          </a:xfrm>
          <a:prstGeom prst="rect">
            <a:avLst/>
          </a:prstGeom>
          <a:solidFill>
            <a:srgbClr val="002060"/>
          </a:solidFill>
          <a:ln>
            <a:noFill/>
          </a:ln>
        </p:spPr>
        <p:txBody>
          <a:bodyPr wrap="square" lIns="36000" tIns="28800" rIns="36000" bIns="288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都市基盤</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6" name="図 5"/>
          <p:cNvPicPr>
            <a:picLocks noChangeAspect="1"/>
          </p:cNvPicPr>
          <p:nvPr/>
        </p:nvPicPr>
        <p:blipFill>
          <a:blip r:embed="rId2"/>
          <a:stretch>
            <a:fillRect/>
          </a:stretch>
        </p:blipFill>
        <p:spPr>
          <a:xfrm>
            <a:off x="8504086" y="465685"/>
            <a:ext cx="617220" cy="624840"/>
          </a:xfrm>
          <a:prstGeom prst="rect">
            <a:avLst/>
          </a:prstGeom>
        </p:spPr>
      </p:pic>
      <p:sp>
        <p:nvSpPr>
          <p:cNvPr id="31" name="角丸四角形 30"/>
          <p:cNvSpPr/>
          <p:nvPr/>
        </p:nvSpPr>
        <p:spPr>
          <a:xfrm>
            <a:off x="127746" y="475059"/>
            <a:ext cx="5600701" cy="434112"/>
          </a:xfrm>
          <a:prstGeom prst="roundRect">
            <a:avLst>
              <a:gd name="adj" fmla="val 2961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 name="正方形/長方形 31"/>
          <p:cNvSpPr/>
          <p:nvPr/>
        </p:nvSpPr>
        <p:spPr>
          <a:xfrm>
            <a:off x="125472" y="547425"/>
            <a:ext cx="5499848" cy="338554"/>
          </a:xfrm>
          <a:prstGeom prst="rect">
            <a:avLst/>
          </a:prstGeom>
        </p:spPr>
        <p:txBody>
          <a:bodyPr wrap="square">
            <a:spAutoFit/>
          </a:bodyPr>
          <a:lstStyle/>
          <a:p>
            <a:pPr lvl="0" algn="ctr">
              <a:defRPr/>
            </a:pPr>
            <a:r>
              <a:rPr kumimoji="1" lang="ja-JP" altLang="en-US"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rPr>
              <a:t>多様なチャレンジによる成長（</a:t>
            </a:r>
            <a:r>
              <a:rPr kumimoji="1"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Diverse Innovation</a:t>
            </a:r>
            <a:r>
              <a:rPr kumimoji="1" lang="ja-JP" altLang="en-US"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rPr>
              <a:t>）</a:t>
            </a:r>
            <a:r>
              <a:rPr kumimoji="1" lang="en-US" altLang="ja-JP" sz="1600" b="1" noProof="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a:t>
            </a:r>
            <a:r>
              <a:rPr kumimoji="1" lang="en-US" altLang="ja-JP" sz="1600" b="1"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a:t>
            </a:r>
            <a:endParaRPr kumimoji="0" lang="ja-JP" alt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12637445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p:cNvSpPr/>
          <p:nvPr/>
        </p:nvSpPr>
        <p:spPr>
          <a:xfrm>
            <a:off x="4905041" y="1364485"/>
            <a:ext cx="4153831" cy="3061928"/>
          </a:xfrm>
          <a:prstGeom prst="roundRect">
            <a:avLst>
              <a:gd name="adj" fmla="val 7026"/>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角丸四角形 27"/>
          <p:cNvSpPr/>
          <p:nvPr/>
        </p:nvSpPr>
        <p:spPr>
          <a:xfrm>
            <a:off x="81980" y="1366999"/>
            <a:ext cx="4382444" cy="2438519"/>
          </a:xfrm>
          <a:prstGeom prst="roundRect">
            <a:avLst>
              <a:gd name="adj" fmla="val 7026"/>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9" name="タイトル 1"/>
          <p:cNvSpPr txBox="1">
            <a:spLocks/>
          </p:cNvSpPr>
          <p:nvPr/>
        </p:nvSpPr>
        <p:spPr>
          <a:xfrm>
            <a:off x="0" y="0"/>
            <a:ext cx="9144000" cy="441058"/>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ja-JP" altLang="en-US" sz="2000" dirty="0">
                <a:solidFill>
                  <a:prstClr val="white"/>
                </a:solidFill>
                <a:latin typeface="Meiryo UI" panose="020B0604030504040204" pitchFamily="50" charset="-128"/>
                <a:ea typeface="Meiryo UI" panose="020B0604030504040204" pitchFamily="50" charset="-128"/>
              </a:rPr>
              <a:t>３</a:t>
            </a:r>
            <a:r>
              <a:rPr lang="ja-JP" altLang="en-US" sz="2000" noProof="0" dirty="0" smtClean="0">
                <a:solidFill>
                  <a:prstClr val="white"/>
                </a:solidFill>
                <a:latin typeface="Meiryo UI" panose="020B0604030504040204" pitchFamily="50" charset="-128"/>
                <a:ea typeface="Meiryo UI" panose="020B0604030504040204" pitchFamily="50" charset="-128"/>
              </a:rPr>
              <a:t>　</a:t>
            </a:r>
            <a:r>
              <a:rPr kumimoji="1" lang="ja-JP" altLang="en-US" sz="200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rPr>
              <a:t>めざすべき取組みの方向性②</a:t>
            </a:r>
            <a:endParaRPr kumimoji="1" lang="ja-JP" altLang="en-US" sz="20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4946618" y="1569893"/>
            <a:ext cx="4070675" cy="2616101"/>
          </a:xfrm>
          <a:prstGeom prst="rect">
            <a:avLst/>
          </a:prstGeom>
          <a:noFill/>
        </p:spPr>
        <p:txBody>
          <a:bodyPr wrap="square" rtlCol="0">
            <a:spAutoFit/>
          </a:bodyPr>
          <a:lstStyle/>
          <a:p>
            <a:pPr marL="174625" marR="0" lvl="0" indent="-174625" algn="l" defTabSz="457200" rtl="0" eaLnBrk="1" fontAlgn="auto" latinLnBrk="0" hangingPunct="1">
              <a:spcBef>
                <a:spcPts val="0"/>
              </a:spcBef>
              <a:spcAft>
                <a:spcPts val="0"/>
              </a:spcAft>
              <a:buClrTx/>
              <a:buSzTx/>
              <a:buFontTx/>
              <a:buNone/>
              <a:tabLst/>
              <a:defRPr/>
            </a:pP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☝一人ひとりの人権が尊重され、誰もが自己実現</a:t>
            </a:r>
            <a:endParaRPr kumimoji="1" lang="en-US" altLang="ja-JP"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spcBef>
                <a:spcPts val="0"/>
              </a:spcBef>
              <a:spcAft>
                <a:spcPts val="0"/>
              </a:spcAft>
              <a:buClrTx/>
              <a:buSzTx/>
              <a:buFontTx/>
              <a:buNone/>
              <a:tabLst/>
              <a:defRPr/>
            </a:pPr>
            <a:r>
              <a:rPr kumimoji="1" lang="ja-JP" altLang="en-US" sz="1400" b="1" i="0" u="none" strike="noStrike" kern="1200" cap="none"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 </a:t>
            </a: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を図ることができる社会の実現</a:t>
            </a:r>
            <a:endParaRPr kumimoji="1" lang="en-US" altLang="ja-JP"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endParaRPr>
          </a:p>
          <a:p>
            <a:pPr marL="265113" marR="0" lvl="0" indent="-265113" algn="l" defTabSz="457200" rtl="0" eaLnBrk="1" fontAlgn="auto" latinLnBrk="0" hangingPunct="1">
              <a:spcBef>
                <a:spcPts val="0"/>
              </a:spcBef>
              <a:spcAft>
                <a:spcPts val="0"/>
              </a:spcAft>
              <a:buClrTx/>
              <a:buSzTx/>
              <a:buFontTx/>
              <a:buNone/>
              <a:tabLst/>
              <a:defRPr/>
            </a:pPr>
            <a:r>
              <a:rPr kumimoji="1" lang="ja-JP" altLang="en-US" sz="1200" b="0" i="0" u="none"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noProof="0" dirty="0" smtClean="0">
                <a:ln>
                  <a:noFill/>
                </a:ln>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➢一人</a:t>
            </a:r>
            <a:r>
              <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rPr>
              <a:t>ひとりがかけがえのない存在として尊重される差別のない</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社会を実現するとともに、すべての人の多様性が　認められ、誰</a:t>
            </a:r>
            <a:r>
              <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rPr>
              <a:t>もが個性や能力</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を活かして</a:t>
            </a:r>
            <a:r>
              <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rPr>
              <a:t>自己実現を図ることの</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できる豊かな社会を実現。</a:t>
            </a:r>
            <a:endPar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457200" rtl="0" eaLnBrk="1" fontAlgn="auto" latinLnBrk="0" hangingPunct="1">
              <a:spcBef>
                <a:spcPts val="0"/>
              </a:spcBef>
              <a:spcAft>
                <a:spcPts val="0"/>
              </a:spcAft>
              <a:buClrTx/>
              <a:buSzTx/>
              <a:buFontTx/>
              <a:buNone/>
              <a:tabLst/>
              <a:defRPr/>
            </a:pPr>
            <a:endParaRPr kumimoji="1" lang="en-US" altLang="ja-JP" sz="12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spcBef>
                <a:spcPts val="0"/>
              </a:spcBef>
              <a:spcAft>
                <a:spcPts val="0"/>
              </a:spcAft>
              <a:buClrTx/>
              <a:buSzTx/>
              <a:buFontTx/>
              <a:buNone/>
              <a:tabLst/>
              <a:defRPr/>
            </a:pP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☝世界</a:t>
            </a:r>
            <a:r>
              <a:rPr kumimoji="1" lang="ja-JP" altLang="en-US"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rPr>
              <a:t>トップレベル</a:t>
            </a: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のバリアフリー</a:t>
            </a:r>
            <a:r>
              <a:rPr kumimoji="1" lang="ja-JP" altLang="en-US" sz="12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a:t>
            </a:r>
            <a:r>
              <a:rPr kumimoji="1" lang="ja-JP" altLang="en-US" sz="1200" b="1" i="0" u="sng" strike="noStrike" kern="1200" cap="none" normalizeH="0" baseline="0" noProof="0" dirty="0">
                <a:ln>
                  <a:noFill/>
                </a:ln>
                <a:effectLst/>
                <a:uLnTx/>
                <a:uFillTx/>
                <a:latin typeface="Meiryo UI" panose="020B0604030504040204" pitchFamily="50" charset="-128"/>
                <a:ea typeface="Meiryo UI" panose="020B0604030504040204" pitchFamily="50" charset="-128"/>
              </a:rPr>
              <a:t>ハード・ソフト両面）</a:t>
            </a:r>
            <a:r>
              <a:rPr kumimoji="1" lang="ja-JP" altLang="en-US"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rPr>
              <a:t>を実現</a:t>
            </a:r>
          </a:p>
          <a:p>
            <a:pPr marL="265113" lvl="0" indent="-265113">
              <a:defRPr/>
            </a:pPr>
            <a:r>
              <a:rPr kumimoji="1" lang="ja-JP" altLang="en-US" sz="1200" b="0" i="0" u="none"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➢街中にユニバーサルデザインが浸透するとともに、「心のバリアフリー」</a:t>
            </a:r>
            <a:r>
              <a:rPr kumimoji="1" lang="ja-JP" altLang="en-US" sz="1200" dirty="0" smtClean="0">
                <a:latin typeface="UD デジタル 教科書体 NK-R" panose="02020400000000000000" pitchFamily="18" charset="-128"/>
                <a:ea typeface="UD デジタル 教科書体 NK-R" panose="02020400000000000000" pitchFamily="18" charset="-128"/>
              </a:rPr>
              <a:t>が推進</a:t>
            </a:r>
            <a:r>
              <a:rPr kumimoji="1" lang="ja-JP" altLang="en-US" sz="1200" dirty="0">
                <a:latin typeface="UD デジタル 教科書体 NK-R" panose="02020400000000000000" pitchFamily="18" charset="-128"/>
                <a:ea typeface="UD デジタル 教科書体 NK-R" panose="02020400000000000000" pitchFamily="18" charset="-128"/>
              </a:rPr>
              <a:t>され、障がいの有無、年齢、性別、国籍、人種等にかかわらず、誰もが安心・快適に暮らすことができる世界トップレベルのバリアフリーを</a:t>
            </a:r>
            <a:r>
              <a:rPr kumimoji="1" lang="ja-JP" altLang="en-US" sz="1200" dirty="0" smtClean="0">
                <a:latin typeface="UD デジタル 教科書体 NK-R" panose="02020400000000000000" pitchFamily="18" charset="-128"/>
                <a:ea typeface="UD デジタル 教科書体 NK-R" panose="02020400000000000000" pitchFamily="18" charset="-128"/>
              </a:rPr>
              <a:t>実現。</a:t>
            </a:r>
            <a:endParaRPr kumimoji="1" lang="en-US" altLang="ja-JP"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p:cNvSpPr txBox="1"/>
          <p:nvPr/>
        </p:nvSpPr>
        <p:spPr>
          <a:xfrm>
            <a:off x="150515" y="1574137"/>
            <a:ext cx="4179438" cy="2369880"/>
          </a:xfrm>
          <a:prstGeom prst="rect">
            <a:avLst/>
          </a:prstGeom>
          <a:noFill/>
        </p:spPr>
        <p:txBody>
          <a:bodyPr wrap="square" rtlCol="0">
            <a:spAutoFit/>
          </a:bodyPr>
          <a:lstStyle/>
          <a:p>
            <a:pPr marL="174625" marR="0" lvl="0" indent="-174625" algn="l" defTabSz="914400" rtl="0" eaLnBrk="1" fontAlgn="auto" latinLnBrk="0" hangingPunct="1">
              <a:spcBef>
                <a:spcPts val="0"/>
              </a:spcBef>
              <a:spcAft>
                <a:spcPts val="0"/>
              </a:spcAft>
              <a:buClrTx/>
              <a:buSzTx/>
              <a:buFontTx/>
              <a:buNone/>
              <a:tabLst/>
              <a:defRPr/>
            </a:pP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☝誰もがいきいきと活躍できる健康寿命の延伸と</a:t>
            </a:r>
            <a:endParaRPr kumimoji="1" lang="en-US" altLang="ja-JP"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endParaRPr>
          </a:p>
          <a:p>
            <a:pPr marL="174625" marR="0" lvl="0" indent="-174625" algn="l" defTabSz="914400" rtl="0" eaLnBrk="1" fontAlgn="auto" latinLnBrk="0" hangingPunct="1">
              <a:spcBef>
                <a:spcPts val="0"/>
              </a:spcBef>
              <a:spcAft>
                <a:spcPts val="0"/>
              </a:spcAft>
              <a:buClrTx/>
              <a:buSzTx/>
              <a:buFontTx/>
              <a:buNone/>
              <a:tabLst/>
              <a:defRPr/>
            </a:pPr>
            <a:r>
              <a:rPr kumimoji="1" lang="ja-JP" altLang="en-US" sz="1400" b="1" dirty="0">
                <a:latin typeface="Meiryo UI" panose="020B0604030504040204" pitchFamily="50" charset="-128"/>
                <a:ea typeface="Meiryo UI" panose="020B0604030504040204" pitchFamily="50" charset="-128"/>
              </a:rPr>
              <a:t>　</a:t>
            </a: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a:t>
            </a:r>
            <a:r>
              <a:rPr kumimoji="1" lang="en-US" altLang="ja-JP"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10</a:t>
            </a: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歳若返り」の実現</a:t>
            </a:r>
            <a:endParaRPr kumimoji="1" lang="en-US" altLang="ja-JP"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endParaRPr>
          </a:p>
          <a:p>
            <a:pPr marL="265113" lvl="0" indent="-265113" defTabSz="914400">
              <a:defRPr/>
            </a:pPr>
            <a:r>
              <a:rPr kumimoji="1" lang="ja-JP" altLang="en-US" sz="1200" b="0" i="0" u="none" strike="noStrike" kern="1200" cap="none"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➢健康・医療・介護の</a:t>
            </a:r>
            <a:r>
              <a:rPr kumimoji="1" lang="ja-JP" altLang="en-US" sz="1200" dirty="0" smtClean="0">
                <a:latin typeface="UD デジタル 教科書体 NK-R" panose="02020400000000000000" pitchFamily="18" charset="-128"/>
                <a:ea typeface="UD デジタル 教科書体 NK-R" panose="02020400000000000000" pitchFamily="18" charset="-128"/>
              </a:rPr>
              <a:t>ビッグデータも活用</a:t>
            </a:r>
            <a:r>
              <a:rPr kumimoji="1" lang="ja-JP" altLang="en-US" sz="1200" dirty="0">
                <a:latin typeface="UD デジタル 教科書体 NK-R" panose="02020400000000000000" pitchFamily="18" charset="-128"/>
                <a:ea typeface="UD デジタル 教科書体 NK-R" panose="02020400000000000000" pitchFamily="18" charset="-128"/>
              </a:rPr>
              <a:t>し、健康づくり・予防、こころの健康を</a:t>
            </a:r>
            <a:r>
              <a:rPr kumimoji="1" lang="ja-JP" altLang="en-US" sz="1200" dirty="0" smtClean="0">
                <a:latin typeface="UD デジタル 教科書体 NK-R" panose="02020400000000000000" pitchFamily="18" charset="-128"/>
                <a:ea typeface="UD デジタル 教科書体 NK-R" panose="02020400000000000000" pitchFamily="18" charset="-128"/>
              </a:rPr>
              <a:t>含めた、医療</a:t>
            </a:r>
            <a:r>
              <a:rPr kumimoji="1" lang="ja-JP" altLang="en-US" sz="1200" dirty="0">
                <a:latin typeface="UD デジタル 教科書体 NK-R" panose="02020400000000000000" pitchFamily="18" charset="-128"/>
                <a:ea typeface="UD デジタル 教科書体 NK-R" panose="02020400000000000000" pitchFamily="18" charset="-128"/>
              </a:rPr>
              <a:t>や介護などの必要なサービスを、一人ひとりの健康状況をもとに日常的</a:t>
            </a:r>
            <a:r>
              <a:rPr kumimoji="1" lang="ja-JP" altLang="en-US" sz="1200" dirty="0" smtClean="0">
                <a:latin typeface="UD デジタル 教科書体 NK-R" panose="02020400000000000000" pitchFamily="18" charset="-128"/>
                <a:ea typeface="UD デジタル 教科書体 NK-R" panose="02020400000000000000" pitchFamily="18" charset="-128"/>
              </a:rPr>
              <a:t>に提供</a:t>
            </a:r>
            <a:r>
              <a:rPr kumimoji="1" lang="ja-JP" altLang="en-US" sz="1200" dirty="0">
                <a:latin typeface="UD デジタル 教科書体 NK-R" panose="02020400000000000000" pitchFamily="18" charset="-128"/>
                <a:ea typeface="UD デジタル 教科書体 NK-R" panose="02020400000000000000" pitchFamily="18" charset="-128"/>
              </a:rPr>
              <a:t>することにより、健康寿命を</a:t>
            </a:r>
            <a:r>
              <a:rPr kumimoji="1" lang="ja-JP" altLang="en-US" sz="1200" dirty="0" smtClean="0">
                <a:latin typeface="UD デジタル 教科書体 NK-R" panose="02020400000000000000" pitchFamily="18" charset="-128"/>
                <a:ea typeface="UD デジタル 教科書体 NK-R" panose="02020400000000000000" pitchFamily="18" charset="-128"/>
              </a:rPr>
              <a:t>延伸。</a:t>
            </a:r>
            <a:endParaRPr kumimoji="1" lang="ja-JP" altLang="en-US" sz="1200" dirty="0">
              <a:latin typeface="UD デジタル 教科書体 NK-R" panose="02020400000000000000" pitchFamily="18" charset="-128"/>
              <a:ea typeface="UD デジタル 教科書体 NK-R" panose="02020400000000000000" pitchFamily="18" charset="-128"/>
            </a:endParaRPr>
          </a:p>
          <a:p>
            <a:pPr marL="265113" lvl="0" indent="-265113" defTabSz="914400">
              <a:defRPr/>
            </a:pPr>
            <a:r>
              <a:rPr kumimoji="1" lang="ja-JP" altLang="en-US" sz="1200" dirty="0" smtClean="0">
                <a:latin typeface="UD デジタル 教科書体 NK-R" panose="02020400000000000000" pitchFamily="18" charset="-128"/>
                <a:ea typeface="UD デジタル 教科書体 NK-R" panose="02020400000000000000" pitchFamily="18"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健康寿命の延伸に加え、大阪の豊かな食や笑いの文化</a:t>
            </a:r>
            <a:r>
              <a:rPr kumimoji="1" lang="ja-JP" altLang="en-US" sz="1200" dirty="0" smtClean="0">
                <a:latin typeface="UD デジタル 教科書体 NK-R" panose="02020400000000000000" pitchFamily="18" charset="-128"/>
                <a:ea typeface="UD デジタル 教科書体 NK-R" panose="02020400000000000000" pitchFamily="18" charset="-128"/>
              </a:rPr>
              <a:t>、　先端</a:t>
            </a:r>
            <a:r>
              <a:rPr kumimoji="1" lang="ja-JP" altLang="en-US" sz="1200" dirty="0">
                <a:latin typeface="UD デジタル 教科書体 NK-R" panose="02020400000000000000" pitchFamily="18" charset="-128"/>
                <a:ea typeface="UD デジタル 教科書体 NK-R" panose="02020400000000000000" pitchFamily="18" charset="-128"/>
              </a:rPr>
              <a:t>技術（再生医療、ロボット等</a:t>
            </a:r>
            <a:r>
              <a:rPr kumimoji="1" lang="ja-JP" altLang="en-US" sz="1200" dirty="0" smtClean="0">
                <a:latin typeface="UD デジタル 教科書体 NK-R" panose="02020400000000000000" pitchFamily="18" charset="-128"/>
                <a:ea typeface="UD デジタル 教科書体 NK-R" panose="02020400000000000000" pitchFamily="18" charset="-128"/>
              </a:rPr>
              <a:t>）を</a:t>
            </a:r>
            <a:r>
              <a:rPr kumimoji="1" lang="ja-JP" altLang="en-US" sz="1200" dirty="0">
                <a:latin typeface="UD デジタル 教科書体 NK-R" panose="02020400000000000000" pitchFamily="18" charset="-128"/>
                <a:ea typeface="UD デジタル 教科書体 NK-R" panose="02020400000000000000" pitchFamily="18" charset="-128"/>
              </a:rPr>
              <a:t>活用した健康づくりや地域での多様な活動につながる取組みを充実することで</a:t>
            </a:r>
            <a:r>
              <a:rPr kumimoji="1" lang="ja-JP" altLang="en-US" sz="1200" dirty="0" smtClean="0">
                <a:latin typeface="UD デジタル 教科書体 NK-R" panose="02020400000000000000" pitchFamily="18" charset="-128"/>
                <a:ea typeface="UD デジタル 教科書体 NK-R" panose="02020400000000000000" pitchFamily="18" charset="-128"/>
              </a:rPr>
              <a:t>、誰</a:t>
            </a:r>
            <a:r>
              <a:rPr kumimoji="1" lang="ja-JP" altLang="en-US" sz="1200" dirty="0">
                <a:latin typeface="UD デジタル 教科書体 NK-R" panose="02020400000000000000" pitchFamily="18" charset="-128"/>
                <a:ea typeface="UD デジタル 教科書体 NK-R" panose="02020400000000000000" pitchFamily="18" charset="-128"/>
              </a:rPr>
              <a:t>もがその健康状態に</a:t>
            </a:r>
            <a:r>
              <a:rPr kumimoji="1" lang="ja-JP" altLang="en-US" sz="1200" dirty="0" smtClean="0">
                <a:latin typeface="UD デジタル 教科書体 NK-R" panose="02020400000000000000" pitchFamily="18" charset="-128"/>
                <a:ea typeface="UD デジタル 教科書体 NK-R" panose="02020400000000000000" pitchFamily="18" charset="-128"/>
              </a:rPr>
              <a:t>応じて、いきいき</a:t>
            </a:r>
            <a:r>
              <a:rPr kumimoji="1" lang="ja-JP" altLang="en-US" sz="1200" dirty="0">
                <a:latin typeface="UD デジタル 教科書体 NK-R" panose="02020400000000000000" pitchFamily="18" charset="-128"/>
                <a:ea typeface="UD デジタル 教科書体 NK-R" panose="02020400000000000000" pitchFamily="18" charset="-128"/>
              </a:rPr>
              <a:t>と活躍できる「</a:t>
            </a:r>
            <a:r>
              <a:rPr kumimoji="1" lang="en-US" altLang="ja-JP" sz="1200" dirty="0">
                <a:latin typeface="UD デジタル 教科書体 NK-R" panose="02020400000000000000" pitchFamily="18" charset="-128"/>
                <a:ea typeface="UD デジタル 教科書体 NK-R" panose="02020400000000000000" pitchFamily="18" charset="-128"/>
              </a:rPr>
              <a:t>10</a:t>
            </a:r>
            <a:r>
              <a:rPr kumimoji="1" lang="ja-JP" altLang="en-US" sz="1200" dirty="0" smtClean="0">
                <a:latin typeface="UD デジタル 教科書体 NK-R" panose="02020400000000000000" pitchFamily="18" charset="-128"/>
                <a:ea typeface="UD デジタル 教科書体 NK-R" panose="02020400000000000000" pitchFamily="18" charset="-128"/>
              </a:rPr>
              <a:t>歳若返り</a:t>
            </a:r>
            <a:r>
              <a:rPr kumimoji="1" lang="ja-JP" altLang="en-US" sz="1200" dirty="0">
                <a:latin typeface="UD デジタル 教科書体 NK-R" panose="02020400000000000000" pitchFamily="18" charset="-128"/>
                <a:ea typeface="UD デジタル 教科書体 NK-R" panose="02020400000000000000" pitchFamily="18" charset="-128"/>
              </a:rPr>
              <a:t>」を</a:t>
            </a:r>
            <a:r>
              <a:rPr kumimoji="1" lang="ja-JP" altLang="en-US" sz="1200" dirty="0" smtClean="0">
                <a:latin typeface="UD デジタル 教科書体 NK-R" panose="02020400000000000000" pitchFamily="18" charset="-128"/>
                <a:ea typeface="UD デジタル 教科書体 NK-R" panose="02020400000000000000" pitchFamily="18" charset="-128"/>
              </a:rPr>
              <a:t>実現。</a:t>
            </a:r>
            <a:endParaRPr kumimoji="1" lang="ja-JP" altLang="en-US" sz="1200" dirty="0">
              <a:latin typeface="UD デジタル 教科書体 NK-R" panose="02020400000000000000" pitchFamily="18" charset="-128"/>
              <a:ea typeface="UD デジタル 教科書体 NK-R" panose="02020400000000000000" pitchFamily="18" charset="-128"/>
            </a:endParaRPr>
          </a:p>
          <a:p>
            <a:pPr marL="265113" lvl="0" indent="-265113" defTabSz="914400">
              <a:defRPr/>
            </a:pPr>
            <a:r>
              <a:rPr kumimoji="1" lang="ja-JP" altLang="en-US" sz="1200" b="0" i="0" u="none" strike="noStrike" kern="1200" cap="none"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　</a:t>
            </a:r>
            <a:endParaRPr kumimoji="1" lang="en-US" altLang="ja-JP" sz="1200" b="0" i="0" u="none" strike="noStrike" kern="1200" cap="none"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81981" y="1172699"/>
            <a:ext cx="779912" cy="307777"/>
          </a:xfrm>
          <a:prstGeom prst="rect">
            <a:avLst/>
          </a:prstGeom>
          <a:solidFill>
            <a:srgbClr val="002060"/>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健康</a:t>
            </a:r>
          </a:p>
        </p:txBody>
      </p:sp>
      <p:sp>
        <p:nvSpPr>
          <p:cNvPr id="22" name="テキスト ボックス 21"/>
          <p:cNvSpPr txBox="1"/>
          <p:nvPr/>
        </p:nvSpPr>
        <p:spPr>
          <a:xfrm>
            <a:off x="4905041" y="1206870"/>
            <a:ext cx="1482311" cy="273606"/>
          </a:xfrm>
          <a:prstGeom prst="rect">
            <a:avLst/>
          </a:prstGeom>
          <a:solidFill>
            <a:srgbClr val="002060"/>
          </a:solidFill>
          <a:ln>
            <a:noFill/>
          </a:ln>
        </p:spPr>
        <p:txBody>
          <a:bodyPr wrap="square" lIns="36000" tIns="28800" rIns="36000" bIns="288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人権・バリアフリー</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1" name="角丸四角形 30"/>
          <p:cNvSpPr/>
          <p:nvPr/>
        </p:nvSpPr>
        <p:spPr>
          <a:xfrm>
            <a:off x="119710" y="488344"/>
            <a:ext cx="5023041" cy="464237"/>
          </a:xfrm>
          <a:prstGeom prst="roundRect">
            <a:avLst>
              <a:gd name="adj" fmla="val 5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 name="正方形/長方形 31"/>
          <p:cNvSpPr/>
          <p:nvPr/>
        </p:nvSpPr>
        <p:spPr>
          <a:xfrm>
            <a:off x="219051" y="573616"/>
            <a:ext cx="4923699" cy="33855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いのち輝く幸せな暮らし（</a:t>
            </a:r>
            <a:r>
              <a:rPr kumimoji="1" lang="en-US" altLang="ja-JP"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Human Well-being</a:t>
            </a:r>
            <a:r>
              <a:rPr kumimoji="1" lang="ja-JP" altLang="en-US"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1/2</a:t>
            </a:r>
            <a:endParaRPr kumimoji="0" lang="ja-JP" alt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33" name="角丸四角形 32"/>
          <p:cNvSpPr/>
          <p:nvPr/>
        </p:nvSpPr>
        <p:spPr>
          <a:xfrm>
            <a:off x="119710" y="4523542"/>
            <a:ext cx="4344714" cy="1840749"/>
          </a:xfrm>
          <a:prstGeom prst="roundRect">
            <a:avLst>
              <a:gd name="adj" fmla="val 7026"/>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 name="テキスト ボックス 33"/>
          <p:cNvSpPr txBox="1"/>
          <p:nvPr/>
        </p:nvSpPr>
        <p:spPr>
          <a:xfrm>
            <a:off x="219050" y="4726081"/>
            <a:ext cx="4016773" cy="1415772"/>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☝人の命を守る世界一</a:t>
            </a:r>
            <a:r>
              <a:rPr kumimoji="1" lang="ja-JP" altLang="en-US"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rPr>
              <a:t>の安全・安心を実現</a:t>
            </a:r>
          </a:p>
          <a:p>
            <a:pPr marL="174625" lvl="0" indent="-174625" defTabSz="914400">
              <a:defRPr/>
            </a:pPr>
            <a:r>
              <a:rPr kumimoji="1" lang="ja-JP" altLang="en-US" sz="1200" b="0" i="0" u="none"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a:t>
            </a:r>
            <a:r>
              <a:rPr kumimoji="1" lang="en-US" altLang="ja-JP" sz="1200" dirty="0">
                <a:latin typeface="UD デジタル 教科書体 NK-R" panose="02020400000000000000" pitchFamily="18" charset="-128"/>
                <a:ea typeface="UD デジタル 教科書体 NK-R" panose="02020400000000000000" pitchFamily="18" charset="-128"/>
              </a:rPr>
              <a:t>ICT</a:t>
            </a:r>
            <a:r>
              <a:rPr kumimoji="1" lang="ja-JP" altLang="en-US" sz="1200" dirty="0">
                <a:latin typeface="UD デジタル 教科書体 NK-R" panose="02020400000000000000" pitchFamily="18" charset="-128"/>
                <a:ea typeface="UD デジタル 教科書体 NK-R" panose="02020400000000000000" pitchFamily="18" charset="-128"/>
              </a:rPr>
              <a:t>を活用した防災・減災の技術、基盤の充実や、災害弱者などへの支援体制の充実等により、世界一災害</a:t>
            </a:r>
            <a:r>
              <a:rPr kumimoji="1" lang="ja-JP" altLang="en-US" sz="1200" dirty="0" smtClean="0">
                <a:latin typeface="UD デジタル 教科書体 NK-R" panose="02020400000000000000" pitchFamily="18" charset="-128"/>
                <a:ea typeface="UD デジタル 教科書体 NK-R" panose="02020400000000000000" pitchFamily="18" charset="-128"/>
              </a:rPr>
              <a:t>に　強い</a:t>
            </a:r>
            <a:r>
              <a:rPr kumimoji="1" lang="ja-JP" altLang="en-US" sz="1200" dirty="0">
                <a:latin typeface="UD デジタル 教科書体 NK-R" panose="02020400000000000000" pitchFamily="18" charset="-128"/>
                <a:ea typeface="UD デジタル 教科書体 NK-R" panose="02020400000000000000" pitchFamily="18" charset="-128"/>
              </a:rPr>
              <a:t>まちを</a:t>
            </a:r>
            <a:r>
              <a:rPr kumimoji="1" lang="ja-JP" altLang="en-US" sz="1200" dirty="0" smtClean="0">
                <a:latin typeface="UD デジタル 教科書体 NK-R" panose="02020400000000000000" pitchFamily="18" charset="-128"/>
                <a:ea typeface="UD デジタル 教科書体 NK-R" panose="02020400000000000000" pitchFamily="18" charset="-128"/>
              </a:rPr>
              <a:t>実現。</a:t>
            </a:r>
            <a:endParaRPr kumimoji="1" lang="ja-JP" altLang="en-US" sz="1200" dirty="0">
              <a:latin typeface="UD デジタル 教科書体 NK-R" panose="02020400000000000000" pitchFamily="18" charset="-128"/>
              <a:ea typeface="UD デジタル 教科書体 NK-R" panose="02020400000000000000" pitchFamily="18" charset="-128"/>
            </a:endParaRPr>
          </a:p>
          <a:p>
            <a:pPr marL="174625" lvl="0" indent="-174625" defTabSz="914400">
              <a:defRPr/>
            </a:pPr>
            <a:r>
              <a:rPr kumimoji="1" lang="ja-JP" altLang="en-US" sz="1200" dirty="0">
                <a:latin typeface="UD デジタル 教科書体 NK-R" panose="02020400000000000000" pitchFamily="18" charset="-128"/>
                <a:ea typeface="UD デジタル 教科書体 NK-R" panose="02020400000000000000" pitchFamily="18" charset="-128"/>
              </a:rPr>
              <a:t>　➢スマート住宅や最先端の防犯システム等による見守り機能の充実や、自動運転技術等の先端技術を活用</a:t>
            </a:r>
            <a:r>
              <a:rPr kumimoji="1" lang="ja-JP" altLang="en-US" sz="1200" dirty="0" smtClean="0">
                <a:latin typeface="UD デジタル 教科書体 NK-R" panose="02020400000000000000" pitchFamily="18" charset="-128"/>
                <a:ea typeface="UD デジタル 教科書体 NK-R" panose="02020400000000000000" pitchFamily="18" charset="-128"/>
              </a:rPr>
              <a:t>した交通</a:t>
            </a:r>
            <a:r>
              <a:rPr kumimoji="1" lang="ja-JP" altLang="en-US" sz="1200" dirty="0">
                <a:latin typeface="UD デジタル 教科書体 NK-R" panose="02020400000000000000" pitchFamily="18" charset="-128"/>
                <a:ea typeface="UD デジタル 教科書体 NK-R" panose="02020400000000000000" pitchFamily="18" charset="-128"/>
              </a:rPr>
              <a:t>事故対策などにより、最先端のセーフティなまちを</a:t>
            </a:r>
            <a:r>
              <a:rPr kumimoji="1" lang="ja-JP" altLang="en-US" sz="1200" dirty="0" smtClean="0">
                <a:latin typeface="UD デジタル 教科書体 NK-R" panose="02020400000000000000" pitchFamily="18" charset="-128"/>
                <a:ea typeface="UD デジタル 教科書体 NK-R" panose="02020400000000000000" pitchFamily="18" charset="-128"/>
              </a:rPr>
              <a:t>実現。</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36" name="テキスト ボックス 35"/>
          <p:cNvSpPr txBox="1"/>
          <p:nvPr/>
        </p:nvSpPr>
        <p:spPr>
          <a:xfrm>
            <a:off x="119710" y="4315673"/>
            <a:ext cx="1207942" cy="273606"/>
          </a:xfrm>
          <a:prstGeom prst="rect">
            <a:avLst/>
          </a:prstGeom>
          <a:solidFill>
            <a:srgbClr val="002060"/>
          </a:solidFill>
          <a:ln>
            <a:noFill/>
          </a:ln>
        </p:spPr>
        <p:txBody>
          <a:bodyPr wrap="square" lIns="36000" tIns="28800" rIns="36000" bIns="288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安全・安心</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43" name="図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2754" y="472580"/>
            <a:ext cx="619883" cy="619883"/>
          </a:xfrm>
          <a:prstGeom prst="rect">
            <a:avLst/>
          </a:prstGeom>
        </p:spPr>
      </p:pic>
      <p:sp>
        <p:nvSpPr>
          <p:cNvPr id="44" name="スライド番号プレースホルダー 6"/>
          <p:cNvSpPr>
            <a:spLocks noGrp="1"/>
          </p:cNvSpPr>
          <p:nvPr>
            <p:ph type="sldNum" sz="quarter" idx="12"/>
          </p:nvPr>
        </p:nvSpPr>
        <p:spPr>
          <a:xfrm>
            <a:off x="8812696" y="6612835"/>
            <a:ext cx="331303" cy="245165"/>
          </a:xfrm>
        </p:spPr>
        <p:txBody>
          <a:bodyPr/>
          <a:lstStyle/>
          <a:p>
            <a:r>
              <a:rPr kumimoji="1" lang="en-US" altLang="ja-JP" dirty="0" smtClean="0"/>
              <a:t>21</a:t>
            </a:r>
            <a:endParaRPr kumimoji="1" lang="ja-JP" altLang="en-US" dirty="0"/>
          </a:p>
        </p:txBody>
      </p:sp>
    </p:spTree>
    <p:extLst>
      <p:ext uri="{BB962C8B-B14F-4D97-AF65-F5344CB8AC3E}">
        <p14:creationId xmlns:p14="http://schemas.microsoft.com/office/powerpoint/2010/main" val="9710867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28"/>
          <p:cNvSpPr/>
          <p:nvPr/>
        </p:nvSpPr>
        <p:spPr>
          <a:xfrm>
            <a:off x="213985" y="1364054"/>
            <a:ext cx="4236991" cy="2536013"/>
          </a:xfrm>
          <a:prstGeom prst="roundRect">
            <a:avLst>
              <a:gd name="adj" fmla="val 558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9" name="タイトル 1"/>
          <p:cNvSpPr txBox="1">
            <a:spLocks/>
          </p:cNvSpPr>
          <p:nvPr/>
        </p:nvSpPr>
        <p:spPr>
          <a:xfrm>
            <a:off x="0" y="0"/>
            <a:ext cx="9144000" cy="441058"/>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ja-JP" altLang="en-US" sz="2000" dirty="0">
                <a:solidFill>
                  <a:prstClr val="white"/>
                </a:solidFill>
                <a:latin typeface="Meiryo UI" panose="020B0604030504040204" pitchFamily="50" charset="-128"/>
                <a:ea typeface="Meiryo UI" panose="020B0604030504040204" pitchFamily="50" charset="-128"/>
              </a:rPr>
              <a:t>３</a:t>
            </a:r>
            <a:r>
              <a:rPr lang="ja-JP" altLang="en-US" sz="2000" noProof="0" dirty="0" smtClean="0">
                <a:solidFill>
                  <a:prstClr val="white"/>
                </a:solidFill>
                <a:latin typeface="Meiryo UI" panose="020B0604030504040204" pitchFamily="50" charset="-128"/>
                <a:ea typeface="Meiryo UI" panose="020B0604030504040204" pitchFamily="50" charset="-128"/>
              </a:rPr>
              <a:t>　</a:t>
            </a:r>
            <a:r>
              <a:rPr kumimoji="1" lang="ja-JP" altLang="en-US" sz="200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rPr>
              <a:t>めざすべき取組みの方向性②</a:t>
            </a:r>
            <a:endParaRPr kumimoji="1" lang="ja-JP" altLang="en-US" sz="20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336177" y="1613664"/>
            <a:ext cx="3966882" cy="2185214"/>
          </a:xfrm>
          <a:prstGeom prst="rect">
            <a:avLst/>
          </a:prstGeom>
          <a:noFill/>
        </p:spPr>
        <p:txBody>
          <a:bodyPr wrap="square" rtlCol="0">
            <a:spAutoFit/>
          </a:bodyPr>
          <a:lstStyle/>
          <a:p>
            <a:pPr marL="84138" marR="0" lvl="0" indent="-84138" algn="l" defTabSz="914400" rtl="0" eaLnBrk="1" fontAlgn="auto" latinLnBrk="0" hangingPunct="1">
              <a:spcBef>
                <a:spcPts val="0"/>
              </a:spcBef>
              <a:spcAft>
                <a:spcPts val="0"/>
              </a:spcAft>
              <a:buClrTx/>
              <a:buSzTx/>
              <a:buFontTx/>
              <a:buNone/>
              <a:tabLst/>
              <a:defRPr/>
            </a:pPr>
            <a:r>
              <a:rPr kumimoji="1" lang="ja-JP" altLang="en-US" sz="1400" b="1" i="0" u="sng"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☝誰</a:t>
            </a:r>
            <a:r>
              <a:rPr kumimoji="1" lang="ja-JP" altLang="en-US" sz="1400" b="1" i="0" u="sng"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もが安心して子育て</a:t>
            </a:r>
            <a:r>
              <a:rPr kumimoji="1" lang="ja-JP" altLang="en-US" sz="1400" b="1" i="0" u="sng"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できる環境の充実</a:t>
            </a:r>
            <a:endParaRPr kumimoji="1" lang="en-US" altLang="ja-JP" sz="1400" b="1" i="0" u="sng"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180975" marR="0" lvl="0" indent="-180975" algn="l" defTabSz="914400" rtl="0" eaLnBrk="1" fontAlgn="auto" latinLnBrk="0" hangingPunct="1">
              <a:spcBef>
                <a:spcPts val="0"/>
              </a:spcBef>
              <a:spcAft>
                <a:spcPts val="0"/>
              </a:spcAft>
              <a:buClrTx/>
              <a:buSzTx/>
              <a:buFontTx/>
              <a:buNone/>
              <a:tabLst/>
              <a:defRPr/>
            </a:pPr>
            <a:r>
              <a:rPr kumimoji="1" lang="ja-JP" altLang="en-US" sz="120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➢ソーシャルキャピタル（地域のつながり）の再生や、先端技術など</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を活用</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した子育て支援が充実するなど、</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子どもが</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いきいきと成長</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できる環境が充実。</a:t>
            </a:r>
            <a:endPar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180975" marR="0" lvl="0" indent="-180975" algn="l" defTabSz="914400" rtl="0" eaLnBrk="1" fontAlgn="auto" latinLnBrk="0" hangingPunct="1">
              <a:spcBef>
                <a:spcPts val="0"/>
              </a:spcBef>
              <a:spcAft>
                <a:spcPts val="0"/>
              </a:spcAft>
              <a:buClrTx/>
              <a:buSzTx/>
              <a:buFontTx/>
              <a:buNone/>
              <a:tabLst/>
              <a:defRPr/>
            </a:pPr>
            <a:endParaRPr kumimoji="1" lang="en-US" altLang="ja-JP" sz="120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180975" marR="0" lvl="0" indent="-180975" algn="l" defTabSz="914400" rtl="0" eaLnBrk="1" fontAlgn="auto" latinLnBrk="0" hangingPunct="1">
              <a:spcBef>
                <a:spcPts val="0"/>
              </a:spcBef>
              <a:spcAft>
                <a:spcPts val="0"/>
              </a:spcAft>
              <a:buClrTx/>
              <a:buSzTx/>
              <a:buFontTx/>
              <a:buNone/>
              <a:tabLst/>
              <a:defRPr/>
            </a:pPr>
            <a:r>
              <a:rPr kumimoji="1" lang="ja-JP" altLang="en-US" sz="1400" b="1" i="0" u="sng"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☝貧困の連鎖を断ち切り、子どもの輝く未来をつくる</a:t>
            </a:r>
            <a:endParaRPr kumimoji="1" lang="en-US" altLang="ja-JP" sz="1400" b="1" i="0" u="sng"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80975" marR="0" lvl="0" indent="-180975" algn="l" defTabSz="914400" rtl="0" eaLnBrk="1" fontAlgn="auto" latinLnBrk="0" hangingPunct="1">
              <a:spcBef>
                <a:spcPts val="0"/>
              </a:spcBef>
              <a:spcAft>
                <a:spcPts val="0"/>
              </a:spcAft>
              <a:buClrTx/>
              <a:buSzTx/>
              <a:buFontTx/>
              <a:buNone/>
              <a:tabLst/>
              <a:defRPr/>
            </a:pPr>
            <a:r>
              <a:rPr kumimoji="1"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➢ひとり親に対する安定した雇用機会の創出などを通じた家計所得</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の向上</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に加え、地域での教育・生活支援など、社会全体で子どもを</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育むこと</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で</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、貧困</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の連鎖を断ち切り</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、子ども</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たちが同じスタートライン</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に立ってチャレンジ</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し、輝くことができる社会を</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実現。</a:t>
            </a:r>
            <a:endPar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5" name="角丸四角形 14"/>
          <p:cNvSpPr/>
          <p:nvPr/>
        </p:nvSpPr>
        <p:spPr>
          <a:xfrm>
            <a:off x="230865" y="4524420"/>
            <a:ext cx="4220111" cy="1822591"/>
          </a:xfrm>
          <a:prstGeom prst="roundRect">
            <a:avLst>
              <a:gd name="adj" fmla="val 751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230865" y="4394900"/>
            <a:ext cx="624972" cy="259045"/>
          </a:xfrm>
          <a:prstGeom prst="rect">
            <a:avLst/>
          </a:prstGeom>
          <a:solidFill>
            <a:srgbClr val="002060"/>
          </a:solidFill>
          <a:ln>
            <a:noFill/>
          </a:ln>
        </p:spPr>
        <p:txBody>
          <a:bodyPr wrap="square" rtlCol="0">
            <a:spAutoFit/>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学び</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8" name="テキスト ボックス 17"/>
          <p:cNvSpPr txBox="1"/>
          <p:nvPr/>
        </p:nvSpPr>
        <p:spPr>
          <a:xfrm>
            <a:off x="336177" y="4762156"/>
            <a:ext cx="3845858" cy="141577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☝ワクワクする未来を創る人材の育成</a:t>
            </a:r>
          </a:p>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1" lang="en-US" altLang="ja-JP" sz="1200" b="0" i="0" u="none" strike="noStrike" kern="1200" cap="none" normalizeH="0" noProof="0" dirty="0" err="1">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EdTech</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（エドテック</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）など先端技術を活用し、一人ひとりに最適化された</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学習</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等を</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推進するとともに、実社会に加え</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、サイバー</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空間上で</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、大阪</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に居ながら世界の子どもたち</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と交流するなど、多様な</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価値観や世界的視野を育み</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、世界</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とともにワクワク</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する未来</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を創っていくことができる</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人材を育成。</a:t>
            </a:r>
            <a:endParaRPr kumimoji="1" lang="en-US" altLang="ja-JP" sz="1200" b="0" i="0" u="none" strike="noStrike" kern="1200" cap="none" normalizeH="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p:cNvSpPr txBox="1"/>
          <p:nvPr/>
        </p:nvSpPr>
        <p:spPr>
          <a:xfrm>
            <a:off x="219051" y="1181038"/>
            <a:ext cx="1273573" cy="307777"/>
          </a:xfrm>
          <a:prstGeom prst="rect">
            <a:avLst/>
          </a:prstGeom>
          <a:solidFill>
            <a:srgbClr val="002060"/>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子育て・貧困</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5" name="角丸四角形 24"/>
          <p:cNvSpPr/>
          <p:nvPr/>
        </p:nvSpPr>
        <p:spPr>
          <a:xfrm>
            <a:off x="4783382" y="1246670"/>
            <a:ext cx="4216848" cy="3419724"/>
          </a:xfrm>
          <a:prstGeom prst="roundRect">
            <a:avLst>
              <a:gd name="adj" fmla="val 751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テキスト ボックス 25"/>
          <p:cNvSpPr txBox="1"/>
          <p:nvPr/>
        </p:nvSpPr>
        <p:spPr>
          <a:xfrm>
            <a:off x="4649562" y="1124694"/>
            <a:ext cx="871257" cy="259045"/>
          </a:xfrm>
          <a:prstGeom prst="rect">
            <a:avLst/>
          </a:prstGeom>
          <a:solidFill>
            <a:srgbClr val="002060"/>
          </a:solidFill>
          <a:ln>
            <a:noFill/>
          </a:ln>
        </p:spPr>
        <p:txBody>
          <a:bodyPr wrap="square" rtlCol="0">
            <a:spAutoFit/>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住環境</a:t>
            </a:r>
          </a:p>
        </p:txBody>
      </p:sp>
      <p:sp>
        <p:nvSpPr>
          <p:cNvPr id="27" name="テキスト ボックス 26"/>
          <p:cNvSpPr txBox="1"/>
          <p:nvPr/>
        </p:nvSpPr>
        <p:spPr>
          <a:xfrm>
            <a:off x="4783382" y="1557851"/>
            <a:ext cx="4085048" cy="3108543"/>
          </a:xfrm>
          <a:prstGeom prst="rect">
            <a:avLst/>
          </a:prstGeom>
          <a:noFill/>
        </p:spPr>
        <p:txBody>
          <a:bodyPr wrap="square" rtlCol="0">
            <a:spAutoFit/>
          </a:bodyPr>
          <a:lstStyle/>
          <a:p>
            <a:pPr marL="180975" lvl="0" indent="-180975" defTabSz="914400">
              <a:defRPr/>
            </a:pPr>
            <a:r>
              <a:rPr kumimoji="1" lang="ja-JP" altLang="en-US" sz="1400" b="1" u="sng" dirty="0">
                <a:latin typeface="Meiryo UI" panose="020B0604030504040204" pitchFamily="50" charset="-128"/>
                <a:ea typeface="Meiryo UI" panose="020B0604030504040204" pitchFamily="50" charset="-128"/>
              </a:rPr>
              <a:t>☝おせっかいの心</a:t>
            </a:r>
            <a:r>
              <a:rPr kumimoji="1" lang="ja-JP" altLang="en-US" sz="1400" b="1" u="sng" dirty="0" smtClean="0">
                <a:latin typeface="Meiryo UI" panose="020B0604030504040204" pitchFamily="50" charset="-128"/>
                <a:ea typeface="Meiryo UI" panose="020B0604030504040204" pitchFamily="50" charset="-128"/>
              </a:rPr>
              <a:t>で</a:t>
            </a: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人にやさしく暮らしやすいまちづくり</a:t>
            </a:r>
            <a:endParaRPr kumimoji="1" lang="en-US" altLang="ja-JP"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endParaRPr>
          </a:p>
          <a:p>
            <a:pPr marL="268288" lvl="0" indent="-268288" defTabSz="914400">
              <a:defRPr/>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人との距離の近さやおせっかい精神を活かし、多様な形で市民が参加する持続可能なコミュニティを</a:t>
            </a:r>
            <a:r>
              <a:rPr kumimoji="1" lang="ja-JP" altLang="en-US" sz="1200" dirty="0" smtClean="0">
                <a:latin typeface="UD デジタル 教科書体 NK-R" panose="02020400000000000000" pitchFamily="18" charset="-128"/>
                <a:ea typeface="UD デジタル 教科書体 NK-R" panose="02020400000000000000" pitchFamily="18" charset="-128"/>
              </a:rPr>
              <a:t>形成。</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pPr marL="268288" lvl="0" indent="-268288" defTabSz="914400">
              <a:defRPr/>
            </a:pPr>
            <a:r>
              <a:rPr kumimoji="1" lang="ja-JP" altLang="en-US" sz="1200" dirty="0" smtClean="0">
                <a:latin typeface="UD デジタル 教科書体 NK-R" panose="02020400000000000000" pitchFamily="18" charset="-128"/>
                <a:ea typeface="UD デジタル 教科書体 NK-R" panose="02020400000000000000" pitchFamily="18"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これまでの自動車中心のまちづくりから、歩行者中心のまちづくりへの転換や、サステナブルな自然素材である木材の積極的な活用により、健康</a:t>
            </a:r>
            <a:r>
              <a:rPr kumimoji="1" lang="ja-JP" altLang="en-US" sz="1200" dirty="0" smtClean="0">
                <a:latin typeface="UD デジタル 教科書体 NK-R" panose="02020400000000000000" pitchFamily="18" charset="-128"/>
                <a:ea typeface="UD デジタル 教科書体 NK-R" panose="02020400000000000000" pitchFamily="18" charset="-128"/>
              </a:rPr>
              <a:t>や環境</a:t>
            </a:r>
            <a:r>
              <a:rPr kumimoji="1" lang="ja-JP" altLang="en-US" sz="1200" dirty="0">
                <a:latin typeface="UD デジタル 教科書体 NK-R" panose="02020400000000000000" pitchFamily="18" charset="-128"/>
                <a:ea typeface="UD デジタル 教科書体 NK-R" panose="02020400000000000000" pitchFamily="18" charset="-128"/>
              </a:rPr>
              <a:t>、人にやさしい暮らしやすいまちを</a:t>
            </a:r>
            <a:r>
              <a:rPr kumimoji="1" lang="ja-JP" altLang="en-US" sz="1200" dirty="0" smtClean="0">
                <a:latin typeface="UD デジタル 教科書体 NK-R" panose="02020400000000000000" pitchFamily="18" charset="-128"/>
                <a:ea typeface="UD デジタル 教科書体 NK-R" panose="02020400000000000000" pitchFamily="18" charset="-128"/>
              </a:rPr>
              <a:t>実現。</a:t>
            </a:r>
            <a:endParaRPr kumimoji="1" lang="ja-JP" altLang="en-US" sz="1200" dirty="0">
              <a:latin typeface="UD デジタル 教科書体 NK-R" panose="02020400000000000000" pitchFamily="18" charset="-128"/>
              <a:ea typeface="UD デジタル 教科書体 NK-R" panose="02020400000000000000" pitchFamily="18" charset="-128"/>
            </a:endParaRPr>
          </a:p>
          <a:p>
            <a:pPr marL="0" marR="0" lvl="0" indent="0" algn="l" defTabSz="457200" rtl="0" eaLnBrk="1" fontAlgn="auto" latinLnBrk="0" hangingPunct="1">
              <a:spcBef>
                <a:spcPts val="0"/>
              </a:spcBef>
              <a:spcAft>
                <a:spcPts val="0"/>
              </a:spcAft>
              <a:buClrTx/>
              <a:buSzTx/>
              <a:buFontTx/>
              <a:buNone/>
              <a:tabLst/>
              <a:defRPr/>
            </a:pPr>
            <a:endParaRPr kumimoji="1" lang="en-US" altLang="ja-JP" sz="1200" b="0" i="0" u="none" strike="noStrike" kern="1200" cap="none" normalizeH="0" baseline="0" noProof="0" dirty="0">
              <a:ln>
                <a:noFill/>
              </a:ln>
              <a:effectLst/>
              <a:uLnTx/>
              <a:uFillTx/>
              <a:latin typeface="Calibri" panose="020F0502020204030204"/>
              <a:ea typeface="游ゴシック" panose="020B0400000000000000" pitchFamily="50" charset="-128"/>
            </a:endParaRPr>
          </a:p>
          <a:p>
            <a:pPr marL="174625" marR="0" lvl="0" indent="-174625" algn="l" defTabSz="457200" rtl="0" eaLnBrk="1" fontAlgn="auto" latinLnBrk="0" hangingPunct="1">
              <a:spcBef>
                <a:spcPts val="0"/>
              </a:spcBef>
              <a:spcAft>
                <a:spcPts val="0"/>
              </a:spcAft>
              <a:buClrTx/>
              <a:buSzTx/>
              <a:buFontTx/>
              <a:buNone/>
              <a:tabLst/>
              <a:defRPr/>
            </a:pPr>
            <a:r>
              <a:rPr kumimoji="1" lang="ja-JP" altLang="en-US"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rPr>
              <a:t>☝自然が再生され、自然にふれあえる環境との共生</a:t>
            </a:r>
          </a:p>
          <a:p>
            <a:pPr marL="268288" lvl="0" indent="-268288">
              <a:defRPr/>
            </a:pPr>
            <a:r>
              <a:rPr kumimoji="1" lang="ja-JP" altLang="en-US" sz="1200" b="0" i="0" u="none" strike="noStrike" kern="1200" cap="none"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海や河川、里山などの自然が再生され、身近にみどりなどの自然や四季が感じられ、ふれあえるまちを</a:t>
            </a:r>
            <a:r>
              <a:rPr kumimoji="1" lang="ja-JP" altLang="en-US" sz="1200" dirty="0" smtClean="0">
                <a:latin typeface="UD デジタル 教科書体 NK-R" panose="02020400000000000000" pitchFamily="18" charset="-128"/>
                <a:ea typeface="UD デジタル 教科書体 NK-R" panose="02020400000000000000" pitchFamily="18" charset="-128"/>
              </a:rPr>
              <a:t>実現するとともに、大阪</a:t>
            </a:r>
            <a:r>
              <a:rPr kumimoji="1" lang="ja-JP" altLang="en-US" sz="1200" dirty="0">
                <a:latin typeface="UD デジタル 教科書体 NK-R" panose="02020400000000000000" pitchFamily="18" charset="-128"/>
                <a:ea typeface="UD デジタル 教科書体 NK-R" panose="02020400000000000000" pitchFamily="18" charset="-128"/>
              </a:rPr>
              <a:t>の活力と</a:t>
            </a:r>
            <a:r>
              <a:rPr kumimoji="1" lang="ja-JP" altLang="en-US" sz="1200" dirty="0" smtClean="0">
                <a:latin typeface="UD デジタル 教科書体 NK-R" panose="02020400000000000000" pitchFamily="18" charset="-128"/>
                <a:ea typeface="UD デジタル 教科書体 NK-R" panose="02020400000000000000" pitchFamily="18" charset="-128"/>
              </a:rPr>
              <a:t>魅力を高め</a:t>
            </a:r>
            <a:r>
              <a:rPr kumimoji="1" lang="ja-JP" altLang="en-US" sz="1200" dirty="0">
                <a:latin typeface="UD デジタル 教科書体 NK-R" panose="02020400000000000000" pitchFamily="18" charset="-128"/>
                <a:ea typeface="UD デジタル 教科書体 NK-R" panose="02020400000000000000" pitchFamily="18" charset="-128"/>
              </a:rPr>
              <a:t>、府民に憩いと潤いをもたらすみどり空間を</a:t>
            </a:r>
            <a:r>
              <a:rPr kumimoji="1" lang="ja-JP" altLang="en-US" sz="1200" dirty="0" smtClean="0">
                <a:latin typeface="UD デジタル 教科書体 NK-R" panose="02020400000000000000" pitchFamily="18" charset="-128"/>
                <a:ea typeface="UD デジタル 教科書体 NK-R" panose="02020400000000000000" pitchFamily="18" charset="-128"/>
              </a:rPr>
              <a:t>創出。</a:t>
            </a:r>
            <a:endParaRPr kumimoji="1" lang="ja-JP" altLang="en-US" sz="1200" dirty="0">
              <a:latin typeface="UD デジタル 教科書体 NK-R" panose="02020400000000000000" pitchFamily="18" charset="-128"/>
              <a:ea typeface="UD デジタル 教科書体 NK-R" panose="02020400000000000000" pitchFamily="18" charset="-128"/>
            </a:endParaRPr>
          </a:p>
          <a:p>
            <a:pPr marL="268288" lvl="0" indent="-268288">
              <a:defRPr/>
            </a:pP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自然や生き物との</a:t>
            </a:r>
            <a:r>
              <a:rPr kumimoji="1" lang="ja-JP" altLang="en-US" sz="1200" dirty="0" smtClean="0">
                <a:latin typeface="UD デジタル 教科書体 NK-R" panose="02020400000000000000" pitchFamily="18" charset="-128"/>
                <a:ea typeface="UD デジタル 教科書体 NK-R" panose="02020400000000000000" pitchFamily="18" charset="-128"/>
              </a:rPr>
              <a:t>関わり、</a:t>
            </a:r>
            <a:r>
              <a:rPr kumimoji="1" lang="ja-JP" altLang="en-US" sz="1200" dirty="0">
                <a:latin typeface="UD デジタル 教科書体 NK-R" panose="02020400000000000000" pitchFamily="18" charset="-128"/>
                <a:ea typeface="UD デジタル 教科書体 NK-R" panose="02020400000000000000" pitchFamily="18" charset="-128"/>
              </a:rPr>
              <a:t>生物の多様性の恵みを受けていることを実感し、一人ひとりが生物の多様性を守る行動につなげているまちを</a:t>
            </a:r>
            <a:r>
              <a:rPr kumimoji="1" lang="ja-JP" altLang="en-US" sz="1200" dirty="0" smtClean="0">
                <a:latin typeface="UD デジタル 教科書体 NK-R" panose="02020400000000000000" pitchFamily="18" charset="-128"/>
                <a:ea typeface="UD デジタル 教科書体 NK-R" panose="02020400000000000000" pitchFamily="18" charset="-128"/>
              </a:rPr>
              <a:t>実現。</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pic>
        <p:nvPicPr>
          <p:cNvPr id="43" name="図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2754" y="472580"/>
            <a:ext cx="619883" cy="619883"/>
          </a:xfrm>
          <a:prstGeom prst="rect">
            <a:avLst/>
          </a:prstGeom>
        </p:spPr>
      </p:pic>
      <p:sp>
        <p:nvSpPr>
          <p:cNvPr id="14" name="スライド番号プレースホルダー 13"/>
          <p:cNvSpPr>
            <a:spLocks noGrp="1"/>
          </p:cNvSpPr>
          <p:nvPr>
            <p:ph type="sldNum" sz="quarter" idx="12"/>
          </p:nvPr>
        </p:nvSpPr>
        <p:spPr/>
        <p:txBody>
          <a:bodyPr/>
          <a:lstStyle/>
          <a:p>
            <a:r>
              <a:rPr kumimoji="1" lang="en-US" altLang="ja-JP" dirty="0" smtClean="0"/>
              <a:t>22</a:t>
            </a:r>
            <a:endParaRPr kumimoji="1" lang="ja-JP" altLang="en-US" dirty="0"/>
          </a:p>
        </p:txBody>
      </p:sp>
      <p:sp>
        <p:nvSpPr>
          <p:cNvPr id="41" name="角丸四角形 40"/>
          <p:cNvSpPr/>
          <p:nvPr/>
        </p:nvSpPr>
        <p:spPr>
          <a:xfrm>
            <a:off x="119710" y="488344"/>
            <a:ext cx="5023041" cy="464237"/>
          </a:xfrm>
          <a:prstGeom prst="roundRect">
            <a:avLst>
              <a:gd name="adj" fmla="val 5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2" name="正方形/長方形 41"/>
          <p:cNvSpPr/>
          <p:nvPr/>
        </p:nvSpPr>
        <p:spPr>
          <a:xfrm>
            <a:off x="219051" y="573616"/>
            <a:ext cx="4923699" cy="33855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いのち輝く幸せな暮らし（</a:t>
            </a:r>
            <a:r>
              <a:rPr kumimoji="1" lang="en-US" altLang="ja-JP"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Human Well-being</a:t>
            </a:r>
            <a:r>
              <a:rPr kumimoji="1" lang="ja-JP" altLang="en-US"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en-US" altLang="ja-JP" sz="1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a:t>
            </a:r>
            <a:r>
              <a:rPr kumimoji="1" lang="en-US" altLang="ja-JP"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/2</a:t>
            </a:r>
            <a:endParaRPr kumimoji="0" lang="ja-JP" alt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949756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 38"/>
          <p:cNvSpPr/>
          <p:nvPr/>
        </p:nvSpPr>
        <p:spPr>
          <a:xfrm>
            <a:off x="4840941" y="1375564"/>
            <a:ext cx="4173688" cy="3488556"/>
          </a:xfrm>
          <a:prstGeom prst="roundRect">
            <a:avLst>
              <a:gd name="adj" fmla="val 7026"/>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spcBef>
                <a:spcPts val="0"/>
              </a:spcBef>
              <a:spcAft>
                <a:spcPts val="0"/>
              </a:spcAft>
              <a:buClrTx/>
              <a:buSzTx/>
              <a:buFontTx/>
              <a:buNone/>
              <a:tabLst/>
              <a:defRPr/>
            </a:pPr>
            <a:endParaRPr kumimoji="1" lang="ja-JP" altLang="en-US" sz="1200" b="0" i="0" u="none" strike="noStrike" kern="1200" cap="none"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 name="角丸四角形 36"/>
          <p:cNvSpPr/>
          <p:nvPr/>
        </p:nvSpPr>
        <p:spPr>
          <a:xfrm>
            <a:off x="49556" y="1376035"/>
            <a:ext cx="4262911" cy="3471347"/>
          </a:xfrm>
          <a:prstGeom prst="roundRect">
            <a:avLst>
              <a:gd name="adj" fmla="val 392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spcBef>
                <a:spcPts val="0"/>
              </a:spcBef>
              <a:spcAft>
                <a:spcPts val="0"/>
              </a:spcAft>
              <a:buClrTx/>
              <a:buSzTx/>
              <a:buFontTx/>
              <a:buNone/>
              <a:tabLst/>
              <a:defRPr/>
            </a:pPr>
            <a:endParaRPr kumimoji="1" lang="ja-JP" altLang="en-US" sz="1200" b="0" i="0" u="none" strike="noStrike" kern="1200" cap="none"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角丸四角形 29"/>
          <p:cNvSpPr/>
          <p:nvPr/>
        </p:nvSpPr>
        <p:spPr>
          <a:xfrm>
            <a:off x="26894" y="484807"/>
            <a:ext cx="5728557" cy="514800"/>
          </a:xfrm>
          <a:prstGeom prst="roundRect">
            <a:avLst>
              <a:gd name="adj" fmla="val 3955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正方形/長方形 30"/>
          <p:cNvSpPr/>
          <p:nvPr/>
        </p:nvSpPr>
        <p:spPr>
          <a:xfrm>
            <a:off x="-185917" y="595234"/>
            <a:ext cx="6154178" cy="33855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世界の未来をともにつくる（</a:t>
            </a:r>
            <a:r>
              <a:rPr kumimoji="1" lang="en-US" altLang="ja-JP"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Global Co-Creation Hub</a:t>
            </a:r>
            <a:r>
              <a:rPr kumimoji="1" lang="ja-JP" altLang="en-US"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1/2</a:t>
            </a:r>
            <a:endParaRPr kumimoji="0" lang="ja-JP" alt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16" name="正方形/長方形 15"/>
          <p:cNvSpPr/>
          <p:nvPr/>
        </p:nvSpPr>
        <p:spPr>
          <a:xfrm>
            <a:off x="193436" y="2318129"/>
            <a:ext cx="3975152" cy="276999"/>
          </a:xfrm>
          <a:prstGeom prst="rect">
            <a:avLst/>
          </a:prstGeom>
          <a:solidFill>
            <a:schemeClr val="accent2"/>
          </a:solidFill>
        </p:spPr>
        <p:txBody>
          <a:bodyPr wrap="square">
            <a:spAutoFit/>
          </a:bodyPr>
          <a:lstStyle/>
          <a:p>
            <a:pPr marL="0" marR="0" lvl="0" indent="0" algn="ctr" defTabSz="457200" rtl="0" eaLnBrk="1" fontAlgn="auto" latinLnBrk="0" hangingPunct="1">
              <a:spcBef>
                <a:spcPts val="0"/>
              </a:spcBef>
              <a:spcAft>
                <a:spcPts val="0"/>
              </a:spcAft>
              <a:buClrTx/>
              <a:buSzTx/>
              <a:buFontTx/>
              <a:buNone/>
              <a:tabLst/>
              <a:defRPr/>
            </a:pPr>
            <a:r>
              <a:rPr kumimoji="0" lang="ja-JP" altLang="en-US" sz="1200" b="1" i="0" u="none" strike="noStrike" kern="1200" cap="none"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世界に向けた「いきいきと活躍できる高齢社会モデル」の発信</a:t>
            </a:r>
            <a:endParaRPr kumimoji="0" lang="ja-JP" altLang="en-US" sz="1200" b="1" i="0" u="none" strike="noStrike" kern="1200" cap="none"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7" name="正方形/長方形 16"/>
          <p:cNvSpPr/>
          <p:nvPr/>
        </p:nvSpPr>
        <p:spPr>
          <a:xfrm>
            <a:off x="193436" y="2584640"/>
            <a:ext cx="3975152" cy="830997"/>
          </a:xfrm>
          <a:prstGeom prst="rect">
            <a:avLst/>
          </a:prstGeom>
          <a:solidFill>
            <a:schemeClr val="bg1"/>
          </a:solidFill>
          <a:ln>
            <a:noFill/>
          </a:ln>
        </p:spPr>
        <p:txBody>
          <a:bodyPr wrap="square">
            <a:spAutoFit/>
          </a:bodyPr>
          <a:lstStyle/>
          <a:p>
            <a:pPr marL="84138" lvl="0" indent="-84138">
              <a:defRPr/>
            </a:pPr>
            <a:r>
              <a:rPr lang="ja-JP" altLang="en-US" sz="1200" dirty="0">
                <a:latin typeface="UD デジタル 教科書体 NK-R" panose="02020400000000000000" pitchFamily="18" charset="-128"/>
                <a:ea typeface="UD デジタル 教科書体 NK-R" panose="02020400000000000000" pitchFamily="18" charset="-128"/>
              </a:rPr>
              <a:t>➢健康寿命の延伸や「</a:t>
            </a:r>
            <a:r>
              <a:rPr kumimoji="0" lang="en-US" altLang="ja-JP"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10</a:t>
            </a:r>
            <a:r>
              <a:rPr kumimoji="0"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歳若返り」の取組みを通じて、誰</a:t>
            </a:r>
            <a:r>
              <a:rPr kumimoji="0"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もが生涯</a:t>
            </a:r>
            <a:r>
              <a:rPr kumimoji="0"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を通じ</a:t>
            </a:r>
            <a:r>
              <a:rPr kumimoji="0"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、自らの意思に基づき活動的に生活</a:t>
            </a:r>
            <a:r>
              <a:rPr kumimoji="0"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できる健康づくりや社会システムを大阪から世界に向けて発信していく。</a:t>
            </a:r>
            <a:endParaRPr kumimoji="0"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endParaRPr>
          </a:p>
        </p:txBody>
      </p:sp>
      <p:sp>
        <p:nvSpPr>
          <p:cNvPr id="19" name="正方形/長方形 18"/>
          <p:cNvSpPr/>
          <p:nvPr/>
        </p:nvSpPr>
        <p:spPr>
          <a:xfrm>
            <a:off x="167675" y="1514628"/>
            <a:ext cx="4026671" cy="646331"/>
          </a:xfrm>
          <a:prstGeom prst="rect">
            <a:avLst/>
          </a:prstGeom>
          <a:noFill/>
          <a:effectLst>
            <a:softEdge rad="0"/>
          </a:effectLst>
        </p:spPr>
        <p:txBody>
          <a:bodyPr wrap="square" anchor="ctr">
            <a:spAutoFit/>
          </a:bodyPr>
          <a:lstStyle/>
          <a:p>
            <a:pPr marL="0" marR="0" lvl="0" indent="0" algn="l" defTabSz="457200" rtl="0" eaLnBrk="1" fontAlgn="auto" latinLnBrk="0" hangingPunct="1">
              <a:spcBef>
                <a:spcPts val="0"/>
              </a:spcBef>
              <a:spcAft>
                <a:spcPts val="0"/>
              </a:spcAft>
              <a:buClrTx/>
              <a:buSzTx/>
              <a:buFontTx/>
              <a:buNone/>
              <a:tabLst/>
              <a:defRPr/>
            </a:pPr>
            <a:r>
              <a:rPr kumimoji="1" lang="ja-JP" altLang="en-US" sz="1200" b="1"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大阪が有するライフサイエンスのポテンシャルやものづくり技術などを活かし、世界に先駆けて高齢化が進展する課題先進都市として、その克服とともに</a:t>
            </a:r>
            <a:r>
              <a:rPr kumimoji="1" lang="ja-JP" altLang="en-US" sz="1200" b="1"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世界の健康・医療に貢献</a:t>
            </a:r>
            <a:endParaRPr kumimoji="1" lang="en-US" altLang="ja-JP" sz="1200" b="1"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正方形/長方形 21"/>
          <p:cNvSpPr/>
          <p:nvPr/>
        </p:nvSpPr>
        <p:spPr>
          <a:xfrm>
            <a:off x="205250" y="3565852"/>
            <a:ext cx="3963338" cy="276999"/>
          </a:xfrm>
          <a:prstGeom prst="rect">
            <a:avLst/>
          </a:prstGeom>
          <a:solidFill>
            <a:schemeClr val="accent2"/>
          </a:solidFill>
        </p:spPr>
        <p:txBody>
          <a:bodyPr wrap="square">
            <a:spAutoFit/>
          </a:bodyPr>
          <a:lstStyle/>
          <a:p>
            <a:pPr marL="0" marR="0" lvl="0" indent="0" algn="ctr" defTabSz="457200" rtl="0" eaLnBrk="1" fontAlgn="auto" latinLnBrk="0" hangingPunct="1">
              <a:spcBef>
                <a:spcPts val="0"/>
              </a:spcBef>
              <a:spcAft>
                <a:spcPts val="0"/>
              </a:spcAft>
              <a:buClrTx/>
              <a:buSzTx/>
              <a:buFontTx/>
              <a:buNone/>
              <a:tabLst/>
              <a:defRPr/>
            </a:pPr>
            <a:r>
              <a:rPr kumimoji="0" lang="ja-JP" altLang="en-US" sz="1200" b="1" i="0" u="none" strike="noStrike" kern="1200" cap="none"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世界のいのちを救う未来医療の</a:t>
            </a:r>
            <a:r>
              <a:rPr kumimoji="0" lang="ja-JP" altLang="en-US" sz="1200" b="1" i="0" u="none" strike="noStrike" kern="1200" cap="none"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実現</a:t>
            </a:r>
            <a:endParaRPr kumimoji="0" lang="ja-JP" altLang="en-US" sz="1200" b="1" i="0" u="none" strike="noStrike" kern="1200" cap="none"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3" name="正方形/長方形 22"/>
          <p:cNvSpPr/>
          <p:nvPr/>
        </p:nvSpPr>
        <p:spPr>
          <a:xfrm>
            <a:off x="205250" y="3842850"/>
            <a:ext cx="3963338" cy="646331"/>
          </a:xfrm>
          <a:prstGeom prst="rect">
            <a:avLst/>
          </a:prstGeom>
          <a:solidFill>
            <a:schemeClr val="bg1">
              <a:alpha val="84000"/>
            </a:schemeClr>
          </a:solidFill>
          <a:ln>
            <a:noFill/>
          </a:ln>
        </p:spPr>
        <p:txBody>
          <a:bodyPr wrap="square">
            <a:spAutoFit/>
          </a:bodyPr>
          <a:lstStyle/>
          <a:p>
            <a:pPr marL="84138" marR="0" lvl="0" indent="-84138" algn="l" defTabSz="457200" rtl="0" eaLnBrk="1" fontAlgn="auto" latinLnBrk="0" hangingPunct="1">
              <a:spcBef>
                <a:spcPts val="0"/>
              </a:spcBef>
              <a:spcAft>
                <a:spcPts val="0"/>
              </a:spcAft>
              <a:buClrTx/>
              <a:buSzTx/>
              <a:buFontTx/>
              <a:buNone/>
              <a:tabLst/>
              <a:defRPr/>
            </a:pPr>
            <a:r>
              <a:rPr kumimoji="0"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0"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有効</a:t>
            </a:r>
            <a:r>
              <a:rPr kumimoji="0"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な治療法が確立していない病の克服や、誰もが安価に利用できる医療環境の実現などを目的に、世界に貢献する革新的医薬品や未来医療の実現を</a:t>
            </a:r>
            <a:r>
              <a:rPr kumimoji="0"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めざす。</a:t>
            </a:r>
            <a:endParaRPr kumimoji="0"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5" name="正方形/長方形 24"/>
          <p:cNvSpPr/>
          <p:nvPr/>
        </p:nvSpPr>
        <p:spPr>
          <a:xfrm>
            <a:off x="5030458" y="1483817"/>
            <a:ext cx="3860655" cy="646331"/>
          </a:xfrm>
          <a:prstGeom prst="rect">
            <a:avLst/>
          </a:prstGeom>
          <a:noFill/>
          <a:effectLst>
            <a:softEdge rad="0"/>
          </a:effectLst>
        </p:spPr>
        <p:txBody>
          <a:bodyPr wrap="square" anchor="ctr">
            <a:spAutoFit/>
          </a:bodyPr>
          <a:lstStyle/>
          <a:p>
            <a:pPr lvl="0">
              <a:defRPr/>
            </a:pPr>
            <a:r>
              <a:rPr kumimoji="1" lang="ja-JP" altLang="en-US" sz="1200" b="1" dirty="0">
                <a:latin typeface="Meiryo UI" panose="020B0604030504040204" pitchFamily="50" charset="-128"/>
                <a:ea typeface="Meiryo UI" panose="020B0604030504040204" pitchFamily="50" charset="-128"/>
              </a:rPr>
              <a:t>大阪が有する新エネルギー産業等のポテンシャルなどを活かし、</a:t>
            </a:r>
            <a:r>
              <a:rPr kumimoji="1" lang="en-US" altLang="ja-JP" sz="1200" b="1" dirty="0">
                <a:latin typeface="Meiryo UI" panose="020B0604030504040204" pitchFamily="50" charset="-128"/>
                <a:ea typeface="Meiryo UI" panose="020B0604030504040204" pitchFamily="50" charset="-128"/>
              </a:rPr>
              <a:t>G20</a:t>
            </a:r>
            <a:r>
              <a:rPr kumimoji="1" lang="ja-JP" altLang="en-US" sz="1200" b="1" dirty="0">
                <a:latin typeface="Meiryo UI" panose="020B0604030504040204" pitchFamily="50" charset="-128"/>
                <a:ea typeface="Meiryo UI" panose="020B0604030504040204" pitchFamily="50" charset="-128"/>
              </a:rPr>
              <a:t>大阪サミットのホストシティとして、地球環境を守る</a:t>
            </a:r>
            <a:r>
              <a:rPr kumimoji="1" lang="ja-JP" altLang="en-US" sz="1200" b="1" dirty="0" smtClean="0">
                <a:latin typeface="Meiryo UI" panose="020B0604030504040204" pitchFamily="50" charset="-128"/>
                <a:ea typeface="Meiryo UI" panose="020B0604030504040204" pitchFamily="50" charset="-128"/>
              </a:rPr>
              <a:t>取組みを</a:t>
            </a:r>
            <a:r>
              <a:rPr kumimoji="1" lang="ja-JP" altLang="en-US" sz="1200" b="1" dirty="0">
                <a:latin typeface="Meiryo UI" panose="020B0604030504040204" pitchFamily="50" charset="-128"/>
                <a:ea typeface="Meiryo UI" panose="020B0604030504040204" pitchFamily="50" charset="-128"/>
              </a:rPr>
              <a:t>先導</a:t>
            </a:r>
            <a:endParaRPr kumimoji="1" lang="en-US" altLang="ja-JP" sz="1200" b="1" i="0" u="none" strike="noStrike" kern="1200" cap="none" normalizeH="0" baseline="0" noProof="0" dirty="0" smtClean="0">
              <a:ln>
                <a:noFill/>
              </a:ln>
              <a:effectLst/>
              <a:uLnTx/>
              <a:uFillTx/>
              <a:latin typeface="Meiryo UI" panose="020B0604030504040204" pitchFamily="50" charset="-128"/>
              <a:ea typeface="Meiryo UI" panose="020B0604030504040204" pitchFamily="50" charset="-128"/>
            </a:endParaRPr>
          </a:p>
        </p:txBody>
      </p:sp>
      <p:sp>
        <p:nvSpPr>
          <p:cNvPr id="26" name="正方形/長方形 25"/>
          <p:cNvSpPr/>
          <p:nvPr/>
        </p:nvSpPr>
        <p:spPr>
          <a:xfrm>
            <a:off x="5030458" y="2144850"/>
            <a:ext cx="3782238" cy="461665"/>
          </a:xfrm>
          <a:prstGeom prst="rect">
            <a:avLst/>
          </a:prstGeom>
          <a:solidFill>
            <a:schemeClr val="accent2"/>
          </a:solidFill>
        </p:spPr>
        <p:txBody>
          <a:bodyPr wrap="square">
            <a:spAutoFit/>
          </a:bodyPr>
          <a:lstStyle/>
          <a:p>
            <a:pPr marL="0" marR="0" lvl="0" indent="0" algn="ctr" defTabSz="457200" rtl="0" eaLnBrk="1" fontAlgn="auto" latinLnBrk="0" hangingPunct="1">
              <a:spcBef>
                <a:spcPts val="0"/>
              </a:spcBef>
              <a:spcAft>
                <a:spcPts val="0"/>
              </a:spcAft>
              <a:buClrTx/>
              <a:buSzTx/>
              <a:buFontTx/>
              <a:buNone/>
              <a:tabLst/>
              <a:defRPr/>
            </a:pPr>
            <a:r>
              <a:rPr kumimoji="0" lang="ja-JP" altLang="en-US" sz="1200" b="1" i="0" u="none" strike="noStrike" kern="1200" cap="none"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世界の人たちとともに地球を</a:t>
            </a:r>
            <a:r>
              <a:rPr kumimoji="0" lang="ja-JP" altLang="en-US" sz="1200" b="1" i="0" u="none" strike="noStrike" kern="1200" cap="none"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救う</a:t>
            </a:r>
            <a:endParaRPr kumimoji="0" lang="en-US" altLang="ja-JP" sz="1200" b="1" i="0" u="none" strike="noStrike" kern="1200" cap="none"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spcBef>
                <a:spcPts val="0"/>
              </a:spcBef>
              <a:spcAft>
                <a:spcPts val="0"/>
              </a:spcAft>
              <a:buClrTx/>
              <a:buSzTx/>
              <a:buFontTx/>
              <a:buNone/>
              <a:tabLst/>
              <a:defRPr/>
            </a:pPr>
            <a:r>
              <a:rPr kumimoji="0" lang="ja-JP" altLang="en-US" sz="1200" b="1" i="0" u="none" strike="noStrike" kern="1200" cap="none"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0" lang="en-US" altLang="ja-JP" sz="1200" b="1" i="0" u="none" strike="noStrike" kern="1200" cap="none"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CO2</a:t>
            </a:r>
            <a:r>
              <a:rPr kumimoji="0" lang="ja-JP" altLang="en-US" sz="1200" b="1" i="0" u="none" strike="noStrike" kern="1200" cap="none"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排出実質ゼロ</a:t>
            </a:r>
            <a:r>
              <a:rPr kumimoji="0" lang="ja-JP" altLang="en-US" sz="1200" b="1" i="0" u="none" strike="noStrike" kern="1200" cap="none"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0" lang="ja-JP" altLang="en-US" sz="1200" b="1" i="0" u="none" strike="noStrike" kern="1200" cap="none"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を実現</a:t>
            </a:r>
            <a:endParaRPr kumimoji="0" lang="ja-JP" altLang="en-US" sz="1200" b="1" i="0" u="none" strike="noStrike" kern="1200" cap="none"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7" name="正方形/長方形 26"/>
          <p:cNvSpPr/>
          <p:nvPr/>
        </p:nvSpPr>
        <p:spPr>
          <a:xfrm>
            <a:off x="5017008" y="2615929"/>
            <a:ext cx="3795687" cy="830997"/>
          </a:xfrm>
          <a:prstGeom prst="rect">
            <a:avLst/>
          </a:prstGeom>
          <a:solidFill>
            <a:schemeClr val="bg1">
              <a:alpha val="84000"/>
            </a:schemeClr>
          </a:solidFill>
          <a:ln>
            <a:noFill/>
          </a:ln>
        </p:spPr>
        <p:txBody>
          <a:bodyPr wrap="square">
            <a:spAutoFit/>
          </a:bodyPr>
          <a:lstStyle/>
          <a:p>
            <a:pPr marL="84138" marR="0" lvl="0" indent="-84138" algn="l" defTabSz="457200" rtl="0" eaLnBrk="1" fontAlgn="auto" latinLnBrk="0" hangingPunct="1">
              <a:spcBef>
                <a:spcPts val="0"/>
              </a:spcBef>
              <a:spcAft>
                <a:spcPts val="0"/>
              </a:spcAft>
              <a:buClrTx/>
              <a:buSzTx/>
              <a:buFontTx/>
              <a:buNone/>
              <a:tabLst/>
              <a:defRPr/>
            </a:pPr>
            <a:r>
              <a:rPr kumimoji="0"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0"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新エネルギー産業等のポテンシャルなどを活かした「</a:t>
            </a:r>
            <a:r>
              <a:rPr kumimoji="0" lang="en-US" altLang="ja-JP"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CO2</a:t>
            </a:r>
            <a:r>
              <a:rPr kumimoji="0"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排出実質ゼロ」の</a:t>
            </a:r>
            <a:r>
              <a:rPr kumimoji="0"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実現をめざす都市基盤の整備など、大阪</a:t>
            </a:r>
            <a:r>
              <a:rPr kumimoji="0"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が環境</a:t>
            </a:r>
            <a:r>
              <a:rPr kumimoji="0"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先進都市</a:t>
            </a:r>
            <a:r>
              <a:rPr kumimoji="0"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として</a:t>
            </a:r>
            <a:r>
              <a:rPr kumimoji="0"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世界のトップランナーを</a:t>
            </a:r>
            <a:r>
              <a:rPr kumimoji="0"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めざす。</a:t>
            </a:r>
            <a:endParaRPr kumimoji="0"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8" name="正方形/長方形 27"/>
          <p:cNvSpPr/>
          <p:nvPr/>
        </p:nvSpPr>
        <p:spPr>
          <a:xfrm>
            <a:off x="4995325" y="3549742"/>
            <a:ext cx="3861857" cy="276999"/>
          </a:xfrm>
          <a:prstGeom prst="rect">
            <a:avLst/>
          </a:prstGeom>
          <a:solidFill>
            <a:schemeClr val="accent2"/>
          </a:solidFill>
        </p:spPr>
        <p:txBody>
          <a:bodyPr wrap="square">
            <a:spAutoFit/>
          </a:bodyPr>
          <a:lstStyle/>
          <a:p>
            <a:pPr marL="0" marR="0" lvl="0" indent="0" algn="ctr" defTabSz="457200" rtl="0" eaLnBrk="1" fontAlgn="auto" latinLnBrk="0" hangingPunct="1">
              <a:spcBef>
                <a:spcPts val="0"/>
              </a:spcBef>
              <a:spcAft>
                <a:spcPts val="0"/>
              </a:spcAft>
              <a:buClrTx/>
              <a:buSzTx/>
              <a:buFontTx/>
              <a:buNone/>
              <a:tabLst/>
              <a:defRPr/>
            </a:pPr>
            <a:r>
              <a:rPr kumimoji="0" lang="en-US" altLang="ja-JP" sz="1200" b="1" i="0" u="none" strike="noStrike" kern="1200" cap="none"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G20</a:t>
            </a:r>
            <a:r>
              <a:rPr kumimoji="0" lang="ja-JP" altLang="en-US" sz="1200" b="1" i="0" u="none" strike="noStrike" kern="1200" cap="none"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大阪サミットの環境合意を</a:t>
            </a:r>
            <a:r>
              <a:rPr kumimoji="0" lang="ja-JP" altLang="en-US" sz="1200" b="1" i="0" u="none" strike="noStrike" kern="1200" cap="none"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先導</a:t>
            </a:r>
            <a:endParaRPr kumimoji="0" lang="ja-JP" altLang="en-US" sz="1200" b="1" i="0" u="none" strike="noStrike" kern="1200" cap="none"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9" name="正方形/長方形 28"/>
          <p:cNvSpPr/>
          <p:nvPr/>
        </p:nvSpPr>
        <p:spPr>
          <a:xfrm>
            <a:off x="4995325" y="3827601"/>
            <a:ext cx="3861857" cy="830997"/>
          </a:xfrm>
          <a:prstGeom prst="rect">
            <a:avLst/>
          </a:prstGeom>
          <a:solidFill>
            <a:schemeClr val="bg1">
              <a:alpha val="84000"/>
            </a:schemeClr>
          </a:solidFill>
          <a:ln>
            <a:noFill/>
          </a:ln>
        </p:spPr>
        <p:txBody>
          <a:bodyPr wrap="square">
            <a:spAutoFit/>
          </a:bodyPr>
          <a:lstStyle/>
          <a:p>
            <a:pPr marL="84138" marR="0" lvl="0" indent="-84138" algn="l" defTabSz="457200" rtl="0" eaLnBrk="1" fontAlgn="auto" latinLnBrk="0" hangingPunct="1">
              <a:spcBef>
                <a:spcPts val="0"/>
              </a:spcBef>
              <a:spcAft>
                <a:spcPts val="0"/>
              </a:spcAft>
              <a:buClrTx/>
              <a:buSzTx/>
              <a:buFontTx/>
              <a:buNone/>
              <a:tabLst/>
              <a:defRPr/>
            </a:pPr>
            <a:r>
              <a:rPr kumimoji="0"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0"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海洋</a:t>
            </a:r>
            <a:r>
              <a:rPr kumimoji="0"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プラスチックごみによる追加的な汚染をゼロにまで削減すること</a:t>
            </a:r>
            <a:r>
              <a:rPr kumimoji="0"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を</a:t>
            </a:r>
            <a:r>
              <a:rPr lang="ja-JP" altLang="en-US" sz="1200" dirty="0" err="1" smtClean="0">
                <a:solidFill>
                  <a:prstClr val="black"/>
                </a:solidFill>
                <a:latin typeface="UD デジタル 教科書体 NK-R" panose="02020400000000000000" pitchFamily="18" charset="-128"/>
                <a:ea typeface="UD デジタル 教科書体 NK-R" panose="02020400000000000000" pitchFamily="18" charset="-128"/>
              </a:rPr>
              <a:t>め</a:t>
            </a:r>
            <a:r>
              <a:rPr lang="ja-JP" altLang="en-US" sz="1200" dirty="0" err="1">
                <a:solidFill>
                  <a:prstClr val="black"/>
                </a:solidFill>
                <a:latin typeface="UD デジタル 教科書体 NK-R" panose="02020400000000000000" pitchFamily="18" charset="-128"/>
                <a:ea typeface="UD デジタル 教科書体 NK-R" panose="02020400000000000000" pitchFamily="18" charset="-128"/>
              </a:rPr>
              <a:t>ざ</a:t>
            </a:r>
            <a:r>
              <a:rPr kumimoji="0"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す</a:t>
            </a:r>
            <a:r>
              <a:rPr kumimoji="0"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「大阪ブルー・オーシャン・ビジョン」や、循環経済、持続可能な物質管理、</a:t>
            </a:r>
            <a:r>
              <a:rPr kumimoji="0" lang="en-US" altLang="ja-JP"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3R</a:t>
            </a:r>
            <a:r>
              <a:rPr kumimoji="0"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及び廃棄物の価値化など</a:t>
            </a:r>
            <a:r>
              <a:rPr kumimoji="0"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の世界での推進を大阪が先導して</a:t>
            </a:r>
            <a:r>
              <a:rPr kumimoji="0"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いく。</a:t>
            </a:r>
            <a:endParaRPr kumimoji="0"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41" name="タイトル 1"/>
          <p:cNvSpPr txBox="1">
            <a:spLocks/>
          </p:cNvSpPr>
          <p:nvPr/>
        </p:nvSpPr>
        <p:spPr>
          <a:xfrm>
            <a:off x="0" y="0"/>
            <a:ext cx="9144000" cy="441058"/>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ja-JP" altLang="en-US" sz="2000" dirty="0">
                <a:solidFill>
                  <a:prstClr val="white"/>
                </a:solidFill>
                <a:latin typeface="Meiryo UI" panose="020B0604030504040204" pitchFamily="50" charset="-128"/>
                <a:ea typeface="Meiryo UI" panose="020B0604030504040204" pitchFamily="50" charset="-128"/>
              </a:rPr>
              <a:t>３</a:t>
            </a:r>
            <a:r>
              <a:rPr lang="ja-JP" altLang="en-US" sz="2000" dirty="0" smtClean="0">
                <a:solidFill>
                  <a:prstClr val="white"/>
                </a:solidFill>
                <a:latin typeface="Meiryo UI" panose="020B0604030504040204" pitchFamily="50" charset="-128"/>
                <a:ea typeface="Meiryo UI" panose="020B0604030504040204" pitchFamily="50" charset="-128"/>
              </a:rPr>
              <a:t>　</a:t>
            </a:r>
            <a:r>
              <a:rPr kumimoji="1" lang="ja-JP" altLang="en-US" sz="200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rPr>
              <a:t>めざすべき取組みの方向性③</a:t>
            </a:r>
            <a:endParaRPr kumimoji="1" lang="ja-JP" altLang="en-US" sz="20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pic>
        <p:nvPicPr>
          <p:cNvPr id="42" name="図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2559" y="487977"/>
            <a:ext cx="619883" cy="619883"/>
          </a:xfrm>
          <a:prstGeom prst="rect">
            <a:avLst/>
          </a:prstGeom>
        </p:spPr>
      </p:pic>
      <p:sp>
        <p:nvSpPr>
          <p:cNvPr id="50" name="角丸四角形 49"/>
          <p:cNvSpPr/>
          <p:nvPr/>
        </p:nvSpPr>
        <p:spPr>
          <a:xfrm>
            <a:off x="876300" y="5130631"/>
            <a:ext cx="7486259" cy="1348638"/>
          </a:xfrm>
          <a:prstGeom prst="roundRect">
            <a:avLst>
              <a:gd name="adj" fmla="val 7026"/>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spcBef>
                <a:spcPts val="0"/>
              </a:spcBef>
              <a:spcAft>
                <a:spcPts val="0"/>
              </a:spcAft>
              <a:buClrTx/>
              <a:buSzTx/>
              <a:buFontTx/>
              <a:buNone/>
              <a:tabLst/>
              <a:defRPr/>
            </a:pPr>
            <a:endParaRPr kumimoji="1" lang="ja-JP" altLang="en-US" sz="1200" b="0" i="0" u="none" strike="noStrike" kern="1200" cap="none"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正方形/長方形 50"/>
          <p:cNvSpPr/>
          <p:nvPr/>
        </p:nvSpPr>
        <p:spPr>
          <a:xfrm>
            <a:off x="1038225" y="5636666"/>
            <a:ext cx="7210425" cy="276999"/>
          </a:xfrm>
          <a:prstGeom prst="rect">
            <a:avLst/>
          </a:prstGeom>
          <a:solidFill>
            <a:schemeClr val="accent2"/>
          </a:solidFill>
        </p:spPr>
        <p:txBody>
          <a:bodyPr wrap="square">
            <a:spAutoFit/>
          </a:bodyPr>
          <a:lstStyle/>
          <a:p>
            <a:pPr marL="0" marR="0" lvl="0" indent="0" algn="ctr" defTabSz="457200" rtl="0" eaLnBrk="1" fontAlgn="auto" latinLnBrk="0" hangingPunct="1">
              <a:spcBef>
                <a:spcPts val="0"/>
              </a:spcBef>
              <a:spcAft>
                <a:spcPts val="0"/>
              </a:spcAft>
              <a:buClrTx/>
              <a:buSzTx/>
              <a:buFontTx/>
              <a:buNone/>
              <a:tabLst/>
              <a:defRPr/>
            </a:pPr>
            <a:r>
              <a:rPr kumimoji="0" lang="ja-JP" altLang="en-US" sz="1200" b="1" i="0" u="none" strike="noStrike" kern="1200" cap="none"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大阪の蓄積を活かし、世界の都市づくりに貢献</a:t>
            </a:r>
            <a:endParaRPr kumimoji="0" lang="ja-JP" altLang="en-US" sz="1200" b="1" i="0" u="none" strike="noStrike" kern="1200" cap="none"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2" name="正方形/長方形 51"/>
          <p:cNvSpPr/>
          <p:nvPr/>
        </p:nvSpPr>
        <p:spPr>
          <a:xfrm>
            <a:off x="1038225" y="5871439"/>
            <a:ext cx="7210425" cy="461665"/>
          </a:xfrm>
          <a:prstGeom prst="rect">
            <a:avLst/>
          </a:prstGeom>
          <a:solidFill>
            <a:schemeClr val="bg1"/>
          </a:solidFill>
          <a:ln>
            <a:noFill/>
          </a:ln>
        </p:spPr>
        <p:txBody>
          <a:bodyPr wrap="square">
            <a:spAutoFit/>
          </a:bodyPr>
          <a:lstStyle/>
          <a:p>
            <a:pPr marL="84138" lvl="0" indent="-84138">
              <a:defRPr/>
            </a:pPr>
            <a:r>
              <a:rPr lang="ja-JP" altLang="en-US" sz="1200" dirty="0">
                <a:latin typeface="UD デジタル 教科書体 NK-R" panose="02020400000000000000" pitchFamily="18" charset="-128"/>
                <a:ea typeface="UD デジタル 教科書体 NK-R" panose="02020400000000000000" pitchFamily="18" charset="-128"/>
              </a:rPr>
              <a:t>➢大阪が蓄積してきた、公害対策、上下水道、交通、バリアフリーなどの</a:t>
            </a:r>
            <a:r>
              <a:rPr lang="ja-JP" altLang="en-US" sz="1200" dirty="0" smtClean="0">
                <a:latin typeface="UD デジタル 教科書体 NK-R" panose="02020400000000000000" pitchFamily="18" charset="-128"/>
                <a:ea typeface="UD デジタル 教科書体 NK-R" panose="02020400000000000000" pitchFamily="18" charset="-128"/>
              </a:rPr>
              <a:t>都市づくりに</a:t>
            </a:r>
            <a:r>
              <a:rPr lang="ja-JP" altLang="en-US" sz="1200" dirty="0">
                <a:latin typeface="UD デジタル 教科書体 NK-R" panose="02020400000000000000" pitchFamily="18" charset="-128"/>
                <a:ea typeface="UD デジタル 教科書体 NK-R" panose="02020400000000000000" pitchFamily="18" charset="-128"/>
              </a:rPr>
              <a:t>関する経験やノウハウ、技術などを活かし、世界の都市</a:t>
            </a:r>
            <a:r>
              <a:rPr lang="ja-JP" altLang="en-US" sz="1200" dirty="0" smtClean="0">
                <a:latin typeface="UD デジタル 教科書体 NK-R" panose="02020400000000000000" pitchFamily="18" charset="-128"/>
                <a:ea typeface="UD デジタル 教科書体 NK-R" panose="02020400000000000000" pitchFamily="18" charset="-128"/>
              </a:rPr>
              <a:t>問題の</a:t>
            </a:r>
            <a:r>
              <a:rPr lang="ja-JP" altLang="en-US" sz="1200" dirty="0">
                <a:latin typeface="UD デジタル 教科書体 NK-R" panose="02020400000000000000" pitchFamily="18" charset="-128"/>
                <a:ea typeface="UD デジタル 教科書体 NK-R" panose="02020400000000000000" pitchFamily="18" charset="-128"/>
              </a:rPr>
              <a:t>解決に</a:t>
            </a:r>
            <a:r>
              <a:rPr lang="ja-JP" altLang="en-US" sz="1200" dirty="0" smtClean="0">
                <a:latin typeface="UD デジタル 教科書体 NK-R" panose="02020400000000000000" pitchFamily="18" charset="-128"/>
                <a:ea typeface="UD デジタル 教科書体 NK-R" panose="02020400000000000000" pitchFamily="18" charset="-128"/>
              </a:rPr>
              <a:t>貢献。</a:t>
            </a:r>
            <a:endParaRPr kumimoji="0"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endParaRPr>
          </a:p>
        </p:txBody>
      </p:sp>
      <p:sp>
        <p:nvSpPr>
          <p:cNvPr id="53" name="正方形/長方形 52"/>
          <p:cNvSpPr/>
          <p:nvPr/>
        </p:nvSpPr>
        <p:spPr>
          <a:xfrm>
            <a:off x="1748118" y="5293900"/>
            <a:ext cx="6012348" cy="276999"/>
          </a:xfrm>
          <a:prstGeom prst="rect">
            <a:avLst/>
          </a:prstGeom>
          <a:noFill/>
          <a:effectLst>
            <a:softEdge rad="0"/>
          </a:effectLst>
        </p:spPr>
        <p:txBody>
          <a:bodyPr wrap="square" anchor="ctr">
            <a:spAutoFit/>
          </a:bodyPr>
          <a:lstStyle/>
          <a:p>
            <a:pPr lvl="0">
              <a:defRPr/>
            </a:pPr>
            <a:r>
              <a:rPr kumimoji="1" lang="ja-JP" altLang="en-US" sz="1200" b="1" dirty="0">
                <a:latin typeface="Meiryo UI" panose="020B0604030504040204" pitchFamily="50" charset="-128"/>
                <a:ea typeface="Meiryo UI" panose="020B0604030504040204" pitchFamily="50" charset="-128"/>
              </a:rPr>
              <a:t>公害対策や都市づくりにおける豊富な経験やノウハウを活かし、世界の都市</a:t>
            </a:r>
            <a:r>
              <a:rPr kumimoji="1" lang="ja-JP" altLang="en-US" sz="1200" b="1" dirty="0" smtClean="0">
                <a:latin typeface="Meiryo UI" panose="020B0604030504040204" pitchFamily="50" charset="-128"/>
                <a:ea typeface="Meiryo UI" panose="020B0604030504040204" pitchFamily="50" charset="-128"/>
              </a:rPr>
              <a:t>問題の</a:t>
            </a:r>
            <a:r>
              <a:rPr kumimoji="1" lang="ja-JP" altLang="en-US" sz="1200" b="1" dirty="0">
                <a:latin typeface="Meiryo UI" panose="020B0604030504040204" pitchFamily="50" charset="-128"/>
                <a:ea typeface="Meiryo UI" panose="020B0604030504040204" pitchFamily="50" charset="-128"/>
              </a:rPr>
              <a:t>解決に貢献</a:t>
            </a:r>
            <a:endParaRPr kumimoji="1" lang="en-US" altLang="ja-JP" sz="1200" b="1" i="0" u="none" strike="noStrike" kern="1200" cap="none" normalizeH="0" baseline="0" noProof="0" dirty="0" smtClean="0">
              <a:ln>
                <a:noFill/>
              </a:ln>
              <a:effectLst/>
              <a:uLnTx/>
              <a:uFillTx/>
              <a:latin typeface="Meiryo UI" panose="020B0604030504040204" pitchFamily="50" charset="-128"/>
              <a:ea typeface="Meiryo UI" panose="020B0604030504040204" pitchFamily="50" charset="-128"/>
            </a:endParaRPr>
          </a:p>
        </p:txBody>
      </p:sp>
      <p:sp>
        <p:nvSpPr>
          <p:cNvPr id="33" name="スライド番号プレースホルダー 6"/>
          <p:cNvSpPr>
            <a:spLocks noGrp="1"/>
          </p:cNvSpPr>
          <p:nvPr>
            <p:ph type="sldNum" sz="quarter" idx="12"/>
          </p:nvPr>
        </p:nvSpPr>
        <p:spPr>
          <a:xfrm>
            <a:off x="8812696" y="6612835"/>
            <a:ext cx="331303" cy="245165"/>
          </a:xfrm>
        </p:spPr>
        <p:txBody>
          <a:bodyPr/>
          <a:lstStyle/>
          <a:p>
            <a:r>
              <a:rPr kumimoji="1" lang="en-US" altLang="ja-JP" dirty="0" smtClean="0"/>
              <a:t>23</a:t>
            </a:r>
            <a:endParaRPr kumimoji="1" lang="ja-JP" altLang="en-US" dirty="0"/>
          </a:p>
        </p:txBody>
      </p:sp>
    </p:spTree>
    <p:extLst>
      <p:ext uri="{BB962C8B-B14F-4D97-AF65-F5344CB8AC3E}">
        <p14:creationId xmlns:p14="http://schemas.microsoft.com/office/powerpoint/2010/main" val="30873709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153654" y="1348450"/>
            <a:ext cx="8828787" cy="2900821"/>
          </a:xfrm>
          <a:prstGeom prst="roundRect">
            <a:avLst>
              <a:gd name="adj" fmla="val 7026"/>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1" name="タイトル 1"/>
          <p:cNvSpPr txBox="1">
            <a:spLocks/>
          </p:cNvSpPr>
          <p:nvPr/>
        </p:nvSpPr>
        <p:spPr>
          <a:xfrm>
            <a:off x="0" y="0"/>
            <a:ext cx="9144000" cy="441058"/>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ja-JP" altLang="en-US" sz="2000" dirty="0">
                <a:solidFill>
                  <a:prstClr val="white"/>
                </a:solidFill>
                <a:latin typeface="Meiryo UI" panose="020B0604030504040204" pitchFamily="50" charset="-128"/>
                <a:ea typeface="Meiryo UI" panose="020B0604030504040204" pitchFamily="50" charset="-128"/>
              </a:rPr>
              <a:t>３</a:t>
            </a:r>
            <a:r>
              <a:rPr lang="ja-JP" altLang="en-US" sz="2000" dirty="0" smtClean="0">
                <a:solidFill>
                  <a:prstClr val="white"/>
                </a:solidFill>
                <a:latin typeface="Meiryo UI" panose="020B0604030504040204" pitchFamily="50" charset="-128"/>
                <a:ea typeface="Meiryo UI" panose="020B0604030504040204" pitchFamily="50" charset="-128"/>
              </a:rPr>
              <a:t>　</a:t>
            </a:r>
            <a:r>
              <a:rPr kumimoji="1" lang="ja-JP" altLang="en-US" sz="200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rPr>
              <a:t>めざすべき取組みの方向性③</a:t>
            </a:r>
            <a:endParaRPr kumimoji="1" lang="ja-JP" altLang="en-US" sz="20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pic>
        <p:nvPicPr>
          <p:cNvPr id="42" name="図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2559" y="487977"/>
            <a:ext cx="619883" cy="619883"/>
          </a:xfrm>
          <a:prstGeom prst="rect">
            <a:avLst/>
          </a:prstGeom>
        </p:spPr>
      </p:pic>
      <p:sp>
        <p:nvSpPr>
          <p:cNvPr id="32" name="正方形/長方形 31"/>
          <p:cNvSpPr/>
          <p:nvPr/>
        </p:nvSpPr>
        <p:spPr>
          <a:xfrm>
            <a:off x="1021977" y="1463896"/>
            <a:ext cx="7476564" cy="297517"/>
          </a:xfrm>
          <a:prstGeom prst="rect">
            <a:avLst/>
          </a:prstGeom>
        </p:spPr>
        <p:txBody>
          <a:bodyPr wrap="square">
            <a:spAutoFit/>
          </a:bodyPr>
          <a:lstStyle/>
          <a:p>
            <a:pPr marL="84138" lvl="0" indent="-84138" defTabSz="914400">
              <a:lnSpc>
                <a:spcPts val="1600"/>
              </a:lnSpc>
              <a:defRPr/>
            </a:pPr>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SDG</a:t>
            </a:r>
            <a:r>
              <a:rPr kumimoji="1" lang="ja-JP" altLang="en-US" sz="1200" b="1" dirty="0" err="1">
                <a:latin typeface="Meiryo UI" panose="020B0604030504040204" pitchFamily="50" charset="-128"/>
                <a:ea typeface="Meiryo UI" panose="020B0604030504040204" pitchFamily="50" charset="-128"/>
                <a:cs typeface="Meiryo UI" panose="020B0604030504040204" pitchFamily="50" charset="-128"/>
              </a:rPr>
              <a:t>ｓ</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の達成にもつながる大阪的価値観を世界の人たちと共有することで、世界の課題解決に向けて共創していく。</a:t>
            </a:r>
            <a:endParaRPr kumimoji="1" lang="ja-JP" altLang="en-US"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297077" y="2189314"/>
            <a:ext cx="3965642" cy="1200329"/>
          </a:xfrm>
          <a:prstGeom prst="rect">
            <a:avLst/>
          </a:prstGeom>
          <a:solidFill>
            <a:schemeClr val="bg1"/>
          </a:solidFill>
          <a:ln>
            <a:noFill/>
          </a:ln>
        </p:spPr>
        <p:txBody>
          <a:bodyPr wrap="square">
            <a:spAutoFit/>
          </a:bodyPr>
          <a:lstStyle/>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10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➢ビジネス面</a:t>
            </a:r>
            <a:r>
              <a:rPr kumimoji="0"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でのメリットが享受されつつ、買い手や利用者の満足と世界への貢献の三方が</a:t>
            </a:r>
            <a:r>
              <a:rPr kumimoji="0"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満たされた経済モデル</a:t>
            </a:r>
            <a:r>
              <a:rPr kumimoji="0"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、持続可能な仕組み（フェアトレードやソーシャルビジネス等）を社会のあらゆる場面で実装して</a:t>
            </a:r>
            <a:r>
              <a:rPr kumimoji="0"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いくことで</a:t>
            </a:r>
            <a:r>
              <a:rPr kumimoji="0" lang="ja-JP" altLang="en-US" sz="120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、「三方よし」＝「</a:t>
            </a:r>
            <a:r>
              <a:rPr kumimoji="0" lang="en-US" altLang="ja-JP" sz="120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WIN-WIN-WIN</a:t>
            </a:r>
            <a:r>
              <a:rPr kumimoji="0" lang="ja-JP" altLang="en-US" sz="120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」の精神を世界的な新たな価値観としていく。</a:t>
            </a:r>
            <a:endParaRPr kumimoji="0" lang="ja-JP" altLang="en-US" sz="120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46" name="正方形/長方形 45"/>
          <p:cNvSpPr/>
          <p:nvPr/>
        </p:nvSpPr>
        <p:spPr>
          <a:xfrm>
            <a:off x="297637" y="1934808"/>
            <a:ext cx="3965081" cy="276999"/>
          </a:xfrm>
          <a:prstGeom prst="rect">
            <a:avLst/>
          </a:prstGeom>
          <a:solidFill>
            <a:schemeClr val="accent2"/>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10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「三方</a:t>
            </a:r>
            <a:r>
              <a:rPr kumimoji="0" lang="ja-JP" altLang="en-US" sz="1200" b="1" i="0" u="none" strike="noStrike" kern="1200" cap="none" spc="-1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よし」　</a:t>
            </a:r>
            <a:r>
              <a:rPr kumimoji="0" lang="ja-JP" altLang="en-US" sz="1200" b="1" i="0" u="none" strike="noStrike" kern="1200" cap="none" spc="-10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0" lang="ja-JP" altLang="en-US" sz="1200" b="1" i="0" u="none" strike="noStrike" kern="1200" cap="none" spc="-1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a:t>
            </a:r>
            <a:r>
              <a:rPr kumimoji="0" lang="en-US" altLang="ja-JP" sz="1200" b="1" i="0" u="none" strike="noStrike" kern="1200" cap="none" spc="-1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WIN-WIN-WIN</a:t>
            </a:r>
            <a:r>
              <a:rPr kumimoji="0" lang="ja-JP" altLang="en-US" sz="1200" b="1" i="0" u="none" strike="noStrike" kern="1200" cap="none" spc="-10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0" lang="en-US" altLang="ja-JP" sz="1200" b="1" i="0" u="none" strike="noStrike" kern="1200" cap="none" spc="-1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7" name="正方形/長方形 46"/>
          <p:cNvSpPr/>
          <p:nvPr/>
        </p:nvSpPr>
        <p:spPr>
          <a:xfrm>
            <a:off x="4830178" y="2211807"/>
            <a:ext cx="3982519" cy="1754326"/>
          </a:xfrm>
          <a:prstGeom prst="rect">
            <a:avLst/>
          </a:prstGeom>
          <a:solidFill>
            <a:schemeClr val="bg1"/>
          </a:solidFill>
        </p:spPr>
        <p:txBody>
          <a:bodyPr wrap="square">
            <a:spAutoFit/>
          </a:bodyPr>
          <a:lstStyle/>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a:t>
            </a:r>
            <a:r>
              <a:rPr kumimoji="0"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お節介」とは、一般的に「人のことに不必要に立ち入る」という意味があるが、大阪人の「おせっかい」は、相手のことをおもいやり、助けたい・楽しませたいと考え行動する</a:t>
            </a:r>
            <a:r>
              <a:rPr kumimoji="0"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もの。</a:t>
            </a:r>
            <a:endParaRPr kumimoji="0"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a:t>
            </a:r>
            <a:r>
              <a:rPr kumimoji="0" lang="ja-JP" altLang="en-US" sz="120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人と人とのつながりが希薄になる中、相手のことを考えて行動し、互いに協力することで、社会の問題解決につなげていく。こうした「おせっかい（</a:t>
            </a:r>
            <a:r>
              <a:rPr kumimoji="0" lang="en-US" altLang="ja-JP" sz="1200" i="0" u="none" strike="noStrike" kern="1200" cap="none" normalizeH="0" noProof="0" dirty="0" err="1">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Osekkai</a:t>
            </a:r>
            <a:r>
              <a:rPr kumimoji="0" lang="ja-JP" altLang="en-US" sz="120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）」の精神を、世界</a:t>
            </a:r>
            <a:r>
              <a:rPr kumimoji="0" lang="ja-JP" altLang="en-US" sz="120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の人たちが共に支え合い</a:t>
            </a:r>
            <a:r>
              <a:rPr kumimoji="0" lang="ja-JP" altLang="en-US" sz="120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、ソーシャルグッドな取組みを通じて、世界</a:t>
            </a:r>
            <a:r>
              <a:rPr kumimoji="0" lang="ja-JP" altLang="en-US" sz="120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を共創していく新たな</a:t>
            </a:r>
            <a:r>
              <a:rPr kumimoji="0" lang="ja-JP" altLang="en-US" sz="120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価値観として</a:t>
            </a:r>
            <a:r>
              <a:rPr kumimoji="0" lang="ja-JP" altLang="en-US" sz="120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いく</a:t>
            </a:r>
            <a:r>
              <a:rPr kumimoji="0" lang="ja-JP" altLang="en-US" sz="120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endParaRPr kumimoji="0" lang="ja-JP" altLang="en-US" sz="120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48" name="正方形/長方形 47"/>
          <p:cNvSpPr/>
          <p:nvPr/>
        </p:nvSpPr>
        <p:spPr>
          <a:xfrm>
            <a:off x="4834279" y="1936535"/>
            <a:ext cx="3978418" cy="276999"/>
          </a:xfrm>
          <a:prstGeom prst="rect">
            <a:avLst/>
          </a:prstGeom>
          <a:solidFill>
            <a:schemeClr val="accent2"/>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1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「おせっかい」　➡　「</a:t>
            </a:r>
            <a:r>
              <a:rPr kumimoji="0" lang="en-US" altLang="ja-JP" sz="1200" b="1" i="0" u="none" strike="noStrike" kern="1200" cap="none" spc="-100" normalizeH="0" baseline="0" noProof="0" dirty="0" err="1">
                <a:ln>
                  <a:noFill/>
                </a:ln>
                <a:solidFill>
                  <a:prstClr val="white"/>
                </a:solidFill>
                <a:effectLst/>
                <a:uLnTx/>
                <a:uFillTx/>
                <a:latin typeface="Meiryo UI" panose="020B0604030504040204" pitchFamily="50" charset="-128"/>
                <a:ea typeface="Meiryo UI" panose="020B0604030504040204" pitchFamily="50" charset="-128"/>
                <a:cs typeface="+mn-cs"/>
              </a:rPr>
              <a:t>Osekkai</a:t>
            </a:r>
            <a:r>
              <a:rPr kumimoji="0" lang="ja-JP" altLang="en-US" sz="1200" b="1" i="0" u="none" strike="noStrike" kern="1200" cap="none" spc="-10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0" lang="ja-JP" altLang="en-US" sz="1200" b="1" i="0" u="none" strike="noStrike" kern="1200" cap="none" spc="-1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3" name="角丸四角形 32"/>
          <p:cNvSpPr/>
          <p:nvPr/>
        </p:nvSpPr>
        <p:spPr>
          <a:xfrm>
            <a:off x="26894" y="484807"/>
            <a:ext cx="5728557" cy="514800"/>
          </a:xfrm>
          <a:prstGeom prst="roundRect">
            <a:avLst>
              <a:gd name="adj" fmla="val 3955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 name="正方形/長方形 33"/>
          <p:cNvSpPr/>
          <p:nvPr/>
        </p:nvSpPr>
        <p:spPr>
          <a:xfrm>
            <a:off x="-185917" y="595234"/>
            <a:ext cx="6154178" cy="33855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世界の未来をともにつくる（</a:t>
            </a:r>
            <a:r>
              <a:rPr kumimoji="1" lang="en-US" altLang="ja-JP"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Global Co-Creation Hub</a:t>
            </a:r>
            <a:r>
              <a:rPr kumimoji="1" lang="ja-JP" altLang="en-US"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2/2</a:t>
            </a:r>
            <a:endParaRPr kumimoji="0" lang="ja-JP" alt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36" name="スライド番号プレースホルダー 6"/>
          <p:cNvSpPr>
            <a:spLocks noGrp="1"/>
          </p:cNvSpPr>
          <p:nvPr>
            <p:ph type="sldNum" sz="quarter" idx="12"/>
          </p:nvPr>
        </p:nvSpPr>
        <p:spPr>
          <a:xfrm>
            <a:off x="8812696" y="6612835"/>
            <a:ext cx="331303" cy="245165"/>
          </a:xfrm>
        </p:spPr>
        <p:txBody>
          <a:bodyPr/>
          <a:lstStyle/>
          <a:p>
            <a:r>
              <a:rPr kumimoji="1" lang="en-US" altLang="ja-JP" dirty="0" smtClean="0"/>
              <a:t>24</a:t>
            </a:r>
            <a:endParaRPr kumimoji="1" lang="ja-JP" altLang="en-US" dirty="0"/>
          </a:p>
        </p:txBody>
      </p:sp>
    </p:spTree>
    <p:extLst>
      <p:ext uri="{BB962C8B-B14F-4D97-AF65-F5344CB8AC3E}">
        <p14:creationId xmlns:p14="http://schemas.microsoft.com/office/powerpoint/2010/main" val="16195328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ホームベース 37"/>
          <p:cNvSpPr/>
          <p:nvPr/>
        </p:nvSpPr>
        <p:spPr>
          <a:xfrm>
            <a:off x="3165270" y="3270850"/>
            <a:ext cx="2625614" cy="1747246"/>
          </a:xfrm>
          <a:prstGeom prst="homePlate">
            <a:avLst>
              <a:gd name="adj" fmla="val 0"/>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01705" y="540684"/>
            <a:ext cx="8610991" cy="2169825"/>
          </a:xfrm>
          <a:prstGeom prst="rect">
            <a:avLst/>
          </a:prstGeom>
          <a:noFill/>
          <a:ln w="28575" cmpd="sng">
            <a:solidFill>
              <a:schemeClr val="tx1"/>
            </a:solidFill>
            <a:prstDash val="solid"/>
          </a:ln>
        </p:spPr>
        <p:txBody>
          <a:bodyPr wrap="square" rtlCol="0">
            <a:spAutoFit/>
          </a:bodyPr>
          <a:lstStyle/>
          <a:p>
            <a:pPr marL="268288" indent="-268288">
              <a:lnSpc>
                <a:spcPts val="1800"/>
              </a:lnSpc>
            </a:pPr>
            <a:r>
              <a:rPr kumimoji="1" lang="ja-JP" altLang="en-US" sz="1600" b="1" dirty="0" smtClean="0">
                <a:latin typeface="Meiryo UI" panose="020B0604030504040204" pitchFamily="50" charset="-128"/>
                <a:ea typeface="Meiryo UI" panose="020B0604030504040204" pitchFamily="50" charset="-128"/>
              </a:rPr>
              <a:t>　　大阪</a:t>
            </a:r>
            <a:r>
              <a:rPr kumimoji="1" lang="ja-JP" altLang="en-US" sz="1600" b="1" dirty="0">
                <a:latin typeface="Meiryo UI" panose="020B0604030504040204" pitchFamily="50" charset="-128"/>
                <a:ea typeface="Meiryo UI" panose="020B0604030504040204" pitchFamily="50" charset="-128"/>
              </a:rPr>
              <a:t>の将来像の実現に向けた取組工程については、大きく２つに整理。</a:t>
            </a:r>
          </a:p>
          <a:p>
            <a:pPr marL="268288" indent="-268288">
              <a:lnSpc>
                <a:spcPts val="1800"/>
              </a:lnSpc>
            </a:pPr>
            <a:r>
              <a:rPr kumimoji="1" lang="ja-JP" altLang="en-US" sz="1600" dirty="0" smtClean="0">
                <a:latin typeface="Meiryo UI" panose="020B0604030504040204" pitchFamily="50" charset="-128"/>
                <a:ea typeface="Meiryo UI" panose="020B0604030504040204" pitchFamily="50" charset="-128"/>
              </a:rPr>
              <a:t>　　</a:t>
            </a:r>
            <a:endParaRPr kumimoji="1" lang="en-US" altLang="ja-JP" sz="1600" dirty="0" smtClean="0">
              <a:latin typeface="Meiryo UI" panose="020B0604030504040204" pitchFamily="50" charset="-128"/>
              <a:ea typeface="Meiryo UI" panose="020B0604030504040204" pitchFamily="50" charset="-128"/>
            </a:endParaRPr>
          </a:p>
          <a:p>
            <a:pPr marL="268288" indent="-268288">
              <a:lnSpc>
                <a:spcPts val="1800"/>
              </a:lnSpc>
            </a:pPr>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　　</a:t>
            </a:r>
            <a:r>
              <a:rPr kumimoji="1" lang="en-US" altLang="ja-JP" sz="1600" b="1" dirty="0" smtClean="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取組工程➀</a:t>
            </a:r>
            <a:r>
              <a:rPr kumimoji="1" lang="en-US" altLang="ja-JP" sz="1600" b="1" dirty="0">
                <a:latin typeface="Meiryo UI" panose="020B0604030504040204" pitchFamily="50" charset="-128"/>
                <a:ea typeface="Meiryo UI" panose="020B0604030504040204" pitchFamily="50" charset="-128"/>
              </a:rPr>
              <a:t>】2020</a:t>
            </a:r>
            <a:r>
              <a:rPr kumimoji="1" lang="ja-JP" altLang="en-US" sz="1600" b="1" dirty="0">
                <a:latin typeface="Meiryo UI" panose="020B0604030504040204" pitchFamily="50" charset="-128"/>
                <a:ea typeface="Meiryo UI" panose="020B0604030504040204" pitchFamily="50" charset="-128"/>
              </a:rPr>
              <a:t>年から</a:t>
            </a:r>
            <a:r>
              <a:rPr kumimoji="1" lang="en-US" altLang="ja-JP" sz="1600" b="1" dirty="0">
                <a:latin typeface="Meiryo UI" panose="020B0604030504040204" pitchFamily="50" charset="-128"/>
                <a:ea typeface="Meiryo UI" panose="020B0604030504040204" pitchFamily="50" charset="-128"/>
              </a:rPr>
              <a:t>2025</a:t>
            </a:r>
            <a:r>
              <a:rPr kumimoji="1" lang="ja-JP" altLang="en-US" sz="1600" b="1" dirty="0" smtClean="0">
                <a:latin typeface="Meiryo UI" panose="020B0604030504040204" pitchFamily="50" charset="-128"/>
                <a:ea typeface="Meiryo UI" panose="020B0604030504040204" pitchFamily="50" charset="-128"/>
              </a:rPr>
              <a:t>年の大阪</a:t>
            </a:r>
            <a:r>
              <a:rPr kumimoji="1" lang="ja-JP" altLang="en-US" sz="1600" b="1" dirty="0">
                <a:latin typeface="Meiryo UI" panose="020B0604030504040204" pitchFamily="50" charset="-128"/>
                <a:ea typeface="Meiryo UI" panose="020B0604030504040204" pitchFamily="50" charset="-128"/>
              </a:rPr>
              <a:t>・関西万博まで</a:t>
            </a:r>
          </a:p>
          <a:p>
            <a:pPr marL="268288" indent="-268288">
              <a:lnSpc>
                <a:spcPts val="1800"/>
              </a:lnSpc>
            </a:pPr>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　　　</a:t>
            </a:r>
            <a:r>
              <a:rPr kumimoji="1" lang="ja-JP" altLang="en-US" sz="1600" u="sng" dirty="0">
                <a:latin typeface="Meiryo UI" panose="020B0604030504040204" pitchFamily="50" charset="-128"/>
                <a:ea typeface="Meiryo UI" panose="020B0604030504040204" pitchFamily="50" charset="-128"/>
              </a:rPr>
              <a:t>万博を成功に導くとともに、そのインパクトを最大限に生み出すための都市基盤を確立</a:t>
            </a:r>
          </a:p>
          <a:p>
            <a:pPr marL="268288" indent="-268288">
              <a:lnSpc>
                <a:spcPts val="1800"/>
              </a:lnSpc>
            </a:pPr>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　　　（スマートシティや</a:t>
            </a:r>
            <a:r>
              <a:rPr kumimoji="1" lang="en-US" altLang="ja-JP" sz="1600" dirty="0">
                <a:latin typeface="Meiryo UI" panose="020B0604030504040204" pitchFamily="50" charset="-128"/>
                <a:ea typeface="Meiryo UI" panose="020B0604030504040204" pitchFamily="50" charset="-128"/>
              </a:rPr>
              <a:t>SDG</a:t>
            </a:r>
            <a:r>
              <a:rPr kumimoji="1" lang="ja-JP" altLang="en-US" sz="1600" dirty="0" err="1">
                <a:latin typeface="Meiryo UI" panose="020B0604030504040204" pitchFamily="50" charset="-128"/>
                <a:ea typeface="Meiryo UI" panose="020B0604030504040204" pitchFamily="50" charset="-128"/>
              </a:rPr>
              <a:t>ｓ</a:t>
            </a:r>
            <a:r>
              <a:rPr kumimoji="1" lang="ja-JP" altLang="en-US" sz="1600" dirty="0">
                <a:latin typeface="Meiryo UI" panose="020B0604030504040204" pitchFamily="50" charset="-128"/>
                <a:ea typeface="Meiryo UI" panose="020B0604030504040204" pitchFamily="50" charset="-128"/>
              </a:rPr>
              <a:t>先進都市の</a:t>
            </a:r>
            <a:r>
              <a:rPr kumimoji="1" lang="ja-JP" altLang="en-US" sz="1600" dirty="0" smtClean="0">
                <a:latin typeface="Meiryo UI" panose="020B0604030504040204" pitchFamily="50" charset="-128"/>
                <a:ea typeface="Meiryo UI" panose="020B0604030504040204" pitchFamily="50" charset="-128"/>
              </a:rPr>
              <a:t>基盤</a:t>
            </a:r>
            <a:r>
              <a:rPr kumimoji="1" lang="ja-JP" altLang="en-US" sz="1600" dirty="0">
                <a:latin typeface="Meiryo UI" panose="020B0604030504040204" pitchFamily="50" charset="-128"/>
                <a:ea typeface="Meiryo UI" panose="020B0604030504040204" pitchFamily="50" charset="-128"/>
              </a:rPr>
              <a:t>の</a:t>
            </a:r>
            <a:r>
              <a:rPr kumimoji="1" lang="ja-JP" altLang="en-US" sz="1600" dirty="0" smtClean="0">
                <a:latin typeface="Meiryo UI" panose="020B0604030504040204" pitchFamily="50" charset="-128"/>
                <a:ea typeface="Meiryo UI" panose="020B0604030504040204" pitchFamily="50" charset="-128"/>
              </a:rPr>
              <a:t>確立など）</a:t>
            </a:r>
            <a:endParaRPr kumimoji="1" lang="en-US" altLang="ja-JP" sz="1600" dirty="0" smtClean="0">
              <a:latin typeface="Meiryo UI" panose="020B0604030504040204" pitchFamily="50" charset="-128"/>
              <a:ea typeface="Meiryo UI" panose="020B0604030504040204" pitchFamily="50" charset="-128"/>
            </a:endParaRPr>
          </a:p>
          <a:p>
            <a:pPr marL="268288" indent="-268288">
              <a:lnSpc>
                <a:spcPts val="1800"/>
              </a:lnSpc>
            </a:pPr>
            <a:endParaRPr kumimoji="1" lang="ja-JP" altLang="en-US" sz="1600" dirty="0">
              <a:latin typeface="Meiryo UI" panose="020B0604030504040204" pitchFamily="50" charset="-128"/>
              <a:ea typeface="Meiryo UI" panose="020B0604030504040204" pitchFamily="50" charset="-128"/>
            </a:endParaRPr>
          </a:p>
          <a:p>
            <a:pPr marL="268288" indent="-268288">
              <a:lnSpc>
                <a:spcPts val="1800"/>
              </a:lnSpc>
            </a:pPr>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　</a:t>
            </a:r>
            <a:r>
              <a:rPr kumimoji="1" lang="en-US" altLang="ja-JP" sz="1600" b="1" dirty="0" smtClean="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取組工程②</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万博開催後から</a:t>
            </a:r>
            <a:r>
              <a:rPr kumimoji="1" lang="en-US" altLang="ja-JP" sz="1600" b="1" dirty="0">
                <a:latin typeface="Meiryo UI" panose="020B0604030504040204" pitchFamily="50" charset="-128"/>
                <a:ea typeface="Meiryo UI" panose="020B0604030504040204" pitchFamily="50" charset="-128"/>
              </a:rPr>
              <a:t>2040</a:t>
            </a:r>
            <a:r>
              <a:rPr kumimoji="1" lang="ja-JP" altLang="en-US" sz="1600" b="1" dirty="0">
                <a:latin typeface="Meiryo UI" panose="020B0604030504040204" pitchFamily="50" charset="-128"/>
                <a:ea typeface="Meiryo UI" panose="020B0604030504040204" pitchFamily="50" charset="-128"/>
              </a:rPr>
              <a:t>年まで</a:t>
            </a:r>
          </a:p>
          <a:p>
            <a:pPr marL="268288" indent="-268288">
              <a:lnSpc>
                <a:spcPts val="1800"/>
              </a:lnSpc>
            </a:pPr>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　　</a:t>
            </a:r>
            <a:r>
              <a:rPr kumimoji="1" lang="ja-JP" altLang="en-US" sz="1600" u="sng" dirty="0">
                <a:latin typeface="Meiryo UI" panose="020B0604030504040204" pitchFamily="50" charset="-128"/>
                <a:ea typeface="Meiryo UI" panose="020B0604030504040204" pitchFamily="50" charset="-128"/>
              </a:rPr>
              <a:t>確立した都市基盤を土台に、万博のレガシーを活かし、さらに</a:t>
            </a:r>
            <a:r>
              <a:rPr kumimoji="1" lang="ja-JP" altLang="en-US" sz="1600" u="sng" dirty="0" smtClean="0">
                <a:latin typeface="Meiryo UI" panose="020B0604030504040204" pitchFamily="50" charset="-128"/>
                <a:ea typeface="Meiryo UI" panose="020B0604030504040204" pitchFamily="50" charset="-128"/>
              </a:rPr>
              <a:t>取組みを</a:t>
            </a:r>
            <a:r>
              <a:rPr kumimoji="1" lang="ja-JP" altLang="en-US" sz="1600" u="sng" dirty="0">
                <a:latin typeface="Meiryo UI" panose="020B0604030504040204" pitchFamily="50" charset="-128"/>
                <a:ea typeface="Meiryo UI" panose="020B0604030504040204" pitchFamily="50" charset="-128"/>
              </a:rPr>
              <a:t>加速</a:t>
            </a:r>
          </a:p>
          <a:p>
            <a:pPr marL="268288" indent="-268288">
              <a:lnSpc>
                <a:spcPts val="1800"/>
              </a:lnSpc>
            </a:pPr>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　　（最先端技術の社会実装、</a:t>
            </a:r>
            <a:r>
              <a:rPr kumimoji="1" lang="en-US" altLang="ja-JP" sz="1600" dirty="0">
                <a:latin typeface="Meiryo UI" panose="020B0604030504040204" pitchFamily="50" charset="-128"/>
                <a:ea typeface="Meiryo UI" panose="020B0604030504040204" pitchFamily="50" charset="-128"/>
              </a:rPr>
              <a:t>SDGs +beyond</a:t>
            </a:r>
            <a:r>
              <a:rPr kumimoji="1" lang="ja-JP" altLang="en-US" sz="1600" dirty="0">
                <a:latin typeface="Meiryo UI" panose="020B0604030504040204" pitchFamily="50" charset="-128"/>
                <a:ea typeface="Meiryo UI" panose="020B0604030504040204" pitchFamily="50" charset="-128"/>
              </a:rPr>
              <a:t>を視野に入れた</a:t>
            </a:r>
            <a:r>
              <a:rPr kumimoji="1" lang="ja-JP" altLang="en-US" sz="1600" dirty="0" smtClean="0">
                <a:latin typeface="Meiryo UI" panose="020B0604030504040204" pitchFamily="50" charset="-128"/>
                <a:ea typeface="Meiryo UI" panose="020B0604030504040204" pitchFamily="50" charset="-128"/>
              </a:rPr>
              <a:t>取組みなど）</a:t>
            </a:r>
            <a:endParaRPr kumimoji="1" lang="en-US" altLang="ja-JP" sz="1600" b="1" u="sng" dirty="0">
              <a:latin typeface="Meiryo UI" panose="020B0604030504040204" pitchFamily="50" charset="-128"/>
              <a:ea typeface="Meiryo UI" panose="020B0604030504040204" pitchFamily="50" charset="-128"/>
            </a:endParaRPr>
          </a:p>
        </p:txBody>
      </p:sp>
      <p:sp>
        <p:nvSpPr>
          <p:cNvPr id="19" name="ホームベース 18"/>
          <p:cNvSpPr/>
          <p:nvPr/>
        </p:nvSpPr>
        <p:spPr>
          <a:xfrm>
            <a:off x="4629545" y="3273966"/>
            <a:ext cx="2929582" cy="1741308"/>
          </a:xfrm>
          <a:prstGeom prst="homePlate">
            <a:avLst>
              <a:gd name="adj" fmla="val 20191"/>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右矢印 19"/>
          <p:cNvSpPr/>
          <p:nvPr/>
        </p:nvSpPr>
        <p:spPr>
          <a:xfrm>
            <a:off x="564778" y="5018096"/>
            <a:ext cx="8041340" cy="424771"/>
          </a:xfrm>
          <a:prstGeom prst="rightArrow">
            <a:avLst/>
          </a:prstGeom>
          <a:solidFill>
            <a:srgbClr val="002060"/>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sz="1400" b="1" dirty="0" smtClean="0">
                <a:solidFill>
                  <a:schemeClr val="bg1"/>
                </a:solidFill>
              </a:rPr>
              <a:t>2020</a:t>
            </a:r>
            <a:r>
              <a:rPr kumimoji="1" lang="ja-JP" altLang="en-US" sz="1400" b="1" dirty="0" smtClean="0">
                <a:solidFill>
                  <a:schemeClr val="bg1"/>
                </a:solidFill>
              </a:rPr>
              <a:t>年　　　　　　　　　　　　     　　  </a:t>
            </a:r>
            <a:r>
              <a:rPr kumimoji="1" lang="en-US" altLang="ja-JP" sz="1400" b="1" dirty="0" smtClean="0">
                <a:solidFill>
                  <a:schemeClr val="bg1"/>
                </a:solidFill>
              </a:rPr>
              <a:t>2025</a:t>
            </a:r>
            <a:r>
              <a:rPr kumimoji="1" lang="ja-JP" altLang="en-US" sz="1400" b="1" dirty="0" smtClean="0">
                <a:solidFill>
                  <a:schemeClr val="bg1"/>
                </a:solidFill>
              </a:rPr>
              <a:t>年　　　　　 </a:t>
            </a:r>
            <a:r>
              <a:rPr kumimoji="1" lang="en-US" altLang="ja-JP" sz="1400" b="1" dirty="0" smtClean="0">
                <a:solidFill>
                  <a:schemeClr val="bg1"/>
                </a:solidFill>
              </a:rPr>
              <a:t>2030</a:t>
            </a:r>
            <a:r>
              <a:rPr kumimoji="1" lang="ja-JP" altLang="en-US" sz="1400" b="1" dirty="0" smtClean="0">
                <a:solidFill>
                  <a:schemeClr val="bg1"/>
                </a:solidFill>
              </a:rPr>
              <a:t>年　　　　　　　　 　　</a:t>
            </a:r>
            <a:r>
              <a:rPr kumimoji="1" lang="en-US" altLang="ja-JP" sz="1400" b="1" dirty="0" smtClean="0">
                <a:solidFill>
                  <a:schemeClr val="bg1"/>
                </a:solidFill>
              </a:rPr>
              <a:t>2040</a:t>
            </a:r>
            <a:r>
              <a:rPr kumimoji="1" lang="ja-JP" altLang="en-US" sz="1400" b="1" dirty="0" smtClean="0">
                <a:solidFill>
                  <a:schemeClr val="bg1"/>
                </a:solidFill>
              </a:rPr>
              <a:t>年</a:t>
            </a:r>
            <a:endParaRPr kumimoji="1" lang="ja-JP" altLang="en-US" sz="1400" b="1" dirty="0">
              <a:solidFill>
                <a:schemeClr val="bg1"/>
              </a:solidFill>
            </a:endParaRPr>
          </a:p>
        </p:txBody>
      </p:sp>
      <p:sp>
        <p:nvSpPr>
          <p:cNvPr id="21" name="ホームベース 20"/>
          <p:cNvSpPr/>
          <p:nvPr/>
        </p:nvSpPr>
        <p:spPr>
          <a:xfrm>
            <a:off x="491147" y="3270850"/>
            <a:ext cx="3498234" cy="1747246"/>
          </a:xfrm>
          <a:prstGeom prst="homePlate">
            <a:avLst>
              <a:gd name="adj" fmla="val 20191"/>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420331" y="3509227"/>
            <a:ext cx="3535846" cy="1243892"/>
          </a:xfrm>
          <a:prstGeom prst="roundRect">
            <a:avLst>
              <a:gd name="adj" fmla="val 0"/>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600" b="1" dirty="0">
                <a:solidFill>
                  <a:schemeClr val="tx1"/>
                </a:solidFill>
                <a:latin typeface="Meiryo UI" panose="020B0604030504040204" pitchFamily="50" charset="-128"/>
                <a:ea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rPr>
              <a:t>・万博の成功に向けた取組み</a:t>
            </a:r>
            <a:endParaRPr lang="en-US" altLang="ja-JP" sz="1600" b="1" dirty="0" smtClean="0">
              <a:solidFill>
                <a:schemeClr val="tx1"/>
              </a:solidFill>
              <a:latin typeface="Meiryo UI" panose="020B0604030504040204" pitchFamily="50" charset="-128"/>
              <a:ea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rPr>
              <a:t>・万博のインパクトを最大限に生み出す</a:t>
            </a:r>
            <a:endParaRPr lang="en-US" altLang="ja-JP" sz="1600" b="1" dirty="0" smtClean="0">
              <a:solidFill>
                <a:schemeClr val="tx1"/>
              </a:solidFill>
              <a:latin typeface="Meiryo UI" panose="020B0604030504040204" pitchFamily="50" charset="-128"/>
              <a:ea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rPr>
              <a:t>　ための都市基盤の確立</a:t>
            </a:r>
            <a:endParaRPr lang="en-US" altLang="ja-JP" sz="1600" b="1" dirty="0" smtClean="0">
              <a:solidFill>
                <a:schemeClr val="tx1"/>
              </a:solidFill>
              <a:latin typeface="Meiryo UI" panose="020B0604030504040204" pitchFamily="50" charset="-128"/>
              <a:ea typeface="Meiryo UI" panose="020B0604030504040204" pitchFamily="50" charset="-128"/>
            </a:endParaRPr>
          </a:p>
          <a:p>
            <a:r>
              <a:rPr lang="ja-JP" altLang="en-US" sz="1600" b="1" dirty="0" smtClean="0">
                <a:solidFill>
                  <a:schemeClr val="tx1"/>
                </a:solidFill>
                <a:latin typeface="Meiryo UI" panose="020B0604030504040204" pitchFamily="50" charset="-128"/>
                <a:ea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rPr>
              <a:t>　</a:t>
            </a:r>
            <a:r>
              <a:rPr lang="ja-JP" altLang="en-US" sz="1400" spc="-30" dirty="0" smtClean="0">
                <a:solidFill>
                  <a:schemeClr val="tx1"/>
                </a:solidFill>
                <a:latin typeface="Meiryo UI" panose="020B0604030504040204" pitchFamily="50" charset="-128"/>
                <a:ea typeface="Meiryo UI" panose="020B0604030504040204" pitchFamily="50" charset="-128"/>
              </a:rPr>
              <a:t>スマートシティの基盤の確立</a:t>
            </a:r>
            <a:endParaRPr lang="en-US" altLang="ja-JP" sz="1400" spc="-30" dirty="0" smtClean="0">
              <a:solidFill>
                <a:schemeClr val="tx1"/>
              </a:solidFill>
              <a:latin typeface="Meiryo UI" panose="020B0604030504040204" pitchFamily="50" charset="-128"/>
              <a:ea typeface="Meiryo UI" panose="020B0604030504040204" pitchFamily="50" charset="-128"/>
            </a:endParaRPr>
          </a:p>
          <a:p>
            <a:r>
              <a:rPr lang="ja-JP" altLang="en-US" sz="1400" spc="-30" dirty="0">
                <a:solidFill>
                  <a:schemeClr val="tx1"/>
                </a:solidFill>
                <a:latin typeface="Meiryo UI" panose="020B0604030504040204" pitchFamily="50" charset="-128"/>
                <a:ea typeface="Meiryo UI" panose="020B0604030504040204" pitchFamily="50" charset="-128"/>
              </a:rPr>
              <a:t>　</a:t>
            </a:r>
            <a:r>
              <a:rPr lang="ja-JP" altLang="en-US" sz="1400" spc="-30" dirty="0" smtClean="0">
                <a:solidFill>
                  <a:schemeClr val="tx1"/>
                </a:solidFill>
                <a:latin typeface="Meiryo UI" panose="020B0604030504040204" pitchFamily="50" charset="-128"/>
                <a:ea typeface="Meiryo UI" panose="020B0604030504040204" pitchFamily="50" charset="-128"/>
              </a:rPr>
              <a:t>　ＳＤＧｓ先進都市の基盤の確立　など</a:t>
            </a:r>
            <a:r>
              <a:rPr lang="ja-JP" altLang="en-US" sz="1400" b="1" spc="-30" dirty="0" smtClean="0">
                <a:solidFill>
                  <a:schemeClr val="tx1"/>
                </a:solidFill>
                <a:latin typeface="Meiryo UI" panose="020B0604030504040204" pitchFamily="50" charset="-128"/>
                <a:ea typeface="Meiryo UI" panose="020B0604030504040204" pitchFamily="50" charset="-128"/>
              </a:rPr>
              <a:t>　</a:t>
            </a:r>
            <a:endParaRPr lang="en-US" altLang="ja-JP" sz="1400" b="1" spc="-30" dirty="0" smtClean="0">
              <a:solidFill>
                <a:schemeClr val="tx1"/>
              </a:solidFill>
              <a:latin typeface="Meiryo UI" panose="020B0604030504040204" pitchFamily="50" charset="-128"/>
              <a:ea typeface="Meiryo UI" panose="020B0604030504040204" pitchFamily="50" charset="-128"/>
            </a:endParaRPr>
          </a:p>
        </p:txBody>
      </p:sp>
      <p:sp>
        <p:nvSpPr>
          <p:cNvPr id="23" name="角丸四角形 22"/>
          <p:cNvSpPr/>
          <p:nvPr/>
        </p:nvSpPr>
        <p:spPr>
          <a:xfrm>
            <a:off x="7641511" y="2846614"/>
            <a:ext cx="899418" cy="2220456"/>
          </a:xfrm>
          <a:prstGeom prst="roundRect">
            <a:avLst/>
          </a:prstGeom>
          <a:solidFill>
            <a:srgbClr val="00B0F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7603899" y="3279867"/>
            <a:ext cx="974641" cy="1213714"/>
          </a:xfrm>
          <a:prstGeom prst="roundRect">
            <a:avLst>
              <a:gd name="adj" fmla="val 0"/>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600" b="1" dirty="0" smtClean="0">
                <a:solidFill>
                  <a:schemeClr val="bg1"/>
                </a:solidFill>
                <a:latin typeface="Meiryo UI" panose="020B0604030504040204" pitchFamily="50" charset="-128"/>
                <a:ea typeface="Meiryo UI" panose="020B0604030504040204" pitchFamily="50" charset="-128"/>
              </a:rPr>
              <a:t>世界一</a:t>
            </a:r>
            <a:endParaRPr lang="en-US" altLang="ja-JP" sz="1600" b="1" dirty="0" smtClean="0">
              <a:solidFill>
                <a:schemeClr val="bg1"/>
              </a:solidFill>
              <a:latin typeface="Meiryo UI" panose="020B0604030504040204" pitchFamily="50" charset="-128"/>
              <a:ea typeface="Meiryo UI" panose="020B0604030504040204" pitchFamily="50" charset="-128"/>
            </a:endParaRPr>
          </a:p>
          <a:p>
            <a:pPr algn="ctr"/>
            <a:r>
              <a:rPr lang="ja-JP" altLang="en-US" sz="1600" b="1" dirty="0" smtClean="0">
                <a:solidFill>
                  <a:schemeClr val="bg1"/>
                </a:solidFill>
                <a:latin typeface="Meiryo UI" panose="020B0604030504040204" pitchFamily="50" charset="-128"/>
                <a:ea typeface="Meiryo UI" panose="020B0604030504040204" pitchFamily="50" charset="-128"/>
              </a:rPr>
              <a:t>ワクワク</a:t>
            </a:r>
            <a:endParaRPr lang="en-US" altLang="ja-JP" sz="1600" b="1" dirty="0" smtClean="0">
              <a:solidFill>
                <a:schemeClr val="bg1"/>
              </a:solidFill>
              <a:latin typeface="Meiryo UI" panose="020B0604030504040204" pitchFamily="50" charset="-128"/>
              <a:ea typeface="Meiryo UI" panose="020B0604030504040204" pitchFamily="50" charset="-128"/>
            </a:endParaRPr>
          </a:p>
          <a:p>
            <a:pPr algn="ctr"/>
            <a:r>
              <a:rPr lang="ja-JP" altLang="en-US" sz="1600" b="1" dirty="0" smtClean="0">
                <a:solidFill>
                  <a:schemeClr val="bg1"/>
                </a:solidFill>
                <a:latin typeface="Meiryo UI" panose="020B0604030504040204" pitchFamily="50" charset="-128"/>
                <a:ea typeface="Meiryo UI" panose="020B0604030504040204" pitchFamily="50" charset="-128"/>
              </a:rPr>
              <a:t>する都市</a:t>
            </a:r>
            <a:endParaRPr lang="en-US" altLang="ja-JP" sz="1600" b="1" dirty="0" smtClean="0">
              <a:solidFill>
                <a:schemeClr val="bg1"/>
              </a:solidFill>
              <a:latin typeface="Meiryo UI" panose="020B0604030504040204" pitchFamily="50" charset="-128"/>
              <a:ea typeface="Meiryo UI" panose="020B0604030504040204" pitchFamily="50" charset="-128"/>
            </a:endParaRPr>
          </a:p>
          <a:p>
            <a:pPr algn="ctr"/>
            <a:r>
              <a:rPr lang="ja-JP" altLang="en-US" sz="1600" b="1" dirty="0" smtClean="0">
                <a:solidFill>
                  <a:schemeClr val="bg1"/>
                </a:solidFill>
                <a:latin typeface="Meiryo UI" panose="020B0604030504040204" pitchFamily="50" charset="-128"/>
                <a:ea typeface="Meiryo UI" panose="020B0604030504040204" pitchFamily="50" charset="-128"/>
              </a:rPr>
              <a:t>・</a:t>
            </a:r>
            <a:endParaRPr lang="en-US" altLang="ja-JP" sz="1600" b="1" dirty="0" smtClean="0">
              <a:solidFill>
                <a:schemeClr val="bg1"/>
              </a:solidFill>
              <a:latin typeface="Meiryo UI" panose="020B0604030504040204" pitchFamily="50" charset="-128"/>
              <a:ea typeface="Meiryo UI" panose="020B0604030504040204" pitchFamily="50" charset="-128"/>
            </a:endParaRPr>
          </a:p>
          <a:p>
            <a:pPr algn="ctr"/>
            <a:r>
              <a:rPr lang="ja-JP" altLang="en-US" sz="1600" b="1" dirty="0" smtClean="0">
                <a:solidFill>
                  <a:schemeClr val="bg1"/>
                </a:solidFill>
                <a:latin typeface="Meiryo UI" panose="020B0604030504040204" pitchFamily="50" charset="-128"/>
                <a:ea typeface="Meiryo UI" panose="020B0604030504040204" pitchFamily="50" charset="-128"/>
              </a:rPr>
              <a:t>大阪</a:t>
            </a:r>
            <a:endParaRPr lang="en-US" altLang="ja-JP" sz="1600" b="1" dirty="0" smtClean="0">
              <a:solidFill>
                <a:schemeClr val="bg1"/>
              </a:solidFill>
              <a:latin typeface="Meiryo UI" panose="020B0604030504040204" pitchFamily="50" charset="-128"/>
              <a:ea typeface="Meiryo UI" panose="020B0604030504040204" pitchFamily="50" charset="-128"/>
            </a:endParaRPr>
          </a:p>
        </p:txBody>
      </p:sp>
      <p:sp>
        <p:nvSpPr>
          <p:cNvPr id="25" name="角丸四角形 24"/>
          <p:cNvSpPr/>
          <p:nvPr/>
        </p:nvSpPr>
        <p:spPr>
          <a:xfrm>
            <a:off x="4875829" y="3478259"/>
            <a:ext cx="2330319" cy="1338598"/>
          </a:xfrm>
          <a:prstGeom prst="roundRect">
            <a:avLst>
              <a:gd name="adj" fmla="val 0"/>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600" b="1" dirty="0" smtClean="0">
                <a:solidFill>
                  <a:schemeClr val="tx1"/>
                </a:solidFill>
                <a:latin typeface="Meiryo UI" panose="020B0604030504040204" pitchFamily="50" charset="-128"/>
                <a:ea typeface="Meiryo UI" panose="020B0604030504040204" pitchFamily="50" charset="-128"/>
              </a:rPr>
              <a:t>万博のレガシーを活かし</a:t>
            </a:r>
            <a:endParaRPr lang="en-US" altLang="ja-JP" sz="1600" b="1" dirty="0" smtClean="0">
              <a:solidFill>
                <a:schemeClr val="tx1"/>
              </a:solidFill>
              <a:latin typeface="Meiryo UI" panose="020B0604030504040204" pitchFamily="50" charset="-128"/>
              <a:ea typeface="Meiryo UI" panose="020B0604030504040204" pitchFamily="50" charset="-128"/>
            </a:endParaRPr>
          </a:p>
          <a:p>
            <a:r>
              <a:rPr lang="ja-JP" altLang="en-US" sz="1600" b="1" dirty="0" smtClean="0">
                <a:solidFill>
                  <a:schemeClr val="tx1"/>
                </a:solidFill>
                <a:latin typeface="Meiryo UI" panose="020B0604030504040204" pitchFamily="50" charset="-128"/>
                <a:ea typeface="Meiryo UI" panose="020B0604030504040204" pitchFamily="50" charset="-128"/>
              </a:rPr>
              <a:t>取組みをさらに加速</a:t>
            </a:r>
            <a:endParaRPr lang="en-US" altLang="ja-JP" sz="1600" b="1" dirty="0" smtClean="0">
              <a:solidFill>
                <a:schemeClr val="tx1"/>
              </a:solidFill>
              <a:latin typeface="Meiryo UI" panose="020B0604030504040204" pitchFamily="50" charset="-128"/>
              <a:ea typeface="Meiryo UI" panose="020B0604030504040204" pitchFamily="50" charset="-128"/>
            </a:endParaRPr>
          </a:p>
          <a:p>
            <a:endParaRPr lang="en-US" altLang="ja-JP" sz="1600" b="1" dirty="0">
              <a:solidFill>
                <a:schemeClr val="tx1"/>
              </a:solidFill>
              <a:latin typeface="Meiryo UI" panose="020B0604030504040204" pitchFamily="50" charset="-128"/>
              <a:ea typeface="Meiryo UI" panose="020B0604030504040204" pitchFamily="50" charset="-128"/>
            </a:endParaRPr>
          </a:p>
          <a:p>
            <a:r>
              <a:rPr lang="ja-JP" altLang="en-US" sz="1400" b="1" dirty="0" smtClean="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最先端</a:t>
            </a:r>
            <a:r>
              <a:rPr lang="ja-JP" altLang="en-US" sz="1400" dirty="0">
                <a:solidFill>
                  <a:schemeClr val="tx1"/>
                </a:solidFill>
                <a:latin typeface="Meiryo UI" panose="020B0604030504040204" pitchFamily="50" charset="-128"/>
                <a:ea typeface="Meiryo UI" panose="020B0604030504040204" pitchFamily="50" charset="-128"/>
              </a:rPr>
              <a:t>技術の社会</a:t>
            </a:r>
            <a:r>
              <a:rPr lang="ja-JP" altLang="en-US" sz="1400" dirty="0" smtClean="0">
                <a:solidFill>
                  <a:schemeClr val="tx1"/>
                </a:solidFill>
                <a:latin typeface="Meiryo UI" panose="020B0604030504040204" pitchFamily="50" charset="-128"/>
                <a:ea typeface="Meiryo UI" panose="020B0604030504040204" pitchFamily="50" charset="-128"/>
              </a:rPr>
              <a:t>実装　　</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rPr>
              <a:t>SDG</a:t>
            </a:r>
            <a:r>
              <a:rPr lang="ja-JP" altLang="en-US" sz="1400" dirty="0" err="1" smtClean="0">
                <a:solidFill>
                  <a:schemeClr val="tx1"/>
                </a:solidFill>
                <a:latin typeface="Meiryo UI" panose="020B0604030504040204" pitchFamily="50" charset="-128"/>
                <a:ea typeface="Meiryo UI" panose="020B0604030504040204" pitchFamily="50" charset="-128"/>
              </a:rPr>
              <a:t>ｓ</a:t>
            </a:r>
            <a:r>
              <a:rPr lang="ja-JP" altLang="en-US" sz="1400" dirty="0" smtClean="0">
                <a:solidFill>
                  <a:schemeClr val="tx1"/>
                </a:solidFill>
                <a:latin typeface="Meiryo UI" panose="020B0604030504040204" pitchFamily="50" charset="-128"/>
                <a:ea typeface="Meiryo UI" panose="020B0604030504040204" pitchFamily="50" charset="-128"/>
              </a:rPr>
              <a:t>先進都市の実現</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rPr>
              <a:t>SDGs </a:t>
            </a:r>
            <a:r>
              <a:rPr lang="en-US" altLang="ja-JP" sz="1400" dirty="0">
                <a:solidFill>
                  <a:schemeClr val="tx1"/>
                </a:solidFill>
                <a:latin typeface="Meiryo UI" panose="020B0604030504040204" pitchFamily="50" charset="-128"/>
                <a:ea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rPr>
              <a:t>beyond</a:t>
            </a:r>
            <a:r>
              <a:rPr lang="ja-JP" altLang="en-US" sz="1400" dirty="0" smtClean="0">
                <a:solidFill>
                  <a:schemeClr val="tx1"/>
                </a:solidFill>
                <a:latin typeface="Meiryo UI" panose="020B0604030504040204" pitchFamily="50" charset="-128"/>
                <a:ea typeface="Meiryo UI" panose="020B0604030504040204" pitchFamily="50" charset="-128"/>
              </a:rPr>
              <a:t>　　など</a:t>
            </a:r>
            <a:endParaRPr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26" name="角丸四角形 25"/>
          <p:cNvSpPr/>
          <p:nvPr/>
        </p:nvSpPr>
        <p:spPr>
          <a:xfrm>
            <a:off x="5329171" y="4902845"/>
            <a:ext cx="856932" cy="250717"/>
          </a:xfrm>
          <a:prstGeom prst="roundRect">
            <a:avLst>
              <a:gd name="adj" fmla="val 0"/>
            </a:avLst>
          </a:prstGeom>
          <a:solidFill>
            <a:schemeClr val="bg1"/>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lIns="0" tIns="18000" rIns="0" bIns="18000" rtlCol="0" anchor="ctr"/>
          <a:lstStyle/>
          <a:p>
            <a:pPr marL="265113" indent="-265113" algn="ctr">
              <a:lnSpc>
                <a:spcPts val="1000"/>
              </a:lnSpc>
            </a:pPr>
            <a:r>
              <a:rPr lang="en-US" altLang="ja-JP" sz="1000" b="1" spc="-100" dirty="0" smtClean="0">
                <a:solidFill>
                  <a:schemeClr val="tx1"/>
                </a:solidFill>
                <a:latin typeface="Meiryo UI" panose="020B0604030504040204" pitchFamily="50" charset="-128"/>
                <a:ea typeface="Meiryo UI" panose="020B0604030504040204" pitchFamily="50" charset="-128"/>
              </a:rPr>
              <a:t>SDGs </a:t>
            </a:r>
            <a:r>
              <a:rPr lang="ja-JP" altLang="en-US" sz="1000" b="1" spc="-100" dirty="0" smtClean="0">
                <a:solidFill>
                  <a:schemeClr val="tx1"/>
                </a:solidFill>
                <a:latin typeface="Meiryo UI" panose="020B0604030504040204" pitchFamily="50" charset="-128"/>
                <a:ea typeface="Meiryo UI" panose="020B0604030504040204" pitchFamily="50" charset="-128"/>
              </a:rPr>
              <a:t>の</a:t>
            </a:r>
            <a:endParaRPr lang="en-US" altLang="ja-JP" sz="1000" b="1" spc="-100" dirty="0" smtClean="0">
              <a:solidFill>
                <a:schemeClr val="tx1"/>
              </a:solidFill>
              <a:latin typeface="Meiryo UI" panose="020B0604030504040204" pitchFamily="50" charset="-128"/>
              <a:ea typeface="Meiryo UI" panose="020B0604030504040204" pitchFamily="50" charset="-128"/>
            </a:endParaRPr>
          </a:p>
          <a:p>
            <a:pPr marL="265113" indent="-265113" algn="ctr">
              <a:lnSpc>
                <a:spcPts val="1000"/>
              </a:lnSpc>
            </a:pPr>
            <a:r>
              <a:rPr lang="ja-JP" altLang="en-US" sz="1000" b="1" spc="-100" dirty="0" smtClean="0">
                <a:solidFill>
                  <a:schemeClr val="tx1"/>
                </a:solidFill>
                <a:latin typeface="Meiryo UI" panose="020B0604030504040204" pitchFamily="50" charset="-128"/>
                <a:ea typeface="Meiryo UI" panose="020B0604030504040204" pitchFamily="50" charset="-128"/>
              </a:rPr>
              <a:t>目標達成年次</a:t>
            </a:r>
            <a:endParaRPr lang="en-US" altLang="ja-JP" sz="1000" b="1" spc="-100" dirty="0" smtClean="0">
              <a:solidFill>
                <a:schemeClr val="tx1"/>
              </a:solidFill>
              <a:latin typeface="Meiryo UI" panose="020B0604030504040204" pitchFamily="50" charset="-128"/>
              <a:ea typeface="Meiryo UI" panose="020B0604030504040204" pitchFamily="50" charset="-128"/>
            </a:endParaRPr>
          </a:p>
        </p:txBody>
      </p:sp>
      <p:sp>
        <p:nvSpPr>
          <p:cNvPr id="27" name="左右矢印 26"/>
          <p:cNvSpPr/>
          <p:nvPr/>
        </p:nvSpPr>
        <p:spPr>
          <a:xfrm>
            <a:off x="491146" y="2812279"/>
            <a:ext cx="3273689" cy="401642"/>
          </a:xfrm>
          <a:prstGeom prst="leftRightArrow">
            <a:avLst>
              <a:gd name="adj1" fmla="val 75058"/>
              <a:gd name="adj2" fmla="val 50000"/>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取組工程➀</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28" name="左右矢印 27"/>
          <p:cNvSpPr/>
          <p:nvPr/>
        </p:nvSpPr>
        <p:spPr>
          <a:xfrm>
            <a:off x="4641112" y="2813858"/>
            <a:ext cx="2738241" cy="368665"/>
          </a:xfrm>
          <a:prstGeom prst="leftRightArrow">
            <a:avLst>
              <a:gd name="adj1" fmla="val 75058"/>
              <a:gd name="adj2" fmla="val 50000"/>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取組工程②</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32" name="角丸四角形 31"/>
          <p:cNvSpPr/>
          <p:nvPr/>
        </p:nvSpPr>
        <p:spPr>
          <a:xfrm>
            <a:off x="4026993" y="2805409"/>
            <a:ext cx="451084" cy="2261661"/>
          </a:xfrm>
          <a:prstGeom prst="roundRect">
            <a:avLst/>
          </a:prstGeom>
          <a:solidFill>
            <a:srgbClr val="002060"/>
          </a:solidFill>
          <a:ln w="1905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1600" b="1" dirty="0" smtClean="0">
                <a:solidFill>
                  <a:schemeClr val="bg1"/>
                </a:solidFill>
                <a:latin typeface="Meiryo UI" panose="020B0604030504040204" pitchFamily="50" charset="-128"/>
                <a:ea typeface="Meiryo UI" panose="020B0604030504040204" pitchFamily="50" charset="-128"/>
              </a:rPr>
              <a:t>　　大阪</a:t>
            </a:r>
            <a:r>
              <a:rPr lang="ja-JP" altLang="en-US" sz="1600" b="1" dirty="0">
                <a:solidFill>
                  <a:schemeClr val="bg1"/>
                </a:solidFill>
                <a:latin typeface="Meiryo UI" panose="020B0604030504040204" pitchFamily="50" charset="-128"/>
                <a:ea typeface="Meiryo UI" panose="020B0604030504040204" pitchFamily="50" charset="-128"/>
              </a:rPr>
              <a:t>・関西万博</a:t>
            </a: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2" name="下矢印 1"/>
          <p:cNvSpPr/>
          <p:nvPr/>
        </p:nvSpPr>
        <p:spPr>
          <a:xfrm>
            <a:off x="450427" y="5362376"/>
            <a:ext cx="3980552" cy="338417"/>
          </a:xfrm>
          <a:prstGeom prst="downArrow">
            <a:avLst>
              <a:gd name="adj1" fmla="val 89374"/>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573286" y="5813992"/>
            <a:ext cx="7967643" cy="826055"/>
          </a:xfrm>
          <a:prstGeom prst="roundRect">
            <a:avLst>
              <a:gd name="adj" fmla="val 0"/>
            </a:avLst>
          </a:prstGeom>
          <a:solidFill>
            <a:schemeClr val="bg1"/>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18000" rIns="0" bIns="18000" rtlCol="0" anchor="ctr"/>
          <a:lstStyle/>
          <a:p>
            <a:pPr marL="363538" indent="-363538"/>
            <a:r>
              <a:rPr lang="ja-JP" altLang="en-US" sz="1400" b="1" dirty="0" smtClean="0">
                <a:solidFill>
                  <a:schemeClr val="tx1"/>
                </a:solidFill>
                <a:latin typeface="UD デジタル 教科書体 N-B" panose="02020700000000000000" pitchFamily="17" charset="-128"/>
                <a:ea typeface="UD デジタル 教科書体 N-B" panose="02020700000000000000" pitchFamily="17" charset="-128"/>
              </a:rPr>
              <a:t>　</a:t>
            </a:r>
            <a:r>
              <a:rPr lang="en-US" altLang="ja-JP" sz="1400" b="1" dirty="0" smtClean="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b="1" dirty="0" smtClean="0">
                <a:solidFill>
                  <a:schemeClr val="tx1"/>
                </a:solidFill>
                <a:latin typeface="UD デジタル 教科書体 N-B" panose="02020700000000000000" pitchFamily="17" charset="-128"/>
                <a:ea typeface="UD デジタル 教科書体 N-B" panose="02020700000000000000" pitchFamily="17" charset="-128"/>
              </a:rPr>
              <a:t>府内市町村、企業等へビジョンの共有・浸透を図るとともに、万博のインパクトを最大限に生み出すための基盤の確立に向け、</a:t>
            </a:r>
            <a:r>
              <a:rPr lang="ja-JP" altLang="en-US" sz="1400" b="1" dirty="0">
                <a:solidFill>
                  <a:schemeClr val="tx1"/>
                </a:solidFill>
                <a:latin typeface="UD デジタル 教科書体 N-B" panose="02020700000000000000" pitchFamily="17" charset="-128"/>
                <a:ea typeface="UD デジタル 教科書体 N-B" panose="02020700000000000000" pitchFamily="17" charset="-128"/>
              </a:rPr>
              <a:t>バックキャスト（将来像から導き出す）とフォアキャスト（現在の施策の延長線）の両面</a:t>
            </a:r>
            <a:r>
              <a:rPr lang="ja-JP" altLang="en-US" sz="1400" b="1" dirty="0" smtClean="0">
                <a:solidFill>
                  <a:schemeClr val="tx1"/>
                </a:solidFill>
                <a:latin typeface="UD デジタル 教科書体 N-B" panose="02020700000000000000" pitchFamily="17" charset="-128"/>
                <a:ea typeface="UD デジタル 教科書体 N-B" panose="02020700000000000000" pitchFamily="17" charset="-128"/>
              </a:rPr>
              <a:t>から、</a:t>
            </a:r>
            <a:r>
              <a:rPr lang="en-US" altLang="ja-JP" sz="1400" b="1" dirty="0" smtClean="0">
                <a:solidFill>
                  <a:schemeClr val="tx1"/>
                </a:solidFill>
                <a:latin typeface="UD デジタル 教科書体 N-B" panose="02020700000000000000" pitchFamily="17" charset="-128"/>
                <a:ea typeface="UD デジタル 教科書体 N-B" panose="02020700000000000000" pitchFamily="17" charset="-128"/>
              </a:rPr>
              <a:t>2025</a:t>
            </a:r>
            <a:r>
              <a:rPr lang="ja-JP" altLang="en-US" sz="1400" b="1" dirty="0" smtClean="0">
                <a:solidFill>
                  <a:schemeClr val="tx1"/>
                </a:solidFill>
                <a:latin typeface="UD デジタル 教科書体 N-B" panose="02020700000000000000" pitchFamily="17" charset="-128"/>
                <a:ea typeface="UD デジタル 教科書体 N-B" panose="02020700000000000000" pitchFamily="17" charset="-128"/>
              </a:rPr>
              <a:t>年に向けた取組工程等を</a:t>
            </a:r>
            <a:r>
              <a:rPr lang="en-US" altLang="ja-JP" sz="1400" b="1" dirty="0" smtClean="0">
                <a:solidFill>
                  <a:schemeClr val="tx1"/>
                </a:solidFill>
                <a:latin typeface="UD デジタル 教科書体 N-B" panose="02020700000000000000" pitchFamily="17" charset="-128"/>
                <a:ea typeface="UD デジタル 教科書体 N-B" panose="02020700000000000000" pitchFamily="17" charset="-128"/>
              </a:rPr>
              <a:t>2020</a:t>
            </a:r>
            <a:r>
              <a:rPr lang="ja-JP" altLang="en-US" sz="1400" b="1" dirty="0" smtClean="0">
                <a:solidFill>
                  <a:schemeClr val="tx1"/>
                </a:solidFill>
                <a:latin typeface="UD デジタル 教科書体 N-B" panose="02020700000000000000" pitchFamily="17" charset="-128"/>
                <a:ea typeface="UD デジタル 教科書体 N-B" panose="02020700000000000000" pitchFamily="17" charset="-128"/>
              </a:rPr>
              <a:t>年度中に整理。</a:t>
            </a:r>
            <a:endParaRPr lang="en-US" altLang="ja-JP" sz="1400" b="1" dirty="0" smtClean="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3" name="大かっこ 2"/>
          <p:cNvSpPr/>
          <p:nvPr/>
        </p:nvSpPr>
        <p:spPr>
          <a:xfrm>
            <a:off x="685800" y="4289612"/>
            <a:ext cx="2993932" cy="463507"/>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9" name="大かっこ 28"/>
          <p:cNvSpPr/>
          <p:nvPr/>
        </p:nvSpPr>
        <p:spPr>
          <a:xfrm>
            <a:off x="4906969" y="4189004"/>
            <a:ext cx="2234350" cy="664867"/>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0" name="タイトル 1"/>
          <p:cNvSpPr txBox="1">
            <a:spLocks/>
          </p:cNvSpPr>
          <p:nvPr/>
        </p:nvSpPr>
        <p:spPr>
          <a:xfrm>
            <a:off x="0" y="0"/>
            <a:ext cx="9144000" cy="441058"/>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ja-JP" altLang="en-US" sz="2000" dirty="0">
                <a:solidFill>
                  <a:prstClr val="white"/>
                </a:solidFill>
                <a:latin typeface="Meiryo UI" panose="020B0604030504040204" pitchFamily="50" charset="-128"/>
                <a:ea typeface="Meiryo UI" panose="020B0604030504040204" pitchFamily="50" charset="-128"/>
              </a:rPr>
              <a:t>４</a:t>
            </a:r>
            <a:r>
              <a:rPr lang="ja-JP" altLang="en-US" sz="2000" dirty="0" smtClean="0">
                <a:solidFill>
                  <a:prstClr val="white"/>
                </a:solidFill>
                <a:latin typeface="Meiryo UI" panose="020B0604030504040204" pitchFamily="50" charset="-128"/>
                <a:ea typeface="Meiryo UI" panose="020B0604030504040204" pitchFamily="50" charset="-128"/>
              </a:rPr>
              <a:t>　今後</a:t>
            </a:r>
            <a:r>
              <a:rPr lang="ja-JP" altLang="en-US" sz="2000" dirty="0">
                <a:solidFill>
                  <a:prstClr val="white"/>
                </a:solidFill>
                <a:latin typeface="Meiryo UI" panose="020B0604030504040204" pitchFamily="50" charset="-128"/>
                <a:ea typeface="Meiryo UI" panose="020B0604030504040204" pitchFamily="50" charset="-128"/>
              </a:rPr>
              <a:t>の</a:t>
            </a:r>
            <a:r>
              <a:rPr kumimoji="1" lang="ja-JP" altLang="en-US" sz="200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rPr>
              <a:t>取組工程</a:t>
            </a:r>
            <a:endParaRPr kumimoji="1" lang="ja-JP" altLang="en-US" sz="20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31" name="スライド番号プレースホルダー 6"/>
          <p:cNvSpPr>
            <a:spLocks noGrp="1"/>
          </p:cNvSpPr>
          <p:nvPr>
            <p:ph type="sldNum" sz="quarter" idx="12"/>
          </p:nvPr>
        </p:nvSpPr>
        <p:spPr>
          <a:xfrm>
            <a:off x="8812696" y="6612835"/>
            <a:ext cx="331303" cy="245165"/>
          </a:xfrm>
        </p:spPr>
        <p:txBody>
          <a:bodyPr/>
          <a:lstStyle/>
          <a:p>
            <a:r>
              <a:rPr kumimoji="1" lang="en-US" altLang="ja-JP" dirty="0" smtClean="0"/>
              <a:t>25</a:t>
            </a:r>
            <a:endParaRPr kumimoji="1" lang="ja-JP" altLang="en-US" dirty="0"/>
          </a:p>
        </p:txBody>
      </p:sp>
    </p:spTree>
    <p:extLst>
      <p:ext uri="{BB962C8B-B14F-4D97-AF65-F5344CB8AC3E}">
        <p14:creationId xmlns:p14="http://schemas.microsoft.com/office/powerpoint/2010/main" val="3456479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415150" y="615443"/>
            <a:ext cx="5738685" cy="526092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b="1" dirty="0" err="1" smtClean="0">
                <a:latin typeface="Meiryo UI" panose="020B0604030504040204" pitchFamily="50" charset="-128"/>
                <a:ea typeface="Meiryo UI" panose="020B0604030504040204" pitchFamily="50" charset="-128"/>
              </a:rPr>
              <a:t>ー</a:t>
            </a:r>
            <a:r>
              <a:rPr lang="ja-JP" altLang="en-US" sz="2400" b="1" dirty="0" smtClean="0">
                <a:latin typeface="Meiryo UI" panose="020B0604030504040204" pitchFamily="50" charset="-128"/>
                <a:ea typeface="Meiryo UI" panose="020B0604030504040204" pitchFamily="50" charset="-128"/>
              </a:rPr>
              <a:t>　目　　次　</a:t>
            </a:r>
            <a:r>
              <a:rPr lang="ja-JP" altLang="en-US" sz="2400" b="1" dirty="0" err="1" smtClean="0">
                <a:latin typeface="Meiryo UI" panose="020B0604030504040204" pitchFamily="50" charset="-128"/>
                <a:ea typeface="Meiryo UI" panose="020B0604030504040204" pitchFamily="50" charset="-128"/>
              </a:rPr>
              <a:t>ー</a:t>
            </a:r>
            <a:endParaRPr lang="en-US" altLang="ja-JP" sz="2400" b="1" dirty="0" smtClean="0">
              <a:latin typeface="Meiryo UI" panose="020B0604030504040204" pitchFamily="50" charset="-128"/>
              <a:ea typeface="Meiryo UI" panose="020B0604030504040204" pitchFamily="50" charset="-128"/>
            </a:endParaRPr>
          </a:p>
          <a:p>
            <a:pPr>
              <a:lnSpc>
                <a:spcPct val="100000"/>
              </a:lnSpc>
            </a:pPr>
            <a:endParaRPr lang="en-US" altLang="ja-JP" sz="2400" dirty="0">
              <a:latin typeface="Meiryo UI" panose="020B0604030504040204" pitchFamily="50" charset="-128"/>
              <a:ea typeface="Meiryo UI" panose="020B0604030504040204" pitchFamily="50" charset="-128"/>
            </a:endParaRPr>
          </a:p>
          <a:p>
            <a:pPr>
              <a:lnSpc>
                <a:spcPct val="100000"/>
              </a:lnSpc>
            </a:pPr>
            <a:endParaRPr lang="en-US" altLang="ja-JP" sz="2400" dirty="0" smtClean="0">
              <a:latin typeface="Meiryo UI" panose="020B0604030504040204" pitchFamily="50" charset="-128"/>
              <a:ea typeface="Meiryo UI" panose="020B0604030504040204" pitchFamily="50" charset="-128"/>
            </a:endParaRPr>
          </a:p>
          <a:p>
            <a:pPr>
              <a:lnSpc>
                <a:spcPct val="100000"/>
              </a:lnSpc>
            </a:pPr>
            <a:r>
              <a:rPr lang="ja-JP" altLang="en-US" sz="2400" b="1" dirty="0" smtClean="0">
                <a:latin typeface="Meiryo UI" panose="020B0604030504040204" pitchFamily="50" charset="-128"/>
                <a:ea typeface="Meiryo UI" panose="020B0604030504040204" pitchFamily="50" charset="-128"/>
              </a:rPr>
              <a:t>１　ビジョンの策定趣旨　</a:t>
            </a:r>
            <a:endParaRPr lang="en-US" altLang="ja-JP" sz="2400" b="1" dirty="0" smtClean="0">
              <a:latin typeface="Meiryo UI" panose="020B0604030504040204" pitchFamily="50" charset="-128"/>
              <a:ea typeface="Meiryo UI" panose="020B0604030504040204" pitchFamily="50" charset="-128"/>
            </a:endParaRPr>
          </a:p>
          <a:p>
            <a:pPr>
              <a:lnSpc>
                <a:spcPct val="100000"/>
              </a:lnSpc>
            </a:pPr>
            <a:endParaRPr lang="en-US" altLang="ja-JP" sz="2400" dirty="0" smtClean="0">
              <a:latin typeface="Meiryo UI" panose="020B0604030504040204" pitchFamily="50" charset="-128"/>
              <a:ea typeface="Meiryo UI" panose="020B0604030504040204" pitchFamily="50" charset="-128"/>
            </a:endParaRPr>
          </a:p>
          <a:p>
            <a:pPr>
              <a:lnSpc>
                <a:spcPct val="100000"/>
              </a:lnSpc>
            </a:pPr>
            <a:r>
              <a:rPr lang="ja-JP" altLang="en-US" sz="2400" b="1" dirty="0" smtClean="0">
                <a:latin typeface="Meiryo UI" panose="020B0604030504040204" pitchFamily="50" charset="-128"/>
                <a:ea typeface="Meiryo UI" panose="020B0604030504040204" pitchFamily="50" charset="-128"/>
              </a:rPr>
              <a:t>２　</a:t>
            </a:r>
            <a:r>
              <a:rPr lang="ja-JP" altLang="en-US" sz="2400" b="1" dirty="0">
                <a:latin typeface="Meiryo UI" panose="020B0604030504040204" pitchFamily="50" charset="-128"/>
                <a:ea typeface="Meiryo UI" panose="020B0604030504040204" pitchFamily="50" charset="-128"/>
              </a:rPr>
              <a:t>大阪の</a:t>
            </a:r>
            <a:r>
              <a:rPr lang="ja-JP" altLang="en-US" sz="2400" b="1" dirty="0" smtClean="0">
                <a:latin typeface="Meiryo UI" panose="020B0604030504040204" pitchFamily="50" charset="-128"/>
                <a:ea typeface="Meiryo UI" panose="020B0604030504040204" pitchFamily="50" charset="-128"/>
              </a:rPr>
              <a:t>将来像</a:t>
            </a:r>
            <a:endParaRPr lang="en-US" altLang="ja-JP" sz="2400" b="1" dirty="0" smtClean="0">
              <a:latin typeface="Meiryo UI" panose="020B0604030504040204" pitchFamily="50" charset="-128"/>
              <a:ea typeface="Meiryo UI" panose="020B0604030504040204" pitchFamily="50" charset="-128"/>
            </a:endParaRPr>
          </a:p>
          <a:p>
            <a:pPr>
              <a:lnSpc>
                <a:spcPct val="100000"/>
              </a:lnSpc>
            </a:pPr>
            <a:endParaRPr lang="en-US" altLang="ja-JP" sz="2400" b="1" dirty="0" smtClean="0">
              <a:latin typeface="Meiryo UI" panose="020B0604030504040204" pitchFamily="50" charset="-128"/>
              <a:ea typeface="Meiryo UI" panose="020B0604030504040204" pitchFamily="50" charset="-128"/>
            </a:endParaRPr>
          </a:p>
          <a:p>
            <a:pPr>
              <a:lnSpc>
                <a:spcPct val="100000"/>
              </a:lnSpc>
            </a:pPr>
            <a:r>
              <a:rPr lang="ja-JP" altLang="en-US" sz="2400" b="1" dirty="0" smtClean="0">
                <a:latin typeface="Meiryo UI" panose="020B0604030504040204" pitchFamily="50" charset="-128"/>
                <a:ea typeface="Meiryo UI" panose="020B0604030504040204" pitchFamily="50" charset="-128"/>
              </a:rPr>
              <a:t>３　めざすべき取組みの方向性</a:t>
            </a:r>
            <a:endParaRPr lang="en-US" altLang="ja-JP" sz="2400" b="1" dirty="0" smtClean="0">
              <a:latin typeface="Meiryo UI" panose="020B0604030504040204" pitchFamily="50" charset="-128"/>
              <a:ea typeface="Meiryo UI" panose="020B0604030504040204" pitchFamily="50" charset="-128"/>
            </a:endParaRPr>
          </a:p>
          <a:p>
            <a:pPr>
              <a:lnSpc>
                <a:spcPct val="100000"/>
              </a:lnSpc>
            </a:pPr>
            <a:endParaRPr lang="en-US" altLang="ja-JP" sz="2400" b="1" dirty="0">
              <a:latin typeface="Meiryo UI" panose="020B0604030504040204" pitchFamily="50" charset="-128"/>
              <a:ea typeface="Meiryo UI" panose="020B0604030504040204" pitchFamily="50" charset="-128"/>
            </a:endParaRPr>
          </a:p>
          <a:p>
            <a:pPr>
              <a:lnSpc>
                <a:spcPct val="100000"/>
              </a:lnSpc>
            </a:pPr>
            <a:r>
              <a:rPr lang="ja-JP" altLang="en-US" sz="2400" b="1" dirty="0">
                <a:latin typeface="Meiryo UI" panose="020B0604030504040204" pitchFamily="50" charset="-128"/>
                <a:ea typeface="Meiryo UI" panose="020B0604030504040204" pitchFamily="50" charset="-128"/>
              </a:rPr>
              <a:t>４</a:t>
            </a:r>
            <a:r>
              <a:rPr lang="ja-JP" altLang="en-US" sz="2400" b="1" dirty="0" smtClean="0">
                <a:latin typeface="Meiryo UI" panose="020B0604030504040204" pitchFamily="50" charset="-128"/>
                <a:ea typeface="Meiryo UI" panose="020B0604030504040204" pitchFamily="50" charset="-128"/>
              </a:rPr>
              <a:t>　今後の取組工程</a:t>
            </a:r>
            <a:endParaRPr lang="ja-JP" altLang="en-US" sz="2400" b="1" dirty="0">
              <a:latin typeface="Meiryo UI" panose="020B0604030504040204" pitchFamily="50" charset="-128"/>
              <a:ea typeface="Meiryo UI" panose="020B0604030504040204" pitchFamily="50" charset="-128"/>
            </a:endParaRPr>
          </a:p>
          <a:p>
            <a:pPr>
              <a:lnSpc>
                <a:spcPct val="100000"/>
              </a:lnSpc>
            </a:pPr>
            <a:r>
              <a:rPr lang="ja-JP" altLang="en-US" sz="2400" dirty="0" smtClean="0">
                <a:latin typeface="Meiryo UI" panose="020B0604030504040204" pitchFamily="50" charset="-128"/>
                <a:ea typeface="Meiryo UI" panose="020B0604030504040204" pitchFamily="50" charset="-128"/>
              </a:rPr>
              <a:t>　</a:t>
            </a:r>
            <a:endParaRPr lang="en-US" altLang="ja-JP" sz="2400" dirty="0" smtClean="0">
              <a:latin typeface="Meiryo UI" panose="020B0604030504040204" pitchFamily="50" charset="-128"/>
              <a:ea typeface="Meiryo UI" panose="020B0604030504040204" pitchFamily="50" charset="-128"/>
            </a:endParaRPr>
          </a:p>
          <a:p>
            <a:pPr>
              <a:lnSpc>
                <a:spcPct val="100000"/>
              </a:lnSpc>
            </a:pPr>
            <a:r>
              <a:rPr lang="ja-JP" altLang="en-US" sz="2400" b="1" dirty="0" smtClean="0">
                <a:latin typeface="Meiryo UI" panose="020B0604030504040204" pitchFamily="50" charset="-128"/>
                <a:ea typeface="Meiryo UI" panose="020B0604030504040204" pitchFamily="50" charset="-128"/>
              </a:rPr>
              <a:t>   　参考</a:t>
            </a:r>
            <a:endParaRPr lang="en-US" altLang="ja-JP" sz="2400" b="1" dirty="0" smtClean="0">
              <a:latin typeface="Meiryo UI" panose="020B0604030504040204" pitchFamily="50" charset="-128"/>
              <a:ea typeface="Meiryo UI" panose="020B0604030504040204" pitchFamily="50" charset="-128"/>
            </a:endParaRPr>
          </a:p>
          <a:p>
            <a:pPr>
              <a:lnSpc>
                <a:spcPct val="100000"/>
              </a:lnSpc>
            </a:pPr>
            <a:endParaRPr lang="en-US" altLang="ja-JP" sz="2400" b="1" dirty="0">
              <a:latin typeface="Meiryo UI" panose="020B0604030504040204" pitchFamily="50" charset="-128"/>
              <a:ea typeface="Meiryo UI" panose="020B0604030504040204" pitchFamily="50" charset="-128"/>
            </a:endParaRPr>
          </a:p>
        </p:txBody>
      </p:sp>
      <p:sp>
        <p:nvSpPr>
          <p:cNvPr id="3" name="タイトル 1"/>
          <p:cNvSpPr txBox="1">
            <a:spLocks/>
          </p:cNvSpPr>
          <p:nvPr/>
        </p:nvSpPr>
        <p:spPr>
          <a:xfrm>
            <a:off x="5365376" y="615442"/>
            <a:ext cx="1452283" cy="526092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r">
              <a:lnSpc>
                <a:spcPct val="100000"/>
              </a:lnSpc>
            </a:pPr>
            <a:endParaRPr lang="en-US" altLang="ja-JP" sz="2400" b="1" dirty="0" smtClean="0">
              <a:latin typeface="Meiryo UI" panose="020B0604030504040204" pitchFamily="50" charset="-128"/>
              <a:ea typeface="Meiryo UI" panose="020B0604030504040204" pitchFamily="50" charset="-128"/>
            </a:endParaRPr>
          </a:p>
          <a:p>
            <a:pPr algn="r">
              <a:lnSpc>
                <a:spcPct val="100000"/>
              </a:lnSpc>
            </a:pPr>
            <a:endParaRPr lang="en-US" altLang="ja-JP" sz="2400" dirty="0" smtClean="0">
              <a:latin typeface="Meiryo UI" panose="020B0604030504040204" pitchFamily="50" charset="-128"/>
              <a:ea typeface="Meiryo UI" panose="020B0604030504040204" pitchFamily="50" charset="-128"/>
            </a:endParaRPr>
          </a:p>
          <a:p>
            <a:pPr algn="r">
              <a:lnSpc>
                <a:spcPct val="100000"/>
              </a:lnSpc>
            </a:pPr>
            <a:endParaRPr lang="en-US" altLang="ja-JP" sz="2400" dirty="0" smtClean="0">
              <a:latin typeface="Meiryo UI" panose="020B0604030504040204" pitchFamily="50" charset="-128"/>
              <a:ea typeface="Meiryo UI" panose="020B0604030504040204" pitchFamily="50" charset="-128"/>
            </a:endParaRPr>
          </a:p>
          <a:p>
            <a:pPr algn="r">
              <a:lnSpc>
                <a:spcPct val="100000"/>
              </a:lnSpc>
            </a:pPr>
            <a:r>
              <a:rPr lang="ja-JP" altLang="en-US" sz="2400" b="1" dirty="0" smtClean="0">
                <a:latin typeface="Meiryo UI" panose="020B0604030504040204" pitchFamily="50" charset="-128"/>
                <a:ea typeface="Meiryo UI" panose="020B0604030504040204" pitchFamily="50" charset="-128"/>
              </a:rPr>
              <a:t>・・・・・１</a:t>
            </a:r>
            <a:endParaRPr lang="en-US" altLang="ja-JP" sz="2400" b="1" dirty="0" smtClean="0">
              <a:latin typeface="Meiryo UI" panose="020B0604030504040204" pitchFamily="50" charset="-128"/>
              <a:ea typeface="Meiryo UI" panose="020B0604030504040204" pitchFamily="50" charset="-128"/>
            </a:endParaRPr>
          </a:p>
          <a:p>
            <a:pPr algn="r">
              <a:lnSpc>
                <a:spcPct val="100000"/>
              </a:lnSpc>
            </a:pPr>
            <a:endParaRPr lang="en-US" altLang="ja-JP" sz="2400" b="1" dirty="0">
              <a:latin typeface="Meiryo UI" panose="020B0604030504040204" pitchFamily="50" charset="-128"/>
              <a:ea typeface="Meiryo UI" panose="020B0604030504040204" pitchFamily="50" charset="-128"/>
            </a:endParaRPr>
          </a:p>
          <a:p>
            <a:pPr algn="r">
              <a:lnSpc>
                <a:spcPct val="100000"/>
              </a:lnSpc>
            </a:pPr>
            <a:r>
              <a:rPr lang="ja-JP" altLang="en-US" sz="2400" b="1" dirty="0" smtClean="0">
                <a:latin typeface="Meiryo UI" panose="020B0604030504040204" pitchFamily="50" charset="-128"/>
                <a:ea typeface="Meiryo UI" panose="020B0604030504040204" pitchFamily="50" charset="-128"/>
              </a:rPr>
              <a:t>・・・・・２</a:t>
            </a:r>
            <a:endParaRPr lang="en-US" altLang="ja-JP" sz="2400" b="1" dirty="0" smtClean="0">
              <a:latin typeface="Meiryo UI" panose="020B0604030504040204" pitchFamily="50" charset="-128"/>
              <a:ea typeface="Meiryo UI" panose="020B0604030504040204" pitchFamily="50" charset="-128"/>
            </a:endParaRPr>
          </a:p>
          <a:p>
            <a:pPr algn="r">
              <a:lnSpc>
                <a:spcPct val="100000"/>
              </a:lnSpc>
            </a:pPr>
            <a:endParaRPr lang="en-US" altLang="ja-JP" sz="2400" b="1" dirty="0" smtClean="0">
              <a:latin typeface="Meiryo UI" panose="020B0604030504040204" pitchFamily="50" charset="-128"/>
              <a:ea typeface="Meiryo UI" panose="020B0604030504040204" pitchFamily="50" charset="-128"/>
            </a:endParaRPr>
          </a:p>
          <a:p>
            <a:pPr algn="r">
              <a:lnSpc>
                <a:spcPct val="100000"/>
              </a:lnSpc>
            </a:pPr>
            <a:r>
              <a:rPr lang="ja-JP" altLang="en-US" sz="2400" b="1" dirty="0" smtClean="0">
                <a:latin typeface="Meiryo UI" panose="020B0604030504040204" pitchFamily="50" charset="-128"/>
                <a:ea typeface="Meiryo UI" panose="020B0604030504040204" pitchFamily="50" charset="-128"/>
              </a:rPr>
              <a:t>・・・・</a:t>
            </a:r>
            <a:r>
              <a:rPr lang="en-US" altLang="ja-JP" sz="2400" b="1" dirty="0" smtClean="0">
                <a:latin typeface="Meiryo UI" panose="020B0604030504040204" pitchFamily="50" charset="-128"/>
                <a:ea typeface="Meiryo UI" panose="020B0604030504040204" pitchFamily="50" charset="-128"/>
              </a:rPr>
              <a:t>19</a:t>
            </a:r>
          </a:p>
          <a:p>
            <a:pPr algn="r">
              <a:lnSpc>
                <a:spcPct val="100000"/>
              </a:lnSpc>
            </a:pPr>
            <a:endParaRPr lang="en-US" altLang="ja-JP" sz="2400" b="1" dirty="0">
              <a:latin typeface="Meiryo UI" panose="020B0604030504040204" pitchFamily="50" charset="-128"/>
              <a:ea typeface="Meiryo UI" panose="020B0604030504040204" pitchFamily="50" charset="-128"/>
            </a:endParaRPr>
          </a:p>
          <a:p>
            <a:pPr algn="r">
              <a:lnSpc>
                <a:spcPct val="100000"/>
              </a:lnSpc>
            </a:pPr>
            <a:r>
              <a:rPr lang="ja-JP" altLang="en-US" sz="2400" b="1" dirty="0" smtClean="0">
                <a:latin typeface="Meiryo UI" panose="020B0604030504040204" pitchFamily="50" charset="-128"/>
                <a:ea typeface="Meiryo UI" panose="020B0604030504040204" pitchFamily="50" charset="-128"/>
              </a:rPr>
              <a:t>・・・・</a:t>
            </a:r>
            <a:r>
              <a:rPr lang="en-US" altLang="ja-JP" sz="2400" b="1" dirty="0" smtClean="0">
                <a:latin typeface="Meiryo UI" panose="020B0604030504040204" pitchFamily="50" charset="-128"/>
                <a:ea typeface="Meiryo UI" panose="020B0604030504040204" pitchFamily="50" charset="-128"/>
              </a:rPr>
              <a:t>25</a:t>
            </a:r>
          </a:p>
          <a:p>
            <a:pPr algn="r">
              <a:lnSpc>
                <a:spcPct val="100000"/>
              </a:lnSpc>
            </a:pPr>
            <a:endParaRPr lang="en-US" altLang="ja-JP" sz="2400" b="1" dirty="0">
              <a:latin typeface="Meiryo UI" panose="020B0604030504040204" pitchFamily="50" charset="-128"/>
              <a:ea typeface="Meiryo UI" panose="020B0604030504040204" pitchFamily="50" charset="-128"/>
            </a:endParaRPr>
          </a:p>
          <a:p>
            <a:pPr algn="r">
              <a:lnSpc>
                <a:spcPct val="100000"/>
              </a:lnSpc>
            </a:pPr>
            <a:r>
              <a:rPr lang="ja-JP" altLang="en-US" sz="2400" b="1" dirty="0" smtClean="0">
                <a:latin typeface="Meiryo UI" panose="020B0604030504040204" pitchFamily="50" charset="-128"/>
                <a:ea typeface="Meiryo UI" panose="020B0604030504040204" pitchFamily="50" charset="-128"/>
              </a:rPr>
              <a:t>・・・・</a:t>
            </a:r>
            <a:r>
              <a:rPr lang="en-US" altLang="ja-JP" sz="2400" b="1" dirty="0" smtClean="0">
                <a:latin typeface="Meiryo UI" panose="020B0604030504040204" pitchFamily="50" charset="-128"/>
                <a:ea typeface="Meiryo UI" panose="020B0604030504040204" pitchFamily="50" charset="-128"/>
              </a:rPr>
              <a:t>26</a:t>
            </a:r>
          </a:p>
          <a:p>
            <a:pPr algn="r">
              <a:lnSpc>
                <a:spcPct val="100000"/>
              </a:lnSpc>
            </a:pPr>
            <a:endParaRPr lang="en-US" altLang="ja-JP" sz="2400" b="1" dirty="0">
              <a:latin typeface="Meiryo UI" panose="020B0604030504040204" pitchFamily="50" charset="-128"/>
              <a:ea typeface="Meiryo UI" panose="020B0604030504040204" pitchFamily="50" charset="-128"/>
            </a:endParaRPr>
          </a:p>
          <a:p>
            <a:pPr algn="r">
              <a:lnSpc>
                <a:spcPct val="100000"/>
              </a:lnSpc>
            </a:pPr>
            <a:endParaRPr lang="en-US" altLang="ja-JP" sz="2400" b="1" dirty="0">
              <a:latin typeface="Meiryo UI" panose="020B0604030504040204" pitchFamily="50" charset="-128"/>
              <a:ea typeface="Meiryo UI" panose="020B0604030504040204" pitchFamily="50" charset="-128"/>
            </a:endParaRPr>
          </a:p>
          <a:p>
            <a:pPr algn="r">
              <a:lnSpc>
                <a:spcPct val="100000"/>
              </a:lnSpc>
            </a:pPr>
            <a:endParaRPr lang="en-US" altLang="ja-JP" sz="2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45926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6277" y="1315622"/>
            <a:ext cx="7886700" cy="1325563"/>
          </a:xfrm>
        </p:spPr>
        <p:txBody>
          <a:bodyPr/>
          <a:lstStyle/>
          <a:p>
            <a:pPr algn="ctr"/>
            <a:r>
              <a:rPr kumimoji="1" lang="ja-JP" altLang="en-US" b="1" dirty="0" smtClean="0">
                <a:latin typeface="Meiryo UI" panose="020B0604030504040204" pitchFamily="50" charset="-128"/>
                <a:ea typeface="Meiryo UI" panose="020B0604030504040204" pitchFamily="50" charset="-128"/>
              </a:rPr>
              <a:t>参　　考</a:t>
            </a:r>
            <a:endParaRPr kumimoji="1" lang="ja-JP" altLang="en-US" b="1" dirty="0">
              <a:latin typeface="Meiryo UI" panose="020B0604030504040204" pitchFamily="50" charset="-128"/>
              <a:ea typeface="Meiryo UI" panose="020B0604030504040204" pitchFamily="50" charset="-128"/>
            </a:endParaRPr>
          </a:p>
        </p:txBody>
      </p:sp>
      <p:sp>
        <p:nvSpPr>
          <p:cNvPr id="3" name="正方形/長方形 2"/>
          <p:cNvSpPr/>
          <p:nvPr/>
        </p:nvSpPr>
        <p:spPr>
          <a:xfrm>
            <a:off x="1034008" y="2773533"/>
            <a:ext cx="7247965" cy="1477328"/>
          </a:xfrm>
          <a:prstGeom prst="rect">
            <a:avLst/>
          </a:prstGeom>
          <a:ln>
            <a:solidFill>
              <a:schemeClr val="tx1"/>
            </a:solidFill>
            <a:prstDash val="sysDash"/>
          </a:ln>
        </p:spPr>
        <p:txBody>
          <a:bodyPr wrap="square">
            <a:spAutoFit/>
          </a:bodyPr>
          <a:lstStyle/>
          <a:p>
            <a:pPr>
              <a:lnSpc>
                <a:spcPct val="150000"/>
              </a:lnSpc>
            </a:pPr>
            <a:r>
              <a:rPr lang="ja-JP" altLang="en-US" sz="2000" dirty="0" smtClean="0">
                <a:latin typeface="Meiryo UI" panose="020B0604030504040204" pitchFamily="50" charset="-128"/>
                <a:ea typeface="Meiryo UI" panose="020B0604030504040204" pitchFamily="50" charset="-128"/>
              </a:rPr>
              <a:t>有識者ＷＧの開催状況等</a:t>
            </a:r>
            <a:endParaRPr lang="en-US" altLang="ja-JP" sz="2000" dirty="0" smtClean="0">
              <a:latin typeface="Meiryo UI" panose="020B0604030504040204" pitchFamily="50" charset="-128"/>
              <a:ea typeface="Meiryo UI" panose="020B0604030504040204" pitchFamily="50" charset="-128"/>
            </a:endParaRPr>
          </a:p>
          <a:p>
            <a:pPr>
              <a:lnSpc>
                <a:spcPct val="150000"/>
              </a:lnSpc>
            </a:pPr>
            <a:r>
              <a:rPr kumimoji="0" lang="ja-JP" altLang="en-US" sz="2000" dirty="0" smtClean="0">
                <a:latin typeface="Meiryo UI" panose="020B0604030504040204" pitchFamily="50" charset="-128"/>
                <a:ea typeface="Meiryo UI" panose="020B0604030504040204" pitchFamily="50" charset="-128"/>
              </a:rPr>
              <a:t>大阪の将来に関する府民アンケートの概要</a:t>
            </a:r>
            <a:endParaRPr kumimoji="0" lang="en-US" altLang="ja-JP" sz="2000" dirty="0" smtClean="0">
              <a:latin typeface="Meiryo UI" panose="020B0604030504040204" pitchFamily="50" charset="-128"/>
              <a:ea typeface="Meiryo UI" panose="020B0604030504040204" pitchFamily="50" charset="-128"/>
            </a:endParaRPr>
          </a:p>
          <a:p>
            <a:pPr>
              <a:lnSpc>
                <a:spcPct val="150000"/>
              </a:lnSpc>
            </a:pPr>
            <a:r>
              <a:rPr lang="ja-JP" altLang="en-US" sz="2000" dirty="0" smtClean="0">
                <a:latin typeface="Meiryo UI" panose="020B0604030504040204" pitchFamily="50" charset="-128"/>
                <a:ea typeface="Meiryo UI" panose="020B0604030504040204" pitchFamily="50" charset="-128"/>
              </a:rPr>
              <a:t>用語解説</a:t>
            </a:r>
            <a:endParaRPr kumimoji="0" lang="en-US" altLang="ja-JP" sz="2000" dirty="0" smtClean="0">
              <a:latin typeface="Meiryo UI" panose="020B0604030504040204" pitchFamily="50" charset="-128"/>
              <a:ea typeface="Meiryo UI" panose="020B0604030504040204" pitchFamily="50" charset="-128"/>
            </a:endParaRPr>
          </a:p>
        </p:txBody>
      </p:sp>
      <p:sp>
        <p:nvSpPr>
          <p:cNvPr id="4" name="スライド番号プレースホルダー 6"/>
          <p:cNvSpPr>
            <a:spLocks noGrp="1"/>
          </p:cNvSpPr>
          <p:nvPr>
            <p:ph type="sldNum" sz="quarter" idx="12"/>
          </p:nvPr>
        </p:nvSpPr>
        <p:spPr>
          <a:xfrm>
            <a:off x="8812696" y="6612835"/>
            <a:ext cx="331303" cy="245165"/>
          </a:xfrm>
        </p:spPr>
        <p:txBody>
          <a:bodyPr/>
          <a:lstStyle/>
          <a:p>
            <a:r>
              <a:rPr kumimoji="1" lang="en-US" altLang="ja-JP" dirty="0" smtClean="0"/>
              <a:t>26</a:t>
            </a:r>
            <a:endParaRPr kumimoji="1" lang="ja-JP" altLang="en-US" dirty="0"/>
          </a:p>
        </p:txBody>
      </p:sp>
    </p:spTree>
    <p:extLst>
      <p:ext uri="{BB962C8B-B14F-4D97-AF65-F5344CB8AC3E}">
        <p14:creationId xmlns:p14="http://schemas.microsoft.com/office/powerpoint/2010/main" val="2361437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144000" cy="445168"/>
          </a:xfrm>
          <a:prstGeom prst="rect">
            <a:avLst/>
          </a:prstGeom>
          <a:solidFill>
            <a:srgbClr val="002060"/>
          </a:solidFill>
        </p:spPr>
        <p:txBody>
          <a:bodyPr vert="horz" lIns="84406" tIns="42203" rIns="84406" bIns="42203"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dirty="0" smtClean="0">
                <a:solidFill>
                  <a:schemeClr val="bg1"/>
                </a:solidFill>
                <a:latin typeface="Meiryo UI" panose="020B0604030504040204" pitchFamily="50" charset="-128"/>
                <a:ea typeface="Meiryo UI" panose="020B0604030504040204" pitchFamily="50" charset="-128"/>
              </a:rPr>
              <a:t>有識者</a:t>
            </a:r>
            <a:r>
              <a:rPr lang="en-US" altLang="ja-JP" sz="2000" dirty="0" smtClean="0">
                <a:solidFill>
                  <a:schemeClr val="bg1"/>
                </a:solidFill>
                <a:latin typeface="Meiryo UI" panose="020B0604030504040204" pitchFamily="50" charset="-128"/>
                <a:ea typeface="Meiryo UI" panose="020B0604030504040204" pitchFamily="50" charset="-128"/>
              </a:rPr>
              <a:t>WG</a:t>
            </a:r>
            <a:r>
              <a:rPr lang="ja-JP" altLang="en-US" sz="2000" dirty="0" smtClean="0">
                <a:solidFill>
                  <a:schemeClr val="bg1"/>
                </a:solidFill>
                <a:latin typeface="Meiryo UI" panose="020B0604030504040204" pitchFamily="50" charset="-128"/>
                <a:ea typeface="Meiryo UI" panose="020B0604030504040204" pitchFamily="50" charset="-128"/>
              </a:rPr>
              <a:t>の開催状況等</a:t>
            </a:r>
            <a:r>
              <a:rPr lang="ja-JP" altLang="en-US" sz="1600" dirty="0" smtClean="0">
                <a:solidFill>
                  <a:schemeClr val="bg1"/>
                </a:solidFill>
                <a:latin typeface="Meiryo UI" panose="020B0604030504040204" pitchFamily="50" charset="-128"/>
                <a:ea typeface="Meiryo UI" panose="020B0604030504040204" pitchFamily="50" charset="-128"/>
              </a:rPr>
              <a:t>（</a:t>
            </a:r>
            <a:r>
              <a:rPr lang="ja-JP" altLang="en-US" sz="1600" dirty="0">
                <a:solidFill>
                  <a:schemeClr val="bg1"/>
                </a:solidFill>
                <a:latin typeface="Meiryo UI" panose="020B0604030504040204" pitchFamily="50" charset="-128"/>
                <a:ea typeface="Meiryo UI" panose="020B0604030504040204" pitchFamily="50" charset="-128"/>
              </a:rPr>
              <a:t>設置要綱、委員名簿）</a:t>
            </a:r>
          </a:p>
        </p:txBody>
      </p:sp>
      <p:sp>
        <p:nvSpPr>
          <p:cNvPr id="2" name="正方形/長方形 1"/>
          <p:cNvSpPr/>
          <p:nvPr/>
        </p:nvSpPr>
        <p:spPr>
          <a:xfrm>
            <a:off x="96609" y="754429"/>
            <a:ext cx="4615857" cy="5863144"/>
          </a:xfrm>
          <a:prstGeom prst="rect">
            <a:avLst/>
          </a:prstGeom>
        </p:spPr>
        <p:txBody>
          <a:bodyPr wrap="square">
            <a:spAutoFit/>
          </a:bodyPr>
          <a:lstStyle/>
          <a:p>
            <a:pPr algn="ctr">
              <a:lnSpc>
                <a:spcPts val="1015"/>
              </a:lnSpc>
            </a:pPr>
            <a:r>
              <a:rPr lang="ja-JP" altLang="ja-JP" sz="1050" b="1" kern="0" spc="-92" dirty="0">
                <a:latin typeface="Meiryo UI" panose="020B0604030504040204" pitchFamily="50" charset="-128"/>
                <a:ea typeface="Meiryo UI" panose="020B0604030504040204" pitchFamily="50" charset="-128"/>
                <a:cs typeface="Times New Roman" panose="02020603050405020304" pitchFamily="18" charset="0"/>
              </a:rPr>
              <a:t>万博のインパクトを活かした大阪の将来に向けたビジョン</a:t>
            </a:r>
            <a:r>
              <a:rPr lang="ja-JP" altLang="en-US" sz="1050" b="1" kern="0" spc="-92"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050" b="1" kern="0" spc="-92" dirty="0" smtClean="0">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015"/>
              </a:lnSpc>
            </a:pPr>
            <a:r>
              <a:rPr lang="ja-JP" altLang="ja-JP" sz="1050" b="1" kern="0" spc="-92" dirty="0" smtClean="0">
                <a:latin typeface="Meiryo UI" panose="020B0604030504040204" pitchFamily="50" charset="-128"/>
                <a:ea typeface="Meiryo UI" panose="020B0604030504040204" pitchFamily="50" charset="-128"/>
                <a:cs typeface="Times New Roman" panose="02020603050405020304" pitchFamily="18" charset="0"/>
              </a:rPr>
              <a:t>有識者</a:t>
            </a:r>
            <a:r>
              <a:rPr lang="ja-JP" altLang="ja-JP" sz="1050" b="1" kern="0" spc="-92" dirty="0">
                <a:latin typeface="Meiryo UI" panose="020B0604030504040204" pitchFamily="50" charset="-128"/>
                <a:ea typeface="Meiryo UI" panose="020B0604030504040204" pitchFamily="50" charset="-128"/>
                <a:cs typeface="Times New Roman" panose="02020603050405020304" pitchFamily="18" charset="0"/>
              </a:rPr>
              <a:t>ワーキンググループ　設置要綱</a:t>
            </a:r>
            <a:endParaRPr lang="ja-JP" altLang="ja-JP" sz="1050" b="1"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015"/>
              </a:lnSpc>
            </a:pPr>
            <a:r>
              <a:rPr lang="en-US" altLang="ja-JP" sz="1050" kern="100" spc="-92"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05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015"/>
              </a:lnSpc>
            </a:pPr>
            <a:r>
              <a:rPr lang="en-US" altLang="ja-JP" sz="1000" kern="100" spc="-4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kern="100" spc="-40" dirty="0">
                <a:latin typeface="Meiryo UI" panose="020B0604030504040204" pitchFamily="50" charset="-128"/>
                <a:ea typeface="Meiryo UI" panose="020B0604030504040204" pitchFamily="50" charset="-128"/>
                <a:cs typeface="Times New Roman" panose="02020603050405020304" pitchFamily="18" charset="0"/>
              </a:rPr>
              <a:t>（設置の目的）</a:t>
            </a:r>
          </a:p>
          <a:p>
            <a:pPr marL="165886" indent="-165886" algn="just">
              <a:lnSpc>
                <a:spcPts val="1015"/>
              </a:lnSpc>
            </a:pPr>
            <a:r>
              <a:rPr lang="ja-JP" altLang="ja-JP" sz="1000" kern="100" spc="-40" dirty="0">
                <a:latin typeface="Meiryo UI" panose="020B0604030504040204" pitchFamily="50" charset="-128"/>
                <a:ea typeface="Meiryo UI" panose="020B0604030504040204" pitchFamily="50" charset="-128"/>
                <a:cs typeface="Times New Roman" panose="02020603050405020304" pitchFamily="18" charset="0"/>
              </a:rPr>
              <a:t>第１条　万博のインパクトを活かした大阪の将来に向けたビジョンを策定するにあたり、万博後の大阪の将来像等について専門的見地からの意見を幅広く聴取するため、</a:t>
            </a:r>
            <a:r>
              <a:rPr lang="ja-JP" altLang="ja-JP" sz="1000" kern="0" spc="-40" dirty="0">
                <a:latin typeface="Meiryo UI" panose="020B0604030504040204" pitchFamily="50" charset="-128"/>
                <a:ea typeface="Meiryo UI" panose="020B0604030504040204" pitchFamily="50" charset="-128"/>
                <a:cs typeface="Times New Roman" panose="02020603050405020304" pitchFamily="18" charset="0"/>
              </a:rPr>
              <a:t>万博のインパクトを活かした大阪の将来に向けたビジョン有識者ワーキンググループ</a:t>
            </a:r>
            <a:r>
              <a:rPr lang="ja-JP" altLang="ja-JP" sz="1000" kern="100" spc="-40" dirty="0">
                <a:latin typeface="Meiryo UI" panose="020B0604030504040204" pitchFamily="50" charset="-128"/>
                <a:ea typeface="Meiryo UI" panose="020B0604030504040204" pitchFamily="50" charset="-128"/>
                <a:cs typeface="Times New Roman" panose="02020603050405020304" pitchFamily="18" charset="0"/>
              </a:rPr>
              <a:t>（以下「ワーキンググループ」という。）を設置する。</a:t>
            </a:r>
          </a:p>
          <a:p>
            <a:pPr marL="165886" indent="-165886" algn="just">
              <a:lnSpc>
                <a:spcPts val="1015"/>
              </a:lnSpc>
            </a:pPr>
            <a:r>
              <a:rPr lang="en-US" altLang="ja-JP" sz="1000" kern="100" spc="-4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000" kern="100" spc="-4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015"/>
              </a:lnSpc>
            </a:pPr>
            <a:r>
              <a:rPr lang="ja-JP" altLang="ja-JP" sz="1000" kern="100" spc="-40" dirty="0">
                <a:latin typeface="Meiryo UI" panose="020B0604030504040204" pitchFamily="50" charset="-128"/>
                <a:ea typeface="Meiryo UI" panose="020B0604030504040204" pitchFamily="50" charset="-128"/>
                <a:cs typeface="Times New Roman" panose="02020603050405020304" pitchFamily="18" charset="0"/>
              </a:rPr>
              <a:t>（所掌事項）</a:t>
            </a:r>
          </a:p>
          <a:p>
            <a:pPr marL="140680" indent="-140680" algn="just">
              <a:lnSpc>
                <a:spcPts val="1015"/>
              </a:lnSpc>
            </a:pPr>
            <a:r>
              <a:rPr lang="ja-JP" altLang="ja-JP" sz="1000" kern="100" spc="-40" dirty="0">
                <a:latin typeface="Meiryo UI" panose="020B0604030504040204" pitchFamily="50" charset="-128"/>
                <a:ea typeface="Meiryo UI" panose="020B0604030504040204" pitchFamily="50" charset="-128"/>
                <a:cs typeface="Times New Roman" panose="02020603050405020304" pitchFamily="18" charset="0"/>
              </a:rPr>
              <a:t>第２条　ワーキンググループは、大阪・関西万博のテーマである、「いのち輝く未来社会のデザイン」の考え方を踏まえ、万博後の大阪のあるべき将来像や将来像の実現に向けた施策の方向性等について意見を述べるものとする。</a:t>
            </a:r>
          </a:p>
          <a:p>
            <a:pPr algn="just">
              <a:lnSpc>
                <a:spcPts val="1015"/>
              </a:lnSpc>
            </a:pPr>
            <a:r>
              <a:rPr lang="en-US" altLang="ja-JP" sz="1000" kern="100" spc="-4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000" kern="100" spc="-4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015"/>
              </a:lnSpc>
            </a:pPr>
            <a:r>
              <a:rPr lang="ja-JP" altLang="ja-JP" sz="1000" kern="100" spc="-40" dirty="0">
                <a:latin typeface="Meiryo UI" panose="020B0604030504040204" pitchFamily="50" charset="-128"/>
                <a:ea typeface="Meiryo UI" panose="020B0604030504040204" pitchFamily="50" charset="-128"/>
                <a:cs typeface="Times New Roman" panose="02020603050405020304" pitchFamily="18" charset="0"/>
              </a:rPr>
              <a:t>（組織）</a:t>
            </a:r>
          </a:p>
          <a:p>
            <a:pPr marL="140680" indent="-140680" algn="just">
              <a:lnSpc>
                <a:spcPts val="1015"/>
              </a:lnSpc>
            </a:pPr>
            <a:r>
              <a:rPr lang="ja-JP" altLang="ja-JP" sz="1000" kern="100" spc="-40" dirty="0">
                <a:latin typeface="Meiryo UI" panose="020B0604030504040204" pitchFamily="50" charset="-128"/>
                <a:ea typeface="Meiryo UI" panose="020B0604030504040204" pitchFamily="50" charset="-128"/>
                <a:cs typeface="Times New Roman" panose="02020603050405020304" pitchFamily="18" charset="0"/>
              </a:rPr>
              <a:t>第３条　ワーキンググループは、知事が委嘱する委員をもって構成する。</a:t>
            </a:r>
          </a:p>
          <a:p>
            <a:pPr algn="just">
              <a:lnSpc>
                <a:spcPts val="1015"/>
              </a:lnSpc>
            </a:pPr>
            <a:r>
              <a:rPr lang="en-US" altLang="ja-JP" sz="1000" kern="100" spc="-4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000" kern="100" spc="-4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015"/>
              </a:lnSpc>
            </a:pPr>
            <a:r>
              <a:rPr lang="ja-JP" altLang="ja-JP" sz="1000" kern="100" spc="-40" dirty="0">
                <a:latin typeface="Meiryo UI" panose="020B0604030504040204" pitchFamily="50" charset="-128"/>
                <a:ea typeface="Meiryo UI" panose="020B0604030504040204" pitchFamily="50" charset="-128"/>
                <a:cs typeface="Times New Roman" panose="02020603050405020304" pitchFamily="18" charset="0"/>
              </a:rPr>
              <a:t>（座長）</a:t>
            </a:r>
          </a:p>
          <a:p>
            <a:pPr marL="140680" indent="-140680" algn="just">
              <a:lnSpc>
                <a:spcPts val="1015"/>
              </a:lnSpc>
            </a:pPr>
            <a:r>
              <a:rPr lang="ja-JP" altLang="ja-JP" sz="1000" kern="100" spc="-40" dirty="0">
                <a:latin typeface="Meiryo UI" panose="020B0604030504040204" pitchFamily="50" charset="-128"/>
                <a:ea typeface="Meiryo UI" panose="020B0604030504040204" pitchFamily="50" charset="-128"/>
                <a:cs typeface="Times New Roman" panose="02020603050405020304" pitchFamily="18" charset="0"/>
              </a:rPr>
              <a:t>第４条　ワーキンググループの円滑な進行等を図るため、座長を置くことができる。</a:t>
            </a:r>
          </a:p>
          <a:p>
            <a:pPr marL="140680" indent="-140680" algn="just">
              <a:lnSpc>
                <a:spcPts val="1015"/>
              </a:lnSpc>
            </a:pPr>
            <a:r>
              <a:rPr lang="ja-JP" altLang="ja-JP" sz="1000" kern="100" spc="-40" dirty="0">
                <a:latin typeface="Meiryo UI" panose="020B0604030504040204" pitchFamily="50" charset="-128"/>
                <a:ea typeface="Meiryo UI" panose="020B0604030504040204" pitchFamily="50" charset="-128"/>
                <a:cs typeface="Times New Roman" panose="02020603050405020304" pitchFamily="18" charset="0"/>
              </a:rPr>
              <a:t>２　座長に事故があるときは、座長があらかじめ指定する委員がその職務を代理する。</a:t>
            </a:r>
          </a:p>
          <a:p>
            <a:pPr algn="just">
              <a:lnSpc>
                <a:spcPts val="1015"/>
              </a:lnSpc>
            </a:pPr>
            <a:r>
              <a:rPr lang="ja-JP" altLang="ja-JP" sz="1000" kern="100" spc="-40" dirty="0">
                <a:latin typeface="Meiryo UI" panose="020B0604030504040204" pitchFamily="50" charset="-128"/>
                <a:ea typeface="Meiryo UI" panose="020B0604030504040204" pitchFamily="50" charset="-128"/>
                <a:cs typeface="Times New Roman" panose="02020603050405020304" pitchFamily="18" charset="0"/>
              </a:rPr>
              <a:t>　</a:t>
            </a:r>
          </a:p>
          <a:p>
            <a:pPr algn="just">
              <a:lnSpc>
                <a:spcPts val="1015"/>
              </a:lnSpc>
            </a:pPr>
            <a:r>
              <a:rPr lang="ja-JP" altLang="ja-JP" sz="1000" kern="100" spc="-40" dirty="0">
                <a:latin typeface="Meiryo UI" panose="020B0604030504040204" pitchFamily="50" charset="-128"/>
                <a:ea typeface="Meiryo UI" panose="020B0604030504040204" pitchFamily="50" charset="-128"/>
                <a:cs typeface="Times New Roman" panose="02020603050405020304" pitchFamily="18" charset="0"/>
              </a:rPr>
              <a:t>（会議）</a:t>
            </a:r>
          </a:p>
          <a:p>
            <a:pPr algn="just">
              <a:lnSpc>
                <a:spcPts val="1015"/>
              </a:lnSpc>
            </a:pPr>
            <a:r>
              <a:rPr lang="ja-JP" altLang="ja-JP" sz="1000" kern="100" spc="-40" dirty="0">
                <a:latin typeface="Meiryo UI" panose="020B0604030504040204" pitchFamily="50" charset="-128"/>
                <a:ea typeface="Meiryo UI" panose="020B0604030504040204" pitchFamily="50" charset="-128"/>
                <a:cs typeface="Times New Roman" panose="02020603050405020304" pitchFamily="18" charset="0"/>
              </a:rPr>
              <a:t>第５条　ワーキンググループは、大阪府が招集する。</a:t>
            </a:r>
          </a:p>
          <a:p>
            <a:pPr algn="just">
              <a:lnSpc>
                <a:spcPts val="1015"/>
              </a:lnSpc>
            </a:pPr>
            <a:r>
              <a:rPr lang="ja-JP" altLang="ja-JP" sz="1000" kern="100" spc="-40" dirty="0">
                <a:latin typeface="Meiryo UI" panose="020B0604030504040204" pitchFamily="50" charset="-128"/>
                <a:ea typeface="Meiryo UI" panose="020B0604030504040204" pitchFamily="50" charset="-128"/>
                <a:cs typeface="Times New Roman" panose="02020603050405020304" pitchFamily="18" charset="0"/>
              </a:rPr>
              <a:t>２　大阪府は、必要に応じて第３条に規定する者以外の者に対して出席を求めることがで　</a:t>
            </a:r>
          </a:p>
          <a:p>
            <a:pPr indent="140680" algn="just">
              <a:lnSpc>
                <a:spcPts val="1015"/>
              </a:lnSpc>
            </a:pPr>
            <a:r>
              <a:rPr lang="ja-JP" altLang="ja-JP" sz="1000" kern="100" spc="-40" dirty="0">
                <a:latin typeface="Meiryo UI" panose="020B0604030504040204" pitchFamily="50" charset="-128"/>
                <a:ea typeface="Meiryo UI" panose="020B0604030504040204" pitchFamily="50" charset="-128"/>
                <a:cs typeface="Times New Roman" panose="02020603050405020304" pitchFamily="18" charset="0"/>
              </a:rPr>
              <a:t>きる。</a:t>
            </a:r>
          </a:p>
          <a:p>
            <a:pPr algn="just">
              <a:lnSpc>
                <a:spcPts val="1015"/>
              </a:lnSpc>
            </a:pPr>
            <a:r>
              <a:rPr lang="ja-JP" altLang="ja-JP" sz="1000" kern="100" spc="-40" dirty="0">
                <a:latin typeface="Meiryo UI" panose="020B0604030504040204" pitchFamily="50" charset="-128"/>
                <a:ea typeface="Meiryo UI" panose="020B0604030504040204" pitchFamily="50" charset="-128"/>
                <a:cs typeface="Times New Roman" panose="02020603050405020304" pitchFamily="18" charset="0"/>
              </a:rPr>
              <a:t>３　会議は、原則として公開する。</a:t>
            </a:r>
          </a:p>
          <a:p>
            <a:pPr algn="just">
              <a:lnSpc>
                <a:spcPts val="1015"/>
              </a:lnSpc>
            </a:pPr>
            <a:r>
              <a:rPr lang="en-US" altLang="ja-JP" sz="1000" kern="100" spc="-4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000" kern="100" spc="-4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015"/>
              </a:lnSpc>
            </a:pPr>
            <a:r>
              <a:rPr lang="ja-JP" altLang="ja-JP" sz="1000" kern="100" spc="-40" dirty="0">
                <a:latin typeface="Meiryo UI" panose="020B0604030504040204" pitchFamily="50" charset="-128"/>
                <a:ea typeface="Meiryo UI" panose="020B0604030504040204" pitchFamily="50" charset="-128"/>
                <a:cs typeface="Times New Roman" panose="02020603050405020304" pitchFamily="18" charset="0"/>
              </a:rPr>
              <a:t>（謝礼及び費用弁償）</a:t>
            </a:r>
          </a:p>
          <a:p>
            <a:pPr marL="140680" indent="-140680" algn="just">
              <a:lnSpc>
                <a:spcPts val="1015"/>
              </a:lnSpc>
            </a:pPr>
            <a:r>
              <a:rPr lang="ja-JP" altLang="ja-JP" sz="1000" kern="100" spc="-40" dirty="0">
                <a:latin typeface="Meiryo UI" panose="020B0604030504040204" pitchFamily="50" charset="-128"/>
                <a:ea typeface="Meiryo UI" panose="020B0604030504040204" pitchFamily="50" charset="-128"/>
                <a:cs typeface="Times New Roman" panose="02020603050405020304" pitchFamily="18" charset="0"/>
              </a:rPr>
              <a:t>第６条　第３条に規定する委員及び第５条第２項に規定する者（以下「委員等」という）の謝礼の額は、日額</a:t>
            </a:r>
            <a:r>
              <a:rPr lang="en-US" altLang="ja-JP" sz="1000" kern="100" spc="-40" dirty="0">
                <a:latin typeface="Meiryo UI" panose="020B0604030504040204" pitchFamily="50" charset="-128"/>
                <a:ea typeface="Meiryo UI" panose="020B0604030504040204" pitchFamily="50" charset="-128"/>
                <a:cs typeface="Times New Roman" panose="02020603050405020304" pitchFamily="18" charset="0"/>
              </a:rPr>
              <a:t>9,800</a:t>
            </a:r>
            <a:r>
              <a:rPr lang="ja-JP" altLang="ja-JP" sz="1000" kern="100" spc="-40" dirty="0">
                <a:latin typeface="Meiryo UI" panose="020B0604030504040204" pitchFamily="50" charset="-128"/>
                <a:ea typeface="Meiryo UI" panose="020B0604030504040204" pitchFamily="50" charset="-128"/>
                <a:cs typeface="Times New Roman" panose="02020603050405020304" pitchFamily="18" charset="0"/>
              </a:rPr>
              <a:t>円とする。</a:t>
            </a:r>
          </a:p>
          <a:p>
            <a:pPr marL="140680" indent="-140680" algn="just">
              <a:lnSpc>
                <a:spcPts val="1015"/>
              </a:lnSpc>
            </a:pPr>
            <a:r>
              <a:rPr lang="ja-JP" altLang="ja-JP" sz="1000" kern="100" spc="-40" dirty="0">
                <a:latin typeface="Meiryo UI" panose="020B0604030504040204" pitchFamily="50" charset="-128"/>
                <a:ea typeface="Meiryo UI" panose="020B0604030504040204" pitchFamily="50" charset="-128"/>
                <a:cs typeface="Times New Roman" panose="02020603050405020304" pitchFamily="18" charset="0"/>
              </a:rPr>
              <a:t>２　委員等の費用弁償の額は、職員の旅費に関する条例（昭和</a:t>
            </a:r>
            <a:r>
              <a:rPr lang="en-US" altLang="ja-JP" sz="1000" kern="100" spc="-40" dirty="0">
                <a:latin typeface="Meiryo UI" panose="020B0604030504040204" pitchFamily="50" charset="-128"/>
                <a:ea typeface="Meiryo UI" panose="020B0604030504040204" pitchFamily="50" charset="-128"/>
                <a:cs typeface="Times New Roman" panose="02020603050405020304" pitchFamily="18" charset="0"/>
              </a:rPr>
              <a:t>40</a:t>
            </a:r>
            <a:r>
              <a:rPr lang="ja-JP" altLang="ja-JP" sz="1000" kern="100" spc="-40" dirty="0">
                <a:latin typeface="Meiryo UI" panose="020B0604030504040204" pitchFamily="50" charset="-128"/>
                <a:ea typeface="Meiryo UI" panose="020B0604030504040204" pitchFamily="50" charset="-128"/>
                <a:cs typeface="Times New Roman" panose="02020603050405020304" pitchFamily="18" charset="0"/>
              </a:rPr>
              <a:t>年大阪府条例第</a:t>
            </a:r>
            <a:r>
              <a:rPr lang="en-US" altLang="ja-JP" sz="1000" kern="100" spc="-40" dirty="0">
                <a:latin typeface="Meiryo UI" panose="020B0604030504040204" pitchFamily="50" charset="-128"/>
                <a:ea typeface="Meiryo UI" panose="020B0604030504040204" pitchFamily="50" charset="-128"/>
                <a:cs typeface="Times New Roman" panose="02020603050405020304" pitchFamily="18" charset="0"/>
              </a:rPr>
              <a:t>37</a:t>
            </a:r>
            <a:r>
              <a:rPr lang="ja-JP" altLang="ja-JP" sz="1000" kern="100" spc="-40" dirty="0">
                <a:latin typeface="Meiryo UI" panose="020B0604030504040204" pitchFamily="50" charset="-128"/>
                <a:ea typeface="Meiryo UI" panose="020B0604030504040204" pitchFamily="50" charset="-128"/>
                <a:cs typeface="Times New Roman" panose="02020603050405020304" pitchFamily="18" charset="0"/>
              </a:rPr>
              <a:t>号）による指定職等の職務にある者以外の者の額相当額とする。</a:t>
            </a:r>
          </a:p>
          <a:p>
            <a:pPr algn="just">
              <a:lnSpc>
                <a:spcPts val="1015"/>
              </a:lnSpc>
            </a:pPr>
            <a:r>
              <a:rPr lang="en-US" altLang="ja-JP" sz="1000" kern="100" spc="-4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000" kern="100" spc="-4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015"/>
              </a:lnSpc>
            </a:pPr>
            <a:r>
              <a:rPr lang="ja-JP" altLang="ja-JP" sz="1000" kern="100" spc="-40" dirty="0">
                <a:latin typeface="Meiryo UI" panose="020B0604030504040204" pitchFamily="50" charset="-128"/>
                <a:ea typeface="Meiryo UI" panose="020B0604030504040204" pitchFamily="50" charset="-128"/>
                <a:cs typeface="Times New Roman" panose="02020603050405020304" pitchFamily="18" charset="0"/>
              </a:rPr>
              <a:t>（開催期間）</a:t>
            </a:r>
          </a:p>
          <a:p>
            <a:pPr marL="140680" indent="-140680" algn="just">
              <a:lnSpc>
                <a:spcPts val="1015"/>
              </a:lnSpc>
            </a:pPr>
            <a:r>
              <a:rPr lang="ja-JP" altLang="ja-JP" sz="1000" kern="100" spc="-40" dirty="0">
                <a:latin typeface="Meiryo UI" panose="020B0604030504040204" pitchFamily="50" charset="-128"/>
                <a:ea typeface="Meiryo UI" panose="020B0604030504040204" pitchFamily="50" charset="-128"/>
                <a:cs typeface="Times New Roman" panose="02020603050405020304" pitchFamily="18" charset="0"/>
              </a:rPr>
              <a:t>第７条　ワーキンググループは、第１条の目的を達成するまでの間、開催する。</a:t>
            </a:r>
          </a:p>
          <a:p>
            <a:pPr algn="just">
              <a:lnSpc>
                <a:spcPts val="1015"/>
              </a:lnSpc>
            </a:pPr>
            <a:r>
              <a:rPr lang="en-US" altLang="ja-JP" sz="1000" kern="100" spc="-4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000" kern="100" spc="-4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015"/>
              </a:lnSpc>
            </a:pPr>
            <a:r>
              <a:rPr lang="ja-JP" altLang="ja-JP" sz="1000" kern="100" spc="-40" dirty="0">
                <a:latin typeface="Meiryo UI" panose="020B0604030504040204" pitchFamily="50" charset="-128"/>
                <a:ea typeface="Meiryo UI" panose="020B0604030504040204" pitchFamily="50" charset="-128"/>
                <a:cs typeface="Times New Roman" panose="02020603050405020304" pitchFamily="18" charset="0"/>
              </a:rPr>
              <a:t>（庶務）</a:t>
            </a:r>
          </a:p>
          <a:p>
            <a:pPr algn="just">
              <a:lnSpc>
                <a:spcPts val="1015"/>
              </a:lnSpc>
            </a:pPr>
            <a:r>
              <a:rPr lang="ja-JP" altLang="ja-JP" sz="1000" kern="100" spc="-40" dirty="0">
                <a:latin typeface="Meiryo UI" panose="020B0604030504040204" pitchFamily="50" charset="-128"/>
                <a:ea typeface="Meiryo UI" panose="020B0604030504040204" pitchFamily="50" charset="-128"/>
                <a:cs typeface="Times New Roman" panose="02020603050405020304" pitchFamily="18" charset="0"/>
              </a:rPr>
              <a:t>第８条　ワーキンググループの庶務は、大阪府政策企画部企画室計画課において行う。</a:t>
            </a:r>
          </a:p>
          <a:p>
            <a:pPr algn="just">
              <a:lnSpc>
                <a:spcPts val="1015"/>
              </a:lnSpc>
            </a:pPr>
            <a:r>
              <a:rPr lang="en-US" altLang="ja-JP" sz="1000" kern="100" spc="-4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000" kern="100" spc="-4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015"/>
              </a:lnSpc>
            </a:pPr>
            <a:r>
              <a:rPr lang="ja-JP" altLang="ja-JP" sz="1000" kern="100" spc="-40" dirty="0">
                <a:latin typeface="Meiryo UI" panose="020B0604030504040204" pitchFamily="50" charset="-128"/>
                <a:ea typeface="Meiryo UI" panose="020B0604030504040204" pitchFamily="50" charset="-128"/>
                <a:cs typeface="Times New Roman" panose="02020603050405020304" pitchFamily="18" charset="0"/>
              </a:rPr>
              <a:t>（その他）</a:t>
            </a:r>
          </a:p>
          <a:p>
            <a:pPr marL="165886" indent="-165886" algn="just">
              <a:lnSpc>
                <a:spcPts val="1015"/>
              </a:lnSpc>
            </a:pPr>
            <a:r>
              <a:rPr lang="ja-JP" altLang="ja-JP" sz="1000" kern="100" spc="-40" dirty="0">
                <a:latin typeface="Meiryo UI" panose="020B0604030504040204" pitchFamily="50" charset="-128"/>
                <a:ea typeface="Meiryo UI" panose="020B0604030504040204" pitchFamily="50" charset="-128"/>
                <a:cs typeface="Times New Roman" panose="02020603050405020304" pitchFamily="18" charset="0"/>
              </a:rPr>
              <a:t>第９条　この要綱に定めるもののほか、ワーキンググループの運営に関し必要な事項がある場合は、別途定める。</a:t>
            </a:r>
          </a:p>
          <a:p>
            <a:pPr algn="just">
              <a:lnSpc>
                <a:spcPts val="1015"/>
              </a:lnSpc>
            </a:pPr>
            <a:r>
              <a:rPr lang="en-US" altLang="ja-JP" sz="1000" kern="100" spc="-4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000" kern="100" spc="-40" dirty="0">
              <a:latin typeface="Meiryo UI" panose="020B0604030504040204" pitchFamily="50" charset="-128"/>
              <a:ea typeface="Meiryo UI" panose="020B0604030504040204" pitchFamily="50" charset="-128"/>
              <a:cs typeface="Times New Roman" panose="02020603050405020304" pitchFamily="18" charset="0"/>
            </a:endParaRPr>
          </a:p>
          <a:p>
            <a:pPr indent="422041" algn="just">
              <a:lnSpc>
                <a:spcPts val="1015"/>
              </a:lnSpc>
            </a:pPr>
            <a:r>
              <a:rPr lang="ja-JP" altLang="ja-JP" sz="1000" kern="100" spc="-40" dirty="0">
                <a:latin typeface="Meiryo UI" panose="020B0604030504040204" pitchFamily="50" charset="-128"/>
                <a:ea typeface="Meiryo UI" panose="020B0604030504040204" pitchFamily="50" charset="-128"/>
                <a:cs typeface="Times New Roman" panose="02020603050405020304" pitchFamily="18" charset="0"/>
              </a:rPr>
              <a:t>附　則</a:t>
            </a:r>
          </a:p>
          <a:p>
            <a:pPr indent="140680" algn="just">
              <a:lnSpc>
                <a:spcPts val="1015"/>
              </a:lnSpc>
            </a:pPr>
            <a:r>
              <a:rPr lang="ja-JP" altLang="ja-JP" sz="1000" kern="100" spc="-40" dirty="0">
                <a:latin typeface="Meiryo UI" panose="020B0604030504040204" pitchFamily="50" charset="-128"/>
                <a:ea typeface="Meiryo UI" panose="020B0604030504040204" pitchFamily="50" charset="-128"/>
                <a:cs typeface="Times New Roman" panose="02020603050405020304" pitchFamily="18" charset="0"/>
              </a:rPr>
              <a:t>この要綱は、令和元年７月３日から施行する</a:t>
            </a:r>
            <a:r>
              <a:rPr lang="ja-JP" altLang="en-US" sz="1000" kern="100" spc="-4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000" kern="100" spc="-40" dirty="0">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34" name="表 33"/>
          <p:cNvGraphicFramePr>
            <a:graphicFrameLocks noGrp="1"/>
          </p:cNvGraphicFramePr>
          <p:nvPr>
            <p:extLst>
              <p:ext uri="{D42A27DB-BD31-4B8C-83A1-F6EECF244321}">
                <p14:modId xmlns:p14="http://schemas.microsoft.com/office/powerpoint/2010/main" val="2929811453"/>
              </p:ext>
            </p:extLst>
          </p:nvPr>
        </p:nvGraphicFramePr>
        <p:xfrm>
          <a:off x="4870728" y="1035549"/>
          <a:ext cx="4123803" cy="4993688"/>
        </p:xfrm>
        <a:graphic>
          <a:graphicData uri="http://schemas.openxmlformats.org/drawingml/2006/table">
            <a:tbl>
              <a:tblPr firstRow="1" firstCol="1" bandRow="1">
                <a:tableStyleId>{5940675A-B579-460E-94D1-54222C63F5DA}</a:tableStyleId>
              </a:tblPr>
              <a:tblGrid>
                <a:gridCol w="953399">
                  <a:extLst>
                    <a:ext uri="{9D8B030D-6E8A-4147-A177-3AD203B41FA5}">
                      <a16:colId xmlns:a16="http://schemas.microsoft.com/office/drawing/2014/main" val="1994887091"/>
                    </a:ext>
                  </a:extLst>
                </a:gridCol>
                <a:gridCol w="3170404">
                  <a:extLst>
                    <a:ext uri="{9D8B030D-6E8A-4147-A177-3AD203B41FA5}">
                      <a16:colId xmlns:a16="http://schemas.microsoft.com/office/drawing/2014/main" val="1761536202"/>
                    </a:ext>
                  </a:extLst>
                </a:gridCol>
              </a:tblGrid>
              <a:tr h="352333">
                <a:tc>
                  <a:txBody>
                    <a:bodyPr/>
                    <a:lstStyle/>
                    <a:p>
                      <a:pPr algn="ctr">
                        <a:lnSpc>
                          <a:spcPts val="1400"/>
                        </a:lnSpc>
                        <a:spcAft>
                          <a:spcPts val="0"/>
                        </a:spcAft>
                      </a:pPr>
                      <a:r>
                        <a:rPr lang="ja-JP" sz="1000" kern="0" dirty="0">
                          <a:effectLst/>
                          <a:latin typeface="Meiryo UI" panose="020B0604030504040204" pitchFamily="50" charset="-128"/>
                          <a:ea typeface="Meiryo UI" panose="020B0604030504040204" pitchFamily="50" charset="-128"/>
                        </a:rPr>
                        <a:t>氏　　名</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8029" marR="58029" marT="0" marB="0" anchor="ctr">
                    <a:solidFill>
                      <a:schemeClr val="bg1"/>
                    </a:solidFill>
                  </a:tcPr>
                </a:tc>
                <a:tc>
                  <a:txBody>
                    <a:bodyPr/>
                    <a:lstStyle/>
                    <a:p>
                      <a:pPr algn="ctr">
                        <a:lnSpc>
                          <a:spcPts val="1400"/>
                        </a:lnSpc>
                        <a:spcAft>
                          <a:spcPts val="0"/>
                        </a:spcAft>
                      </a:pPr>
                      <a:r>
                        <a:rPr lang="ja-JP" sz="1000" kern="0" dirty="0">
                          <a:effectLst/>
                          <a:latin typeface="Meiryo UI" panose="020B0604030504040204" pitchFamily="50" charset="-128"/>
                          <a:ea typeface="Meiryo UI" panose="020B0604030504040204" pitchFamily="50" charset="-128"/>
                        </a:rPr>
                        <a:t>職　　名</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8029" marR="58029" marT="0" marB="0" anchor="ctr">
                    <a:solidFill>
                      <a:schemeClr val="bg1"/>
                    </a:solidFill>
                  </a:tcPr>
                </a:tc>
                <a:extLst>
                  <a:ext uri="{0D108BD9-81ED-4DB2-BD59-A6C34878D82A}">
                    <a16:rowId xmlns:a16="http://schemas.microsoft.com/office/drawing/2014/main" val="2975767363"/>
                  </a:ext>
                </a:extLst>
              </a:tr>
              <a:tr h="563803">
                <a:tc>
                  <a:txBody>
                    <a:bodyPr/>
                    <a:lstStyle/>
                    <a:p>
                      <a:pPr algn="ctr">
                        <a:lnSpc>
                          <a:spcPts val="1400"/>
                        </a:lnSpc>
                        <a:spcAft>
                          <a:spcPts val="0"/>
                        </a:spcAft>
                      </a:pPr>
                      <a:r>
                        <a:rPr lang="ja-JP" sz="1000" b="1" kern="0" dirty="0">
                          <a:effectLst/>
                          <a:latin typeface="Meiryo UI" panose="020B0604030504040204" pitchFamily="50" charset="-128"/>
                          <a:ea typeface="Meiryo UI" panose="020B0604030504040204" pitchFamily="50" charset="-128"/>
                        </a:rPr>
                        <a:t>橋爪　</a:t>
                      </a:r>
                      <a:r>
                        <a:rPr lang="ja-JP" sz="1000" b="1" kern="0" dirty="0" smtClean="0">
                          <a:effectLst/>
                          <a:latin typeface="Meiryo UI" panose="020B0604030504040204" pitchFamily="50" charset="-128"/>
                          <a:ea typeface="Meiryo UI" panose="020B0604030504040204" pitchFamily="50" charset="-128"/>
                        </a:rPr>
                        <a:t>紳也</a:t>
                      </a:r>
                      <a:endParaRPr lang="en-US" altLang="ja-JP" sz="1000" b="1" kern="0" dirty="0" smtClean="0">
                        <a:effectLst/>
                        <a:latin typeface="Meiryo UI" panose="020B0604030504040204" pitchFamily="50" charset="-128"/>
                        <a:ea typeface="Meiryo UI" panose="020B0604030504040204" pitchFamily="50" charset="-128"/>
                      </a:endParaRPr>
                    </a:p>
                    <a:p>
                      <a:pPr algn="ctr">
                        <a:lnSpc>
                          <a:spcPts val="1400"/>
                        </a:lnSpc>
                        <a:spcAft>
                          <a:spcPts val="0"/>
                        </a:spcAft>
                      </a:pPr>
                      <a:r>
                        <a:rPr lang="ja-JP" sz="1000" b="1" kern="0" dirty="0" smtClean="0">
                          <a:effectLst/>
                          <a:latin typeface="Meiryo UI" panose="020B0604030504040204" pitchFamily="50" charset="-128"/>
                          <a:ea typeface="Meiryo UI" panose="020B0604030504040204" pitchFamily="50" charset="-128"/>
                        </a:rPr>
                        <a:t>（</a:t>
                      </a:r>
                      <a:r>
                        <a:rPr lang="ja-JP" sz="1000" b="1" kern="0" dirty="0">
                          <a:effectLst/>
                          <a:latin typeface="Meiryo UI" panose="020B0604030504040204" pitchFamily="50" charset="-128"/>
                          <a:ea typeface="Meiryo UI" panose="020B0604030504040204" pitchFamily="50" charset="-128"/>
                        </a:rPr>
                        <a:t>座長）</a:t>
                      </a:r>
                      <a:endParaRPr lang="ja-JP" sz="10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8029" marR="58029" marT="0" marB="0" anchor="ctr">
                    <a:solidFill>
                      <a:schemeClr val="bg1"/>
                    </a:solidFill>
                  </a:tcPr>
                </a:tc>
                <a:tc>
                  <a:txBody>
                    <a:bodyPr/>
                    <a:lstStyle/>
                    <a:p>
                      <a:pPr marL="0" indent="0" algn="l">
                        <a:lnSpc>
                          <a:spcPts val="1400"/>
                        </a:lnSpc>
                        <a:spcAft>
                          <a:spcPts val="0"/>
                        </a:spcAft>
                      </a:pPr>
                      <a:r>
                        <a:rPr lang="ja-JP" sz="1000" kern="0" dirty="0">
                          <a:effectLst/>
                          <a:latin typeface="Meiryo UI" panose="020B0604030504040204" pitchFamily="50" charset="-128"/>
                          <a:ea typeface="Meiryo UI" panose="020B0604030504040204" pitchFamily="50" charset="-128"/>
                        </a:rPr>
                        <a:t>大阪府立大学研究推進機構　特別</a:t>
                      </a:r>
                      <a:r>
                        <a:rPr lang="ja-JP" sz="1000" kern="0" dirty="0" smtClean="0">
                          <a:effectLst/>
                          <a:latin typeface="Meiryo UI" panose="020B0604030504040204" pitchFamily="50" charset="-128"/>
                          <a:ea typeface="Meiryo UI" panose="020B0604030504040204" pitchFamily="50" charset="-128"/>
                        </a:rPr>
                        <a:t>教授</a:t>
                      </a:r>
                      <a:r>
                        <a:rPr lang="en-US" sz="1000" kern="0" dirty="0">
                          <a:effectLst/>
                          <a:latin typeface="Meiryo UI" panose="020B0604030504040204" pitchFamily="50" charset="-128"/>
                          <a:ea typeface="Meiryo UI" panose="020B0604030504040204" pitchFamily="50" charset="-128"/>
                        </a:rPr>
                        <a:t/>
                      </a:r>
                      <a:br>
                        <a:rPr lang="en-US" sz="1000" kern="0" dirty="0">
                          <a:effectLst/>
                          <a:latin typeface="Meiryo UI" panose="020B0604030504040204" pitchFamily="50" charset="-128"/>
                          <a:ea typeface="Meiryo UI" panose="020B0604030504040204" pitchFamily="50" charset="-128"/>
                        </a:rPr>
                      </a:br>
                      <a:r>
                        <a:rPr lang="ja-JP" sz="1000" kern="0" dirty="0">
                          <a:effectLst/>
                          <a:latin typeface="Meiryo UI" panose="020B0604030504040204" pitchFamily="50" charset="-128"/>
                          <a:ea typeface="Meiryo UI" panose="020B0604030504040204" pitchFamily="50" charset="-128"/>
                        </a:rPr>
                        <a:t>大阪府立大学　観光産業戦略研究所長</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8029" marR="58029" marT="0" marB="0" anchor="ctr">
                    <a:solidFill>
                      <a:schemeClr val="bg1"/>
                    </a:solidFill>
                  </a:tcPr>
                </a:tc>
                <a:extLst>
                  <a:ext uri="{0D108BD9-81ED-4DB2-BD59-A6C34878D82A}">
                    <a16:rowId xmlns:a16="http://schemas.microsoft.com/office/drawing/2014/main" val="842009380"/>
                  </a:ext>
                </a:extLst>
              </a:tr>
              <a:tr h="380230">
                <a:tc>
                  <a:txBody>
                    <a:bodyPr/>
                    <a:lstStyle/>
                    <a:p>
                      <a:pPr algn="ctr">
                        <a:lnSpc>
                          <a:spcPts val="1400"/>
                        </a:lnSpc>
                        <a:spcAft>
                          <a:spcPts val="0"/>
                        </a:spcAft>
                      </a:pPr>
                      <a:r>
                        <a:rPr lang="ja-JP" sz="1000" kern="0" dirty="0">
                          <a:effectLst/>
                          <a:latin typeface="Meiryo UI" panose="020B0604030504040204" pitchFamily="50" charset="-128"/>
                          <a:ea typeface="Meiryo UI" panose="020B0604030504040204" pitchFamily="50" charset="-128"/>
                        </a:rPr>
                        <a:t>石川　智久</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8029" marR="58029" marT="0" marB="0" anchor="ctr">
                    <a:solidFill>
                      <a:schemeClr val="bg1"/>
                    </a:solidFill>
                  </a:tcPr>
                </a:tc>
                <a:tc>
                  <a:txBody>
                    <a:bodyPr/>
                    <a:lstStyle/>
                    <a:p>
                      <a:pPr marL="0" indent="0" algn="l">
                        <a:lnSpc>
                          <a:spcPts val="1400"/>
                        </a:lnSpc>
                        <a:spcAft>
                          <a:spcPts val="0"/>
                        </a:spcAft>
                      </a:pPr>
                      <a:r>
                        <a:rPr lang="ja-JP" altLang="en-US" sz="1000" kern="0" dirty="0" smtClean="0">
                          <a:effectLst/>
                          <a:latin typeface="Meiryo UI" panose="020B0604030504040204" pitchFamily="50" charset="-128"/>
                          <a:ea typeface="Meiryo UI" panose="020B0604030504040204" pitchFamily="50" charset="-128"/>
                        </a:rPr>
                        <a:t>㈱</a:t>
                      </a:r>
                      <a:r>
                        <a:rPr lang="ja-JP" sz="1000" kern="0" dirty="0" smtClean="0">
                          <a:effectLst/>
                          <a:latin typeface="Meiryo UI" panose="020B0604030504040204" pitchFamily="50" charset="-128"/>
                          <a:ea typeface="Meiryo UI" panose="020B0604030504040204" pitchFamily="50" charset="-128"/>
                        </a:rPr>
                        <a:t>日本</a:t>
                      </a:r>
                      <a:r>
                        <a:rPr lang="ja-JP" sz="1000" kern="0" dirty="0">
                          <a:effectLst/>
                          <a:latin typeface="Meiryo UI" panose="020B0604030504040204" pitchFamily="50" charset="-128"/>
                          <a:ea typeface="Meiryo UI" panose="020B0604030504040204" pitchFamily="50" charset="-128"/>
                        </a:rPr>
                        <a:t>総合研究所</a:t>
                      </a:r>
                      <a:r>
                        <a:rPr lang="ja-JP" sz="1000" kern="0" dirty="0" smtClean="0">
                          <a:effectLst/>
                          <a:latin typeface="Meiryo UI" panose="020B0604030504040204" pitchFamily="50" charset="-128"/>
                          <a:ea typeface="Meiryo UI" panose="020B0604030504040204" pitchFamily="50" charset="-128"/>
                        </a:rPr>
                        <a:t>調査部マクロ</a:t>
                      </a:r>
                      <a:r>
                        <a:rPr lang="ja-JP" sz="1000" kern="0" dirty="0">
                          <a:effectLst/>
                          <a:latin typeface="Meiryo UI" panose="020B0604030504040204" pitchFamily="50" charset="-128"/>
                          <a:ea typeface="Meiryo UI" panose="020B0604030504040204" pitchFamily="50" charset="-128"/>
                        </a:rPr>
                        <a:t>経済研究センター所長</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8029" marR="58029" marT="0" marB="0" anchor="ctr">
                    <a:solidFill>
                      <a:schemeClr val="bg1"/>
                    </a:solidFill>
                  </a:tcPr>
                </a:tc>
                <a:extLst>
                  <a:ext uri="{0D108BD9-81ED-4DB2-BD59-A6C34878D82A}">
                    <a16:rowId xmlns:a16="http://schemas.microsoft.com/office/drawing/2014/main" val="3317372734"/>
                  </a:ext>
                </a:extLst>
              </a:tr>
              <a:tr h="417023">
                <a:tc>
                  <a:txBody>
                    <a:bodyPr/>
                    <a:lstStyle/>
                    <a:p>
                      <a:pPr algn="ctr">
                        <a:lnSpc>
                          <a:spcPts val="1400"/>
                        </a:lnSpc>
                        <a:spcAft>
                          <a:spcPts val="0"/>
                        </a:spcAft>
                      </a:pPr>
                      <a:r>
                        <a:rPr lang="ja-JP" sz="1000" kern="0">
                          <a:effectLst/>
                          <a:latin typeface="Meiryo UI" panose="020B0604030504040204" pitchFamily="50" charset="-128"/>
                          <a:ea typeface="Meiryo UI" panose="020B0604030504040204" pitchFamily="50" charset="-128"/>
                        </a:rPr>
                        <a:t>垣内　俊哉</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8029" marR="58029" marT="0" marB="0" anchor="ctr">
                    <a:solidFill>
                      <a:schemeClr val="bg1"/>
                    </a:solidFill>
                  </a:tcPr>
                </a:tc>
                <a:tc>
                  <a:txBody>
                    <a:bodyPr/>
                    <a:lstStyle/>
                    <a:p>
                      <a:pPr marL="0" indent="0" algn="l">
                        <a:lnSpc>
                          <a:spcPts val="1400"/>
                        </a:lnSpc>
                        <a:spcAft>
                          <a:spcPts val="0"/>
                        </a:spcAft>
                      </a:pPr>
                      <a:r>
                        <a:rPr lang="ja-JP" altLang="en-US" sz="1000" kern="0" dirty="0" smtClean="0">
                          <a:effectLst/>
                          <a:latin typeface="Meiryo UI" panose="020B0604030504040204" pitchFamily="50" charset="-128"/>
                          <a:ea typeface="Meiryo UI" panose="020B0604030504040204" pitchFamily="50" charset="-128"/>
                        </a:rPr>
                        <a:t>㈱</a:t>
                      </a:r>
                      <a:r>
                        <a:rPr lang="ja-JP" sz="1000" kern="0" dirty="0" smtClean="0">
                          <a:effectLst/>
                          <a:latin typeface="Meiryo UI" panose="020B0604030504040204" pitchFamily="50" charset="-128"/>
                          <a:ea typeface="Meiryo UI" panose="020B0604030504040204" pitchFamily="50" charset="-128"/>
                        </a:rPr>
                        <a:t>ミライロ</a:t>
                      </a:r>
                      <a:r>
                        <a:rPr lang="ja-JP" sz="1000" kern="0" dirty="0">
                          <a:effectLst/>
                          <a:latin typeface="Meiryo UI" panose="020B0604030504040204" pitchFamily="50" charset="-128"/>
                          <a:ea typeface="Meiryo UI" panose="020B0604030504040204" pitchFamily="50" charset="-128"/>
                        </a:rPr>
                        <a:t>　代表取締役社長</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8029" marR="58029" marT="0" marB="0" anchor="ctr">
                    <a:solidFill>
                      <a:schemeClr val="bg1"/>
                    </a:solidFill>
                  </a:tcPr>
                </a:tc>
                <a:extLst>
                  <a:ext uri="{0D108BD9-81ED-4DB2-BD59-A6C34878D82A}">
                    <a16:rowId xmlns:a16="http://schemas.microsoft.com/office/drawing/2014/main" val="2415118238"/>
                  </a:ext>
                </a:extLst>
              </a:tr>
              <a:tr h="396172">
                <a:tc>
                  <a:txBody>
                    <a:bodyPr/>
                    <a:lstStyle/>
                    <a:p>
                      <a:pPr algn="ctr">
                        <a:lnSpc>
                          <a:spcPts val="1400"/>
                        </a:lnSpc>
                        <a:spcAft>
                          <a:spcPts val="0"/>
                        </a:spcAft>
                      </a:pPr>
                      <a:r>
                        <a:rPr lang="ja-JP" sz="1000" kern="0">
                          <a:effectLst/>
                          <a:latin typeface="Meiryo UI" panose="020B0604030504040204" pitchFamily="50" charset="-128"/>
                          <a:ea typeface="Meiryo UI" panose="020B0604030504040204" pitchFamily="50" charset="-128"/>
                        </a:rPr>
                        <a:t>嘉名　光市</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8029" marR="58029" marT="0" marB="0" anchor="ctr">
                    <a:solidFill>
                      <a:schemeClr val="bg1"/>
                    </a:solidFill>
                  </a:tcPr>
                </a:tc>
                <a:tc>
                  <a:txBody>
                    <a:bodyPr/>
                    <a:lstStyle/>
                    <a:p>
                      <a:pPr marL="0" indent="0" algn="l">
                        <a:lnSpc>
                          <a:spcPts val="1400"/>
                        </a:lnSpc>
                        <a:spcAft>
                          <a:spcPts val="0"/>
                        </a:spcAft>
                      </a:pPr>
                      <a:r>
                        <a:rPr lang="ja-JP" sz="1000" kern="0" dirty="0">
                          <a:effectLst/>
                          <a:latin typeface="Meiryo UI" panose="020B0604030504040204" pitchFamily="50" charset="-128"/>
                          <a:ea typeface="Meiryo UI" panose="020B0604030504040204" pitchFamily="50" charset="-128"/>
                        </a:rPr>
                        <a:t>大阪市立大学大学院工学研究科　教授</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8029" marR="58029" marT="0" marB="0" anchor="ctr">
                    <a:solidFill>
                      <a:schemeClr val="bg1"/>
                    </a:solidFill>
                  </a:tcPr>
                </a:tc>
                <a:extLst>
                  <a:ext uri="{0D108BD9-81ED-4DB2-BD59-A6C34878D82A}">
                    <a16:rowId xmlns:a16="http://schemas.microsoft.com/office/drawing/2014/main" val="1473428158"/>
                  </a:ext>
                </a:extLst>
              </a:tr>
              <a:tr h="551398">
                <a:tc>
                  <a:txBody>
                    <a:bodyPr/>
                    <a:lstStyle/>
                    <a:p>
                      <a:pPr algn="ctr">
                        <a:lnSpc>
                          <a:spcPts val="1400"/>
                        </a:lnSpc>
                        <a:spcAft>
                          <a:spcPts val="0"/>
                        </a:spcAft>
                      </a:pPr>
                      <a:r>
                        <a:rPr lang="ja-JP" sz="1000" kern="0" dirty="0">
                          <a:effectLst/>
                          <a:latin typeface="Meiryo UI" panose="020B0604030504040204" pitchFamily="50" charset="-128"/>
                          <a:ea typeface="Meiryo UI" panose="020B0604030504040204" pitchFamily="50" charset="-128"/>
                        </a:rPr>
                        <a:t>川竹　</a:t>
                      </a:r>
                      <a:r>
                        <a:rPr lang="ja-JP" sz="1000" kern="0" dirty="0" smtClean="0">
                          <a:effectLst/>
                          <a:latin typeface="Meiryo UI" panose="020B0604030504040204" pitchFamily="50" charset="-128"/>
                          <a:ea typeface="Meiryo UI" panose="020B0604030504040204" pitchFamily="50" charset="-128"/>
                        </a:rPr>
                        <a:t>絢子</a:t>
                      </a:r>
                      <a:endParaRPr lang="en-US" altLang="ja-JP" sz="1000" kern="0" dirty="0" smtClean="0">
                        <a:effectLst/>
                        <a:latin typeface="Meiryo UI" panose="020B0604030504040204" pitchFamily="50" charset="-128"/>
                        <a:ea typeface="Meiryo UI" panose="020B0604030504040204" pitchFamily="50" charset="-128"/>
                      </a:endParaRPr>
                    </a:p>
                    <a:p>
                      <a:pPr algn="ctr">
                        <a:lnSpc>
                          <a:spcPts val="1400"/>
                        </a:lnSpc>
                        <a:spcAft>
                          <a:spcPts val="0"/>
                        </a:spcAft>
                      </a:pPr>
                      <a:r>
                        <a:rPr lang="ja-JP" altLang="en-US" sz="1000" kern="100" dirty="0" smtClean="0">
                          <a:effectLst/>
                          <a:latin typeface="Meiryo UI" panose="020B0604030504040204" pitchFamily="50" charset="-128"/>
                          <a:ea typeface="Meiryo UI" panose="020B0604030504040204" pitchFamily="50" charset="-128"/>
                          <a:cs typeface="Times New Roman" panose="02020603050405020304" pitchFamily="18" charset="0"/>
                        </a:rPr>
                        <a:t>藥王　俊成</a:t>
                      </a:r>
                    </a:p>
                  </a:txBody>
                  <a:tcPr marL="58029" marR="58029" marT="0" marB="0" anchor="ctr">
                    <a:solidFill>
                      <a:schemeClr val="bg1"/>
                    </a:solidFill>
                  </a:tcPr>
                </a:tc>
                <a:tc>
                  <a:txBody>
                    <a:bodyPr/>
                    <a:lstStyle/>
                    <a:p>
                      <a:pPr marL="0" indent="0" algn="l">
                        <a:lnSpc>
                          <a:spcPts val="1400"/>
                        </a:lnSpc>
                        <a:spcAft>
                          <a:spcPts val="0"/>
                        </a:spcAft>
                      </a:pPr>
                      <a:r>
                        <a:rPr lang="en-US" sz="1000" kern="0" dirty="0">
                          <a:effectLst/>
                          <a:latin typeface="Meiryo UI" panose="020B0604030504040204" pitchFamily="50" charset="-128"/>
                          <a:ea typeface="Meiryo UI" panose="020B0604030504040204" pitchFamily="50" charset="-128"/>
                        </a:rPr>
                        <a:t>WAKAZO</a:t>
                      </a:r>
                      <a:r>
                        <a:rPr lang="ja-JP" sz="1000" kern="0" dirty="0">
                          <a:effectLst/>
                          <a:latin typeface="Meiryo UI" panose="020B0604030504040204" pitchFamily="50" charset="-128"/>
                          <a:ea typeface="Meiryo UI" panose="020B0604030504040204" pitchFamily="50" charset="-128"/>
                        </a:rPr>
                        <a:t>　執行代表</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8029" marR="58029" marT="0" marB="0" anchor="ctr">
                    <a:solidFill>
                      <a:schemeClr val="bg1"/>
                    </a:solidFill>
                  </a:tcPr>
                </a:tc>
                <a:extLst>
                  <a:ext uri="{0D108BD9-81ED-4DB2-BD59-A6C34878D82A}">
                    <a16:rowId xmlns:a16="http://schemas.microsoft.com/office/drawing/2014/main" val="2374808"/>
                  </a:ext>
                </a:extLst>
              </a:tr>
              <a:tr h="551398">
                <a:tc>
                  <a:txBody>
                    <a:bodyPr/>
                    <a:lstStyle/>
                    <a:p>
                      <a:pPr algn="ctr">
                        <a:lnSpc>
                          <a:spcPts val="1400"/>
                        </a:lnSpc>
                        <a:spcAft>
                          <a:spcPts val="0"/>
                        </a:spcAft>
                      </a:pPr>
                      <a:r>
                        <a:rPr lang="ja-JP" sz="1000" kern="0" dirty="0">
                          <a:effectLst/>
                          <a:latin typeface="Meiryo UI" panose="020B0604030504040204" pitchFamily="50" charset="-128"/>
                          <a:ea typeface="Meiryo UI" panose="020B0604030504040204" pitchFamily="50" charset="-128"/>
                        </a:rPr>
                        <a:t>高橋　朋幸</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8029" marR="58029" marT="0" marB="0" anchor="ctr">
                    <a:solidFill>
                      <a:schemeClr val="bg1"/>
                    </a:solidFill>
                  </a:tcPr>
                </a:tc>
                <a:tc>
                  <a:txBody>
                    <a:bodyPr/>
                    <a:lstStyle/>
                    <a:p>
                      <a:pPr marL="0" indent="0" algn="l">
                        <a:lnSpc>
                          <a:spcPts val="1400"/>
                        </a:lnSpc>
                        <a:spcAft>
                          <a:spcPts val="0"/>
                        </a:spcAft>
                      </a:pPr>
                      <a:r>
                        <a:rPr lang="ja-JP" altLang="en-US" sz="1000" kern="0" dirty="0" smtClean="0">
                          <a:effectLst/>
                          <a:latin typeface="Meiryo UI" panose="020B0604030504040204" pitchFamily="50" charset="-128"/>
                          <a:ea typeface="Meiryo UI" panose="020B0604030504040204" pitchFamily="50" charset="-128"/>
                        </a:rPr>
                        <a:t>㈱</a:t>
                      </a:r>
                      <a:r>
                        <a:rPr lang="ja-JP" sz="1000" kern="0" dirty="0" smtClean="0">
                          <a:effectLst/>
                          <a:latin typeface="Meiryo UI" panose="020B0604030504040204" pitchFamily="50" charset="-128"/>
                          <a:ea typeface="Meiryo UI" panose="020B0604030504040204" pitchFamily="50" charset="-128"/>
                        </a:rPr>
                        <a:t>三菱</a:t>
                      </a:r>
                      <a:r>
                        <a:rPr lang="ja-JP" sz="1000" kern="0" dirty="0">
                          <a:effectLst/>
                          <a:latin typeface="Meiryo UI" panose="020B0604030504040204" pitchFamily="50" charset="-128"/>
                          <a:ea typeface="Meiryo UI" panose="020B0604030504040204" pitchFamily="50" charset="-128"/>
                        </a:rPr>
                        <a:t>総合</a:t>
                      </a:r>
                      <a:r>
                        <a:rPr lang="ja-JP" sz="1000" kern="0" dirty="0" smtClean="0">
                          <a:effectLst/>
                          <a:latin typeface="Meiryo UI" panose="020B0604030504040204" pitchFamily="50" charset="-128"/>
                          <a:ea typeface="Meiryo UI" panose="020B0604030504040204" pitchFamily="50" charset="-128"/>
                        </a:rPr>
                        <a:t>研究所</a:t>
                      </a:r>
                      <a:r>
                        <a:rPr lang="en-US" sz="1000" kern="0" dirty="0" smtClean="0">
                          <a:effectLst/>
                          <a:latin typeface="Meiryo UI" panose="020B0604030504040204" pitchFamily="50" charset="-128"/>
                          <a:ea typeface="Meiryo UI" panose="020B0604030504040204" pitchFamily="50" charset="-128"/>
                        </a:rPr>
                        <a:t>  </a:t>
                      </a:r>
                      <a:r>
                        <a:rPr lang="ja-JP" sz="1000" kern="0" dirty="0">
                          <a:effectLst/>
                          <a:latin typeface="Meiryo UI" panose="020B0604030504040204" pitchFamily="50" charset="-128"/>
                          <a:ea typeface="Meiryo UI" panose="020B0604030504040204" pitchFamily="50" charset="-128"/>
                        </a:rPr>
                        <a:t>西日本営業本部長兼万博推進室長</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8029" marR="58029" marT="0" marB="0" anchor="ctr">
                    <a:solidFill>
                      <a:schemeClr val="bg1"/>
                    </a:solidFill>
                  </a:tcPr>
                </a:tc>
                <a:extLst>
                  <a:ext uri="{0D108BD9-81ED-4DB2-BD59-A6C34878D82A}">
                    <a16:rowId xmlns:a16="http://schemas.microsoft.com/office/drawing/2014/main" val="3965243960"/>
                  </a:ext>
                </a:extLst>
              </a:tr>
              <a:tr h="437874">
                <a:tc>
                  <a:txBody>
                    <a:bodyPr/>
                    <a:lstStyle/>
                    <a:p>
                      <a:pPr algn="ctr">
                        <a:lnSpc>
                          <a:spcPts val="1400"/>
                        </a:lnSpc>
                        <a:spcAft>
                          <a:spcPts val="0"/>
                        </a:spcAft>
                      </a:pPr>
                      <a:r>
                        <a:rPr lang="ja-JP" sz="1000" kern="0" dirty="0">
                          <a:effectLst/>
                          <a:latin typeface="Meiryo UI" panose="020B0604030504040204" pitchFamily="50" charset="-128"/>
                          <a:ea typeface="Meiryo UI" panose="020B0604030504040204" pitchFamily="50" charset="-128"/>
                        </a:rPr>
                        <a:t>田中　</a:t>
                      </a:r>
                      <a:r>
                        <a:rPr lang="ja-JP" sz="1000" kern="0" dirty="0" smtClean="0">
                          <a:effectLst/>
                          <a:latin typeface="Meiryo UI" panose="020B0604030504040204" pitchFamily="50" charset="-128"/>
                          <a:ea typeface="Meiryo UI" panose="020B0604030504040204" pitchFamily="50" charset="-128"/>
                        </a:rPr>
                        <a:t>里沙</a:t>
                      </a:r>
                      <a:endParaRPr lang="ja-JP" sz="1000" strike="dblStrike" kern="100" baseline="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8029" marR="58029" marT="0" marB="0" anchor="ctr">
                    <a:solidFill>
                      <a:schemeClr val="bg1"/>
                    </a:solidFill>
                  </a:tcPr>
                </a:tc>
                <a:tc>
                  <a:txBody>
                    <a:bodyPr/>
                    <a:lstStyle/>
                    <a:p>
                      <a:pPr marL="0" indent="0" algn="l">
                        <a:lnSpc>
                          <a:spcPts val="1400"/>
                        </a:lnSpc>
                        <a:spcAft>
                          <a:spcPts val="0"/>
                        </a:spcAft>
                      </a:pPr>
                      <a:r>
                        <a:rPr lang="ja-JP" sz="1000" kern="0" dirty="0">
                          <a:effectLst/>
                          <a:latin typeface="Meiryo UI" panose="020B0604030504040204" pitchFamily="50" charset="-128"/>
                          <a:ea typeface="Meiryo UI" panose="020B0604030504040204" pitchFamily="50" charset="-128"/>
                        </a:rPr>
                        <a:t>事業構想大学院大学　学長</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8029" marR="58029" marT="0" marB="0" anchor="ctr">
                    <a:solidFill>
                      <a:schemeClr val="bg1"/>
                    </a:solidFill>
                  </a:tcPr>
                </a:tc>
                <a:extLst>
                  <a:ext uri="{0D108BD9-81ED-4DB2-BD59-A6C34878D82A}">
                    <a16:rowId xmlns:a16="http://schemas.microsoft.com/office/drawing/2014/main" val="292493265"/>
                  </a:ext>
                </a:extLst>
              </a:tr>
              <a:tr h="396172">
                <a:tc>
                  <a:txBody>
                    <a:bodyPr/>
                    <a:lstStyle/>
                    <a:p>
                      <a:pPr algn="ctr">
                        <a:lnSpc>
                          <a:spcPts val="1400"/>
                        </a:lnSpc>
                        <a:spcAft>
                          <a:spcPts val="0"/>
                        </a:spcAft>
                      </a:pPr>
                      <a:r>
                        <a:rPr lang="ja-JP" sz="1000" kern="0" dirty="0">
                          <a:effectLst/>
                          <a:latin typeface="Meiryo UI" panose="020B0604030504040204" pitchFamily="50" charset="-128"/>
                          <a:ea typeface="Meiryo UI" panose="020B0604030504040204" pitchFamily="50" charset="-128"/>
                        </a:rPr>
                        <a:t>野村　将揮</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8029" marR="58029" marT="0" marB="0" anchor="ctr">
                    <a:solidFill>
                      <a:schemeClr val="bg1"/>
                    </a:solidFill>
                  </a:tcPr>
                </a:tc>
                <a:tc>
                  <a:txBody>
                    <a:bodyPr/>
                    <a:lstStyle/>
                    <a:p>
                      <a:pPr marL="0" indent="0" algn="l">
                        <a:lnSpc>
                          <a:spcPts val="1400"/>
                        </a:lnSpc>
                        <a:spcAft>
                          <a:spcPts val="0"/>
                        </a:spcAft>
                      </a:pPr>
                      <a:r>
                        <a:rPr lang="en-US" sz="1000" kern="0" dirty="0" err="1" smtClean="0">
                          <a:effectLst/>
                          <a:latin typeface="Meiryo UI" panose="020B0604030504040204" pitchFamily="50" charset="-128"/>
                          <a:ea typeface="Meiryo UI" panose="020B0604030504040204" pitchFamily="50" charset="-128"/>
                        </a:rPr>
                        <a:t>Aillis</a:t>
                      </a:r>
                      <a:r>
                        <a:rPr lang="en-US" sz="1000" kern="0" dirty="0" smtClean="0">
                          <a:effectLst/>
                          <a:latin typeface="Meiryo UI" panose="020B0604030504040204" pitchFamily="50" charset="-128"/>
                          <a:ea typeface="Meiryo UI" panose="020B0604030504040204" pitchFamily="50" charset="-128"/>
                        </a:rPr>
                        <a:t> Inc. </a:t>
                      </a:r>
                      <a:r>
                        <a:rPr lang="ja-JP" altLang="en-US" sz="1000" kern="0" dirty="0" smtClean="0">
                          <a:effectLst/>
                          <a:latin typeface="Meiryo UI" panose="020B0604030504040204" pitchFamily="50" charset="-128"/>
                          <a:ea typeface="Meiryo UI" panose="020B0604030504040204" pitchFamily="50" charset="-128"/>
                        </a:rPr>
                        <a:t>執行役員 </a:t>
                      </a:r>
                      <a:r>
                        <a:rPr lang="en-US" sz="1000" kern="0" dirty="0" smtClean="0">
                          <a:effectLst/>
                          <a:latin typeface="Meiryo UI" panose="020B0604030504040204" pitchFamily="50" charset="-128"/>
                          <a:ea typeface="Meiryo UI" panose="020B0604030504040204" pitchFamily="50" charset="-128"/>
                        </a:rPr>
                        <a:t>Chief Creative Officer、</a:t>
                      </a:r>
                    </a:p>
                    <a:p>
                      <a:pPr marL="0" indent="0" algn="l">
                        <a:lnSpc>
                          <a:spcPts val="1400"/>
                        </a:lnSpc>
                        <a:spcAft>
                          <a:spcPts val="0"/>
                        </a:spcAft>
                      </a:pPr>
                      <a:r>
                        <a:rPr lang="en-US" sz="1000" kern="0" dirty="0" smtClean="0">
                          <a:effectLst/>
                          <a:latin typeface="Meiryo UI" panose="020B0604030504040204" pitchFamily="50" charset="-128"/>
                          <a:ea typeface="Meiryo UI" panose="020B0604030504040204" pitchFamily="50" charset="-128"/>
                        </a:rPr>
                        <a:t>World Economic Forum (</a:t>
                      </a:r>
                      <a:r>
                        <a:rPr lang="ja-JP" altLang="en-US" sz="1000" kern="0" dirty="0" smtClean="0">
                          <a:effectLst/>
                          <a:latin typeface="Meiryo UI" panose="020B0604030504040204" pitchFamily="50" charset="-128"/>
                          <a:ea typeface="Meiryo UI" panose="020B0604030504040204" pitchFamily="50" charset="-128"/>
                        </a:rPr>
                        <a:t>ダボス会議</a:t>
                      </a:r>
                      <a:r>
                        <a:rPr lang="en-US" altLang="ja-JP" sz="1000" kern="0" dirty="0" smtClean="0">
                          <a:effectLst/>
                          <a:latin typeface="Meiryo UI" panose="020B0604030504040204" pitchFamily="50" charset="-128"/>
                          <a:ea typeface="Meiryo UI" panose="020B0604030504040204" pitchFamily="50" charset="-128"/>
                        </a:rPr>
                        <a:t>) </a:t>
                      </a:r>
                      <a:r>
                        <a:rPr lang="en-US" sz="1000" kern="0" dirty="0" smtClean="0">
                          <a:effectLst/>
                          <a:latin typeface="Meiryo UI" panose="020B0604030504040204" pitchFamily="50" charset="-128"/>
                          <a:ea typeface="Meiryo UI" panose="020B0604030504040204" pitchFamily="50" charset="-128"/>
                        </a:rPr>
                        <a:t>Global Shaper</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8029" marR="58029" marT="0" marB="0" anchor="ctr">
                    <a:solidFill>
                      <a:schemeClr val="bg1"/>
                    </a:solidFill>
                  </a:tcPr>
                </a:tc>
                <a:extLst>
                  <a:ext uri="{0D108BD9-81ED-4DB2-BD59-A6C34878D82A}">
                    <a16:rowId xmlns:a16="http://schemas.microsoft.com/office/drawing/2014/main" val="3798815359"/>
                  </a:ext>
                </a:extLst>
              </a:tr>
              <a:tr h="551398">
                <a:tc>
                  <a:txBody>
                    <a:bodyPr/>
                    <a:lstStyle/>
                    <a:p>
                      <a:pPr algn="ctr">
                        <a:lnSpc>
                          <a:spcPts val="1400"/>
                        </a:lnSpc>
                        <a:spcAft>
                          <a:spcPts val="0"/>
                        </a:spcAft>
                      </a:pPr>
                      <a:r>
                        <a:rPr lang="ja-JP" altLang="en-US" sz="1000" kern="100" dirty="0" smtClean="0">
                          <a:effectLst/>
                          <a:latin typeface="Meiryo UI" panose="020B0604030504040204" pitchFamily="50" charset="-128"/>
                          <a:ea typeface="Meiryo UI" panose="020B0604030504040204" pitchFamily="50" charset="-128"/>
                          <a:cs typeface="Times New Roman" panose="02020603050405020304" pitchFamily="18" charset="0"/>
                        </a:rPr>
                        <a:t>本村　陽一</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8029" marR="58029" marT="0" marB="0" anchor="ctr">
                    <a:solidFill>
                      <a:schemeClr val="bg1"/>
                    </a:solidFill>
                  </a:tcPr>
                </a:tc>
                <a:tc>
                  <a:txBody>
                    <a:bodyPr/>
                    <a:lstStyle/>
                    <a:p>
                      <a:pPr marL="0" indent="0" algn="l">
                        <a:lnSpc>
                          <a:spcPts val="1400"/>
                        </a:lnSpc>
                        <a:spcAft>
                          <a:spcPts val="0"/>
                        </a:spcAft>
                      </a:pPr>
                      <a:r>
                        <a:rPr lang="ja-JP" altLang="en-US" sz="1000" kern="100" dirty="0" smtClean="0">
                          <a:effectLst/>
                          <a:latin typeface="Meiryo UI" panose="020B0604030504040204" pitchFamily="50" charset="-128"/>
                          <a:ea typeface="Meiryo UI" panose="020B0604030504040204" pitchFamily="50" charset="-128"/>
                          <a:cs typeface="Times New Roman" panose="02020603050405020304" pitchFamily="18" charset="0"/>
                        </a:rPr>
                        <a:t>国立研究開発法人産業技術総合研究所　</a:t>
                      </a:r>
                    </a:p>
                    <a:p>
                      <a:pPr marL="0" indent="0" algn="l">
                        <a:lnSpc>
                          <a:spcPts val="1400"/>
                        </a:lnSpc>
                        <a:spcAft>
                          <a:spcPts val="0"/>
                        </a:spcAft>
                      </a:pPr>
                      <a:r>
                        <a:rPr lang="ja-JP" altLang="en-US" sz="1000" kern="100" dirty="0" smtClean="0">
                          <a:effectLst/>
                          <a:latin typeface="Meiryo UI" panose="020B0604030504040204" pitchFamily="50" charset="-128"/>
                          <a:ea typeface="Meiryo UI" panose="020B0604030504040204" pitchFamily="50" charset="-128"/>
                          <a:cs typeface="Times New Roman" panose="02020603050405020304" pitchFamily="18" charset="0"/>
                        </a:rPr>
                        <a:t>人工知能研究センター　首席研究員</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8029" marR="58029" marT="0" marB="0" anchor="ctr">
                    <a:solidFill>
                      <a:schemeClr val="bg1"/>
                    </a:solidFill>
                  </a:tcPr>
                </a:tc>
                <a:extLst>
                  <a:ext uri="{0D108BD9-81ED-4DB2-BD59-A6C34878D82A}">
                    <a16:rowId xmlns:a16="http://schemas.microsoft.com/office/drawing/2014/main" val="3514903453"/>
                  </a:ext>
                </a:extLst>
              </a:tr>
              <a:tr h="395887">
                <a:tc>
                  <a:txBody>
                    <a:bodyPr/>
                    <a:lstStyle/>
                    <a:p>
                      <a:pPr algn="ctr">
                        <a:lnSpc>
                          <a:spcPts val="1400"/>
                        </a:lnSpc>
                        <a:spcAft>
                          <a:spcPts val="0"/>
                        </a:spcAft>
                      </a:pPr>
                      <a:r>
                        <a:rPr lang="ja-JP" sz="1000" kern="0" dirty="0">
                          <a:effectLst/>
                          <a:latin typeface="Meiryo UI" panose="020B0604030504040204" pitchFamily="50" charset="-128"/>
                          <a:ea typeface="Meiryo UI" panose="020B0604030504040204" pitchFamily="50" charset="-128"/>
                        </a:rPr>
                        <a:t>森下　竜一</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8029" marR="58029" marT="0" marB="0" anchor="ctr">
                    <a:solidFill>
                      <a:schemeClr val="bg1"/>
                    </a:solidFill>
                  </a:tcPr>
                </a:tc>
                <a:tc>
                  <a:txBody>
                    <a:bodyPr/>
                    <a:lstStyle/>
                    <a:p>
                      <a:pPr marL="0" indent="0" algn="l">
                        <a:lnSpc>
                          <a:spcPts val="1400"/>
                        </a:lnSpc>
                        <a:spcAft>
                          <a:spcPts val="0"/>
                        </a:spcAft>
                      </a:pPr>
                      <a:r>
                        <a:rPr lang="ja-JP" sz="1000" kern="0" dirty="0">
                          <a:effectLst/>
                          <a:latin typeface="Meiryo UI" panose="020B0604030504040204" pitchFamily="50" charset="-128"/>
                          <a:ea typeface="Meiryo UI" panose="020B0604030504040204" pitchFamily="50" charset="-128"/>
                        </a:rPr>
                        <a:t>大阪大学大学院医学系研究科　</a:t>
                      </a:r>
                      <a:r>
                        <a:rPr lang="ja-JP" sz="1000" kern="0" dirty="0" smtClean="0">
                          <a:effectLst/>
                          <a:latin typeface="Meiryo UI" panose="020B0604030504040204" pitchFamily="50" charset="-128"/>
                          <a:ea typeface="Meiryo UI" panose="020B0604030504040204" pitchFamily="50" charset="-128"/>
                        </a:rPr>
                        <a:t>寄附</a:t>
                      </a:r>
                      <a:r>
                        <a:rPr lang="ja-JP" sz="1000" kern="0" dirty="0">
                          <a:effectLst/>
                          <a:latin typeface="Meiryo UI" panose="020B0604030504040204" pitchFamily="50" charset="-128"/>
                          <a:ea typeface="Meiryo UI" panose="020B0604030504040204" pitchFamily="50" charset="-128"/>
                        </a:rPr>
                        <a:t>講座教授</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8029" marR="58029" marT="0" marB="0" anchor="ctr">
                    <a:solidFill>
                      <a:schemeClr val="bg1"/>
                    </a:solidFill>
                  </a:tcPr>
                </a:tc>
                <a:extLst>
                  <a:ext uri="{0D108BD9-81ED-4DB2-BD59-A6C34878D82A}">
                    <a16:rowId xmlns:a16="http://schemas.microsoft.com/office/drawing/2014/main" val="3248231367"/>
                  </a:ext>
                </a:extLst>
              </a:tr>
            </a:tbl>
          </a:graphicData>
        </a:graphic>
      </p:graphicFrame>
      <p:sp>
        <p:nvSpPr>
          <p:cNvPr id="35" name="正方形/長方形 34"/>
          <p:cNvSpPr/>
          <p:nvPr/>
        </p:nvSpPr>
        <p:spPr>
          <a:xfrm>
            <a:off x="4870728" y="757116"/>
            <a:ext cx="892630" cy="281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15" b="1" dirty="0">
                <a:solidFill>
                  <a:schemeClr val="tx1"/>
                </a:solidFill>
                <a:latin typeface="Meiryo UI" panose="020B0604030504040204" pitchFamily="50" charset="-128"/>
                <a:ea typeface="Meiryo UI" panose="020B0604030504040204" pitchFamily="50" charset="-128"/>
              </a:rPr>
              <a:t>【</a:t>
            </a:r>
            <a:r>
              <a:rPr kumimoji="1" lang="ja-JP" altLang="en-US" sz="1015" b="1" dirty="0">
                <a:solidFill>
                  <a:schemeClr val="tx1"/>
                </a:solidFill>
                <a:latin typeface="Meiryo UI" panose="020B0604030504040204" pitchFamily="50" charset="-128"/>
                <a:ea typeface="Meiryo UI" panose="020B0604030504040204" pitchFamily="50" charset="-128"/>
              </a:rPr>
              <a:t>委員名簿</a:t>
            </a:r>
            <a:r>
              <a:rPr kumimoji="1" lang="en-US" altLang="ja-JP" sz="1015" b="1" dirty="0">
                <a:solidFill>
                  <a:schemeClr val="tx1"/>
                </a:solidFill>
                <a:latin typeface="Meiryo UI" panose="020B0604030504040204" pitchFamily="50" charset="-128"/>
                <a:ea typeface="Meiryo UI" panose="020B0604030504040204" pitchFamily="50" charset="-128"/>
              </a:rPr>
              <a:t>】</a:t>
            </a:r>
            <a:endParaRPr kumimoji="1" lang="ja-JP" altLang="en-US" sz="1015" b="1" dirty="0">
              <a:solidFill>
                <a:schemeClr val="tx1"/>
              </a:solidFill>
              <a:latin typeface="Meiryo UI" panose="020B0604030504040204" pitchFamily="50" charset="-128"/>
              <a:ea typeface="Meiryo UI" panose="020B0604030504040204" pitchFamily="50" charset="-128"/>
            </a:endParaRPr>
          </a:p>
        </p:txBody>
      </p:sp>
      <p:sp>
        <p:nvSpPr>
          <p:cNvPr id="6" name="スライド番号プレースホルダー 6"/>
          <p:cNvSpPr>
            <a:spLocks noGrp="1"/>
          </p:cNvSpPr>
          <p:nvPr>
            <p:ph type="sldNum" sz="quarter" idx="12"/>
          </p:nvPr>
        </p:nvSpPr>
        <p:spPr>
          <a:xfrm>
            <a:off x="8812696" y="6612835"/>
            <a:ext cx="331303" cy="245165"/>
          </a:xfrm>
        </p:spPr>
        <p:txBody>
          <a:bodyPr/>
          <a:lstStyle/>
          <a:p>
            <a:r>
              <a:rPr kumimoji="1" lang="en-US" altLang="ja-JP" dirty="0" smtClean="0"/>
              <a:t>27</a:t>
            </a:r>
            <a:endParaRPr kumimoji="1" lang="ja-JP" altLang="en-US" dirty="0"/>
          </a:p>
        </p:txBody>
      </p:sp>
      <p:sp>
        <p:nvSpPr>
          <p:cNvPr id="3" name="テキスト ボックス 2"/>
          <p:cNvSpPr txBox="1"/>
          <p:nvPr/>
        </p:nvSpPr>
        <p:spPr>
          <a:xfrm>
            <a:off x="4926231" y="6136370"/>
            <a:ext cx="837127" cy="246221"/>
          </a:xfrm>
          <a:prstGeom prst="rect">
            <a:avLst/>
          </a:prstGeom>
          <a:noFill/>
          <a:ln>
            <a:noFill/>
          </a:ln>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（敬称略）</a:t>
            </a:r>
            <a:endParaRPr kumimoji="1" lang="ja-JP" altLang="en-US"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57380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0"/>
            <a:ext cx="9144000" cy="439425"/>
          </a:xfrm>
          <a:prstGeom prst="rect">
            <a:avLst/>
          </a:prstGeom>
          <a:solidFill>
            <a:srgbClr val="002060"/>
          </a:solidFill>
        </p:spPr>
        <p:txBody>
          <a:bodyPr vert="horz" lIns="84406" tIns="42203" rIns="84406" bIns="42203"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dirty="0" smtClean="0">
                <a:solidFill>
                  <a:schemeClr val="bg1"/>
                </a:solidFill>
                <a:latin typeface="Meiryo UI" panose="020B0604030504040204" pitchFamily="50" charset="-128"/>
                <a:ea typeface="Meiryo UI" panose="020B0604030504040204" pitchFamily="50" charset="-128"/>
              </a:rPr>
              <a:t>有識者</a:t>
            </a:r>
            <a:r>
              <a:rPr lang="en-US" altLang="ja-JP" sz="2000" dirty="0" smtClean="0">
                <a:solidFill>
                  <a:schemeClr val="bg1"/>
                </a:solidFill>
                <a:latin typeface="Meiryo UI" panose="020B0604030504040204" pitchFamily="50" charset="-128"/>
                <a:ea typeface="Meiryo UI" panose="020B0604030504040204" pitchFamily="50" charset="-128"/>
              </a:rPr>
              <a:t>WG</a:t>
            </a:r>
            <a:r>
              <a:rPr lang="ja-JP" altLang="en-US" sz="2000" dirty="0" smtClean="0">
                <a:solidFill>
                  <a:schemeClr val="bg1"/>
                </a:solidFill>
                <a:latin typeface="Meiryo UI" panose="020B0604030504040204" pitchFamily="50" charset="-128"/>
                <a:ea typeface="Meiryo UI" panose="020B0604030504040204" pitchFamily="50" charset="-128"/>
              </a:rPr>
              <a:t>の開催状況等</a:t>
            </a:r>
            <a:r>
              <a:rPr lang="ja-JP" altLang="en-US" sz="1600" dirty="0" smtClean="0">
                <a:solidFill>
                  <a:schemeClr val="bg1"/>
                </a:solidFill>
                <a:latin typeface="Meiryo UI" panose="020B0604030504040204" pitchFamily="50" charset="-128"/>
                <a:ea typeface="Meiryo UI" panose="020B0604030504040204" pitchFamily="50" charset="-128"/>
              </a:rPr>
              <a:t>（</a:t>
            </a:r>
            <a:r>
              <a:rPr lang="ja-JP" altLang="en-US" sz="1600" dirty="0">
                <a:solidFill>
                  <a:schemeClr val="bg1"/>
                </a:solidFill>
                <a:latin typeface="Meiryo UI" panose="020B0604030504040204" pitchFamily="50" charset="-128"/>
                <a:ea typeface="Meiryo UI" panose="020B0604030504040204" pitchFamily="50" charset="-128"/>
              </a:rPr>
              <a:t>検討経過）</a:t>
            </a:r>
          </a:p>
        </p:txBody>
      </p:sp>
      <p:sp>
        <p:nvSpPr>
          <p:cNvPr id="2" name="正方形/長方形 1"/>
          <p:cNvSpPr/>
          <p:nvPr/>
        </p:nvSpPr>
        <p:spPr>
          <a:xfrm>
            <a:off x="588942" y="746563"/>
            <a:ext cx="5497391" cy="5320367"/>
          </a:xfrm>
          <a:prstGeom prst="rect">
            <a:avLst/>
          </a:prstGeom>
        </p:spPr>
        <p:txBody>
          <a:bodyPr wrap="square">
            <a:spAutoFit/>
          </a:bodyPr>
          <a:lstStyle/>
          <a:p>
            <a:r>
              <a:rPr lang="ja-JP" altLang="en-US" sz="1477" kern="0" dirty="0">
                <a:latin typeface="Meiryo UI" panose="020B0604030504040204" pitchFamily="50" charset="-128"/>
                <a:ea typeface="Meiryo UI" panose="020B0604030504040204" pitchFamily="50" charset="-128"/>
                <a:cs typeface="Times New Roman" panose="02020603050405020304" pitchFamily="18" charset="0"/>
              </a:rPr>
              <a:t>■第１回有識者</a:t>
            </a:r>
            <a:r>
              <a:rPr lang="en-US" altLang="ja-JP" sz="1477" kern="0" dirty="0">
                <a:latin typeface="Meiryo UI" panose="020B0604030504040204" pitchFamily="50" charset="-128"/>
                <a:ea typeface="Meiryo UI" panose="020B0604030504040204" pitchFamily="50" charset="-128"/>
                <a:cs typeface="Times New Roman" panose="02020603050405020304" pitchFamily="18" charset="0"/>
              </a:rPr>
              <a:t>WG</a:t>
            </a:r>
            <a:r>
              <a:rPr lang="ja-JP" altLang="en-US" sz="1477" kern="0" dirty="0">
                <a:latin typeface="Meiryo UI" panose="020B0604030504040204" pitchFamily="50" charset="-128"/>
                <a:ea typeface="Meiryo UI" panose="020B0604030504040204" pitchFamily="50" charset="-128"/>
                <a:cs typeface="Times New Roman" panose="02020603050405020304" pitchFamily="18" charset="0"/>
              </a:rPr>
              <a:t>（令和元年７月</a:t>
            </a:r>
            <a:r>
              <a:rPr lang="en-US" altLang="ja-JP" sz="1477" kern="0" dirty="0">
                <a:latin typeface="Meiryo UI" panose="020B0604030504040204" pitchFamily="50" charset="-128"/>
                <a:ea typeface="Meiryo UI" panose="020B0604030504040204" pitchFamily="50" charset="-128"/>
                <a:cs typeface="Times New Roman" panose="02020603050405020304" pitchFamily="18" charset="0"/>
              </a:rPr>
              <a:t>17</a:t>
            </a:r>
            <a:r>
              <a:rPr lang="ja-JP" altLang="en-US" sz="1477" kern="0" dirty="0">
                <a:latin typeface="Meiryo UI" panose="020B0604030504040204" pitchFamily="50" charset="-128"/>
                <a:ea typeface="Meiryo UI" panose="020B0604030504040204" pitchFamily="50" charset="-128"/>
                <a:cs typeface="Times New Roman" panose="02020603050405020304" pitchFamily="18" charset="0"/>
              </a:rPr>
              <a:t>日）</a:t>
            </a:r>
            <a:endParaRPr lang="en-US" altLang="ja-JP" sz="1477" kern="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77" kern="0" dirty="0">
                <a:latin typeface="Meiryo UI" panose="020B0604030504040204" pitchFamily="50" charset="-128"/>
                <a:ea typeface="Meiryo UI" panose="020B0604030504040204" pitchFamily="50" charset="-128"/>
                <a:cs typeface="Times New Roman" panose="02020603050405020304" pitchFamily="18" charset="0"/>
              </a:rPr>
              <a:t>　　　議題：万博後の大阪のあるべき将来像について</a:t>
            </a:r>
            <a:endParaRPr lang="en-US" altLang="ja-JP" sz="1477" kern="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77" kern="0" dirty="0">
                <a:latin typeface="Meiryo UI" panose="020B0604030504040204" pitchFamily="50" charset="-128"/>
                <a:ea typeface="Meiryo UI" panose="020B0604030504040204" pitchFamily="50" charset="-128"/>
                <a:cs typeface="Times New Roman" panose="02020603050405020304" pitchFamily="18" charset="0"/>
              </a:rPr>
              <a:t>　　　　　　　（大阪の現状、各委員からの意見　など）</a:t>
            </a:r>
            <a:endParaRPr lang="en-US" altLang="ja-JP" sz="1477" kern="0"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477" kern="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77" kern="0" dirty="0">
                <a:latin typeface="Meiryo UI" panose="020B0604030504040204" pitchFamily="50" charset="-128"/>
                <a:ea typeface="Meiryo UI" panose="020B0604030504040204" pitchFamily="50" charset="-128"/>
                <a:cs typeface="Times New Roman" panose="02020603050405020304" pitchFamily="18" charset="0"/>
              </a:rPr>
              <a:t>■第２回有識者</a:t>
            </a:r>
            <a:r>
              <a:rPr lang="en-US" altLang="ja-JP" sz="1477" kern="0" dirty="0">
                <a:latin typeface="Meiryo UI" panose="020B0604030504040204" pitchFamily="50" charset="-128"/>
                <a:ea typeface="Meiryo UI" panose="020B0604030504040204" pitchFamily="50" charset="-128"/>
                <a:cs typeface="Times New Roman" panose="02020603050405020304" pitchFamily="18" charset="0"/>
              </a:rPr>
              <a:t>WG</a:t>
            </a:r>
            <a:r>
              <a:rPr lang="ja-JP" altLang="en-US" sz="1477" kern="0" dirty="0">
                <a:latin typeface="Meiryo UI" panose="020B0604030504040204" pitchFamily="50" charset="-128"/>
                <a:ea typeface="Meiryo UI" panose="020B0604030504040204" pitchFamily="50" charset="-128"/>
                <a:cs typeface="Times New Roman" panose="02020603050405020304" pitchFamily="18" charset="0"/>
              </a:rPr>
              <a:t>（令和元年８月７日）</a:t>
            </a:r>
            <a:endParaRPr lang="en-US" altLang="ja-JP" sz="1477" kern="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77" kern="0" dirty="0">
                <a:latin typeface="Meiryo UI" panose="020B0604030504040204" pitchFamily="50" charset="-128"/>
                <a:ea typeface="Meiryo UI" panose="020B0604030504040204" pitchFamily="50" charset="-128"/>
                <a:cs typeface="Times New Roman" panose="02020603050405020304" pitchFamily="18" charset="0"/>
              </a:rPr>
              <a:t>　　　議題：万博後の大阪のあるべき将来像について</a:t>
            </a:r>
            <a:endParaRPr lang="en-US" altLang="ja-JP" sz="1477" kern="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77" kern="0" dirty="0">
                <a:latin typeface="Meiryo UI" panose="020B0604030504040204" pitchFamily="50" charset="-128"/>
                <a:ea typeface="Meiryo UI" panose="020B0604030504040204" pitchFamily="50" charset="-128"/>
                <a:cs typeface="Times New Roman" panose="02020603050405020304" pitchFamily="18" charset="0"/>
              </a:rPr>
              <a:t>　　　　　　　（大阪の将来像の検討に向けた論点整理　など）</a:t>
            </a:r>
            <a:endParaRPr lang="en-US" altLang="ja-JP" sz="1477" kern="0"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477" kern="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77" kern="0" dirty="0">
                <a:latin typeface="Meiryo UI" panose="020B0604030504040204" pitchFamily="50" charset="-128"/>
                <a:ea typeface="Meiryo UI" panose="020B0604030504040204" pitchFamily="50" charset="-128"/>
                <a:cs typeface="Times New Roman" panose="02020603050405020304" pitchFamily="18" charset="0"/>
              </a:rPr>
              <a:t>■第３回有識者</a:t>
            </a:r>
            <a:r>
              <a:rPr lang="en-US" altLang="ja-JP" sz="1477" kern="0" dirty="0">
                <a:latin typeface="Meiryo UI" panose="020B0604030504040204" pitchFamily="50" charset="-128"/>
                <a:ea typeface="Meiryo UI" panose="020B0604030504040204" pitchFamily="50" charset="-128"/>
                <a:cs typeface="Times New Roman" panose="02020603050405020304" pitchFamily="18" charset="0"/>
              </a:rPr>
              <a:t>WG</a:t>
            </a:r>
            <a:r>
              <a:rPr lang="ja-JP" altLang="en-US" sz="1477" kern="0" dirty="0">
                <a:latin typeface="Meiryo UI" panose="020B0604030504040204" pitchFamily="50" charset="-128"/>
                <a:ea typeface="Meiryo UI" panose="020B0604030504040204" pitchFamily="50" charset="-128"/>
                <a:cs typeface="Times New Roman" panose="02020603050405020304" pitchFamily="18" charset="0"/>
              </a:rPr>
              <a:t>（令和元年８月</a:t>
            </a:r>
            <a:r>
              <a:rPr lang="en-US" altLang="ja-JP" sz="1477" kern="0" dirty="0">
                <a:latin typeface="Meiryo UI" panose="020B0604030504040204" pitchFamily="50" charset="-128"/>
                <a:ea typeface="Meiryo UI" panose="020B0604030504040204" pitchFamily="50" charset="-128"/>
                <a:cs typeface="Times New Roman" panose="02020603050405020304" pitchFamily="18" charset="0"/>
              </a:rPr>
              <a:t>26</a:t>
            </a:r>
            <a:r>
              <a:rPr lang="ja-JP" altLang="en-US" sz="1477" kern="0" dirty="0">
                <a:latin typeface="Meiryo UI" panose="020B0604030504040204" pitchFamily="50" charset="-128"/>
                <a:ea typeface="Meiryo UI" panose="020B0604030504040204" pitchFamily="50" charset="-128"/>
                <a:cs typeface="Times New Roman" panose="02020603050405020304" pitchFamily="18" charset="0"/>
              </a:rPr>
              <a:t>日）</a:t>
            </a:r>
            <a:endParaRPr lang="en-US" altLang="ja-JP" sz="1477" kern="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77" kern="0" dirty="0">
                <a:latin typeface="Meiryo UI" panose="020B0604030504040204" pitchFamily="50" charset="-128"/>
                <a:ea typeface="Meiryo UI" panose="020B0604030504040204" pitchFamily="50" charset="-128"/>
                <a:cs typeface="Times New Roman" panose="02020603050405020304" pitchFamily="18" charset="0"/>
              </a:rPr>
              <a:t>　　　議題：万博後の大阪のあるべき将来像について</a:t>
            </a:r>
            <a:endParaRPr lang="en-US" altLang="ja-JP" sz="1477" kern="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77" kern="0" dirty="0">
                <a:latin typeface="Meiryo UI" panose="020B0604030504040204" pitchFamily="50" charset="-128"/>
                <a:ea typeface="Meiryo UI" panose="020B0604030504040204" pitchFamily="50" charset="-128"/>
                <a:cs typeface="Times New Roman" panose="02020603050405020304" pitchFamily="18" charset="0"/>
              </a:rPr>
              <a:t>　　　　　　　（将来像のイメージ化に向けた考え方　など）</a:t>
            </a:r>
            <a:endParaRPr lang="en-US" altLang="ja-JP" sz="1477" kern="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77" kern="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477" kern="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77" kern="0" dirty="0">
                <a:latin typeface="Meiryo UI" panose="020B0604030504040204" pitchFamily="50" charset="-128"/>
                <a:ea typeface="Meiryo UI" panose="020B0604030504040204" pitchFamily="50" charset="-128"/>
                <a:cs typeface="Times New Roman" panose="02020603050405020304" pitchFamily="18" charset="0"/>
              </a:rPr>
              <a:t>■第４回有識者</a:t>
            </a:r>
            <a:r>
              <a:rPr lang="en-US" altLang="ja-JP" sz="1477" kern="0" dirty="0">
                <a:latin typeface="Meiryo UI" panose="020B0604030504040204" pitchFamily="50" charset="-128"/>
                <a:ea typeface="Meiryo UI" panose="020B0604030504040204" pitchFamily="50" charset="-128"/>
                <a:cs typeface="Times New Roman" panose="02020603050405020304" pitchFamily="18" charset="0"/>
              </a:rPr>
              <a:t>WG</a:t>
            </a:r>
            <a:r>
              <a:rPr lang="ja-JP" altLang="en-US" sz="1477" kern="0" dirty="0">
                <a:latin typeface="Meiryo UI" panose="020B0604030504040204" pitchFamily="50" charset="-128"/>
                <a:ea typeface="Meiryo UI" panose="020B0604030504040204" pitchFamily="50" charset="-128"/>
                <a:cs typeface="Times New Roman" panose="02020603050405020304" pitchFamily="18" charset="0"/>
              </a:rPr>
              <a:t>（令和元年</a:t>
            </a:r>
            <a:r>
              <a:rPr lang="en-US" altLang="ja-JP" sz="1477" kern="0" dirty="0">
                <a:latin typeface="Meiryo UI" panose="020B0604030504040204" pitchFamily="50" charset="-128"/>
                <a:ea typeface="Meiryo UI" panose="020B0604030504040204" pitchFamily="50" charset="-128"/>
                <a:cs typeface="Times New Roman" panose="02020603050405020304" pitchFamily="18" charset="0"/>
              </a:rPr>
              <a:t>10</a:t>
            </a:r>
            <a:r>
              <a:rPr lang="ja-JP" altLang="en-US" sz="1477" kern="0" dirty="0">
                <a:latin typeface="Meiryo UI" panose="020B0604030504040204" pitchFamily="50" charset="-128"/>
                <a:ea typeface="Meiryo UI" panose="020B0604030504040204" pitchFamily="50" charset="-128"/>
                <a:cs typeface="Times New Roman" panose="02020603050405020304" pitchFamily="18" charset="0"/>
              </a:rPr>
              <a:t>月</a:t>
            </a:r>
            <a:r>
              <a:rPr lang="en-US" altLang="ja-JP" sz="1477" kern="0" dirty="0">
                <a:latin typeface="Meiryo UI" panose="020B0604030504040204" pitchFamily="50" charset="-128"/>
                <a:ea typeface="Meiryo UI" panose="020B0604030504040204" pitchFamily="50" charset="-128"/>
                <a:cs typeface="Times New Roman" panose="02020603050405020304" pitchFamily="18" charset="0"/>
              </a:rPr>
              <a:t>29</a:t>
            </a:r>
            <a:r>
              <a:rPr lang="ja-JP" altLang="en-US" sz="1477" kern="0" dirty="0">
                <a:latin typeface="Meiryo UI" panose="020B0604030504040204" pitchFamily="50" charset="-128"/>
                <a:ea typeface="Meiryo UI" panose="020B0604030504040204" pitchFamily="50" charset="-128"/>
                <a:cs typeface="Times New Roman" panose="02020603050405020304" pitchFamily="18" charset="0"/>
              </a:rPr>
              <a:t>日）</a:t>
            </a:r>
            <a:endParaRPr lang="en-US" altLang="ja-JP" sz="1477" kern="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77" kern="0" dirty="0">
                <a:latin typeface="Meiryo UI" panose="020B0604030504040204" pitchFamily="50" charset="-128"/>
                <a:ea typeface="Meiryo UI" panose="020B0604030504040204" pitchFamily="50" charset="-128"/>
                <a:cs typeface="Times New Roman" panose="02020603050405020304" pitchFamily="18" charset="0"/>
              </a:rPr>
              <a:t>　　　議題：万博後の大阪のあるべき将来像について</a:t>
            </a:r>
            <a:endParaRPr lang="en-US" altLang="ja-JP" sz="1477" kern="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77" kern="0" dirty="0">
                <a:latin typeface="Meiryo UI" panose="020B0604030504040204" pitchFamily="50" charset="-128"/>
                <a:ea typeface="Meiryo UI" panose="020B0604030504040204" pitchFamily="50" charset="-128"/>
                <a:cs typeface="Times New Roman" panose="02020603050405020304" pitchFamily="18" charset="0"/>
              </a:rPr>
              <a:t>　　　　　　　（将来像を導くアプローチ、分析結果　など）</a:t>
            </a:r>
            <a:endParaRPr lang="en-US" altLang="ja-JP" sz="1477" kern="0"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477" kern="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77" kern="0" dirty="0">
                <a:latin typeface="Meiryo UI" panose="020B0604030504040204" pitchFamily="50" charset="-128"/>
                <a:ea typeface="Meiryo UI" panose="020B0604030504040204" pitchFamily="50" charset="-128"/>
                <a:cs typeface="Times New Roman" panose="02020603050405020304" pitchFamily="18" charset="0"/>
              </a:rPr>
              <a:t>■第５回有識者</a:t>
            </a:r>
            <a:r>
              <a:rPr lang="en-US" altLang="ja-JP" sz="1477" kern="0" dirty="0">
                <a:latin typeface="Meiryo UI" panose="020B0604030504040204" pitchFamily="50" charset="-128"/>
                <a:ea typeface="Meiryo UI" panose="020B0604030504040204" pitchFamily="50" charset="-128"/>
                <a:cs typeface="Times New Roman" panose="02020603050405020304" pitchFamily="18" charset="0"/>
              </a:rPr>
              <a:t>WG</a:t>
            </a:r>
            <a:r>
              <a:rPr lang="ja-JP" altLang="en-US" sz="1477" kern="0" dirty="0">
                <a:latin typeface="Meiryo UI" panose="020B0604030504040204" pitchFamily="50" charset="-128"/>
                <a:ea typeface="Meiryo UI" panose="020B0604030504040204" pitchFamily="50" charset="-128"/>
                <a:cs typeface="Times New Roman" panose="02020603050405020304" pitchFamily="18" charset="0"/>
              </a:rPr>
              <a:t>（令和元年</a:t>
            </a:r>
            <a:r>
              <a:rPr lang="en-US" altLang="ja-JP" sz="1477" kern="0" dirty="0">
                <a:latin typeface="Meiryo UI" panose="020B0604030504040204" pitchFamily="50" charset="-128"/>
                <a:ea typeface="Meiryo UI" panose="020B0604030504040204" pitchFamily="50" charset="-128"/>
                <a:cs typeface="Times New Roman" panose="02020603050405020304" pitchFamily="18" charset="0"/>
              </a:rPr>
              <a:t>11</a:t>
            </a:r>
            <a:r>
              <a:rPr lang="ja-JP" altLang="en-US" sz="1477" kern="0" dirty="0">
                <a:latin typeface="Meiryo UI" panose="020B0604030504040204" pitchFamily="50" charset="-128"/>
                <a:ea typeface="Meiryo UI" panose="020B0604030504040204" pitchFamily="50" charset="-128"/>
                <a:cs typeface="Times New Roman" panose="02020603050405020304" pitchFamily="18" charset="0"/>
              </a:rPr>
              <a:t>月</a:t>
            </a:r>
            <a:r>
              <a:rPr lang="en-US" altLang="ja-JP" sz="1477" kern="0" dirty="0">
                <a:latin typeface="Meiryo UI" panose="020B0604030504040204" pitchFamily="50" charset="-128"/>
                <a:ea typeface="Meiryo UI" panose="020B0604030504040204" pitchFamily="50" charset="-128"/>
                <a:cs typeface="Times New Roman" panose="02020603050405020304" pitchFamily="18" charset="0"/>
              </a:rPr>
              <a:t>19</a:t>
            </a:r>
            <a:r>
              <a:rPr lang="ja-JP" altLang="en-US" sz="1477" kern="0" dirty="0">
                <a:latin typeface="Meiryo UI" panose="020B0604030504040204" pitchFamily="50" charset="-128"/>
                <a:ea typeface="Meiryo UI" panose="020B0604030504040204" pitchFamily="50" charset="-128"/>
                <a:cs typeface="Times New Roman" panose="02020603050405020304" pitchFamily="18" charset="0"/>
              </a:rPr>
              <a:t>日）</a:t>
            </a:r>
            <a:endParaRPr lang="en-US" altLang="ja-JP" sz="1477" kern="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77" kern="0" dirty="0">
                <a:latin typeface="Meiryo UI" panose="020B0604030504040204" pitchFamily="50" charset="-128"/>
                <a:ea typeface="Meiryo UI" panose="020B0604030504040204" pitchFamily="50" charset="-128"/>
                <a:cs typeface="Times New Roman" panose="02020603050405020304" pitchFamily="18" charset="0"/>
              </a:rPr>
              <a:t>　　　議題：万博後の大阪のあるべき将来像について</a:t>
            </a:r>
            <a:endParaRPr lang="en-US" altLang="ja-JP" sz="1477" kern="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77" kern="0" dirty="0">
                <a:latin typeface="Meiryo UI" panose="020B0604030504040204" pitchFamily="50" charset="-128"/>
                <a:ea typeface="Meiryo UI" panose="020B0604030504040204" pitchFamily="50" charset="-128"/>
                <a:cs typeface="Times New Roman" panose="02020603050405020304" pitchFamily="18" charset="0"/>
              </a:rPr>
              <a:t>　　　　　　　（将来像</a:t>
            </a:r>
            <a:r>
              <a:rPr lang="ja-JP" altLang="en-US" sz="1477" kern="0" dirty="0" smtClean="0">
                <a:latin typeface="Meiryo UI" panose="020B0604030504040204" pitchFamily="50" charset="-128"/>
                <a:ea typeface="Meiryo UI" panose="020B0604030504040204" pitchFamily="50" charset="-128"/>
                <a:cs typeface="Times New Roman" panose="02020603050405020304" pitchFamily="18" charset="0"/>
              </a:rPr>
              <a:t>とその実現に向けた</a:t>
            </a:r>
            <a:r>
              <a:rPr lang="ja-JP" altLang="en-US" sz="1477" kern="0" dirty="0">
                <a:latin typeface="Meiryo UI" panose="020B0604030504040204" pitchFamily="50" charset="-128"/>
                <a:ea typeface="Meiryo UI" panose="020B0604030504040204" pitchFamily="50" charset="-128"/>
                <a:cs typeface="Times New Roman" panose="02020603050405020304" pitchFamily="18" charset="0"/>
              </a:rPr>
              <a:t>取組の方向性）</a:t>
            </a:r>
            <a:endParaRPr lang="en-US" altLang="ja-JP" sz="1477" kern="0"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477" kern="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77" kern="0" dirty="0">
                <a:latin typeface="Meiryo UI" panose="020B0604030504040204" pitchFamily="50" charset="-128"/>
                <a:ea typeface="Meiryo UI" panose="020B0604030504040204" pitchFamily="50" charset="-128"/>
                <a:cs typeface="Times New Roman" panose="02020603050405020304" pitchFamily="18" charset="0"/>
              </a:rPr>
              <a:t>■第６回有識者</a:t>
            </a:r>
            <a:r>
              <a:rPr lang="en-US" altLang="ja-JP" sz="1477" kern="0" dirty="0">
                <a:latin typeface="Meiryo UI" panose="020B0604030504040204" pitchFamily="50" charset="-128"/>
                <a:ea typeface="Meiryo UI" panose="020B0604030504040204" pitchFamily="50" charset="-128"/>
                <a:cs typeface="Times New Roman" panose="02020603050405020304" pitchFamily="18" charset="0"/>
              </a:rPr>
              <a:t>WG</a:t>
            </a:r>
            <a:r>
              <a:rPr lang="ja-JP" altLang="en-US" sz="1477" kern="0" dirty="0">
                <a:latin typeface="Meiryo UI" panose="020B0604030504040204" pitchFamily="50" charset="-128"/>
                <a:ea typeface="Meiryo UI" panose="020B0604030504040204" pitchFamily="50" charset="-128"/>
                <a:cs typeface="Times New Roman" panose="02020603050405020304" pitchFamily="18" charset="0"/>
              </a:rPr>
              <a:t>（令和元年</a:t>
            </a:r>
            <a:r>
              <a:rPr lang="en-US" altLang="ja-JP" sz="1477" kern="0" dirty="0">
                <a:latin typeface="Meiryo UI" panose="020B0604030504040204" pitchFamily="50" charset="-128"/>
                <a:ea typeface="Meiryo UI" panose="020B0604030504040204" pitchFamily="50" charset="-128"/>
                <a:cs typeface="Times New Roman" panose="02020603050405020304" pitchFamily="18" charset="0"/>
              </a:rPr>
              <a:t>12</a:t>
            </a:r>
            <a:r>
              <a:rPr lang="ja-JP" altLang="en-US" sz="1477" kern="0" dirty="0">
                <a:latin typeface="Meiryo UI" panose="020B0604030504040204" pitchFamily="50" charset="-128"/>
                <a:ea typeface="Meiryo UI" panose="020B0604030504040204" pitchFamily="50" charset="-128"/>
                <a:cs typeface="Times New Roman" panose="02020603050405020304" pitchFamily="18" charset="0"/>
              </a:rPr>
              <a:t>月</a:t>
            </a:r>
            <a:r>
              <a:rPr lang="en-US" altLang="ja-JP" sz="1477" kern="0" dirty="0">
                <a:latin typeface="Meiryo UI" panose="020B0604030504040204" pitchFamily="50" charset="-128"/>
                <a:ea typeface="Meiryo UI" panose="020B0604030504040204" pitchFamily="50" charset="-128"/>
                <a:cs typeface="Times New Roman" panose="02020603050405020304" pitchFamily="18" charset="0"/>
              </a:rPr>
              <a:t>19</a:t>
            </a:r>
            <a:r>
              <a:rPr lang="ja-JP" altLang="en-US" sz="1477" kern="0" dirty="0">
                <a:latin typeface="Meiryo UI" panose="020B0604030504040204" pitchFamily="50" charset="-128"/>
                <a:ea typeface="Meiryo UI" panose="020B0604030504040204" pitchFamily="50" charset="-128"/>
                <a:cs typeface="Times New Roman" panose="02020603050405020304" pitchFamily="18" charset="0"/>
              </a:rPr>
              <a:t>日）</a:t>
            </a:r>
            <a:endParaRPr lang="en-US" altLang="ja-JP" sz="1477" kern="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77" kern="0" dirty="0">
                <a:latin typeface="Meiryo UI" panose="020B0604030504040204" pitchFamily="50" charset="-128"/>
                <a:ea typeface="Meiryo UI" panose="020B0604030504040204" pitchFamily="50" charset="-128"/>
                <a:cs typeface="Times New Roman" panose="02020603050405020304" pitchFamily="18" charset="0"/>
              </a:rPr>
              <a:t>　　　議題：万博後の大阪のあるべき将来像について</a:t>
            </a:r>
            <a:endParaRPr lang="en-US" altLang="ja-JP" sz="1477" kern="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77" kern="0" dirty="0">
                <a:latin typeface="Meiryo UI" panose="020B0604030504040204" pitchFamily="50" charset="-128"/>
                <a:ea typeface="Meiryo UI" panose="020B0604030504040204" pitchFamily="50" charset="-128"/>
                <a:cs typeface="Times New Roman" panose="02020603050405020304" pitchFamily="18" charset="0"/>
              </a:rPr>
              <a:t>　　　　　　　（将来像</a:t>
            </a:r>
            <a:r>
              <a:rPr lang="ja-JP" altLang="en-US" sz="1477" kern="0" dirty="0" smtClean="0">
                <a:latin typeface="Meiryo UI" panose="020B0604030504040204" pitchFamily="50" charset="-128"/>
                <a:ea typeface="Meiryo UI" panose="020B0604030504040204" pitchFamily="50" charset="-128"/>
                <a:cs typeface="Times New Roman" panose="02020603050405020304" pitchFamily="18" charset="0"/>
              </a:rPr>
              <a:t>とその実現に</a:t>
            </a:r>
            <a:r>
              <a:rPr lang="ja-JP" altLang="en-US" sz="1477" kern="0" dirty="0">
                <a:latin typeface="Meiryo UI" panose="020B0604030504040204" pitchFamily="50" charset="-128"/>
                <a:ea typeface="Meiryo UI" panose="020B0604030504040204" pitchFamily="50" charset="-128"/>
                <a:cs typeface="Times New Roman" panose="02020603050405020304" pitchFamily="18" charset="0"/>
              </a:rPr>
              <a:t>向けた取組の方向性）</a:t>
            </a:r>
            <a:endParaRPr lang="en-US" altLang="ja-JP" sz="1477" kern="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4" name="図 3"/>
          <p:cNvPicPr>
            <a:picLocks noChangeAspect="1"/>
          </p:cNvPicPr>
          <p:nvPr/>
        </p:nvPicPr>
        <p:blipFill>
          <a:blip r:embed="rId2"/>
          <a:stretch>
            <a:fillRect/>
          </a:stretch>
        </p:blipFill>
        <p:spPr>
          <a:xfrm>
            <a:off x="5797648" y="3905414"/>
            <a:ext cx="2616591" cy="1962443"/>
          </a:xfrm>
          <a:prstGeom prst="rect">
            <a:avLst/>
          </a:prstGeom>
        </p:spPr>
      </p:pic>
      <p:pic>
        <p:nvPicPr>
          <p:cNvPr id="5" name="図 4"/>
          <p:cNvPicPr>
            <a:picLocks noChangeAspect="1"/>
          </p:cNvPicPr>
          <p:nvPr/>
        </p:nvPicPr>
        <p:blipFill>
          <a:blip r:embed="rId3"/>
          <a:stretch>
            <a:fillRect/>
          </a:stretch>
        </p:blipFill>
        <p:spPr>
          <a:xfrm>
            <a:off x="7359634" y="5366376"/>
            <a:ext cx="1335131" cy="1002961"/>
          </a:xfrm>
          <a:prstGeom prst="rect">
            <a:avLst/>
          </a:prstGeom>
          <a:ln w="50800">
            <a:solidFill>
              <a:schemeClr val="bg1"/>
            </a:solidFill>
          </a:ln>
        </p:spPr>
      </p:pic>
      <p:sp>
        <p:nvSpPr>
          <p:cNvPr id="6" name="スライド番号プレースホルダー 6"/>
          <p:cNvSpPr>
            <a:spLocks noGrp="1"/>
          </p:cNvSpPr>
          <p:nvPr>
            <p:ph type="sldNum" sz="quarter" idx="12"/>
          </p:nvPr>
        </p:nvSpPr>
        <p:spPr>
          <a:xfrm>
            <a:off x="8812696" y="6612835"/>
            <a:ext cx="331303" cy="245165"/>
          </a:xfrm>
        </p:spPr>
        <p:txBody>
          <a:bodyPr/>
          <a:lstStyle/>
          <a:p>
            <a:r>
              <a:rPr kumimoji="1" lang="en-US" altLang="ja-JP" dirty="0" smtClean="0"/>
              <a:t>28</a:t>
            </a:r>
            <a:endParaRPr kumimoji="1" lang="ja-JP" altLang="en-US" dirty="0"/>
          </a:p>
        </p:txBody>
      </p:sp>
    </p:spTree>
    <p:extLst>
      <p:ext uri="{BB962C8B-B14F-4D97-AF65-F5344CB8AC3E}">
        <p14:creationId xmlns:p14="http://schemas.microsoft.com/office/powerpoint/2010/main" val="1796395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0"/>
            <a:ext cx="9144000" cy="439425"/>
          </a:xfrm>
          <a:prstGeom prst="rect">
            <a:avLst/>
          </a:prstGeom>
          <a:solidFill>
            <a:srgbClr val="002060"/>
          </a:solidFill>
        </p:spPr>
        <p:txBody>
          <a:bodyPr vert="horz" lIns="84406" tIns="42203" rIns="84406" bIns="42203"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dirty="0" smtClean="0">
                <a:solidFill>
                  <a:schemeClr val="bg1"/>
                </a:solidFill>
                <a:latin typeface="Meiryo UI" panose="020B0604030504040204" pitchFamily="50" charset="-128"/>
                <a:ea typeface="Meiryo UI" panose="020B0604030504040204" pitchFamily="50" charset="-128"/>
              </a:rPr>
              <a:t>大阪の将来に関する府民アンケートの概要</a:t>
            </a:r>
            <a:r>
              <a:rPr lang="ja-JP" altLang="en-US" sz="1600" dirty="0" smtClean="0">
                <a:solidFill>
                  <a:schemeClr val="bg1"/>
                </a:solidFill>
                <a:latin typeface="Meiryo UI" panose="020B0604030504040204" pitchFamily="50" charset="-128"/>
                <a:ea typeface="Meiryo UI" panose="020B0604030504040204" pitchFamily="50" charset="-128"/>
              </a:rPr>
              <a:t>（実施目的等）</a:t>
            </a:r>
            <a:endParaRPr lang="ja-JP" altLang="en-US" sz="1600" dirty="0">
              <a:solidFill>
                <a:schemeClr val="bg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55494" y="786859"/>
            <a:ext cx="8633012" cy="483209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cs typeface="Microsoft Himalaya" panose="01010100010101010101" pitchFamily="2" charset="0"/>
              </a:rPr>
              <a:t>■実施目的</a:t>
            </a:r>
            <a:endPar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endParaRPr>
          </a:p>
          <a:p>
            <a:pPr marL="268288" indent="-268288"/>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　　・大阪の将来を府民の皆さんと共に創り上げていくため、ビジョン策定に向けた検討状況（有識者ＷＧにおける議論等）を踏まえ、将来の大阪について、アンケート調査を実施するとともに、次代を担う若者を中心に意見交換を実施。</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a:p>
            <a:endPar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400" b="1" dirty="0" smtClean="0">
                <a:latin typeface="Meiryo UI" panose="020B0604030504040204" pitchFamily="50" charset="-128"/>
                <a:ea typeface="Meiryo UI" panose="020B0604030504040204" pitchFamily="50" charset="-128"/>
                <a:cs typeface="Microsoft Himalaya" panose="01010100010101010101" pitchFamily="2" charset="0"/>
              </a:rPr>
              <a:t>■実施方法、対象等</a:t>
            </a:r>
            <a:endPar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　</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一般府民</a:t>
            </a:r>
            <a:r>
              <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t>】</a:t>
            </a:r>
          </a:p>
          <a:p>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　　○インターネットアンケート</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（民間会社を通じて実施</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　令和</a:t>
            </a:r>
            <a:r>
              <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rPr>
              <a:t>2</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rPr>
              <a:t>1</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月に実施。</a:t>
            </a:r>
            <a:endPar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　　　・対</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　　象 </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：府民</a:t>
            </a:r>
            <a:r>
              <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rPr>
              <a:t>1,000</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人（国勢調査の結果に基づいて</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性別・</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年代・居住地による割付）</a:t>
            </a:r>
            <a:endPar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　　　・実施</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手法</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：ビジョン策定に向けた検討状況を確認（本府ホームページの閲覧）いただいたうえで回答。</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a:p>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アンケート用紙の配布（セミナー開催を通じて</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実施</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）令和</a:t>
            </a:r>
            <a:r>
              <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rPr>
              <a:t>2</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t>1</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２月に実施。</a:t>
            </a:r>
            <a:endPar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　　　　　・対　　象 </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：府民</a:t>
            </a:r>
            <a:r>
              <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rPr>
              <a:t>138</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人（セミナー参加者）</a:t>
            </a:r>
            <a:endPar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　　　　　・実施手法</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：府職員からビジョン</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策定に向けた検討状況</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を説明のうえ、アンケートに回答</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endParaRPr>
          </a:p>
          <a:p>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学生等</a:t>
            </a:r>
            <a:r>
              <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　　　○アンケート用紙の配布（学校の授業等を通じて実施）令和</a:t>
            </a:r>
            <a:r>
              <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t>2</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t>1</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月に実施</a:t>
            </a:r>
            <a:endPar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 　・対</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　　象 </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：府内</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の</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学生・生徒</a:t>
            </a:r>
            <a:r>
              <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t>494</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人（学校の授業等で実施）</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　　・実施</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手法</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：府職員からビジョン策定に向けた検討状況を説明のうえ、意見交換等を実施し、アンケートに回答。</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当該アンケートのほか、令和元年</a:t>
            </a:r>
            <a:r>
              <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t>10</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t>〜12</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月の間に、大学生（約</a:t>
            </a:r>
            <a:r>
              <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t>150</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名）と意見交換を実施。</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実施校</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は</a:t>
            </a:r>
            <a:r>
              <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t>36</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ページ</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に記載</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endParaRPr>
          </a:p>
          <a:p>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 name="スライド番号プレースホルダー 6"/>
          <p:cNvSpPr>
            <a:spLocks noGrp="1"/>
          </p:cNvSpPr>
          <p:nvPr>
            <p:ph type="sldNum" sz="quarter" idx="12"/>
          </p:nvPr>
        </p:nvSpPr>
        <p:spPr>
          <a:xfrm>
            <a:off x="8812696" y="6612835"/>
            <a:ext cx="331303" cy="245165"/>
          </a:xfrm>
        </p:spPr>
        <p:txBody>
          <a:bodyPr/>
          <a:lstStyle/>
          <a:p>
            <a:r>
              <a:rPr kumimoji="1" lang="en-US" altLang="ja-JP" dirty="0" smtClean="0"/>
              <a:t>29</a:t>
            </a:r>
            <a:endParaRPr kumimoji="1" lang="ja-JP" altLang="en-US" dirty="0"/>
          </a:p>
        </p:txBody>
      </p:sp>
    </p:spTree>
    <p:extLst>
      <p:ext uri="{BB962C8B-B14F-4D97-AF65-F5344CB8AC3E}">
        <p14:creationId xmlns:p14="http://schemas.microsoft.com/office/powerpoint/2010/main" val="2530116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0"/>
            <a:ext cx="9144000" cy="439425"/>
          </a:xfrm>
          <a:prstGeom prst="rect">
            <a:avLst/>
          </a:prstGeom>
          <a:solidFill>
            <a:srgbClr val="002060"/>
          </a:solidFill>
        </p:spPr>
        <p:txBody>
          <a:bodyPr vert="horz" lIns="84406" tIns="42203" rIns="84406" bIns="42203"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dirty="0" smtClean="0">
                <a:solidFill>
                  <a:schemeClr val="bg1"/>
                </a:solidFill>
                <a:latin typeface="Meiryo UI" panose="020B0604030504040204" pitchFamily="50" charset="-128"/>
                <a:ea typeface="Meiryo UI" panose="020B0604030504040204" pitchFamily="50" charset="-128"/>
              </a:rPr>
              <a:t>大阪の将来に関する府民アンケートの概要</a:t>
            </a:r>
            <a:r>
              <a:rPr lang="ja-JP" altLang="en-US" sz="1600" dirty="0" smtClean="0">
                <a:solidFill>
                  <a:schemeClr val="bg1"/>
                </a:solidFill>
                <a:latin typeface="Meiryo UI" panose="020B0604030504040204" pitchFamily="50" charset="-128"/>
                <a:ea typeface="Meiryo UI" panose="020B0604030504040204" pitchFamily="50" charset="-128"/>
              </a:rPr>
              <a:t>（アンケート内容）</a:t>
            </a:r>
            <a:endParaRPr lang="ja-JP" altLang="en-US" sz="1600" dirty="0">
              <a:solidFill>
                <a:schemeClr val="bg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95835" y="573121"/>
            <a:ext cx="8740588" cy="618630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cs typeface="Microsoft Himalaya" panose="01010100010101010101" pitchFamily="2" charset="0"/>
              </a:rPr>
              <a:t>■アンケート内容</a:t>
            </a:r>
            <a:endPar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endParaRPr>
          </a:p>
          <a:p>
            <a:endParaRPr kumimoji="1" lang="en-US" altLang="ja-JP" sz="1200" b="1" dirty="0" smtClean="0">
              <a:latin typeface="Meiryo UI" panose="020B0604030504040204" pitchFamily="50" charset="-128"/>
              <a:ea typeface="Meiryo UI" panose="020B0604030504040204" pitchFamily="50" charset="-128"/>
              <a:cs typeface="Microsoft Himalaya" panose="01010100010101010101" pitchFamily="2" charset="0"/>
            </a:endParaRPr>
          </a:p>
          <a:p>
            <a:pPr marL="268288" indent="-268288"/>
            <a:r>
              <a:rPr kumimoji="1" lang="en-US" altLang="ja-JP" sz="1200" b="1" dirty="0" smtClean="0">
                <a:latin typeface="Meiryo UI" panose="020B0604030504040204" pitchFamily="50" charset="-128"/>
                <a:ea typeface="Meiryo UI" panose="020B0604030504040204" pitchFamily="50" charset="-128"/>
                <a:cs typeface="Microsoft Himalaya" panose="01010100010101010101" pitchFamily="2" charset="0"/>
              </a:rPr>
              <a:t>Q</a:t>
            </a:r>
            <a:r>
              <a:rPr kumimoji="1" lang="ja-JP" altLang="en-US" sz="1200" b="1" dirty="0" smtClean="0">
                <a:latin typeface="Meiryo UI" panose="020B0604030504040204" pitchFamily="50" charset="-128"/>
                <a:ea typeface="Meiryo UI" panose="020B0604030504040204" pitchFamily="50" charset="-128"/>
                <a:cs typeface="Microsoft Himalaya" panose="01010100010101010101" pitchFamily="2" charset="0"/>
              </a:rPr>
              <a:t>１　それぞれ</a:t>
            </a:r>
            <a:r>
              <a:rPr kumimoji="1" lang="ja-JP" altLang="en-US" sz="1200" b="1" dirty="0">
                <a:latin typeface="Meiryo UI" panose="020B0604030504040204" pitchFamily="50" charset="-128"/>
                <a:ea typeface="Meiryo UI" panose="020B0604030504040204" pitchFamily="50" charset="-128"/>
                <a:cs typeface="Microsoft Himalaya" panose="01010100010101010101" pitchFamily="2" charset="0"/>
              </a:rPr>
              <a:t>の取組の方向性を実現するために、大阪をどのようなまちにしていくことが大切だと思いますか</a:t>
            </a:r>
            <a:r>
              <a:rPr kumimoji="1" lang="ja-JP" altLang="en-US" sz="1200" b="1" dirty="0" smtClean="0">
                <a:latin typeface="Meiryo UI" panose="020B0604030504040204" pitchFamily="50" charset="-128"/>
                <a:ea typeface="Meiryo UI" panose="020B0604030504040204" pitchFamily="50" charset="-128"/>
                <a:cs typeface="Microsoft Himalaya" panose="01010100010101010101" pitchFamily="2" charset="0"/>
              </a:rPr>
              <a:t>。最も</a:t>
            </a:r>
            <a:r>
              <a:rPr kumimoji="1" lang="ja-JP" altLang="en-US" sz="1200" b="1" dirty="0">
                <a:latin typeface="Meiryo UI" panose="020B0604030504040204" pitchFamily="50" charset="-128"/>
                <a:ea typeface="Meiryo UI" panose="020B0604030504040204" pitchFamily="50" charset="-128"/>
                <a:cs typeface="Microsoft Himalaya" panose="01010100010101010101" pitchFamily="2" charset="0"/>
              </a:rPr>
              <a:t>大切だと思うことを１つ選んでください。（選択式）</a:t>
            </a:r>
          </a:p>
          <a:p>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(1)</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多様なチャレンジによる成長</a:t>
            </a:r>
          </a:p>
          <a:p>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①  </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どんな病気でも治せる新しい医療技術等が次々と生まれる</a:t>
            </a:r>
          </a:p>
          <a:p>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②  </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先端技術を活用して世界初の製品やサービスがどんどん生み出される</a:t>
            </a:r>
          </a:p>
          <a:p>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③  </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失敗しても、何度でも新たな事業に挑戦できる</a:t>
            </a:r>
          </a:p>
          <a:p>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④  </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世界中から芸術家が集まり新しい文化を生み出したり、仮想空間でいつでも世界中の人たちと交流できる</a:t>
            </a:r>
          </a:p>
          <a:p>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⑤  </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働く場所や時間が自由に選択できる</a:t>
            </a:r>
          </a:p>
          <a:p>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⑥  </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誰もがいつでも学び直しできる</a:t>
            </a:r>
          </a:p>
          <a:p>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⑦  </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CO2</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やプラスチックゴミの排出をゼロにするなど、地球の環境が守られている</a:t>
            </a:r>
          </a:p>
          <a:p>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⑧  </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自動運転や空飛ぶ車などで自由に移動できる</a:t>
            </a:r>
          </a:p>
          <a:p>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⑨  </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日常生活のデータが活用され、暮らしの豊かさにつながる新しいサービスが生み出される</a:t>
            </a:r>
          </a:p>
          <a:p>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⑩　国際的に開かれ、世界中から大阪に人や企業、情報が集まっている</a:t>
            </a:r>
          </a:p>
          <a:p>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(2)</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いのち輝く幸せなくらし</a:t>
            </a:r>
          </a:p>
          <a:p>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①  </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医療が飛躍的に進歩し、誰もがいつまでも健康でいられる</a:t>
            </a:r>
          </a:p>
          <a:p>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②  </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予知技術や減災技術等により、災害による犠牲がでない</a:t>
            </a:r>
          </a:p>
          <a:p>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③  </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見守り技術や自動運転技術などで、犯罪や事故が起こらない</a:t>
            </a:r>
          </a:p>
          <a:p>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④  </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一人ひとりの人権が尊重され、誰もが個性や能力をいかして自己実現ができる</a:t>
            </a:r>
          </a:p>
          <a:p>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⑤  </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まち全体がバリアフリー</a:t>
            </a:r>
          </a:p>
          <a:p>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⑥  </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先端技術を活用した子育てサポートで、誰もが安心して子どもを生み育てることができる</a:t>
            </a:r>
          </a:p>
          <a:p>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⑦  </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貧困がなくなり、子どもたちが未来に向かってチャレンジできる</a:t>
            </a:r>
          </a:p>
          <a:p>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⑧  </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先端技術により、それぞれの子どもたちに合った学習ができる</a:t>
            </a:r>
          </a:p>
          <a:p>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⑨  </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健康や環境に配慮された人にやさしいまちが形成され、生涯を通じて暮らすことができる</a:t>
            </a:r>
          </a:p>
          <a:p>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⑩　自然が再生され、自然を身近に感じることができる</a:t>
            </a:r>
          </a:p>
          <a:p>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(3)</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世界の未来をともにつくる</a:t>
            </a:r>
          </a:p>
          <a:p>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①  </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大阪が世界に先駆けた高齢社会や健康・医療（癌や認知症の克服など）のモデルになっている</a:t>
            </a:r>
          </a:p>
          <a:p>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②  </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大阪が地球温暖化対策やプラスチックごみ対策などの世界のモデルになっている</a:t>
            </a:r>
          </a:p>
          <a:p>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③  </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大阪が有するまちづくりや交通対策、バリアフリー対策などのノウハウを活かして、世界の都市問題を解決につなげている</a:t>
            </a:r>
          </a:p>
          <a:p>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④  </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大阪に根付く、</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1200" dirty="0" err="1">
                <a:latin typeface="Meiryo UI" panose="020B0604030504040204" pitchFamily="50" charset="-128"/>
                <a:ea typeface="Meiryo UI" panose="020B0604030504040204" pitchFamily="50" charset="-128"/>
                <a:cs typeface="Microsoft Himalaya" panose="01010100010101010101" pitchFamily="2" charset="0"/>
              </a:rPr>
              <a:t>にも</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通じる「三方よし（売り手によし・買い手によし・世間によし）」や「おせっかい」の精神が世界にも広がっている</a:t>
            </a:r>
          </a:p>
          <a:p>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en-US" altLang="ja-JP" sz="1200" b="1" dirty="0" smtClean="0">
                <a:latin typeface="Meiryo UI" panose="020B0604030504040204" pitchFamily="50" charset="-128"/>
                <a:ea typeface="Meiryo UI" panose="020B0604030504040204" pitchFamily="50" charset="-128"/>
                <a:cs typeface="Microsoft Himalaya" panose="01010100010101010101" pitchFamily="2" charset="0"/>
              </a:rPr>
              <a:t>Q</a:t>
            </a:r>
            <a:r>
              <a:rPr kumimoji="1" lang="ja-JP" altLang="en-US" sz="1200" b="1" dirty="0" smtClean="0">
                <a:latin typeface="Meiryo UI" panose="020B0604030504040204" pitchFamily="50" charset="-128"/>
                <a:ea typeface="Meiryo UI" panose="020B0604030504040204" pitchFamily="50" charset="-128"/>
                <a:cs typeface="Microsoft Himalaya" panose="01010100010101010101" pitchFamily="2" charset="0"/>
              </a:rPr>
              <a:t>２　未来</a:t>
            </a:r>
            <a:r>
              <a:rPr kumimoji="1" lang="ja-JP" altLang="en-US" sz="1200" b="1" dirty="0">
                <a:latin typeface="Meiryo UI" panose="020B0604030504040204" pitchFamily="50" charset="-128"/>
                <a:ea typeface="Meiryo UI" panose="020B0604030504040204" pitchFamily="50" charset="-128"/>
                <a:cs typeface="Microsoft Himalaya" panose="01010100010101010101" pitchFamily="2" charset="0"/>
              </a:rPr>
              <a:t>の大阪（世界一ワクワクする都市）について、あなたの夢やアイデアを教えてください。 </a:t>
            </a:r>
            <a:r>
              <a:rPr kumimoji="1" lang="en-US" altLang="ja-JP" sz="1200"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200" b="1" dirty="0">
                <a:latin typeface="Meiryo UI" panose="020B0604030504040204" pitchFamily="50" charset="-128"/>
                <a:ea typeface="Meiryo UI" panose="020B0604030504040204" pitchFamily="50" charset="-128"/>
                <a:cs typeface="Microsoft Himalaya" panose="01010100010101010101" pitchFamily="2" charset="0"/>
              </a:rPr>
              <a:t>自由記述</a:t>
            </a:r>
            <a:r>
              <a:rPr kumimoji="1" lang="en-US" altLang="ja-JP" sz="1200" b="1" dirty="0" smtClean="0">
                <a:latin typeface="Meiryo UI" panose="020B0604030504040204" pitchFamily="50" charset="-128"/>
                <a:ea typeface="Meiryo UI" panose="020B0604030504040204" pitchFamily="50" charset="-128"/>
                <a:cs typeface="Microsoft Himalaya" panose="01010100010101010101" pitchFamily="2" charset="0"/>
              </a:rPr>
              <a:t>)</a:t>
            </a:r>
          </a:p>
        </p:txBody>
      </p:sp>
      <p:sp>
        <p:nvSpPr>
          <p:cNvPr id="4" name="スライド番号プレースホルダー 6"/>
          <p:cNvSpPr>
            <a:spLocks noGrp="1"/>
          </p:cNvSpPr>
          <p:nvPr>
            <p:ph type="sldNum" sz="quarter" idx="12"/>
          </p:nvPr>
        </p:nvSpPr>
        <p:spPr>
          <a:xfrm>
            <a:off x="8812696" y="6612835"/>
            <a:ext cx="331303" cy="245165"/>
          </a:xfrm>
        </p:spPr>
        <p:txBody>
          <a:bodyPr/>
          <a:lstStyle/>
          <a:p>
            <a:r>
              <a:rPr kumimoji="1" lang="en-US" altLang="ja-JP" dirty="0" smtClean="0"/>
              <a:t>30</a:t>
            </a:r>
            <a:endParaRPr kumimoji="1" lang="ja-JP" altLang="en-US" dirty="0"/>
          </a:p>
        </p:txBody>
      </p:sp>
    </p:spTree>
    <p:extLst>
      <p:ext uri="{BB962C8B-B14F-4D97-AF65-F5344CB8AC3E}">
        <p14:creationId xmlns:p14="http://schemas.microsoft.com/office/powerpoint/2010/main" val="995948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0"/>
            <a:ext cx="9144000" cy="439425"/>
          </a:xfrm>
          <a:prstGeom prst="rect">
            <a:avLst/>
          </a:prstGeom>
          <a:solidFill>
            <a:srgbClr val="002060"/>
          </a:solidFill>
        </p:spPr>
        <p:txBody>
          <a:bodyPr vert="horz" lIns="84406" tIns="42203" rIns="84406" bIns="42203"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dirty="0" smtClean="0">
                <a:solidFill>
                  <a:schemeClr val="bg1"/>
                </a:solidFill>
                <a:latin typeface="Meiryo UI" panose="020B0604030504040204" pitchFamily="50" charset="-128"/>
                <a:ea typeface="Meiryo UI" panose="020B0604030504040204" pitchFamily="50" charset="-128"/>
              </a:rPr>
              <a:t>大阪の将来に関する府民アンケートの概要</a:t>
            </a:r>
            <a:r>
              <a:rPr lang="ja-JP" altLang="en-US" sz="1600" dirty="0" smtClean="0">
                <a:solidFill>
                  <a:schemeClr val="bg1"/>
                </a:solidFill>
                <a:latin typeface="Meiryo UI" panose="020B0604030504040204" pitchFamily="50" charset="-128"/>
                <a:ea typeface="Meiryo UI" panose="020B0604030504040204" pitchFamily="50" charset="-128"/>
              </a:rPr>
              <a:t>（アンケート解析方法）</a:t>
            </a:r>
            <a:endParaRPr lang="ja-JP" altLang="en-US" sz="1600" dirty="0">
              <a:solidFill>
                <a:schemeClr val="bg1"/>
              </a:solidFill>
              <a:latin typeface="Meiryo UI" panose="020B0604030504040204" pitchFamily="50" charset="-128"/>
              <a:ea typeface="Meiryo UI" panose="020B0604030504040204" pitchFamily="50" charset="-128"/>
            </a:endParaRPr>
          </a:p>
        </p:txBody>
      </p:sp>
      <p:sp>
        <p:nvSpPr>
          <p:cNvPr id="11" name="スライド番号プレースホルダー 6"/>
          <p:cNvSpPr>
            <a:spLocks noGrp="1"/>
          </p:cNvSpPr>
          <p:nvPr>
            <p:ph type="sldNum" sz="quarter" idx="12"/>
          </p:nvPr>
        </p:nvSpPr>
        <p:spPr>
          <a:xfrm>
            <a:off x="8767482" y="6612835"/>
            <a:ext cx="376517" cy="245165"/>
          </a:xfrm>
          <a:solidFill>
            <a:schemeClr val="accent4"/>
          </a:solidFill>
          <a:ln>
            <a:noFill/>
          </a:ln>
        </p:spPr>
        <p:txBody>
          <a:bodyPr/>
          <a:lstStyle/>
          <a:p>
            <a:r>
              <a:rPr kumimoji="1" lang="en-US" altLang="ja-JP" dirty="0" smtClean="0">
                <a:latin typeface="+mn-lt"/>
                <a:cs typeface="Calibri" panose="020F0502020204030204" pitchFamily="34" charset="0"/>
              </a:rPr>
              <a:t>31</a:t>
            </a:r>
            <a:endParaRPr kumimoji="1" lang="ja-JP" altLang="en-US" dirty="0">
              <a:latin typeface="+mn-lt"/>
              <a:cs typeface="Calibri" panose="020F0502020204030204" pitchFamily="34" charset="0"/>
            </a:endParaRPr>
          </a:p>
        </p:txBody>
      </p:sp>
      <p:sp>
        <p:nvSpPr>
          <p:cNvPr id="12" name="テキスト ボックス 11"/>
          <p:cNvSpPr txBox="1"/>
          <p:nvPr/>
        </p:nvSpPr>
        <p:spPr>
          <a:xfrm>
            <a:off x="215983" y="1017761"/>
            <a:ext cx="8712033" cy="3247043"/>
          </a:xfrm>
          <a:prstGeom prst="rect">
            <a:avLst/>
          </a:prstGeom>
          <a:noFill/>
          <a:ln>
            <a:solidFill>
              <a:srgbClr val="00CC00"/>
            </a:solidFill>
          </a:ln>
        </p:spPr>
        <p:txBody>
          <a:bodyPr wrap="square" rtlCol="0">
            <a:spAutoFit/>
          </a:bodyPr>
          <a:lstStyle/>
          <a:p>
            <a:pPr>
              <a:lnSpc>
                <a:spcPts val="1500"/>
              </a:lnSpc>
              <a:spcBef>
                <a:spcPts val="600"/>
              </a:spcBef>
            </a:pPr>
            <a:r>
              <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t>Q</a:t>
            </a:r>
            <a:r>
              <a:rPr kumimoji="1" lang="ja-JP" altLang="en-US" sz="1400" b="1" dirty="0" smtClean="0">
                <a:latin typeface="Meiryo UI" panose="020B0604030504040204" pitchFamily="50" charset="-128"/>
                <a:ea typeface="Meiryo UI" panose="020B0604030504040204" pitchFamily="50" charset="-128"/>
                <a:cs typeface="Microsoft Himalaya" panose="01010100010101010101" pitchFamily="2" charset="0"/>
              </a:rPr>
              <a:t>１関係</a:t>
            </a:r>
            <a:endParaRPr kumimoji="1" lang="en-US" altLang="ja-JP" sz="1400" b="1"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500"/>
              </a:lnSpc>
              <a:spcBef>
                <a:spcPts val="600"/>
              </a:spcBef>
            </a:pP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割合（パーセント</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）にて集計</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a:p>
            <a:pPr>
              <a:lnSpc>
                <a:spcPts val="1500"/>
              </a:lnSpc>
              <a:spcBef>
                <a:spcPts val="600"/>
              </a:spcBef>
            </a:pP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t>n</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は、有効回答数。</a:t>
            </a:r>
            <a:endPar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500"/>
              </a:lnSpc>
              <a:spcBef>
                <a:spcPts val="600"/>
              </a:spcBef>
            </a:pP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a:p>
            <a:pPr>
              <a:lnSpc>
                <a:spcPts val="1500"/>
              </a:lnSpc>
              <a:spcBef>
                <a:spcPts val="600"/>
              </a:spcBef>
            </a:pPr>
            <a:r>
              <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t>Q</a:t>
            </a:r>
            <a:r>
              <a:rPr kumimoji="1" lang="ja-JP" altLang="en-US" sz="1400" b="1" dirty="0">
                <a:latin typeface="Meiryo UI" panose="020B0604030504040204" pitchFamily="50" charset="-128"/>
                <a:ea typeface="Meiryo UI" panose="020B0604030504040204" pitchFamily="50" charset="-128"/>
                <a:cs typeface="Microsoft Himalaya" panose="01010100010101010101" pitchFamily="2" charset="0"/>
              </a:rPr>
              <a:t>２</a:t>
            </a:r>
            <a:r>
              <a:rPr kumimoji="1" lang="ja-JP" altLang="en-US" sz="1400" b="1" dirty="0" smtClean="0">
                <a:latin typeface="Meiryo UI" panose="020B0604030504040204" pitchFamily="50" charset="-128"/>
                <a:ea typeface="Meiryo UI" panose="020B0604030504040204" pitchFamily="50" charset="-128"/>
                <a:cs typeface="Microsoft Himalaya" panose="01010100010101010101" pitchFamily="2" charset="0"/>
              </a:rPr>
              <a:t>関係</a:t>
            </a:r>
            <a:endPar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endParaRPr>
          </a:p>
          <a:p>
            <a:pPr>
              <a:lnSpc>
                <a:spcPts val="1500"/>
              </a:lnSpc>
              <a:spcBef>
                <a:spcPts val="600"/>
              </a:spcBef>
            </a:pP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　・ユーザーローカル </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テキストマイニングツール（ </a:t>
            </a:r>
            <a:r>
              <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rPr>
              <a:t>https://textmining.userlocal.jp/ </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）に</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より、</a:t>
            </a:r>
            <a:r>
              <a:rPr kumimoji="1" lang="zh-TW" altLang="en-US" sz="1400" dirty="0">
                <a:latin typeface="Meiryo UI" panose="020B0604030504040204" pitchFamily="50" charset="-128"/>
                <a:ea typeface="Meiryo UI" panose="020B0604030504040204" pitchFamily="50" charset="-128"/>
                <a:cs typeface="Microsoft Himalaya" panose="01010100010101010101" pitchFamily="2" charset="0"/>
              </a:rPr>
              <a:t>単語出現</a:t>
            </a:r>
            <a:r>
              <a:rPr kumimoji="1" lang="zh-TW" altLang="en-US" sz="1400" dirty="0" smtClean="0">
                <a:latin typeface="Meiryo UI" panose="020B0604030504040204" pitchFamily="50" charset="-128"/>
                <a:ea typeface="Meiryo UI" panose="020B0604030504040204" pitchFamily="50" charset="-128"/>
                <a:cs typeface="Microsoft Himalaya" panose="01010100010101010101" pitchFamily="2" charset="0"/>
              </a:rPr>
              <a:t>頻度</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を解析。</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a:p>
            <a:pPr>
              <a:lnSpc>
                <a:spcPts val="1500"/>
              </a:lnSpc>
              <a:spcBef>
                <a:spcPts val="600"/>
              </a:spcBef>
            </a:pP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　　名詞の出現回数の</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上</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位</a:t>
            </a:r>
            <a:r>
              <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t>10</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位の単語（同数を含む）までをグラフ化。</a:t>
            </a:r>
            <a:endPar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500"/>
              </a:lnSpc>
              <a:spcBef>
                <a:spcPts val="600"/>
              </a:spcBef>
            </a:pP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除外語設定：「大阪」、「大阪府」、「都市」、「街」、「づくり」</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a:p>
            <a:pPr marL="631825" indent="-631825">
              <a:lnSpc>
                <a:spcPts val="1500"/>
              </a:lnSpc>
              <a:spcBef>
                <a:spcPts val="600"/>
              </a:spcBef>
            </a:pP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　　　→除外後設定とは、</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設定した単語を解析結果から除外するもの</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a:p>
            <a:pPr>
              <a:lnSpc>
                <a:spcPts val="1500"/>
              </a:lnSpc>
              <a:spcBef>
                <a:spcPts val="600"/>
              </a:spcBef>
            </a:pP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同義語</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設定</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：テーマパークに関連するワードについては、すべて「テーマパーク」として同義語設定</a:t>
            </a:r>
            <a:endPar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500"/>
              </a:lnSpc>
              <a:spcBef>
                <a:spcPts val="600"/>
              </a:spcBef>
            </a:pP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　　　　→同義語設定と</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は</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解析時に同じ意味を持つ単語を</a:t>
            </a:r>
            <a:r>
              <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rPr>
              <a:t>1</a:t>
            </a:r>
            <a:r>
              <a:rPr kumimoji="1" lang="ja-JP" altLang="en-US" sz="1400" dirty="0" err="1">
                <a:latin typeface="Meiryo UI" panose="020B0604030504040204" pitchFamily="50" charset="-128"/>
                <a:ea typeface="Meiryo UI" panose="020B0604030504040204" pitchFamily="50" charset="-128"/>
                <a:cs typeface="Microsoft Himalaya" panose="01010100010101010101" pitchFamily="2" charset="0"/>
              </a:rPr>
              <a:t>つに</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まとめるもの。</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a:p>
            <a:pPr>
              <a:lnSpc>
                <a:spcPts val="1500"/>
              </a:lnSpc>
              <a:spcBef>
                <a:spcPts val="600"/>
              </a:spcBef>
            </a:pPr>
            <a:endPar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endParaRPr>
          </a:p>
        </p:txBody>
      </p:sp>
    </p:spTree>
    <p:extLst>
      <p:ext uri="{BB962C8B-B14F-4D97-AF65-F5344CB8AC3E}">
        <p14:creationId xmlns:p14="http://schemas.microsoft.com/office/powerpoint/2010/main" val="1210232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9817" y="1904503"/>
            <a:ext cx="8543869" cy="461665"/>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Q「多様なチャレンジによる成長」の取組みの方向性を実現していくために、大阪をどのようなまちにしていくことが大切だと思うか</a:t>
            </a:r>
          </a:p>
          <a:p>
            <a:r>
              <a:rPr lang="ja-JP" altLang="en-US" sz="1200" dirty="0">
                <a:latin typeface="Meiryo UI" panose="020B0604030504040204" pitchFamily="50" charset="-128"/>
                <a:ea typeface="Meiryo UI" panose="020B0604030504040204" pitchFamily="50" charset="-128"/>
              </a:rPr>
              <a:t>　（最も大切だと思うことを一つ）</a:t>
            </a:r>
          </a:p>
        </p:txBody>
      </p:sp>
      <p:sp>
        <p:nvSpPr>
          <p:cNvPr id="5" name="正方形/長方形 4"/>
          <p:cNvSpPr/>
          <p:nvPr/>
        </p:nvSpPr>
        <p:spPr>
          <a:xfrm>
            <a:off x="204200" y="522864"/>
            <a:ext cx="8716687" cy="11849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b="1" dirty="0" smtClean="0">
                <a:latin typeface="Meiryo UI" panose="020B0604030504040204" pitchFamily="50" charset="-128"/>
                <a:ea typeface="Meiryo UI" panose="020B0604030504040204" pitchFamily="50" charset="-128"/>
              </a:rPr>
              <a:t>Ｑ１</a:t>
            </a:r>
            <a:r>
              <a:rPr kumimoji="1" lang="en-US" altLang="ja-JP" sz="1400" b="1" dirty="0" smtClean="0">
                <a:latin typeface="Meiryo UI" panose="020B0604030504040204" pitchFamily="50" charset="-128"/>
                <a:ea typeface="Meiryo UI" panose="020B0604030504040204" pitchFamily="50" charset="-128"/>
              </a:rPr>
              <a:t>(1)</a:t>
            </a:r>
            <a:r>
              <a:rPr kumimoji="1" lang="ja-JP" altLang="en-US" sz="1400" b="1" dirty="0" smtClean="0">
                <a:latin typeface="Meiryo UI" panose="020B0604030504040204" pitchFamily="50" charset="-128"/>
                <a:ea typeface="Meiryo UI" panose="020B0604030504040204" pitchFamily="50" charset="-128"/>
              </a:rPr>
              <a:t>　最も大切だと思う取組みの方向性（「多様なチャレンジによる成長」）</a:t>
            </a:r>
            <a:endParaRPr kumimoji="1" lang="en-US" altLang="ja-JP" sz="1400" b="1" dirty="0" smtClean="0">
              <a:latin typeface="Meiryo UI" panose="020B0604030504040204" pitchFamily="50" charset="-128"/>
              <a:ea typeface="Meiryo UI" panose="020B0604030504040204" pitchFamily="50" charset="-128"/>
            </a:endParaRPr>
          </a:p>
          <a:p>
            <a:endParaRPr kumimoji="1" lang="en-US" altLang="ja-JP" sz="1400" b="1" dirty="0" smtClean="0">
              <a:latin typeface="Meiryo UI" panose="020B0604030504040204" pitchFamily="50" charset="-128"/>
              <a:ea typeface="Meiryo UI" panose="020B0604030504040204" pitchFamily="50" charset="-128"/>
            </a:endParaRPr>
          </a:p>
          <a:p>
            <a:pPr marL="363538" indent="-363538"/>
            <a:r>
              <a:rPr kumimoji="1" lang="ja-JP" altLang="en-US" sz="1400" dirty="0" smtClean="0">
                <a:latin typeface="Meiryo UI" panose="020B0604030504040204" pitchFamily="50" charset="-128"/>
                <a:ea typeface="Meiryo UI" panose="020B0604030504040204" pitchFamily="50" charset="-128"/>
              </a:rPr>
              <a:t>　　</a:t>
            </a:r>
            <a:r>
              <a:rPr kumimoji="1" lang="ja-JP" altLang="en-US" sz="1300" dirty="0" smtClean="0">
                <a:latin typeface="UD デジタル 教科書体 NK-R" panose="02020400000000000000" pitchFamily="18" charset="-128"/>
                <a:ea typeface="UD デジタル 教科書体 NK-R" panose="02020400000000000000" pitchFamily="18" charset="-128"/>
              </a:rPr>
              <a:t>〇</a:t>
            </a:r>
            <a:r>
              <a:rPr kumimoji="1" lang="ja-JP" altLang="en-US" sz="1300" u="sng" dirty="0" smtClean="0">
                <a:latin typeface="UD デジタル 教科書体 NK-R" panose="02020400000000000000" pitchFamily="18" charset="-128"/>
                <a:ea typeface="UD デジタル 教科書体 NK-R" panose="02020400000000000000" pitchFamily="18" charset="-128"/>
              </a:rPr>
              <a:t>「国際的に開かれ、世界中から大阪に人や企業、情報が集まっている」</a:t>
            </a:r>
            <a:r>
              <a:rPr kumimoji="1" lang="ja-JP" altLang="en-US" sz="1300" dirty="0" smtClean="0">
                <a:latin typeface="UD デジタル 教科書体 NK-R" panose="02020400000000000000" pitchFamily="18" charset="-128"/>
                <a:ea typeface="UD デジタル 教科書体 NK-R" panose="02020400000000000000" pitchFamily="18" charset="-128"/>
              </a:rPr>
              <a:t>の回答が最も多く、次いで</a:t>
            </a:r>
            <a:r>
              <a:rPr kumimoji="1" lang="ja-JP" altLang="en-US" sz="1300" u="sng" dirty="0" smtClean="0">
                <a:latin typeface="UD デジタル 教科書体 NK-R" panose="02020400000000000000" pitchFamily="18" charset="-128"/>
                <a:ea typeface="UD デジタル 教科書体 NK-R" panose="02020400000000000000" pitchFamily="18" charset="-128"/>
              </a:rPr>
              <a:t>「先端技術を活用して世界初の製品やサービスがどんどん生み出される」</a:t>
            </a:r>
            <a:r>
              <a:rPr kumimoji="1" lang="ja-JP" altLang="en-US" sz="1300" dirty="0" smtClean="0">
                <a:latin typeface="UD デジタル 教科書体 NK-R" panose="02020400000000000000" pitchFamily="18" charset="-128"/>
                <a:ea typeface="UD デジタル 教科書体 NK-R" panose="02020400000000000000" pitchFamily="18" charset="-128"/>
              </a:rPr>
              <a:t>、</a:t>
            </a:r>
            <a:r>
              <a:rPr kumimoji="1" lang="ja-JP" altLang="en-US" sz="1300" u="sng" dirty="0" smtClean="0">
                <a:latin typeface="UD デジタル 教科書体 NK-R" panose="02020400000000000000" pitchFamily="18" charset="-128"/>
                <a:ea typeface="UD デジタル 教科書体 NK-R" panose="02020400000000000000" pitchFamily="18" charset="-128"/>
              </a:rPr>
              <a:t>「どんな病気でも治せる新しい医療技術等が次々と生まれる」</a:t>
            </a:r>
            <a:r>
              <a:rPr kumimoji="1" lang="ja-JP" altLang="en-US" sz="1300" dirty="0" smtClean="0">
                <a:latin typeface="UD デジタル 教科書体 NK-R" panose="02020400000000000000" pitchFamily="18" charset="-128"/>
                <a:ea typeface="UD デジタル 教科書体 NK-R" panose="02020400000000000000" pitchFamily="18" charset="-128"/>
              </a:rPr>
              <a:t>の順となっている。</a:t>
            </a:r>
            <a:endParaRPr kumimoji="1" lang="en-US" altLang="ja-JP" sz="1300" strike="sngStrike" dirty="0">
              <a:solidFill>
                <a:schemeClr val="tx1"/>
              </a:solidFill>
              <a:latin typeface="UD デジタル 教科書体 NK-R" panose="02020400000000000000" pitchFamily="18" charset="-128"/>
              <a:ea typeface="UD デジタル 教科書体 NK-R" panose="02020400000000000000" pitchFamily="18" charset="-128"/>
            </a:endParaRPr>
          </a:p>
        </p:txBody>
      </p:sp>
      <p:graphicFrame>
        <p:nvGraphicFramePr>
          <p:cNvPr id="9" name="グラフ 8"/>
          <p:cNvGraphicFramePr>
            <a:graphicFrameLocks/>
          </p:cNvGraphicFramePr>
          <p:nvPr>
            <p:extLst/>
          </p:nvPr>
        </p:nvGraphicFramePr>
        <p:xfrm>
          <a:off x="59817" y="2340408"/>
          <a:ext cx="9005455" cy="4491833"/>
        </p:xfrm>
        <a:graphic>
          <a:graphicData uri="http://schemas.openxmlformats.org/drawingml/2006/chart">
            <c:chart xmlns:c="http://schemas.openxmlformats.org/drawingml/2006/chart" xmlns:r="http://schemas.openxmlformats.org/officeDocument/2006/relationships" r:id="rId2"/>
          </a:graphicData>
        </a:graphic>
      </p:graphicFrame>
      <p:sp>
        <p:nvSpPr>
          <p:cNvPr id="8" name="タイトル 1"/>
          <p:cNvSpPr txBox="1">
            <a:spLocks/>
          </p:cNvSpPr>
          <p:nvPr/>
        </p:nvSpPr>
        <p:spPr>
          <a:xfrm>
            <a:off x="0" y="0"/>
            <a:ext cx="9144000" cy="439425"/>
          </a:xfrm>
          <a:prstGeom prst="rect">
            <a:avLst/>
          </a:prstGeom>
          <a:solidFill>
            <a:srgbClr val="002060"/>
          </a:solidFill>
        </p:spPr>
        <p:txBody>
          <a:bodyPr vert="horz" lIns="84406" tIns="42203" rIns="84406" bIns="42203"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dirty="0" smtClean="0">
                <a:solidFill>
                  <a:schemeClr val="bg1"/>
                </a:solidFill>
                <a:latin typeface="Meiryo UI" panose="020B0604030504040204" pitchFamily="50" charset="-128"/>
                <a:ea typeface="Meiryo UI" panose="020B0604030504040204" pitchFamily="50" charset="-128"/>
              </a:rPr>
              <a:t>大阪の将来に関する府民アンケートの概要</a:t>
            </a:r>
            <a:r>
              <a:rPr lang="ja-JP" altLang="en-US" sz="1600" dirty="0" smtClean="0">
                <a:solidFill>
                  <a:schemeClr val="bg1"/>
                </a:solidFill>
                <a:latin typeface="Meiryo UI" panose="020B0604030504040204" pitchFamily="50" charset="-128"/>
                <a:ea typeface="Meiryo UI" panose="020B0604030504040204" pitchFamily="50" charset="-128"/>
              </a:rPr>
              <a:t>（アンケート結果（全体集計））</a:t>
            </a:r>
            <a:endParaRPr lang="ja-JP" altLang="en-US" sz="1600"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8046594" y="2089169"/>
            <a:ext cx="1018678" cy="276999"/>
          </a:xfrm>
          <a:prstGeom prst="rect">
            <a:avLst/>
          </a:prstGeom>
          <a:noFill/>
          <a:ln>
            <a:noFill/>
          </a:ln>
        </p:spPr>
        <p:txBody>
          <a:bodyPr wrap="square" rtlCol="0">
            <a:spAutoFit/>
          </a:bodyPr>
          <a:lstStyle/>
          <a:p>
            <a:pPr algn="ctr"/>
            <a:r>
              <a:rPr kumimoji="1" lang="en-US" altLang="ja-JP" sz="1200" dirty="0">
                <a:latin typeface="Meiryo UI" panose="020B0604030504040204" pitchFamily="50" charset="-128"/>
                <a:ea typeface="Meiryo UI" panose="020B0604030504040204" pitchFamily="50" charset="-128"/>
              </a:rPr>
              <a:t>n=1625</a:t>
            </a:r>
            <a:endParaRPr kumimoji="1" lang="ja-JP" altLang="en-US" sz="1200" dirty="0">
              <a:latin typeface="Meiryo UI" panose="020B0604030504040204" pitchFamily="50" charset="-128"/>
              <a:ea typeface="Meiryo UI" panose="020B0604030504040204" pitchFamily="50" charset="-128"/>
            </a:endParaRPr>
          </a:p>
        </p:txBody>
      </p:sp>
      <p:sp>
        <p:nvSpPr>
          <p:cNvPr id="10" name="スライド番号プレースホルダー 6"/>
          <p:cNvSpPr>
            <a:spLocks noGrp="1"/>
          </p:cNvSpPr>
          <p:nvPr>
            <p:ph type="sldNum" sz="quarter" idx="12"/>
          </p:nvPr>
        </p:nvSpPr>
        <p:spPr>
          <a:xfrm>
            <a:off x="8767482" y="6612835"/>
            <a:ext cx="376517" cy="245165"/>
          </a:xfrm>
          <a:solidFill>
            <a:schemeClr val="accent4"/>
          </a:solidFill>
          <a:ln>
            <a:noFill/>
          </a:ln>
        </p:spPr>
        <p:txBody>
          <a:bodyPr/>
          <a:lstStyle/>
          <a:p>
            <a:r>
              <a:rPr kumimoji="1" lang="en-US" altLang="ja-JP" dirty="0" smtClean="0">
                <a:latin typeface="+mn-lt"/>
                <a:cs typeface="Calibri" panose="020F0502020204030204" pitchFamily="34" charset="0"/>
              </a:rPr>
              <a:t>32</a:t>
            </a:r>
            <a:endParaRPr kumimoji="1" lang="ja-JP" altLang="en-US" dirty="0">
              <a:latin typeface="+mn-lt"/>
              <a:cs typeface="Calibri" panose="020F0502020204030204" pitchFamily="34" charset="0"/>
            </a:endParaRPr>
          </a:p>
        </p:txBody>
      </p:sp>
    </p:spTree>
    <p:extLst>
      <p:ext uri="{BB962C8B-B14F-4D97-AF65-F5344CB8AC3E}">
        <p14:creationId xmlns:p14="http://schemas.microsoft.com/office/powerpoint/2010/main" val="28251466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9816" y="1987083"/>
            <a:ext cx="8543869" cy="483209"/>
          </a:xfrm>
          <a:prstGeom prst="rect">
            <a:avLst/>
          </a:prstGeom>
        </p:spPr>
        <p:txBody>
          <a:bodyPr wrap="square">
            <a:spAutoFit/>
          </a:bodyPr>
          <a:lstStyle/>
          <a:p>
            <a:r>
              <a:rPr lang="ja-JP" altLang="en-US" sz="1270" dirty="0">
                <a:latin typeface="Meiryo UI" panose="020B0604030504040204" pitchFamily="50" charset="-128"/>
                <a:ea typeface="Meiryo UI" panose="020B0604030504040204" pitchFamily="50" charset="-128"/>
              </a:rPr>
              <a:t>Q「いのち輝く幸せな暮らし」の取組みの方向性を実現していくために、大阪をどのようなまちにしていくことが大切だと思うか</a:t>
            </a:r>
          </a:p>
          <a:p>
            <a:r>
              <a:rPr lang="ja-JP" altLang="en-US" sz="1270" dirty="0">
                <a:latin typeface="Meiryo UI" panose="020B0604030504040204" pitchFamily="50" charset="-128"/>
                <a:ea typeface="Meiryo UI" panose="020B0604030504040204" pitchFamily="50" charset="-128"/>
              </a:rPr>
              <a:t>　（最も大切だと思うことを一つ）</a:t>
            </a:r>
          </a:p>
        </p:txBody>
      </p:sp>
      <p:sp>
        <p:nvSpPr>
          <p:cNvPr id="5" name="正方形/長方形 4"/>
          <p:cNvSpPr/>
          <p:nvPr/>
        </p:nvSpPr>
        <p:spPr>
          <a:xfrm>
            <a:off x="204200" y="490468"/>
            <a:ext cx="8861072" cy="12845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b="1" dirty="0" smtClean="0">
                <a:latin typeface="Meiryo UI" panose="020B0604030504040204" pitchFamily="50" charset="-128"/>
                <a:ea typeface="Meiryo UI" panose="020B0604030504040204" pitchFamily="50" charset="-128"/>
              </a:rPr>
              <a:t>Ｑ１</a:t>
            </a:r>
            <a:r>
              <a:rPr kumimoji="1" lang="en-US" altLang="ja-JP" sz="1400" b="1" dirty="0" smtClean="0">
                <a:latin typeface="Meiryo UI" panose="020B0604030504040204" pitchFamily="50" charset="-128"/>
                <a:ea typeface="Meiryo UI" panose="020B0604030504040204" pitchFamily="50" charset="-128"/>
              </a:rPr>
              <a:t>(2)</a:t>
            </a:r>
            <a:r>
              <a:rPr kumimoji="1" lang="ja-JP" altLang="en-US" sz="1400" b="1" dirty="0" smtClean="0">
                <a:latin typeface="Meiryo UI" panose="020B0604030504040204" pitchFamily="50" charset="-128"/>
                <a:ea typeface="Meiryo UI" panose="020B0604030504040204" pitchFamily="50" charset="-128"/>
              </a:rPr>
              <a:t>　最も</a:t>
            </a:r>
            <a:r>
              <a:rPr kumimoji="1" lang="ja-JP" altLang="en-US" sz="1400" b="1" dirty="0">
                <a:latin typeface="Meiryo UI" panose="020B0604030504040204" pitchFamily="50" charset="-128"/>
                <a:ea typeface="Meiryo UI" panose="020B0604030504040204" pitchFamily="50" charset="-128"/>
              </a:rPr>
              <a:t>大切だと思う取組みの方向性（「いのち輝く幸せな暮らし」</a:t>
            </a:r>
            <a:r>
              <a:rPr kumimoji="1" lang="ja-JP" altLang="en-US" sz="1400" b="1" dirty="0" smtClean="0">
                <a:latin typeface="Meiryo UI" panose="020B0604030504040204" pitchFamily="50" charset="-128"/>
                <a:ea typeface="Meiryo UI" panose="020B0604030504040204" pitchFamily="50" charset="-128"/>
              </a:rPr>
              <a:t>）</a:t>
            </a:r>
            <a:endParaRPr kumimoji="1" lang="en-US" altLang="ja-JP" sz="1400" b="1" dirty="0" smtClean="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pPr marL="174625" indent="-174625"/>
            <a:r>
              <a:rPr kumimoji="1" lang="ja-JP" altLang="en-US" sz="1400" dirty="0">
                <a:latin typeface="Meiryo UI" panose="020B0604030504040204" pitchFamily="50" charset="-128"/>
                <a:ea typeface="Meiryo UI" panose="020B0604030504040204" pitchFamily="50" charset="-128"/>
              </a:rPr>
              <a:t>　</a:t>
            </a:r>
            <a:r>
              <a:rPr kumimoji="1" lang="ja-JP" altLang="en-US" sz="1300" dirty="0">
                <a:latin typeface="UD デジタル 教科書体 NK-R" panose="02020400000000000000" pitchFamily="18" charset="-128"/>
                <a:ea typeface="UD デジタル 教科書体 NK-R" panose="02020400000000000000" pitchFamily="18" charset="-128"/>
              </a:rPr>
              <a:t>〇</a:t>
            </a:r>
            <a:r>
              <a:rPr kumimoji="1" lang="ja-JP" altLang="en-US" sz="1300" u="sng" dirty="0">
                <a:latin typeface="UD デジタル 教科書体 NK-R" panose="02020400000000000000" pitchFamily="18" charset="-128"/>
                <a:ea typeface="UD デジタル 教科書体 NK-R" panose="02020400000000000000" pitchFamily="18" charset="-128"/>
              </a:rPr>
              <a:t>「医療が飛躍的に進歩し、誰もがいつまでも健康でいられる</a:t>
            </a:r>
            <a:r>
              <a:rPr kumimoji="1" lang="ja-JP" altLang="en-US" sz="1300" u="sng" dirty="0" smtClean="0">
                <a:latin typeface="UD デジタル 教科書体 NK-R" panose="02020400000000000000" pitchFamily="18" charset="-128"/>
                <a:ea typeface="UD デジタル 教科書体 NK-R" panose="02020400000000000000" pitchFamily="18" charset="-128"/>
              </a:rPr>
              <a:t>」</a:t>
            </a:r>
            <a:r>
              <a:rPr kumimoji="1" lang="ja-JP" altLang="en-US" sz="1300" dirty="0" smtClean="0">
                <a:latin typeface="UD デジタル 教科書体 NK-R" panose="02020400000000000000" pitchFamily="18" charset="-128"/>
                <a:ea typeface="UD デジタル 教科書体 NK-R" panose="02020400000000000000" pitchFamily="18" charset="-128"/>
              </a:rPr>
              <a:t>の回答が最も多く、次いで</a:t>
            </a:r>
            <a:r>
              <a:rPr kumimoji="1" lang="ja-JP" altLang="en-US" sz="1300" dirty="0">
                <a:latin typeface="UD デジタル 教科書体 NK-R" panose="02020400000000000000" pitchFamily="18" charset="-128"/>
                <a:ea typeface="UD デジタル 教科書体 NK-R" panose="02020400000000000000" pitchFamily="18" charset="-128"/>
              </a:rPr>
              <a:t>、</a:t>
            </a:r>
            <a:r>
              <a:rPr kumimoji="1" lang="ja-JP" altLang="en-US" sz="1300" u="sng" dirty="0">
                <a:latin typeface="UD デジタル 教科書体 NK-R" panose="02020400000000000000" pitchFamily="18" charset="-128"/>
                <a:ea typeface="UD デジタル 教科書体 NK-R" panose="02020400000000000000" pitchFamily="18" charset="-128"/>
              </a:rPr>
              <a:t>「一人ひとりの人権が尊重され、誰もが個性や能力をいかして自己実現ができる</a:t>
            </a:r>
            <a:r>
              <a:rPr kumimoji="1" lang="ja-JP" altLang="en-US" sz="1300" u="sng" dirty="0" smtClean="0">
                <a:latin typeface="UD デジタル 教科書体 NK-R" panose="02020400000000000000" pitchFamily="18" charset="-128"/>
                <a:ea typeface="UD デジタル 教科書体 NK-R" panose="02020400000000000000" pitchFamily="18" charset="-128"/>
              </a:rPr>
              <a:t>」</a:t>
            </a:r>
            <a:r>
              <a:rPr kumimoji="1" lang="ja-JP" altLang="en-US" sz="1300" dirty="0">
                <a:latin typeface="UD デジタル 教科書体 NK-R" panose="02020400000000000000" pitchFamily="18" charset="-128"/>
                <a:ea typeface="UD デジタル 教科書体 NK-R" panose="02020400000000000000" pitchFamily="18" charset="-128"/>
              </a:rPr>
              <a:t>、</a:t>
            </a:r>
            <a:r>
              <a:rPr kumimoji="1" lang="ja-JP" altLang="en-US" sz="1300" u="sng" dirty="0">
                <a:latin typeface="UD デジタル 教科書体 NK-R" panose="02020400000000000000" pitchFamily="18" charset="-128"/>
                <a:ea typeface="UD デジタル 教科書体 NK-R" panose="02020400000000000000" pitchFamily="18" charset="-128"/>
              </a:rPr>
              <a:t>「健康や環境に配慮された人にやさしいまちが形成され、生涯を通じて暮らすことが</a:t>
            </a:r>
            <a:r>
              <a:rPr kumimoji="1" lang="ja-JP" altLang="en-US" sz="1300" u="sng" dirty="0" smtClean="0">
                <a:latin typeface="UD デジタル 教科書体 NK-R" panose="02020400000000000000" pitchFamily="18" charset="-128"/>
                <a:ea typeface="UD デジタル 教科書体 NK-R" panose="02020400000000000000" pitchFamily="18" charset="-128"/>
              </a:rPr>
              <a:t>できる」</a:t>
            </a:r>
            <a:r>
              <a:rPr kumimoji="1" lang="ja-JP" altLang="en-US" sz="1300" dirty="0" smtClean="0">
                <a:latin typeface="UD デジタル 教科書体 NK-R" panose="02020400000000000000" pitchFamily="18" charset="-128"/>
                <a:ea typeface="UD デジタル 教科書体 NK-R" panose="02020400000000000000" pitchFamily="18" charset="-128"/>
              </a:rPr>
              <a:t>の順となっている。</a:t>
            </a:r>
            <a:endParaRPr kumimoji="1" lang="ja-JP" altLang="en-US" sz="1300" dirty="0">
              <a:latin typeface="UD デジタル 教科書体 NK-R" panose="02020400000000000000" pitchFamily="18" charset="-128"/>
              <a:ea typeface="UD デジタル 教科書体 NK-R" panose="02020400000000000000" pitchFamily="18" charset="-128"/>
            </a:endParaRPr>
          </a:p>
        </p:txBody>
      </p:sp>
      <p:graphicFrame>
        <p:nvGraphicFramePr>
          <p:cNvPr id="9" name="グラフ 8"/>
          <p:cNvGraphicFramePr>
            <a:graphicFrameLocks/>
          </p:cNvGraphicFramePr>
          <p:nvPr>
            <p:extLst/>
          </p:nvPr>
        </p:nvGraphicFramePr>
        <p:xfrm>
          <a:off x="59816" y="2470292"/>
          <a:ext cx="9005456" cy="4387710"/>
        </p:xfrm>
        <a:graphic>
          <a:graphicData uri="http://schemas.openxmlformats.org/drawingml/2006/chart">
            <c:chart xmlns:c="http://schemas.openxmlformats.org/drawingml/2006/chart" xmlns:r="http://schemas.openxmlformats.org/officeDocument/2006/relationships" r:id="rId2"/>
          </a:graphicData>
        </a:graphic>
      </p:graphicFrame>
      <p:sp>
        <p:nvSpPr>
          <p:cNvPr id="8" name="タイトル 1"/>
          <p:cNvSpPr txBox="1">
            <a:spLocks/>
          </p:cNvSpPr>
          <p:nvPr/>
        </p:nvSpPr>
        <p:spPr>
          <a:xfrm>
            <a:off x="0" y="0"/>
            <a:ext cx="9144000" cy="439425"/>
          </a:xfrm>
          <a:prstGeom prst="rect">
            <a:avLst/>
          </a:prstGeom>
          <a:solidFill>
            <a:srgbClr val="002060"/>
          </a:solidFill>
        </p:spPr>
        <p:txBody>
          <a:bodyPr vert="horz" lIns="84406" tIns="42203" rIns="84406" bIns="42203"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dirty="0" smtClean="0">
                <a:solidFill>
                  <a:schemeClr val="bg1"/>
                </a:solidFill>
                <a:latin typeface="Meiryo UI" panose="020B0604030504040204" pitchFamily="50" charset="-128"/>
                <a:ea typeface="Meiryo UI" panose="020B0604030504040204" pitchFamily="50" charset="-128"/>
              </a:rPr>
              <a:t>大阪の将来に関する府民アンケートの概要</a:t>
            </a:r>
            <a:r>
              <a:rPr lang="ja-JP" altLang="en-US" sz="1600" dirty="0" smtClean="0">
                <a:solidFill>
                  <a:schemeClr val="bg1"/>
                </a:solidFill>
                <a:latin typeface="Meiryo UI" panose="020B0604030504040204" pitchFamily="50" charset="-128"/>
                <a:ea typeface="Meiryo UI" panose="020B0604030504040204" pitchFamily="50" charset="-128"/>
              </a:rPr>
              <a:t>（アンケート結果（全体集計））</a:t>
            </a:r>
            <a:endParaRPr lang="ja-JP" altLang="en-US" sz="1600" dirty="0">
              <a:solidFill>
                <a:schemeClr val="bg1"/>
              </a:solidFill>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a:xfrm>
            <a:off x="8767482" y="6612835"/>
            <a:ext cx="376517" cy="245165"/>
          </a:xfrm>
          <a:solidFill>
            <a:schemeClr val="accent4"/>
          </a:solidFill>
          <a:ln>
            <a:noFill/>
          </a:ln>
        </p:spPr>
        <p:txBody>
          <a:bodyPr/>
          <a:lstStyle/>
          <a:p>
            <a:r>
              <a:rPr kumimoji="1" lang="en-US" altLang="ja-JP" dirty="0" smtClean="0">
                <a:latin typeface="+mn-lt"/>
                <a:cs typeface="Calibri" panose="020F0502020204030204" pitchFamily="34" charset="0"/>
              </a:rPr>
              <a:t>33</a:t>
            </a:r>
            <a:endParaRPr kumimoji="1" lang="ja-JP" altLang="en-US" dirty="0">
              <a:latin typeface="+mn-lt"/>
              <a:cs typeface="Calibri" panose="020F0502020204030204" pitchFamily="34" charset="0"/>
            </a:endParaRPr>
          </a:p>
        </p:txBody>
      </p:sp>
      <p:sp>
        <p:nvSpPr>
          <p:cNvPr id="10" name="テキスト ボックス 9"/>
          <p:cNvSpPr txBox="1"/>
          <p:nvPr/>
        </p:nvSpPr>
        <p:spPr>
          <a:xfrm>
            <a:off x="8005172" y="2281997"/>
            <a:ext cx="1111456" cy="276999"/>
          </a:xfrm>
          <a:prstGeom prst="rect">
            <a:avLst/>
          </a:prstGeom>
          <a:noFill/>
          <a:ln>
            <a:noFill/>
          </a:ln>
        </p:spPr>
        <p:txBody>
          <a:bodyPr wrap="square" rtlCol="0">
            <a:spAutoFit/>
          </a:bodyPr>
          <a:lstStyle/>
          <a:p>
            <a:pPr algn="ctr"/>
            <a:r>
              <a:rPr kumimoji="1" lang="en-US" altLang="ja-JP" sz="1200" dirty="0">
                <a:latin typeface="Meiryo UI" panose="020B0604030504040204" pitchFamily="50" charset="-128"/>
                <a:ea typeface="Meiryo UI" panose="020B0604030504040204" pitchFamily="50" charset="-128"/>
              </a:rPr>
              <a:t>n=1626</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244877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9816" y="2043500"/>
            <a:ext cx="8543869" cy="483209"/>
          </a:xfrm>
          <a:prstGeom prst="rect">
            <a:avLst/>
          </a:prstGeom>
        </p:spPr>
        <p:txBody>
          <a:bodyPr wrap="square">
            <a:spAutoFit/>
          </a:bodyPr>
          <a:lstStyle/>
          <a:p>
            <a:r>
              <a:rPr lang="ja-JP" altLang="en-US" sz="1270" dirty="0">
                <a:latin typeface="Meiryo UI" panose="020B0604030504040204" pitchFamily="50" charset="-128"/>
                <a:ea typeface="Meiryo UI" panose="020B0604030504040204" pitchFamily="50" charset="-128"/>
              </a:rPr>
              <a:t>Q「世界の未来をともにつくる」の取組みの方向性を実現していくために、大阪をどのようなまちにしていくことが大切だと思うか</a:t>
            </a:r>
          </a:p>
          <a:p>
            <a:r>
              <a:rPr lang="ja-JP" altLang="en-US" sz="1270" dirty="0">
                <a:latin typeface="Meiryo UI" panose="020B0604030504040204" pitchFamily="50" charset="-128"/>
                <a:ea typeface="Meiryo UI" panose="020B0604030504040204" pitchFamily="50" charset="-128"/>
              </a:rPr>
              <a:t>　（最も大切だと思うことを一つ）</a:t>
            </a:r>
          </a:p>
        </p:txBody>
      </p:sp>
      <p:sp>
        <p:nvSpPr>
          <p:cNvPr id="5" name="正方形/長方形 4"/>
          <p:cNvSpPr/>
          <p:nvPr/>
        </p:nvSpPr>
        <p:spPr>
          <a:xfrm>
            <a:off x="152725" y="527140"/>
            <a:ext cx="8789569" cy="11806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b="1" dirty="0" smtClean="0">
                <a:latin typeface="Meiryo UI" panose="020B0604030504040204" pitchFamily="50" charset="-128"/>
                <a:ea typeface="Meiryo UI" panose="020B0604030504040204" pitchFamily="50" charset="-128"/>
              </a:rPr>
              <a:t>Ｑ１</a:t>
            </a:r>
            <a:r>
              <a:rPr kumimoji="1" lang="en-US" altLang="ja-JP" sz="1400" b="1" dirty="0" smtClean="0">
                <a:latin typeface="Meiryo UI" panose="020B0604030504040204" pitchFamily="50" charset="-128"/>
                <a:ea typeface="Meiryo UI" panose="020B0604030504040204" pitchFamily="50" charset="-128"/>
              </a:rPr>
              <a:t>(3)</a:t>
            </a:r>
            <a:r>
              <a:rPr kumimoji="1" lang="ja-JP" altLang="en-US" sz="1400" b="1" dirty="0" smtClean="0">
                <a:latin typeface="Meiryo UI" panose="020B0604030504040204" pitchFamily="50" charset="-128"/>
                <a:ea typeface="Meiryo UI" panose="020B0604030504040204" pitchFamily="50" charset="-128"/>
              </a:rPr>
              <a:t>　最も</a:t>
            </a:r>
            <a:r>
              <a:rPr kumimoji="1" lang="ja-JP" altLang="en-US" sz="1400" b="1" dirty="0">
                <a:latin typeface="Meiryo UI" panose="020B0604030504040204" pitchFamily="50" charset="-128"/>
                <a:ea typeface="Meiryo UI" panose="020B0604030504040204" pitchFamily="50" charset="-128"/>
              </a:rPr>
              <a:t>大切だと思う取組みの方向性（「世界の未来をともにつくる」</a:t>
            </a:r>
            <a:r>
              <a:rPr kumimoji="1" lang="ja-JP" altLang="en-US" sz="1400" b="1" dirty="0" smtClean="0">
                <a:latin typeface="Meiryo UI" panose="020B0604030504040204" pitchFamily="50" charset="-128"/>
                <a:ea typeface="Meiryo UI" panose="020B0604030504040204" pitchFamily="50" charset="-128"/>
              </a:rPr>
              <a:t>）</a:t>
            </a:r>
            <a:endParaRPr kumimoji="1" lang="en-US" altLang="ja-JP" sz="1400" b="1" dirty="0" smtClean="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pPr marL="174625" indent="-174625"/>
            <a:r>
              <a:rPr kumimoji="1" lang="ja-JP" altLang="en-US" sz="1300" dirty="0">
                <a:latin typeface="UD デジタル 教科書体 NK-R" panose="02020400000000000000" pitchFamily="18" charset="-128"/>
                <a:ea typeface="UD デジタル 教科書体 NK-R" panose="02020400000000000000" pitchFamily="18" charset="-128"/>
              </a:rPr>
              <a:t>　</a:t>
            </a:r>
            <a:r>
              <a:rPr kumimoji="1" lang="ja-JP" altLang="en-US" sz="1300" dirty="0" smtClean="0">
                <a:latin typeface="UD デジタル 教科書体 NK-R" panose="02020400000000000000" pitchFamily="18" charset="-128"/>
                <a:ea typeface="UD デジタル 教科書体 NK-R" panose="02020400000000000000" pitchFamily="18" charset="-128"/>
              </a:rPr>
              <a:t>○</a:t>
            </a:r>
            <a:r>
              <a:rPr kumimoji="1" lang="ja-JP" altLang="en-US" sz="1300" u="sng" dirty="0" smtClean="0">
                <a:latin typeface="UD デジタル 教科書体 NK-R" panose="02020400000000000000" pitchFamily="18" charset="-128"/>
                <a:ea typeface="UD デジタル 教科書体 NK-R" panose="02020400000000000000" pitchFamily="18" charset="-128"/>
              </a:rPr>
              <a:t>「</a:t>
            </a:r>
            <a:r>
              <a:rPr kumimoji="1" lang="ja-JP" altLang="en-US" sz="1300" u="sng" dirty="0">
                <a:latin typeface="UD デジタル 教科書体 NK-R" panose="02020400000000000000" pitchFamily="18" charset="-128"/>
                <a:ea typeface="UD デジタル 教科書体 NK-R" panose="02020400000000000000" pitchFamily="18" charset="-128"/>
              </a:rPr>
              <a:t>大阪が世界に先駆けた高齢社会や健康・医療（癌や認知症の克服など）のモデルになっている</a:t>
            </a:r>
            <a:r>
              <a:rPr kumimoji="1" lang="ja-JP" altLang="en-US" sz="1300" u="sng" dirty="0" smtClean="0">
                <a:latin typeface="UD デジタル 教科書体 NK-R" panose="02020400000000000000" pitchFamily="18" charset="-128"/>
                <a:ea typeface="UD デジタル 教科書体 NK-R" panose="02020400000000000000" pitchFamily="18" charset="-128"/>
              </a:rPr>
              <a:t>」</a:t>
            </a:r>
            <a:r>
              <a:rPr kumimoji="1" lang="ja-JP" altLang="en-US" sz="1300" dirty="0" smtClean="0">
                <a:latin typeface="UD デジタル 教科書体 NK-R" panose="02020400000000000000" pitchFamily="18" charset="-128"/>
                <a:ea typeface="UD デジタル 教科書体 NK-R" panose="02020400000000000000" pitchFamily="18" charset="-128"/>
              </a:rPr>
              <a:t>の回答が最も多く、次いで、</a:t>
            </a:r>
            <a:r>
              <a:rPr kumimoji="1" lang="ja-JP" altLang="en-US" sz="1300" u="sng" dirty="0" smtClean="0">
                <a:latin typeface="UD デジタル 教科書体 NK-R" panose="02020400000000000000" pitchFamily="18" charset="-128"/>
                <a:ea typeface="UD デジタル 教科書体 NK-R" panose="02020400000000000000" pitchFamily="18" charset="-128"/>
              </a:rPr>
              <a:t>「大阪</a:t>
            </a:r>
            <a:r>
              <a:rPr kumimoji="1" lang="ja-JP" altLang="en-US" sz="1300" u="sng" dirty="0">
                <a:latin typeface="UD デジタル 教科書体 NK-R" panose="02020400000000000000" pitchFamily="18" charset="-128"/>
                <a:ea typeface="UD デジタル 教科書体 NK-R" panose="02020400000000000000" pitchFamily="18" charset="-128"/>
              </a:rPr>
              <a:t>に根付く、</a:t>
            </a:r>
            <a:r>
              <a:rPr kumimoji="1" lang="en-US" altLang="ja-JP" sz="1300" u="sng" dirty="0">
                <a:latin typeface="UD デジタル 教科書体 NK-R" panose="02020400000000000000" pitchFamily="18" charset="-128"/>
                <a:ea typeface="UD デジタル 教科書体 NK-R" panose="02020400000000000000" pitchFamily="18" charset="-128"/>
              </a:rPr>
              <a:t>SDGs</a:t>
            </a:r>
            <a:r>
              <a:rPr kumimoji="1" lang="ja-JP" altLang="en-US" sz="1300" u="sng" dirty="0" err="1">
                <a:latin typeface="UD デジタル 教科書体 NK-R" panose="02020400000000000000" pitchFamily="18" charset="-128"/>
                <a:ea typeface="UD デジタル 教科書体 NK-R" panose="02020400000000000000" pitchFamily="18" charset="-128"/>
              </a:rPr>
              <a:t>にも</a:t>
            </a:r>
            <a:r>
              <a:rPr kumimoji="1" lang="ja-JP" altLang="en-US" sz="1300" u="sng" dirty="0" smtClean="0">
                <a:latin typeface="UD デジタル 教科書体 NK-R" panose="02020400000000000000" pitchFamily="18" charset="-128"/>
                <a:ea typeface="UD デジタル 教科書体 NK-R" panose="02020400000000000000" pitchFamily="18" charset="-128"/>
              </a:rPr>
              <a:t>通じる</a:t>
            </a:r>
            <a:r>
              <a:rPr kumimoji="1" lang="en-US" altLang="ja-JP" sz="1300" u="sng" dirty="0" smtClean="0">
                <a:latin typeface="UD デジタル 教科書体 NK-R" panose="02020400000000000000" pitchFamily="18" charset="-128"/>
                <a:ea typeface="UD デジタル 教科書体 NK-R" panose="02020400000000000000" pitchFamily="18" charset="-128"/>
              </a:rPr>
              <a:t>『</a:t>
            </a:r>
            <a:r>
              <a:rPr kumimoji="1" lang="ja-JP" altLang="en-US" sz="1300" u="sng" dirty="0" smtClean="0">
                <a:latin typeface="UD デジタル 教科書体 NK-R" panose="02020400000000000000" pitchFamily="18" charset="-128"/>
                <a:ea typeface="UD デジタル 教科書体 NK-R" panose="02020400000000000000" pitchFamily="18" charset="-128"/>
              </a:rPr>
              <a:t>三方</a:t>
            </a:r>
            <a:r>
              <a:rPr kumimoji="1" lang="ja-JP" altLang="en-US" sz="1300" u="sng" dirty="0">
                <a:latin typeface="UD デジタル 教科書体 NK-R" panose="02020400000000000000" pitchFamily="18" charset="-128"/>
                <a:ea typeface="UD デジタル 教科書体 NK-R" panose="02020400000000000000" pitchFamily="18" charset="-128"/>
              </a:rPr>
              <a:t>よし（売り手によし・買い手によし・世間によし</a:t>
            </a:r>
            <a:r>
              <a:rPr kumimoji="1" lang="ja-JP" altLang="en-US" sz="1300" u="sng" dirty="0" smtClean="0">
                <a:latin typeface="UD デジタル 教科書体 NK-R" panose="02020400000000000000" pitchFamily="18" charset="-128"/>
                <a:ea typeface="UD デジタル 教科書体 NK-R" panose="02020400000000000000" pitchFamily="18" charset="-128"/>
              </a:rPr>
              <a:t>）</a:t>
            </a:r>
            <a:r>
              <a:rPr kumimoji="1" lang="en-US" altLang="ja-JP" sz="1300" u="sng" dirty="0" smtClean="0">
                <a:latin typeface="UD デジタル 教科書体 NK-R" panose="02020400000000000000" pitchFamily="18" charset="-128"/>
                <a:ea typeface="UD デジタル 教科書体 NK-R" panose="02020400000000000000" pitchFamily="18" charset="-128"/>
              </a:rPr>
              <a:t>』</a:t>
            </a:r>
            <a:r>
              <a:rPr kumimoji="1" lang="ja-JP" altLang="en-US" sz="1300" u="sng" dirty="0" smtClean="0">
                <a:latin typeface="UD デジタル 教科書体 NK-R" panose="02020400000000000000" pitchFamily="18" charset="-128"/>
                <a:ea typeface="UD デジタル 教科書体 NK-R" panose="02020400000000000000" pitchFamily="18" charset="-128"/>
              </a:rPr>
              <a:t>や</a:t>
            </a:r>
            <a:r>
              <a:rPr kumimoji="1" lang="en-US" altLang="ja-JP" sz="1300" u="sng" dirty="0" smtClean="0">
                <a:latin typeface="UD デジタル 教科書体 NK-R" panose="02020400000000000000" pitchFamily="18" charset="-128"/>
                <a:ea typeface="UD デジタル 教科書体 NK-R" panose="02020400000000000000" pitchFamily="18" charset="-128"/>
              </a:rPr>
              <a:t>『</a:t>
            </a:r>
            <a:r>
              <a:rPr kumimoji="1" lang="ja-JP" altLang="en-US" sz="1300" u="sng" dirty="0" smtClean="0">
                <a:latin typeface="UD デジタル 教科書体 NK-R" panose="02020400000000000000" pitchFamily="18" charset="-128"/>
                <a:ea typeface="UD デジタル 教科書体 NK-R" panose="02020400000000000000" pitchFamily="18" charset="-128"/>
              </a:rPr>
              <a:t>おせっかい</a:t>
            </a:r>
            <a:r>
              <a:rPr kumimoji="1" lang="en-US" altLang="ja-JP" sz="1300" u="sng" dirty="0" smtClean="0">
                <a:latin typeface="UD デジタル 教科書体 NK-R" panose="02020400000000000000" pitchFamily="18" charset="-128"/>
                <a:ea typeface="UD デジタル 教科書体 NK-R" panose="02020400000000000000" pitchFamily="18" charset="-128"/>
              </a:rPr>
              <a:t>』</a:t>
            </a:r>
            <a:r>
              <a:rPr kumimoji="1" lang="ja-JP" altLang="en-US" sz="1300" u="sng" dirty="0" smtClean="0">
                <a:latin typeface="UD デジタル 教科書体 NK-R" panose="02020400000000000000" pitchFamily="18" charset="-128"/>
                <a:ea typeface="UD デジタル 教科書体 NK-R" panose="02020400000000000000" pitchFamily="18" charset="-128"/>
              </a:rPr>
              <a:t>の</a:t>
            </a:r>
            <a:r>
              <a:rPr kumimoji="1" lang="ja-JP" altLang="en-US" sz="1300" u="sng" dirty="0">
                <a:latin typeface="UD デジタル 教科書体 NK-R" panose="02020400000000000000" pitchFamily="18" charset="-128"/>
                <a:ea typeface="UD デジタル 教科書体 NK-R" panose="02020400000000000000" pitchFamily="18" charset="-128"/>
              </a:rPr>
              <a:t>精神が世界にも広がって</a:t>
            </a:r>
            <a:r>
              <a:rPr kumimoji="1" lang="ja-JP" altLang="en-US" sz="1300" u="sng" dirty="0" smtClean="0">
                <a:latin typeface="UD デジタル 教科書体 NK-R" panose="02020400000000000000" pitchFamily="18" charset="-128"/>
                <a:ea typeface="UD デジタル 教科書体 NK-R" panose="02020400000000000000" pitchFamily="18" charset="-128"/>
              </a:rPr>
              <a:t>いる」</a:t>
            </a:r>
            <a:r>
              <a:rPr kumimoji="1" lang="ja-JP" altLang="en-US" sz="1300" dirty="0" smtClean="0">
                <a:latin typeface="UD デジタル 教科書体 NK-R" panose="02020400000000000000" pitchFamily="18" charset="-128"/>
                <a:ea typeface="UD デジタル 教科書体 NK-R" panose="02020400000000000000" pitchFamily="18" charset="-128"/>
              </a:rPr>
              <a:t>の順となっている。</a:t>
            </a:r>
            <a:endParaRPr kumimoji="1" lang="ja-JP" altLang="en-US" sz="1300" dirty="0">
              <a:latin typeface="UD デジタル 教科書体 NK-R" panose="02020400000000000000" pitchFamily="18" charset="-128"/>
              <a:ea typeface="UD デジタル 教科書体 NK-R" panose="02020400000000000000" pitchFamily="18" charset="-128"/>
            </a:endParaRPr>
          </a:p>
        </p:txBody>
      </p:sp>
      <p:graphicFrame>
        <p:nvGraphicFramePr>
          <p:cNvPr id="9" name="グラフ 8"/>
          <p:cNvGraphicFramePr>
            <a:graphicFrameLocks/>
          </p:cNvGraphicFramePr>
          <p:nvPr>
            <p:extLst/>
          </p:nvPr>
        </p:nvGraphicFramePr>
        <p:xfrm>
          <a:off x="59816" y="2526709"/>
          <a:ext cx="9005456" cy="4331291"/>
        </p:xfrm>
        <a:graphic>
          <a:graphicData uri="http://schemas.openxmlformats.org/drawingml/2006/chart">
            <c:chart xmlns:c="http://schemas.openxmlformats.org/drawingml/2006/chart" xmlns:r="http://schemas.openxmlformats.org/officeDocument/2006/relationships" r:id="rId2"/>
          </a:graphicData>
        </a:graphic>
      </p:graphicFrame>
      <p:sp>
        <p:nvSpPr>
          <p:cNvPr id="8" name="タイトル 1"/>
          <p:cNvSpPr txBox="1">
            <a:spLocks/>
          </p:cNvSpPr>
          <p:nvPr/>
        </p:nvSpPr>
        <p:spPr>
          <a:xfrm>
            <a:off x="0" y="0"/>
            <a:ext cx="9144000" cy="439425"/>
          </a:xfrm>
          <a:prstGeom prst="rect">
            <a:avLst/>
          </a:prstGeom>
          <a:solidFill>
            <a:srgbClr val="002060"/>
          </a:solidFill>
        </p:spPr>
        <p:txBody>
          <a:bodyPr vert="horz" lIns="84406" tIns="42203" rIns="84406" bIns="42203"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dirty="0" smtClean="0">
                <a:solidFill>
                  <a:schemeClr val="bg1"/>
                </a:solidFill>
                <a:latin typeface="Meiryo UI" panose="020B0604030504040204" pitchFamily="50" charset="-128"/>
                <a:ea typeface="Meiryo UI" panose="020B0604030504040204" pitchFamily="50" charset="-128"/>
              </a:rPr>
              <a:t>大阪の将来に関する府民アンケートの概要</a:t>
            </a:r>
            <a:r>
              <a:rPr lang="ja-JP" altLang="en-US" sz="1600" dirty="0" smtClean="0">
                <a:solidFill>
                  <a:schemeClr val="bg1"/>
                </a:solidFill>
                <a:latin typeface="Meiryo UI" panose="020B0604030504040204" pitchFamily="50" charset="-128"/>
                <a:ea typeface="Meiryo UI" panose="020B0604030504040204" pitchFamily="50" charset="-128"/>
              </a:rPr>
              <a:t>（アンケート結果（全体集計））</a:t>
            </a:r>
            <a:endParaRPr lang="ja-JP" altLang="en-US" sz="1600" dirty="0">
              <a:solidFill>
                <a:schemeClr val="bg1"/>
              </a:solidFill>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a:xfrm>
            <a:off x="8767482" y="6612835"/>
            <a:ext cx="376517" cy="245165"/>
          </a:xfrm>
          <a:solidFill>
            <a:schemeClr val="accent4"/>
          </a:solidFill>
          <a:ln>
            <a:noFill/>
          </a:ln>
        </p:spPr>
        <p:txBody>
          <a:bodyPr/>
          <a:lstStyle/>
          <a:p>
            <a:r>
              <a:rPr kumimoji="1" lang="en-US" altLang="ja-JP" dirty="0" smtClean="0">
                <a:latin typeface="+mn-lt"/>
                <a:cs typeface="Calibri" panose="020F0502020204030204" pitchFamily="34" charset="0"/>
              </a:rPr>
              <a:t>34</a:t>
            </a:r>
            <a:endParaRPr kumimoji="1" lang="ja-JP" altLang="en-US" dirty="0">
              <a:latin typeface="+mn-lt"/>
              <a:cs typeface="Calibri" panose="020F0502020204030204" pitchFamily="34" charset="0"/>
            </a:endParaRPr>
          </a:p>
        </p:txBody>
      </p:sp>
      <p:sp>
        <p:nvSpPr>
          <p:cNvPr id="10" name="テキスト ボックス 9"/>
          <p:cNvSpPr txBox="1"/>
          <p:nvPr/>
        </p:nvSpPr>
        <p:spPr>
          <a:xfrm>
            <a:off x="8072144" y="2285104"/>
            <a:ext cx="993128" cy="276999"/>
          </a:xfrm>
          <a:prstGeom prst="rect">
            <a:avLst/>
          </a:prstGeom>
          <a:noFill/>
          <a:ln>
            <a:noFill/>
          </a:ln>
        </p:spPr>
        <p:txBody>
          <a:bodyPr wrap="square" rtlCol="0">
            <a:spAutoFit/>
          </a:bodyPr>
          <a:lstStyle/>
          <a:p>
            <a:pPr algn="ctr"/>
            <a:r>
              <a:rPr kumimoji="1" lang="en-US" altLang="ja-JP" sz="1200" dirty="0">
                <a:latin typeface="Meiryo UI" panose="020B0604030504040204" pitchFamily="50" charset="-128"/>
                <a:ea typeface="Meiryo UI" panose="020B0604030504040204" pitchFamily="50" charset="-128"/>
              </a:rPr>
              <a:t>n=1607</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153471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88768" y="470186"/>
            <a:ext cx="8716687" cy="6889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b="1" dirty="0" smtClean="0">
                <a:latin typeface="Meiryo UI" panose="020B0604030504040204" pitchFamily="50" charset="-128"/>
                <a:ea typeface="Meiryo UI" panose="020B0604030504040204" pitchFamily="50" charset="-128"/>
              </a:rPr>
              <a:t>Ｑ２　未来</a:t>
            </a:r>
            <a:r>
              <a:rPr kumimoji="1" lang="ja-JP" altLang="en-US" sz="1400" b="1" dirty="0">
                <a:latin typeface="Meiryo UI" panose="020B0604030504040204" pitchFamily="50" charset="-128"/>
                <a:ea typeface="Meiryo UI" panose="020B0604030504040204" pitchFamily="50" charset="-128"/>
              </a:rPr>
              <a:t>の大阪（世界一ワクワクする都市）について、あなたの夢やアイデアを教えてください。（自由記述）</a:t>
            </a:r>
            <a:endParaRPr kumimoji="1" lang="en-US" altLang="ja-JP" sz="1400" b="1" dirty="0">
              <a:latin typeface="Meiryo UI" panose="020B0604030504040204" pitchFamily="50" charset="-128"/>
              <a:ea typeface="Meiryo UI" panose="020B0604030504040204" pitchFamily="50" charset="-128"/>
            </a:endParaRPr>
          </a:p>
          <a:p>
            <a:endParaRPr kumimoji="1" lang="en-US" altLang="ja-JP" sz="1400" b="1" dirty="0" smtClean="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　　</a:t>
            </a:r>
            <a:r>
              <a:rPr kumimoji="1" lang="ja-JP" altLang="en-US" sz="1400" dirty="0" smtClean="0">
                <a:latin typeface="UD デジタル 教科書体 NK-R" panose="02020400000000000000" pitchFamily="18" charset="-128"/>
                <a:ea typeface="UD デジタル 教科書体 NK-R" panose="02020400000000000000" pitchFamily="18" charset="-128"/>
              </a:rPr>
              <a:t>〇</a:t>
            </a:r>
            <a:r>
              <a:rPr kumimoji="1" lang="ja-JP" altLang="en-US" sz="1400" dirty="0">
                <a:latin typeface="UD デジタル 教科書体 NK-R" panose="02020400000000000000" pitchFamily="18" charset="-128"/>
                <a:ea typeface="UD デジタル 教科書体 NK-R" panose="02020400000000000000" pitchFamily="18" charset="-128"/>
              </a:rPr>
              <a:t>出現頻度</a:t>
            </a:r>
            <a:r>
              <a:rPr kumimoji="1" lang="ja-JP" altLang="en-US" sz="1400" dirty="0" smtClean="0">
                <a:latin typeface="UD デジタル 教科書体 NK-R" panose="02020400000000000000" pitchFamily="18" charset="-128"/>
                <a:ea typeface="UD デジタル 教科書体 NK-R" panose="02020400000000000000" pitchFamily="18" charset="-128"/>
              </a:rPr>
              <a:t>の高い回答内容（単語）は、</a:t>
            </a:r>
            <a:r>
              <a:rPr kumimoji="1" lang="ja-JP" altLang="en-US" sz="1400" dirty="0">
                <a:solidFill>
                  <a:prstClr val="black"/>
                </a:solidFill>
                <a:latin typeface="UD デジタル 教科書体 NK-R" panose="02020400000000000000" pitchFamily="18" charset="-128"/>
                <a:ea typeface="UD デジタル 教科書体 NK-R" panose="02020400000000000000" pitchFamily="18" charset="-128"/>
              </a:rPr>
              <a:t>「世界」、「日本」、「技術」、「環境」等であった</a:t>
            </a:r>
            <a:r>
              <a:rPr kumimoji="1" lang="ja-JP" altLang="en-US" sz="1400" dirty="0" smtClean="0">
                <a:solidFill>
                  <a:prstClr val="black"/>
                </a:solidFill>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ja-JP" altLang="en-US" sz="1100" dirty="0" smtClean="0">
                <a:latin typeface="UD デジタル 教科書体 NK-R" panose="02020400000000000000" pitchFamily="18" charset="-128"/>
                <a:ea typeface="UD デジタル 教科書体 NK-R" panose="02020400000000000000" pitchFamily="18" charset="-128"/>
              </a:rPr>
              <a:t>　　</a:t>
            </a:r>
            <a:endParaRPr kumimoji="1" lang="en-US" altLang="ja-JP" sz="1100" dirty="0">
              <a:latin typeface="UD デジタル 教科書体 NK-R" panose="02020400000000000000" pitchFamily="18" charset="-128"/>
              <a:ea typeface="UD デジタル 教科書体 NK-R" panose="02020400000000000000" pitchFamily="18" charset="-128"/>
            </a:endParaRPr>
          </a:p>
        </p:txBody>
      </p:sp>
      <p:sp>
        <p:nvSpPr>
          <p:cNvPr id="8" name="タイトル 1"/>
          <p:cNvSpPr txBox="1">
            <a:spLocks/>
          </p:cNvSpPr>
          <p:nvPr/>
        </p:nvSpPr>
        <p:spPr>
          <a:xfrm>
            <a:off x="0" y="0"/>
            <a:ext cx="9144000" cy="439425"/>
          </a:xfrm>
          <a:prstGeom prst="rect">
            <a:avLst/>
          </a:prstGeom>
          <a:solidFill>
            <a:srgbClr val="002060"/>
          </a:solidFill>
        </p:spPr>
        <p:txBody>
          <a:bodyPr vert="horz" lIns="84406" tIns="42203" rIns="84406" bIns="42203"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dirty="0" smtClean="0">
                <a:solidFill>
                  <a:schemeClr val="bg1"/>
                </a:solidFill>
                <a:latin typeface="Meiryo UI" panose="020B0604030504040204" pitchFamily="50" charset="-128"/>
                <a:ea typeface="Meiryo UI" panose="020B0604030504040204" pitchFamily="50" charset="-128"/>
              </a:rPr>
              <a:t>大阪の将来に関する府民アンケートの概要</a:t>
            </a:r>
            <a:r>
              <a:rPr lang="ja-JP" altLang="en-US" sz="1600" dirty="0" smtClean="0">
                <a:solidFill>
                  <a:schemeClr val="bg1"/>
                </a:solidFill>
                <a:latin typeface="Meiryo UI" panose="020B0604030504040204" pitchFamily="50" charset="-128"/>
                <a:ea typeface="Meiryo UI" panose="020B0604030504040204" pitchFamily="50" charset="-128"/>
              </a:rPr>
              <a:t>（アンケート結果（全体集計））</a:t>
            </a:r>
            <a:endParaRPr lang="ja-JP" altLang="en-US" sz="1600" dirty="0">
              <a:solidFill>
                <a:schemeClr val="bg1"/>
              </a:solidFill>
              <a:latin typeface="Meiryo UI" panose="020B0604030504040204" pitchFamily="50" charset="-128"/>
              <a:ea typeface="Meiryo UI" panose="020B0604030504040204" pitchFamily="50" charset="-128"/>
            </a:endParaRPr>
          </a:p>
        </p:txBody>
      </p:sp>
      <p:sp>
        <p:nvSpPr>
          <p:cNvPr id="9" name="スライド番号プレースホルダー 6"/>
          <p:cNvSpPr>
            <a:spLocks noGrp="1"/>
          </p:cNvSpPr>
          <p:nvPr>
            <p:ph type="sldNum" sz="quarter" idx="12"/>
          </p:nvPr>
        </p:nvSpPr>
        <p:spPr>
          <a:xfrm>
            <a:off x="8767482" y="6612835"/>
            <a:ext cx="376517" cy="245165"/>
          </a:xfrm>
          <a:solidFill>
            <a:schemeClr val="accent4"/>
          </a:solidFill>
          <a:ln>
            <a:noFill/>
          </a:ln>
        </p:spPr>
        <p:txBody>
          <a:bodyPr/>
          <a:lstStyle/>
          <a:p>
            <a:r>
              <a:rPr kumimoji="1" lang="en-US" altLang="ja-JP" dirty="0" smtClean="0">
                <a:latin typeface="+mn-lt"/>
                <a:cs typeface="Calibri" panose="020F0502020204030204" pitchFamily="34" charset="0"/>
              </a:rPr>
              <a:t>35</a:t>
            </a:r>
            <a:endParaRPr kumimoji="1" lang="ja-JP" altLang="en-US" dirty="0">
              <a:latin typeface="+mn-lt"/>
              <a:cs typeface="Calibri" panose="020F0502020204030204" pitchFamily="34" charset="0"/>
            </a:endParaRPr>
          </a:p>
        </p:txBody>
      </p:sp>
      <p:graphicFrame>
        <p:nvGraphicFramePr>
          <p:cNvPr id="11" name="グラフ 10"/>
          <p:cNvGraphicFramePr>
            <a:graphicFrameLocks/>
          </p:cNvGraphicFramePr>
          <p:nvPr>
            <p:extLst/>
          </p:nvPr>
        </p:nvGraphicFramePr>
        <p:xfrm>
          <a:off x="416859" y="4825605"/>
          <a:ext cx="8350623" cy="2032396"/>
        </p:xfrm>
        <a:graphic>
          <a:graphicData uri="http://schemas.openxmlformats.org/drawingml/2006/chart">
            <c:chart xmlns:c="http://schemas.openxmlformats.org/drawingml/2006/chart" xmlns:r="http://schemas.openxmlformats.org/officeDocument/2006/relationships" r:id="rId2"/>
          </a:graphicData>
        </a:graphic>
      </p:graphicFrame>
      <p:sp>
        <p:nvSpPr>
          <p:cNvPr id="7" name="正方形/長方形 6"/>
          <p:cNvSpPr/>
          <p:nvPr/>
        </p:nvSpPr>
        <p:spPr>
          <a:xfrm>
            <a:off x="75111" y="1287888"/>
            <a:ext cx="9143999" cy="353771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◆アンケート抜粋</a:t>
            </a:r>
            <a:endParaRPr kumimoji="1" lang="en-US" altLang="ja-JP" sz="1100" dirty="0" smtClean="0">
              <a:solidFill>
                <a:schemeClr val="tx1"/>
              </a:solidFill>
              <a:latin typeface="UD デジタル 教科書体 NK-R" panose="02020400000000000000" pitchFamily="18" charset="-128"/>
              <a:ea typeface="UD デジタル 教科書体 NK-R" panose="02020400000000000000" pitchFamily="18" charset="-128"/>
            </a:endParaRPr>
          </a:p>
          <a:p>
            <a:pPr lvl="0"/>
            <a:r>
              <a:rPr kumimoji="1" lang="en-US" altLang="ja-JP" sz="1100" dirty="0" smtClean="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世界</a:t>
            </a:r>
            <a:r>
              <a:rPr kumimoji="1" lang="en-US" altLang="ja-JP" sz="1100" dirty="0" smtClean="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世界一活気がある街」</a:t>
            </a: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世界から良い意味で重要視される都市」、「世界が憧れるような都市」、「大阪に根付く良い文化が世界に広まる</a:t>
            </a: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100" dirty="0" smtClean="0">
              <a:solidFill>
                <a:schemeClr val="tx1"/>
              </a:solidFill>
              <a:latin typeface="UD デジタル 教科書体 NK-R" panose="02020400000000000000" pitchFamily="18" charset="-128"/>
              <a:ea typeface="UD デジタル 教科書体 NK-R" panose="02020400000000000000" pitchFamily="18" charset="-128"/>
            </a:endParaRPr>
          </a:p>
          <a:p>
            <a:pPr lvl="0"/>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人情が厚く、人と接する事を楽しめるような気質の関西人の良さを世界につなげていく」</a:t>
            </a: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世界にないものが大阪にある</a:t>
            </a: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100" dirty="0" smtClean="0">
              <a:solidFill>
                <a:schemeClr val="tx1"/>
              </a:solidFill>
              <a:latin typeface="UD デジタル 教科書体 NK-R" panose="02020400000000000000" pitchFamily="18" charset="-128"/>
              <a:ea typeface="UD デジタル 教科書体 NK-R" panose="02020400000000000000" pitchFamily="18" charset="-128"/>
            </a:endParaRPr>
          </a:p>
          <a:p>
            <a:pPr lvl="0"/>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大阪文化の世界化」、「世界中の人たちが訪れる</a:t>
            </a: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魅力的な</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街」、 「世界に開かれたチャレンジング</a:t>
            </a: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な大阪」、</a:t>
            </a:r>
            <a:endParaRPr kumimoji="1" lang="en-US" altLang="ja-JP" sz="1100" dirty="0" smtClean="0">
              <a:solidFill>
                <a:schemeClr val="tx1"/>
              </a:solidFill>
              <a:latin typeface="UD デジタル 教科書体 NK-R" panose="02020400000000000000" pitchFamily="18" charset="-128"/>
              <a:ea typeface="UD デジタル 教科書体 NK-R" panose="02020400000000000000" pitchFamily="18" charset="-128"/>
            </a:endParaRPr>
          </a:p>
          <a:p>
            <a:pPr lvl="0"/>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世界の様々な国の人と触れ合える楽しい場所があちこちにできればいいと</a:t>
            </a: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思う」　など</a:t>
            </a:r>
            <a:endParaRPr kumimoji="1" lang="en-US" altLang="ja-JP" sz="1100" dirty="0" smtClean="0">
              <a:solidFill>
                <a:schemeClr val="tx1"/>
              </a:solidFill>
              <a:latin typeface="UD デジタル 教科書体 NK-R" panose="02020400000000000000" pitchFamily="18" charset="-128"/>
              <a:ea typeface="UD デジタル 教科書体 NK-R" panose="02020400000000000000" pitchFamily="18" charset="-128"/>
            </a:endParaRPr>
          </a:p>
          <a:p>
            <a:pPr lvl="0"/>
            <a:r>
              <a:rPr kumimoji="1" lang="en-US" altLang="ja-JP" sz="1100" dirty="0" smtClean="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日本</a:t>
            </a:r>
            <a:r>
              <a:rPr kumimoji="1" lang="en-US" altLang="ja-JP" sz="1100" dirty="0" smtClean="0">
                <a:solidFill>
                  <a:schemeClr val="tx1"/>
                </a:solidFill>
                <a:latin typeface="UD デジタル 教科書体 NK-R" panose="02020400000000000000" pitchFamily="18" charset="-128"/>
                <a:ea typeface="UD デジタル 教科書体 NK-R" panose="02020400000000000000" pitchFamily="18" charset="-128"/>
              </a:rPr>
              <a:t>】</a:t>
            </a:r>
          </a:p>
          <a:p>
            <a:pPr lvl="0"/>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日本一の技術都市</a:t>
            </a: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へ」、「</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日本</a:t>
            </a: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で一番</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の最先端の都市にして</a:t>
            </a: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ほしい」、「</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日本一住みやすい町づくりを</a:t>
            </a: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する」、「</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日本一治安のいい都市を</a:t>
            </a: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目指す」</a:t>
            </a:r>
            <a:endPar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endParaRPr>
          </a:p>
          <a:p>
            <a:pPr lvl="0"/>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綺麗な町日本一を掲げて二酸化炭素排出量を軽減する対策を</a:t>
            </a: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どんどん</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と</a:t>
            </a: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っていく」</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、「日本人とか外国人とか一緒に住みやすい</a:t>
            </a: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環境づくり」、</a:t>
            </a:r>
            <a:endParaRPr kumimoji="1" lang="en-US" altLang="ja-JP" sz="1100" dirty="0" smtClean="0">
              <a:solidFill>
                <a:schemeClr val="tx1"/>
              </a:solidFill>
              <a:latin typeface="UD デジタル 教科書体 NK-R" panose="02020400000000000000" pitchFamily="18" charset="-128"/>
              <a:ea typeface="UD デジタル 教科書体 NK-R" panose="02020400000000000000" pitchFamily="18" charset="-128"/>
            </a:endParaRPr>
          </a:p>
          <a:p>
            <a:pPr lvl="0"/>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「日本</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の首都と言われるくらい発展していって</a:t>
            </a: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ほしい」</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、「途上国の貧困層と日本の学生がともに勉強できるよう</a:t>
            </a: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な機会を</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つくって</a:t>
            </a: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ほしい」　など</a:t>
            </a:r>
            <a:endParaRPr kumimoji="1" lang="en-US" altLang="ja-JP" sz="1100" dirty="0" smtClean="0">
              <a:solidFill>
                <a:schemeClr val="tx1"/>
              </a:solidFill>
              <a:latin typeface="UD デジタル 教科書体 NK-R" panose="02020400000000000000" pitchFamily="18" charset="-128"/>
              <a:ea typeface="UD デジタル 教科書体 NK-R" panose="02020400000000000000" pitchFamily="18" charset="-128"/>
            </a:endParaRPr>
          </a:p>
          <a:p>
            <a:pPr lvl="0"/>
            <a:r>
              <a:rPr kumimoji="1" lang="en-US" altLang="ja-JP" sz="1100" dirty="0" smtClean="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技術</a:t>
            </a:r>
            <a:r>
              <a:rPr kumimoji="1" lang="en-US" altLang="ja-JP" sz="1100" dirty="0" smtClean="0">
                <a:solidFill>
                  <a:schemeClr val="tx1"/>
                </a:solidFill>
                <a:latin typeface="UD デジタル 教科書体 NK-R" panose="02020400000000000000" pitchFamily="18" charset="-128"/>
                <a:ea typeface="UD デジタル 教科書体 NK-R" panose="02020400000000000000" pitchFamily="18" charset="-128"/>
              </a:rPr>
              <a:t>】</a:t>
            </a:r>
          </a:p>
          <a:p>
            <a:pPr lvl="0"/>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　「最先端の技術を用いて新たなチャレンジを行う</a:t>
            </a: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都市」、「</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自然と科学技術による都市開発が共存し、人や動植物が穏やかに暮らせる様</a:t>
            </a: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な</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街</a:t>
            </a: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100" dirty="0" smtClean="0">
              <a:solidFill>
                <a:schemeClr val="tx1"/>
              </a:solidFill>
              <a:latin typeface="UD デジタル 教科書体 NK-R" panose="02020400000000000000" pitchFamily="18" charset="-128"/>
              <a:ea typeface="UD デジタル 教科書体 NK-R" panose="02020400000000000000" pitchFamily="18" charset="-128"/>
            </a:endParaRPr>
          </a:p>
          <a:p>
            <a:pPr lvl="0"/>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100" dirty="0" smtClean="0">
                <a:solidFill>
                  <a:schemeClr val="tx1"/>
                </a:solidFill>
                <a:latin typeface="UD デジタル 教科書体 NK-R" panose="02020400000000000000" pitchFamily="18" charset="-128"/>
                <a:ea typeface="UD デジタル 教科書体 NK-R" panose="02020400000000000000" pitchFamily="18" charset="-128"/>
              </a:rPr>
              <a:t>AI</a:t>
            </a: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の</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技術で、完全自動運転車やワークライフバランスの向上などを期待している」</a:t>
            </a: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最先端の技術が集積する地域が大阪であって欲しい」、</a:t>
            </a:r>
          </a:p>
          <a:p>
            <a:pPr lvl="0"/>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技術を高めるだけで</a:t>
            </a: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なく</a:t>
            </a:r>
            <a:r>
              <a:rPr kumimoji="1" lang="en-US" altLang="ja-JP" sz="1100" dirty="0" smtClean="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大阪らしさ</a:t>
            </a:r>
            <a:r>
              <a:rPr kumimoji="1" lang="en-US" altLang="ja-JP" sz="1100" dirty="0" smtClean="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と</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いうものをつくりあげる」、「先端技術や医療技術が進歩する中、少子化や高齢化に伴う問題を共に</a:t>
            </a: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解決」　など</a:t>
            </a:r>
            <a:endParaRPr kumimoji="1" lang="en-US" altLang="ja-JP" sz="1100" dirty="0" smtClean="0">
              <a:solidFill>
                <a:schemeClr val="tx1"/>
              </a:solidFill>
              <a:latin typeface="UD デジタル 教科書体 NK-R" panose="02020400000000000000" pitchFamily="18" charset="-128"/>
              <a:ea typeface="UD デジタル 教科書体 NK-R" panose="02020400000000000000" pitchFamily="18" charset="-128"/>
            </a:endParaRPr>
          </a:p>
          <a:p>
            <a:pPr lvl="0"/>
            <a:r>
              <a:rPr kumimoji="1" lang="en-US" altLang="ja-JP" sz="1100" dirty="0" smtClean="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環境</a:t>
            </a:r>
            <a:r>
              <a:rPr kumimoji="1" lang="en-US" altLang="ja-JP" sz="1100" dirty="0" smtClean="0">
                <a:solidFill>
                  <a:schemeClr val="tx1"/>
                </a:solidFill>
                <a:latin typeface="UD デジタル 教科書体 NK-R" panose="02020400000000000000" pitchFamily="18" charset="-128"/>
                <a:ea typeface="UD デジタル 教科書体 NK-R" panose="02020400000000000000" pitchFamily="18" charset="-128"/>
              </a:rPr>
              <a:t>】</a:t>
            </a:r>
          </a:p>
          <a:p>
            <a:pPr lvl="0"/>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　「今ある環境問題が解決する。例えば、プラスチック問題の解決に向けて、ペットボトルの再利用が工場などではなく、家でも出来るように</a:t>
            </a: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したい」</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lvl="0"/>
            <a:r>
              <a:rPr kumimoji="1" lang="en-US" altLang="ja-JP" sz="1100" dirty="0" smtClean="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「環境をきれいにして、住みやすい都市にして大阪をもっといい所にする</a:t>
            </a: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いつでも自然環境が保たれ、新鮮な空気と快適な住環境が保たれている」</a:t>
            </a: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100" dirty="0" smtClean="0">
              <a:solidFill>
                <a:schemeClr val="tx1"/>
              </a:solidFill>
              <a:latin typeface="UD デジタル 教科書体 NK-R" panose="02020400000000000000" pitchFamily="18" charset="-128"/>
              <a:ea typeface="UD デジタル 教科書体 NK-R" panose="02020400000000000000" pitchFamily="18" charset="-128"/>
            </a:endParaRPr>
          </a:p>
          <a:p>
            <a:pPr lvl="0"/>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「環境に配慮されているまち」、「</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街中に公園や緑が</a:t>
            </a: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あってみんな</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がのびのび生活できる環境があって</a:t>
            </a: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こそ心</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にゆとりも生まれてワクワクする</a:t>
            </a:r>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未来に繋がる」</a:t>
            </a:r>
            <a:endParaRPr kumimoji="1" lang="en-US" altLang="ja-JP" sz="1100" dirty="0" smtClean="0">
              <a:solidFill>
                <a:schemeClr val="tx1"/>
              </a:solidFill>
              <a:latin typeface="UD デジタル 教科書体 NK-R" panose="02020400000000000000" pitchFamily="18" charset="-128"/>
              <a:ea typeface="UD デジタル 教科書体 NK-R" panose="02020400000000000000" pitchFamily="18" charset="-128"/>
            </a:endParaRPr>
          </a:p>
          <a:p>
            <a:pPr lvl="0"/>
            <a:r>
              <a:rPr kumimoji="1"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　など</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　</a:t>
            </a:r>
            <a:endParaRPr kumimoji="1" lang="en-US" altLang="ja-JP" sz="1100" dirty="0" smtClean="0">
              <a:solidFill>
                <a:schemeClr val="tx1"/>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535460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26975071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84671" y="721983"/>
            <a:ext cx="7269332" cy="523220"/>
          </a:xfrm>
          <a:prstGeom prst="rect">
            <a:avLst/>
          </a:prstGeom>
        </p:spPr>
        <p:txBody>
          <a:bodyPr wrap="square">
            <a:spAutoFit/>
          </a:bodyPr>
          <a:lstStyle/>
          <a:p>
            <a:pPr algn="ctr"/>
            <a:r>
              <a:rPr kumimoji="1" lang="ja-JP" altLang="en-US" sz="2800" dirty="0" smtClean="0">
                <a:latin typeface="Meiryo UI" panose="020B0604030504040204" pitchFamily="50" charset="-128"/>
                <a:ea typeface="Meiryo UI" panose="020B0604030504040204" pitchFamily="50" charset="-128"/>
                <a:cs typeface="Microsoft Himalaya" panose="01010100010101010101" pitchFamily="2" charset="0"/>
              </a:rPr>
              <a:t>アンケート等にご協力いただいた学校</a:t>
            </a:r>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（五十音順）</a:t>
            </a:r>
            <a:endPar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6" name="テキスト ボックス 5"/>
          <p:cNvSpPr txBox="1"/>
          <p:nvPr/>
        </p:nvSpPr>
        <p:spPr>
          <a:xfrm>
            <a:off x="2391374" y="1245203"/>
            <a:ext cx="5058297" cy="5139869"/>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en-US" altLang="ja-JP"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dirty="0" smtClean="0">
                <a:latin typeface="Meiryo UI" panose="020B0604030504040204" pitchFamily="50" charset="-128"/>
                <a:ea typeface="Meiryo UI" panose="020B0604030504040204" pitchFamily="50" charset="-128"/>
                <a:cs typeface="Microsoft Himalaya" panose="01010100010101010101" pitchFamily="2" charset="0"/>
              </a:rPr>
              <a:t>大学</a:t>
            </a:r>
            <a:r>
              <a:rPr kumimoji="1" lang="en-US" altLang="ja-JP" dirty="0" smtClean="0">
                <a:latin typeface="Meiryo UI" panose="020B0604030504040204" pitchFamily="50" charset="-128"/>
                <a:ea typeface="Meiryo UI" panose="020B0604030504040204" pitchFamily="50" charset="-128"/>
                <a:cs typeface="Microsoft Himalaya" panose="01010100010101010101" pitchFamily="2" charset="0"/>
              </a:rPr>
              <a:t>】</a:t>
            </a:r>
          </a:p>
          <a:p>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○大阪市立</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大学</a:t>
            </a:r>
            <a:endParaRPr kumimoji="1" lang="en-US" altLang="ja-JP" sz="16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○大阪大学</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大阪府立大学</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　○追手門学院大学</a:t>
            </a:r>
            <a:endParaRPr kumimoji="1" lang="en-US" altLang="ja-JP" sz="16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○近畿大学、近畿大学短期大学部</a:t>
            </a:r>
            <a:endParaRPr kumimoji="1" lang="en-US" altLang="ja-JP" sz="1600" dirty="0" smtClean="0">
              <a:latin typeface="Meiryo UI" panose="020B0604030504040204" pitchFamily="50" charset="-128"/>
              <a:ea typeface="Meiryo UI" panose="020B0604030504040204" pitchFamily="50" charset="-128"/>
              <a:cs typeface="Microsoft Himalaya" panose="01010100010101010101" pitchFamily="2" charset="0"/>
            </a:endParaRPr>
          </a:p>
          <a:p>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r>
              <a:rPr kumimoji="1" lang="en-US" altLang="ja-JP" dirty="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dirty="0" smtClean="0">
                <a:latin typeface="Meiryo UI" panose="020B0604030504040204" pitchFamily="50" charset="-128"/>
                <a:ea typeface="Meiryo UI" panose="020B0604030504040204" pitchFamily="50" charset="-128"/>
                <a:cs typeface="Microsoft Himalaya" panose="01010100010101010101" pitchFamily="2" charset="0"/>
              </a:rPr>
              <a:t>専門学校</a:t>
            </a:r>
            <a:r>
              <a:rPr kumimoji="1" lang="en-US" altLang="ja-JP" dirty="0" smtClean="0">
                <a:latin typeface="Meiryo UI" panose="020B0604030504040204" pitchFamily="50" charset="-128"/>
                <a:ea typeface="Meiryo UI" panose="020B0604030504040204" pitchFamily="50" charset="-128"/>
                <a:cs typeface="Microsoft Himalaya" panose="01010100010101010101" pitchFamily="2" charset="0"/>
              </a:rPr>
              <a:t>】</a:t>
            </a:r>
          </a:p>
          <a:p>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zh-TW" altLang="en-US" sz="1600" dirty="0" smtClean="0">
                <a:latin typeface="Meiryo UI" panose="020B0604030504040204" pitchFamily="50" charset="-128"/>
                <a:ea typeface="Meiryo UI" panose="020B0604030504040204" pitchFamily="50" charset="-128"/>
                <a:cs typeface="Microsoft Himalaya" panose="01010100010101010101" pitchFamily="2" charset="0"/>
              </a:rPr>
              <a:t>大阪</a:t>
            </a:r>
            <a:r>
              <a:rPr kumimoji="1" lang="zh-TW" altLang="en-US" sz="1600" dirty="0">
                <a:latin typeface="Meiryo UI" panose="020B0604030504040204" pitchFamily="50" charset="-128"/>
                <a:ea typeface="Meiryo UI" panose="020B0604030504040204" pitchFamily="50" charset="-128"/>
                <a:cs typeface="Microsoft Himalaya" panose="01010100010101010101" pitchFamily="2" charset="0"/>
              </a:rPr>
              <a:t>医療技術学園専門</a:t>
            </a:r>
            <a:r>
              <a:rPr kumimoji="1" lang="zh-TW" altLang="en-US" sz="1600" dirty="0" smtClean="0">
                <a:latin typeface="Meiryo UI" panose="020B0604030504040204" pitchFamily="50" charset="-128"/>
                <a:ea typeface="Meiryo UI" panose="020B0604030504040204" pitchFamily="50" charset="-128"/>
                <a:cs typeface="Microsoft Himalaya" panose="01010100010101010101" pitchFamily="2" charset="0"/>
              </a:rPr>
              <a:t>学校</a:t>
            </a:r>
            <a:endParaRPr kumimoji="1" lang="en-US" altLang="zh-TW" sz="16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zh-TW" altLang="en-US" sz="1600" dirty="0" smtClean="0">
                <a:latin typeface="Meiryo UI" panose="020B0604030504040204" pitchFamily="50" charset="-128"/>
                <a:ea typeface="Meiryo UI" panose="020B0604030504040204" pitchFamily="50" charset="-128"/>
                <a:cs typeface="Microsoft Himalaya" panose="01010100010101010101" pitchFamily="2" charset="0"/>
              </a:rPr>
              <a:t>大阪</a:t>
            </a:r>
            <a:r>
              <a:rPr kumimoji="1" lang="zh-TW" altLang="en-US" sz="1600" dirty="0">
                <a:latin typeface="Meiryo UI" panose="020B0604030504040204" pitchFamily="50" charset="-128"/>
                <a:ea typeface="Meiryo UI" panose="020B0604030504040204" pitchFamily="50" charset="-128"/>
                <a:cs typeface="Microsoft Himalaya" panose="01010100010101010101" pitchFamily="2" charset="0"/>
              </a:rPr>
              <a:t>工業技術専門</a:t>
            </a:r>
            <a:r>
              <a:rPr kumimoji="1" lang="zh-TW" altLang="en-US" sz="1600" dirty="0" smtClean="0">
                <a:latin typeface="Meiryo UI" panose="020B0604030504040204" pitchFamily="50" charset="-128"/>
                <a:ea typeface="Meiryo UI" panose="020B0604030504040204" pitchFamily="50" charset="-128"/>
                <a:cs typeface="Microsoft Himalaya" panose="01010100010101010101" pitchFamily="2" charset="0"/>
              </a:rPr>
              <a:t>学校</a:t>
            </a:r>
            <a:endParaRPr kumimoji="1" lang="en-US" altLang="zh-TW" sz="16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a:t>
            </a:r>
            <a:r>
              <a:rPr kumimoji="1" lang="zh-TW" altLang="en-US" sz="1600" dirty="0">
                <a:latin typeface="Meiryo UI" panose="020B0604030504040204" pitchFamily="50" charset="-128"/>
                <a:ea typeface="Meiryo UI" panose="020B0604030504040204" pitchFamily="50" charset="-128"/>
                <a:cs typeface="Microsoft Himalaya" panose="01010100010101010101" pitchFamily="2" charset="0"/>
              </a:rPr>
              <a:t>修成建設専門学校</a:t>
            </a:r>
            <a:endParaRPr kumimoji="1" lang="en-US" altLang="zh-TW" sz="1600" dirty="0">
              <a:latin typeface="Meiryo UI" panose="020B0604030504040204" pitchFamily="50" charset="-128"/>
              <a:ea typeface="Meiryo UI" panose="020B0604030504040204" pitchFamily="50" charset="-128"/>
              <a:cs typeface="Microsoft Himalaya" panose="01010100010101010101" pitchFamily="2" charset="0"/>
            </a:endParaRPr>
          </a:p>
          <a:p>
            <a:endParaRPr kumimoji="1" lang="en-US" altLang="ja-JP" sz="16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en-US" altLang="ja-JP"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dirty="0" smtClean="0">
                <a:latin typeface="Meiryo UI" panose="020B0604030504040204" pitchFamily="50" charset="-128"/>
                <a:ea typeface="Meiryo UI" panose="020B0604030504040204" pitchFamily="50" charset="-128"/>
                <a:cs typeface="Microsoft Himalaya" panose="01010100010101010101" pitchFamily="2" charset="0"/>
              </a:rPr>
              <a:t>高等学校</a:t>
            </a:r>
            <a:r>
              <a:rPr kumimoji="1" lang="en-US" altLang="ja-JP" dirty="0" smtClean="0">
                <a:latin typeface="Meiryo UI" panose="020B0604030504040204" pitchFamily="50" charset="-128"/>
                <a:ea typeface="Meiryo UI" panose="020B0604030504040204" pitchFamily="50" charset="-128"/>
                <a:cs typeface="Microsoft Himalaya" panose="01010100010101010101" pitchFamily="2" charset="0"/>
              </a:rPr>
              <a:t>】</a:t>
            </a:r>
          </a:p>
          <a:p>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○大阪</a:t>
            </a:r>
            <a:r>
              <a:rPr kumimoji="1" lang="zh-CN" altLang="en-US" sz="1600" dirty="0">
                <a:latin typeface="Meiryo UI" panose="020B0604030504040204" pitchFamily="50" charset="-128"/>
                <a:ea typeface="Meiryo UI" panose="020B0604030504040204" pitchFamily="50" charset="-128"/>
                <a:cs typeface="Microsoft Himalaya" panose="01010100010101010101" pitchFamily="2" charset="0"/>
              </a:rPr>
              <a:t>府立泉北高等学校</a:t>
            </a:r>
            <a:endParaRPr kumimoji="1" lang="en-US" altLang="ja-JP" sz="16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○四條畷学園高等学校</a:t>
            </a:r>
            <a:endParaRPr kumimoji="1" lang="en-US" altLang="ja-JP" sz="16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zh-TW" altLang="en-US" sz="1600" dirty="0" smtClean="0">
                <a:latin typeface="Meiryo UI" panose="020B0604030504040204" pitchFamily="50" charset="-128"/>
                <a:ea typeface="Meiryo UI" panose="020B0604030504040204" pitchFamily="50" charset="-128"/>
                <a:cs typeface="Microsoft Himalaya" panose="01010100010101010101" pitchFamily="2" charset="0"/>
              </a:rPr>
              <a:t>清風南海</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高等学校</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r>
              <a:rPr kumimoji="1" lang="en-US" altLang="ja-JP"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dirty="0" smtClean="0">
                <a:latin typeface="Meiryo UI" panose="020B0604030504040204" pitchFamily="50" charset="-128"/>
                <a:ea typeface="Meiryo UI" panose="020B0604030504040204" pitchFamily="50" charset="-128"/>
                <a:cs typeface="Microsoft Himalaya" panose="01010100010101010101" pitchFamily="2" charset="0"/>
              </a:rPr>
              <a:t>中学校</a:t>
            </a:r>
            <a:r>
              <a:rPr kumimoji="1" lang="en-US" altLang="ja-JP"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dirty="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zh-CN" altLang="en-US" sz="1600" dirty="0" smtClean="0">
                <a:latin typeface="Meiryo UI" panose="020B0604030504040204" pitchFamily="50" charset="-128"/>
                <a:ea typeface="Meiryo UI" panose="020B0604030504040204" pitchFamily="50" charset="-128"/>
                <a:cs typeface="Microsoft Himalaya" panose="01010100010101010101" pitchFamily="2" charset="0"/>
              </a:rPr>
              <a:t>大阪</a:t>
            </a:r>
            <a:r>
              <a:rPr kumimoji="1" lang="zh-CN" altLang="en-US" sz="1600" dirty="0">
                <a:latin typeface="Meiryo UI" panose="020B0604030504040204" pitchFamily="50" charset="-128"/>
                <a:ea typeface="Meiryo UI" panose="020B0604030504040204" pitchFamily="50" charset="-128"/>
                <a:cs typeface="Microsoft Himalaya" panose="01010100010101010101" pitchFamily="2" charset="0"/>
              </a:rPr>
              <a:t>市立新巽</a:t>
            </a:r>
            <a:r>
              <a:rPr kumimoji="1" lang="zh-CN" altLang="en-US" sz="1600" dirty="0" smtClean="0">
                <a:latin typeface="Meiryo UI" panose="020B0604030504040204" pitchFamily="50" charset="-128"/>
                <a:ea typeface="Meiryo UI" panose="020B0604030504040204" pitchFamily="50" charset="-128"/>
                <a:cs typeface="Microsoft Himalaya" panose="01010100010101010101" pitchFamily="2" charset="0"/>
              </a:rPr>
              <a:t>中学校</a:t>
            </a:r>
            <a:endParaRPr kumimoji="1" lang="en-US" altLang="zh-CN" sz="16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○大阪市立</a:t>
            </a:r>
            <a:r>
              <a:rPr kumimoji="1" lang="zh-CN" altLang="en-US" sz="1600" dirty="0" smtClean="0">
                <a:latin typeface="Meiryo UI" panose="020B0604030504040204" pitchFamily="50" charset="-128"/>
                <a:ea typeface="Meiryo UI" panose="020B0604030504040204" pitchFamily="50" charset="-128"/>
                <a:cs typeface="Microsoft Himalaya" panose="01010100010101010101" pitchFamily="2" charset="0"/>
              </a:rPr>
              <a:t>水</a:t>
            </a:r>
            <a:r>
              <a:rPr kumimoji="1" lang="zh-CN" altLang="en-US" sz="1600" dirty="0">
                <a:latin typeface="Meiryo UI" panose="020B0604030504040204" pitchFamily="50" charset="-128"/>
                <a:ea typeface="Meiryo UI" panose="020B0604030504040204" pitchFamily="50" charset="-128"/>
                <a:cs typeface="Microsoft Himalaya" panose="01010100010101010101" pitchFamily="2" charset="0"/>
              </a:rPr>
              <a:t>都国際</a:t>
            </a:r>
            <a:r>
              <a:rPr kumimoji="1" lang="zh-CN" altLang="en-US" sz="1600" dirty="0" smtClean="0">
                <a:latin typeface="Meiryo UI" panose="020B0604030504040204" pitchFamily="50" charset="-128"/>
                <a:ea typeface="Meiryo UI" panose="020B0604030504040204" pitchFamily="50" charset="-128"/>
                <a:cs typeface="Microsoft Himalaya" panose="01010100010101010101" pitchFamily="2" charset="0"/>
              </a:rPr>
              <a:t>中学校</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7" name="タイトル 1"/>
          <p:cNvSpPr txBox="1">
            <a:spLocks/>
          </p:cNvSpPr>
          <p:nvPr/>
        </p:nvSpPr>
        <p:spPr>
          <a:xfrm>
            <a:off x="0" y="0"/>
            <a:ext cx="9144000" cy="439425"/>
          </a:xfrm>
          <a:prstGeom prst="rect">
            <a:avLst/>
          </a:prstGeom>
          <a:solidFill>
            <a:srgbClr val="002060"/>
          </a:solidFill>
        </p:spPr>
        <p:txBody>
          <a:bodyPr vert="horz" lIns="84406" tIns="42203" rIns="84406" bIns="42203"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dirty="0" smtClean="0">
                <a:solidFill>
                  <a:schemeClr val="bg1"/>
                </a:solidFill>
                <a:latin typeface="Meiryo UI" panose="020B0604030504040204" pitchFamily="50" charset="-128"/>
                <a:ea typeface="Meiryo UI" panose="020B0604030504040204" pitchFamily="50" charset="-128"/>
              </a:rPr>
              <a:t>大阪の将来に関する府民アンケートの概要</a:t>
            </a:r>
            <a:r>
              <a:rPr lang="ja-JP" altLang="en-US" sz="1600" dirty="0" smtClean="0">
                <a:solidFill>
                  <a:schemeClr val="bg1"/>
                </a:solidFill>
                <a:latin typeface="Meiryo UI" panose="020B0604030504040204" pitchFamily="50" charset="-128"/>
                <a:ea typeface="Meiryo UI" panose="020B0604030504040204" pitchFamily="50" charset="-128"/>
              </a:rPr>
              <a:t>（実施校）</a:t>
            </a:r>
            <a:endParaRPr lang="ja-JP" altLang="en-US" sz="1600" dirty="0">
              <a:solidFill>
                <a:schemeClr val="bg1"/>
              </a:solidFill>
              <a:latin typeface="Meiryo UI" panose="020B0604030504040204" pitchFamily="50" charset="-128"/>
              <a:ea typeface="Meiryo UI" panose="020B0604030504040204" pitchFamily="50" charset="-128"/>
            </a:endParaRPr>
          </a:p>
        </p:txBody>
      </p:sp>
      <p:sp>
        <p:nvSpPr>
          <p:cNvPr id="8" name="スライド番号プレースホルダー 6"/>
          <p:cNvSpPr>
            <a:spLocks noGrp="1"/>
          </p:cNvSpPr>
          <p:nvPr>
            <p:ph type="sldNum" sz="quarter" idx="12"/>
          </p:nvPr>
        </p:nvSpPr>
        <p:spPr>
          <a:xfrm>
            <a:off x="8767482" y="6612835"/>
            <a:ext cx="376517" cy="245165"/>
          </a:xfrm>
          <a:solidFill>
            <a:schemeClr val="accent4"/>
          </a:solidFill>
          <a:ln>
            <a:noFill/>
          </a:ln>
        </p:spPr>
        <p:txBody>
          <a:bodyPr/>
          <a:lstStyle/>
          <a:p>
            <a:r>
              <a:rPr kumimoji="1" lang="en-US" altLang="ja-JP" dirty="0" smtClean="0">
                <a:cs typeface="Calibri" panose="020F0502020204030204" pitchFamily="34" charset="0"/>
              </a:rPr>
              <a:t>36</a:t>
            </a:r>
            <a:endParaRPr kumimoji="1" lang="ja-JP" altLang="en-US" dirty="0">
              <a:latin typeface="+mn-lt"/>
              <a:cs typeface="Calibri" panose="020F0502020204030204" pitchFamily="34" charset="0"/>
            </a:endParaRPr>
          </a:p>
        </p:txBody>
      </p:sp>
    </p:spTree>
    <p:extLst>
      <p:ext uri="{BB962C8B-B14F-4D97-AF65-F5344CB8AC3E}">
        <p14:creationId xmlns:p14="http://schemas.microsoft.com/office/powerpoint/2010/main" val="16237379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3070481" y="815381"/>
            <a:ext cx="2897162" cy="2175845"/>
          </a:xfrm>
          <a:prstGeom prst="rect">
            <a:avLst/>
          </a:prstGeom>
          <a:ln w="50800">
            <a:solidFill>
              <a:schemeClr val="bg1"/>
            </a:solidFill>
          </a:ln>
        </p:spPr>
      </p:pic>
      <p:pic>
        <p:nvPicPr>
          <p:cNvPr id="12" name="図 11"/>
          <p:cNvPicPr>
            <a:picLocks noChangeAspect="1"/>
          </p:cNvPicPr>
          <p:nvPr/>
        </p:nvPicPr>
        <p:blipFill>
          <a:blip r:embed="rId3"/>
          <a:stretch>
            <a:fillRect/>
          </a:stretch>
        </p:blipFill>
        <p:spPr>
          <a:xfrm>
            <a:off x="279130" y="2721207"/>
            <a:ext cx="2932134" cy="1663403"/>
          </a:xfrm>
          <a:prstGeom prst="rect">
            <a:avLst/>
          </a:prstGeom>
          <a:ln w="50800">
            <a:solidFill>
              <a:schemeClr val="bg1"/>
            </a:solidFill>
          </a:ln>
        </p:spPr>
      </p:pic>
      <p:pic>
        <p:nvPicPr>
          <p:cNvPr id="16" name="図 15"/>
          <p:cNvPicPr>
            <a:picLocks noChangeAspect="1"/>
          </p:cNvPicPr>
          <p:nvPr/>
        </p:nvPicPr>
        <p:blipFill>
          <a:blip r:embed="rId4"/>
          <a:stretch>
            <a:fillRect/>
          </a:stretch>
        </p:blipFill>
        <p:spPr>
          <a:xfrm>
            <a:off x="3261288" y="2606260"/>
            <a:ext cx="2892681" cy="2169558"/>
          </a:xfrm>
          <a:prstGeom prst="rect">
            <a:avLst/>
          </a:prstGeom>
          <a:ln w="50800">
            <a:solidFill>
              <a:schemeClr val="bg1"/>
            </a:solidFill>
          </a:ln>
        </p:spPr>
      </p:pic>
      <p:pic>
        <p:nvPicPr>
          <p:cNvPr id="20" name="図 19"/>
          <p:cNvPicPr>
            <a:picLocks noChangeAspect="1"/>
          </p:cNvPicPr>
          <p:nvPr/>
        </p:nvPicPr>
        <p:blipFill>
          <a:blip r:embed="rId5"/>
          <a:stretch>
            <a:fillRect/>
          </a:stretch>
        </p:blipFill>
        <p:spPr>
          <a:xfrm>
            <a:off x="6038228" y="815381"/>
            <a:ext cx="2720766" cy="1548589"/>
          </a:xfrm>
          <a:prstGeom prst="rect">
            <a:avLst/>
          </a:prstGeom>
          <a:ln w="50800">
            <a:solidFill>
              <a:schemeClr val="bg1"/>
            </a:solidFill>
          </a:ln>
        </p:spPr>
      </p:pic>
      <p:pic>
        <p:nvPicPr>
          <p:cNvPr id="24" name="図 23"/>
          <p:cNvPicPr>
            <a:picLocks noChangeAspect="1"/>
          </p:cNvPicPr>
          <p:nvPr/>
        </p:nvPicPr>
        <p:blipFill>
          <a:blip r:embed="rId6"/>
          <a:stretch>
            <a:fillRect/>
          </a:stretch>
        </p:blipFill>
        <p:spPr>
          <a:xfrm>
            <a:off x="197380" y="4330260"/>
            <a:ext cx="1805518" cy="1377798"/>
          </a:xfrm>
          <a:prstGeom prst="rect">
            <a:avLst/>
          </a:prstGeom>
          <a:ln w="50800">
            <a:solidFill>
              <a:schemeClr val="bg1"/>
            </a:solidFill>
          </a:ln>
        </p:spPr>
      </p:pic>
      <p:pic>
        <p:nvPicPr>
          <p:cNvPr id="26" name="図 25"/>
          <p:cNvPicPr>
            <a:picLocks noChangeAspect="1"/>
          </p:cNvPicPr>
          <p:nvPr/>
        </p:nvPicPr>
        <p:blipFill>
          <a:blip r:embed="rId7"/>
          <a:stretch>
            <a:fillRect/>
          </a:stretch>
        </p:blipFill>
        <p:spPr>
          <a:xfrm>
            <a:off x="2052701" y="4959565"/>
            <a:ext cx="2761844" cy="1553843"/>
          </a:xfrm>
          <a:prstGeom prst="rect">
            <a:avLst/>
          </a:prstGeom>
          <a:ln w="50800">
            <a:solidFill>
              <a:schemeClr val="bg1"/>
            </a:solidFill>
          </a:ln>
        </p:spPr>
      </p:pic>
      <p:pic>
        <p:nvPicPr>
          <p:cNvPr id="4" name="図 3"/>
          <p:cNvPicPr>
            <a:picLocks noChangeAspect="1"/>
          </p:cNvPicPr>
          <p:nvPr/>
        </p:nvPicPr>
        <p:blipFill>
          <a:blip r:embed="rId8"/>
          <a:stretch>
            <a:fillRect/>
          </a:stretch>
        </p:blipFill>
        <p:spPr>
          <a:xfrm>
            <a:off x="6198168" y="2725322"/>
            <a:ext cx="2548064" cy="1916434"/>
          </a:xfrm>
          <a:prstGeom prst="rect">
            <a:avLst/>
          </a:prstGeom>
          <a:ln w="50800">
            <a:solidFill>
              <a:schemeClr val="bg1"/>
            </a:solidFill>
          </a:ln>
        </p:spPr>
      </p:pic>
      <p:pic>
        <p:nvPicPr>
          <p:cNvPr id="2" name="図 1"/>
          <p:cNvPicPr>
            <a:picLocks noChangeAspect="1"/>
          </p:cNvPicPr>
          <p:nvPr/>
        </p:nvPicPr>
        <p:blipFill>
          <a:blip r:embed="rId9"/>
          <a:stretch>
            <a:fillRect/>
          </a:stretch>
        </p:blipFill>
        <p:spPr>
          <a:xfrm>
            <a:off x="466650" y="899014"/>
            <a:ext cx="2501915" cy="1876542"/>
          </a:xfrm>
          <a:prstGeom prst="rect">
            <a:avLst/>
          </a:prstGeom>
          <a:ln w="50800">
            <a:solidFill>
              <a:schemeClr val="bg1"/>
            </a:solidFill>
          </a:ln>
        </p:spPr>
      </p:pic>
      <p:pic>
        <p:nvPicPr>
          <p:cNvPr id="14" name="図 13"/>
          <p:cNvPicPr>
            <a:picLocks noChangeAspect="1"/>
          </p:cNvPicPr>
          <p:nvPr/>
        </p:nvPicPr>
        <p:blipFill>
          <a:blip r:embed="rId10"/>
          <a:stretch>
            <a:fillRect/>
          </a:stretch>
        </p:blipFill>
        <p:spPr>
          <a:xfrm>
            <a:off x="4372896" y="4592071"/>
            <a:ext cx="2139492" cy="1613783"/>
          </a:xfrm>
          <a:prstGeom prst="rect">
            <a:avLst/>
          </a:prstGeom>
          <a:ln w="50800">
            <a:solidFill>
              <a:schemeClr val="bg1"/>
            </a:solidFill>
          </a:ln>
        </p:spPr>
      </p:pic>
      <p:sp>
        <p:nvSpPr>
          <p:cNvPr id="13" name="タイトル 1"/>
          <p:cNvSpPr txBox="1">
            <a:spLocks/>
          </p:cNvSpPr>
          <p:nvPr/>
        </p:nvSpPr>
        <p:spPr>
          <a:xfrm>
            <a:off x="0" y="0"/>
            <a:ext cx="9144000" cy="439425"/>
          </a:xfrm>
          <a:prstGeom prst="rect">
            <a:avLst/>
          </a:prstGeom>
          <a:solidFill>
            <a:srgbClr val="002060"/>
          </a:solidFill>
        </p:spPr>
        <p:txBody>
          <a:bodyPr vert="horz" lIns="84406" tIns="42203" rIns="84406" bIns="42203"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dirty="0" smtClean="0">
                <a:solidFill>
                  <a:schemeClr val="bg1"/>
                </a:solidFill>
                <a:latin typeface="Meiryo UI" panose="020B0604030504040204" pitchFamily="50" charset="-128"/>
                <a:ea typeface="Meiryo UI" panose="020B0604030504040204" pitchFamily="50" charset="-128"/>
              </a:rPr>
              <a:t>大阪の将来に関する府民アンケートの概要</a:t>
            </a:r>
            <a:r>
              <a:rPr lang="ja-JP" altLang="en-US" sz="1600" dirty="0" smtClean="0">
                <a:solidFill>
                  <a:schemeClr val="bg1"/>
                </a:solidFill>
                <a:latin typeface="Meiryo UI" panose="020B0604030504040204" pitchFamily="50" charset="-128"/>
                <a:ea typeface="Meiryo UI" panose="020B0604030504040204" pitchFamily="50" charset="-128"/>
              </a:rPr>
              <a:t>（学生との意見交換の様子）</a:t>
            </a:r>
            <a:endParaRPr lang="ja-JP" altLang="en-US" sz="1600" dirty="0">
              <a:solidFill>
                <a:schemeClr val="bg1"/>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11"/>
          <a:stretch>
            <a:fillRect/>
          </a:stretch>
        </p:blipFill>
        <p:spPr>
          <a:xfrm>
            <a:off x="6544514" y="4847200"/>
            <a:ext cx="2288069" cy="1721716"/>
          </a:xfrm>
          <a:prstGeom prst="rect">
            <a:avLst/>
          </a:prstGeom>
          <a:ln w="50800">
            <a:solidFill>
              <a:schemeClr val="bg1"/>
            </a:solidFill>
          </a:ln>
        </p:spPr>
      </p:pic>
      <p:sp>
        <p:nvSpPr>
          <p:cNvPr id="15" name="スライド番号プレースホルダー 6"/>
          <p:cNvSpPr>
            <a:spLocks noGrp="1"/>
          </p:cNvSpPr>
          <p:nvPr>
            <p:ph type="sldNum" sz="quarter" idx="12"/>
          </p:nvPr>
        </p:nvSpPr>
        <p:spPr>
          <a:xfrm>
            <a:off x="8767482" y="6612835"/>
            <a:ext cx="376517" cy="245165"/>
          </a:xfrm>
          <a:solidFill>
            <a:schemeClr val="accent4"/>
          </a:solidFill>
          <a:ln>
            <a:noFill/>
          </a:ln>
        </p:spPr>
        <p:txBody>
          <a:bodyPr/>
          <a:lstStyle/>
          <a:p>
            <a:r>
              <a:rPr kumimoji="1" lang="en-US" altLang="ja-JP" dirty="0" smtClean="0">
                <a:cs typeface="Calibri" panose="020F0502020204030204" pitchFamily="34" charset="0"/>
              </a:rPr>
              <a:t>37</a:t>
            </a:r>
            <a:endParaRPr kumimoji="1" lang="ja-JP" altLang="en-US" dirty="0">
              <a:latin typeface="+mn-lt"/>
              <a:cs typeface="Calibri" panose="020F0502020204030204" pitchFamily="34" charset="0"/>
            </a:endParaRPr>
          </a:p>
        </p:txBody>
      </p:sp>
    </p:spTree>
    <p:extLst>
      <p:ext uri="{BB962C8B-B14F-4D97-AF65-F5344CB8AC3E}">
        <p14:creationId xmlns:p14="http://schemas.microsoft.com/office/powerpoint/2010/main" val="1214975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rot="21114550">
            <a:off x="753731" y="701141"/>
            <a:ext cx="3758749" cy="1623247"/>
          </a:xfrm>
          <a:prstGeom prst="rect">
            <a:avLst/>
          </a:prstGeom>
        </p:spPr>
      </p:pic>
      <p:pic>
        <p:nvPicPr>
          <p:cNvPr id="5" name="図 4"/>
          <p:cNvPicPr>
            <a:picLocks noChangeAspect="1"/>
          </p:cNvPicPr>
          <p:nvPr/>
        </p:nvPicPr>
        <p:blipFill>
          <a:blip r:embed="rId3"/>
          <a:stretch>
            <a:fillRect/>
          </a:stretch>
        </p:blipFill>
        <p:spPr>
          <a:xfrm rot="321337">
            <a:off x="4352481" y="838292"/>
            <a:ext cx="4413738" cy="1916723"/>
          </a:xfrm>
          <a:prstGeom prst="rect">
            <a:avLst/>
          </a:prstGeom>
        </p:spPr>
      </p:pic>
      <p:pic>
        <p:nvPicPr>
          <p:cNvPr id="6" name="図 5"/>
          <p:cNvPicPr>
            <a:picLocks noChangeAspect="1"/>
          </p:cNvPicPr>
          <p:nvPr/>
        </p:nvPicPr>
        <p:blipFill>
          <a:blip r:embed="rId4"/>
          <a:stretch>
            <a:fillRect/>
          </a:stretch>
        </p:blipFill>
        <p:spPr>
          <a:xfrm>
            <a:off x="4638652" y="2152438"/>
            <a:ext cx="3732720" cy="1594415"/>
          </a:xfrm>
          <a:prstGeom prst="rect">
            <a:avLst/>
          </a:prstGeom>
        </p:spPr>
      </p:pic>
      <p:pic>
        <p:nvPicPr>
          <p:cNvPr id="11" name="図 10"/>
          <p:cNvPicPr>
            <a:picLocks noChangeAspect="1"/>
          </p:cNvPicPr>
          <p:nvPr/>
        </p:nvPicPr>
        <p:blipFill>
          <a:blip r:embed="rId5"/>
          <a:stretch>
            <a:fillRect/>
          </a:stretch>
        </p:blipFill>
        <p:spPr>
          <a:xfrm>
            <a:off x="92364" y="4398572"/>
            <a:ext cx="4190934" cy="1817574"/>
          </a:xfrm>
          <a:prstGeom prst="rect">
            <a:avLst/>
          </a:prstGeom>
        </p:spPr>
      </p:pic>
      <p:pic>
        <p:nvPicPr>
          <p:cNvPr id="10" name="図 9"/>
          <p:cNvPicPr>
            <a:picLocks noChangeAspect="1"/>
          </p:cNvPicPr>
          <p:nvPr/>
        </p:nvPicPr>
        <p:blipFill>
          <a:blip r:embed="rId6"/>
          <a:stretch>
            <a:fillRect/>
          </a:stretch>
        </p:blipFill>
        <p:spPr>
          <a:xfrm>
            <a:off x="293609" y="2379956"/>
            <a:ext cx="4439298" cy="1924731"/>
          </a:xfrm>
          <a:prstGeom prst="rect">
            <a:avLst/>
          </a:prstGeom>
        </p:spPr>
      </p:pic>
      <p:pic>
        <p:nvPicPr>
          <p:cNvPr id="7" name="図 6"/>
          <p:cNvPicPr>
            <a:picLocks noChangeAspect="1"/>
          </p:cNvPicPr>
          <p:nvPr/>
        </p:nvPicPr>
        <p:blipFill>
          <a:blip r:embed="rId7"/>
          <a:stretch>
            <a:fillRect/>
          </a:stretch>
        </p:blipFill>
        <p:spPr>
          <a:xfrm rot="21295271">
            <a:off x="4134712" y="3129037"/>
            <a:ext cx="3965442" cy="1681234"/>
          </a:xfrm>
          <a:prstGeom prst="rect">
            <a:avLst/>
          </a:prstGeom>
        </p:spPr>
      </p:pic>
      <p:pic>
        <p:nvPicPr>
          <p:cNvPr id="9" name="図 8"/>
          <p:cNvPicPr>
            <a:picLocks noChangeAspect="1"/>
          </p:cNvPicPr>
          <p:nvPr/>
        </p:nvPicPr>
        <p:blipFill>
          <a:blip r:embed="rId8"/>
          <a:stretch>
            <a:fillRect/>
          </a:stretch>
        </p:blipFill>
        <p:spPr>
          <a:xfrm rot="267525">
            <a:off x="4493509" y="4636799"/>
            <a:ext cx="4290139" cy="1799091"/>
          </a:xfrm>
          <a:prstGeom prst="rect">
            <a:avLst/>
          </a:prstGeom>
        </p:spPr>
      </p:pic>
      <p:sp>
        <p:nvSpPr>
          <p:cNvPr id="13" name="タイトル 1"/>
          <p:cNvSpPr txBox="1">
            <a:spLocks/>
          </p:cNvSpPr>
          <p:nvPr/>
        </p:nvSpPr>
        <p:spPr>
          <a:xfrm>
            <a:off x="0" y="0"/>
            <a:ext cx="9144000" cy="439425"/>
          </a:xfrm>
          <a:prstGeom prst="rect">
            <a:avLst/>
          </a:prstGeom>
          <a:solidFill>
            <a:srgbClr val="002060"/>
          </a:solidFill>
        </p:spPr>
        <p:txBody>
          <a:bodyPr vert="horz" lIns="84406" tIns="42203" rIns="84406" bIns="42203"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dirty="0" smtClean="0">
                <a:solidFill>
                  <a:schemeClr val="bg1"/>
                </a:solidFill>
                <a:latin typeface="Meiryo UI" panose="020B0604030504040204" pitchFamily="50" charset="-128"/>
                <a:ea typeface="Meiryo UI" panose="020B0604030504040204" pitchFamily="50" charset="-128"/>
              </a:rPr>
              <a:t>大阪の将来に関する府民アンケートの概要</a:t>
            </a:r>
            <a:r>
              <a:rPr lang="ja-JP" altLang="en-US" sz="1600" dirty="0" smtClean="0">
                <a:solidFill>
                  <a:schemeClr val="bg1"/>
                </a:solidFill>
                <a:latin typeface="Meiryo UI" panose="020B0604030504040204" pitchFamily="50" charset="-128"/>
                <a:ea typeface="Meiryo UI" panose="020B0604030504040204" pitchFamily="50" charset="-128"/>
              </a:rPr>
              <a:t>（未来の大阪への夢やアイデア（一部））</a:t>
            </a:r>
            <a:endParaRPr lang="ja-JP" altLang="en-US" sz="1600" dirty="0">
              <a:solidFill>
                <a:schemeClr val="bg1"/>
              </a:solidFill>
              <a:latin typeface="Meiryo UI" panose="020B0604030504040204" pitchFamily="50" charset="-128"/>
              <a:ea typeface="Meiryo UI" panose="020B0604030504040204" pitchFamily="50" charset="-128"/>
            </a:endParaRPr>
          </a:p>
        </p:txBody>
      </p:sp>
      <p:sp>
        <p:nvSpPr>
          <p:cNvPr id="12" name="スライド番号プレースホルダー 6"/>
          <p:cNvSpPr>
            <a:spLocks noGrp="1"/>
          </p:cNvSpPr>
          <p:nvPr>
            <p:ph type="sldNum" sz="quarter" idx="12"/>
          </p:nvPr>
        </p:nvSpPr>
        <p:spPr>
          <a:xfrm>
            <a:off x="8767482" y="6612835"/>
            <a:ext cx="376517" cy="245165"/>
          </a:xfrm>
          <a:solidFill>
            <a:schemeClr val="accent4"/>
          </a:solidFill>
          <a:ln>
            <a:noFill/>
          </a:ln>
        </p:spPr>
        <p:txBody>
          <a:bodyPr/>
          <a:lstStyle/>
          <a:p>
            <a:r>
              <a:rPr kumimoji="1" lang="en-US" altLang="ja-JP" dirty="0" smtClean="0">
                <a:cs typeface="Calibri" panose="020F0502020204030204" pitchFamily="34" charset="0"/>
              </a:rPr>
              <a:t>38</a:t>
            </a:r>
            <a:endParaRPr kumimoji="1" lang="ja-JP" altLang="en-US" dirty="0">
              <a:latin typeface="+mn-lt"/>
              <a:cs typeface="Calibri" panose="020F0502020204030204" pitchFamily="34" charset="0"/>
            </a:endParaRPr>
          </a:p>
        </p:txBody>
      </p:sp>
    </p:spTree>
    <p:extLst>
      <p:ext uri="{BB962C8B-B14F-4D97-AF65-F5344CB8AC3E}">
        <p14:creationId xmlns:p14="http://schemas.microsoft.com/office/powerpoint/2010/main" val="32502779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82491" y="809290"/>
            <a:ext cx="4408441" cy="1891593"/>
          </a:xfrm>
          <a:prstGeom prst="rect">
            <a:avLst/>
          </a:prstGeom>
        </p:spPr>
      </p:pic>
      <p:pic>
        <p:nvPicPr>
          <p:cNvPr id="3" name="図 2"/>
          <p:cNvPicPr>
            <a:picLocks noChangeAspect="1"/>
          </p:cNvPicPr>
          <p:nvPr/>
        </p:nvPicPr>
        <p:blipFill>
          <a:blip r:embed="rId3"/>
          <a:stretch>
            <a:fillRect/>
          </a:stretch>
        </p:blipFill>
        <p:spPr>
          <a:xfrm>
            <a:off x="650289" y="1957598"/>
            <a:ext cx="4817748" cy="2081742"/>
          </a:xfrm>
          <a:prstGeom prst="rect">
            <a:avLst/>
          </a:prstGeom>
        </p:spPr>
      </p:pic>
      <p:pic>
        <p:nvPicPr>
          <p:cNvPr id="8" name="図 7"/>
          <p:cNvPicPr>
            <a:picLocks noChangeAspect="1"/>
          </p:cNvPicPr>
          <p:nvPr/>
        </p:nvPicPr>
        <p:blipFill>
          <a:blip r:embed="rId4"/>
          <a:stretch>
            <a:fillRect/>
          </a:stretch>
        </p:blipFill>
        <p:spPr>
          <a:xfrm>
            <a:off x="202597" y="2865248"/>
            <a:ext cx="4324194" cy="1860853"/>
          </a:xfrm>
          <a:prstGeom prst="rect">
            <a:avLst/>
          </a:prstGeom>
        </p:spPr>
      </p:pic>
      <p:sp>
        <p:nvSpPr>
          <p:cNvPr id="13" name="正方形/長方形 12"/>
          <p:cNvSpPr/>
          <p:nvPr/>
        </p:nvSpPr>
        <p:spPr>
          <a:xfrm>
            <a:off x="300712" y="4123716"/>
            <a:ext cx="4572000" cy="887679"/>
          </a:xfrm>
          <a:prstGeom prst="rect">
            <a:avLst/>
          </a:prstGeom>
          <a:solidFill>
            <a:schemeClr val="bg1"/>
          </a:solidFill>
          <a:ln>
            <a:solidFill>
              <a:schemeClr val="tx1"/>
            </a:solidFill>
          </a:ln>
        </p:spPr>
        <p:txBody>
          <a:bodyPr>
            <a:spAutoFit/>
          </a:bodyPr>
          <a:lstStyle/>
          <a:p>
            <a:r>
              <a:rPr lang="en-US" altLang="ja-JP" sz="1292" dirty="0">
                <a:latin typeface="Meiryo UI" panose="020B0604030504040204" pitchFamily="50" charset="-128"/>
                <a:cs typeface="Times New Roman" panose="02020603050405020304" pitchFamily="18" charset="0"/>
              </a:rPr>
              <a:t>IT</a:t>
            </a:r>
            <a:r>
              <a:rPr lang="ja-JP" altLang="ja-JP" sz="1292" dirty="0">
                <a:ea typeface="Meiryo UI" panose="020B0604030504040204" pitchFamily="50" charset="-128"/>
                <a:cs typeface="Times New Roman" panose="02020603050405020304" pitchFamily="18" charset="0"/>
              </a:rPr>
              <a:t>活用が進み、現在では役所や機関に赴かないとできないような手続きや用事がネットを通してできるようになってほしいと思います。そのちょっとした時間の短縮が生活の質を高めたり、働きやすい環境を作ったりするのではないかと考えます。</a:t>
            </a:r>
            <a:endParaRPr lang="ja-JP" altLang="en-US" sz="1292" dirty="0"/>
          </a:p>
        </p:txBody>
      </p:sp>
      <p:pic>
        <p:nvPicPr>
          <p:cNvPr id="14" name="図 13"/>
          <p:cNvPicPr>
            <a:picLocks noChangeAspect="1"/>
          </p:cNvPicPr>
          <p:nvPr/>
        </p:nvPicPr>
        <p:blipFill>
          <a:blip r:embed="rId5"/>
          <a:stretch>
            <a:fillRect/>
          </a:stretch>
        </p:blipFill>
        <p:spPr>
          <a:xfrm rot="367247">
            <a:off x="4760542" y="860301"/>
            <a:ext cx="4210135" cy="1853660"/>
          </a:xfrm>
          <a:prstGeom prst="rect">
            <a:avLst/>
          </a:prstGeom>
        </p:spPr>
      </p:pic>
      <p:pic>
        <p:nvPicPr>
          <p:cNvPr id="15" name="図 14"/>
          <p:cNvPicPr>
            <a:picLocks noChangeAspect="1"/>
          </p:cNvPicPr>
          <p:nvPr/>
        </p:nvPicPr>
        <p:blipFill>
          <a:blip r:embed="rId6"/>
          <a:stretch>
            <a:fillRect/>
          </a:stretch>
        </p:blipFill>
        <p:spPr>
          <a:xfrm>
            <a:off x="4759468" y="2700883"/>
            <a:ext cx="3876358" cy="1681312"/>
          </a:xfrm>
          <a:prstGeom prst="rect">
            <a:avLst/>
          </a:prstGeom>
        </p:spPr>
      </p:pic>
      <p:pic>
        <p:nvPicPr>
          <p:cNvPr id="16" name="図 15"/>
          <p:cNvPicPr>
            <a:picLocks noChangeAspect="1"/>
          </p:cNvPicPr>
          <p:nvPr/>
        </p:nvPicPr>
        <p:blipFill>
          <a:blip r:embed="rId7"/>
          <a:stretch>
            <a:fillRect/>
          </a:stretch>
        </p:blipFill>
        <p:spPr>
          <a:xfrm rot="546028">
            <a:off x="4745279" y="4681347"/>
            <a:ext cx="4348773" cy="1868190"/>
          </a:xfrm>
          <a:prstGeom prst="rect">
            <a:avLst/>
          </a:prstGeom>
        </p:spPr>
      </p:pic>
      <p:pic>
        <p:nvPicPr>
          <p:cNvPr id="17" name="図 16"/>
          <p:cNvPicPr>
            <a:picLocks noChangeAspect="1"/>
          </p:cNvPicPr>
          <p:nvPr/>
        </p:nvPicPr>
        <p:blipFill>
          <a:blip r:embed="rId8"/>
          <a:stretch>
            <a:fillRect/>
          </a:stretch>
        </p:blipFill>
        <p:spPr>
          <a:xfrm rot="21348493">
            <a:off x="517422" y="4957831"/>
            <a:ext cx="4096849" cy="1776510"/>
          </a:xfrm>
          <a:prstGeom prst="rect">
            <a:avLst/>
          </a:prstGeom>
        </p:spPr>
      </p:pic>
      <p:sp>
        <p:nvSpPr>
          <p:cNvPr id="12" name="タイトル 1"/>
          <p:cNvSpPr txBox="1">
            <a:spLocks/>
          </p:cNvSpPr>
          <p:nvPr/>
        </p:nvSpPr>
        <p:spPr>
          <a:xfrm>
            <a:off x="0" y="0"/>
            <a:ext cx="9144000" cy="439425"/>
          </a:xfrm>
          <a:prstGeom prst="rect">
            <a:avLst/>
          </a:prstGeom>
          <a:solidFill>
            <a:srgbClr val="002060"/>
          </a:solidFill>
        </p:spPr>
        <p:txBody>
          <a:bodyPr vert="horz" lIns="84406" tIns="42203" rIns="84406" bIns="42203"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dirty="0" smtClean="0">
                <a:solidFill>
                  <a:schemeClr val="bg1"/>
                </a:solidFill>
                <a:latin typeface="Meiryo UI" panose="020B0604030504040204" pitchFamily="50" charset="-128"/>
                <a:ea typeface="Meiryo UI" panose="020B0604030504040204" pitchFamily="50" charset="-128"/>
              </a:rPr>
              <a:t>大阪の将来に関する府民アンケートの概要</a:t>
            </a:r>
            <a:r>
              <a:rPr lang="ja-JP" altLang="en-US" sz="1600" dirty="0" smtClean="0">
                <a:solidFill>
                  <a:schemeClr val="bg1"/>
                </a:solidFill>
                <a:latin typeface="Meiryo UI" panose="020B0604030504040204" pitchFamily="50" charset="-128"/>
                <a:ea typeface="Meiryo UI" panose="020B0604030504040204" pitchFamily="50" charset="-128"/>
              </a:rPr>
              <a:t>（未来の大阪への夢やアイデア（一部））</a:t>
            </a:r>
            <a:endParaRPr lang="ja-JP" altLang="en-US" sz="1600" dirty="0">
              <a:solidFill>
                <a:schemeClr val="bg1"/>
              </a:solidFill>
              <a:latin typeface="Meiryo UI" panose="020B0604030504040204" pitchFamily="50" charset="-128"/>
              <a:ea typeface="Meiryo UI" panose="020B0604030504040204" pitchFamily="50" charset="-128"/>
            </a:endParaRPr>
          </a:p>
        </p:txBody>
      </p:sp>
      <p:sp>
        <p:nvSpPr>
          <p:cNvPr id="11" name="スライド番号プレースホルダー 6"/>
          <p:cNvSpPr>
            <a:spLocks noGrp="1"/>
          </p:cNvSpPr>
          <p:nvPr>
            <p:ph type="sldNum" sz="quarter" idx="12"/>
          </p:nvPr>
        </p:nvSpPr>
        <p:spPr>
          <a:xfrm>
            <a:off x="8767482" y="6612835"/>
            <a:ext cx="376517" cy="245165"/>
          </a:xfrm>
          <a:solidFill>
            <a:schemeClr val="accent4"/>
          </a:solidFill>
          <a:ln>
            <a:noFill/>
          </a:ln>
        </p:spPr>
        <p:txBody>
          <a:bodyPr/>
          <a:lstStyle/>
          <a:p>
            <a:r>
              <a:rPr kumimoji="1" lang="en-US" altLang="ja-JP" dirty="0" smtClean="0">
                <a:cs typeface="Calibri" panose="020F0502020204030204" pitchFamily="34" charset="0"/>
              </a:rPr>
              <a:t>39</a:t>
            </a:r>
            <a:endParaRPr kumimoji="1" lang="ja-JP" altLang="en-US" dirty="0">
              <a:latin typeface="+mn-lt"/>
              <a:cs typeface="Calibri" panose="020F0502020204030204" pitchFamily="34" charset="0"/>
            </a:endParaRPr>
          </a:p>
        </p:txBody>
      </p:sp>
    </p:spTree>
    <p:extLst>
      <p:ext uri="{BB962C8B-B14F-4D97-AF65-F5344CB8AC3E}">
        <p14:creationId xmlns:p14="http://schemas.microsoft.com/office/powerpoint/2010/main" val="10257709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0"/>
            <a:ext cx="9144000" cy="439425"/>
          </a:xfrm>
          <a:prstGeom prst="rect">
            <a:avLst/>
          </a:prstGeom>
          <a:solidFill>
            <a:srgbClr val="002060"/>
          </a:solidFill>
        </p:spPr>
        <p:txBody>
          <a:bodyPr vert="horz" lIns="84406" tIns="42203" rIns="84406" bIns="42203"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用語解説</a:t>
            </a:r>
            <a:endParaRPr kumimoji="1" lang="ja-JP" altLang="en-US" sz="2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endParaRPr>
          </a:p>
        </p:txBody>
      </p:sp>
      <p:graphicFrame>
        <p:nvGraphicFramePr>
          <p:cNvPr id="4" name="表 3"/>
          <p:cNvGraphicFramePr>
            <a:graphicFrameLocks noGrp="1"/>
          </p:cNvGraphicFramePr>
          <p:nvPr>
            <p:extLst>
              <p:ext uri="{D42A27DB-BD31-4B8C-83A1-F6EECF244321}">
                <p14:modId xmlns:p14="http://schemas.microsoft.com/office/powerpoint/2010/main" val="987215397"/>
              </p:ext>
            </p:extLst>
          </p:nvPr>
        </p:nvGraphicFramePr>
        <p:xfrm>
          <a:off x="177053" y="544158"/>
          <a:ext cx="8789894" cy="6073140"/>
        </p:xfrm>
        <a:graphic>
          <a:graphicData uri="http://schemas.openxmlformats.org/drawingml/2006/table">
            <a:tbl>
              <a:tblPr firstRow="1" bandRow="1">
                <a:tableStyleId>{5C22544A-7EE6-4342-B048-85BDC9FD1C3A}</a:tableStyleId>
              </a:tblPr>
              <a:tblGrid>
                <a:gridCol w="535641">
                  <a:extLst>
                    <a:ext uri="{9D8B030D-6E8A-4147-A177-3AD203B41FA5}">
                      <a16:colId xmlns:a16="http://schemas.microsoft.com/office/drawing/2014/main" val="3673303837"/>
                    </a:ext>
                  </a:extLst>
                </a:gridCol>
                <a:gridCol w="1237130">
                  <a:extLst>
                    <a:ext uri="{9D8B030D-6E8A-4147-A177-3AD203B41FA5}">
                      <a16:colId xmlns:a16="http://schemas.microsoft.com/office/drawing/2014/main" val="3113341640"/>
                    </a:ext>
                  </a:extLst>
                </a:gridCol>
                <a:gridCol w="7017123">
                  <a:extLst>
                    <a:ext uri="{9D8B030D-6E8A-4147-A177-3AD203B41FA5}">
                      <a16:colId xmlns:a16="http://schemas.microsoft.com/office/drawing/2014/main" val="3575288000"/>
                    </a:ext>
                  </a:extLst>
                </a:gridCol>
              </a:tblGrid>
              <a:tr h="370840">
                <a:tc>
                  <a:txBody>
                    <a:bodyPr/>
                    <a:lstStyle/>
                    <a:p>
                      <a:pPr algn="ctr"/>
                      <a:r>
                        <a:rPr kumimoji="1" lang="ja-JP" altLang="en-US" sz="1100" dirty="0" smtClean="0"/>
                        <a:t>初出</a:t>
                      </a:r>
                      <a:endParaRPr kumimoji="1" lang="en-US" altLang="ja-JP" sz="1100" dirty="0" smtClean="0"/>
                    </a:p>
                    <a:p>
                      <a:pPr algn="ctr"/>
                      <a:r>
                        <a:rPr kumimoji="1" lang="ja-JP" altLang="en-US" sz="1100" dirty="0" smtClean="0"/>
                        <a:t>ﾍﾟｰｼﾞ</a:t>
                      </a:r>
                      <a:endParaRPr kumimoji="1" lang="ja-JP" altLang="en-US" sz="1100" dirty="0"/>
                    </a:p>
                  </a:txBody>
                  <a:tcPr anchor="ctr"/>
                </a:tc>
                <a:tc>
                  <a:txBody>
                    <a:bodyPr/>
                    <a:lstStyle/>
                    <a:p>
                      <a:pPr algn="ctr"/>
                      <a:r>
                        <a:rPr kumimoji="1" lang="ja-JP" altLang="en-US" sz="1100" dirty="0" smtClean="0"/>
                        <a:t>用語</a:t>
                      </a:r>
                      <a:endParaRPr kumimoji="1" lang="ja-JP" altLang="en-US" sz="1100" dirty="0"/>
                    </a:p>
                  </a:txBody>
                  <a:tcPr anchor="ctr"/>
                </a:tc>
                <a:tc>
                  <a:txBody>
                    <a:bodyPr/>
                    <a:lstStyle/>
                    <a:p>
                      <a:pPr algn="ctr"/>
                      <a:r>
                        <a:rPr kumimoji="1" lang="ja-JP" altLang="en-US" sz="1100" dirty="0" smtClean="0"/>
                        <a:t>解　　　　説</a:t>
                      </a:r>
                      <a:endParaRPr kumimoji="1" lang="ja-JP" altLang="en-US" sz="1100" dirty="0"/>
                    </a:p>
                  </a:txBody>
                  <a:tcPr anchor="ctr"/>
                </a:tc>
                <a:extLst>
                  <a:ext uri="{0D108BD9-81ED-4DB2-BD59-A6C34878D82A}">
                    <a16:rowId xmlns:a16="http://schemas.microsoft.com/office/drawing/2014/main" val="1377073691"/>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1</a:t>
                      </a:r>
                    </a:p>
                    <a:p>
                      <a:pPr algn="ct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ＳＤＧｓ</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en-US" altLang="ja-JP" sz="1050" dirty="0" smtClean="0">
                          <a:latin typeface="Meiryo UI" panose="020B0604030504040204" pitchFamily="50" charset="-128"/>
                          <a:ea typeface="Meiryo UI" panose="020B0604030504040204" pitchFamily="50" charset="-128"/>
                        </a:rPr>
                        <a:t>2015</a:t>
                      </a:r>
                      <a:r>
                        <a:rPr kumimoji="1" lang="ja-JP" altLang="en-US" sz="1050" dirty="0" smtClean="0">
                          <a:latin typeface="Meiryo UI" panose="020B0604030504040204" pitchFamily="50" charset="-128"/>
                          <a:ea typeface="Meiryo UI" panose="020B0604030504040204" pitchFamily="50" charset="-128"/>
                        </a:rPr>
                        <a:t>年</a:t>
                      </a:r>
                      <a:r>
                        <a:rPr kumimoji="1" lang="en-US" altLang="ja-JP" sz="1050" dirty="0" smtClean="0">
                          <a:latin typeface="Meiryo UI" panose="020B0604030504040204" pitchFamily="50" charset="-128"/>
                          <a:ea typeface="Meiryo UI" panose="020B0604030504040204" pitchFamily="50" charset="-128"/>
                        </a:rPr>
                        <a:t>9</a:t>
                      </a:r>
                      <a:r>
                        <a:rPr kumimoji="1" lang="ja-JP" altLang="en-US" sz="1050" dirty="0" smtClean="0">
                          <a:latin typeface="Meiryo UI" panose="020B0604030504040204" pitchFamily="50" charset="-128"/>
                          <a:ea typeface="Meiryo UI" panose="020B0604030504040204" pitchFamily="50" charset="-128"/>
                        </a:rPr>
                        <a:t>月国連総会で採択された「持続可能な開発のための</a:t>
                      </a:r>
                      <a:r>
                        <a:rPr kumimoji="1" lang="en-US" altLang="ja-JP" sz="1050" dirty="0" smtClean="0">
                          <a:latin typeface="Meiryo UI" panose="020B0604030504040204" pitchFamily="50" charset="-128"/>
                          <a:ea typeface="Meiryo UI" panose="020B0604030504040204" pitchFamily="50" charset="-128"/>
                        </a:rPr>
                        <a:t>2030</a:t>
                      </a:r>
                      <a:r>
                        <a:rPr kumimoji="1" lang="ja-JP" altLang="en-US" sz="1050" dirty="0" smtClean="0">
                          <a:latin typeface="Meiryo UI" panose="020B0604030504040204" pitchFamily="50" charset="-128"/>
                          <a:ea typeface="Meiryo UI" panose="020B0604030504040204" pitchFamily="50" charset="-128"/>
                        </a:rPr>
                        <a:t>アジェンダ」で設定された、先進国と開発途上国が共に取り組むべき国際目標。「誰一人取り残さない持続可能な世界の実現」に向け、</a:t>
                      </a:r>
                      <a:r>
                        <a:rPr kumimoji="1" lang="en-US" altLang="ja-JP" sz="1050" dirty="0" smtClean="0">
                          <a:latin typeface="Meiryo UI" panose="020B0604030504040204" pitchFamily="50" charset="-128"/>
                          <a:ea typeface="Meiryo UI" panose="020B0604030504040204" pitchFamily="50" charset="-128"/>
                        </a:rPr>
                        <a:t>17</a:t>
                      </a:r>
                      <a:r>
                        <a:rPr kumimoji="1" lang="ja-JP" altLang="en-US" sz="1050" dirty="0" smtClean="0">
                          <a:latin typeface="Meiryo UI" panose="020B0604030504040204" pitchFamily="50" charset="-128"/>
                          <a:ea typeface="Meiryo UI" panose="020B0604030504040204" pitchFamily="50" charset="-128"/>
                        </a:rPr>
                        <a:t>の持続可能な開発目標（ゴール）と、それらの目標を達成するための</a:t>
                      </a:r>
                      <a:r>
                        <a:rPr kumimoji="1" lang="en-US" altLang="ja-JP" sz="1050" dirty="0" smtClean="0">
                          <a:latin typeface="Meiryo UI" panose="020B0604030504040204" pitchFamily="50" charset="-128"/>
                          <a:ea typeface="Meiryo UI" panose="020B0604030504040204" pitchFamily="50" charset="-128"/>
                        </a:rPr>
                        <a:t>169</a:t>
                      </a:r>
                      <a:r>
                        <a:rPr kumimoji="1" lang="ja-JP" altLang="en-US" sz="1050" dirty="0" smtClean="0">
                          <a:latin typeface="Meiryo UI" panose="020B0604030504040204" pitchFamily="50" charset="-128"/>
                          <a:ea typeface="Meiryo UI" panose="020B0604030504040204" pitchFamily="50" charset="-128"/>
                        </a:rPr>
                        <a:t>の具体的なターゲットが設定。</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大阪・関西万博は、</a:t>
                      </a:r>
                      <a:r>
                        <a:rPr kumimoji="1" lang="en-US" altLang="ja-JP" sz="1050" dirty="0" smtClean="0">
                          <a:latin typeface="Meiryo UI" panose="020B0604030504040204" pitchFamily="50" charset="-128"/>
                          <a:ea typeface="Meiryo UI" panose="020B0604030504040204" pitchFamily="50" charset="-128"/>
                        </a:rPr>
                        <a:t>2030</a:t>
                      </a:r>
                      <a:r>
                        <a:rPr kumimoji="1" lang="ja-JP" altLang="en-US" sz="1050" dirty="0" smtClean="0">
                          <a:latin typeface="Meiryo UI" panose="020B0604030504040204" pitchFamily="50" charset="-128"/>
                          <a:ea typeface="Meiryo UI" panose="020B0604030504040204" pitchFamily="50" charset="-128"/>
                        </a:rPr>
                        <a:t>年の</a:t>
                      </a:r>
                      <a:r>
                        <a:rPr kumimoji="1" lang="en-US" altLang="ja-JP" sz="1050" dirty="0" smtClean="0">
                          <a:latin typeface="Meiryo UI" panose="020B0604030504040204" pitchFamily="50" charset="-128"/>
                          <a:ea typeface="Meiryo UI" panose="020B0604030504040204" pitchFamily="50" charset="-128"/>
                        </a:rPr>
                        <a:t>SDG</a:t>
                      </a:r>
                      <a:r>
                        <a:rPr kumimoji="1" lang="ja-JP" altLang="en-US" sz="1050" dirty="0" err="1" smtClean="0">
                          <a:latin typeface="Meiryo UI" panose="020B0604030504040204" pitchFamily="50" charset="-128"/>
                          <a:ea typeface="Meiryo UI" panose="020B0604030504040204" pitchFamily="50" charset="-128"/>
                        </a:rPr>
                        <a:t>ｓ</a:t>
                      </a:r>
                      <a:r>
                        <a:rPr kumimoji="1" lang="ja-JP" altLang="en-US" sz="1050" dirty="0" smtClean="0">
                          <a:latin typeface="Meiryo UI" panose="020B0604030504040204" pitchFamily="50" charset="-128"/>
                          <a:ea typeface="Meiryo UI" panose="020B0604030504040204" pitchFamily="50" charset="-128"/>
                        </a:rPr>
                        <a:t>達成にとどまらず、</a:t>
                      </a:r>
                      <a:r>
                        <a:rPr kumimoji="1" lang="en-US" altLang="ja-JP" sz="1050" dirty="0" smtClean="0">
                          <a:latin typeface="Meiryo UI" panose="020B0604030504040204" pitchFamily="50" charset="-128"/>
                          <a:ea typeface="Meiryo UI" panose="020B0604030504040204" pitchFamily="50" charset="-128"/>
                        </a:rPr>
                        <a:t>+beyond</a:t>
                      </a:r>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2030</a:t>
                      </a:r>
                      <a:r>
                        <a:rPr kumimoji="1" lang="ja-JP" altLang="en-US" sz="1050" dirty="0" smtClean="0">
                          <a:latin typeface="Meiryo UI" panose="020B0604030504040204" pitchFamily="50" charset="-128"/>
                          <a:ea typeface="Meiryo UI" panose="020B0604030504040204" pitchFamily="50" charset="-128"/>
                        </a:rPr>
                        <a:t>年より先）の達成への飛躍の機会に位置付けられている。</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531995035"/>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4</a:t>
                      </a:r>
                    </a:p>
                    <a:p>
                      <a:pPr algn="ct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三方よし</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「売り手によし、買い手によし、世間によし」、「商売において売り手と買い手が満足するのは当然のこと、社会に貢献できてこそよい商売といえる」という考え方。</a:t>
                      </a:r>
                    </a:p>
                  </a:txBody>
                  <a:tcPr/>
                </a:tc>
                <a:extLst>
                  <a:ext uri="{0D108BD9-81ED-4DB2-BD59-A6C34878D82A}">
                    <a16:rowId xmlns:a16="http://schemas.microsoft.com/office/drawing/2014/main" val="4121689837"/>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4</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ソーシャルキャピタル</a:t>
                      </a:r>
                    </a:p>
                    <a:p>
                      <a:r>
                        <a:rPr kumimoji="1" lang="ja-JP" altLang="en-US" sz="900" dirty="0" smtClean="0">
                          <a:latin typeface="Meiryo UI" panose="020B0604030504040204" pitchFamily="50" charset="-128"/>
                          <a:ea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rPr>
                        <a:t>Social Capital</a:t>
                      </a:r>
                      <a:r>
                        <a:rPr kumimoji="1" lang="ja-JP" altLang="en-US" sz="90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b="0" i="0" u="none" strike="noStrike" kern="1200" baseline="0" dirty="0" smtClean="0">
                          <a:solidFill>
                            <a:schemeClr val="dk1"/>
                          </a:solidFill>
                          <a:latin typeface="Meiryo UI" panose="020B0604030504040204" pitchFamily="50" charset="-128"/>
                          <a:ea typeface="Meiryo UI" panose="020B0604030504040204" pitchFamily="50" charset="-128"/>
                          <a:cs typeface="+mn-cs"/>
                        </a:rPr>
                        <a:t>人々の協調行動を活発にすることによって、社会の効率性を高めることのできる、「信頼」「規範」「ネットワーク」といった社会組織の特徴</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635831784"/>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6</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zh-TW" altLang="en-US" sz="1050" dirty="0" smtClean="0">
                          <a:latin typeface="Meiryo UI" panose="020B0604030504040204" pitchFamily="50" charset="-128"/>
                          <a:ea typeface="Meiryo UI" panose="020B0604030504040204" pitchFamily="50" charset="-128"/>
                        </a:rPr>
                        <a:t>工場等制限法</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首都圏の既成市街地における工業等の制限に関する法律」と「近畿圏の既成都市区域における工場等の制限に関する法律」の総称。工場等制限区域について、大規模な工場、大学、高等専門学校その他人口の増大をもたらす原因となる施設の新設及び増設を制限し、もって既成都市区域への産業及び人口の過度の集中を防止することを目的として、昭和</a:t>
                      </a:r>
                      <a:r>
                        <a:rPr kumimoji="1" lang="en-US" altLang="ja-JP" sz="1050" dirty="0" smtClean="0">
                          <a:latin typeface="Meiryo UI" panose="020B0604030504040204" pitchFamily="50" charset="-128"/>
                          <a:ea typeface="Meiryo UI" panose="020B0604030504040204" pitchFamily="50" charset="-128"/>
                        </a:rPr>
                        <a:t>39</a:t>
                      </a:r>
                      <a:r>
                        <a:rPr kumimoji="1" lang="ja-JP" altLang="en-US" sz="1050" dirty="0" smtClean="0">
                          <a:latin typeface="Meiryo UI" panose="020B0604030504040204" pitchFamily="50" charset="-128"/>
                          <a:ea typeface="Meiryo UI" panose="020B0604030504040204" pitchFamily="50" charset="-128"/>
                        </a:rPr>
                        <a:t>年に制定されたもの。平成</a:t>
                      </a:r>
                      <a:r>
                        <a:rPr kumimoji="1" lang="en-US" altLang="ja-JP" sz="1050" dirty="0" smtClean="0">
                          <a:latin typeface="Meiryo UI" panose="020B0604030504040204" pitchFamily="50" charset="-128"/>
                          <a:ea typeface="Meiryo UI" panose="020B0604030504040204" pitchFamily="50" charset="-128"/>
                        </a:rPr>
                        <a:t>14</a:t>
                      </a:r>
                      <a:r>
                        <a:rPr kumimoji="1" lang="ja-JP" altLang="en-US" sz="1050" dirty="0" smtClean="0">
                          <a:latin typeface="Meiryo UI" panose="020B0604030504040204" pitchFamily="50" charset="-128"/>
                          <a:ea typeface="Meiryo UI" panose="020B0604030504040204" pitchFamily="50" charset="-128"/>
                        </a:rPr>
                        <a:t>年に廃止された。</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563499129"/>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6</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ゲートウェイ</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玄関口、ネットワークの結節点。</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404183280"/>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6</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ライフサイエンス</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生命現象の解明及びその成果の応用に関する総合的科学技術のこと。大阪府では、医薬品、医療機器、再生医療等の「ライフサイエンス産業」を成長産業に位置づけ、成長を促進することで、大阪産業の国際競争力のさらなる向上をめざしている。</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749094438"/>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6</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新エネルギー</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地球温暖化の原因となる二酸化炭素（</a:t>
                      </a:r>
                      <a:r>
                        <a:rPr kumimoji="1" lang="en-US" altLang="ja-JP" sz="1050" dirty="0" smtClean="0">
                          <a:latin typeface="Meiryo UI" panose="020B0604030504040204" pitchFamily="50" charset="-128"/>
                          <a:ea typeface="Meiryo UI" panose="020B0604030504040204" pitchFamily="50" charset="-128"/>
                        </a:rPr>
                        <a:t>CO2</a:t>
                      </a:r>
                      <a:r>
                        <a:rPr kumimoji="1" lang="ja-JP" altLang="en-US" sz="1050" dirty="0" smtClean="0">
                          <a:latin typeface="Meiryo UI" panose="020B0604030504040204" pitchFamily="50" charset="-128"/>
                          <a:ea typeface="Meiryo UI" panose="020B0604030504040204" pitchFamily="50" charset="-128"/>
                        </a:rPr>
                        <a:t>）の排出量が少ない太陽光発電や風力発電などに加えて、蓄電池、水素・燃料電池も含んだエネルギーの多様化に貢献するエネルギー。</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758299494"/>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6</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インバウンド</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入ってくる、内向きのという意味の形容詞（</a:t>
                      </a:r>
                      <a:r>
                        <a:rPr kumimoji="1" lang="en-US" altLang="ja-JP" sz="1050" dirty="0" smtClean="0">
                          <a:latin typeface="Meiryo UI" panose="020B0604030504040204" pitchFamily="50" charset="-128"/>
                          <a:ea typeface="Meiryo UI" panose="020B0604030504040204" pitchFamily="50" charset="-128"/>
                        </a:rPr>
                        <a:t>inbound)</a:t>
                      </a:r>
                      <a:r>
                        <a:rPr kumimoji="1" lang="ja-JP" altLang="en-US" sz="1050" dirty="0" err="1"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海外から日本へ来る観光客をさすことが多い。</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77794870"/>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6</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健康寿命</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健康な状態で生存する期間をいう。いくつか算出方法があるが、主なものは、厚生労働省科学研究班による次の３種類がある。</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①日常生活に制限のない期間の平均</a:t>
                      </a: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主に都道府県が使用</a:t>
                      </a:r>
                      <a:r>
                        <a:rPr kumimoji="1" lang="en-US" altLang="ja-JP" sz="1050" dirty="0" smtClean="0">
                          <a:latin typeface="Meiryo UI" panose="020B0604030504040204" pitchFamily="50" charset="-128"/>
                          <a:ea typeface="Meiryo UI" panose="020B0604030504040204" pitchFamily="50" charset="-128"/>
                        </a:rPr>
                        <a:t>】</a:t>
                      </a:r>
                    </a:p>
                    <a:p>
                      <a:r>
                        <a:rPr kumimoji="1" lang="en-US" altLang="ja-JP" sz="1050" dirty="0" smtClean="0">
                          <a:latin typeface="Meiryo UI" panose="020B0604030504040204" pitchFamily="50" charset="-128"/>
                          <a:ea typeface="Meiryo UI" panose="020B0604030504040204" pitchFamily="50" charset="-128"/>
                        </a:rPr>
                        <a:t>②</a:t>
                      </a:r>
                      <a:r>
                        <a:rPr kumimoji="1" lang="ja-JP" altLang="en-US" sz="1050" dirty="0" smtClean="0">
                          <a:latin typeface="Meiryo UI" panose="020B0604030504040204" pitchFamily="50" charset="-128"/>
                          <a:ea typeface="Meiryo UI" panose="020B0604030504040204" pitchFamily="50" charset="-128"/>
                        </a:rPr>
                        <a:t>自分が健康であると自覚している期間の平均</a:t>
                      </a:r>
                    </a:p>
                    <a:p>
                      <a:r>
                        <a:rPr kumimoji="1" lang="ja-JP" altLang="en-US" sz="1050" dirty="0" smtClean="0">
                          <a:latin typeface="Meiryo UI" panose="020B0604030504040204" pitchFamily="50" charset="-128"/>
                          <a:ea typeface="Meiryo UI" panose="020B0604030504040204" pitchFamily="50" charset="-128"/>
                        </a:rPr>
                        <a:t>③日常生活動作が自立している期間の平均</a:t>
                      </a: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主に市町村が使用</a:t>
                      </a:r>
                      <a:r>
                        <a:rPr kumimoji="1" lang="en-US" altLang="ja-JP" sz="1050" dirty="0" smtClean="0">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827805251"/>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6</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特定技能</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中小・小規模事業者をはじめとした深刻化する人手不足に対応するため、生産性向上や国内人材の確保のための取組みを行ってもなお人材を確保することが困難な状況にある産業上の分野において、一定の専門性・技能を有し即戦力となる外国人を受け入れていく仕組みとして構築された新たな在留資格。</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798893554"/>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7</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ＡＩ</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en-US" altLang="ja-JP" sz="1050" dirty="0" smtClean="0">
                          <a:latin typeface="Meiryo UI" panose="020B0604030504040204" pitchFamily="50" charset="-128"/>
                          <a:ea typeface="Meiryo UI" panose="020B0604030504040204" pitchFamily="50" charset="-128"/>
                        </a:rPr>
                        <a:t>Artificial Intelligence</a:t>
                      </a:r>
                      <a:r>
                        <a:rPr kumimoji="1" lang="ja-JP" altLang="en-US" sz="1050" dirty="0" smtClean="0">
                          <a:latin typeface="Meiryo UI" panose="020B0604030504040204" pitchFamily="50" charset="-128"/>
                          <a:ea typeface="Meiryo UI" panose="020B0604030504040204" pitchFamily="50" charset="-128"/>
                        </a:rPr>
                        <a:t>（人工知能）の略。人間の脳が行っているように、ものを認識し、理解し、学習し判断するなどのプロセスをコンピュータに行わせる技術。</a:t>
                      </a:r>
                      <a:r>
                        <a:rPr kumimoji="1" lang="en-US" altLang="ja-JP" sz="1050" dirty="0" smtClean="0">
                          <a:latin typeface="Meiryo UI" panose="020B0604030504040204" pitchFamily="50" charset="-128"/>
                          <a:ea typeface="Meiryo UI" panose="020B0604030504040204" pitchFamily="50" charset="-128"/>
                        </a:rPr>
                        <a:t>AI</a:t>
                      </a:r>
                      <a:r>
                        <a:rPr kumimoji="1" lang="ja-JP" altLang="en-US" sz="1050" dirty="0" smtClean="0">
                          <a:latin typeface="Meiryo UI" panose="020B0604030504040204" pitchFamily="50" charset="-128"/>
                          <a:ea typeface="Meiryo UI" panose="020B0604030504040204" pitchFamily="50" charset="-128"/>
                        </a:rPr>
                        <a:t>の技術によって、これまで人間の手で行ってきた仕事を、人工知能を搭載したロボットに行わせることが可能になる。</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001272868"/>
                  </a:ext>
                </a:extLst>
              </a:tr>
            </a:tbl>
          </a:graphicData>
        </a:graphic>
      </p:graphicFrame>
      <p:sp>
        <p:nvSpPr>
          <p:cNvPr id="5" name="スライド番号プレースホルダー 6"/>
          <p:cNvSpPr>
            <a:spLocks noGrp="1"/>
          </p:cNvSpPr>
          <p:nvPr>
            <p:ph type="sldNum" sz="quarter" idx="12"/>
          </p:nvPr>
        </p:nvSpPr>
        <p:spPr>
          <a:xfrm>
            <a:off x="8767482" y="6612835"/>
            <a:ext cx="376517" cy="245165"/>
          </a:xfrm>
          <a:solidFill>
            <a:schemeClr val="accent4"/>
          </a:solidFill>
          <a:ln>
            <a:noFill/>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solidFill>
                <a:latin typeface="Calibri" panose="020F0502020204030204"/>
                <a:ea typeface="游ゴシック" panose="020B0400000000000000" pitchFamily="50" charset="-128"/>
                <a:cs typeface="Calibri" panose="020F0502020204030204" pitchFamily="34" charset="0"/>
              </a:rPr>
              <a:t>40</a:t>
            </a: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Calibri" panose="020F0502020204030204" pitchFamily="34" charset="0"/>
            </a:endParaRPr>
          </a:p>
        </p:txBody>
      </p:sp>
    </p:spTree>
    <p:extLst>
      <p:ext uri="{BB962C8B-B14F-4D97-AF65-F5344CB8AC3E}">
        <p14:creationId xmlns:p14="http://schemas.microsoft.com/office/powerpoint/2010/main" val="28427762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0"/>
            <a:ext cx="9144000" cy="439425"/>
          </a:xfrm>
          <a:prstGeom prst="rect">
            <a:avLst/>
          </a:prstGeom>
          <a:solidFill>
            <a:srgbClr val="002060"/>
          </a:solidFill>
        </p:spPr>
        <p:txBody>
          <a:bodyPr vert="horz" lIns="84406" tIns="42203" rIns="84406" bIns="42203"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用語解説</a:t>
            </a:r>
            <a:endParaRPr kumimoji="1" lang="ja-JP" altLang="en-US" sz="2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endParaRPr>
          </a:p>
        </p:txBody>
      </p:sp>
      <p:graphicFrame>
        <p:nvGraphicFramePr>
          <p:cNvPr id="4" name="表 3"/>
          <p:cNvGraphicFramePr>
            <a:graphicFrameLocks noGrp="1"/>
          </p:cNvGraphicFramePr>
          <p:nvPr>
            <p:extLst>
              <p:ext uri="{D42A27DB-BD31-4B8C-83A1-F6EECF244321}">
                <p14:modId xmlns:p14="http://schemas.microsoft.com/office/powerpoint/2010/main" val="2673126212"/>
              </p:ext>
            </p:extLst>
          </p:nvPr>
        </p:nvGraphicFramePr>
        <p:xfrm>
          <a:off x="177053" y="544158"/>
          <a:ext cx="8789894" cy="6004560"/>
        </p:xfrm>
        <a:graphic>
          <a:graphicData uri="http://schemas.openxmlformats.org/drawingml/2006/table">
            <a:tbl>
              <a:tblPr firstRow="1" bandRow="1">
                <a:tableStyleId>{5C22544A-7EE6-4342-B048-85BDC9FD1C3A}</a:tableStyleId>
              </a:tblPr>
              <a:tblGrid>
                <a:gridCol w="535641">
                  <a:extLst>
                    <a:ext uri="{9D8B030D-6E8A-4147-A177-3AD203B41FA5}">
                      <a16:colId xmlns:a16="http://schemas.microsoft.com/office/drawing/2014/main" val="3673303837"/>
                    </a:ext>
                  </a:extLst>
                </a:gridCol>
                <a:gridCol w="1237130">
                  <a:extLst>
                    <a:ext uri="{9D8B030D-6E8A-4147-A177-3AD203B41FA5}">
                      <a16:colId xmlns:a16="http://schemas.microsoft.com/office/drawing/2014/main" val="3113341640"/>
                    </a:ext>
                  </a:extLst>
                </a:gridCol>
                <a:gridCol w="7017123">
                  <a:extLst>
                    <a:ext uri="{9D8B030D-6E8A-4147-A177-3AD203B41FA5}">
                      <a16:colId xmlns:a16="http://schemas.microsoft.com/office/drawing/2014/main" val="3575288000"/>
                    </a:ext>
                  </a:extLst>
                </a:gridCol>
              </a:tblGrid>
              <a:tr h="370840">
                <a:tc>
                  <a:txBody>
                    <a:bodyPr/>
                    <a:lstStyle/>
                    <a:p>
                      <a:pPr algn="ctr"/>
                      <a:r>
                        <a:rPr kumimoji="1" lang="ja-JP" altLang="en-US" sz="1100" dirty="0" smtClean="0"/>
                        <a:t>初出</a:t>
                      </a:r>
                      <a:endParaRPr kumimoji="1" lang="en-US" altLang="ja-JP" sz="1100" dirty="0" smtClean="0"/>
                    </a:p>
                    <a:p>
                      <a:pPr algn="ctr"/>
                      <a:r>
                        <a:rPr kumimoji="1" lang="ja-JP" altLang="en-US" sz="1100" dirty="0" smtClean="0"/>
                        <a:t>ﾍﾟｰｼﾞ</a:t>
                      </a:r>
                      <a:endParaRPr kumimoji="1" lang="ja-JP" altLang="en-US" sz="1100" dirty="0"/>
                    </a:p>
                  </a:txBody>
                  <a:tcPr anchor="ctr"/>
                </a:tc>
                <a:tc>
                  <a:txBody>
                    <a:bodyPr/>
                    <a:lstStyle/>
                    <a:p>
                      <a:pPr algn="ctr"/>
                      <a:r>
                        <a:rPr kumimoji="1" lang="ja-JP" altLang="en-US" sz="1100" dirty="0" smtClean="0"/>
                        <a:t>用語</a:t>
                      </a:r>
                      <a:endParaRPr kumimoji="1" lang="ja-JP" altLang="en-US" sz="1100" dirty="0"/>
                    </a:p>
                  </a:txBody>
                  <a:tcPr anchor="ctr"/>
                </a:tc>
                <a:tc>
                  <a:txBody>
                    <a:bodyPr/>
                    <a:lstStyle/>
                    <a:p>
                      <a:pPr algn="ctr"/>
                      <a:r>
                        <a:rPr kumimoji="1" lang="ja-JP" altLang="en-US" sz="1100" dirty="0" smtClean="0"/>
                        <a:t>解　　　　説</a:t>
                      </a:r>
                      <a:endParaRPr kumimoji="1" lang="ja-JP" altLang="en-US" sz="1100" dirty="0"/>
                    </a:p>
                  </a:txBody>
                  <a:tcPr anchor="ctr"/>
                </a:tc>
                <a:extLst>
                  <a:ext uri="{0D108BD9-81ED-4DB2-BD59-A6C34878D82A}">
                    <a16:rowId xmlns:a16="http://schemas.microsoft.com/office/drawing/2014/main" val="1377073691"/>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7</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ＩｏＴ</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en-US" altLang="ja-JP" sz="1050" dirty="0" smtClean="0">
                          <a:latin typeface="Meiryo UI" panose="020B0604030504040204" pitchFamily="50" charset="-128"/>
                          <a:ea typeface="Meiryo UI" panose="020B0604030504040204" pitchFamily="50" charset="-128"/>
                        </a:rPr>
                        <a:t>Internet of Things</a:t>
                      </a:r>
                      <a:r>
                        <a:rPr kumimoji="1" lang="ja-JP" altLang="en-US" sz="1050" dirty="0" smtClean="0">
                          <a:latin typeface="Meiryo UI" panose="020B0604030504040204" pitchFamily="50" charset="-128"/>
                          <a:ea typeface="Meiryo UI" panose="020B0604030504040204" pitchFamily="50" charset="-128"/>
                        </a:rPr>
                        <a:t>（モノのインターネット）の略語。ありとあらゆるモノがインターネットに接続され、センシング技術等を用いて、そのモノの使用に関するデータがクラウド上に蓄積され流通することによって、利用者により良いきめ細かなサービスが提供されるようになることを示した概念。利用者の生活に応じて温度等を自動制御する家電や自動車の自動運転技術など今後の展開は非常に多岐にわたる。</a:t>
                      </a:r>
                    </a:p>
                  </a:txBody>
                  <a:tcPr/>
                </a:tc>
                <a:extLst>
                  <a:ext uri="{0D108BD9-81ED-4DB2-BD59-A6C34878D82A}">
                    <a16:rowId xmlns:a16="http://schemas.microsoft.com/office/drawing/2014/main" val="531995035"/>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7</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ビッグデータ</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従来のデータ処理・管理のあり方では活用が困難であるような巨大データ群を意味する。データ量、サイズの大きさに加え、様々な種類・形式が含まれる。交通情報や携帯電話の利用データ、犯罪情報、人の歩行情報など情報の範囲は多様である。これらのデータを記録し、活用することによって、新たな予測が可能になったり、新たな仕組みやシステムを生み出す基礎とすることなどが可能である。</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635831784"/>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8</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イノベーション</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科学的発見や技術的発明を洞察力と融合し発展させ、新たな社会的価値や経済的価値を生み出す革新。</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563499129"/>
                  </a:ext>
                </a:extLst>
              </a:tr>
              <a:tr h="486783">
                <a:tc>
                  <a:txBody>
                    <a:bodyPr/>
                    <a:lstStyle/>
                    <a:p>
                      <a:pPr algn="ctr"/>
                      <a:r>
                        <a:rPr kumimoji="1" lang="ja-JP" altLang="en-US" sz="1050" dirty="0" smtClean="0">
                          <a:latin typeface="Meiryo UI" panose="020B0604030504040204" pitchFamily="50" charset="-128"/>
                          <a:ea typeface="Meiryo UI" panose="020B0604030504040204" pitchFamily="50" charset="-128"/>
                        </a:rPr>
                        <a:t>８</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en-US" altLang="ja-JP" sz="1050" u="none" dirty="0" smtClean="0">
                          <a:latin typeface="Meiryo UI" panose="020B0604030504040204" pitchFamily="50" charset="-128"/>
                          <a:ea typeface="Meiryo UI" panose="020B0604030504040204" pitchFamily="50" charset="-128"/>
                        </a:rPr>
                        <a:t>SDSN</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lang="en-US" altLang="ja-JP" sz="1050" dirty="0" smtClean="0">
                          <a:latin typeface="Meiryo UI" panose="020B0604030504040204" pitchFamily="50" charset="-128"/>
                          <a:ea typeface="Meiryo UI" panose="020B0604030504040204" pitchFamily="50" charset="-128"/>
                        </a:rPr>
                        <a:t>SDSN</a:t>
                      </a:r>
                      <a:r>
                        <a:rPr lang="ja-JP" altLang="en-US" sz="1050" dirty="0" smtClean="0">
                          <a:latin typeface="Meiryo UI" panose="020B0604030504040204" pitchFamily="50" charset="-128"/>
                          <a:ea typeface="Meiryo UI" panose="020B0604030504040204" pitchFamily="50" charset="-128"/>
                        </a:rPr>
                        <a:t>は、「持続可能な開発ソリューション・ネットワーク」（英語名称：</a:t>
                      </a:r>
                      <a:r>
                        <a:rPr lang="en-US" altLang="ja-JP" sz="1050" dirty="0" smtClean="0">
                          <a:latin typeface="Meiryo UI" panose="020B0604030504040204" pitchFamily="50" charset="-128"/>
                          <a:ea typeface="Meiryo UI" panose="020B0604030504040204" pitchFamily="50" charset="-128"/>
                        </a:rPr>
                        <a:t>Sustainable Development Solutions Network</a:t>
                      </a:r>
                      <a:r>
                        <a:rPr lang="ja-JP" altLang="en-US" sz="1050" dirty="0" smtClean="0">
                          <a:latin typeface="Meiryo UI" panose="020B0604030504040204" pitchFamily="50" charset="-128"/>
                          <a:ea typeface="Meiryo UI" panose="020B0604030504040204" pitchFamily="50" charset="-128"/>
                        </a:rPr>
                        <a:t>）の略称。</a:t>
                      </a:r>
                      <a:r>
                        <a:rPr lang="en-US" altLang="ja-JP" sz="1050" dirty="0" smtClean="0">
                          <a:latin typeface="Meiryo UI" panose="020B0604030504040204" pitchFamily="50" charset="-128"/>
                          <a:ea typeface="Meiryo UI" panose="020B0604030504040204" pitchFamily="50" charset="-128"/>
                        </a:rPr>
                        <a:t>2012</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8</a:t>
                      </a:r>
                      <a:r>
                        <a:rPr lang="ja-JP" altLang="en-US" sz="1050" dirty="0" smtClean="0">
                          <a:latin typeface="Meiryo UI" panose="020B0604030504040204" pitchFamily="50" charset="-128"/>
                          <a:ea typeface="Meiryo UI" panose="020B0604030504040204" pitchFamily="50" charset="-128"/>
                        </a:rPr>
                        <a:t>月、国連の事務総長が設立を発表したグローバルなネットワーク。</a:t>
                      </a:r>
                    </a:p>
                    <a:p>
                      <a:r>
                        <a:rPr lang="ja-JP" altLang="en-US" sz="1050" dirty="0" smtClean="0">
                          <a:latin typeface="Meiryo UI" panose="020B0604030504040204" pitchFamily="50" charset="-128"/>
                          <a:ea typeface="Meiryo UI" panose="020B0604030504040204" pitchFamily="50" charset="-128"/>
                        </a:rPr>
                        <a:t>本ビジョンでは、</a:t>
                      </a:r>
                      <a:r>
                        <a:rPr lang="en-US" altLang="ja-JP" sz="1050" dirty="0" smtClean="0">
                          <a:latin typeface="Meiryo UI" panose="020B0604030504040204" pitchFamily="50" charset="-128"/>
                          <a:ea typeface="Meiryo UI" panose="020B0604030504040204" pitchFamily="50" charset="-128"/>
                        </a:rPr>
                        <a:t>SDSN</a:t>
                      </a:r>
                      <a:r>
                        <a:rPr lang="ja-JP" altLang="en-US" sz="1050" dirty="0" smtClean="0">
                          <a:latin typeface="Meiryo UI" panose="020B0604030504040204" pitchFamily="50" charset="-128"/>
                          <a:ea typeface="Meiryo UI" panose="020B0604030504040204" pitchFamily="50" charset="-128"/>
                        </a:rPr>
                        <a:t>とベルテルスマン財団（ドイツ）が公表している世界各国の</a:t>
                      </a:r>
                      <a:r>
                        <a:rPr lang="en-US" altLang="ja-JP" sz="1050" dirty="0" smtClean="0">
                          <a:latin typeface="Meiryo UI" panose="020B0604030504040204" pitchFamily="50" charset="-128"/>
                          <a:ea typeface="Meiryo UI" panose="020B0604030504040204" pitchFamily="50" charset="-128"/>
                        </a:rPr>
                        <a:t>SDGs</a:t>
                      </a:r>
                      <a:r>
                        <a:rPr lang="ja-JP" altLang="en-US" sz="1050" dirty="0" smtClean="0">
                          <a:latin typeface="Meiryo UI" panose="020B0604030504040204" pitchFamily="50" charset="-128"/>
                          <a:ea typeface="Meiryo UI" panose="020B0604030504040204" pitchFamily="50" charset="-128"/>
                        </a:rPr>
                        <a:t>の進捗レポートを指す言葉として用いている。</a:t>
                      </a:r>
                    </a:p>
                  </a:txBody>
                  <a:tcPr marL="72000" anchor="ctr"/>
                </a:tc>
                <a:extLst>
                  <a:ext uri="{0D108BD9-81ED-4DB2-BD59-A6C34878D82A}">
                    <a16:rowId xmlns:a16="http://schemas.microsoft.com/office/drawing/2014/main" val="3146335765"/>
                  </a:ext>
                </a:extLst>
              </a:tr>
              <a:tr h="0">
                <a:tc>
                  <a:txBody>
                    <a:bodyPr/>
                    <a:lstStyle/>
                    <a:p>
                      <a:pPr algn="ctr"/>
                      <a:r>
                        <a:rPr kumimoji="1" lang="ja-JP" altLang="en-US" sz="1050" dirty="0" smtClean="0">
                          <a:latin typeface="Meiryo UI" panose="020B0604030504040204" pitchFamily="50" charset="-128"/>
                          <a:ea typeface="Meiryo UI" panose="020B0604030504040204" pitchFamily="50" charset="-128"/>
                        </a:rPr>
                        <a:t>８</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u="none" dirty="0" smtClean="0">
                          <a:latin typeface="Meiryo UI" panose="020B0604030504040204" pitchFamily="50" charset="-128"/>
                          <a:ea typeface="Meiryo UI" panose="020B0604030504040204" pitchFamily="50" charset="-128"/>
                        </a:rPr>
                        <a:t>自治体</a:t>
                      </a:r>
                      <a:r>
                        <a:rPr kumimoji="1" lang="en-US" altLang="ja-JP" sz="1050" u="none" dirty="0" smtClean="0">
                          <a:latin typeface="Meiryo UI" panose="020B0604030504040204" pitchFamily="50" charset="-128"/>
                          <a:ea typeface="Meiryo UI" panose="020B0604030504040204" pitchFamily="50" charset="-128"/>
                        </a:rPr>
                        <a:t>SDGs</a:t>
                      </a:r>
                      <a:r>
                        <a:rPr kumimoji="1" lang="ja-JP" altLang="en-US" sz="1050" u="none" dirty="0" smtClean="0">
                          <a:latin typeface="Meiryo UI" panose="020B0604030504040204" pitchFamily="50" charset="-128"/>
                          <a:ea typeface="Meiryo UI" panose="020B0604030504040204" pitchFamily="50" charset="-128"/>
                        </a:rPr>
                        <a:t>指標</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lang="ja-JP" altLang="en-US" sz="1050" dirty="0" smtClean="0">
                          <a:latin typeface="Meiryo UI" panose="020B0604030504040204" pitchFamily="50" charset="-128"/>
                          <a:ea typeface="Meiryo UI" panose="020B0604030504040204" pitchFamily="50" charset="-128"/>
                        </a:rPr>
                        <a:t>一般社団法人建築環境・省エネルギー機構が発行した、日本の自治体における</a:t>
                      </a:r>
                      <a:r>
                        <a:rPr lang="en-US" altLang="ja-JP" sz="1050" dirty="0" smtClean="0">
                          <a:latin typeface="Meiryo UI" panose="020B0604030504040204" pitchFamily="50" charset="-128"/>
                          <a:ea typeface="Meiryo UI" panose="020B0604030504040204" pitchFamily="50" charset="-128"/>
                        </a:rPr>
                        <a:t>SDGs</a:t>
                      </a:r>
                      <a:r>
                        <a:rPr lang="ja-JP" altLang="en-US" sz="1050" dirty="0" smtClean="0">
                          <a:latin typeface="Meiryo UI" panose="020B0604030504040204" pitchFamily="50" charset="-128"/>
                          <a:ea typeface="Meiryo UI" panose="020B0604030504040204" pitchFamily="50" charset="-128"/>
                        </a:rPr>
                        <a:t>の達成に向けた進捗状況を管理する指標リスト。</a:t>
                      </a:r>
                      <a:endParaRPr lang="ja-JP" altLang="en-US" sz="1050" dirty="0">
                        <a:latin typeface="Meiryo UI" panose="020B0604030504040204" pitchFamily="50" charset="-128"/>
                        <a:ea typeface="Meiryo UI" panose="020B0604030504040204" pitchFamily="50" charset="-128"/>
                      </a:endParaRPr>
                    </a:p>
                  </a:txBody>
                  <a:tcPr marL="72000" anchor="ctr"/>
                </a:tc>
                <a:extLst>
                  <a:ext uri="{0D108BD9-81ED-4DB2-BD59-A6C34878D82A}">
                    <a16:rowId xmlns:a16="http://schemas.microsoft.com/office/drawing/2014/main" val="3268208724"/>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9</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大阪ブルー・オーシャン・ビジョン</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en-US" altLang="ja-JP" sz="1050" dirty="0" smtClean="0">
                          <a:latin typeface="Meiryo UI" panose="020B0604030504040204" pitchFamily="50" charset="-128"/>
                          <a:ea typeface="Meiryo UI" panose="020B0604030504040204" pitchFamily="50" charset="-128"/>
                        </a:rPr>
                        <a:t>2019</a:t>
                      </a:r>
                      <a:r>
                        <a:rPr kumimoji="1" lang="ja-JP" altLang="en-US" sz="1050" dirty="0" smtClean="0">
                          <a:latin typeface="Meiryo UI" panose="020B0604030504040204" pitchFamily="50" charset="-128"/>
                          <a:ea typeface="Meiryo UI" panose="020B0604030504040204" pitchFamily="50" charset="-128"/>
                        </a:rPr>
                        <a:t>年６月に開催された</a:t>
                      </a:r>
                      <a:r>
                        <a:rPr kumimoji="1" lang="en-US" altLang="ja-JP" sz="1050" dirty="0" smtClean="0">
                          <a:latin typeface="Meiryo UI" panose="020B0604030504040204" pitchFamily="50" charset="-128"/>
                          <a:ea typeface="Meiryo UI" panose="020B0604030504040204" pitchFamily="50" charset="-128"/>
                        </a:rPr>
                        <a:t>G20</a:t>
                      </a:r>
                      <a:r>
                        <a:rPr kumimoji="1" lang="ja-JP" altLang="en-US" sz="1050" dirty="0" smtClean="0">
                          <a:latin typeface="Meiryo UI" panose="020B0604030504040204" pitchFamily="50" charset="-128"/>
                          <a:ea typeface="Meiryo UI" panose="020B0604030504040204" pitchFamily="50" charset="-128"/>
                        </a:rPr>
                        <a:t>大阪サミットの首脳宣言において、</a:t>
                      </a:r>
                      <a:r>
                        <a:rPr kumimoji="1" lang="en-US" altLang="ja-JP" sz="1050" dirty="0" smtClean="0">
                          <a:latin typeface="Meiryo UI" panose="020B0604030504040204" pitchFamily="50" charset="-128"/>
                          <a:ea typeface="Meiryo UI" panose="020B0604030504040204" pitchFamily="50" charset="-128"/>
                        </a:rPr>
                        <a:t>2050</a:t>
                      </a:r>
                      <a:r>
                        <a:rPr kumimoji="1" lang="ja-JP" altLang="en-US" sz="1050" dirty="0" smtClean="0">
                          <a:latin typeface="Meiryo UI" panose="020B0604030504040204" pitchFamily="50" charset="-128"/>
                          <a:ea typeface="Meiryo UI" panose="020B0604030504040204" pitchFamily="50" charset="-128"/>
                        </a:rPr>
                        <a:t>年までに海洋プラスチックごみによる追加的な汚染をゼロにまで削減することをめざす世界共通のビジョンとして共有されたもの。</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404183280"/>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9</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レガシー</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rPr>
                        <a:t>遺産、受け継いだもの。万博やオリンピック・パラリンピック等の国際イベントにおいては、開催時だけでなく、その後の発展につながるような「レガシー（遺産）」の重要性が指摘されている。</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836032292"/>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10</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世界の都市総合力ランキング</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世界の主要都市の「総合力」を経済、研究・開発、文化・交流、居住、環境、交通・アクセスの</a:t>
                      </a:r>
                      <a:r>
                        <a:rPr kumimoji="1" lang="en-US" altLang="ja-JP" sz="1050" dirty="0" smtClean="0">
                          <a:latin typeface="Meiryo UI" panose="020B0604030504040204" pitchFamily="50" charset="-128"/>
                          <a:ea typeface="Meiryo UI" panose="020B0604030504040204" pitchFamily="50" charset="-128"/>
                        </a:rPr>
                        <a:t>6</a:t>
                      </a:r>
                      <a:r>
                        <a:rPr kumimoji="1" lang="ja-JP" altLang="en-US" sz="1050" dirty="0" smtClean="0">
                          <a:latin typeface="Meiryo UI" panose="020B0604030504040204" pitchFamily="50" charset="-128"/>
                          <a:ea typeface="Meiryo UI" panose="020B0604030504040204" pitchFamily="50" charset="-128"/>
                        </a:rPr>
                        <a:t>分野で評価、順位付けし、森記念財団都市戦略研究所が毎年発表。</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749094438"/>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10</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都市比較インデックスレポート</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総合不動産サービス大手の</a:t>
                      </a:r>
                      <a:r>
                        <a:rPr kumimoji="1" lang="en-US" altLang="ja-JP" sz="1050" dirty="0" smtClean="0">
                          <a:latin typeface="Meiryo UI" panose="020B0604030504040204" pitchFamily="50" charset="-128"/>
                          <a:ea typeface="Meiryo UI" panose="020B0604030504040204" pitchFamily="50" charset="-128"/>
                        </a:rPr>
                        <a:t>JLL</a:t>
                      </a:r>
                      <a:r>
                        <a:rPr kumimoji="1" lang="ja-JP" altLang="en-US" sz="1050" dirty="0" smtClean="0">
                          <a:latin typeface="Meiryo UI" panose="020B0604030504040204" pitchFamily="50" charset="-128"/>
                          <a:ea typeface="Meiryo UI" panose="020B0604030504040204" pitchFamily="50" charset="-128"/>
                        </a:rPr>
                        <a:t>社が、 </a:t>
                      </a:r>
                      <a:r>
                        <a:rPr kumimoji="1" lang="en-US" altLang="ja-JP" sz="1050" dirty="0" smtClean="0">
                          <a:latin typeface="Meiryo UI" panose="020B0604030504040204" pitchFamily="50" charset="-128"/>
                          <a:ea typeface="Meiryo UI" panose="020B0604030504040204" pitchFamily="50" charset="-128"/>
                        </a:rPr>
                        <a:t>The Business of Cities</a:t>
                      </a:r>
                      <a:r>
                        <a:rPr kumimoji="1" lang="ja-JP" altLang="en-US" sz="1050" dirty="0" smtClean="0">
                          <a:latin typeface="Meiryo UI" panose="020B0604030504040204" pitchFamily="50" charset="-128"/>
                          <a:ea typeface="Meiryo UI" panose="020B0604030504040204" pitchFamily="50" charset="-128"/>
                        </a:rPr>
                        <a:t>と共著で「世界都市の</a:t>
                      </a:r>
                      <a:r>
                        <a:rPr kumimoji="1" lang="en-US" altLang="ja-JP" sz="1050" dirty="0" smtClean="0">
                          <a:latin typeface="Meiryo UI" panose="020B0604030504040204" pitchFamily="50" charset="-128"/>
                          <a:ea typeface="Meiryo UI" panose="020B0604030504040204" pitchFamily="50" charset="-128"/>
                        </a:rPr>
                        <a:t>10</a:t>
                      </a:r>
                      <a:r>
                        <a:rPr kumimoji="1" lang="ja-JP" altLang="en-US" sz="1050" dirty="0" smtClean="0">
                          <a:latin typeface="Meiryo UI" panose="020B0604030504040204" pitchFamily="50" charset="-128"/>
                          <a:ea typeface="Meiryo UI" panose="020B0604030504040204" pitchFamily="50" charset="-128"/>
                        </a:rPr>
                        <a:t>類型 未来都市創生への道程」として、発表。世界主要</a:t>
                      </a:r>
                      <a:r>
                        <a:rPr kumimoji="1" lang="en-US" altLang="ja-JP" sz="1050" dirty="0" smtClean="0">
                          <a:latin typeface="Meiryo UI" panose="020B0604030504040204" pitchFamily="50" charset="-128"/>
                          <a:ea typeface="Meiryo UI" panose="020B0604030504040204" pitchFamily="50" charset="-128"/>
                        </a:rPr>
                        <a:t>83</a:t>
                      </a:r>
                      <a:r>
                        <a:rPr kumimoji="1" lang="ja-JP" altLang="en-US" sz="1050" dirty="0" smtClean="0">
                          <a:latin typeface="Meiryo UI" panose="020B0604030504040204" pitchFamily="50" charset="-128"/>
                          <a:ea typeface="Meiryo UI" panose="020B0604030504040204" pitchFamily="50" charset="-128"/>
                        </a:rPr>
                        <a:t>都市を</a:t>
                      </a:r>
                      <a:r>
                        <a:rPr kumimoji="1" lang="en-US" altLang="ja-JP" sz="1050" dirty="0" smtClean="0">
                          <a:latin typeface="Meiryo UI" panose="020B0604030504040204" pitchFamily="50" charset="-128"/>
                          <a:ea typeface="Meiryo UI" panose="020B0604030504040204" pitchFamily="50" charset="-128"/>
                        </a:rPr>
                        <a:t>10</a:t>
                      </a:r>
                      <a:r>
                        <a:rPr kumimoji="1" lang="ja-JP" altLang="en-US" sz="1050" dirty="0" smtClean="0">
                          <a:latin typeface="Meiryo UI" panose="020B0604030504040204" pitchFamily="50" charset="-128"/>
                          <a:ea typeface="Meiryo UI" panose="020B0604030504040204" pitchFamily="50" charset="-128"/>
                        </a:rPr>
                        <a:t>の都市グループにカテゴライズ。</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758299494"/>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10</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カーボンニュートラル</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市民、企業、</a:t>
                      </a:r>
                      <a:r>
                        <a:rPr kumimoji="1" lang="en-US" altLang="ja-JP" sz="1050" dirty="0" smtClean="0">
                          <a:latin typeface="Meiryo UI" panose="020B0604030504040204" pitchFamily="50" charset="-128"/>
                          <a:ea typeface="Meiryo UI" panose="020B0604030504040204" pitchFamily="50" charset="-128"/>
                        </a:rPr>
                        <a:t>NPO/NGO</a:t>
                      </a:r>
                      <a:r>
                        <a:rPr kumimoji="1" lang="ja-JP" altLang="en-US" sz="1050" dirty="0" err="1"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自治体、政府等の社会の構成員が、自らの責任と定めることが一般に合理的と認められる範囲の温室効果ガス排出量を認識し、主体的にこれを削減する努力を行うとともに、削減が困難な部分の排出量について、他の場所で実現した温室効果ガスの排出削減・吸収量等を購入すること又は他の場所で排出削減・吸収を実現するプロジェクトや活動を実施すること等により、その排出量の全部を埋め合わせた状態。</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77794870"/>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10</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メディコンバレー</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デンマーク、スウェーデンの２つの国に位置するライフサイエンス産業の集積地域。</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827805251"/>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10</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スマートシティ</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先進的技術の活用により、都市や地域の機能、サービスを効率化・高度化し、各種の課題の解決を図るとともに、快適性や利便性を含めた新たな価値を創出する取組み。</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798893554"/>
                  </a:ext>
                </a:extLst>
              </a:tr>
            </a:tbl>
          </a:graphicData>
        </a:graphic>
      </p:graphicFrame>
      <p:sp>
        <p:nvSpPr>
          <p:cNvPr id="6" name="スライド番号プレースホルダー 6"/>
          <p:cNvSpPr>
            <a:spLocks noGrp="1"/>
          </p:cNvSpPr>
          <p:nvPr>
            <p:ph type="sldNum" sz="quarter" idx="12"/>
          </p:nvPr>
        </p:nvSpPr>
        <p:spPr>
          <a:xfrm>
            <a:off x="8767482" y="6612835"/>
            <a:ext cx="376517" cy="245165"/>
          </a:xfrm>
          <a:solidFill>
            <a:schemeClr val="accent4"/>
          </a:solidFill>
          <a:ln>
            <a:noFill/>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Calibri" panose="020F0502020204030204" pitchFamily="34" charset="0"/>
              </a:rPr>
              <a:t>41</a:t>
            </a: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Calibri" panose="020F0502020204030204" pitchFamily="34" charset="0"/>
            </a:endParaRPr>
          </a:p>
        </p:txBody>
      </p:sp>
    </p:spTree>
    <p:extLst>
      <p:ext uri="{BB962C8B-B14F-4D97-AF65-F5344CB8AC3E}">
        <p14:creationId xmlns:p14="http://schemas.microsoft.com/office/powerpoint/2010/main" val="8070407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0"/>
            <a:ext cx="9144000" cy="439425"/>
          </a:xfrm>
          <a:prstGeom prst="rect">
            <a:avLst/>
          </a:prstGeom>
          <a:solidFill>
            <a:srgbClr val="002060"/>
          </a:solidFill>
        </p:spPr>
        <p:txBody>
          <a:bodyPr vert="horz" lIns="84406" tIns="42203" rIns="84406" bIns="42203"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用語解説</a:t>
            </a:r>
            <a:endParaRPr kumimoji="1" lang="ja-JP" altLang="en-US" sz="2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endParaRPr>
          </a:p>
        </p:txBody>
      </p:sp>
      <p:graphicFrame>
        <p:nvGraphicFramePr>
          <p:cNvPr id="4" name="表 3"/>
          <p:cNvGraphicFramePr>
            <a:graphicFrameLocks noGrp="1"/>
          </p:cNvGraphicFramePr>
          <p:nvPr>
            <p:extLst>
              <p:ext uri="{D42A27DB-BD31-4B8C-83A1-F6EECF244321}">
                <p14:modId xmlns:p14="http://schemas.microsoft.com/office/powerpoint/2010/main" val="138992453"/>
              </p:ext>
            </p:extLst>
          </p:nvPr>
        </p:nvGraphicFramePr>
        <p:xfrm>
          <a:off x="177053" y="503817"/>
          <a:ext cx="8789894" cy="6301740"/>
        </p:xfrm>
        <a:graphic>
          <a:graphicData uri="http://schemas.openxmlformats.org/drawingml/2006/table">
            <a:tbl>
              <a:tblPr firstRow="1" bandRow="1">
                <a:tableStyleId>{5C22544A-7EE6-4342-B048-85BDC9FD1C3A}</a:tableStyleId>
              </a:tblPr>
              <a:tblGrid>
                <a:gridCol w="568905">
                  <a:extLst>
                    <a:ext uri="{9D8B030D-6E8A-4147-A177-3AD203B41FA5}">
                      <a16:colId xmlns:a16="http://schemas.microsoft.com/office/drawing/2014/main" val="3673303837"/>
                    </a:ext>
                  </a:extLst>
                </a:gridCol>
                <a:gridCol w="1203866">
                  <a:extLst>
                    <a:ext uri="{9D8B030D-6E8A-4147-A177-3AD203B41FA5}">
                      <a16:colId xmlns:a16="http://schemas.microsoft.com/office/drawing/2014/main" val="3113341640"/>
                    </a:ext>
                  </a:extLst>
                </a:gridCol>
                <a:gridCol w="7017123">
                  <a:extLst>
                    <a:ext uri="{9D8B030D-6E8A-4147-A177-3AD203B41FA5}">
                      <a16:colId xmlns:a16="http://schemas.microsoft.com/office/drawing/2014/main" val="3575288000"/>
                    </a:ext>
                  </a:extLst>
                </a:gridCol>
              </a:tblGrid>
              <a:tr h="370840">
                <a:tc>
                  <a:txBody>
                    <a:bodyPr/>
                    <a:lstStyle/>
                    <a:p>
                      <a:pPr algn="ctr"/>
                      <a:r>
                        <a:rPr kumimoji="1" lang="ja-JP" altLang="en-US" sz="1100" dirty="0" smtClean="0"/>
                        <a:t>初出</a:t>
                      </a:r>
                      <a:endParaRPr kumimoji="1" lang="en-US" altLang="ja-JP" sz="1100" dirty="0" smtClean="0"/>
                    </a:p>
                    <a:p>
                      <a:pPr algn="ctr"/>
                      <a:r>
                        <a:rPr kumimoji="1" lang="ja-JP" altLang="en-US" sz="1100" dirty="0" smtClean="0"/>
                        <a:t>ﾍﾟｰｼﾞ</a:t>
                      </a:r>
                      <a:endParaRPr kumimoji="1" lang="ja-JP" altLang="en-US" sz="1100" dirty="0"/>
                    </a:p>
                  </a:txBody>
                  <a:tcPr anchor="ctr"/>
                </a:tc>
                <a:tc>
                  <a:txBody>
                    <a:bodyPr/>
                    <a:lstStyle/>
                    <a:p>
                      <a:pPr algn="ctr"/>
                      <a:r>
                        <a:rPr kumimoji="1" lang="ja-JP" altLang="en-US" sz="1100" dirty="0" smtClean="0"/>
                        <a:t>用語</a:t>
                      </a:r>
                      <a:endParaRPr kumimoji="1" lang="ja-JP" altLang="en-US" sz="1100" dirty="0"/>
                    </a:p>
                  </a:txBody>
                  <a:tcPr anchor="ctr"/>
                </a:tc>
                <a:tc>
                  <a:txBody>
                    <a:bodyPr/>
                    <a:lstStyle/>
                    <a:p>
                      <a:pPr algn="ctr"/>
                      <a:r>
                        <a:rPr kumimoji="1" lang="ja-JP" altLang="en-US" sz="1100" dirty="0" smtClean="0"/>
                        <a:t>解　　　　説</a:t>
                      </a:r>
                      <a:endParaRPr kumimoji="1" lang="ja-JP" altLang="en-US" sz="1100" dirty="0"/>
                    </a:p>
                  </a:txBody>
                  <a:tcPr anchor="ctr"/>
                </a:tc>
                <a:extLst>
                  <a:ext uri="{0D108BD9-81ED-4DB2-BD59-A6C34878D82A}">
                    <a16:rowId xmlns:a16="http://schemas.microsoft.com/office/drawing/2014/main" val="1377073691"/>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10</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イノベーションエコシステム</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自然界の生態系のように複数の企業や人材、支援機関などが相互に関連し合いながら、その相互作用によってイノベーションが次々生み出されていく環境の意。</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012962956"/>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10</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ヘルスケア</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健康の維持や増進のための行為や健康管理。</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225439735"/>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10</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デジタル・クリエイティブ産業</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コンピューターを使ったデザインや</a:t>
                      </a:r>
                      <a:r>
                        <a:rPr kumimoji="1" lang="en-US" altLang="ja-JP" sz="1050" dirty="0" smtClean="0">
                          <a:latin typeface="Meiryo UI" panose="020B0604030504040204" pitchFamily="50" charset="-128"/>
                          <a:ea typeface="Meiryo UI" panose="020B0604030504040204" pitchFamily="50" charset="-128"/>
                        </a:rPr>
                        <a:t>IT</a:t>
                      </a:r>
                      <a:r>
                        <a:rPr kumimoji="1" lang="ja-JP" altLang="en-US" sz="1050" dirty="0" smtClean="0">
                          <a:latin typeface="Meiryo UI" panose="020B0604030504040204" pitchFamily="50" charset="-128"/>
                          <a:ea typeface="Meiryo UI" panose="020B0604030504040204" pitchFamily="50" charset="-128"/>
                        </a:rPr>
                        <a:t>技術を使って、芸術、映画・ビデオ、アニメ、ゲーム、服飾デザイン、広告などの分野で、個人の創造性や技能、才能を生かして、また著作権などの知的財産権の開発を通して利益と雇用を創出しうる産業。</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684410974"/>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10</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グリーンビジネス</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環境への負荷の低減に資する商品、サービスを提供したり、様々な社会経済活動を環境保全型のものに変革させる上で役立つ技術やシステム等を提供するようなビジネスを中心とする幅広い概念。</a:t>
                      </a:r>
                    </a:p>
                  </a:txBody>
                  <a:tcPr/>
                </a:tc>
                <a:extLst>
                  <a:ext uri="{0D108BD9-81ED-4DB2-BD59-A6C34878D82A}">
                    <a16:rowId xmlns:a16="http://schemas.microsoft.com/office/drawing/2014/main" val="409365480"/>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11</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rPr>
                        <a:t>スタートアップ</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rPr>
                        <a:t>創造的イノベーションにより革新的なビジネスモデルを創り、成長をめざすベンチャー企業。</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635831784"/>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11</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rPr>
                        <a:t>ベンチャーキャピタル</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rPr>
                        <a:t>有望なベンチャービジネスに対して、株式の取得などによって資金を提供する企業。</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563499129"/>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12</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ジョイントベンチャー</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複数の企業が互いに出資し、新規事業を立ち上げること。①企業それぞれが出資し、新たに会社を設立する　②既存企業の株式の一部を買収し、その企業を既存の株主・経営者と共同経営の２つの形態に分けられる。</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404183280"/>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12</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ＭＩＣＥ</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en-US" altLang="ja-JP" sz="1050" dirty="0" smtClean="0">
                          <a:latin typeface="Meiryo UI" panose="020B0604030504040204" pitchFamily="50" charset="-128"/>
                          <a:ea typeface="Meiryo UI" panose="020B0604030504040204" pitchFamily="50" charset="-128"/>
                        </a:rPr>
                        <a:t>Meeting</a:t>
                      </a:r>
                      <a:r>
                        <a:rPr kumimoji="1" lang="ja-JP" altLang="en-US" sz="1050" dirty="0" smtClean="0">
                          <a:latin typeface="Meiryo UI" panose="020B0604030504040204" pitchFamily="50" charset="-128"/>
                          <a:ea typeface="Meiryo UI" panose="020B0604030504040204" pitchFamily="50" charset="-128"/>
                        </a:rPr>
                        <a:t>（会議・研修・セミナー）、</a:t>
                      </a:r>
                      <a:r>
                        <a:rPr kumimoji="1" lang="en-US" altLang="ja-JP" sz="1050" dirty="0" smtClean="0">
                          <a:latin typeface="Meiryo UI" panose="020B0604030504040204" pitchFamily="50" charset="-128"/>
                          <a:ea typeface="Meiryo UI" panose="020B0604030504040204" pitchFamily="50" charset="-128"/>
                        </a:rPr>
                        <a:t>Incentive tour</a:t>
                      </a:r>
                      <a:r>
                        <a:rPr kumimoji="1" lang="ja-JP" altLang="en-US" sz="1050" dirty="0" smtClean="0">
                          <a:latin typeface="Meiryo UI" panose="020B0604030504040204" pitchFamily="50" charset="-128"/>
                          <a:ea typeface="Meiryo UI" panose="020B0604030504040204" pitchFamily="50" charset="-128"/>
                        </a:rPr>
                        <a:t>（報奨・招待旅行）、</a:t>
                      </a:r>
                      <a:r>
                        <a:rPr kumimoji="1" lang="en-US" altLang="ja-JP" sz="1050" dirty="0" smtClean="0">
                          <a:latin typeface="Meiryo UI" panose="020B0604030504040204" pitchFamily="50" charset="-128"/>
                          <a:ea typeface="Meiryo UI" panose="020B0604030504040204" pitchFamily="50" charset="-128"/>
                        </a:rPr>
                        <a:t>Convention</a:t>
                      </a:r>
                      <a:r>
                        <a:rPr kumimoji="1" lang="ja-JP" altLang="en-US" sz="1050" dirty="0" smtClean="0">
                          <a:latin typeface="Meiryo UI" panose="020B0604030504040204" pitchFamily="50" charset="-128"/>
                          <a:ea typeface="Meiryo UI" panose="020B0604030504040204" pitchFamily="50" charset="-128"/>
                        </a:rPr>
                        <a:t>または</a:t>
                      </a:r>
                      <a:r>
                        <a:rPr kumimoji="1" lang="en-US" altLang="ja-JP" sz="1050" dirty="0" smtClean="0">
                          <a:latin typeface="Meiryo UI" panose="020B0604030504040204" pitchFamily="50" charset="-128"/>
                          <a:ea typeface="Meiryo UI" panose="020B0604030504040204" pitchFamily="50" charset="-128"/>
                        </a:rPr>
                        <a:t>Conference</a:t>
                      </a:r>
                      <a:r>
                        <a:rPr kumimoji="1" lang="ja-JP" altLang="en-US" sz="1050" dirty="0" smtClean="0">
                          <a:latin typeface="Meiryo UI" panose="020B0604030504040204" pitchFamily="50" charset="-128"/>
                          <a:ea typeface="Meiryo UI" panose="020B0604030504040204" pitchFamily="50" charset="-128"/>
                        </a:rPr>
                        <a:t>（大会・学会・国際会議）、</a:t>
                      </a:r>
                      <a:r>
                        <a:rPr kumimoji="1" lang="en-US" altLang="ja-JP" sz="1050" dirty="0" smtClean="0">
                          <a:latin typeface="Meiryo UI" panose="020B0604030504040204" pitchFamily="50" charset="-128"/>
                          <a:ea typeface="Meiryo UI" panose="020B0604030504040204" pitchFamily="50" charset="-128"/>
                        </a:rPr>
                        <a:t>Exhibition</a:t>
                      </a:r>
                      <a:r>
                        <a:rPr kumimoji="1" lang="ja-JP" altLang="en-US" sz="1050" dirty="0" smtClean="0">
                          <a:latin typeface="Meiryo UI" panose="020B0604030504040204" pitchFamily="50" charset="-128"/>
                          <a:ea typeface="Meiryo UI" panose="020B0604030504040204" pitchFamily="50" charset="-128"/>
                        </a:rPr>
                        <a:t>（展示会）の頭文字をとった単語。</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749094438"/>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12</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en-US" altLang="ja-JP" sz="1050" dirty="0" smtClean="0">
                          <a:latin typeface="Meiryo UI" panose="020B0604030504040204" pitchFamily="50" charset="-128"/>
                          <a:ea typeface="Meiryo UI" panose="020B0604030504040204" pitchFamily="50" charset="-128"/>
                        </a:rPr>
                        <a:t>Society5.0</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狩猟社会（</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Society 1.0</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）、農耕社会（</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Society 2.0</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）、工業社会（</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Society 3.0</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）、情報社会（</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Society 4.0</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）に続く、新たな社会を指す。</a:t>
                      </a:r>
                      <a:r>
                        <a:rPr lang="ja-JP" altLang="en-US" sz="1050" b="0" dirty="0" smtClean="0">
                          <a:latin typeface="Meiryo UI" panose="020B0604030504040204" pitchFamily="50" charset="-128"/>
                          <a:ea typeface="Meiryo UI" panose="020B0604030504040204" pitchFamily="50" charset="-128"/>
                        </a:rPr>
                        <a:t>仮想空間と現実空間を高度に融合させたシステムにより、経済発展と社会的課題の解決を両立する、人間中心の社会（</a:t>
                      </a:r>
                      <a:r>
                        <a:rPr lang="en-US" altLang="ja-JP" sz="1050" b="0" dirty="0" smtClean="0">
                          <a:latin typeface="Meiryo UI" panose="020B0604030504040204" pitchFamily="50" charset="-128"/>
                          <a:ea typeface="Meiryo UI" panose="020B0604030504040204" pitchFamily="50" charset="-128"/>
                        </a:rPr>
                        <a:t>Society</a:t>
                      </a:r>
                      <a:r>
                        <a:rPr lang="ja-JP" altLang="en-US" sz="1050" b="0" dirty="0" smtClean="0">
                          <a:latin typeface="Meiryo UI" panose="020B0604030504040204" pitchFamily="50" charset="-128"/>
                          <a:ea typeface="Meiryo UI" panose="020B0604030504040204" pitchFamily="50" charset="-128"/>
                        </a:rPr>
                        <a:t>）のこと。</a:t>
                      </a:r>
                      <a:endPar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3758299494"/>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14</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健康・福祉、教育のカバレッジ</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すべての人が、基礎的な保健・教育サービスを支払い可能な費用で受けられること。</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948293896"/>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14</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サービス・ソリューション</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個人や企業が抱えている問題点を分析し、それを改善するために必要なソフトウェア、ハードウェア、ネットワークをセットにしたシステムを提案・構築するサービスにより、その問題を解決する（ソリューション）こと。</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7779487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Meiryo UI" panose="020B0604030504040204" pitchFamily="50" charset="-128"/>
                          <a:ea typeface="Meiryo UI" panose="020B0604030504040204" pitchFamily="50" charset="-128"/>
                        </a:rPr>
                        <a:t>16</a:t>
                      </a:r>
                      <a:endParaRPr kumimoji="1" lang="ja-JP" altLang="en-US" sz="1050" dirty="0" smtClean="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dirty="0" smtClean="0">
                          <a:latin typeface="Meiryo UI" panose="020B0604030504040204" pitchFamily="50" charset="-128"/>
                          <a:ea typeface="Meiryo UI" panose="020B0604030504040204" pitchFamily="50" charset="-128"/>
                        </a:rPr>
                        <a:t>Well-being</a:t>
                      </a:r>
                    </a:p>
                  </a:txBody>
                  <a:tcPr/>
                </a:tc>
                <a:tc>
                  <a:txBody>
                    <a:bodyPr/>
                    <a:lstStyle/>
                    <a:p>
                      <a:r>
                        <a:rPr kumimoji="1" lang="ja-JP" altLang="ja-JP" sz="1050" kern="1200" dirty="0" smtClean="0">
                          <a:solidFill>
                            <a:schemeClr val="dk1"/>
                          </a:solidFill>
                          <a:effectLst/>
                          <a:latin typeface="Meiryo UI" panose="020B0604030504040204" pitchFamily="50" charset="-128"/>
                          <a:ea typeface="Meiryo UI" panose="020B0604030504040204" pitchFamily="50" charset="-128"/>
                          <a:cs typeface="+mn-cs"/>
                        </a:rPr>
                        <a:t>豊かさ、幸福。</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207206332"/>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16</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サイバー空間</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インターネット上で多様なサービスのサプライチェーンやコミュニティなどが形成された、いわば一つの新たな社会領域。</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270570185"/>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16</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フィジカル空間</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現実世界、実社会。</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893111605"/>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18</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ソーシャルグッド</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社会貢献に類する活動を支援・促進するソーシャルサービスの総称、または、そうしたサービスを通じて社会貢献活動を促進する取り組み。</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82780525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Meiryo UI" panose="020B0604030504040204" pitchFamily="50" charset="-128"/>
                          <a:ea typeface="Meiryo UI" panose="020B0604030504040204" pitchFamily="50" charset="-128"/>
                        </a:rPr>
                        <a:t>19</a:t>
                      </a:r>
                      <a:endParaRPr kumimoji="1" lang="ja-JP" altLang="en-US" sz="1050" dirty="0" smtClean="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クラスター</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ja-JP" sz="1050" kern="1200" dirty="0" smtClean="0">
                          <a:solidFill>
                            <a:schemeClr val="dk1"/>
                          </a:solidFill>
                          <a:effectLst/>
                          <a:latin typeface="Meiryo UI" panose="020B0604030504040204" pitchFamily="50" charset="-128"/>
                          <a:ea typeface="Meiryo UI" panose="020B0604030504040204" pitchFamily="50" charset="-128"/>
                          <a:cs typeface="+mn-cs"/>
                        </a:rPr>
                        <a:t>集合体。集まり。ひとまとまり。 ここでは産業の「集積」の意。</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716034717"/>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19</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シームレス</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途切れのない、継ぎ目のない。</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798893554"/>
                  </a:ext>
                </a:extLst>
              </a:tr>
            </a:tbl>
          </a:graphicData>
        </a:graphic>
      </p:graphicFrame>
      <p:sp>
        <p:nvSpPr>
          <p:cNvPr id="6" name="スライド番号プレースホルダー 6"/>
          <p:cNvSpPr>
            <a:spLocks noGrp="1"/>
          </p:cNvSpPr>
          <p:nvPr>
            <p:ph type="sldNum" sz="quarter" idx="12"/>
          </p:nvPr>
        </p:nvSpPr>
        <p:spPr>
          <a:xfrm>
            <a:off x="8767482" y="6612835"/>
            <a:ext cx="376517" cy="245165"/>
          </a:xfrm>
          <a:solidFill>
            <a:schemeClr val="accent4"/>
          </a:solidFill>
          <a:ln>
            <a:noFill/>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Calibri" panose="020F0502020204030204" pitchFamily="34" charset="0"/>
              </a:rPr>
              <a:t>42</a:t>
            </a: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Calibri" panose="020F0502020204030204" pitchFamily="34" charset="0"/>
            </a:endParaRPr>
          </a:p>
        </p:txBody>
      </p:sp>
    </p:spTree>
    <p:extLst>
      <p:ext uri="{BB962C8B-B14F-4D97-AF65-F5344CB8AC3E}">
        <p14:creationId xmlns:p14="http://schemas.microsoft.com/office/powerpoint/2010/main" val="17317556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0"/>
            <a:ext cx="9144000" cy="439425"/>
          </a:xfrm>
          <a:prstGeom prst="rect">
            <a:avLst/>
          </a:prstGeom>
          <a:solidFill>
            <a:srgbClr val="002060"/>
          </a:solidFill>
        </p:spPr>
        <p:txBody>
          <a:bodyPr vert="horz" lIns="84406" tIns="42203" rIns="84406" bIns="42203"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用語解説</a:t>
            </a:r>
            <a:endParaRPr kumimoji="1" lang="ja-JP" altLang="en-US" sz="2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endParaRPr>
          </a:p>
        </p:txBody>
      </p:sp>
      <p:graphicFrame>
        <p:nvGraphicFramePr>
          <p:cNvPr id="4" name="表 3"/>
          <p:cNvGraphicFramePr>
            <a:graphicFrameLocks noGrp="1"/>
          </p:cNvGraphicFramePr>
          <p:nvPr>
            <p:extLst>
              <p:ext uri="{D42A27DB-BD31-4B8C-83A1-F6EECF244321}">
                <p14:modId xmlns:p14="http://schemas.microsoft.com/office/powerpoint/2010/main" val="1691372449"/>
              </p:ext>
            </p:extLst>
          </p:nvPr>
        </p:nvGraphicFramePr>
        <p:xfrm>
          <a:off x="177053" y="544158"/>
          <a:ext cx="8789894" cy="6050280"/>
        </p:xfrm>
        <a:graphic>
          <a:graphicData uri="http://schemas.openxmlformats.org/drawingml/2006/table">
            <a:tbl>
              <a:tblPr firstRow="1" bandRow="1">
                <a:tableStyleId>{5C22544A-7EE6-4342-B048-85BDC9FD1C3A}</a:tableStyleId>
              </a:tblPr>
              <a:tblGrid>
                <a:gridCol w="535641">
                  <a:extLst>
                    <a:ext uri="{9D8B030D-6E8A-4147-A177-3AD203B41FA5}">
                      <a16:colId xmlns:a16="http://schemas.microsoft.com/office/drawing/2014/main" val="3673303837"/>
                    </a:ext>
                  </a:extLst>
                </a:gridCol>
                <a:gridCol w="1237130">
                  <a:extLst>
                    <a:ext uri="{9D8B030D-6E8A-4147-A177-3AD203B41FA5}">
                      <a16:colId xmlns:a16="http://schemas.microsoft.com/office/drawing/2014/main" val="3113341640"/>
                    </a:ext>
                  </a:extLst>
                </a:gridCol>
                <a:gridCol w="7017123">
                  <a:extLst>
                    <a:ext uri="{9D8B030D-6E8A-4147-A177-3AD203B41FA5}">
                      <a16:colId xmlns:a16="http://schemas.microsoft.com/office/drawing/2014/main" val="3575288000"/>
                    </a:ext>
                  </a:extLst>
                </a:gridCol>
              </a:tblGrid>
              <a:tr h="370840">
                <a:tc>
                  <a:txBody>
                    <a:bodyPr/>
                    <a:lstStyle/>
                    <a:p>
                      <a:pPr algn="ctr"/>
                      <a:r>
                        <a:rPr kumimoji="1" lang="ja-JP" altLang="en-US" sz="1100" dirty="0" smtClean="0"/>
                        <a:t>初出</a:t>
                      </a:r>
                      <a:endParaRPr kumimoji="1" lang="en-US" altLang="ja-JP" sz="1100" dirty="0" smtClean="0"/>
                    </a:p>
                    <a:p>
                      <a:pPr algn="ctr"/>
                      <a:r>
                        <a:rPr kumimoji="1" lang="ja-JP" altLang="en-US" sz="1100" dirty="0" smtClean="0"/>
                        <a:t>ﾍﾟｰｼﾞ</a:t>
                      </a:r>
                      <a:endParaRPr kumimoji="1" lang="ja-JP" altLang="en-US" sz="1100" dirty="0"/>
                    </a:p>
                  </a:txBody>
                  <a:tcPr anchor="ctr"/>
                </a:tc>
                <a:tc>
                  <a:txBody>
                    <a:bodyPr/>
                    <a:lstStyle/>
                    <a:p>
                      <a:pPr algn="ctr"/>
                      <a:r>
                        <a:rPr kumimoji="1" lang="ja-JP" altLang="en-US" sz="1100" dirty="0" smtClean="0"/>
                        <a:t>用語</a:t>
                      </a:r>
                      <a:endParaRPr kumimoji="1" lang="ja-JP" altLang="en-US" sz="1100" dirty="0"/>
                    </a:p>
                  </a:txBody>
                  <a:tcPr anchor="ctr"/>
                </a:tc>
                <a:tc>
                  <a:txBody>
                    <a:bodyPr/>
                    <a:lstStyle/>
                    <a:p>
                      <a:pPr algn="ctr"/>
                      <a:r>
                        <a:rPr kumimoji="1" lang="ja-JP" altLang="en-US" sz="1100" dirty="0" smtClean="0"/>
                        <a:t>解　　　　説</a:t>
                      </a:r>
                      <a:endParaRPr kumimoji="1" lang="ja-JP" altLang="en-US" sz="1100" dirty="0"/>
                    </a:p>
                  </a:txBody>
                  <a:tcPr anchor="ctr"/>
                </a:tc>
                <a:extLst>
                  <a:ext uri="{0D108BD9-81ED-4DB2-BD59-A6C34878D82A}">
                    <a16:rowId xmlns:a16="http://schemas.microsoft.com/office/drawing/2014/main" val="1377073691"/>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19</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やってみなはれ</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鳥井信治郎（サントリー創業者）が、「やってみなはれ」の精神のもと、日本で初めてのウイスキー事業に着手。挑戦の心を端的に表した言葉。</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793516440"/>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19</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ソーシャルビジネス</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環境や貧困問題など、様々な社会的課題をビジネスを通じて解決していこうとする活動。</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23364392"/>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19</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コミュニティビジネス</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地域の人材やノウハウ、施設、資金を活用することにより、地域の課題やニーズを「ビジネス」の手法で解決していこうとする活動。</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241983358"/>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19</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遠隔教育</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遠隔教育システムを利用して、接続先とリアルタイムにつないで行う、教育活動全般のこと。授業の中でつなぐ「遠隔授業」のほか、課外活動や放課後など授業以外でつなぐ活動も含む。</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637038841"/>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20</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ＸＲ</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en-US" altLang="ja-JP" sz="1050" dirty="0" smtClean="0">
                          <a:latin typeface="Meiryo UI" panose="020B0604030504040204" pitchFamily="50" charset="-128"/>
                          <a:ea typeface="Meiryo UI" panose="020B0604030504040204" pitchFamily="50" charset="-128"/>
                        </a:rPr>
                        <a:t>AR</a:t>
                      </a:r>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Augmented Reality</a:t>
                      </a:r>
                      <a:r>
                        <a:rPr kumimoji="1" lang="ja-JP" altLang="en-US" sz="1050" dirty="0" smtClean="0">
                          <a:latin typeface="Meiryo UI" panose="020B0604030504040204" pitchFamily="50" charset="-128"/>
                          <a:ea typeface="Meiryo UI" panose="020B0604030504040204" pitchFamily="50" charset="-128"/>
                        </a:rPr>
                        <a:t>：拡張現実）、</a:t>
                      </a:r>
                      <a:r>
                        <a:rPr kumimoji="1" lang="en-US" altLang="ja-JP" sz="1050" dirty="0" smtClean="0">
                          <a:latin typeface="Meiryo UI" panose="020B0604030504040204" pitchFamily="50" charset="-128"/>
                          <a:ea typeface="Meiryo UI" panose="020B0604030504040204" pitchFamily="50" charset="-128"/>
                        </a:rPr>
                        <a:t>VR</a:t>
                      </a:r>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Virtual Reality</a:t>
                      </a:r>
                      <a:r>
                        <a:rPr kumimoji="1" lang="ja-JP" altLang="en-US" sz="1050" dirty="0" smtClean="0">
                          <a:latin typeface="Meiryo UI" panose="020B0604030504040204" pitchFamily="50" charset="-128"/>
                          <a:ea typeface="Meiryo UI" panose="020B0604030504040204" pitchFamily="50" charset="-128"/>
                        </a:rPr>
                        <a:t>：仮想現実）、</a:t>
                      </a:r>
                      <a:r>
                        <a:rPr kumimoji="1" lang="en-US" altLang="ja-JP" sz="1050" dirty="0" smtClean="0">
                          <a:latin typeface="Meiryo UI" panose="020B0604030504040204" pitchFamily="50" charset="-128"/>
                          <a:ea typeface="Meiryo UI" panose="020B0604030504040204" pitchFamily="50" charset="-128"/>
                        </a:rPr>
                        <a:t>MR</a:t>
                      </a:r>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Mixed Reality</a:t>
                      </a:r>
                      <a:r>
                        <a:rPr kumimoji="1" lang="ja-JP" altLang="en-US" sz="1050" dirty="0" smtClean="0">
                          <a:latin typeface="Meiryo UI" panose="020B0604030504040204" pitchFamily="50" charset="-128"/>
                          <a:ea typeface="Meiryo UI" panose="020B0604030504040204" pitchFamily="50" charset="-128"/>
                        </a:rPr>
                        <a:t>：混合現実）などの総称。</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226612849"/>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20</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空飛ぶクルマ</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電動・垂直離着陸型・無操縦者航空機などによる空の移動手段。</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396741039"/>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20</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en-US" altLang="ja-JP" sz="1050" dirty="0" err="1" smtClean="0">
                          <a:latin typeface="Meiryo UI" panose="020B0604030504040204" pitchFamily="50" charset="-128"/>
                          <a:ea typeface="Meiryo UI" panose="020B0604030504040204" pitchFamily="50" charset="-128"/>
                        </a:rPr>
                        <a:t>MaaS</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モビリティ・アズ・ア・サービス（</a:t>
                      </a:r>
                      <a:r>
                        <a:rPr kumimoji="1" lang="en-US" altLang="ja-JP" sz="1050" dirty="0" smtClean="0">
                          <a:latin typeface="Meiryo UI" panose="020B0604030504040204" pitchFamily="50" charset="-128"/>
                          <a:ea typeface="Meiryo UI" panose="020B0604030504040204" pitchFamily="50" charset="-128"/>
                        </a:rPr>
                        <a:t>Mobility as a Service</a:t>
                      </a:r>
                      <a:r>
                        <a:rPr kumimoji="1" lang="ja-JP" altLang="en-US" sz="1050" dirty="0" smtClean="0">
                          <a:latin typeface="Meiryo UI" panose="020B0604030504040204" pitchFamily="50" charset="-128"/>
                          <a:ea typeface="Meiryo UI" panose="020B0604030504040204" pitchFamily="50" charset="-128"/>
                        </a:rPr>
                        <a:t>）。利用者の多様なニーズに合わせ、交通手段、事業者の垣根なく、最適な交通手段、経路、魅力情報等が検索、予約、決済できる一元的なサービス。</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292983139"/>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20</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リビングラボ</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ものづくり・サービス・政策等を創出や社会課題の解決にあたり、ユーザーや市民も参加する共創活動。またはその活動拠点のこと。</a:t>
                      </a:r>
                    </a:p>
                  </a:txBody>
                  <a:tcPr/>
                </a:tc>
                <a:extLst>
                  <a:ext uri="{0D108BD9-81ED-4DB2-BD59-A6C34878D82A}">
                    <a16:rowId xmlns:a16="http://schemas.microsoft.com/office/drawing/2014/main" val="531995035"/>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21</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en-US" altLang="ja-JP" sz="1050" dirty="0" smtClean="0">
                          <a:latin typeface="Meiryo UI" panose="020B0604030504040204" pitchFamily="50" charset="-128"/>
                          <a:ea typeface="Meiryo UI" panose="020B0604030504040204" pitchFamily="50" charset="-128"/>
                        </a:rPr>
                        <a:t>10</a:t>
                      </a:r>
                      <a:r>
                        <a:rPr kumimoji="1" lang="ja-JP" altLang="en-US" sz="1050" dirty="0" smtClean="0">
                          <a:latin typeface="Meiryo UI" panose="020B0604030504040204" pitchFamily="50" charset="-128"/>
                          <a:ea typeface="Meiryo UI" panose="020B0604030504040204" pitchFamily="50" charset="-128"/>
                        </a:rPr>
                        <a:t>歳若返り</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健康寿命の延伸に加え、健康状態に応じて、誰もが生涯を通じ、自らの意思に基づき活動的に生活できること（大阪府が策定した「</a:t>
                      </a: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いのち輝く未来社会</a:t>
                      </a: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をめざすビジョン」に基づく考え方）。</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635831784"/>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21</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スマート住宅</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消費者・生活者にとってメリットや魅力のある新たな機能やサービスが提供されるＩｏＴ技術等を活用した次世代住宅。</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749094438"/>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21</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バリアフリー</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err="1" smtClean="0">
                          <a:latin typeface="Meiryo UI" panose="020B0604030504040204" pitchFamily="50" charset="-128"/>
                          <a:ea typeface="Meiryo UI" panose="020B0604030504040204" pitchFamily="50" charset="-128"/>
                        </a:rPr>
                        <a:t>障がい</a:t>
                      </a:r>
                      <a:r>
                        <a:rPr kumimoji="1" lang="ja-JP" altLang="en-US" sz="1050" dirty="0" smtClean="0">
                          <a:latin typeface="Meiryo UI" panose="020B0604030504040204" pitchFamily="50" charset="-128"/>
                          <a:ea typeface="Meiryo UI" panose="020B0604030504040204" pitchFamily="50" charset="-128"/>
                        </a:rPr>
                        <a:t>者、高齢者、妊婦や子ども連れの人などが社会生活をしていく上でバリアとなるものを除去するため、物理的な障壁のみならず、社会的、制度的、心理的なすべての障壁に対処するという考え方。</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758299494"/>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21</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ユニバーサルデザイン</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あらかじめ、障がいの有無、年齢、性別、人種等にかかわらず多様な人々が利用しやすいよう都市や生活環境をデザインする考え方。</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77794870"/>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22</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en-US" altLang="ja-JP" sz="1050" dirty="0" err="1" smtClean="0">
                          <a:latin typeface="Meiryo UI" panose="020B0604030504040204" pitchFamily="50" charset="-128"/>
                          <a:ea typeface="Meiryo UI" panose="020B0604030504040204" pitchFamily="50" charset="-128"/>
                        </a:rPr>
                        <a:t>EdTech</a:t>
                      </a:r>
                      <a:r>
                        <a:rPr kumimoji="1" lang="ja-JP" altLang="en-US" sz="1050" dirty="0" smtClean="0">
                          <a:latin typeface="Meiryo UI" panose="020B0604030504040204" pitchFamily="50" charset="-128"/>
                          <a:ea typeface="Meiryo UI" panose="020B0604030504040204" pitchFamily="50" charset="-128"/>
                        </a:rPr>
                        <a:t>（エドテック）</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テクノロジー（</a:t>
                      </a:r>
                      <a:r>
                        <a:rPr kumimoji="1" lang="en-US" altLang="ja-JP" sz="1050" dirty="0" smtClean="0">
                          <a:latin typeface="Meiryo UI" panose="020B0604030504040204" pitchFamily="50" charset="-128"/>
                          <a:ea typeface="Meiryo UI" panose="020B0604030504040204" pitchFamily="50" charset="-128"/>
                        </a:rPr>
                        <a:t>Technology</a:t>
                      </a:r>
                      <a:r>
                        <a:rPr kumimoji="1" lang="ja-JP" altLang="en-US" sz="1050" dirty="0" smtClean="0">
                          <a:latin typeface="Meiryo UI" panose="020B0604030504040204" pitchFamily="50" charset="-128"/>
                          <a:ea typeface="Meiryo UI" panose="020B0604030504040204" pitchFamily="50" charset="-128"/>
                        </a:rPr>
                        <a:t>）と教育（</a:t>
                      </a:r>
                      <a:r>
                        <a:rPr kumimoji="1" lang="en-US" altLang="ja-JP" sz="1050" dirty="0" smtClean="0">
                          <a:latin typeface="Meiryo UI" panose="020B0604030504040204" pitchFamily="50" charset="-128"/>
                          <a:ea typeface="Meiryo UI" panose="020B0604030504040204" pitchFamily="50" charset="-128"/>
                        </a:rPr>
                        <a:t>Education</a:t>
                      </a:r>
                      <a:r>
                        <a:rPr kumimoji="1" lang="ja-JP" altLang="en-US" sz="1050" dirty="0" smtClean="0">
                          <a:latin typeface="Meiryo UI" panose="020B0604030504040204" pitchFamily="50" charset="-128"/>
                          <a:ea typeface="Meiryo UI" panose="020B0604030504040204" pitchFamily="50" charset="-128"/>
                        </a:rPr>
                        <a:t>）を組み合わせた造語で、教育領域にイノベーションを起こすビジネス、サービス、スタートアップ企業などの総称。</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827805251"/>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22</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サステナブル</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サステナブル</a:t>
                      </a:r>
                      <a:r>
                        <a:rPr kumimoji="1" lang="en-US" altLang="ja-JP" sz="1050" dirty="0" smtClean="0">
                          <a:latin typeface="Meiryo UI" panose="020B0604030504040204" pitchFamily="50" charset="-128"/>
                          <a:ea typeface="Meiryo UI" panose="020B0604030504040204" pitchFamily="50" charset="-128"/>
                        </a:rPr>
                        <a:t>(Sustainable)</a:t>
                      </a:r>
                      <a:r>
                        <a:rPr kumimoji="1" lang="ja-JP" altLang="en-US" sz="1050" dirty="0" err="1"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「持続可能な」「ずっと続けていける」という意味。</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798893554"/>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23</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３Ｒ</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en-US" altLang="ja-JP" sz="1050" dirty="0" smtClean="0">
                          <a:latin typeface="Meiryo UI" panose="020B0604030504040204" pitchFamily="50" charset="-128"/>
                          <a:ea typeface="Meiryo UI" panose="020B0604030504040204" pitchFamily="50" charset="-128"/>
                        </a:rPr>
                        <a:t>Reduce</a:t>
                      </a:r>
                      <a:r>
                        <a:rPr kumimoji="1" lang="ja-JP" altLang="en-US" sz="1050" dirty="0" smtClean="0">
                          <a:latin typeface="Meiryo UI" panose="020B0604030504040204" pitchFamily="50" charset="-128"/>
                          <a:ea typeface="Meiryo UI" panose="020B0604030504040204" pitchFamily="50" charset="-128"/>
                        </a:rPr>
                        <a:t>（リデュース、ごみの発生抑制）、</a:t>
                      </a:r>
                      <a:r>
                        <a:rPr kumimoji="1" lang="en-US" altLang="ja-JP" sz="1050" dirty="0" smtClean="0">
                          <a:latin typeface="Meiryo UI" panose="020B0604030504040204" pitchFamily="50" charset="-128"/>
                          <a:ea typeface="Meiryo UI" panose="020B0604030504040204" pitchFamily="50" charset="-128"/>
                        </a:rPr>
                        <a:t>Reuse</a:t>
                      </a:r>
                      <a:r>
                        <a:rPr kumimoji="1" lang="ja-JP" altLang="en-US" sz="1050" dirty="0" smtClean="0">
                          <a:latin typeface="Meiryo UI" panose="020B0604030504040204" pitchFamily="50" charset="-128"/>
                          <a:ea typeface="Meiryo UI" panose="020B0604030504040204" pitchFamily="50" charset="-128"/>
                        </a:rPr>
                        <a:t>（リユース、再使用）、</a:t>
                      </a:r>
                      <a:r>
                        <a:rPr kumimoji="1" lang="en-US" altLang="ja-JP" sz="1050" dirty="0" smtClean="0">
                          <a:latin typeface="Meiryo UI" panose="020B0604030504040204" pitchFamily="50" charset="-128"/>
                          <a:ea typeface="Meiryo UI" panose="020B0604030504040204" pitchFamily="50" charset="-128"/>
                        </a:rPr>
                        <a:t>Recycle</a:t>
                      </a:r>
                      <a:r>
                        <a:rPr kumimoji="1" lang="ja-JP" altLang="en-US" sz="1050" dirty="0" smtClean="0">
                          <a:latin typeface="Meiryo UI" panose="020B0604030504040204" pitchFamily="50" charset="-128"/>
                          <a:ea typeface="Meiryo UI" panose="020B0604030504040204" pitchFamily="50" charset="-128"/>
                        </a:rPr>
                        <a:t>（リサイクル、ごみの再生利用）の優先順位で廃棄物の削減に努めるのがよいという、環境配慮に関する考え方。</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48270076"/>
                  </a:ext>
                </a:extLst>
              </a:tr>
              <a:tr h="0">
                <a:tc>
                  <a:txBody>
                    <a:bodyPr/>
                    <a:lstStyle/>
                    <a:p>
                      <a:pPr algn="ctr"/>
                      <a:r>
                        <a:rPr kumimoji="1" lang="en-US" altLang="ja-JP" sz="1050" dirty="0" smtClean="0">
                          <a:latin typeface="Meiryo UI" panose="020B0604030504040204" pitchFamily="50" charset="-128"/>
                          <a:ea typeface="Meiryo UI" panose="020B0604030504040204" pitchFamily="50" charset="-128"/>
                        </a:rPr>
                        <a:t>24</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フェアトレード</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「公平・公正な貿易」。開発途上国の原料や製品を適正な価格で継続的に購入することにより、立場の弱い開発途上国の生産者や労働者の生活改善と自立をめざす「貿易のしくみ」のこと。</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331683521"/>
                  </a:ext>
                </a:extLst>
              </a:tr>
            </a:tbl>
          </a:graphicData>
        </a:graphic>
      </p:graphicFrame>
      <p:sp>
        <p:nvSpPr>
          <p:cNvPr id="5" name="スライド番号プレースホルダー 6"/>
          <p:cNvSpPr>
            <a:spLocks noGrp="1"/>
          </p:cNvSpPr>
          <p:nvPr>
            <p:ph type="sldNum" sz="quarter" idx="12"/>
          </p:nvPr>
        </p:nvSpPr>
        <p:spPr>
          <a:xfrm>
            <a:off x="8767482" y="6612835"/>
            <a:ext cx="376517" cy="245165"/>
          </a:xfrm>
          <a:solidFill>
            <a:schemeClr val="accent4"/>
          </a:solidFill>
          <a:ln>
            <a:noFill/>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Calibri" panose="020F0502020204030204" pitchFamily="34" charset="0"/>
              </a:rPr>
              <a:t>43</a:t>
            </a: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Calibri" panose="020F0502020204030204" pitchFamily="34" charset="0"/>
            </a:endParaRPr>
          </a:p>
        </p:txBody>
      </p:sp>
    </p:spTree>
    <p:extLst>
      <p:ext uri="{BB962C8B-B14F-4D97-AF65-F5344CB8AC3E}">
        <p14:creationId xmlns:p14="http://schemas.microsoft.com/office/powerpoint/2010/main" val="3028072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テキスト ボックス 118"/>
          <p:cNvSpPr txBox="1"/>
          <p:nvPr/>
        </p:nvSpPr>
        <p:spPr>
          <a:xfrm>
            <a:off x="266755" y="859189"/>
            <a:ext cx="8417983" cy="5516895"/>
          </a:xfrm>
          <a:prstGeom prst="rect">
            <a:avLst/>
          </a:prstGeom>
          <a:noFill/>
          <a:ln w="28575" cmpd="sng">
            <a:noFill/>
            <a:prstDash val="solid"/>
          </a:ln>
        </p:spPr>
        <p:txBody>
          <a:bodyPr wrap="square" rtlCol="0" anchor="t">
            <a:spAutoFit/>
          </a:bodyPr>
          <a:lstStyle/>
          <a:p>
            <a:pPr marL="174625" indent="-174625">
              <a:lnSpc>
                <a:spcPts val="2700"/>
              </a:lnSpc>
              <a:spcBef>
                <a:spcPts val="1800"/>
              </a:spcBef>
            </a:pPr>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600" dirty="0" smtClean="0">
                <a:latin typeface="UD デジタル 教科書体 NK-R" panose="02020400000000000000" pitchFamily="18" charset="-128"/>
                <a:ea typeface="UD デジタル 教科書体 NK-R" panose="02020400000000000000" pitchFamily="18" charset="-128"/>
              </a:rPr>
              <a:t>　　</a:t>
            </a:r>
            <a:r>
              <a:rPr kumimoji="1" lang="en-US" altLang="ja-JP" sz="1600" dirty="0" smtClean="0">
                <a:latin typeface="UD デジタル 教科書体 NK-R" panose="02020400000000000000" pitchFamily="18" charset="-128"/>
                <a:ea typeface="UD デジタル 教科書体 NK-R" panose="02020400000000000000" pitchFamily="18" charset="-128"/>
              </a:rPr>
              <a:t>2018</a:t>
            </a:r>
            <a:r>
              <a:rPr kumimoji="1" lang="ja-JP" altLang="en-US" sz="1600" dirty="0" smtClean="0">
                <a:latin typeface="UD デジタル 教科書体 NK-R" panose="02020400000000000000" pitchFamily="18" charset="-128"/>
                <a:ea typeface="UD デジタル 教科書体 NK-R" panose="02020400000000000000" pitchFamily="18" charset="-128"/>
              </a:rPr>
              <a:t>年</a:t>
            </a:r>
            <a:r>
              <a:rPr kumimoji="1" lang="en-US" altLang="ja-JP" sz="1600" dirty="0" smtClean="0">
                <a:latin typeface="UD デジタル 教科書体 NK-R" panose="02020400000000000000" pitchFamily="18" charset="-128"/>
                <a:ea typeface="UD デジタル 教科書体 NK-R" panose="02020400000000000000" pitchFamily="18" charset="-128"/>
              </a:rPr>
              <a:t>11</a:t>
            </a:r>
            <a:r>
              <a:rPr kumimoji="1" lang="ja-JP" altLang="en-US" sz="1600" dirty="0" smtClean="0">
                <a:latin typeface="UD デジタル 教科書体 NK-R" panose="02020400000000000000" pitchFamily="18" charset="-128"/>
                <a:ea typeface="UD デジタル 教科書体 NK-R" panose="02020400000000000000" pitchFamily="18" charset="-128"/>
              </a:rPr>
              <a:t>月、ここ大阪において約半世紀ぶりとなる万博（</a:t>
            </a:r>
            <a:r>
              <a:rPr kumimoji="1" lang="en-US" altLang="ja-JP" sz="1600" dirty="0" smtClean="0">
                <a:latin typeface="UD デジタル 教科書体 NK-R" panose="02020400000000000000" pitchFamily="18" charset="-128"/>
                <a:ea typeface="UD デジタル 教科書体 NK-R" panose="02020400000000000000" pitchFamily="18" charset="-128"/>
              </a:rPr>
              <a:t>2025</a:t>
            </a:r>
            <a:r>
              <a:rPr kumimoji="1" lang="ja-JP" altLang="en-US" sz="1600" dirty="0" smtClean="0">
                <a:latin typeface="UD デジタル 教科書体 NK-R" panose="02020400000000000000" pitchFamily="18" charset="-128"/>
                <a:ea typeface="UD デジタル 教科書体 NK-R" panose="02020400000000000000" pitchFamily="18" charset="-128"/>
              </a:rPr>
              <a:t>年日本国際博覧会（大阪・関西万博））の開催が決定した。</a:t>
            </a:r>
            <a:endParaRPr kumimoji="1" lang="en-US" altLang="ja-JP" sz="1600" dirty="0" smtClean="0">
              <a:latin typeface="UD デジタル 教科書体 NK-R" panose="02020400000000000000" pitchFamily="18" charset="-128"/>
              <a:ea typeface="UD デジタル 教科書体 NK-R" panose="02020400000000000000" pitchFamily="18" charset="-128"/>
            </a:endParaRPr>
          </a:p>
          <a:p>
            <a:pPr marL="174625" indent="-174625">
              <a:lnSpc>
                <a:spcPts val="2700"/>
              </a:lnSpc>
              <a:spcBef>
                <a:spcPts val="1800"/>
              </a:spcBef>
            </a:pPr>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600" dirty="0" smtClean="0">
                <a:latin typeface="UD デジタル 教科書体 NK-R" panose="02020400000000000000" pitchFamily="18" charset="-128"/>
                <a:ea typeface="UD デジタル 教科書体 NK-R" panose="02020400000000000000" pitchFamily="18" charset="-128"/>
              </a:rPr>
              <a:t>　　この</a:t>
            </a:r>
            <a:r>
              <a:rPr kumimoji="1" lang="ja-JP" altLang="en-US" sz="1600" b="1" u="sng" dirty="0" smtClean="0">
                <a:latin typeface="UD デジタル 教科書体 NK-R" panose="02020400000000000000" pitchFamily="18" charset="-128"/>
                <a:ea typeface="UD デジタル 教科書体 NK-R" panose="02020400000000000000" pitchFamily="18" charset="-128"/>
              </a:rPr>
              <a:t>大阪</a:t>
            </a:r>
            <a:r>
              <a:rPr kumimoji="1" lang="ja-JP" altLang="en-US" sz="1600" b="1" u="sng" dirty="0">
                <a:latin typeface="UD デジタル 教科書体 NK-R" panose="02020400000000000000" pitchFamily="18" charset="-128"/>
                <a:ea typeface="UD デジタル 教科書体 NK-R" panose="02020400000000000000" pitchFamily="18" charset="-128"/>
              </a:rPr>
              <a:t>・関西</a:t>
            </a:r>
            <a:r>
              <a:rPr kumimoji="1" lang="ja-JP" altLang="en-US" sz="1600" b="1" u="sng" dirty="0" smtClean="0">
                <a:latin typeface="UD デジタル 教科書体 NK-R" panose="02020400000000000000" pitchFamily="18" charset="-128"/>
                <a:ea typeface="UD デジタル 教科書体 NK-R" panose="02020400000000000000" pitchFamily="18" charset="-128"/>
              </a:rPr>
              <a:t>万博を</a:t>
            </a:r>
            <a:r>
              <a:rPr kumimoji="1" lang="ja-JP" altLang="en-US" sz="1600" b="1" u="sng" dirty="0">
                <a:latin typeface="UD デジタル 教科書体 NK-R" panose="02020400000000000000" pitchFamily="18" charset="-128"/>
                <a:ea typeface="UD デジタル 教科書体 NK-R" panose="02020400000000000000" pitchFamily="18" charset="-128"/>
              </a:rPr>
              <a:t>一過性のものとせず</a:t>
            </a:r>
            <a:r>
              <a:rPr kumimoji="1" lang="ja-JP" altLang="en-US" sz="1600" dirty="0">
                <a:latin typeface="UD デジタル 教科書体 NK-R" panose="02020400000000000000" pitchFamily="18" charset="-128"/>
                <a:ea typeface="UD デジタル 教科書体 NK-R" panose="02020400000000000000" pitchFamily="18" charset="-128"/>
              </a:rPr>
              <a:t>、そのインパクトを最大限に活かし、「大阪の</a:t>
            </a:r>
            <a:r>
              <a:rPr kumimoji="1" lang="ja-JP" altLang="en-US" sz="1600" b="1" u="sng" dirty="0">
                <a:latin typeface="UD デジタル 教科書体 NK-R" panose="02020400000000000000" pitchFamily="18" charset="-128"/>
                <a:ea typeface="UD デジタル 教科書体 NK-R" panose="02020400000000000000" pitchFamily="18" charset="-128"/>
              </a:rPr>
              <a:t>持続的な成長</a:t>
            </a:r>
            <a:r>
              <a:rPr kumimoji="1" lang="ja-JP" altLang="en-US" sz="1600" dirty="0">
                <a:latin typeface="UD デジタル 教科書体 NK-R" panose="02020400000000000000" pitchFamily="18" charset="-128"/>
                <a:ea typeface="UD デジタル 教科書体 NK-R" panose="02020400000000000000" pitchFamily="18" charset="-128"/>
              </a:rPr>
              <a:t>」と「府民の</a:t>
            </a:r>
            <a:r>
              <a:rPr kumimoji="1" lang="ja-JP" altLang="en-US" sz="1600" b="1" u="sng" dirty="0">
                <a:latin typeface="UD デジタル 教科書体 NK-R" panose="02020400000000000000" pitchFamily="18" charset="-128"/>
                <a:ea typeface="UD デジタル 教科書体 NK-R" panose="02020400000000000000" pitchFamily="18" charset="-128"/>
              </a:rPr>
              <a:t>豊かな暮らし</a:t>
            </a:r>
            <a:r>
              <a:rPr kumimoji="1" lang="ja-JP" altLang="en-US" sz="1600" dirty="0">
                <a:latin typeface="UD デジタル 教科書体 NK-R" panose="02020400000000000000" pitchFamily="18" charset="-128"/>
                <a:ea typeface="UD デジタル 教科書体 NK-R" panose="02020400000000000000" pitchFamily="18" charset="-128"/>
              </a:rPr>
              <a:t>」を確たるものに</a:t>
            </a:r>
            <a:r>
              <a:rPr kumimoji="1" lang="ja-JP" altLang="en-US" sz="1600" dirty="0" smtClean="0">
                <a:latin typeface="UD デジタル 教科書体 NK-R" panose="02020400000000000000" pitchFamily="18" charset="-128"/>
                <a:ea typeface="UD デジタル 教科書体 NK-R" panose="02020400000000000000" pitchFamily="18" charset="-128"/>
              </a:rPr>
              <a:t>するとともに、万博</a:t>
            </a:r>
            <a:r>
              <a:rPr kumimoji="1" lang="ja-JP" altLang="en-US" sz="1600" dirty="0">
                <a:latin typeface="UD デジタル 教科書体 NK-R" panose="02020400000000000000" pitchFamily="18" charset="-128"/>
                <a:ea typeface="UD デジタル 教科書体 NK-R" panose="02020400000000000000" pitchFamily="18" charset="-128"/>
              </a:rPr>
              <a:t>開催都市として、</a:t>
            </a:r>
            <a:r>
              <a:rPr kumimoji="1" lang="en-US" altLang="ja-JP" sz="1600" b="1" u="sng" dirty="0">
                <a:latin typeface="UD デジタル 教科書体 NK-R" panose="02020400000000000000" pitchFamily="18" charset="-128"/>
                <a:ea typeface="UD デジタル 教科書体 NK-R" panose="02020400000000000000" pitchFamily="18" charset="-128"/>
              </a:rPr>
              <a:t>SDG</a:t>
            </a:r>
            <a:r>
              <a:rPr kumimoji="1" lang="ja-JP" altLang="en-US" sz="1600" b="1" u="sng" dirty="0">
                <a:latin typeface="UD デジタル 教科書体 NK-R" panose="02020400000000000000" pitchFamily="18" charset="-128"/>
                <a:ea typeface="UD デジタル 教科書体 NK-R" panose="02020400000000000000" pitchFamily="18" charset="-128"/>
              </a:rPr>
              <a:t>ｓ</a:t>
            </a:r>
            <a:r>
              <a:rPr kumimoji="1" lang="ja-JP" altLang="en-US" sz="1600" b="1" u="sng" dirty="0" smtClean="0">
                <a:latin typeface="UD デジタル 教科書体 NK-R" panose="02020400000000000000" pitchFamily="18" charset="-128"/>
                <a:ea typeface="UD デジタル 教科書体 NK-R" panose="02020400000000000000" pitchFamily="18" charset="-128"/>
              </a:rPr>
              <a:t>の　達成</a:t>
            </a:r>
            <a:r>
              <a:rPr kumimoji="1" lang="ja-JP" altLang="en-US" sz="1600" b="1" u="sng" dirty="0">
                <a:latin typeface="UD デジタル 教科書体 NK-R" panose="02020400000000000000" pitchFamily="18" charset="-128"/>
                <a:ea typeface="UD デジタル 教科書体 NK-R" panose="02020400000000000000" pitchFamily="18" charset="-128"/>
              </a:rPr>
              <a:t>に向けて世界とともに未来をつくっていく</a:t>
            </a:r>
            <a:r>
              <a:rPr kumimoji="1" lang="ja-JP" altLang="en-US" sz="1600" dirty="0" smtClean="0">
                <a:latin typeface="UD デジタル 教科書体 NK-R" panose="02020400000000000000" pitchFamily="18" charset="-128"/>
                <a:ea typeface="UD デジタル 教科書体 NK-R" panose="02020400000000000000" pitchFamily="18" charset="-128"/>
              </a:rPr>
              <a:t>必要がある。</a:t>
            </a:r>
            <a:endParaRPr kumimoji="1" lang="en-US" altLang="ja-JP" sz="1600" dirty="0" smtClean="0">
              <a:latin typeface="UD デジタル 教科書体 NK-R" panose="02020400000000000000" pitchFamily="18" charset="-128"/>
              <a:ea typeface="UD デジタル 教科書体 NK-R" panose="02020400000000000000" pitchFamily="18" charset="-128"/>
            </a:endParaRPr>
          </a:p>
          <a:p>
            <a:pPr marL="174625" indent="-174625">
              <a:lnSpc>
                <a:spcPts val="2700"/>
              </a:lnSpc>
              <a:spcBef>
                <a:spcPts val="1800"/>
              </a:spcBef>
            </a:pPr>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600" dirty="0" smtClean="0">
                <a:latin typeface="UD デジタル 教科書体 NK-R" panose="02020400000000000000" pitchFamily="18" charset="-128"/>
                <a:ea typeface="UD デジタル 教科書体 NK-R" panose="02020400000000000000" pitchFamily="18" charset="-128"/>
              </a:rPr>
              <a:t>　　この</a:t>
            </a:r>
            <a:r>
              <a:rPr kumimoji="1" lang="ja-JP" altLang="en-US" sz="1600" dirty="0">
                <a:latin typeface="UD デジタル 教科書体 NK-R" panose="02020400000000000000" pitchFamily="18" charset="-128"/>
                <a:ea typeface="UD デジタル 教科書体 NK-R" panose="02020400000000000000" pitchFamily="18" charset="-128"/>
              </a:rPr>
              <a:t>ため、</a:t>
            </a:r>
            <a:r>
              <a:rPr kumimoji="1" lang="ja-JP" altLang="en-US" sz="1600" b="1" u="sng" dirty="0">
                <a:latin typeface="UD デジタル 教科書体 NK-R" panose="02020400000000000000" pitchFamily="18" charset="-128"/>
                <a:ea typeface="UD デジタル 教科書体 NK-R" panose="02020400000000000000" pitchFamily="18" charset="-128"/>
              </a:rPr>
              <a:t>大阪がめざす将来像を描き</a:t>
            </a:r>
            <a:r>
              <a:rPr kumimoji="1" lang="ja-JP" altLang="en-US" sz="1600" dirty="0">
                <a:latin typeface="UD デジタル 教科書体 NK-R" panose="02020400000000000000" pitchFamily="18" charset="-128"/>
                <a:ea typeface="UD デジタル 教科書体 NK-R" panose="02020400000000000000" pitchFamily="18" charset="-128"/>
              </a:rPr>
              <a:t>、将来像を実現するための</a:t>
            </a:r>
            <a:r>
              <a:rPr kumimoji="1" lang="ja-JP" altLang="en-US" sz="1600" b="1" u="sng" dirty="0" smtClean="0">
                <a:latin typeface="UD デジタル 教科書体 NK-R" panose="02020400000000000000" pitchFamily="18" charset="-128"/>
                <a:ea typeface="UD デジタル 教科書体 NK-R" panose="02020400000000000000" pitchFamily="18" charset="-128"/>
              </a:rPr>
              <a:t>取組方向</a:t>
            </a:r>
            <a:r>
              <a:rPr kumimoji="1" lang="ja-JP" altLang="en-US" sz="1600" b="1" u="sng" dirty="0">
                <a:latin typeface="UD デジタル 教科書体 NK-R" panose="02020400000000000000" pitchFamily="18" charset="-128"/>
                <a:ea typeface="UD デジタル 教科書体 NK-R" panose="02020400000000000000" pitchFamily="18" charset="-128"/>
              </a:rPr>
              <a:t>を示す</a:t>
            </a:r>
            <a:r>
              <a:rPr kumimoji="1" lang="ja-JP" altLang="en-US" sz="1600" dirty="0">
                <a:latin typeface="UD デジタル 教科書体 NK-R" panose="02020400000000000000" pitchFamily="18" charset="-128"/>
                <a:ea typeface="UD デジタル 教科書体 NK-R" panose="02020400000000000000" pitchFamily="18" charset="-128"/>
              </a:rPr>
              <a:t>ことで「オール大阪」の羅針盤と</a:t>
            </a:r>
            <a:r>
              <a:rPr kumimoji="1" lang="ja-JP" altLang="en-US" sz="1600" dirty="0" smtClean="0">
                <a:latin typeface="UD デジタル 教科書体 NK-R" panose="02020400000000000000" pitchFamily="18" charset="-128"/>
                <a:ea typeface="UD デジタル 教科書体 NK-R" panose="02020400000000000000" pitchFamily="18" charset="-128"/>
              </a:rPr>
              <a:t>なる</a:t>
            </a:r>
            <a:r>
              <a:rPr kumimoji="1" lang="ja-JP" altLang="en-US" sz="1600" b="1" u="sng" dirty="0" smtClean="0">
                <a:latin typeface="UD デジタル 教科書体 NK-R" panose="02020400000000000000" pitchFamily="18" charset="-128"/>
                <a:ea typeface="UD デジタル 教科書体 NK-R" panose="02020400000000000000" pitchFamily="18" charset="-128"/>
              </a:rPr>
              <a:t>「万博のインパクトを活かした大阪の将来に向けたビジョン」（以下「ビジョン」という。）を</a:t>
            </a:r>
            <a:r>
              <a:rPr kumimoji="1" lang="ja-JP" altLang="en-US" sz="1600" b="1" u="sng" dirty="0">
                <a:latin typeface="UD デジタル 教科書体 NK-R" panose="02020400000000000000" pitchFamily="18" charset="-128"/>
                <a:ea typeface="UD デジタル 教科書体 NK-R" panose="02020400000000000000" pitchFamily="18" charset="-128"/>
              </a:rPr>
              <a:t>大阪府・大阪市一体で</a:t>
            </a:r>
            <a:r>
              <a:rPr kumimoji="1" lang="ja-JP" altLang="en-US" sz="1600" b="1" u="sng" dirty="0" smtClean="0">
                <a:latin typeface="UD デジタル 教科書体 NK-R" panose="02020400000000000000" pitchFamily="18" charset="-128"/>
                <a:ea typeface="UD デジタル 教科書体 NK-R" panose="02020400000000000000" pitchFamily="18" charset="-128"/>
              </a:rPr>
              <a:t>策定</a:t>
            </a:r>
            <a:r>
              <a:rPr kumimoji="1" lang="ja-JP" altLang="en-US" sz="1600" dirty="0" smtClean="0">
                <a:latin typeface="UD デジタル 教科書体 NK-R" panose="02020400000000000000" pitchFamily="18" charset="-128"/>
                <a:ea typeface="UD デジタル 教科書体 NK-R" panose="02020400000000000000" pitchFamily="18" charset="-128"/>
              </a:rPr>
              <a:t>することとした。</a:t>
            </a:r>
            <a:endParaRPr kumimoji="1" lang="en-US" altLang="ja-JP" sz="1600" dirty="0" smtClean="0">
              <a:latin typeface="UD デジタル 教科書体 NK-R" panose="02020400000000000000" pitchFamily="18" charset="-128"/>
              <a:ea typeface="UD デジタル 教科書体 NK-R" panose="02020400000000000000" pitchFamily="18" charset="-128"/>
            </a:endParaRPr>
          </a:p>
          <a:p>
            <a:pPr marL="174625" indent="-174625">
              <a:lnSpc>
                <a:spcPts val="2700"/>
              </a:lnSpc>
              <a:spcBef>
                <a:spcPts val="1800"/>
              </a:spcBef>
            </a:pPr>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600" dirty="0" smtClean="0">
                <a:latin typeface="UD デジタル 教科書体 NK-R" panose="02020400000000000000" pitchFamily="18" charset="-128"/>
                <a:ea typeface="UD デジタル 教科書体 NK-R" panose="02020400000000000000" pitchFamily="18" charset="-128"/>
              </a:rPr>
              <a:t>　　今後、この</a:t>
            </a:r>
            <a:r>
              <a:rPr kumimoji="1" lang="ja-JP" altLang="en-US" sz="1600" dirty="0">
                <a:latin typeface="UD デジタル 教科書体 NK-R" panose="02020400000000000000" pitchFamily="18" charset="-128"/>
                <a:ea typeface="UD デジタル 教科書体 NK-R" panose="02020400000000000000" pitchFamily="18" charset="-128"/>
              </a:rPr>
              <a:t>ビジョンのもと、</a:t>
            </a:r>
            <a:r>
              <a:rPr kumimoji="1" lang="ja-JP" altLang="en-US" sz="1600" b="1" u="sng" dirty="0">
                <a:latin typeface="UD デジタル 教科書体 NK-R" panose="02020400000000000000" pitchFamily="18" charset="-128"/>
                <a:ea typeface="UD デジタル 教科書体 NK-R" panose="02020400000000000000" pitchFamily="18" charset="-128"/>
              </a:rPr>
              <a:t>万博の成功に向けた</a:t>
            </a:r>
            <a:r>
              <a:rPr kumimoji="1" lang="ja-JP" altLang="en-US" sz="1600" b="1" u="sng" dirty="0" smtClean="0">
                <a:latin typeface="UD デジタル 教科書体 NK-R" panose="02020400000000000000" pitchFamily="18" charset="-128"/>
                <a:ea typeface="UD デジタル 教科書体 NK-R" panose="02020400000000000000" pitchFamily="18" charset="-128"/>
              </a:rPr>
              <a:t>取組み</a:t>
            </a:r>
            <a:r>
              <a:rPr kumimoji="1" lang="ja-JP" altLang="en-US" sz="1600" dirty="0" smtClean="0">
                <a:latin typeface="UD デジタル 教科書体 NK-R" panose="02020400000000000000" pitchFamily="18" charset="-128"/>
                <a:ea typeface="UD デジタル 教科書体 NK-R" panose="02020400000000000000" pitchFamily="18" charset="-128"/>
              </a:rPr>
              <a:t>にあわせ</a:t>
            </a:r>
            <a:r>
              <a:rPr kumimoji="1" lang="ja-JP" altLang="en-US" sz="1600" dirty="0">
                <a:latin typeface="UD デジタル 教科書体 NK-R" panose="02020400000000000000" pitchFamily="18" charset="-128"/>
                <a:ea typeface="UD デジタル 教科書体 NK-R" panose="02020400000000000000" pitchFamily="18" charset="-128"/>
              </a:rPr>
              <a:t>、大阪の将来像の実現に向け、</a:t>
            </a:r>
            <a:r>
              <a:rPr kumimoji="1" lang="ja-JP" altLang="en-US" sz="1600" b="1" u="sng" dirty="0">
                <a:latin typeface="UD デジタル 教科書体 NK-R" panose="02020400000000000000" pitchFamily="18" charset="-128"/>
                <a:ea typeface="UD デジタル 教科書体 NK-R" panose="02020400000000000000" pitchFamily="18" charset="-128"/>
              </a:rPr>
              <a:t>万博のインパクトを活用した</a:t>
            </a:r>
            <a:r>
              <a:rPr kumimoji="1" lang="ja-JP" altLang="en-US" sz="1600" b="1" u="sng" dirty="0" smtClean="0">
                <a:latin typeface="UD デジタル 教科書体 NK-R" panose="02020400000000000000" pitchFamily="18" charset="-128"/>
                <a:ea typeface="UD デジタル 教科書体 NK-R" panose="02020400000000000000" pitchFamily="18" charset="-128"/>
              </a:rPr>
              <a:t>取組み</a:t>
            </a:r>
            <a:r>
              <a:rPr kumimoji="1" lang="ja-JP" altLang="en-US" sz="1600" dirty="0" smtClean="0">
                <a:latin typeface="UD デジタル 教科書体 NK-R" panose="02020400000000000000" pitchFamily="18" charset="-128"/>
                <a:ea typeface="UD デジタル 教科書体 NK-R" panose="02020400000000000000" pitchFamily="18" charset="-128"/>
              </a:rPr>
              <a:t>を</a:t>
            </a:r>
            <a:r>
              <a:rPr kumimoji="1" lang="ja-JP" altLang="en-US" sz="1600" dirty="0">
                <a:latin typeface="UD デジタル 教科書体 NK-R" panose="02020400000000000000" pitchFamily="18" charset="-128"/>
                <a:ea typeface="UD デジタル 教科書体 NK-R" panose="02020400000000000000" pitchFamily="18" charset="-128"/>
              </a:rPr>
              <a:t>推進していく</a:t>
            </a:r>
            <a:r>
              <a:rPr kumimoji="1" lang="ja-JP" altLang="en-US" sz="1600" dirty="0" smtClean="0">
                <a:latin typeface="UD デジタル 教科書体 NK-R" panose="02020400000000000000" pitchFamily="18" charset="-128"/>
                <a:ea typeface="UD デジタル 教科書体 NK-R" panose="02020400000000000000" pitchFamily="18" charset="-128"/>
              </a:rPr>
              <a:t>。</a:t>
            </a:r>
            <a:endParaRPr kumimoji="1" lang="en-US" altLang="ja-JP" sz="1600" dirty="0" smtClean="0">
              <a:latin typeface="UD デジタル 教科書体 NK-R" panose="02020400000000000000" pitchFamily="18" charset="-128"/>
              <a:ea typeface="UD デジタル 教科書体 NK-R" panose="02020400000000000000" pitchFamily="18" charset="-128"/>
            </a:endParaRPr>
          </a:p>
          <a:p>
            <a:pPr marL="174625" indent="-174625">
              <a:lnSpc>
                <a:spcPts val="2700"/>
              </a:lnSpc>
              <a:spcBef>
                <a:spcPts val="1800"/>
              </a:spcBef>
            </a:pPr>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600" dirty="0" smtClean="0">
                <a:latin typeface="UD デジタル 教科書体 NK-R" panose="02020400000000000000" pitchFamily="18" charset="-128"/>
                <a:ea typeface="UD デジタル 教科書体 NK-R" panose="02020400000000000000" pitchFamily="18" charset="-128"/>
              </a:rPr>
              <a:t>　　なお、</a:t>
            </a:r>
            <a:r>
              <a:rPr kumimoji="1" lang="ja-JP" altLang="en-US" sz="1600" dirty="0">
                <a:latin typeface="UD デジタル 教科書体 NK-R" panose="02020400000000000000" pitchFamily="18" charset="-128"/>
                <a:ea typeface="UD デジタル 教科書体 NK-R" panose="02020400000000000000" pitchFamily="18" charset="-128"/>
              </a:rPr>
              <a:t>ビジョン策定に当たっては、学識者、企業経営者、大学生等で構成する</a:t>
            </a:r>
            <a:r>
              <a:rPr kumimoji="1" lang="ja-JP" altLang="en-US" sz="1600" b="1" u="sng" dirty="0">
                <a:latin typeface="UD デジタル 教科書体 NK-R" panose="02020400000000000000" pitchFamily="18" charset="-128"/>
                <a:ea typeface="UD デジタル 教科書体 NK-R" panose="02020400000000000000" pitchFamily="18" charset="-128"/>
              </a:rPr>
              <a:t>有識者ワーキングを設置</a:t>
            </a:r>
            <a:r>
              <a:rPr kumimoji="1" lang="ja-JP" altLang="en-US" sz="1600" dirty="0">
                <a:latin typeface="UD デジタル 教科書体 NK-R" panose="02020400000000000000" pitchFamily="18" charset="-128"/>
                <a:ea typeface="UD デジタル 教科書体 NK-R" panose="02020400000000000000" pitchFamily="18" charset="-128"/>
              </a:rPr>
              <a:t>するとともに、</a:t>
            </a:r>
            <a:r>
              <a:rPr kumimoji="1" lang="ja-JP" altLang="en-US" sz="1600" b="1" u="sng" dirty="0">
                <a:latin typeface="UD デジタル 教科書体 NK-R" panose="02020400000000000000" pitchFamily="18" charset="-128"/>
                <a:ea typeface="UD デジタル 教科書体 NK-R" panose="02020400000000000000" pitchFamily="18" charset="-128"/>
              </a:rPr>
              <a:t>各分野の</a:t>
            </a:r>
            <a:r>
              <a:rPr kumimoji="1" lang="ja-JP" altLang="en-US" sz="1600" b="1" u="sng" dirty="0" smtClean="0">
                <a:latin typeface="UD デジタル 教科書体 NK-R" panose="02020400000000000000" pitchFamily="18" charset="-128"/>
                <a:ea typeface="UD デジタル 教科書体 NK-R" panose="02020400000000000000" pitchFamily="18" charset="-128"/>
              </a:rPr>
              <a:t>有識者へのヒアリングや</a:t>
            </a:r>
            <a:r>
              <a:rPr kumimoji="1" lang="ja-JP" altLang="en-US" sz="1600" b="1" u="sng" dirty="0">
                <a:latin typeface="UD デジタル 教科書体 NK-R" panose="02020400000000000000" pitchFamily="18" charset="-128"/>
                <a:ea typeface="UD デジタル 教科書体 NK-R" panose="02020400000000000000" pitchFamily="18" charset="-128"/>
              </a:rPr>
              <a:t>学生等との意見交換</a:t>
            </a:r>
            <a:r>
              <a:rPr kumimoji="1" lang="ja-JP" altLang="en-US" sz="1600" dirty="0">
                <a:latin typeface="UD デジタル 教科書体 NK-R" panose="02020400000000000000" pitchFamily="18" charset="-128"/>
                <a:ea typeface="UD デジタル 教科書体 NK-R" panose="02020400000000000000" pitchFamily="18" charset="-128"/>
              </a:rPr>
              <a:t>を</a:t>
            </a:r>
            <a:r>
              <a:rPr kumimoji="1" lang="ja-JP" altLang="en-US" sz="1600" dirty="0" smtClean="0">
                <a:latin typeface="UD デジタル 教科書体 NK-R" panose="02020400000000000000" pitchFamily="18" charset="-128"/>
                <a:ea typeface="UD デジタル 教科書体 NK-R" panose="02020400000000000000" pitchFamily="18" charset="-128"/>
              </a:rPr>
              <a:t>行い、検討を進めた。</a:t>
            </a:r>
            <a:endParaRPr kumimoji="1"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118" name="タイトル 1"/>
          <p:cNvSpPr>
            <a:spLocks noGrp="1"/>
          </p:cNvSpPr>
          <p:nvPr>
            <p:ph type="title"/>
          </p:nvPr>
        </p:nvSpPr>
        <p:spPr>
          <a:xfrm>
            <a:off x="0" y="0"/>
            <a:ext cx="9144000" cy="441058"/>
          </a:xfrm>
          <a:solidFill>
            <a:srgbClr val="002060"/>
          </a:solidFill>
        </p:spPr>
        <p:txBody>
          <a:bodyPr>
            <a:noAutofit/>
          </a:bodyPr>
          <a:lstStyle/>
          <a:p>
            <a:r>
              <a:rPr lang="en-US" altLang="ja-JP" sz="2000" dirty="0" smtClean="0">
                <a:solidFill>
                  <a:schemeClr val="bg1"/>
                </a:solidFill>
                <a:latin typeface="Meiryo UI" panose="020B0604030504040204" pitchFamily="50" charset="-128"/>
                <a:ea typeface="Meiryo UI" panose="020B0604030504040204" pitchFamily="50" charset="-128"/>
              </a:rPr>
              <a:t>1</a:t>
            </a:r>
            <a:r>
              <a:rPr lang="ja-JP" altLang="en-US" sz="2000" dirty="0" smtClean="0">
                <a:solidFill>
                  <a:schemeClr val="bg1"/>
                </a:solidFill>
                <a:latin typeface="Meiryo UI" panose="020B0604030504040204" pitchFamily="50" charset="-128"/>
                <a:ea typeface="Meiryo UI" panose="020B0604030504040204" pitchFamily="50" charset="-128"/>
              </a:rPr>
              <a:t>　</a:t>
            </a:r>
            <a:r>
              <a:rPr lang="en-US" altLang="ja-JP" sz="2000" dirty="0" smtClean="0">
                <a:solidFill>
                  <a:schemeClr val="bg1"/>
                </a:solidFill>
                <a:latin typeface="Meiryo UI" panose="020B0604030504040204" pitchFamily="50" charset="-128"/>
                <a:ea typeface="Meiryo UI" panose="020B0604030504040204" pitchFamily="50" charset="-128"/>
              </a:rPr>
              <a:t> </a:t>
            </a:r>
            <a:r>
              <a:rPr kumimoji="1" lang="ja-JP" altLang="en-US" sz="2000" dirty="0" smtClean="0">
                <a:solidFill>
                  <a:schemeClr val="bg1"/>
                </a:solidFill>
                <a:latin typeface="Meiryo UI" panose="020B0604030504040204" pitchFamily="50" charset="-128"/>
                <a:ea typeface="Meiryo UI" panose="020B0604030504040204" pitchFamily="50" charset="-128"/>
              </a:rPr>
              <a:t>ビジョンの策定趣旨</a:t>
            </a:r>
            <a:endParaRPr kumimoji="1" lang="ja-JP" altLang="en-US" sz="2000" dirty="0">
              <a:solidFill>
                <a:schemeClr val="bg1"/>
              </a:solidFill>
              <a:latin typeface="Meiryo UI" panose="020B0604030504040204" pitchFamily="50" charset="-128"/>
              <a:ea typeface="Meiryo UI" panose="020B0604030504040204" pitchFamily="50" charset="-128"/>
            </a:endParaRPr>
          </a:p>
        </p:txBody>
      </p:sp>
      <p:sp>
        <p:nvSpPr>
          <p:cNvPr id="9" name="スライド番号プレースホルダー 8"/>
          <p:cNvSpPr>
            <a:spLocks noGrp="1"/>
          </p:cNvSpPr>
          <p:nvPr>
            <p:ph type="sldNum" sz="quarter" idx="12"/>
          </p:nvPr>
        </p:nvSpPr>
        <p:spPr/>
        <p:txBody>
          <a:bodyPr/>
          <a:lstStyle/>
          <a:p>
            <a:r>
              <a:rPr kumimoji="1" lang="en-US" altLang="ja-JP" dirty="0"/>
              <a:t>1</a:t>
            </a:r>
            <a:endParaRPr kumimoji="1" lang="ja-JP" altLang="en-US" dirty="0"/>
          </a:p>
        </p:txBody>
      </p:sp>
    </p:spTree>
    <p:extLst>
      <p:ext uri="{BB962C8B-B14F-4D97-AF65-F5344CB8AC3E}">
        <p14:creationId xmlns:p14="http://schemas.microsoft.com/office/powerpoint/2010/main" val="1068904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485044"/>
          </a:xfrm>
          <a:solidFill>
            <a:srgbClr val="002060"/>
          </a:solidFill>
        </p:spPr>
        <p:txBody>
          <a:bodyPr>
            <a:noAutofit/>
          </a:bodyPr>
          <a:lstStyle/>
          <a:p>
            <a:r>
              <a:rPr lang="ja-JP" altLang="en-US" sz="2000" dirty="0" smtClean="0">
                <a:solidFill>
                  <a:schemeClr val="bg1"/>
                </a:solidFill>
                <a:latin typeface="Meiryo UI" panose="020B0604030504040204" pitchFamily="50" charset="-128"/>
                <a:ea typeface="Meiryo UI" panose="020B0604030504040204" pitchFamily="50" charset="-128"/>
              </a:rPr>
              <a:t>２　大阪の将来像　</a:t>
            </a:r>
            <a:r>
              <a:rPr lang="ja-JP" altLang="en-US" sz="1600" dirty="0" smtClean="0">
                <a:solidFill>
                  <a:schemeClr val="bg1"/>
                </a:solidFill>
                <a:latin typeface="Meiryo UI" panose="020B0604030504040204" pitchFamily="50" charset="-128"/>
                <a:ea typeface="Meiryo UI" panose="020B0604030504040204" pitchFamily="50" charset="-128"/>
              </a:rPr>
              <a:t>（１）</a:t>
            </a:r>
            <a:r>
              <a:rPr kumimoji="1" lang="ja-JP" altLang="en-US" sz="1600" dirty="0" smtClean="0">
                <a:solidFill>
                  <a:schemeClr val="bg1"/>
                </a:solidFill>
                <a:latin typeface="Meiryo UI" panose="020B0604030504040204" pitchFamily="50" charset="-128"/>
                <a:ea typeface="Meiryo UI" panose="020B0604030504040204" pitchFamily="50" charset="-128"/>
              </a:rPr>
              <a:t>将来像に係る基本的な考え方</a:t>
            </a:r>
            <a:endParaRPr kumimoji="1" lang="ja-JP" altLang="en-US" sz="1600" dirty="0">
              <a:solidFill>
                <a:schemeClr val="bg1"/>
              </a:solidFill>
              <a:latin typeface="+mn-ea"/>
              <a:ea typeface="+mn-ea"/>
            </a:endParaRPr>
          </a:p>
        </p:txBody>
      </p:sp>
      <p:sp>
        <p:nvSpPr>
          <p:cNvPr id="29" name="テキスト ボックス 28"/>
          <p:cNvSpPr txBox="1"/>
          <p:nvPr/>
        </p:nvSpPr>
        <p:spPr>
          <a:xfrm>
            <a:off x="318441" y="676219"/>
            <a:ext cx="8659906" cy="1887696"/>
          </a:xfrm>
          <a:prstGeom prst="rect">
            <a:avLst/>
          </a:prstGeom>
          <a:noFill/>
          <a:ln w="28575" cmpd="sng">
            <a:noFill/>
            <a:prstDash val="solid"/>
          </a:ln>
        </p:spPr>
        <p:txBody>
          <a:bodyPr wrap="square" rtlCol="0">
            <a:spAutoFit/>
          </a:bodyPr>
          <a:lstStyle/>
          <a:p>
            <a:pPr marL="268288" indent="-268288">
              <a:lnSpc>
                <a:spcPts val="2800"/>
              </a:lnSpc>
            </a:pPr>
            <a:r>
              <a:rPr kumimoji="1" lang="ja-JP" altLang="en-US" sz="1600" b="1" u="sng" dirty="0" smtClean="0">
                <a:latin typeface="Meiryo UI" panose="020B0604030504040204" pitchFamily="50" charset="-128"/>
                <a:ea typeface="Meiryo UI" panose="020B0604030504040204" pitchFamily="50" charset="-128"/>
              </a:rPr>
              <a:t>■将来像の意義と視点</a:t>
            </a:r>
            <a:endParaRPr kumimoji="1" lang="en-US" altLang="ja-JP" sz="1600" b="1" u="sng" dirty="0" smtClean="0">
              <a:latin typeface="Meiryo UI" panose="020B0604030504040204" pitchFamily="50" charset="-128"/>
              <a:ea typeface="Meiryo UI" panose="020B0604030504040204" pitchFamily="50" charset="-128"/>
            </a:endParaRPr>
          </a:p>
          <a:p>
            <a:pPr marL="268288" indent="-268288">
              <a:lnSpc>
                <a:spcPts val="2800"/>
              </a:lnSpc>
            </a:pPr>
            <a:r>
              <a:rPr kumimoji="1" lang="ja-JP" altLang="en-US" sz="1600" b="1" dirty="0">
                <a:latin typeface="UD デジタル 教科書体 NK-R" panose="02020400000000000000" pitchFamily="18" charset="-128"/>
                <a:ea typeface="UD デジタル 教科書体 NK-R" panose="02020400000000000000" pitchFamily="18" charset="-128"/>
              </a:rPr>
              <a:t>　</a:t>
            </a:r>
            <a:r>
              <a:rPr kumimoji="1" lang="ja-JP" altLang="en-US" sz="1600" dirty="0" smtClean="0">
                <a:latin typeface="UD デジタル 教科書体 NK-R" panose="02020400000000000000" pitchFamily="18" charset="-128"/>
                <a:ea typeface="UD デジタル 教科書体 NK-R" panose="02020400000000000000" pitchFamily="18" charset="-128"/>
              </a:rPr>
              <a:t>　</a:t>
            </a:r>
            <a:r>
              <a:rPr kumimoji="1" lang="en-US" altLang="ja-JP" sz="1600" dirty="0" smtClean="0">
                <a:latin typeface="UD デジタル 教科書体 NK-R" panose="02020400000000000000" pitchFamily="18" charset="-128"/>
                <a:ea typeface="UD デジタル 教科書体 NK-R" panose="02020400000000000000" pitchFamily="18" charset="-128"/>
              </a:rPr>
              <a:t>1</a:t>
            </a:r>
            <a:r>
              <a:rPr kumimoji="1" lang="en-US" altLang="ja-JP" sz="1600" dirty="0">
                <a:latin typeface="UD デジタル 教科書体 NK-R" panose="02020400000000000000" pitchFamily="18" charset="-128"/>
                <a:ea typeface="UD デジタル 教科書体 NK-R" panose="02020400000000000000" pitchFamily="18" charset="-128"/>
              </a:rPr>
              <a:t>. </a:t>
            </a:r>
            <a:r>
              <a:rPr kumimoji="1" lang="ja-JP" altLang="en-US" sz="1600" dirty="0" smtClean="0">
                <a:latin typeface="UD デジタル 教科書体 NK-R" panose="02020400000000000000" pitchFamily="18" charset="-128"/>
                <a:ea typeface="UD デジタル 教科書体 NK-R" panose="02020400000000000000" pitchFamily="18" charset="-128"/>
              </a:rPr>
              <a:t>大阪・関西万博</a:t>
            </a:r>
            <a:r>
              <a:rPr kumimoji="1" lang="ja-JP" altLang="en-US" sz="1600" dirty="0">
                <a:latin typeface="UD デジタル 教科書体 NK-R" panose="02020400000000000000" pitchFamily="18" charset="-128"/>
                <a:ea typeface="UD デジタル 教科書体 NK-R" panose="02020400000000000000" pitchFamily="18" charset="-128"/>
              </a:rPr>
              <a:t>のインパクトを最大限活かした大阪発展の</a:t>
            </a:r>
            <a:r>
              <a:rPr kumimoji="1" lang="ja-JP" altLang="en-US" sz="1600" b="1" dirty="0">
                <a:latin typeface="UD デジタル 教科書体 NK-R" panose="02020400000000000000" pitchFamily="18" charset="-128"/>
                <a:ea typeface="UD デジタル 教科書体 NK-R" panose="02020400000000000000" pitchFamily="18" charset="-128"/>
              </a:rPr>
              <a:t>みんなの羅針盤</a:t>
            </a:r>
            <a:r>
              <a:rPr kumimoji="1" lang="ja-JP" altLang="en-US" sz="1600" dirty="0" smtClean="0">
                <a:latin typeface="UD デジタル 教科書体 NK-R" panose="02020400000000000000" pitchFamily="18" charset="-128"/>
                <a:ea typeface="UD デジタル 教科書体 NK-R" panose="02020400000000000000" pitchFamily="18" charset="-128"/>
              </a:rPr>
              <a:t>とする</a:t>
            </a:r>
            <a:r>
              <a:rPr kumimoji="1" lang="ja-JP" altLang="en-US" sz="1600" dirty="0">
                <a:latin typeface="UD デジタル 教科書体 NK-R" panose="02020400000000000000" pitchFamily="18" charset="-128"/>
                <a:ea typeface="UD デジタル 教科書体 NK-R" panose="02020400000000000000" pitchFamily="18" charset="-128"/>
              </a:rPr>
              <a:t>。</a:t>
            </a:r>
          </a:p>
          <a:p>
            <a:pPr marL="268288" indent="-268288">
              <a:lnSpc>
                <a:spcPts val="2800"/>
              </a:lnSpc>
            </a:pPr>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en-US" altLang="ja-JP" sz="1600" dirty="0">
                <a:latin typeface="UD デジタル 教科書体 NK-R" panose="02020400000000000000" pitchFamily="18" charset="-128"/>
                <a:ea typeface="UD デジタル 教科書体 NK-R" panose="02020400000000000000" pitchFamily="18" charset="-128"/>
              </a:rPr>
              <a:t>2. </a:t>
            </a:r>
            <a:r>
              <a:rPr kumimoji="1" lang="ja-JP" altLang="en-US" sz="1600" dirty="0">
                <a:latin typeface="UD デジタル 教科書体 NK-R" panose="02020400000000000000" pitchFamily="18" charset="-128"/>
                <a:ea typeface="UD デジタル 教科書体 NK-R" panose="02020400000000000000" pitchFamily="18" charset="-128"/>
              </a:rPr>
              <a:t>次代を担う</a:t>
            </a:r>
            <a:r>
              <a:rPr kumimoji="1" lang="ja-JP" altLang="en-US" sz="1600" b="1" dirty="0" smtClean="0">
                <a:latin typeface="UD デジタル 教科書体 NK-R" panose="02020400000000000000" pitchFamily="18" charset="-128"/>
                <a:ea typeface="UD デジタル 教科書体 NK-R" panose="02020400000000000000" pitchFamily="18" charset="-128"/>
              </a:rPr>
              <a:t>子どもたち</a:t>
            </a:r>
            <a:r>
              <a:rPr kumimoji="1" lang="ja-JP" altLang="en-US" sz="1600" b="1" dirty="0">
                <a:latin typeface="UD デジタル 教科書体 NK-R" panose="02020400000000000000" pitchFamily="18" charset="-128"/>
                <a:ea typeface="UD デジタル 教科書体 NK-R" panose="02020400000000000000" pitchFamily="18" charset="-128"/>
              </a:rPr>
              <a:t>が未来に夢と希望</a:t>
            </a:r>
            <a:r>
              <a:rPr kumimoji="1" lang="ja-JP" altLang="en-US" sz="1600" dirty="0">
                <a:latin typeface="UD デジタル 教科書体 NK-R" panose="02020400000000000000" pitchFamily="18" charset="-128"/>
                <a:ea typeface="UD デジタル 教科書体 NK-R" panose="02020400000000000000" pitchFamily="18" charset="-128"/>
              </a:rPr>
              <a:t>をもてる。</a:t>
            </a:r>
          </a:p>
          <a:p>
            <a:pPr marL="268288" indent="-268288">
              <a:lnSpc>
                <a:spcPts val="2800"/>
              </a:lnSpc>
            </a:pPr>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en-US" altLang="ja-JP" sz="1600" dirty="0">
                <a:latin typeface="UD デジタル 教科書体 NK-R" panose="02020400000000000000" pitchFamily="18" charset="-128"/>
                <a:ea typeface="UD デジタル 教科書体 NK-R" panose="02020400000000000000" pitchFamily="18" charset="-128"/>
              </a:rPr>
              <a:t>3. </a:t>
            </a:r>
            <a:r>
              <a:rPr kumimoji="1" lang="ja-JP" altLang="en-US" sz="1600" dirty="0">
                <a:latin typeface="UD デジタル 教科書体 NK-R" panose="02020400000000000000" pitchFamily="18" charset="-128"/>
                <a:ea typeface="UD デジタル 教科書体 NK-R" panose="02020400000000000000" pitchFamily="18" charset="-128"/>
              </a:rPr>
              <a:t>成長、府民福祉の向上に加え、</a:t>
            </a:r>
            <a:r>
              <a:rPr kumimoji="1" lang="en-US" altLang="ja-JP" sz="1600" b="1" dirty="0" smtClean="0">
                <a:latin typeface="UD デジタル 教科書体 NK-R" panose="02020400000000000000" pitchFamily="18" charset="-128"/>
                <a:ea typeface="UD デジタル 教科書体 NK-R" panose="02020400000000000000" pitchFamily="18" charset="-128"/>
              </a:rPr>
              <a:t>SDG</a:t>
            </a:r>
            <a:r>
              <a:rPr kumimoji="1" lang="ja-JP" altLang="en-US" sz="1600" b="1" dirty="0" err="1" smtClean="0">
                <a:latin typeface="UD デジタル 教科書体 NK-R" panose="02020400000000000000" pitchFamily="18" charset="-128"/>
                <a:ea typeface="UD デジタル 教科書体 NK-R" panose="02020400000000000000" pitchFamily="18" charset="-128"/>
              </a:rPr>
              <a:t>ｓ</a:t>
            </a:r>
            <a:r>
              <a:rPr kumimoji="1" lang="ja-JP" altLang="en-US" sz="1600" b="1" dirty="0" smtClean="0">
                <a:latin typeface="UD デジタル 教科書体 NK-R" panose="02020400000000000000" pitchFamily="18" charset="-128"/>
                <a:ea typeface="UD デジタル 教科書体 NK-R" panose="02020400000000000000" pitchFamily="18" charset="-128"/>
              </a:rPr>
              <a:t>はじめ</a:t>
            </a:r>
            <a:r>
              <a:rPr kumimoji="1" lang="ja-JP" altLang="en-US" sz="1600" b="1" dirty="0">
                <a:latin typeface="UD デジタル 教科書体 NK-R" panose="02020400000000000000" pitchFamily="18" charset="-128"/>
                <a:ea typeface="UD デジタル 教科書体 NK-R" panose="02020400000000000000" pitchFamily="18" charset="-128"/>
              </a:rPr>
              <a:t>世界の中での大阪</a:t>
            </a:r>
            <a:r>
              <a:rPr kumimoji="1" lang="ja-JP" altLang="en-US" sz="1600" dirty="0">
                <a:latin typeface="UD デジタル 教科書体 NK-R" panose="02020400000000000000" pitchFamily="18" charset="-128"/>
                <a:ea typeface="UD デジタル 教科書体 NK-R" panose="02020400000000000000" pitchFamily="18" charset="-128"/>
              </a:rPr>
              <a:t>を重視。</a:t>
            </a:r>
          </a:p>
          <a:p>
            <a:pPr marL="268288" indent="-268288">
              <a:lnSpc>
                <a:spcPts val="2800"/>
              </a:lnSpc>
            </a:pPr>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en-US" altLang="ja-JP" sz="1600" dirty="0">
                <a:latin typeface="UD デジタル 教科書体 NK-R" panose="02020400000000000000" pitchFamily="18" charset="-128"/>
                <a:ea typeface="UD デジタル 教科書体 NK-R" panose="02020400000000000000" pitchFamily="18" charset="-128"/>
              </a:rPr>
              <a:t>4. </a:t>
            </a:r>
            <a:r>
              <a:rPr kumimoji="1" lang="ja-JP" altLang="en-US" sz="1600" b="1" dirty="0">
                <a:latin typeface="UD デジタル 教科書体 NK-R" panose="02020400000000000000" pitchFamily="18" charset="-128"/>
                <a:ea typeface="UD デジタル 教科書体 NK-R" panose="02020400000000000000" pitchFamily="18" charset="-128"/>
              </a:rPr>
              <a:t>わかりやすく端的で心に響く</a:t>
            </a:r>
            <a:r>
              <a:rPr kumimoji="1" lang="ja-JP" altLang="en-US" sz="1600" dirty="0">
                <a:latin typeface="UD デジタル 教科書体 NK-R" panose="02020400000000000000" pitchFamily="18" charset="-128"/>
                <a:ea typeface="UD デジタル 教科書体 NK-R" panose="02020400000000000000" pitchFamily="18" charset="-128"/>
              </a:rPr>
              <a:t>ことを重視</a:t>
            </a:r>
            <a:r>
              <a:rPr kumimoji="1" lang="ja-JP" altLang="en-US" sz="1600" dirty="0" smtClean="0">
                <a:latin typeface="UD デジタル 教科書体 NK-R" panose="02020400000000000000" pitchFamily="18" charset="-128"/>
                <a:ea typeface="UD デジタル 教科書体 NK-R" panose="02020400000000000000" pitchFamily="18" charset="-128"/>
              </a:rPr>
              <a:t>。</a:t>
            </a:r>
            <a:endParaRPr kumimoji="1" lang="en-US" altLang="ja-JP" sz="1600" b="1" u="sng" dirty="0">
              <a:latin typeface="UD デジタル 教科書体 NK-R" panose="02020400000000000000" pitchFamily="18" charset="-128"/>
              <a:ea typeface="UD デジタル 教科書体 NK-R" panose="02020400000000000000" pitchFamily="18" charset="-128"/>
            </a:endParaRPr>
          </a:p>
        </p:txBody>
      </p:sp>
      <p:sp>
        <p:nvSpPr>
          <p:cNvPr id="32" name="テキスト ボックス 31"/>
          <p:cNvSpPr txBox="1"/>
          <p:nvPr/>
        </p:nvSpPr>
        <p:spPr>
          <a:xfrm>
            <a:off x="308354" y="4683962"/>
            <a:ext cx="8669993" cy="1887696"/>
          </a:xfrm>
          <a:prstGeom prst="rect">
            <a:avLst/>
          </a:prstGeom>
          <a:noFill/>
          <a:ln w="28575" cmpd="sng">
            <a:noFill/>
            <a:prstDash val="solid"/>
          </a:ln>
        </p:spPr>
        <p:txBody>
          <a:bodyPr wrap="square" rtlCol="0">
            <a:spAutoFit/>
          </a:bodyPr>
          <a:lstStyle/>
          <a:p>
            <a:pPr marL="538163" indent="-538163">
              <a:lnSpc>
                <a:spcPts val="2800"/>
              </a:lnSpc>
            </a:pPr>
            <a:r>
              <a:rPr kumimoji="1" lang="ja-JP" altLang="en-US" sz="1600" b="1" u="sng" dirty="0" smtClean="0">
                <a:latin typeface="Meiryo UI" panose="020B0604030504040204" pitchFamily="50" charset="-128"/>
                <a:ea typeface="Meiryo UI" panose="020B0604030504040204" pitchFamily="50" charset="-128"/>
              </a:rPr>
              <a:t>■将来像を導き出す考え方</a:t>
            </a:r>
            <a:r>
              <a:rPr kumimoji="1" lang="ja-JP" altLang="en-US" sz="1600" dirty="0">
                <a:latin typeface="Meiryo UI" panose="020B0604030504040204" pitchFamily="50" charset="-128"/>
                <a:ea typeface="Meiryo UI" panose="020B0604030504040204" pitchFamily="50" charset="-128"/>
              </a:rPr>
              <a:t>　</a:t>
            </a:r>
            <a:endParaRPr kumimoji="1" lang="en-US" altLang="ja-JP" sz="1600" dirty="0" smtClean="0">
              <a:latin typeface="Meiryo UI" panose="020B0604030504040204" pitchFamily="50" charset="-128"/>
              <a:ea typeface="Meiryo UI" panose="020B0604030504040204" pitchFamily="50" charset="-128"/>
            </a:endParaRPr>
          </a:p>
          <a:p>
            <a:pPr marL="538163" indent="-538163">
              <a:lnSpc>
                <a:spcPts val="2800"/>
              </a:lnSpc>
            </a:pPr>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600" dirty="0" smtClean="0">
                <a:latin typeface="UD デジタル 教科書体 NK-R" panose="02020400000000000000" pitchFamily="18" charset="-128"/>
                <a:ea typeface="UD デジタル 教科書体 NK-R" panose="02020400000000000000" pitchFamily="18" charset="-128"/>
              </a:rPr>
              <a:t>　①歴史から導かれる大阪の特色、</a:t>
            </a:r>
            <a:r>
              <a:rPr kumimoji="1" lang="ja-JP" altLang="en-US" sz="1600" dirty="0">
                <a:latin typeface="UD デジタル 教科書体 NK-R" panose="02020400000000000000" pitchFamily="18" charset="-128"/>
                <a:ea typeface="UD デジタル 教科書体 NK-R" panose="02020400000000000000" pitchFamily="18" charset="-128"/>
              </a:rPr>
              <a:t>②現在の大阪の</a:t>
            </a:r>
            <a:r>
              <a:rPr kumimoji="1" lang="ja-JP" altLang="en-US" sz="1600" dirty="0" smtClean="0">
                <a:latin typeface="UD デジタル 教科書体 NK-R" panose="02020400000000000000" pitchFamily="18" charset="-128"/>
                <a:ea typeface="UD デジタル 教科書体 NK-R" panose="02020400000000000000" pitchFamily="18" charset="-128"/>
              </a:rPr>
              <a:t>位置・ポテンシャル</a:t>
            </a:r>
            <a:r>
              <a:rPr kumimoji="1" lang="ja-JP" altLang="en-US" sz="1600" dirty="0">
                <a:latin typeface="UD デジタル 教科書体 NK-R" panose="02020400000000000000" pitchFamily="18" charset="-128"/>
                <a:ea typeface="UD デジタル 教科書体 NK-R" panose="02020400000000000000" pitchFamily="18" charset="-128"/>
              </a:rPr>
              <a:t>、③世界の都市の潮流</a:t>
            </a:r>
          </a:p>
          <a:p>
            <a:pPr marL="538163" indent="-538163">
              <a:lnSpc>
                <a:spcPts val="2800"/>
              </a:lnSpc>
            </a:pPr>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600" dirty="0" smtClean="0">
                <a:latin typeface="UD デジタル 教科書体 NK-R" panose="02020400000000000000" pitchFamily="18" charset="-128"/>
                <a:ea typeface="UD デジタル 教科書体 NK-R" panose="02020400000000000000" pitchFamily="18" charset="-128"/>
              </a:rPr>
              <a:t>④</a:t>
            </a:r>
            <a:r>
              <a:rPr kumimoji="1" lang="en-US" altLang="ja-JP" sz="1600" dirty="0" smtClean="0">
                <a:latin typeface="UD デジタル 教科書体 NK-R" panose="02020400000000000000" pitchFamily="18" charset="-128"/>
                <a:ea typeface="UD デジタル 教科書体 NK-R" panose="02020400000000000000" pitchFamily="18" charset="-128"/>
              </a:rPr>
              <a:t>1970</a:t>
            </a:r>
            <a:r>
              <a:rPr kumimoji="1" lang="ja-JP" altLang="en-US" sz="1600" dirty="0" smtClean="0">
                <a:latin typeface="UD デジタル 教科書体 NK-R" panose="02020400000000000000" pitchFamily="18" charset="-128"/>
                <a:ea typeface="UD デジタル 教科書体 NK-R" panose="02020400000000000000" pitchFamily="18" charset="-128"/>
              </a:rPr>
              <a:t>年大阪万博の成果等、⑤大阪</a:t>
            </a:r>
            <a:r>
              <a:rPr kumimoji="1" lang="ja-JP" altLang="en-US" sz="1600" dirty="0">
                <a:latin typeface="UD デジタル 教科書体 NK-R" panose="02020400000000000000" pitchFamily="18" charset="-128"/>
                <a:ea typeface="UD デジタル 教科書体 NK-R" panose="02020400000000000000" pitchFamily="18" charset="-128"/>
              </a:rPr>
              <a:t>・関西</a:t>
            </a:r>
            <a:r>
              <a:rPr kumimoji="1" lang="ja-JP" altLang="en-US" sz="1600" dirty="0" smtClean="0">
                <a:latin typeface="UD デジタル 教科書体 NK-R" panose="02020400000000000000" pitchFamily="18" charset="-128"/>
                <a:ea typeface="UD デジタル 教科書体 NK-R" panose="02020400000000000000" pitchFamily="18" charset="-128"/>
              </a:rPr>
              <a:t>万博の意義等、⑥</a:t>
            </a:r>
            <a:r>
              <a:rPr kumimoji="1" lang="ja-JP" altLang="en-US" sz="1600" dirty="0">
                <a:latin typeface="UD デジタル 教科書体 NK-R" panose="02020400000000000000" pitchFamily="18" charset="-128"/>
                <a:ea typeface="UD デジタル 教科書体 NK-R" panose="02020400000000000000" pitchFamily="18" charset="-128"/>
              </a:rPr>
              <a:t>今後</a:t>
            </a:r>
            <a:r>
              <a:rPr kumimoji="1" lang="ja-JP" altLang="en-US" sz="1600" dirty="0" smtClean="0">
                <a:latin typeface="UD デジタル 教科書体 NK-R" panose="02020400000000000000" pitchFamily="18" charset="-128"/>
                <a:ea typeface="UD デジタル 教科書体 NK-R" panose="02020400000000000000" pitchFamily="18" charset="-128"/>
              </a:rPr>
              <a:t>の</a:t>
            </a:r>
            <a:r>
              <a:rPr kumimoji="1" lang="ja-JP" altLang="en-US" sz="1600" dirty="0">
                <a:latin typeface="UD デジタル 教科書体 NK-R" panose="02020400000000000000" pitchFamily="18" charset="-128"/>
                <a:ea typeface="UD デジタル 教科書体 NK-R" panose="02020400000000000000" pitchFamily="18" charset="-128"/>
              </a:rPr>
              <a:t>将来予測</a:t>
            </a:r>
          </a:p>
          <a:p>
            <a:pPr marL="538163" indent="-538163">
              <a:lnSpc>
                <a:spcPts val="2800"/>
              </a:lnSpc>
            </a:pPr>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600" dirty="0" smtClean="0">
                <a:latin typeface="UD デジタル 教科書体 NK-R" panose="02020400000000000000" pitchFamily="18" charset="-128"/>
                <a:ea typeface="UD デジタル 教科書体 NK-R" panose="02020400000000000000" pitchFamily="18" charset="-128"/>
              </a:rPr>
              <a:t>　の</a:t>
            </a:r>
            <a:r>
              <a:rPr kumimoji="1" lang="ja-JP" altLang="en-US" sz="1600" dirty="0">
                <a:latin typeface="UD デジタル 教科書体 NK-R" panose="02020400000000000000" pitchFamily="18" charset="-128"/>
                <a:ea typeface="UD デジタル 教科書体 NK-R" panose="02020400000000000000" pitchFamily="18" charset="-128"/>
              </a:rPr>
              <a:t>各分析から将来像を導くアプローチ</a:t>
            </a:r>
          </a:p>
          <a:p>
            <a:pPr marL="363538" indent="-363538">
              <a:lnSpc>
                <a:spcPts val="2800"/>
              </a:lnSpc>
            </a:pPr>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　　</a:t>
            </a:r>
            <a:r>
              <a:rPr kumimoji="1" lang="en-US" altLang="ja-JP" sz="1600" b="1" u="sng" dirty="0" smtClean="0">
                <a:latin typeface="Meiryo UI" panose="020B0604030504040204" pitchFamily="50" charset="-128"/>
                <a:ea typeface="Meiryo UI" panose="020B0604030504040204" pitchFamily="50" charset="-128"/>
              </a:rPr>
              <a:t>※</a:t>
            </a:r>
            <a:r>
              <a:rPr kumimoji="1" lang="ja-JP" altLang="en-US" sz="1600" b="1" u="sng" dirty="0" smtClean="0">
                <a:latin typeface="Meiryo UI" panose="020B0604030504040204" pitchFamily="50" charset="-128"/>
                <a:ea typeface="Meiryo UI" panose="020B0604030504040204" pitchFamily="50" charset="-128"/>
              </a:rPr>
              <a:t>全体イメージや、それぞれの考え方は次ページ以降のとおり</a:t>
            </a:r>
            <a:r>
              <a:rPr kumimoji="1" lang="ja-JP" altLang="en-US" sz="1600" b="1" u="sng" dirty="0">
                <a:latin typeface="Meiryo UI" panose="020B0604030504040204" pitchFamily="50" charset="-128"/>
                <a:ea typeface="Meiryo UI" panose="020B0604030504040204" pitchFamily="50" charset="-128"/>
              </a:rPr>
              <a:t>。</a:t>
            </a:r>
            <a:endParaRPr kumimoji="1" lang="en-US" altLang="ja-JP" sz="1600" b="1" u="sng" dirty="0" smtClean="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52132" y="2755090"/>
            <a:ext cx="8639736" cy="1887696"/>
          </a:xfrm>
          <a:prstGeom prst="rect">
            <a:avLst/>
          </a:prstGeom>
          <a:noFill/>
          <a:ln w="28575" cmpd="sng">
            <a:noFill/>
            <a:prstDash val="solid"/>
          </a:ln>
        </p:spPr>
        <p:txBody>
          <a:bodyPr wrap="square" rtlCol="0">
            <a:spAutoFit/>
          </a:bodyPr>
          <a:lstStyle/>
          <a:p>
            <a:pPr marL="268288" indent="-268288">
              <a:lnSpc>
                <a:spcPts val="2800"/>
              </a:lnSpc>
            </a:pPr>
            <a:r>
              <a:rPr kumimoji="1" lang="ja-JP" altLang="en-US" sz="1600" b="1" u="sng" dirty="0" smtClean="0">
                <a:latin typeface="Meiryo UI" panose="020B0604030504040204" pitchFamily="50" charset="-128"/>
                <a:ea typeface="Meiryo UI" panose="020B0604030504040204" pitchFamily="50" charset="-128"/>
              </a:rPr>
              <a:t>■将来像の時間軸（年次設定）</a:t>
            </a:r>
            <a:endParaRPr kumimoji="1" lang="en-US" altLang="ja-JP" sz="1600" b="1" u="sng" dirty="0" smtClean="0">
              <a:latin typeface="Meiryo UI" panose="020B0604030504040204" pitchFamily="50" charset="-128"/>
              <a:ea typeface="Meiryo UI" panose="020B0604030504040204" pitchFamily="50" charset="-128"/>
            </a:endParaRPr>
          </a:p>
          <a:p>
            <a:pPr marL="268288" indent="-268288">
              <a:lnSpc>
                <a:spcPts val="2800"/>
              </a:lnSpc>
            </a:pPr>
            <a:r>
              <a:rPr kumimoji="1" lang="ja-JP" altLang="en-US" sz="1600" b="1" dirty="0">
                <a:latin typeface="UD デジタル 教科書体 NK-R" panose="02020400000000000000" pitchFamily="18" charset="-128"/>
                <a:ea typeface="UD デジタル 教科書体 NK-R" panose="02020400000000000000" pitchFamily="18" charset="-128"/>
              </a:rPr>
              <a:t>　</a:t>
            </a:r>
            <a:r>
              <a:rPr kumimoji="1" lang="ja-JP" altLang="en-US" sz="1600" dirty="0" smtClean="0">
                <a:latin typeface="UD デジタル 教科書体 NK-R" panose="02020400000000000000" pitchFamily="18" charset="-128"/>
                <a:ea typeface="UD デジタル 教科書体 NK-R" panose="02020400000000000000" pitchFamily="18" charset="-128"/>
              </a:rPr>
              <a:t>以下の理由から、将来像の年次設定は、</a:t>
            </a:r>
            <a:r>
              <a:rPr kumimoji="1" lang="ja-JP" altLang="en-US" sz="1600" b="1" dirty="0" smtClean="0">
                <a:latin typeface="UD デジタル 教科書体 NK-R" panose="02020400000000000000" pitchFamily="18" charset="-128"/>
                <a:ea typeface="UD デジタル 教科書体 NK-R" panose="02020400000000000000" pitchFamily="18" charset="-128"/>
              </a:rPr>
              <a:t>「</a:t>
            </a:r>
            <a:r>
              <a:rPr kumimoji="1" lang="en-US" altLang="ja-JP" sz="1600" b="1" dirty="0" smtClean="0">
                <a:latin typeface="UD デジタル 教科書体 NK-R" panose="02020400000000000000" pitchFamily="18" charset="-128"/>
                <a:ea typeface="UD デジタル 教科書体 NK-R" panose="02020400000000000000" pitchFamily="18" charset="-128"/>
              </a:rPr>
              <a:t>2040</a:t>
            </a:r>
            <a:r>
              <a:rPr kumimoji="1" lang="ja-JP" altLang="en-US" sz="1600" b="1" dirty="0" smtClean="0">
                <a:latin typeface="UD デジタル 教科書体 NK-R" panose="02020400000000000000" pitchFamily="18" charset="-128"/>
                <a:ea typeface="UD デジタル 教科書体 NK-R" panose="02020400000000000000" pitchFamily="18" charset="-128"/>
              </a:rPr>
              <a:t>年」</a:t>
            </a:r>
            <a:r>
              <a:rPr kumimoji="1" lang="ja-JP" altLang="en-US" sz="1600" dirty="0" smtClean="0">
                <a:latin typeface="UD デジタル 教科書体 NK-R" panose="02020400000000000000" pitchFamily="18" charset="-128"/>
                <a:ea typeface="UD デジタル 教科書体 NK-R" panose="02020400000000000000" pitchFamily="18" charset="-128"/>
              </a:rPr>
              <a:t>とする。</a:t>
            </a:r>
            <a:endParaRPr kumimoji="1" lang="en-US" altLang="ja-JP" sz="1600" dirty="0" smtClean="0">
              <a:latin typeface="UD デジタル 教科書体 NK-R" panose="02020400000000000000" pitchFamily="18" charset="-128"/>
              <a:ea typeface="UD デジタル 教科書体 NK-R" panose="02020400000000000000" pitchFamily="18" charset="-128"/>
            </a:endParaRPr>
          </a:p>
          <a:p>
            <a:pPr marL="268288" indent="-268288">
              <a:lnSpc>
                <a:spcPts val="2800"/>
              </a:lnSpc>
            </a:pPr>
            <a:r>
              <a:rPr kumimoji="1" lang="ja-JP" altLang="en-US" sz="1600" b="1" dirty="0">
                <a:latin typeface="UD デジタル 教科書体 NK-R" panose="02020400000000000000" pitchFamily="18" charset="-128"/>
                <a:ea typeface="UD デジタル 教科書体 NK-R" panose="02020400000000000000" pitchFamily="18" charset="-128"/>
              </a:rPr>
              <a:t>　</a:t>
            </a:r>
            <a:r>
              <a:rPr kumimoji="1" lang="ja-JP" altLang="en-US" sz="1600" dirty="0" smtClean="0">
                <a:latin typeface="UD デジタル 教科書体 NK-R" panose="02020400000000000000" pitchFamily="18" charset="-128"/>
                <a:ea typeface="UD デジタル 教科書体 NK-R" panose="02020400000000000000" pitchFamily="18" charset="-128"/>
              </a:rPr>
              <a:t>　</a:t>
            </a:r>
            <a:r>
              <a:rPr kumimoji="1" lang="en-US" altLang="ja-JP" sz="1600" dirty="0" smtClean="0">
                <a:latin typeface="UD デジタル 教科書体 NK-R" panose="02020400000000000000" pitchFamily="18" charset="-128"/>
                <a:ea typeface="UD デジタル 教科書体 NK-R" panose="02020400000000000000" pitchFamily="18" charset="-128"/>
              </a:rPr>
              <a:t>1</a:t>
            </a:r>
            <a:r>
              <a:rPr kumimoji="1" lang="en-US" altLang="ja-JP" sz="1600" dirty="0">
                <a:latin typeface="UD デジタル 教科書体 NK-R" panose="02020400000000000000" pitchFamily="18" charset="-128"/>
                <a:ea typeface="UD デジタル 教科書体 NK-R" panose="02020400000000000000" pitchFamily="18" charset="-128"/>
              </a:rPr>
              <a:t>. </a:t>
            </a:r>
            <a:r>
              <a:rPr kumimoji="1" lang="ja-JP" altLang="en-US" sz="1600" dirty="0" smtClean="0">
                <a:latin typeface="UD デジタル 教科書体 NK-R" panose="02020400000000000000" pitchFamily="18" charset="-128"/>
                <a:ea typeface="UD デジタル 教科書体 NK-R" panose="02020400000000000000" pitchFamily="18" charset="-128"/>
              </a:rPr>
              <a:t>大阪・関西万博を体験する子どもたちが世界に出て活躍する時代を想定。</a:t>
            </a:r>
            <a:endParaRPr kumimoji="1" lang="ja-JP" altLang="en-US" sz="1600" dirty="0">
              <a:latin typeface="UD デジタル 教科書体 NK-R" panose="02020400000000000000" pitchFamily="18" charset="-128"/>
              <a:ea typeface="UD デジタル 教科書体 NK-R" panose="02020400000000000000" pitchFamily="18" charset="-128"/>
            </a:endParaRPr>
          </a:p>
          <a:p>
            <a:pPr marL="268288" indent="-268288">
              <a:lnSpc>
                <a:spcPts val="2800"/>
              </a:lnSpc>
            </a:pPr>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en-US" altLang="ja-JP" sz="1600" dirty="0">
                <a:latin typeface="UD デジタル 教科書体 NK-R" panose="02020400000000000000" pitchFamily="18" charset="-128"/>
                <a:ea typeface="UD デジタル 教科書体 NK-R" panose="02020400000000000000" pitchFamily="18" charset="-128"/>
              </a:rPr>
              <a:t>2. </a:t>
            </a:r>
            <a:r>
              <a:rPr kumimoji="1" lang="ja-JP" altLang="en-US" sz="1600" dirty="0" smtClean="0">
                <a:latin typeface="UD デジタル 教科書体 NK-R" panose="02020400000000000000" pitchFamily="18" charset="-128"/>
                <a:ea typeface="UD デジタル 教科書体 NK-R" panose="02020400000000000000" pitchFamily="18" charset="-128"/>
              </a:rPr>
              <a:t>今後の人口動態では、</a:t>
            </a:r>
            <a:r>
              <a:rPr kumimoji="1" lang="en-US" altLang="ja-JP" sz="1600" dirty="0" smtClean="0">
                <a:latin typeface="UD デジタル 教科書体 NK-R" panose="02020400000000000000" pitchFamily="18" charset="-128"/>
                <a:ea typeface="UD デジタル 教科書体 NK-R" panose="02020400000000000000" pitchFamily="18" charset="-128"/>
              </a:rPr>
              <a:t>2040</a:t>
            </a:r>
            <a:r>
              <a:rPr kumimoji="1" lang="ja-JP" altLang="en-US" sz="1600" dirty="0" smtClean="0">
                <a:latin typeface="UD デジタル 教科書体 NK-R" panose="02020400000000000000" pitchFamily="18" charset="-128"/>
                <a:ea typeface="UD デジタル 教科書体 NK-R" panose="02020400000000000000" pitchFamily="18" charset="-128"/>
              </a:rPr>
              <a:t>年に</a:t>
            </a:r>
            <a:r>
              <a:rPr kumimoji="1" lang="ja-JP" altLang="en-US" sz="1600" dirty="0">
                <a:latin typeface="UD デジタル 教科書体 NK-R" panose="02020400000000000000" pitchFamily="18" charset="-128"/>
                <a:ea typeface="UD デジタル 教科書体 NK-R" panose="02020400000000000000" pitchFamily="18" charset="-128"/>
              </a:rPr>
              <a:t>団塊</a:t>
            </a:r>
            <a:r>
              <a:rPr kumimoji="1" lang="ja-JP" altLang="en-US" sz="1600" dirty="0" smtClean="0">
                <a:latin typeface="UD デジタル 教科書体 NK-R" panose="02020400000000000000" pitchFamily="18" charset="-128"/>
                <a:ea typeface="UD デジタル 教科書体 NK-R" panose="02020400000000000000" pitchFamily="18" charset="-128"/>
              </a:rPr>
              <a:t>ジュニア世代が高齢者となり、高齢者人口がピークに。</a:t>
            </a:r>
            <a:endParaRPr kumimoji="1" lang="ja-JP" altLang="en-US" sz="1600" dirty="0">
              <a:latin typeface="UD デジタル 教科書体 NK-R" panose="02020400000000000000" pitchFamily="18" charset="-128"/>
              <a:ea typeface="UD デジタル 教科書体 NK-R" panose="02020400000000000000" pitchFamily="18" charset="-128"/>
            </a:endParaRPr>
          </a:p>
          <a:p>
            <a:pPr marL="268288" indent="-268288">
              <a:lnSpc>
                <a:spcPts val="2800"/>
              </a:lnSpc>
            </a:pPr>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en-US" altLang="ja-JP" sz="1600" dirty="0">
                <a:latin typeface="UD デジタル 教科書体 NK-R" panose="02020400000000000000" pitchFamily="18" charset="-128"/>
                <a:ea typeface="UD デジタル 教科書体 NK-R" panose="02020400000000000000" pitchFamily="18" charset="-128"/>
              </a:rPr>
              <a:t>3. </a:t>
            </a:r>
            <a:r>
              <a:rPr kumimoji="1" lang="ja-JP" altLang="en-US" sz="1600" dirty="0" smtClean="0">
                <a:latin typeface="UD デジタル 教科書体 NK-R" panose="02020400000000000000" pitchFamily="18" charset="-128"/>
                <a:ea typeface="UD デジタル 教科書体 NK-R" panose="02020400000000000000" pitchFamily="18" charset="-128"/>
              </a:rPr>
              <a:t>将来像の時間軸として、未来感の持てる年次を設定。</a:t>
            </a:r>
            <a:endParaRPr kumimoji="1" lang="en-US" altLang="ja-JP" sz="1600" b="1" u="sng" dirty="0">
              <a:latin typeface="UD デジタル 教科書体 NK-R" panose="02020400000000000000" pitchFamily="18" charset="-128"/>
              <a:ea typeface="UD デジタル 教科書体 NK-R" panose="02020400000000000000" pitchFamily="18" charset="-128"/>
            </a:endParaRPr>
          </a:p>
        </p:txBody>
      </p:sp>
      <p:sp>
        <p:nvSpPr>
          <p:cNvPr id="9" name="スライド番号プレースホルダー 8"/>
          <p:cNvSpPr>
            <a:spLocks noGrp="1"/>
          </p:cNvSpPr>
          <p:nvPr>
            <p:ph type="sldNum" sz="quarter" idx="12"/>
          </p:nvPr>
        </p:nvSpPr>
        <p:spPr/>
        <p:txBody>
          <a:bodyPr/>
          <a:lstStyle/>
          <a:p>
            <a:r>
              <a:rPr kumimoji="1" lang="en-US" altLang="ja-JP" dirty="0" smtClean="0"/>
              <a:t>2</a:t>
            </a:r>
            <a:endParaRPr kumimoji="1" lang="ja-JP" altLang="en-US" dirty="0"/>
          </a:p>
        </p:txBody>
      </p:sp>
    </p:spTree>
    <p:extLst>
      <p:ext uri="{BB962C8B-B14F-4D97-AF65-F5344CB8AC3E}">
        <p14:creationId xmlns:p14="http://schemas.microsoft.com/office/powerpoint/2010/main" val="2493629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図 68">
            <a:extLst>
              <a:ext uri="{FF2B5EF4-FFF2-40B4-BE49-F238E27FC236}">
                <a16:creationId xmlns:a16="http://schemas.microsoft.com/office/drawing/2014/main" id="{C56DD4F9-F41D-4A53-996E-CBABECBB8D36}"/>
              </a:ext>
            </a:extLst>
          </p:cNvPr>
          <p:cNvPicPr>
            <a:picLocks noChangeAspect="1"/>
          </p:cNvPicPr>
          <p:nvPr/>
        </p:nvPicPr>
        <p:blipFill>
          <a:blip r:embed="rId2"/>
          <a:stretch>
            <a:fillRect/>
          </a:stretch>
        </p:blipFill>
        <p:spPr>
          <a:xfrm>
            <a:off x="1297810" y="908129"/>
            <a:ext cx="3771903" cy="54818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3" name="ホームベース 52"/>
          <p:cNvSpPr/>
          <p:nvPr/>
        </p:nvSpPr>
        <p:spPr>
          <a:xfrm>
            <a:off x="153580" y="2363981"/>
            <a:ext cx="5912931" cy="594129"/>
          </a:xfrm>
          <a:prstGeom prst="homePlat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テキスト ボックス 43"/>
          <p:cNvSpPr txBox="1"/>
          <p:nvPr/>
        </p:nvSpPr>
        <p:spPr>
          <a:xfrm>
            <a:off x="138245" y="1398415"/>
            <a:ext cx="2599059" cy="584775"/>
          </a:xfrm>
          <a:prstGeom prst="rect">
            <a:avLst/>
          </a:prstGeom>
          <a:solidFill>
            <a:schemeClr val="bg1"/>
          </a:solidFill>
          <a:ln w="19050" cmpd="sng">
            <a:solidFill>
              <a:schemeClr val="accent1"/>
            </a:solidFill>
            <a:prstDash val="solid"/>
          </a:ln>
          <a:effectLst>
            <a:outerShdw blurRad="50800" dist="38100" dir="2700000" algn="tl" rotWithShape="0">
              <a:prstClr val="black">
                <a:alpha val="40000"/>
              </a:prstClr>
            </a:outerShdw>
          </a:effectLst>
        </p:spPr>
        <p:txBody>
          <a:bodyPr wrap="square" rtlCol="0">
            <a:spAutoFit/>
          </a:bodyPr>
          <a:lstStyle/>
          <a:p>
            <a:pPr marL="265100" indent="-265100" algn="ctr"/>
            <a:r>
              <a:rPr kumimoji="1" lang="ja-JP" altLang="en-US" sz="1600" dirty="0">
                <a:latin typeface="Meiryo UI" panose="020B0604030504040204" pitchFamily="50" charset="-128"/>
                <a:ea typeface="Meiryo UI" panose="020B0604030504040204" pitchFamily="50" charset="-128"/>
              </a:rPr>
              <a:t>①</a:t>
            </a:r>
            <a:r>
              <a:rPr kumimoji="1" lang="ja-JP" altLang="en-US" sz="1600" dirty="0" smtClean="0">
                <a:latin typeface="Meiryo UI" panose="020B0604030504040204" pitchFamily="50" charset="-128"/>
                <a:ea typeface="Meiryo UI" panose="020B0604030504040204" pitchFamily="50" charset="-128"/>
              </a:rPr>
              <a:t>歴史から導かれる</a:t>
            </a:r>
            <a:endParaRPr kumimoji="1" lang="en-US" altLang="ja-JP" sz="1600" dirty="0" smtClean="0">
              <a:latin typeface="Meiryo UI" panose="020B0604030504040204" pitchFamily="50" charset="-128"/>
              <a:ea typeface="Meiryo UI" panose="020B0604030504040204" pitchFamily="50" charset="-128"/>
            </a:endParaRPr>
          </a:p>
          <a:p>
            <a:pPr marL="265100" indent="-265100" algn="ctr"/>
            <a:r>
              <a:rPr kumimoji="1" lang="ja-JP" altLang="en-US" sz="1600" dirty="0" smtClean="0">
                <a:latin typeface="Meiryo UI" panose="020B0604030504040204" pitchFamily="50" charset="-128"/>
                <a:ea typeface="Meiryo UI" panose="020B0604030504040204" pitchFamily="50" charset="-128"/>
              </a:rPr>
              <a:t>大阪の特色</a:t>
            </a:r>
            <a:endParaRPr kumimoji="1" lang="en-US" altLang="ja-JP" sz="1600"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3056126" y="1390151"/>
            <a:ext cx="2599059" cy="584775"/>
          </a:xfrm>
          <a:prstGeom prst="rect">
            <a:avLst/>
          </a:prstGeom>
          <a:solidFill>
            <a:schemeClr val="bg1"/>
          </a:solidFill>
          <a:ln w="19050" cmpd="sng">
            <a:solidFill>
              <a:schemeClr val="accent1"/>
            </a:solidFill>
            <a:prstDash val="solid"/>
          </a:ln>
          <a:effectLst>
            <a:outerShdw blurRad="50800" dist="38100" dir="2700000" algn="tl" rotWithShape="0">
              <a:prstClr val="black">
                <a:alpha val="40000"/>
              </a:prstClr>
            </a:outerShdw>
          </a:effectLst>
        </p:spPr>
        <p:txBody>
          <a:bodyPr wrap="square" rtlCol="0">
            <a:spAutoFit/>
          </a:bodyPr>
          <a:lstStyle/>
          <a:p>
            <a:pPr marL="265100" indent="-265100" algn="ctr"/>
            <a:r>
              <a:rPr kumimoji="1" lang="ja-JP" altLang="en-US" sz="1600" dirty="0" smtClean="0">
                <a:latin typeface="Meiryo UI" panose="020B0604030504040204" pitchFamily="50" charset="-128"/>
                <a:ea typeface="Meiryo UI" panose="020B0604030504040204" pitchFamily="50" charset="-128"/>
              </a:rPr>
              <a:t>②現在の大阪の位置</a:t>
            </a:r>
            <a:endParaRPr kumimoji="1" lang="en-US" altLang="ja-JP" sz="1600" dirty="0" smtClean="0">
              <a:latin typeface="Meiryo UI" panose="020B0604030504040204" pitchFamily="50" charset="-128"/>
              <a:ea typeface="Meiryo UI" panose="020B0604030504040204" pitchFamily="50" charset="-128"/>
            </a:endParaRPr>
          </a:p>
          <a:p>
            <a:pPr marL="265100" indent="-265100" algn="ctr"/>
            <a:r>
              <a:rPr kumimoji="1" lang="ja-JP" altLang="en-US" sz="1600" dirty="0" smtClean="0">
                <a:latin typeface="Meiryo UI" panose="020B0604030504040204" pitchFamily="50" charset="-128"/>
                <a:ea typeface="Meiryo UI" panose="020B0604030504040204" pitchFamily="50" charset="-128"/>
              </a:rPr>
              <a:t>ポテンシャル</a:t>
            </a:r>
            <a:endParaRPr kumimoji="1" lang="en-US" altLang="ja-JP" sz="1600"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3009737" y="4866866"/>
            <a:ext cx="2599059" cy="584775"/>
          </a:xfrm>
          <a:prstGeom prst="rect">
            <a:avLst/>
          </a:prstGeom>
          <a:solidFill>
            <a:schemeClr val="bg1"/>
          </a:solidFill>
          <a:ln w="19050" cmpd="sng">
            <a:solidFill>
              <a:schemeClr val="accent1"/>
            </a:solidFill>
            <a:prstDash val="solid"/>
          </a:ln>
          <a:effectLst>
            <a:outerShdw blurRad="50800" dist="38100" dir="2700000" algn="tl" rotWithShape="0">
              <a:prstClr val="black">
                <a:alpha val="40000"/>
              </a:prstClr>
            </a:outerShdw>
          </a:effectLst>
        </p:spPr>
        <p:txBody>
          <a:bodyPr wrap="square" rtlCol="0">
            <a:spAutoFit/>
          </a:bodyPr>
          <a:lstStyle/>
          <a:p>
            <a:pPr marL="265100" indent="-265100" algn="ctr"/>
            <a:r>
              <a:rPr kumimoji="1" lang="ja-JP" altLang="en-US" sz="1600" dirty="0" smtClean="0">
                <a:latin typeface="Meiryo UI" panose="020B0604030504040204" pitchFamily="50" charset="-128"/>
                <a:ea typeface="Meiryo UI" panose="020B0604030504040204" pitchFamily="50" charset="-128"/>
              </a:rPr>
              <a:t>⑤大阪・関西万博</a:t>
            </a:r>
            <a:endParaRPr kumimoji="1" lang="en-US" altLang="ja-JP" sz="1600" dirty="0" smtClean="0">
              <a:latin typeface="Meiryo UI" panose="020B0604030504040204" pitchFamily="50" charset="-128"/>
              <a:ea typeface="Meiryo UI" panose="020B0604030504040204" pitchFamily="50" charset="-128"/>
            </a:endParaRPr>
          </a:p>
          <a:p>
            <a:pPr marL="265100" indent="-265100" algn="ctr"/>
            <a:r>
              <a:rPr kumimoji="1" lang="ja-JP" altLang="en-US" sz="1600" dirty="0" smtClean="0">
                <a:latin typeface="Meiryo UI" panose="020B0604030504040204" pitchFamily="50" charset="-128"/>
                <a:ea typeface="Meiryo UI" panose="020B0604030504040204" pitchFamily="50" charset="-128"/>
              </a:rPr>
              <a:t>の意義等</a:t>
            </a:r>
            <a:endParaRPr kumimoji="1" lang="en-US" altLang="ja-JP" sz="1600" dirty="0">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124799" y="2483270"/>
            <a:ext cx="5607424" cy="338554"/>
          </a:xfrm>
          <a:prstGeom prst="rect">
            <a:avLst/>
          </a:prstGeom>
          <a:noFill/>
          <a:ln w="19050" cmpd="sng">
            <a:noFill/>
            <a:prstDash val="solid"/>
          </a:ln>
        </p:spPr>
        <p:txBody>
          <a:bodyPr wrap="square" rtlCol="0">
            <a:spAutoFit/>
          </a:bodyPr>
          <a:lstStyle/>
          <a:p>
            <a:pPr marL="265100" indent="-265100" algn="ctr"/>
            <a:r>
              <a:rPr kumimoji="1" lang="ja-JP" altLang="en-US" sz="1600" b="1" dirty="0" smtClean="0">
                <a:solidFill>
                  <a:schemeClr val="bg1"/>
                </a:solidFill>
                <a:latin typeface="Meiryo UI" panose="020B0604030504040204" pitchFamily="50" charset="-128"/>
                <a:ea typeface="Meiryo UI" panose="020B0604030504040204" pitchFamily="50" charset="-128"/>
              </a:rPr>
              <a:t>大阪の歴史的な厚み・現在のポテンシャルを活かす</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
        <p:nvSpPr>
          <p:cNvPr id="51" name="ホームベース 50"/>
          <p:cNvSpPr/>
          <p:nvPr/>
        </p:nvSpPr>
        <p:spPr>
          <a:xfrm>
            <a:off x="124799" y="4017646"/>
            <a:ext cx="5912931" cy="646710"/>
          </a:xfrm>
          <a:prstGeom prst="homePlat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テキスト ボックス 51"/>
          <p:cNvSpPr txBox="1"/>
          <p:nvPr/>
        </p:nvSpPr>
        <p:spPr>
          <a:xfrm>
            <a:off x="204420" y="4052708"/>
            <a:ext cx="5607424" cy="584775"/>
          </a:xfrm>
          <a:prstGeom prst="rect">
            <a:avLst/>
          </a:prstGeom>
          <a:noFill/>
          <a:ln w="19050" cmpd="sng">
            <a:noFill/>
            <a:prstDash val="solid"/>
          </a:ln>
        </p:spPr>
        <p:txBody>
          <a:bodyPr wrap="square" rtlCol="0">
            <a:spAutoFit/>
          </a:bodyPr>
          <a:lstStyle/>
          <a:p>
            <a:pPr marL="265100" indent="-265100" algn="ctr"/>
            <a:r>
              <a:rPr kumimoji="1" lang="en-US" altLang="ja-JP" sz="1600" b="1" dirty="0" smtClean="0">
                <a:solidFill>
                  <a:schemeClr val="bg1"/>
                </a:solidFill>
                <a:latin typeface="Meiryo UI" panose="020B0604030504040204" pitchFamily="50" charset="-128"/>
                <a:ea typeface="Meiryo UI" panose="020B0604030504040204" pitchFamily="50" charset="-128"/>
              </a:rPr>
              <a:t>1970</a:t>
            </a:r>
            <a:r>
              <a:rPr kumimoji="1" lang="ja-JP" altLang="en-US" sz="1600" b="1" dirty="0" smtClean="0">
                <a:solidFill>
                  <a:schemeClr val="bg1"/>
                </a:solidFill>
                <a:latin typeface="Meiryo UI" panose="020B0604030504040204" pitchFamily="50" charset="-128"/>
                <a:ea typeface="Meiryo UI" panose="020B0604030504040204" pitchFamily="50" charset="-128"/>
              </a:rPr>
              <a:t>年大阪万博の経験や近年の万博開催効果を踏まえ、</a:t>
            </a:r>
            <a:endParaRPr kumimoji="1" lang="en-US" altLang="ja-JP" sz="1600" b="1" dirty="0" smtClean="0">
              <a:solidFill>
                <a:schemeClr val="bg1"/>
              </a:solidFill>
              <a:latin typeface="Meiryo UI" panose="020B0604030504040204" pitchFamily="50" charset="-128"/>
              <a:ea typeface="Meiryo UI" panose="020B0604030504040204" pitchFamily="50" charset="-128"/>
            </a:endParaRPr>
          </a:p>
          <a:p>
            <a:pPr marL="265100" indent="-265100" algn="ctr"/>
            <a:r>
              <a:rPr kumimoji="1" lang="ja-JP" altLang="en-US" sz="1600" b="1" dirty="0" smtClean="0">
                <a:solidFill>
                  <a:schemeClr val="bg1"/>
                </a:solidFill>
                <a:latin typeface="Meiryo UI" panose="020B0604030504040204" pitchFamily="50" charset="-128"/>
                <a:ea typeface="Meiryo UI" panose="020B0604030504040204" pitchFamily="50" charset="-128"/>
              </a:rPr>
              <a:t>大阪・関西万博のインパクトを最大限に活かす</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
        <p:nvSpPr>
          <p:cNvPr id="56" name="正方形/長方形 55"/>
          <p:cNvSpPr/>
          <p:nvPr/>
        </p:nvSpPr>
        <p:spPr>
          <a:xfrm>
            <a:off x="204420" y="4805311"/>
            <a:ext cx="2583724" cy="707886"/>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rPr>
              <a:t>④</a:t>
            </a:r>
            <a:r>
              <a:rPr kumimoji="1" lang="en-US" altLang="ja-JP" sz="1600" dirty="0" smtClean="0">
                <a:solidFill>
                  <a:schemeClr val="tx1"/>
                </a:solidFill>
                <a:latin typeface="Meiryo UI" panose="020B0604030504040204" pitchFamily="50" charset="-128"/>
                <a:ea typeface="Meiryo UI" panose="020B0604030504040204" pitchFamily="50" charset="-128"/>
              </a:rPr>
              <a:t>1970</a:t>
            </a:r>
            <a:r>
              <a:rPr kumimoji="1" lang="ja-JP" altLang="en-US" sz="1600" dirty="0" smtClean="0">
                <a:solidFill>
                  <a:schemeClr val="tx1"/>
                </a:solidFill>
                <a:latin typeface="Meiryo UI" panose="020B0604030504040204" pitchFamily="50" charset="-128"/>
                <a:ea typeface="Meiryo UI" panose="020B0604030504040204" pitchFamily="50" charset="-128"/>
              </a:rPr>
              <a:t>年大阪万博</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600" dirty="0" smtClean="0">
                <a:solidFill>
                  <a:schemeClr val="tx1"/>
                </a:solidFill>
                <a:latin typeface="Meiryo UI" panose="020B0604030504040204" pitchFamily="50" charset="-128"/>
                <a:ea typeface="Meiryo UI" panose="020B0604030504040204" pitchFamily="50" charset="-128"/>
              </a:rPr>
              <a:t>の成果等</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57" name="正方形/長方形 56"/>
          <p:cNvSpPr/>
          <p:nvPr/>
        </p:nvSpPr>
        <p:spPr>
          <a:xfrm>
            <a:off x="6096682" y="5755583"/>
            <a:ext cx="2722436" cy="603427"/>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rPr>
              <a:t>⑥今後の将来予測</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58" name="ホームベース 57"/>
          <p:cNvSpPr/>
          <p:nvPr/>
        </p:nvSpPr>
        <p:spPr>
          <a:xfrm rot="5400000">
            <a:off x="6940242" y="646585"/>
            <a:ext cx="1013856" cy="2664062"/>
          </a:xfrm>
          <a:prstGeom prst="homePlat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ホームベース 58"/>
          <p:cNvSpPr/>
          <p:nvPr/>
        </p:nvSpPr>
        <p:spPr>
          <a:xfrm rot="5400000" flipH="1">
            <a:off x="6936325" y="3797833"/>
            <a:ext cx="1043150" cy="2722435"/>
          </a:xfrm>
          <a:prstGeom prst="homePlat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テキスト ボックス 59"/>
          <p:cNvSpPr txBox="1"/>
          <p:nvPr/>
        </p:nvSpPr>
        <p:spPr>
          <a:xfrm>
            <a:off x="6335769" y="1587353"/>
            <a:ext cx="2250848" cy="584775"/>
          </a:xfrm>
          <a:prstGeom prst="rect">
            <a:avLst/>
          </a:prstGeom>
          <a:noFill/>
          <a:ln w="19050" cmpd="sng">
            <a:noFill/>
            <a:prstDash val="solid"/>
          </a:ln>
        </p:spPr>
        <p:txBody>
          <a:bodyPr wrap="square" rtlCol="0">
            <a:spAutoFit/>
          </a:bodyPr>
          <a:lstStyle/>
          <a:p>
            <a:pPr marL="265100" indent="-265100" algn="ctr"/>
            <a:r>
              <a:rPr kumimoji="1" lang="ja-JP" altLang="en-US" sz="1600" b="1" dirty="0" smtClean="0">
                <a:solidFill>
                  <a:schemeClr val="bg1"/>
                </a:solidFill>
                <a:latin typeface="Meiryo UI" panose="020B0604030504040204" pitchFamily="50" charset="-128"/>
                <a:ea typeface="Meiryo UI" panose="020B0604030504040204" pitchFamily="50" charset="-128"/>
              </a:rPr>
              <a:t>世界の発展都市の</a:t>
            </a:r>
            <a:endParaRPr kumimoji="1" lang="en-US" altLang="ja-JP" sz="1600" b="1" dirty="0" smtClean="0">
              <a:solidFill>
                <a:schemeClr val="bg1"/>
              </a:solidFill>
              <a:latin typeface="Meiryo UI" panose="020B0604030504040204" pitchFamily="50" charset="-128"/>
              <a:ea typeface="Meiryo UI" panose="020B0604030504040204" pitchFamily="50" charset="-128"/>
            </a:endParaRPr>
          </a:p>
          <a:p>
            <a:pPr marL="265100" indent="-265100" algn="ctr"/>
            <a:r>
              <a:rPr kumimoji="1" lang="ja-JP" altLang="en-US" sz="1600" b="1" dirty="0" smtClean="0">
                <a:solidFill>
                  <a:schemeClr val="bg1"/>
                </a:solidFill>
                <a:latin typeface="Meiryo UI" panose="020B0604030504040204" pitchFamily="50" charset="-128"/>
                <a:ea typeface="Meiryo UI" panose="020B0604030504040204" pitchFamily="50" charset="-128"/>
              </a:rPr>
              <a:t>特色を検証</a:t>
            </a:r>
            <a:endParaRPr kumimoji="1" lang="en-US" altLang="ja-JP" sz="1600" b="1" dirty="0">
              <a:latin typeface="Meiryo UI" panose="020B0604030504040204" pitchFamily="50" charset="-128"/>
              <a:ea typeface="Meiryo UI" panose="020B0604030504040204" pitchFamily="50" charset="-128"/>
            </a:endParaRPr>
          </a:p>
        </p:txBody>
      </p:sp>
      <p:sp>
        <p:nvSpPr>
          <p:cNvPr id="61" name="テキスト ボックス 60"/>
          <p:cNvSpPr txBox="1"/>
          <p:nvPr/>
        </p:nvSpPr>
        <p:spPr>
          <a:xfrm>
            <a:off x="6038309" y="5040666"/>
            <a:ext cx="2861144" cy="584775"/>
          </a:xfrm>
          <a:prstGeom prst="rect">
            <a:avLst/>
          </a:prstGeom>
          <a:noFill/>
          <a:ln w="19050" cmpd="sng">
            <a:noFill/>
            <a:prstDash val="solid"/>
          </a:ln>
        </p:spPr>
        <p:txBody>
          <a:bodyPr wrap="square" rtlCol="0">
            <a:spAutoFit/>
          </a:bodyPr>
          <a:lstStyle/>
          <a:p>
            <a:pPr marL="265100" indent="-265100" algn="ctr"/>
            <a:r>
              <a:rPr kumimoji="1" lang="ja-JP" altLang="en-US" sz="1600" b="1" dirty="0" smtClean="0">
                <a:solidFill>
                  <a:schemeClr val="bg1"/>
                </a:solidFill>
                <a:latin typeface="Meiryo UI" panose="020B0604030504040204" pitchFamily="50" charset="-128"/>
                <a:ea typeface="Meiryo UI" panose="020B0604030504040204" pitchFamily="50" charset="-128"/>
              </a:rPr>
              <a:t>今後の将来予測を踏まえ</a:t>
            </a:r>
            <a:endParaRPr kumimoji="1" lang="en-US" altLang="ja-JP" sz="1600" b="1" dirty="0" smtClean="0">
              <a:solidFill>
                <a:schemeClr val="bg1"/>
              </a:solidFill>
              <a:latin typeface="Meiryo UI" panose="020B0604030504040204" pitchFamily="50" charset="-128"/>
              <a:ea typeface="Meiryo UI" panose="020B0604030504040204" pitchFamily="50" charset="-128"/>
            </a:endParaRPr>
          </a:p>
          <a:p>
            <a:pPr marL="265100" indent="-265100" algn="ctr"/>
            <a:r>
              <a:rPr kumimoji="1" lang="ja-JP" altLang="en-US" sz="1600" b="1" dirty="0" smtClean="0">
                <a:solidFill>
                  <a:schemeClr val="bg1"/>
                </a:solidFill>
                <a:latin typeface="Meiryo UI" panose="020B0604030504040204" pitchFamily="50" charset="-128"/>
                <a:ea typeface="Meiryo UI" panose="020B0604030504040204" pitchFamily="50" charset="-128"/>
              </a:rPr>
              <a:t>世界とともに課題解決に貢献</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
        <p:nvSpPr>
          <p:cNvPr id="64" name="角丸四角形 63"/>
          <p:cNvSpPr/>
          <p:nvPr/>
        </p:nvSpPr>
        <p:spPr>
          <a:xfrm>
            <a:off x="6059119" y="2414236"/>
            <a:ext cx="2720082" cy="2210001"/>
          </a:xfrm>
          <a:prstGeom prst="roundRect">
            <a:avLst>
              <a:gd name="adj" fmla="val 11333"/>
            </a:avLst>
          </a:prstGeom>
          <a:solidFill>
            <a:srgbClr val="002060"/>
          </a:solidFill>
          <a:effectLst>
            <a:outerShdw blurRad="50800" dist="38100" dir="2700000" algn="tl" rotWithShape="0">
              <a:prstClr val="black">
                <a:alpha val="40000"/>
              </a:prst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FFCC"/>
                </a:solidFill>
                <a:latin typeface="Meiryo UI" panose="020B0604030504040204" pitchFamily="50" charset="-128"/>
                <a:ea typeface="Meiryo UI" panose="020B0604030504040204" pitchFamily="50" charset="-128"/>
              </a:rPr>
              <a:t>大阪の将来像</a:t>
            </a:r>
            <a:endParaRPr kumimoji="1" lang="en-US" altLang="ja-JP" sz="2400" b="1" dirty="0">
              <a:solidFill>
                <a:srgbClr val="FFFFCC"/>
              </a:solidFill>
              <a:latin typeface="Meiryo UI" panose="020B0604030504040204" pitchFamily="50" charset="-128"/>
              <a:ea typeface="Meiryo UI" panose="020B0604030504040204" pitchFamily="50" charset="-128"/>
            </a:endParaRPr>
          </a:p>
        </p:txBody>
      </p:sp>
      <p:pic>
        <p:nvPicPr>
          <p:cNvPr id="71" name="図 70"/>
          <p:cNvPicPr>
            <a:picLocks noChangeAspect="1"/>
          </p:cNvPicPr>
          <p:nvPr/>
        </p:nvPicPr>
        <p:blipFill>
          <a:blip r:embed="rId3"/>
          <a:stretch>
            <a:fillRect/>
          </a:stretch>
        </p:blipFill>
        <p:spPr>
          <a:xfrm>
            <a:off x="2297301" y="5217067"/>
            <a:ext cx="540542" cy="545618"/>
          </a:xfrm>
          <a:prstGeom prst="rect">
            <a:avLst/>
          </a:prstGeom>
          <a:effectLst>
            <a:outerShdw blurRad="50800" dist="38100" dir="2700000" algn="tl" rotWithShape="0">
              <a:prstClr val="black">
                <a:alpha val="40000"/>
              </a:prstClr>
            </a:outerShdw>
          </a:effectLst>
        </p:spPr>
      </p:pic>
      <p:pic>
        <p:nvPicPr>
          <p:cNvPr id="72" name="図 7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0638" y="5333053"/>
            <a:ext cx="558797" cy="449205"/>
          </a:xfrm>
          <a:prstGeom prst="rect">
            <a:avLst/>
          </a:prstGeom>
          <a:effectLst>
            <a:outerShdw blurRad="50800" dist="38100" dir="2700000" algn="tl" rotWithShape="0">
              <a:prstClr val="black">
                <a:alpha val="40000"/>
              </a:prstClr>
            </a:outerShdw>
          </a:effectLst>
        </p:spPr>
      </p:pic>
      <p:sp>
        <p:nvSpPr>
          <p:cNvPr id="25" name="タイトル 1"/>
          <p:cNvSpPr>
            <a:spLocks noGrp="1"/>
          </p:cNvSpPr>
          <p:nvPr>
            <p:ph type="title"/>
          </p:nvPr>
        </p:nvSpPr>
        <p:spPr>
          <a:xfrm>
            <a:off x="0" y="0"/>
            <a:ext cx="9144000" cy="441058"/>
          </a:xfrm>
          <a:solidFill>
            <a:srgbClr val="002060"/>
          </a:solidFill>
        </p:spPr>
        <p:txBody>
          <a:bodyPr>
            <a:noAutofit/>
          </a:bodyPr>
          <a:lstStyle/>
          <a:p>
            <a:r>
              <a:rPr lang="ja-JP" altLang="en-US" sz="2000" dirty="0" smtClean="0">
                <a:solidFill>
                  <a:schemeClr val="bg1"/>
                </a:solidFill>
                <a:latin typeface="Meiryo UI" panose="020B0604030504040204" pitchFamily="50" charset="-128"/>
                <a:ea typeface="Meiryo UI" panose="020B0604030504040204" pitchFamily="50" charset="-128"/>
              </a:rPr>
              <a:t>２　大阪の将来像　</a:t>
            </a:r>
            <a:r>
              <a:rPr lang="ja-JP" altLang="en-US" sz="1600" dirty="0" smtClean="0">
                <a:solidFill>
                  <a:schemeClr val="bg1"/>
                </a:solidFill>
                <a:latin typeface="Meiryo UI" panose="020B0604030504040204" pitchFamily="50" charset="-128"/>
                <a:ea typeface="Meiryo UI" panose="020B0604030504040204" pitchFamily="50" charset="-128"/>
              </a:rPr>
              <a:t>（２）</a:t>
            </a:r>
            <a:r>
              <a:rPr kumimoji="1" lang="ja-JP" altLang="en-US" sz="1600" dirty="0" smtClean="0">
                <a:solidFill>
                  <a:schemeClr val="bg1"/>
                </a:solidFill>
                <a:latin typeface="Meiryo UI" panose="020B0604030504040204" pitchFamily="50" charset="-128"/>
                <a:ea typeface="Meiryo UI" panose="020B0604030504040204" pitchFamily="50" charset="-128"/>
              </a:rPr>
              <a:t>将来像を導く考え方（全体イメージ）</a:t>
            </a:r>
            <a:endParaRPr kumimoji="1" lang="ja-JP" altLang="en-US" sz="1600" dirty="0">
              <a:solidFill>
                <a:schemeClr val="bg1"/>
              </a:solidFill>
              <a:latin typeface="+mn-ea"/>
              <a:ea typeface="+mn-ea"/>
            </a:endParaRPr>
          </a:p>
        </p:txBody>
      </p:sp>
      <p:sp>
        <p:nvSpPr>
          <p:cNvPr id="2" name="正方形/長方形 1"/>
          <p:cNvSpPr/>
          <p:nvPr/>
        </p:nvSpPr>
        <p:spPr>
          <a:xfrm>
            <a:off x="3183761" y="2039935"/>
            <a:ext cx="2692054" cy="209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u="sng" dirty="0" smtClean="0">
                <a:solidFill>
                  <a:schemeClr val="tx1"/>
                </a:solidFill>
              </a:rPr>
              <a:t>※SDGs</a:t>
            </a:r>
            <a:r>
              <a:rPr kumimoji="1" lang="ja-JP" altLang="en-US" sz="1400" u="sng" dirty="0" smtClean="0">
                <a:solidFill>
                  <a:schemeClr val="tx1"/>
                </a:solidFill>
              </a:rPr>
              <a:t>から見ての分析含む</a:t>
            </a:r>
            <a:endParaRPr kumimoji="1" lang="ja-JP" altLang="en-US" sz="1400" u="sng" dirty="0"/>
          </a:p>
        </p:txBody>
      </p:sp>
      <p:sp>
        <p:nvSpPr>
          <p:cNvPr id="8" name="スライド番号プレースホルダー 7"/>
          <p:cNvSpPr>
            <a:spLocks noGrp="1"/>
          </p:cNvSpPr>
          <p:nvPr>
            <p:ph type="sldNum" sz="quarter" idx="12"/>
          </p:nvPr>
        </p:nvSpPr>
        <p:spPr/>
        <p:txBody>
          <a:bodyPr/>
          <a:lstStyle/>
          <a:p>
            <a:r>
              <a:rPr kumimoji="1" lang="en-US" altLang="ja-JP" dirty="0"/>
              <a:t>3</a:t>
            </a:r>
            <a:endParaRPr kumimoji="1" lang="ja-JP" altLang="en-US" dirty="0"/>
          </a:p>
        </p:txBody>
      </p:sp>
      <p:sp>
        <p:nvSpPr>
          <p:cNvPr id="24" name="正方形/長方形 23"/>
          <p:cNvSpPr/>
          <p:nvPr/>
        </p:nvSpPr>
        <p:spPr>
          <a:xfrm>
            <a:off x="6085952" y="746551"/>
            <a:ext cx="2722436" cy="603427"/>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prstMaterial="matte"/>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rPr>
              <a:t>③世界の都市の潮流</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61170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ホームベース 52"/>
          <p:cNvSpPr/>
          <p:nvPr/>
        </p:nvSpPr>
        <p:spPr>
          <a:xfrm>
            <a:off x="79620" y="518478"/>
            <a:ext cx="4075521" cy="355113"/>
          </a:xfrm>
          <a:prstGeom prst="homePlate">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タイトル 1"/>
          <p:cNvSpPr>
            <a:spLocks noGrp="1"/>
          </p:cNvSpPr>
          <p:nvPr>
            <p:ph type="title"/>
          </p:nvPr>
        </p:nvSpPr>
        <p:spPr>
          <a:xfrm>
            <a:off x="0" y="0"/>
            <a:ext cx="9144000" cy="441058"/>
          </a:xfrm>
          <a:solidFill>
            <a:srgbClr val="002060"/>
          </a:solidFill>
        </p:spPr>
        <p:txBody>
          <a:bodyPr>
            <a:noAutofit/>
          </a:bodyPr>
          <a:lstStyle/>
          <a:p>
            <a:r>
              <a:rPr lang="ja-JP" altLang="en-US" sz="2000" dirty="0" smtClean="0">
                <a:solidFill>
                  <a:schemeClr val="bg1"/>
                </a:solidFill>
                <a:latin typeface="Meiryo UI" panose="020B0604030504040204" pitchFamily="50" charset="-128"/>
                <a:ea typeface="Meiryo UI" panose="020B0604030504040204" pitchFamily="50" charset="-128"/>
              </a:rPr>
              <a:t>２　大阪の将来像　</a:t>
            </a:r>
            <a:r>
              <a:rPr lang="ja-JP" altLang="en-US" sz="1600" dirty="0" smtClean="0">
                <a:solidFill>
                  <a:schemeClr val="bg1"/>
                </a:solidFill>
                <a:latin typeface="Meiryo UI" panose="020B0604030504040204" pitchFamily="50" charset="-128"/>
                <a:ea typeface="Meiryo UI" panose="020B0604030504040204" pitchFamily="50" charset="-128"/>
              </a:rPr>
              <a:t>（３）</a:t>
            </a:r>
            <a:r>
              <a:rPr kumimoji="1" lang="ja-JP" altLang="en-US" sz="1600" dirty="0" smtClean="0">
                <a:solidFill>
                  <a:schemeClr val="bg1"/>
                </a:solidFill>
                <a:latin typeface="Meiryo UI" panose="020B0604030504040204" pitchFamily="50" charset="-128"/>
                <a:ea typeface="Meiryo UI" panose="020B0604030504040204" pitchFamily="50" charset="-128"/>
              </a:rPr>
              <a:t>将来像を導く</a:t>
            </a:r>
            <a:r>
              <a:rPr lang="ja-JP" altLang="en-US" sz="1600" dirty="0" smtClean="0">
                <a:solidFill>
                  <a:schemeClr val="bg1"/>
                </a:solidFill>
                <a:latin typeface="Meiryo UI" panose="020B0604030504040204" pitchFamily="50" charset="-128"/>
                <a:ea typeface="Meiryo UI" panose="020B0604030504040204" pitchFamily="50" charset="-128"/>
              </a:rPr>
              <a:t>考え方（各視点からのアプローチ①）</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268941" y="1101720"/>
            <a:ext cx="8673353" cy="5494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▼世界</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とともに発展</a:t>
            </a:r>
          </a:p>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・大阪は、</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難波津（５世紀）の</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昔から、</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国内外の玄関口</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として</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、日本の中で外交、内政、物流のネットワークの重要な拠点として、</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内外から多く</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の人やモノ</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　受け入れ</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、また様々な知識や技術を</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取り入れながら発展</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・現在の大阪も、関西国際空港や大阪国際空港、大阪港、堺泉北港などを有し、</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我が国の世界に開かれた玄関口</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として役割を果たしている。</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dirty="0" smtClean="0">
                <a:solidFill>
                  <a:schemeClr val="tx1"/>
                </a:solidFill>
                <a:latin typeface="Meiryo UI" panose="020B0604030504040204" pitchFamily="50" charset="-128"/>
                <a:ea typeface="Meiryo UI" panose="020B0604030504040204" pitchFamily="50" charset="-128"/>
              </a:rPr>
              <a:t>▼都市圏の形成</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5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・大阪の中心部が、古から現代まで変わらない大阪の中核。</a:t>
            </a:r>
            <a:endParaRPr kumimoji="1" lang="en-US" altLang="ja-JP" sz="105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　</a:t>
            </a:r>
            <a:r>
              <a:rPr kumimoji="1" lang="ja-JP" altLang="en-US" sz="1050" dirty="0" smtClean="0">
                <a:solidFill>
                  <a:schemeClr val="tx1"/>
                </a:solidFill>
                <a:latin typeface="Meiryo UI" panose="020B0604030504040204" pitchFamily="50" charset="-128"/>
                <a:ea typeface="Meiryo UI" panose="020B0604030504040204" pitchFamily="50" charset="-128"/>
              </a:rPr>
              <a:t>・戦後高度経済成長の中では、堺泉北臨海部の開発やニュータウン開発など、府域全体への拡張が進み、近年では、通勤圏や事業所の集積など、府域を超えて京阪神へ都市圏が広がってきている。</a:t>
            </a:r>
            <a:endParaRPr kumimoji="1" lang="en-US" altLang="ja-JP" sz="105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▼人</a:t>
            </a:r>
            <a:r>
              <a:rPr kumimoji="1" lang="ja-JP" altLang="en-US" sz="105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を惹きつける魅力</a:t>
            </a:r>
          </a:p>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は、奈良時代の難波宮の遷都、豊臣秀吉の大阪城の築城、大正期の大大阪時代など</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、歴史上、日本</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の中心地として発展していた時期</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もあるが、幾度</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となく停滞期を</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迎える。その都度、</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内外から人を呼び込み、新しいことに果敢にチャレンジし、新たなビジネスを生み出すなど、時代を切り拓いてきた</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・近代社会において、大阪で活躍した</a:t>
            </a:r>
            <a:r>
              <a:rPr kumimoji="1" lang="ja-JP" altLang="en-US" sz="1050" dirty="0">
                <a:solidFill>
                  <a:prstClr val="black"/>
                </a:solidFill>
                <a:latin typeface="Meiryo UI" panose="020B0604030504040204" pitchFamily="50" charset="-128"/>
                <a:ea typeface="Meiryo UI" panose="020B0604030504040204" pitchFamily="50" charset="-128"/>
              </a:rPr>
              <a:t>企業</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家の系譜をみると、大阪府出身の企業家は約２割に過ぎず、五代友厚や藤田伝三郎をはじめ、そのほとんどが大阪　以外の出身者である。</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▼世界</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標準を生み出す先駆性</a:t>
            </a:r>
          </a:p>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・大阪人は</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進取の</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気質に富み</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、世界</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の先駆けとなる先物取引市場の開設や、世界の食文化を変えたインスタントラーメンを生み出すなど</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世界標準となる新たな社会</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や、産業</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、製品等</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を数多く生み出してきた</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▼社会</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貢献の考え</a:t>
            </a:r>
          </a:p>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・大阪人は冨を重視、利益を追求</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するといった気質である一方</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、「三方よし」に代表</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されるように、</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社会貢献、公利公益の精神を重んじる</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気質</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を有している。</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・現在も数多くの大阪の企業が、世界の医療や貧困等の課題に貢献。</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lvl="0" indent="-174625">
              <a:defRPr/>
            </a:pP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r>
              <a:rPr kumimoji="1" lang="ja-JP" altLang="en-US" sz="1050" b="1" dirty="0" smtClean="0">
                <a:solidFill>
                  <a:prstClr val="black"/>
                </a:solidFill>
                <a:latin typeface="Meiryo UI" panose="020B0604030504040204" pitchFamily="50" charset="-128"/>
                <a:ea typeface="Meiryo UI" panose="020B0604030504040204" pitchFamily="50" charset="-128"/>
              </a:rPr>
              <a:t>の住民特性と都市の</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イメージ等</a:t>
            </a:r>
            <a:r>
              <a:rPr kumimoji="1" lang="ja-JP" altLang="en-US" sz="105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（大阪府民</a:t>
            </a:r>
            <a:r>
              <a:rPr kumimoji="1" lang="ja-JP" altLang="en-US" sz="1050" dirty="0" err="1">
                <a:solidFill>
                  <a:prstClr val="black"/>
                </a:solidFill>
                <a:latin typeface="Meiryo UI" panose="020B0604030504040204" pitchFamily="50" charset="-128"/>
                <a:ea typeface="Meiryo UI" panose="020B0604030504040204" pitchFamily="50" charset="-128"/>
              </a:rPr>
              <a:t>、</a:t>
            </a:r>
            <a:r>
              <a:rPr kumimoji="1" lang="ja-JP" altLang="en-US" sz="1050" dirty="0">
                <a:solidFill>
                  <a:prstClr val="black"/>
                </a:solidFill>
                <a:latin typeface="Meiryo UI" panose="020B0604030504040204" pitchFamily="50" charset="-128"/>
                <a:ea typeface="Meiryo UI" panose="020B0604030504040204" pitchFamily="50" charset="-128"/>
              </a:rPr>
              <a:t>東京</a:t>
            </a:r>
            <a:r>
              <a:rPr kumimoji="1" lang="ja-JP" altLang="en-US" sz="1050" dirty="0" smtClean="0">
                <a:solidFill>
                  <a:prstClr val="black"/>
                </a:solidFill>
                <a:latin typeface="Meiryo UI" panose="020B0604030504040204" pitchFamily="50" charset="-128"/>
                <a:ea typeface="Meiryo UI" panose="020B0604030504040204" pitchFamily="50" charset="-128"/>
              </a:rPr>
              <a:t>都民、関西</a:t>
            </a:r>
            <a:r>
              <a:rPr kumimoji="1" lang="ja-JP" altLang="en-US" sz="1050" dirty="0">
                <a:solidFill>
                  <a:prstClr val="black"/>
                </a:solidFill>
                <a:latin typeface="Meiryo UI" panose="020B0604030504040204" pitchFamily="50" charset="-128"/>
                <a:ea typeface="Meiryo UI" panose="020B0604030504040204" pitchFamily="50" charset="-128"/>
              </a:rPr>
              <a:t>在住者</a:t>
            </a:r>
            <a:r>
              <a:rPr kumimoji="1" lang="ja-JP" altLang="en-US" sz="105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各</a:t>
            </a:r>
            <a:r>
              <a:rPr kumimoji="1" lang="en-US" altLang="ja-JP" sz="105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1000</a:t>
            </a:r>
            <a:r>
              <a:rPr kumimoji="1" lang="ja-JP" altLang="en-US" sz="105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人（計</a:t>
            </a:r>
            <a:r>
              <a:rPr kumimoji="1" lang="en-US" altLang="ja-JP" sz="105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3000</a:t>
            </a:r>
            <a:r>
              <a:rPr kumimoji="1" lang="ja-JP" altLang="en-US" sz="105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人）にアンケート（令和元年</a:t>
            </a:r>
            <a:r>
              <a:rPr kumimoji="1" lang="en-US" altLang="ja-JP" sz="105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5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月実施））</a:t>
            </a:r>
            <a:endParaRPr kumimoji="1" lang="en-US" altLang="ja-JP" sz="105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・住民特性：「東京や関西に比べ、</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大阪は寛容度が高い</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進取の気質に富む</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」、「東京に比べ、</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ソーシャルキャピタルが高い</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」など。</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050" dirty="0">
                <a:solidFill>
                  <a:prstClr val="black"/>
                </a:solidFill>
                <a:latin typeface="Meiryo UI" panose="020B0604030504040204" pitchFamily="50" charset="-128"/>
                <a:ea typeface="Meiryo UI" panose="020B0604030504040204" pitchFamily="50" charset="-128"/>
              </a:rPr>
              <a:t>　</a:t>
            </a:r>
            <a:r>
              <a:rPr kumimoji="1" lang="ja-JP" altLang="en-US" sz="1050" dirty="0" smtClean="0">
                <a:solidFill>
                  <a:prstClr val="black"/>
                </a:solidFill>
                <a:latin typeface="Meiryo UI" panose="020B0604030504040204" pitchFamily="50" charset="-128"/>
                <a:ea typeface="Meiryo UI" panose="020B0604030504040204" pitchFamily="50" charset="-128"/>
              </a:rPr>
              <a:t>・大阪のイメージは、共通して治安が悪いというイメージが高い。</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050" dirty="0">
                <a:solidFill>
                  <a:prstClr val="black"/>
                </a:solidFill>
                <a:latin typeface="Meiryo UI" panose="020B0604030504040204" pitchFamily="50" charset="-128"/>
                <a:ea typeface="Meiryo UI" panose="020B0604030504040204" pitchFamily="50" charset="-128"/>
              </a:rPr>
              <a:t>　</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二等辺三角形 3"/>
          <p:cNvSpPr/>
          <p:nvPr/>
        </p:nvSpPr>
        <p:spPr>
          <a:xfrm flipV="1">
            <a:off x="3156827" y="6621260"/>
            <a:ext cx="2750720" cy="1748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テキスト ボックス 9"/>
          <p:cNvSpPr txBox="1"/>
          <p:nvPr/>
        </p:nvSpPr>
        <p:spPr>
          <a:xfrm>
            <a:off x="0" y="535037"/>
            <a:ext cx="3846433" cy="338554"/>
          </a:xfrm>
          <a:prstGeom prst="rect">
            <a:avLst/>
          </a:prstGeom>
          <a:noFill/>
          <a:ln w="19050" cmpd="sng">
            <a:noFill/>
            <a:prstDash val="solid"/>
          </a:ln>
        </p:spPr>
        <p:txBody>
          <a:bodyPr wrap="square" rtlCol="0">
            <a:spAutoFit/>
          </a:bodyPr>
          <a:lstStyle/>
          <a:p>
            <a:pPr marL="265100" marR="0" lvl="0" indent="-265100" algn="ctr" defTabSz="457200" rtl="0" eaLnBrk="1" fontAlgn="auto" latinLnBrk="0" hangingPunct="1">
              <a:lnSpc>
                <a:spcPct val="100000"/>
              </a:lnSpc>
              <a:spcBef>
                <a:spcPts val="0"/>
              </a:spcBef>
              <a:spcAft>
                <a:spcPts val="0"/>
              </a:spcAft>
              <a:buClrTx/>
              <a:buSzTx/>
              <a:buFontTx/>
              <a:buNone/>
              <a:tabLst/>
              <a:defRPr/>
            </a:pP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①</a:t>
            </a:r>
            <a:r>
              <a:rPr kumimoji="1" lang="ja-JP" altLang="en-US" sz="1600" i="0"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歴史から導かれる大阪の特色</a:t>
            </a:r>
            <a:endPar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3" name="表 2"/>
          <p:cNvGraphicFramePr>
            <a:graphicFrameLocks noGrp="1"/>
          </p:cNvGraphicFramePr>
          <p:nvPr>
            <p:extLst>
              <p:ext uri="{D42A27DB-BD31-4B8C-83A1-F6EECF244321}">
                <p14:modId xmlns:p14="http://schemas.microsoft.com/office/powerpoint/2010/main" val="1974944918"/>
              </p:ext>
            </p:extLst>
          </p:nvPr>
        </p:nvGraphicFramePr>
        <p:xfrm>
          <a:off x="644153" y="5515117"/>
          <a:ext cx="7776068" cy="1005840"/>
        </p:xfrm>
        <a:graphic>
          <a:graphicData uri="http://schemas.openxmlformats.org/drawingml/2006/table">
            <a:tbl>
              <a:tblPr firstRow="1" bandRow="1">
                <a:tableStyleId>{5940675A-B579-460E-94D1-54222C63F5DA}</a:tableStyleId>
              </a:tblPr>
              <a:tblGrid>
                <a:gridCol w="864280">
                  <a:extLst>
                    <a:ext uri="{9D8B030D-6E8A-4147-A177-3AD203B41FA5}">
                      <a16:colId xmlns:a16="http://schemas.microsoft.com/office/drawing/2014/main" val="1065664401"/>
                    </a:ext>
                  </a:extLst>
                </a:gridCol>
                <a:gridCol w="3361765">
                  <a:extLst>
                    <a:ext uri="{9D8B030D-6E8A-4147-A177-3AD203B41FA5}">
                      <a16:colId xmlns:a16="http://schemas.microsoft.com/office/drawing/2014/main" val="3366505075"/>
                    </a:ext>
                  </a:extLst>
                </a:gridCol>
                <a:gridCol w="3550023">
                  <a:extLst>
                    <a:ext uri="{9D8B030D-6E8A-4147-A177-3AD203B41FA5}">
                      <a16:colId xmlns:a16="http://schemas.microsoft.com/office/drawing/2014/main" val="1159156207"/>
                    </a:ext>
                  </a:extLst>
                </a:gridCol>
              </a:tblGrid>
              <a:tr h="0">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区分</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大阪の良いところ</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大阪の悪いところ</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646570914"/>
                  </a:ext>
                </a:extLst>
              </a:tr>
              <a:tr h="0">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大阪府民</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050" spc="-100" baseline="0" dirty="0" smtClean="0">
                          <a:solidFill>
                            <a:schemeClr val="tx1"/>
                          </a:solidFill>
                          <a:latin typeface="Meiryo UI" panose="020B0604030504040204" pitchFamily="50" charset="-128"/>
                          <a:ea typeface="Meiryo UI" panose="020B0604030504040204" pitchFamily="50" charset="-128"/>
                        </a:rPr>
                        <a:t>①日常生活が便利、②交通が充実、③通勤・通学が便利</a:t>
                      </a:r>
                      <a:endParaRPr kumimoji="1" lang="ja-JP" altLang="en-US" sz="1050" spc="-100" baseline="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050" spc="-100" baseline="0" dirty="0" smtClean="0">
                          <a:solidFill>
                            <a:schemeClr val="tx1"/>
                          </a:solidFill>
                          <a:latin typeface="Meiryo UI" panose="020B0604030504040204" pitchFamily="50" charset="-128"/>
                          <a:ea typeface="Meiryo UI" panose="020B0604030504040204" pitchFamily="50" charset="-128"/>
                        </a:rPr>
                        <a:t>①治安が悪い、②まちが汚い、ごみごみしている、③みどりが少ない</a:t>
                      </a:r>
                      <a:endParaRPr kumimoji="1" lang="ja-JP" altLang="en-US" sz="1050" spc="-100" baseline="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54636548"/>
                  </a:ext>
                </a:extLst>
              </a:tr>
              <a:tr h="0">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東京都民</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050" spc="-100" baseline="0" dirty="0" smtClean="0">
                          <a:solidFill>
                            <a:schemeClr val="tx1"/>
                          </a:solidFill>
                          <a:latin typeface="Meiryo UI" panose="020B0604030504040204" pitchFamily="50" charset="-128"/>
                          <a:ea typeface="Meiryo UI" panose="020B0604030504040204" pitchFamily="50" charset="-128"/>
                        </a:rPr>
                        <a:t>①まちがにぎやかでおもしろい、②豊かな食、③人情味</a:t>
                      </a:r>
                      <a:endParaRPr kumimoji="1" lang="ja-JP" altLang="en-US" sz="1050" spc="-100" baseline="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050" spc="-100" baseline="0" dirty="0" smtClean="0">
                          <a:solidFill>
                            <a:schemeClr val="tx1"/>
                          </a:solidFill>
                          <a:latin typeface="Meiryo UI" panose="020B0604030504040204" pitchFamily="50" charset="-128"/>
                          <a:ea typeface="Meiryo UI" panose="020B0604030504040204" pitchFamily="50" charset="-128"/>
                        </a:rPr>
                        <a:t>①治安が悪い、②人がせっかちで怖い、③まちが汚い、ごみごみしている</a:t>
                      </a:r>
                      <a:endParaRPr kumimoji="1" lang="ja-JP" altLang="en-US" sz="1050" spc="-100" baseline="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241643578"/>
                  </a:ext>
                </a:extLst>
              </a:tr>
              <a:tr h="0">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関西在住者</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050" spc="-100" baseline="0" dirty="0" smtClean="0">
                          <a:solidFill>
                            <a:schemeClr val="tx1"/>
                          </a:solidFill>
                          <a:latin typeface="Meiryo UI" panose="020B0604030504040204" pitchFamily="50" charset="-128"/>
                          <a:ea typeface="Meiryo UI" panose="020B0604030504040204" pitchFamily="50" charset="-128"/>
                        </a:rPr>
                        <a:t>①日常生活が便利、②交通が充実、③まちがにぎやかでおもしろい</a:t>
                      </a:r>
                      <a:endParaRPr kumimoji="1" lang="ja-JP" altLang="en-US" sz="1050" spc="-100" baseline="0"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spc="-100" baseline="0" dirty="0" smtClean="0">
                          <a:solidFill>
                            <a:schemeClr val="tx1"/>
                          </a:solidFill>
                          <a:latin typeface="Meiryo UI" panose="020B0604030504040204" pitchFamily="50" charset="-128"/>
                          <a:ea typeface="Meiryo UI" panose="020B0604030504040204" pitchFamily="50" charset="-128"/>
                        </a:rPr>
                        <a:t>①治安が悪い、②まちが汚い、ごみごみしている、③人がせっかちで怖い</a:t>
                      </a:r>
                    </a:p>
                  </a:txBody>
                  <a:tcPr/>
                </a:tc>
                <a:extLst>
                  <a:ext uri="{0D108BD9-81ED-4DB2-BD59-A6C34878D82A}">
                    <a16:rowId xmlns:a16="http://schemas.microsoft.com/office/drawing/2014/main" val="1151517693"/>
                  </a:ext>
                </a:extLst>
              </a:tr>
            </a:tbl>
          </a:graphicData>
        </a:graphic>
      </p:graphicFrame>
      <p:sp>
        <p:nvSpPr>
          <p:cNvPr id="12" name="スライド番号プレースホルダー 11"/>
          <p:cNvSpPr>
            <a:spLocks noGrp="1"/>
          </p:cNvSpPr>
          <p:nvPr>
            <p:ph type="sldNum" sz="quarter" idx="12"/>
          </p:nvPr>
        </p:nvSpPr>
        <p:spPr/>
        <p:txBody>
          <a:bodyPr/>
          <a:lstStyle/>
          <a:p>
            <a:r>
              <a:rPr kumimoji="1" lang="en-US" altLang="ja-JP" dirty="0"/>
              <a:t>4</a:t>
            </a:r>
            <a:endParaRPr kumimoji="1" lang="ja-JP" altLang="en-US" dirty="0"/>
          </a:p>
        </p:txBody>
      </p:sp>
    </p:spTree>
    <p:extLst>
      <p:ext uri="{BB962C8B-B14F-4D97-AF65-F5344CB8AC3E}">
        <p14:creationId xmlns:p14="http://schemas.microsoft.com/office/powerpoint/2010/main" val="2713190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441058"/>
          </a:xfrm>
          <a:solidFill>
            <a:srgbClr val="002060"/>
          </a:solidFill>
        </p:spPr>
        <p:txBody>
          <a:bodyPr>
            <a:noAutofit/>
          </a:bodyPr>
          <a:lstStyle/>
          <a:p>
            <a:r>
              <a:rPr lang="ja-JP" altLang="en-US" sz="2000" dirty="0" smtClean="0">
                <a:solidFill>
                  <a:schemeClr val="bg1"/>
                </a:solidFill>
                <a:latin typeface="Meiryo UI" panose="020B0604030504040204" pitchFamily="50" charset="-128"/>
                <a:ea typeface="Meiryo UI" panose="020B0604030504040204" pitchFamily="50" charset="-128"/>
              </a:rPr>
              <a:t>２　大阪の将来像　</a:t>
            </a:r>
            <a:r>
              <a:rPr lang="ja-JP" altLang="en-US" sz="1600" dirty="0" smtClean="0">
                <a:solidFill>
                  <a:schemeClr val="bg1"/>
                </a:solidFill>
                <a:latin typeface="Meiryo UI" panose="020B0604030504040204" pitchFamily="50" charset="-128"/>
                <a:ea typeface="Meiryo UI" panose="020B0604030504040204" pitchFamily="50" charset="-128"/>
              </a:rPr>
              <a:t>（３）</a:t>
            </a:r>
            <a:r>
              <a:rPr kumimoji="1" lang="ja-JP" altLang="en-US" sz="1600" dirty="0" smtClean="0">
                <a:solidFill>
                  <a:schemeClr val="bg1"/>
                </a:solidFill>
                <a:latin typeface="Meiryo UI" panose="020B0604030504040204" pitchFamily="50" charset="-128"/>
                <a:ea typeface="Meiryo UI" panose="020B0604030504040204" pitchFamily="50" charset="-128"/>
              </a:rPr>
              <a:t>将来像を導く</a:t>
            </a:r>
            <a:r>
              <a:rPr lang="ja-JP" altLang="en-US" sz="1600" dirty="0">
                <a:solidFill>
                  <a:schemeClr val="bg1"/>
                </a:solidFill>
                <a:latin typeface="Meiryo UI" panose="020B0604030504040204" pitchFamily="50" charset="-128"/>
                <a:ea typeface="Meiryo UI" panose="020B0604030504040204" pitchFamily="50" charset="-128"/>
              </a:rPr>
              <a:t>考え方（各視点からのアプローチ①）</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435178" y="904207"/>
            <a:ext cx="8377518" cy="4120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➢大阪は、昔より、世界に開かれ、内外から多くの人が集まり、</a:t>
            </a:r>
            <a:r>
              <a:rPr kumimoji="1" lang="ja-JP" altLang="en-US" sz="1600" b="1"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世界とともに発展してきた都市</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endParaRPr kumimoji="1" lang="en-US" altLang="ja-JP"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➢大阪は、発展の過程で、大阪市中心部から大阪府域、さらには近隣府県へと都市圏が拡大。</a:t>
            </a:r>
            <a:endPar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大阪には、</a:t>
            </a:r>
            <a:r>
              <a:rPr kumimoji="1" lang="ja-JP" altLang="en-US" sz="1600" b="1"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人を惹きつける魅力</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があり、また、</a:t>
            </a:r>
            <a:r>
              <a:rPr kumimoji="1" lang="ja-JP" altLang="en-US" sz="1600" b="1"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寛容性に富み</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、世界と共にこれからの社会を</a:t>
            </a:r>
            <a:r>
              <a:rPr kumimoji="1" lang="ja-JP" altLang="en-US"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創り上げていく</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土壌がある。</a:t>
            </a:r>
            <a:endParaRPr kumimoji="1" lang="en-US" altLang="ja-JP"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a:p>
            <a:pPr marL="95250" marR="0" lvl="0" indent="-95250" algn="l" defTabSz="457200" rtl="0" eaLnBrk="1" fontAlgn="auto" latinLnBrk="0" hangingPunct="1">
              <a:lnSpc>
                <a:spcPct val="100000"/>
              </a:lnSpc>
              <a:spcBef>
                <a:spcPts val="0"/>
              </a:spcBef>
              <a:spcAft>
                <a:spcPts val="0"/>
              </a:spcAft>
              <a:buClrTx/>
              <a:buSzTx/>
              <a:buFontTx/>
              <a:buNone/>
              <a:tabLst/>
              <a:defRPr/>
            </a:pPr>
            <a:endParaRPr kumimoji="1" lang="en-US" altLang="ja-JP"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大阪人は、</a:t>
            </a:r>
            <a:r>
              <a:rPr kumimoji="1" lang="ja-JP" altLang="en-US" sz="1600" b="1"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進取の気質</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に富み、さらには</a:t>
            </a:r>
            <a:r>
              <a:rPr kumimoji="1" lang="ja-JP" altLang="en-US" sz="1600" b="1"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社会貢献の考え</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を持っており、これからの社会においても</a:t>
            </a:r>
            <a:r>
              <a:rPr kumimoji="1" lang="ja-JP" altLang="en-US"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、新た</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な価値観、社会システム等を創出し、社会課題を解決していく力がある</a:t>
            </a:r>
            <a:r>
              <a:rPr kumimoji="1" lang="ja-JP" altLang="en-US"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endParaRPr kumimoji="1" lang="en-US" altLang="ja-JP"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a:p>
            <a:pPr marL="95250" marR="0" lvl="0" indent="-95250" algn="l" defTabSz="4572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　こうした</a:t>
            </a:r>
            <a:r>
              <a:rPr kumimoji="1" lang="ja-JP" altLang="en-US" sz="1600" b="1" u="sng" dirty="0" smtClean="0">
                <a:solidFill>
                  <a:schemeClr val="tx1"/>
                </a:solidFill>
                <a:latin typeface="UD デジタル 教科書体 NK-R" panose="02020400000000000000" pitchFamily="18" charset="-128"/>
                <a:ea typeface="UD デジタル 教科書体 NK-R" panose="02020400000000000000" pitchFamily="18" charset="-128"/>
              </a:rPr>
              <a:t>大阪的価値観やポテンシャルは、</a:t>
            </a:r>
            <a:r>
              <a:rPr kumimoji="1" lang="en-US" altLang="ja-JP" sz="1600" b="1" u="sng" dirty="0" smtClean="0">
                <a:solidFill>
                  <a:schemeClr val="tx1"/>
                </a:solidFill>
                <a:latin typeface="UD デジタル 教科書体 NK-R" panose="02020400000000000000" pitchFamily="18" charset="-128"/>
                <a:ea typeface="UD デジタル 教科書体 NK-R" panose="02020400000000000000" pitchFamily="18" charset="-128"/>
              </a:rPr>
              <a:t>SDG</a:t>
            </a:r>
            <a:r>
              <a:rPr kumimoji="1" lang="ja-JP" altLang="en-US" sz="1600" b="1" u="sng" dirty="0" err="1" smtClean="0">
                <a:solidFill>
                  <a:schemeClr val="tx1"/>
                </a:solidFill>
                <a:latin typeface="UD デジタル 教科書体 NK-R" panose="02020400000000000000" pitchFamily="18" charset="-128"/>
                <a:ea typeface="UD デジタル 教科書体 NK-R" panose="02020400000000000000" pitchFamily="18" charset="-128"/>
              </a:rPr>
              <a:t>ｓ</a:t>
            </a:r>
            <a:r>
              <a:rPr kumimoji="1" lang="ja-JP" altLang="en-US" sz="1600" b="1" u="sng" dirty="0" smtClean="0">
                <a:solidFill>
                  <a:schemeClr val="tx1"/>
                </a:solidFill>
                <a:latin typeface="UD デジタル 教科書体 NK-R" panose="02020400000000000000" pitchFamily="18" charset="-128"/>
                <a:ea typeface="UD デジタル 教科書体 NK-R" panose="02020400000000000000" pitchFamily="18" charset="-128"/>
              </a:rPr>
              <a:t>の達成にもつながる</a:t>
            </a:r>
            <a:r>
              <a:rPr kumimoji="1" lang="ja-JP" altLang="en-US" sz="1600" dirty="0" smtClean="0">
                <a:solidFill>
                  <a:schemeClr val="tx1"/>
                </a:solidFill>
                <a:latin typeface="UD デジタル 教科書体 NK-R" panose="02020400000000000000" pitchFamily="18" charset="-128"/>
                <a:ea typeface="UD デジタル 教科書体 NK-R" panose="02020400000000000000" pitchFamily="18" charset="-128"/>
              </a:rPr>
              <a:t>ものと考えられる。</a:t>
            </a:r>
            <a:endParaRPr kumimoji="1" lang="en-US" altLang="ja-JP" sz="1600" i="0"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a:p>
            <a:pPr marL="95250" marR="0" lvl="0" indent="-95250" algn="l" defTabSz="457200" rtl="0" eaLnBrk="1" fontAlgn="auto" latinLnBrk="0" hangingPunct="1">
              <a:lnSpc>
                <a:spcPct val="100000"/>
              </a:lnSpc>
              <a:spcBef>
                <a:spcPts val="0"/>
              </a:spcBef>
              <a:spcAft>
                <a:spcPts val="0"/>
              </a:spcAft>
              <a:buClrTx/>
              <a:buSzTx/>
              <a:buFontTx/>
              <a:buNone/>
              <a:tabLst/>
              <a:defRPr/>
            </a:pPr>
            <a:endParaRPr kumimoji="1" lang="en-US" altLang="ja-JP"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a:p>
            <a:pPr marL="95250" marR="0" lvl="0" indent="-9525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大阪には、</a:t>
            </a:r>
            <a:r>
              <a:rPr kumimoji="1" lang="ja-JP" altLang="en-US" sz="1600" b="1"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賑わい、楽しいといったイメージ</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があり、</a:t>
            </a:r>
            <a:r>
              <a:rPr kumimoji="1" lang="ja-JP" altLang="en-US" sz="1600" b="1"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人を元気にするパワー</a:t>
            </a:r>
            <a:r>
              <a:rPr kumimoji="1" lang="ja-JP" altLang="en-US"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がある。</a:t>
            </a:r>
            <a:endParaRPr kumimoji="1" lang="en-US" altLang="ja-JP" sz="16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a:p>
            <a:pPr marL="95250" marR="0" lvl="0" indent="-95250" algn="l" defTabSz="457200" rtl="0" eaLnBrk="1" fontAlgn="auto" latinLnBrk="0" hangingPunct="1">
              <a:lnSpc>
                <a:spcPct val="100000"/>
              </a:lnSpc>
              <a:spcBef>
                <a:spcPts val="0"/>
              </a:spcBef>
              <a:spcAft>
                <a:spcPts val="0"/>
              </a:spcAft>
              <a:buClrTx/>
              <a:buSzTx/>
              <a:buFontTx/>
              <a:buNone/>
              <a:tabLst/>
              <a:defRPr/>
            </a:pPr>
            <a:endParaRPr kumimoji="1" lang="en-US" altLang="ja-JP"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600" i="0"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大阪のまちは、多くの人が集まり、自らの可能性を発揮し、共に作り、育ててきた。今後も</a:t>
            </a:r>
            <a:r>
              <a:rPr kumimoji="1" lang="ja-JP" altLang="en-US" sz="1600" b="1"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人</a:t>
            </a:r>
            <a:r>
              <a:rPr kumimoji="1" lang="ja-JP" altLang="en-US" sz="1600" b="1" i="0" u="sng"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に　　軸足を置いて</a:t>
            </a:r>
            <a:r>
              <a:rPr kumimoji="1" lang="ja-JP" altLang="en-US" sz="1600" b="1"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未来を創り上げていく必要</a:t>
            </a:r>
            <a:r>
              <a:rPr kumimoji="1" lang="ja-JP" altLang="en-US" sz="1600" b="1" i="0" u="sng"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endParaRPr kumimoji="1" lang="en-US" altLang="ja-JP" sz="1600" b="1"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8" name="スライド番号プレースホルダー 7"/>
          <p:cNvSpPr>
            <a:spLocks noGrp="1"/>
          </p:cNvSpPr>
          <p:nvPr>
            <p:ph type="sldNum" sz="quarter" idx="12"/>
          </p:nvPr>
        </p:nvSpPr>
        <p:spPr/>
        <p:txBody>
          <a:bodyPr/>
          <a:lstStyle/>
          <a:p>
            <a:r>
              <a:rPr kumimoji="1" lang="en-US" altLang="ja-JP" dirty="0" smtClean="0"/>
              <a:t>5</a:t>
            </a:r>
            <a:endParaRPr kumimoji="1" lang="ja-JP" altLang="en-US" dirty="0"/>
          </a:p>
        </p:txBody>
      </p:sp>
    </p:spTree>
    <p:extLst>
      <p:ext uri="{BB962C8B-B14F-4D97-AF65-F5344CB8AC3E}">
        <p14:creationId xmlns:p14="http://schemas.microsoft.com/office/powerpoint/2010/main" val="368327806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15067</TotalTime>
  <Words>5989</Words>
  <Application>Microsoft Office PowerPoint</Application>
  <PresentationFormat>画面に合わせる (4:3)</PresentationFormat>
  <Paragraphs>1011</Paragraphs>
  <Slides>47</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47</vt:i4>
      </vt:variant>
    </vt:vector>
  </HeadingPairs>
  <TitlesOfParts>
    <vt:vector size="60" baseType="lpstr">
      <vt:lpstr>Meiryo UI</vt:lpstr>
      <vt:lpstr>ＭＳ 明朝</vt:lpstr>
      <vt:lpstr>UD デジタル 教科書体 N-B</vt:lpstr>
      <vt:lpstr>UD デジタル 教科書体 NK-R</vt:lpstr>
      <vt:lpstr>游ゴシック</vt:lpstr>
      <vt:lpstr>游ゴシック Light</vt:lpstr>
      <vt:lpstr>Arial</vt:lpstr>
      <vt:lpstr>Calibri</vt:lpstr>
      <vt:lpstr>Calibri Light</vt:lpstr>
      <vt:lpstr>Century</vt:lpstr>
      <vt:lpstr>Microsoft Himalaya</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1　 ビジョンの策定趣旨</vt:lpstr>
      <vt:lpstr>２　大阪の将来像　（１）将来像に係る基本的な考え方</vt:lpstr>
      <vt:lpstr>２　大阪の将来像　（２）将来像を導く考え方（全体イメージ）</vt:lpstr>
      <vt:lpstr>２　大阪の将来像　（３）将来像を導く考え方（各視点からのアプローチ①）</vt:lpstr>
      <vt:lpstr>２　大阪の将来像　（３）将来像を導く考え方（各視点からのアプローチ①）</vt:lpstr>
      <vt:lpstr>２　大阪の将来像　（３）将来像を導く考え方（各視点からのアプローチ②）</vt:lpstr>
      <vt:lpstr>２　大阪の将来像　（３）将来像を導く考え方（各視点からのアプローチ②）</vt:lpstr>
      <vt:lpstr>２　大阪の将来像　（３）将来像を導く考え方（各視点からのアプローチ②）SDGsから見て</vt:lpstr>
      <vt:lpstr>２　大阪の将来像　（３）将来像を導く考え方（各視点からのアプローチ②） SDGsから見て</vt:lpstr>
      <vt:lpstr>２　大阪の将来像　（３）将来像を導く考え方（各視点からのアプローチ③）</vt:lpstr>
      <vt:lpstr>２　大阪の将来像　（３）将来像を導く考え方（各視点からのアプローチ③）</vt:lpstr>
      <vt:lpstr>２　大阪の将来像　（３）将来像を導く考え方（各視点からのアプローチ④・⑤）</vt:lpstr>
      <vt:lpstr>２　大阪の将来像　（３）将来像を導く考え方（各視点からのアプローチ④・⑤）</vt:lpstr>
      <vt:lpstr>２　大阪の将来像　（３）将来像を導く考え方（各視点からのアプローチ⑥）</vt:lpstr>
      <vt:lpstr>２　大阪の将来像　（３）将来像を導く考え方（各視点からのアプローチ⑥）</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　　考</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久才　知洋</dc:creator>
  <cp:lastModifiedBy>久才　知洋</cp:lastModifiedBy>
  <cp:revision>883</cp:revision>
  <cp:lastPrinted>2020-02-21T11:08:33Z</cp:lastPrinted>
  <dcterms:created xsi:type="dcterms:W3CDTF">2019-11-06T08:10:32Z</dcterms:created>
  <dcterms:modified xsi:type="dcterms:W3CDTF">2020-02-24T23:59:21Z</dcterms:modified>
</cp:coreProperties>
</file>