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343" r:id="rId3"/>
    <p:sldId id="284" r:id="rId4"/>
    <p:sldId id="342" r:id="rId5"/>
    <p:sldId id="327" r:id="rId6"/>
    <p:sldId id="328" r:id="rId7"/>
    <p:sldId id="329" r:id="rId8"/>
    <p:sldId id="330" r:id="rId9"/>
    <p:sldId id="331" r:id="rId10"/>
    <p:sldId id="333" r:id="rId11"/>
    <p:sldId id="344" r:id="rId12"/>
    <p:sldId id="348" r:id="rId13"/>
    <p:sldId id="349" r:id="rId14"/>
    <p:sldId id="350" r:id="rId15"/>
    <p:sldId id="354" r:id="rId16"/>
    <p:sldId id="355" r:id="rId17"/>
    <p:sldId id="352" r:id="rId18"/>
    <p:sldId id="351" r:id="rId1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FE54"/>
    <a:srgbClr val="FF7C8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F63D85A-3202-4F8C-82FB-105109BD6F0F}" type="datetimeFigureOut">
              <a:rPr kumimoji="1" lang="ja-JP" altLang="en-US" smtClean="0"/>
              <a:t>2019/12/19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07050B4-07F4-48F4-BEA6-1C2E5BF9B96A}" type="slidenum">
              <a:rPr kumimoji="1" lang="ja-JP" altLang="en-US" smtClean="0"/>
              <a:t>‹#›</a:t>
            </a:fld>
            <a:endParaRPr kumimoji="1" lang="ja-JP" altLang="en-US"/>
          </a:p>
        </p:txBody>
      </p:sp>
    </p:spTree>
    <p:extLst>
      <p:ext uri="{BB962C8B-B14F-4D97-AF65-F5344CB8AC3E}">
        <p14:creationId xmlns:p14="http://schemas.microsoft.com/office/powerpoint/2010/main" val="4034354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35081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9318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00300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33853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70893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81173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285489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867928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418457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621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7354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1A32C-D4F9-4E4E-97DD-4B2E4F22905C}" type="datetimeFigureOut">
              <a:rPr kumimoji="1" lang="ja-JP" altLang="en-US" smtClean="0"/>
              <a:t>2019/12/19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33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043953"/>
            <a:ext cx="9291917" cy="1317811"/>
          </a:xfrm>
        </p:spPr>
        <p:txBody>
          <a:bodyPr>
            <a:noAutofit/>
          </a:bodyPr>
          <a:lstStyle/>
          <a:p>
            <a:r>
              <a:rPr lang="ja-JP" altLang="en-US" sz="2800" b="1" dirty="0" smtClean="0">
                <a:latin typeface="Meiryo UI" panose="020B0604030504040204" pitchFamily="50" charset="-128"/>
                <a:ea typeface="Meiryo UI" panose="020B0604030504040204" pitchFamily="50" charset="-128"/>
              </a:rPr>
              <a:t>大阪の将来像及びめざすべき取組の方向性について（案）</a:t>
            </a:r>
            <a:r>
              <a:rPr lang="en-US" altLang="ja-JP" sz="2800" b="1" dirty="0" smtClean="0">
                <a:latin typeface="Meiryo UI" panose="020B0604030504040204" pitchFamily="50" charset="-128"/>
                <a:ea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rPr>
            </a:br>
            <a:endParaRPr kumimoji="1" lang="ja-JP" altLang="en-US" sz="2800" dirty="0">
              <a:latin typeface="Meiryo UI" panose="020B0604030504040204" pitchFamily="50" charset="-128"/>
              <a:ea typeface="Meiryo UI" panose="020B0604030504040204" pitchFamily="50" charset="-128"/>
            </a:endParaRPr>
          </a:p>
        </p:txBody>
      </p:sp>
      <p:sp>
        <p:nvSpPr>
          <p:cNvPr id="7" name="サブタイトル 2"/>
          <p:cNvSpPr>
            <a:spLocks noGrp="1"/>
          </p:cNvSpPr>
          <p:nvPr>
            <p:ph type="subTitle" idx="1"/>
          </p:nvPr>
        </p:nvSpPr>
        <p:spPr>
          <a:xfrm>
            <a:off x="1090817" y="4226971"/>
            <a:ext cx="6858000" cy="1434240"/>
          </a:xfrm>
        </p:spPr>
        <p:txBody>
          <a:bodyPr>
            <a:noAutofit/>
          </a:bodyPr>
          <a:lstStyle/>
          <a:p>
            <a:r>
              <a:rPr lang="zh-TW" altLang="en-US" dirty="0" smtClean="0">
                <a:latin typeface="Meiryo UI" panose="020B0604030504040204" pitchFamily="50" charset="-128"/>
                <a:ea typeface="Meiryo UI" panose="020B0604030504040204" pitchFamily="50" charset="-128"/>
              </a:rPr>
              <a:t>第</a:t>
            </a:r>
            <a:r>
              <a:rPr lang="ja-JP" altLang="en-US" dirty="0">
                <a:latin typeface="Meiryo UI" panose="020B0604030504040204" pitchFamily="50" charset="-128"/>
                <a:ea typeface="Meiryo UI" panose="020B0604030504040204" pitchFamily="50" charset="-128"/>
              </a:rPr>
              <a:t>６</a:t>
            </a:r>
            <a:r>
              <a:rPr lang="zh-TW" altLang="en-US" dirty="0" smtClean="0">
                <a:latin typeface="Meiryo UI" panose="020B0604030504040204" pitchFamily="50" charset="-128"/>
                <a:ea typeface="Meiryo UI" panose="020B0604030504040204" pitchFamily="50" charset="-128"/>
              </a:rPr>
              <a:t>回</a:t>
            </a:r>
            <a:r>
              <a:rPr lang="zh-TW" altLang="en-US" dirty="0">
                <a:latin typeface="Meiryo UI" panose="020B0604030504040204" pitchFamily="50" charset="-128"/>
                <a:ea typeface="Meiryo UI" panose="020B0604030504040204" pitchFamily="50" charset="-128"/>
              </a:rPr>
              <a:t>有識者ＷＧ資料</a:t>
            </a:r>
          </a:p>
          <a:p>
            <a:endParaRPr lang="zh-TW" altLang="en-US" dirty="0">
              <a:latin typeface="Meiryo UI" panose="020B0604030504040204" pitchFamily="50" charset="-128"/>
              <a:ea typeface="Meiryo UI" panose="020B0604030504040204" pitchFamily="50" charset="-128"/>
            </a:endParaRPr>
          </a:p>
          <a:p>
            <a:r>
              <a:rPr lang="zh-TW" altLang="en-US" dirty="0">
                <a:latin typeface="Meiryo UI" panose="020B0604030504040204" pitchFamily="50" charset="-128"/>
                <a:ea typeface="Meiryo UI" panose="020B0604030504040204" pitchFamily="50" charset="-128"/>
              </a:rPr>
              <a:t>令和</a:t>
            </a:r>
            <a:r>
              <a:rPr lang="zh-TW" altLang="en-US" dirty="0" smtClean="0">
                <a:latin typeface="Meiryo UI" panose="020B0604030504040204" pitchFamily="50" charset="-128"/>
                <a:ea typeface="Meiryo UI" panose="020B0604030504040204" pitchFamily="50" charset="-128"/>
              </a:rPr>
              <a:t>元年</a:t>
            </a:r>
            <a:r>
              <a:rPr lang="en-US" altLang="ja-JP" dirty="0">
                <a:latin typeface="Meiryo UI" panose="020B0604030504040204" pitchFamily="50" charset="-128"/>
                <a:ea typeface="Meiryo UI" panose="020B0604030504040204" pitchFamily="50" charset="-128"/>
              </a:rPr>
              <a:t>12</a:t>
            </a:r>
            <a:r>
              <a:rPr lang="zh-TW" altLang="en-US" dirty="0" smtClean="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19</a:t>
            </a:r>
            <a:r>
              <a:rPr lang="zh-TW" altLang="en-US" dirty="0" smtClean="0">
                <a:latin typeface="Meiryo UI" panose="020B0604030504040204" pitchFamily="50" charset="-128"/>
                <a:ea typeface="Meiryo UI" panose="020B0604030504040204" pitchFamily="50" charset="-128"/>
              </a:rPr>
              <a:t>日</a:t>
            </a:r>
            <a:endParaRPr lang="zh-TW" altLang="en-US" dirty="0">
              <a:latin typeface="Meiryo UI" panose="020B0604030504040204" pitchFamily="50" charset="-128"/>
              <a:ea typeface="Meiryo UI" panose="020B0604030504040204" pitchFamily="50" charset="-128"/>
            </a:endParaRPr>
          </a:p>
        </p:txBody>
      </p:sp>
      <p:sp>
        <p:nvSpPr>
          <p:cNvPr id="4" name="正方形/長方形 1"/>
          <p:cNvSpPr>
            <a:spLocks noChangeArrowheads="1"/>
          </p:cNvSpPr>
          <p:nvPr/>
        </p:nvSpPr>
        <p:spPr bwMode="auto">
          <a:xfrm>
            <a:off x="7554783" y="228019"/>
            <a:ext cx="1164214" cy="390167"/>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2400" b="1" i="0" u="none" strike="noStrike" cap="none" normalizeH="0" baseline="0" dirty="0" smtClean="0">
                <a:ln>
                  <a:noFill/>
                </a:ln>
                <a:solidFill>
                  <a:schemeClr val="tx1"/>
                </a:solidFill>
                <a:effectLst/>
                <a:latin typeface="Century" panose="02040604050505020304" pitchFamily="18" charset="0"/>
                <a:ea typeface="ＭＳ Ｐゴシック" panose="020B0600070205080204" pitchFamily="50" charset="-128"/>
              </a:rPr>
              <a:t>資料</a:t>
            </a:r>
            <a:r>
              <a:rPr lang="ja-JP" altLang="en-US" sz="2400" b="1" dirty="0" smtClean="0">
                <a:latin typeface="Century" panose="02040604050505020304" pitchFamily="18" charset="0"/>
                <a:ea typeface="ＭＳ Ｐゴシック" panose="020B0600070205080204" pitchFamily="50" charset="-128"/>
              </a:rPr>
              <a:t>４</a:t>
            </a:r>
            <a:endParaRPr kumimoji="0" lang="en-US" altLang="ja-JP" sz="2400" b="1" i="0" u="none" strike="noStrike" cap="none" normalizeH="0" baseline="0" dirty="0" smtClean="0">
              <a:ln>
                <a:noFill/>
              </a:ln>
              <a:solidFill>
                <a:schemeClr val="tx1"/>
              </a:solidFill>
              <a:effectLst/>
              <a:latin typeface="Century" panose="02040604050505020304" pitchFamily="18" charset="0"/>
              <a:ea typeface="ＭＳ Ｐゴシック" panose="020B0600070205080204" pitchFamily="50" charset="-128"/>
            </a:endParaRPr>
          </a:p>
        </p:txBody>
      </p:sp>
    </p:spTree>
    <p:extLst>
      <p:ext uri="{BB962C8B-B14F-4D97-AF65-F5344CB8AC3E}">
        <p14:creationId xmlns:p14="http://schemas.microsoft.com/office/powerpoint/2010/main" val="2292511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0787" y="2369131"/>
            <a:ext cx="8925636" cy="1349644"/>
          </a:xfrm>
        </p:spPr>
        <p:txBody>
          <a:bodyPr anchor="ctr">
            <a:noAutofit/>
          </a:bodyPr>
          <a:lstStyle/>
          <a:p>
            <a:r>
              <a:rPr kumimoji="1" lang="ja-JP" altLang="en-US" sz="3400" b="1" u="sng" dirty="0" smtClean="0">
                <a:latin typeface="Meiryo UI" panose="020B0604030504040204" pitchFamily="50" charset="-128"/>
                <a:ea typeface="Meiryo UI" panose="020B0604030504040204" pitchFamily="50" charset="-128"/>
              </a:rPr>
              <a:t>３つの柱ごとの</a:t>
            </a:r>
            <a:r>
              <a:rPr lang="ja-JP" altLang="en-US" sz="3400" b="1" u="sng" dirty="0" smtClean="0">
                <a:latin typeface="Meiryo UI" panose="020B0604030504040204" pitchFamily="50" charset="-128"/>
                <a:ea typeface="Meiryo UI" panose="020B0604030504040204" pitchFamily="50" charset="-128"/>
              </a:rPr>
              <a:t>めざすべ</a:t>
            </a:r>
            <a:r>
              <a:rPr lang="ja-JP" altLang="en-US" sz="3400" b="1" u="sng" dirty="0">
                <a:latin typeface="Meiryo UI" panose="020B0604030504040204" pitchFamily="50" charset="-128"/>
                <a:ea typeface="Meiryo UI" panose="020B0604030504040204" pitchFamily="50" charset="-128"/>
              </a:rPr>
              <a:t>き</a:t>
            </a:r>
            <a:r>
              <a:rPr kumimoji="1" lang="ja-JP" altLang="en-US" sz="3400" b="1" u="sng" dirty="0" smtClean="0">
                <a:latin typeface="Meiryo UI" panose="020B0604030504040204" pitchFamily="50" charset="-128"/>
                <a:ea typeface="Meiryo UI" panose="020B0604030504040204" pitchFamily="50" charset="-128"/>
              </a:rPr>
              <a:t>取組の方向性</a:t>
            </a:r>
            <a:endParaRPr kumimoji="1" lang="ja-JP" altLang="en-US" sz="34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39773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247263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559898" y="3017369"/>
            <a:ext cx="2113184" cy="2094613"/>
            <a:chOff x="3603709" y="2940036"/>
            <a:chExt cx="2084294" cy="2073405"/>
          </a:xfrm>
        </p:grpSpPr>
        <p:sp>
          <p:nvSpPr>
            <p:cNvPr id="9" name="フローチャート: 結合子 8"/>
            <p:cNvSpPr/>
            <p:nvPr/>
          </p:nvSpPr>
          <p:spPr>
            <a:xfrm>
              <a:off x="3603709" y="2940036"/>
              <a:ext cx="2084294" cy="207340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ローチャート: 結合子 34"/>
            <p:cNvSpPr/>
            <p:nvPr/>
          </p:nvSpPr>
          <p:spPr>
            <a:xfrm>
              <a:off x="3936773" y="3241581"/>
              <a:ext cx="1444931" cy="1427070"/>
            </a:xfrm>
            <a:prstGeom prst="flowChartConnector">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角丸四角形 22"/>
          <p:cNvSpPr/>
          <p:nvPr/>
        </p:nvSpPr>
        <p:spPr>
          <a:xfrm>
            <a:off x="68609" y="4487348"/>
            <a:ext cx="3894052" cy="2156281"/>
          </a:xfrm>
          <a:prstGeom prst="roundRect">
            <a:avLst>
              <a:gd name="adj" fmla="val 702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 name="図 29"/>
          <p:cNvPicPr>
            <a:picLocks noChangeAspect="1"/>
          </p:cNvPicPr>
          <p:nvPr/>
        </p:nvPicPr>
        <p:blipFill rotWithShape="1">
          <a:blip r:embed="rId2"/>
          <a:srcRect l="26642" r="27286"/>
          <a:stretch/>
        </p:blipFill>
        <p:spPr>
          <a:xfrm>
            <a:off x="4355004" y="3538156"/>
            <a:ext cx="602829" cy="981349"/>
          </a:xfrm>
          <a:prstGeom prst="rect">
            <a:avLst/>
          </a:prstGeom>
        </p:spPr>
      </p:pic>
      <p:sp>
        <p:nvSpPr>
          <p:cNvPr id="29" name="角丸四角形 28"/>
          <p:cNvSpPr/>
          <p:nvPr/>
        </p:nvSpPr>
        <p:spPr>
          <a:xfrm>
            <a:off x="5060838" y="1144599"/>
            <a:ext cx="3966679" cy="1845606"/>
          </a:xfrm>
          <a:prstGeom prst="roundRect">
            <a:avLst>
              <a:gd name="adj" fmla="val 558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5442" y="1027857"/>
            <a:ext cx="3765767" cy="3168359"/>
          </a:xfrm>
          <a:prstGeom prst="roundRect">
            <a:avLst>
              <a:gd name="adj" fmla="val 702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505472" y="470487"/>
            <a:ext cx="6668134" cy="502702"/>
          </a:xfrm>
          <a:prstGeom prst="rect">
            <a:avLst/>
          </a:prstGeom>
        </p:spPr>
        <p:txBody>
          <a:bodyPr wrap="square">
            <a:spAutoFit/>
          </a:bodyPr>
          <a:lstStyle/>
          <a:p>
            <a:pPr marL="84138" lvl="0" indent="-84138" defTabSz="914400">
              <a:lnSpc>
                <a:spcPts val="1600"/>
              </a:lnSpc>
              <a:defRPr/>
            </a:pP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都市の寛容性を高め、多様な人材を呼び込むとともに、様々なことにチャレンジできる</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環境</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整え</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、イノベーション</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の促進を図るなど、持続的な成長に向けた取組を推進。</a:t>
            </a:r>
          </a:p>
        </p:txBody>
      </p:sp>
      <p:sp>
        <p:nvSpPr>
          <p:cNvPr id="37" name="角丸四角形 36"/>
          <p:cNvSpPr/>
          <p:nvPr/>
        </p:nvSpPr>
        <p:spPr>
          <a:xfrm>
            <a:off x="127748" y="475058"/>
            <a:ext cx="2220370" cy="461665"/>
          </a:xfrm>
          <a:prstGeom prst="roundRect">
            <a:avLst>
              <a:gd name="adj" fmla="val 5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38" name="正方形/長方形 37"/>
          <p:cNvSpPr/>
          <p:nvPr/>
        </p:nvSpPr>
        <p:spPr>
          <a:xfrm>
            <a:off x="-29606" y="495113"/>
            <a:ext cx="2475865" cy="461665"/>
          </a:xfrm>
          <a:prstGeom prst="rect">
            <a:avLst/>
          </a:prstGeom>
        </p:spPr>
        <p:txBody>
          <a:bodyPr wrap="square">
            <a:spAutoFit/>
          </a:bodyPr>
          <a:lstStyle/>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多様なチャレンジによる成長</a:t>
            </a:r>
            <a:endPar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Creative Innovation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200" dirty="0">
              <a:solidFill>
                <a:schemeClr val="bg1"/>
              </a:solidFill>
              <a:effectLst>
                <a:outerShdw blurRad="38100" dist="38100" dir="2700000" algn="tl">
                  <a:srgbClr val="000000">
                    <a:alpha val="43137"/>
                  </a:srgbClr>
                </a:outerShdw>
              </a:effectLst>
            </a:endParaRPr>
          </a:p>
        </p:txBody>
      </p:sp>
      <p:sp>
        <p:nvSpPr>
          <p:cNvPr id="39"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めざすべき取組の方向性①</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5058829" y="1048474"/>
            <a:ext cx="3923398" cy="1646605"/>
          </a:xfrm>
          <a:prstGeom prst="rect">
            <a:avLst/>
          </a:prstGeom>
          <a:noFill/>
        </p:spPr>
        <p:txBody>
          <a:bodyPr wrap="square" rtlCol="0">
            <a:spAutoFit/>
          </a:bodyPr>
          <a:lstStyle/>
          <a:p>
            <a:pPr marL="265113" lvl="0" indent="-265113" defTabSz="914400">
              <a:defRPr/>
            </a:pPr>
            <a:endParaRPr kumimoji="1" lang="en-US" altLang="ja-JP" sz="1100" spc="-100" dirty="0" smtClean="0">
              <a:latin typeface="Meiryo UI" panose="020B0604030504040204" pitchFamily="50" charset="-128"/>
              <a:ea typeface="Meiryo UI" panose="020B0604030504040204" pitchFamily="50" charset="-128"/>
            </a:endParaRPr>
          </a:p>
          <a:p>
            <a:pPr marL="84138" lvl="0" indent="-84138" defTabSz="914400">
              <a:defRPr/>
            </a:pPr>
            <a:r>
              <a:rPr kumimoji="1" lang="ja-JP" altLang="en-US" sz="1200" b="1" u="sng" spc="-100" dirty="0">
                <a:latin typeface="Meiryo UI" panose="020B0604030504040204" pitchFamily="50" charset="-128"/>
                <a:ea typeface="Meiryo UI" panose="020B0604030504040204" pitchFamily="50" charset="-128"/>
              </a:rPr>
              <a:t>☝</a:t>
            </a:r>
            <a:r>
              <a:rPr kumimoji="1" lang="ja-JP" altLang="en-US" sz="1200" b="1" u="sng" spc="-100" dirty="0" smtClean="0">
                <a:latin typeface="Meiryo UI" panose="020B0604030504040204" pitchFamily="50" charset="-128"/>
                <a:ea typeface="Meiryo UI" panose="020B0604030504040204" pitchFamily="50" charset="-128"/>
              </a:rPr>
              <a:t>観光</a:t>
            </a:r>
            <a:r>
              <a:rPr kumimoji="1" lang="ja-JP" altLang="en-US" sz="1200" b="1" u="sng" spc="-100" dirty="0">
                <a:latin typeface="Meiryo UI" panose="020B0604030504040204" pitchFamily="50" charset="-128"/>
                <a:ea typeface="Meiryo UI" panose="020B0604030504040204" pitchFamily="50" charset="-128"/>
              </a:rPr>
              <a:t>・文化・食の魅力を体験、体感できる世界的なアミューズメント・文化の</a:t>
            </a:r>
            <a:r>
              <a:rPr kumimoji="1" lang="ja-JP" altLang="en-US" sz="1200" b="1" u="sng" spc="-100" dirty="0" smtClean="0">
                <a:latin typeface="Meiryo UI" panose="020B0604030504040204" pitchFamily="50" charset="-128"/>
                <a:ea typeface="Meiryo UI" panose="020B0604030504040204" pitchFamily="50" charset="-128"/>
              </a:rPr>
              <a:t>創造</a:t>
            </a:r>
            <a:endParaRPr kumimoji="1" lang="en-US" altLang="ja-JP" sz="1200" b="1" u="sng" spc="-100" dirty="0" smtClean="0">
              <a:latin typeface="Meiryo UI" panose="020B0604030504040204" pitchFamily="50" charset="-128"/>
              <a:ea typeface="Meiryo UI" panose="020B0604030504040204" pitchFamily="50" charset="-128"/>
            </a:endParaRPr>
          </a:p>
          <a:p>
            <a:pPr marL="180975" lvl="0" indent="-180975" defTabSz="914400">
              <a:defRPr/>
            </a:pPr>
            <a:r>
              <a:rPr kumimoji="1" lang="ja-JP" altLang="en-US" sz="1100" spc="-100" dirty="0" smtClean="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最先端の芸術家や文化人、クリエイターなどが、サイバー・フジカルの両空間に集い、世界に向けた新たな文化</a:t>
            </a:r>
            <a:r>
              <a:rPr kumimoji="1" lang="ja-JP" altLang="en-US" sz="1100" spc="-100" dirty="0" smtClean="0">
                <a:latin typeface="Meiryo UI" panose="020B0604030504040204" pitchFamily="50" charset="-128"/>
                <a:ea typeface="Meiryo UI" panose="020B0604030504040204" pitchFamily="50" charset="-128"/>
              </a:rPr>
              <a:t>等を創造。</a:t>
            </a:r>
            <a:endParaRPr kumimoji="1" lang="ja-JP" altLang="en-US" sz="1100" spc="-100" dirty="0">
              <a:latin typeface="Meiryo UI" panose="020B0604030504040204" pitchFamily="50" charset="-128"/>
              <a:ea typeface="Meiryo UI" panose="020B0604030504040204" pitchFamily="50" charset="-128"/>
            </a:endParaRPr>
          </a:p>
          <a:p>
            <a:pPr marL="180975" lvl="0" indent="-180975" defTabSz="914400">
              <a:defRPr/>
            </a:pPr>
            <a:r>
              <a:rPr kumimoji="1" lang="ja-JP" altLang="en-US" sz="1100" spc="-100" dirty="0">
                <a:latin typeface="Meiryo UI" panose="020B0604030504040204" pitchFamily="50" charset="-128"/>
                <a:ea typeface="Meiryo UI" panose="020B0604030504040204" pitchFamily="50" charset="-128"/>
              </a:rPr>
              <a:t>　➢世界中の人たちに、フィジカル空間だけでなく</a:t>
            </a:r>
            <a:r>
              <a:rPr kumimoji="1" lang="ja-JP" altLang="en-US" sz="1100" spc="-100" dirty="0" smtClean="0">
                <a:latin typeface="Meiryo UI" panose="020B0604030504040204" pitchFamily="50" charset="-128"/>
                <a:ea typeface="Meiryo UI" panose="020B0604030504040204" pitchFamily="50" charset="-128"/>
              </a:rPr>
              <a:t>、</a:t>
            </a:r>
            <a:endParaRPr kumimoji="1" lang="en-US" altLang="ja-JP" sz="1100" spc="-100" dirty="0" smtClean="0">
              <a:latin typeface="Meiryo UI" panose="020B0604030504040204" pitchFamily="50" charset="-128"/>
              <a:ea typeface="Meiryo UI" panose="020B0604030504040204" pitchFamily="50" charset="-128"/>
            </a:endParaRPr>
          </a:p>
          <a:p>
            <a:pPr marL="180975" lvl="0" indent="-180975" defTabSz="914400">
              <a:defRPr/>
            </a:pPr>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サイバー空間（ＸＲ技術の活用等）に</a:t>
            </a:r>
            <a:r>
              <a:rPr kumimoji="1" lang="ja-JP" altLang="en-US" sz="1100" spc="-100" dirty="0">
                <a:latin typeface="Meiryo UI" panose="020B0604030504040204" pitchFamily="50" charset="-128"/>
                <a:ea typeface="Meiryo UI" panose="020B0604030504040204" pitchFamily="50" charset="-128"/>
              </a:rPr>
              <a:t>おいても</a:t>
            </a:r>
            <a:r>
              <a:rPr kumimoji="1" lang="ja-JP" altLang="en-US" sz="1100" spc="-100" dirty="0" smtClean="0">
                <a:latin typeface="Meiryo UI" panose="020B0604030504040204" pitchFamily="50" charset="-128"/>
                <a:ea typeface="Meiryo UI" panose="020B0604030504040204" pitchFamily="50" charset="-128"/>
              </a:rPr>
              <a:t>、</a:t>
            </a:r>
            <a:endParaRPr kumimoji="1" lang="en-US" altLang="ja-JP" sz="1100" spc="-100" dirty="0" smtClean="0">
              <a:latin typeface="Meiryo UI" panose="020B0604030504040204" pitchFamily="50" charset="-128"/>
              <a:ea typeface="Meiryo UI" panose="020B0604030504040204" pitchFamily="50" charset="-128"/>
            </a:endParaRPr>
          </a:p>
          <a:p>
            <a:pPr marL="180975" lvl="0" indent="-180975" defTabSz="914400">
              <a:defRPr/>
            </a:pPr>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いつ</a:t>
            </a:r>
            <a:r>
              <a:rPr kumimoji="1" lang="ja-JP" altLang="en-US" sz="1100" spc="-100" dirty="0">
                <a:latin typeface="Meiryo UI" panose="020B0604030504040204" pitchFamily="50" charset="-128"/>
                <a:ea typeface="Meiryo UI" panose="020B0604030504040204" pitchFamily="50" charset="-128"/>
              </a:rPr>
              <a:t>でも大阪の楽しさ</a:t>
            </a:r>
            <a:r>
              <a:rPr kumimoji="1" lang="ja-JP" altLang="en-US" sz="1100" spc="-100" dirty="0" smtClean="0">
                <a:latin typeface="Meiryo UI" panose="020B0604030504040204" pitchFamily="50" charset="-128"/>
                <a:ea typeface="Meiryo UI" panose="020B0604030504040204" pitchFamily="50" charset="-128"/>
              </a:rPr>
              <a:t>や魅力</a:t>
            </a:r>
            <a:r>
              <a:rPr kumimoji="1" lang="ja-JP" altLang="en-US" sz="1100" spc="-100" dirty="0">
                <a:latin typeface="Meiryo UI" panose="020B0604030504040204" pitchFamily="50" charset="-128"/>
                <a:ea typeface="Meiryo UI" panose="020B0604030504040204" pitchFamily="50" charset="-128"/>
              </a:rPr>
              <a:t>に触れることが</a:t>
            </a:r>
            <a:r>
              <a:rPr kumimoji="1" lang="ja-JP" altLang="en-US" sz="1100" spc="-100" dirty="0" smtClean="0">
                <a:latin typeface="Meiryo UI" panose="020B0604030504040204" pitchFamily="50" charset="-128"/>
                <a:ea typeface="Meiryo UI" panose="020B0604030504040204" pitchFamily="50" charset="-128"/>
              </a:rPr>
              <a:t>できる</a:t>
            </a:r>
            <a:endParaRPr kumimoji="1" lang="en-US" altLang="ja-JP" sz="1100" spc="-100" dirty="0" smtClean="0">
              <a:latin typeface="Meiryo UI" panose="020B0604030504040204" pitchFamily="50" charset="-128"/>
              <a:ea typeface="Meiryo UI" panose="020B0604030504040204" pitchFamily="50" charset="-128"/>
            </a:endParaRPr>
          </a:p>
          <a:p>
            <a:pPr marL="180975" lvl="0" indent="-180975" defTabSz="914400">
              <a:defRPr/>
            </a:pPr>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ワクワク</a:t>
            </a:r>
            <a:r>
              <a:rPr kumimoji="1" lang="ja-JP" altLang="en-US" sz="1100" spc="-100" dirty="0">
                <a:latin typeface="Meiryo UI" panose="020B0604030504040204" pitchFamily="50" charset="-128"/>
                <a:ea typeface="Meiryo UI" panose="020B0604030504040204" pitchFamily="50" charset="-128"/>
              </a:rPr>
              <a:t>する体験を</a:t>
            </a:r>
            <a:r>
              <a:rPr kumimoji="1" lang="ja-JP" altLang="en-US" sz="1100" spc="-100" dirty="0" smtClean="0">
                <a:latin typeface="Meiryo UI" panose="020B0604030504040204" pitchFamily="50" charset="-128"/>
                <a:ea typeface="Meiryo UI" panose="020B0604030504040204" pitchFamily="50" charset="-128"/>
              </a:rPr>
              <a:t>提供。</a:t>
            </a:r>
            <a:endParaRPr kumimoji="1" lang="en-US" altLang="ja-JP" sz="1100" spc="-100"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44330" y="4648088"/>
            <a:ext cx="3890155" cy="1923604"/>
          </a:xfrm>
          <a:prstGeom prst="rect">
            <a:avLst/>
          </a:prstGeom>
          <a:noFill/>
        </p:spPr>
        <p:txBody>
          <a:bodyPr wrap="square" rtlCol="0">
            <a:spAutoFit/>
          </a:bodyPr>
          <a:lstStyle/>
          <a:p>
            <a:r>
              <a:rPr kumimoji="1" lang="ja-JP" altLang="en-US" sz="1400" b="1" u="sng" spc="-100" dirty="0">
                <a:latin typeface="Meiryo UI" panose="020B0604030504040204" pitchFamily="50" charset="-128"/>
                <a:ea typeface="Meiryo UI" panose="020B0604030504040204" pitchFamily="50" charset="-128"/>
              </a:rPr>
              <a:t>☝すべての人が自らの能力を発揮できる働き方の実現</a:t>
            </a:r>
          </a:p>
          <a:p>
            <a:pPr marL="268288" indent="-268288"/>
            <a:r>
              <a:rPr kumimoji="1" lang="ja-JP" altLang="en-US" sz="1200" spc="-100" dirty="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➢ワークライフバランスや、先端技術を活用したフレキシブルワークなど新しい働き方が実現</a:t>
            </a:r>
            <a:endParaRPr kumimoji="1" lang="en-US" altLang="ja-JP" sz="1100" spc="-100" dirty="0">
              <a:latin typeface="Meiryo UI" panose="020B0604030504040204" pitchFamily="50" charset="-128"/>
              <a:ea typeface="Meiryo UI" panose="020B0604030504040204" pitchFamily="50" charset="-128"/>
            </a:endParaRPr>
          </a:p>
          <a:p>
            <a:pPr marL="265113" indent="-265113"/>
            <a:r>
              <a:rPr kumimoji="1" lang="ja-JP" altLang="en-US" sz="1100" spc="-100" dirty="0">
                <a:latin typeface="Meiryo UI" panose="020B0604030504040204" pitchFamily="50" charset="-128"/>
                <a:ea typeface="Meiryo UI" panose="020B0604030504040204" pitchFamily="50" charset="-128"/>
              </a:rPr>
              <a:t>　　➢性別、国籍、年齢、障がいの有無などにかかわらず、誰もが自らのアイデアや能力を活かした働き方が実現</a:t>
            </a:r>
            <a:r>
              <a:rPr kumimoji="1" lang="ja-JP" altLang="en-US" sz="1100" spc="-100" dirty="0" smtClean="0">
                <a:latin typeface="Meiryo UI" panose="020B0604030504040204" pitchFamily="50" charset="-128"/>
                <a:ea typeface="Meiryo UI" panose="020B0604030504040204" pitchFamily="50" charset="-128"/>
              </a:rPr>
              <a:t>。</a:t>
            </a:r>
            <a:endParaRPr kumimoji="1" lang="en-US" altLang="ja-JP" sz="1100" spc="-100" dirty="0" smtClean="0">
              <a:latin typeface="Meiryo UI" panose="020B0604030504040204" pitchFamily="50" charset="-128"/>
              <a:ea typeface="Meiryo UI" panose="020B0604030504040204" pitchFamily="50" charset="-128"/>
            </a:endParaRPr>
          </a:p>
          <a:p>
            <a:pPr marL="265113" indent="-265113"/>
            <a:endParaRPr kumimoji="1" lang="ja-JP" altLang="en-US" sz="1200" spc="-100" dirty="0">
              <a:latin typeface="Meiryo UI" panose="020B0604030504040204" pitchFamily="50" charset="-128"/>
              <a:ea typeface="Meiryo UI" panose="020B0604030504040204" pitchFamily="50" charset="-128"/>
            </a:endParaRPr>
          </a:p>
          <a:p>
            <a:r>
              <a:rPr kumimoji="1" lang="ja-JP" altLang="en-US" sz="1200" b="1" u="sng" spc="-100" dirty="0" smtClean="0">
                <a:latin typeface="Meiryo UI" panose="020B0604030504040204" pitchFamily="50" charset="-128"/>
                <a:ea typeface="Meiryo UI" panose="020B0604030504040204" pitchFamily="50" charset="-128"/>
              </a:rPr>
              <a:t>☝誰でもいつでも学び直しができるチャレンジ環境の整備</a:t>
            </a:r>
            <a:endParaRPr kumimoji="1" lang="en-US" altLang="ja-JP" sz="1200" b="1" u="sng" spc="-100" dirty="0">
              <a:latin typeface="Meiryo UI" panose="020B0604030504040204" pitchFamily="50" charset="-128"/>
              <a:ea typeface="Meiryo UI" panose="020B0604030504040204" pitchFamily="50" charset="-128"/>
            </a:endParaRPr>
          </a:p>
          <a:p>
            <a:pPr marL="265113" indent="-265113"/>
            <a:r>
              <a:rPr kumimoji="1" lang="ja-JP" altLang="en-US" sz="1100" spc="-100" dirty="0" smtClean="0">
                <a:latin typeface="Meiryo UI" panose="020B0604030504040204" pitchFamily="50" charset="-128"/>
                <a:ea typeface="Meiryo UI" panose="020B0604030504040204" pitchFamily="50" charset="-128"/>
              </a:rPr>
              <a:t>　　➢遠隔</a:t>
            </a:r>
            <a:r>
              <a:rPr kumimoji="1" lang="ja-JP" altLang="en-US" sz="1100" spc="-100" dirty="0">
                <a:latin typeface="Meiryo UI" panose="020B0604030504040204" pitchFamily="50" charset="-128"/>
                <a:ea typeface="Meiryo UI" panose="020B0604030504040204" pitchFamily="50" charset="-128"/>
              </a:rPr>
              <a:t>教育など先端技術の活用が進むとともに、知的好奇心や新たな技術・知識の習得を促す機能がまちにあふれているなど、誰もがいつでも新しいことにチャレンジ</a:t>
            </a:r>
            <a:r>
              <a:rPr kumimoji="1" lang="ja-JP" altLang="en-US" sz="1100" spc="-100" dirty="0" smtClean="0">
                <a:latin typeface="Meiryo UI" panose="020B0604030504040204" pitchFamily="50" charset="-128"/>
                <a:ea typeface="Meiryo UI" panose="020B0604030504040204" pitchFamily="50" charset="-128"/>
              </a:rPr>
              <a:t>できる学び</a:t>
            </a:r>
            <a:r>
              <a:rPr kumimoji="1" lang="ja-JP" altLang="en-US" sz="1100" spc="-100" dirty="0">
                <a:latin typeface="Meiryo UI" panose="020B0604030504040204" pitchFamily="50" charset="-128"/>
                <a:ea typeface="Meiryo UI" panose="020B0604030504040204" pitchFamily="50" charset="-128"/>
              </a:rPr>
              <a:t>の環境が充実</a:t>
            </a:r>
            <a:r>
              <a:rPr kumimoji="1" lang="ja-JP" altLang="en-US" sz="1100" spc="-100" dirty="0" smtClean="0">
                <a:latin typeface="Meiryo UI" panose="020B0604030504040204" pitchFamily="50" charset="-128"/>
                <a:ea typeface="Meiryo UI" panose="020B0604030504040204" pitchFamily="50" charset="-128"/>
              </a:rPr>
              <a:t>。</a:t>
            </a:r>
            <a:endParaRPr kumimoji="1" lang="ja-JP" altLang="en-US" sz="1100" dirty="0"/>
          </a:p>
        </p:txBody>
      </p:sp>
      <p:sp>
        <p:nvSpPr>
          <p:cNvPr id="13" name="テキスト ボックス 12"/>
          <p:cNvSpPr txBox="1"/>
          <p:nvPr/>
        </p:nvSpPr>
        <p:spPr>
          <a:xfrm>
            <a:off x="44330" y="1120308"/>
            <a:ext cx="3726235" cy="3062377"/>
          </a:xfrm>
          <a:prstGeom prst="rect">
            <a:avLst/>
          </a:prstGeom>
          <a:noFill/>
        </p:spPr>
        <p:txBody>
          <a:bodyPr wrap="square" rtlCol="0">
            <a:spAutoFit/>
          </a:bodyPr>
          <a:lstStyle/>
          <a:p>
            <a:pPr marL="93663" lvl="0" indent="-93663" defTabSz="914400">
              <a:defRPr/>
            </a:pPr>
            <a:r>
              <a:rPr kumimoji="1" lang="ja-JP" altLang="en-US" sz="1200" b="1" u="sng" spc="-100" dirty="0">
                <a:latin typeface="Meiryo UI" panose="020B0604030504040204" pitchFamily="50" charset="-128"/>
                <a:ea typeface="Meiryo UI" panose="020B0604030504040204" pitchFamily="50" charset="-128"/>
              </a:rPr>
              <a:t>☝</a:t>
            </a:r>
            <a:r>
              <a:rPr kumimoji="1" lang="ja-JP" altLang="en-US" sz="1200" b="1" u="sng" spc="-100" dirty="0" smtClean="0">
                <a:latin typeface="Meiryo UI" panose="020B0604030504040204" pitchFamily="50" charset="-128"/>
                <a:ea typeface="Meiryo UI" panose="020B0604030504040204" pitchFamily="50" charset="-128"/>
              </a:rPr>
              <a:t>あらゆる</a:t>
            </a:r>
            <a:r>
              <a:rPr kumimoji="1" lang="ja-JP" altLang="en-US" sz="1200" b="1" u="sng" spc="-100" dirty="0">
                <a:latin typeface="Meiryo UI" panose="020B0604030504040204" pitchFamily="50" charset="-128"/>
                <a:ea typeface="Meiryo UI" panose="020B0604030504040204" pitchFamily="50" charset="-128"/>
              </a:rPr>
              <a:t>疾病を制圧する世界的な</a:t>
            </a:r>
            <a:r>
              <a:rPr kumimoji="1" lang="ja-JP" altLang="en-US" sz="1200" b="1" u="sng" spc="-100" dirty="0" smtClean="0">
                <a:latin typeface="Meiryo UI" panose="020B0604030504040204" pitchFamily="50" charset="-128"/>
                <a:ea typeface="Meiryo UI" panose="020B0604030504040204" pitchFamily="50" charset="-128"/>
              </a:rPr>
              <a:t>ライフサイエンスクラスター</a:t>
            </a:r>
            <a:r>
              <a:rPr kumimoji="1" lang="ja-JP" altLang="en-US" sz="1200" b="1" u="sng" spc="-100" dirty="0">
                <a:latin typeface="Meiryo UI" panose="020B0604030504040204" pitchFamily="50" charset="-128"/>
                <a:ea typeface="Meiryo UI" panose="020B0604030504040204" pitchFamily="50" charset="-128"/>
              </a:rPr>
              <a:t>の形成</a:t>
            </a:r>
            <a:endParaRPr kumimoji="1" lang="en-US" altLang="ja-JP" sz="1200" b="1" u="sng" spc="-100" dirty="0">
              <a:latin typeface="Meiryo UI" panose="020B0604030504040204" pitchFamily="50" charset="-128"/>
              <a:ea typeface="Meiryo UI" panose="020B0604030504040204" pitchFamily="50" charset="-128"/>
            </a:endParaRPr>
          </a:p>
          <a:p>
            <a:pPr marL="265113" lvl="0" indent="-265113" defTabSz="914400">
              <a:defRPr/>
            </a:pPr>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➢健康</a:t>
            </a:r>
            <a:r>
              <a:rPr kumimoji="1" lang="ja-JP" altLang="en-US" sz="1100" spc="-100" dirty="0">
                <a:latin typeface="Meiryo UI" panose="020B0604030504040204" pitchFamily="50" charset="-128"/>
                <a:ea typeface="Meiryo UI" panose="020B0604030504040204" pitchFamily="50" charset="-128"/>
              </a:rPr>
              <a:t>・医療に関連するライフサイエンス</a:t>
            </a:r>
            <a:r>
              <a:rPr kumimoji="1" lang="ja-JP" altLang="en-US" sz="1100" spc="-100" dirty="0" smtClean="0">
                <a:latin typeface="Meiryo UI" panose="020B0604030504040204" pitchFamily="50" charset="-128"/>
                <a:ea typeface="Meiryo UI" panose="020B0604030504040204" pitchFamily="50" charset="-128"/>
              </a:rPr>
              <a:t>分野の</a:t>
            </a:r>
            <a:r>
              <a:rPr kumimoji="1" lang="ja-JP" altLang="en-US" sz="1100" spc="-100" dirty="0">
                <a:latin typeface="Meiryo UI" panose="020B0604030504040204" pitchFamily="50" charset="-128"/>
                <a:ea typeface="Meiryo UI" panose="020B0604030504040204" pitchFamily="50" charset="-128"/>
              </a:rPr>
              <a:t>世界的な産業クラスターが形成され、感染症、がん等あらゆる疾病を制圧する革新的医薬品、医療機器、未来医療技術の開発が促進　</a:t>
            </a:r>
            <a:r>
              <a:rPr kumimoji="1" lang="ja-JP" altLang="en-US" sz="1100" spc="-100" dirty="0" smtClean="0">
                <a:latin typeface="Meiryo UI" panose="020B0604030504040204" pitchFamily="50" charset="-128"/>
                <a:ea typeface="Meiryo UI" panose="020B0604030504040204" pitchFamily="50" charset="-128"/>
              </a:rPr>
              <a:t>　</a:t>
            </a:r>
            <a:endParaRPr kumimoji="1" lang="en-US" altLang="ja-JP" sz="1100" spc="-100" dirty="0" smtClean="0">
              <a:latin typeface="Meiryo UI" panose="020B0604030504040204" pitchFamily="50" charset="-128"/>
              <a:ea typeface="Meiryo UI" panose="020B0604030504040204" pitchFamily="50" charset="-128"/>
            </a:endParaRPr>
          </a:p>
          <a:p>
            <a:pPr marL="265113" lvl="0" indent="-265113" defTabSz="914400">
              <a:defRPr/>
            </a:pPr>
            <a:endParaRPr kumimoji="1" lang="en-US" altLang="ja-JP" sz="1100" spc="-100" dirty="0" smtClean="0">
              <a:latin typeface="Meiryo UI" panose="020B0604030504040204" pitchFamily="50" charset="-128"/>
              <a:ea typeface="Meiryo UI" panose="020B0604030504040204" pitchFamily="50" charset="-128"/>
            </a:endParaRPr>
          </a:p>
          <a:p>
            <a:pPr marL="93663" indent="-93663"/>
            <a:r>
              <a:rPr kumimoji="1" lang="ja-JP" altLang="en-US" sz="1200" b="1" u="sng" spc="-100" dirty="0" smtClean="0">
                <a:latin typeface="Meiryo UI" panose="020B0604030504040204" pitchFamily="50" charset="-128"/>
                <a:ea typeface="Meiryo UI" panose="020B0604030504040204" pitchFamily="50" charset="-128"/>
              </a:rPr>
              <a:t>☝世界初の革新的な製品等を生み出すイノベーション拠点の形成</a:t>
            </a:r>
            <a:endParaRPr kumimoji="1" lang="en-US" altLang="ja-JP" sz="1200" b="1" u="sng" spc="-100" dirty="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➢ものづくりの蓄積を活かし、</a:t>
            </a:r>
            <a:r>
              <a:rPr kumimoji="1" lang="en-US" altLang="ja-JP" sz="1100" spc="-100" dirty="0" smtClean="0">
                <a:latin typeface="Meiryo UI" panose="020B0604030504040204" pitchFamily="50" charset="-128"/>
                <a:ea typeface="Meiryo UI" panose="020B0604030504040204" pitchFamily="50" charset="-128"/>
              </a:rPr>
              <a:t> AI</a:t>
            </a:r>
            <a:r>
              <a:rPr kumimoji="1" lang="ja-JP" altLang="en-US" sz="1100" spc="-100" dirty="0" smtClean="0">
                <a:latin typeface="Meiryo UI" panose="020B0604030504040204" pitchFamily="50" charset="-128"/>
                <a:ea typeface="Meiryo UI" panose="020B0604030504040204" pitchFamily="50" charset="-128"/>
              </a:rPr>
              <a:t>や</a:t>
            </a:r>
            <a:r>
              <a:rPr kumimoji="1" lang="en-US" altLang="ja-JP" sz="1100" spc="-100" dirty="0" err="1" smtClean="0">
                <a:latin typeface="Meiryo UI" panose="020B0604030504040204" pitchFamily="50" charset="-128"/>
                <a:ea typeface="Meiryo UI" panose="020B0604030504040204" pitchFamily="50" charset="-128"/>
              </a:rPr>
              <a:t>IoT</a:t>
            </a:r>
            <a:r>
              <a:rPr kumimoji="1" lang="ja-JP" altLang="en-US" sz="1100" spc="-100" dirty="0" err="1" smtClean="0">
                <a:latin typeface="Meiryo UI" panose="020B0604030504040204" pitchFamily="50" charset="-128"/>
                <a:ea typeface="Meiryo UI" panose="020B0604030504040204" pitchFamily="50" charset="-128"/>
              </a:rPr>
              <a:t>、</a:t>
            </a:r>
            <a:r>
              <a:rPr kumimoji="1" lang="ja-JP" altLang="en-US" sz="1100" spc="-100" dirty="0" smtClean="0">
                <a:latin typeface="Meiryo UI" panose="020B0604030504040204" pitchFamily="50" charset="-128"/>
                <a:ea typeface="Meiryo UI" panose="020B0604030504040204" pitchFamily="50" charset="-128"/>
              </a:rPr>
              <a:t>ビッグデータ、ロボットなどの先端技術の活用や、製造業とサービス業等の</a:t>
            </a:r>
            <a:r>
              <a:rPr kumimoji="1" lang="ja-JP" altLang="en-US" sz="1100" spc="-100" dirty="0">
                <a:latin typeface="Meiryo UI" panose="020B0604030504040204" pitchFamily="50" charset="-128"/>
                <a:ea typeface="Meiryo UI" panose="020B0604030504040204" pitchFamily="50" charset="-128"/>
              </a:rPr>
              <a:t>アイデア、ネットワークを融合させ、世界初の革新的な</a:t>
            </a:r>
            <a:r>
              <a:rPr kumimoji="1" lang="ja-JP" altLang="en-US" sz="1100" spc="-100" dirty="0" smtClean="0">
                <a:latin typeface="Meiryo UI" panose="020B0604030504040204" pitchFamily="50" charset="-128"/>
                <a:ea typeface="Meiryo UI" panose="020B0604030504040204" pitchFamily="50" charset="-128"/>
              </a:rPr>
              <a:t>製品やサービスを創出</a:t>
            </a:r>
            <a:endParaRPr kumimoji="1" lang="en-US" altLang="ja-JP" sz="1100" spc="-100" dirty="0" smtClean="0">
              <a:latin typeface="Meiryo UI" panose="020B0604030504040204" pitchFamily="50" charset="-128"/>
              <a:ea typeface="Meiryo UI" panose="020B0604030504040204" pitchFamily="50" charset="-128"/>
            </a:endParaRPr>
          </a:p>
          <a:p>
            <a:pPr marL="174625" indent="-174625"/>
            <a:endParaRPr kumimoji="1" lang="en-US" altLang="ja-JP" sz="1100" spc="-100" dirty="0">
              <a:latin typeface="Meiryo UI" panose="020B0604030504040204" pitchFamily="50" charset="-128"/>
              <a:ea typeface="Meiryo UI" panose="020B0604030504040204" pitchFamily="50" charset="-128"/>
            </a:endParaRPr>
          </a:p>
          <a:p>
            <a:pPr lvl="0" defTabSz="914400">
              <a:defRPr/>
            </a:pPr>
            <a:r>
              <a:rPr kumimoji="1" lang="ja-JP" altLang="en-US" sz="1200" b="1" u="sng" spc="-100" dirty="0" smtClean="0">
                <a:latin typeface="Meiryo UI" panose="020B0604030504040204" pitchFamily="50" charset="-128"/>
                <a:ea typeface="Meiryo UI" panose="020B0604030504040204" pitchFamily="50" charset="-128"/>
              </a:rPr>
              <a:t>☝チャンレンジする人を全力で応援するスタート</a:t>
            </a:r>
            <a:endParaRPr kumimoji="1" lang="en-US" altLang="ja-JP" sz="1200" b="1" u="sng" spc="-100" dirty="0" smtClean="0">
              <a:latin typeface="Meiryo UI" panose="020B0604030504040204" pitchFamily="50" charset="-128"/>
              <a:ea typeface="Meiryo UI" panose="020B0604030504040204" pitchFamily="50" charset="-128"/>
            </a:endParaRPr>
          </a:p>
          <a:p>
            <a:pPr lvl="0" defTabSz="914400">
              <a:defRPr/>
            </a:pPr>
            <a:r>
              <a:rPr kumimoji="1" lang="ja-JP" altLang="en-US" sz="1200" b="1" spc="-100" dirty="0">
                <a:latin typeface="Meiryo UI" panose="020B0604030504040204" pitchFamily="50" charset="-128"/>
                <a:ea typeface="Meiryo UI" panose="020B0604030504040204" pitchFamily="50" charset="-128"/>
              </a:rPr>
              <a:t>　</a:t>
            </a:r>
            <a:r>
              <a:rPr kumimoji="1" lang="ja-JP" altLang="en-US" sz="1200" b="1" u="sng" spc="-100" dirty="0" smtClean="0">
                <a:latin typeface="Meiryo UI" panose="020B0604030504040204" pitchFamily="50" charset="-128"/>
                <a:ea typeface="Meiryo UI" panose="020B0604030504040204" pitchFamily="50" charset="-128"/>
              </a:rPr>
              <a:t>アップ</a:t>
            </a:r>
            <a:r>
              <a:rPr kumimoji="1" lang="ja-JP" altLang="en-US" sz="1200" b="1" u="sng" spc="-100" dirty="0">
                <a:latin typeface="Meiryo UI" panose="020B0604030504040204" pitchFamily="50" charset="-128"/>
                <a:ea typeface="Meiryo UI" panose="020B0604030504040204" pitchFamily="50" charset="-128"/>
              </a:rPr>
              <a:t>拠点の形成</a:t>
            </a:r>
            <a:endParaRPr kumimoji="1" lang="en-US" altLang="ja-JP" sz="1200" b="1" u="sng" spc="-100" dirty="0">
              <a:latin typeface="Meiryo UI" panose="020B0604030504040204" pitchFamily="50" charset="-128"/>
              <a:ea typeface="Meiryo UI" panose="020B0604030504040204" pitchFamily="50" charset="-128"/>
            </a:endParaRPr>
          </a:p>
          <a:p>
            <a:pPr marL="265113" lvl="0" indent="-265113" defTabSz="914400">
              <a:defRPr/>
            </a:pPr>
            <a:r>
              <a:rPr kumimoji="1" lang="ja-JP" altLang="en-US" sz="1100" spc="-100" dirty="0">
                <a:latin typeface="Meiryo UI" panose="020B0604030504040204" pitchFamily="50" charset="-128"/>
                <a:ea typeface="Meiryo UI" panose="020B0604030504040204" pitchFamily="50" charset="-128"/>
              </a:rPr>
              <a:t>　　➢</a:t>
            </a:r>
            <a:r>
              <a:rPr kumimoji="1" lang="en-US" altLang="ja-JP" sz="1100" spc="-100" dirty="0">
                <a:latin typeface="Meiryo UI" panose="020B0604030504040204" pitchFamily="50" charset="-128"/>
                <a:ea typeface="Meiryo UI" panose="020B0604030504040204" pitchFamily="50" charset="-128"/>
              </a:rPr>
              <a:t>IT</a:t>
            </a:r>
            <a:r>
              <a:rPr kumimoji="1" lang="ja-JP" altLang="en-US" sz="1100" spc="-100" dirty="0">
                <a:latin typeface="Meiryo UI" panose="020B0604030504040204" pitchFamily="50" charset="-128"/>
                <a:ea typeface="Meiryo UI" panose="020B0604030504040204" pitchFamily="50" charset="-128"/>
              </a:rPr>
              <a:t>ベンチャー、大学発ベンチャー、ソーシャルビジネス、コミュニティビジネスなど様々な形態の起業ができ、失敗が許容され、何度でも挑戦できるスターアップ</a:t>
            </a:r>
            <a:r>
              <a:rPr kumimoji="1" lang="ja-JP" altLang="en-US" sz="1100" spc="-100" dirty="0" smtClean="0">
                <a:latin typeface="Meiryo UI" panose="020B0604030504040204" pitchFamily="50" charset="-128"/>
                <a:ea typeface="Meiryo UI" panose="020B0604030504040204" pitchFamily="50" charset="-128"/>
              </a:rPr>
              <a:t>拠点の形成</a:t>
            </a:r>
            <a:endParaRPr kumimoji="1" lang="en-US" altLang="ja-JP" sz="1100" spc="-1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918227" y="3111988"/>
            <a:ext cx="1387436" cy="307777"/>
          </a:xfrm>
          <a:prstGeom prst="rect">
            <a:avLst/>
          </a:prstGeom>
          <a:solidFill>
            <a:srgbClr val="002060"/>
          </a:solidFill>
          <a:ln>
            <a:noFill/>
          </a:ln>
        </p:spPr>
        <p:txBody>
          <a:bodyPr wrap="square" rtlCol="0">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産業・ベンチャー</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5" name="角丸四角形 14"/>
          <p:cNvSpPr/>
          <p:nvPr/>
        </p:nvSpPr>
        <p:spPr>
          <a:xfrm>
            <a:off x="5691065" y="3187440"/>
            <a:ext cx="3231423" cy="1436222"/>
          </a:xfrm>
          <a:prstGeom prst="roundRect">
            <a:avLst>
              <a:gd name="adj" fmla="val 751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145403" y="4033745"/>
            <a:ext cx="828116" cy="307777"/>
          </a:xfrm>
          <a:prstGeom prst="rect">
            <a:avLst/>
          </a:prstGeom>
          <a:solidFill>
            <a:srgbClr val="002060"/>
          </a:solidFill>
          <a:ln>
            <a:noFill/>
          </a:ln>
        </p:spPr>
        <p:txBody>
          <a:bodyPr wrap="square"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環境</a:t>
            </a:r>
          </a:p>
        </p:txBody>
      </p:sp>
      <p:sp>
        <p:nvSpPr>
          <p:cNvPr id="18" name="テキスト ボックス 17"/>
          <p:cNvSpPr txBox="1"/>
          <p:nvPr/>
        </p:nvSpPr>
        <p:spPr>
          <a:xfrm>
            <a:off x="5718373" y="3214780"/>
            <a:ext cx="3309144" cy="1292662"/>
          </a:xfrm>
          <a:prstGeom prst="rect">
            <a:avLst/>
          </a:prstGeom>
          <a:noFill/>
        </p:spPr>
        <p:txBody>
          <a:bodyPr wrap="square" rtlCol="0">
            <a:spAutoFit/>
          </a:bodyPr>
          <a:lstStyle/>
          <a:p>
            <a:r>
              <a:rPr kumimoji="1" lang="ja-JP" altLang="en-US" sz="1200" b="1" u="sng" spc="-100" dirty="0" smtClean="0">
                <a:latin typeface="Meiryo UI" panose="020B0604030504040204" pitchFamily="50" charset="-128"/>
                <a:ea typeface="Meiryo UI" panose="020B0604030504040204" pitchFamily="50" charset="-128"/>
              </a:rPr>
              <a:t>☝持続的な成長に向けた環境負荷ゼロの実現</a:t>
            </a:r>
            <a:endParaRPr kumimoji="1" lang="en-US" altLang="ja-JP" sz="1200" b="1" u="sng" spc="-100" dirty="0">
              <a:latin typeface="Meiryo UI" panose="020B0604030504040204" pitchFamily="50" charset="-128"/>
              <a:ea typeface="Meiryo UI" panose="020B0604030504040204" pitchFamily="50" charset="-128"/>
            </a:endParaRPr>
          </a:p>
          <a:p>
            <a:pPr marL="268288" indent="-268288"/>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➢新エネルギー産業のポテンシャルを活かし、「ＣＯ２実質排出ゼロ」を実現</a:t>
            </a:r>
            <a:endParaRPr kumimoji="1" lang="en-US" altLang="ja-JP" sz="1100"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海洋プラスチックごみによる</a:t>
            </a:r>
            <a:r>
              <a:rPr kumimoji="1" lang="ja-JP" altLang="en-US" sz="1100" spc="-100" dirty="0" smtClean="0">
                <a:latin typeface="Meiryo UI" panose="020B0604030504040204" pitchFamily="50" charset="-128"/>
                <a:ea typeface="Meiryo UI" panose="020B0604030504040204" pitchFamily="50" charset="-128"/>
              </a:rPr>
              <a:t>追加的</a:t>
            </a:r>
            <a:endParaRPr kumimoji="1" lang="en-US" altLang="ja-JP" sz="1100"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な</a:t>
            </a:r>
            <a:r>
              <a:rPr kumimoji="1" lang="ja-JP" altLang="en-US" sz="1100" spc="-100" dirty="0">
                <a:latin typeface="Meiryo UI" panose="020B0604030504040204" pitchFamily="50" charset="-128"/>
                <a:ea typeface="Meiryo UI" panose="020B0604030504040204" pitchFamily="50" charset="-128"/>
              </a:rPr>
              <a:t>汚染をゼロにまで削減すること</a:t>
            </a:r>
            <a:r>
              <a:rPr kumimoji="1" lang="ja-JP" altLang="en-US" sz="1100" spc="-100" dirty="0" smtClean="0">
                <a:latin typeface="Meiryo UI" panose="020B0604030504040204" pitchFamily="50" charset="-128"/>
                <a:ea typeface="Meiryo UI" panose="020B0604030504040204" pitchFamily="50" charset="-128"/>
              </a:rPr>
              <a:t>を</a:t>
            </a:r>
            <a:endParaRPr kumimoji="1" lang="en-US" altLang="ja-JP" sz="1100"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目指す</a:t>
            </a:r>
            <a:r>
              <a:rPr kumimoji="1" lang="ja-JP" altLang="en-US" sz="1100" spc="-100" dirty="0">
                <a:latin typeface="Meiryo UI" panose="020B0604030504040204" pitchFamily="50" charset="-128"/>
                <a:ea typeface="Meiryo UI" panose="020B0604030504040204" pitchFamily="50" charset="-128"/>
              </a:rPr>
              <a:t>「大阪ブルー・オーシャン・ビジョン</a:t>
            </a:r>
            <a:r>
              <a:rPr kumimoji="1" lang="ja-JP" altLang="en-US" sz="1100" spc="-100" dirty="0" smtClean="0">
                <a:latin typeface="Meiryo UI" panose="020B0604030504040204" pitchFamily="50" charset="-128"/>
                <a:ea typeface="Meiryo UI" panose="020B0604030504040204" pitchFamily="50" charset="-128"/>
              </a:rPr>
              <a:t>」</a:t>
            </a:r>
            <a:endParaRPr kumimoji="1" lang="en-US" altLang="ja-JP" sz="1100"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を実現。</a:t>
            </a:r>
            <a:endParaRPr kumimoji="1" lang="en-US" altLang="ja-JP" sz="1100" spc="-100" dirty="0" smtClean="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630058" y="2838532"/>
            <a:ext cx="971883" cy="307777"/>
          </a:xfrm>
          <a:prstGeom prst="rect">
            <a:avLst/>
          </a:prstGeom>
          <a:solidFill>
            <a:srgbClr val="002060"/>
          </a:solidFill>
          <a:ln>
            <a:noFill/>
          </a:ln>
        </p:spPr>
        <p:txBody>
          <a:bodyPr wrap="square" rtlCol="0">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都市</a:t>
            </a:r>
            <a:r>
              <a:rPr kumimoji="1" lang="ja-JP" altLang="en-US" sz="1400" b="1" dirty="0">
                <a:solidFill>
                  <a:schemeClr val="bg1"/>
                </a:solidFill>
                <a:latin typeface="Meiryo UI" panose="020B0604030504040204" pitchFamily="50" charset="-128"/>
                <a:ea typeface="Meiryo UI" panose="020B0604030504040204" pitchFamily="50" charset="-128"/>
              </a:rPr>
              <a:t>魅力</a:t>
            </a:r>
          </a:p>
        </p:txBody>
      </p:sp>
      <p:sp>
        <p:nvSpPr>
          <p:cNvPr id="22" name="テキスト ボックス 21"/>
          <p:cNvSpPr txBox="1"/>
          <p:nvPr/>
        </p:nvSpPr>
        <p:spPr>
          <a:xfrm>
            <a:off x="2883471" y="4293033"/>
            <a:ext cx="1554120" cy="307777"/>
          </a:xfrm>
          <a:prstGeom prst="rect">
            <a:avLst/>
          </a:prstGeom>
          <a:solidFill>
            <a:srgbClr val="002060"/>
          </a:solidFill>
          <a:ln>
            <a:noFill/>
          </a:ln>
        </p:spPr>
        <p:txBody>
          <a:bodyPr wrap="square" rtlCol="0">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働き方・学び直し</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25" name="角丸四角形 24"/>
          <p:cNvSpPr/>
          <p:nvPr/>
        </p:nvSpPr>
        <p:spPr>
          <a:xfrm>
            <a:off x="4851062" y="4964530"/>
            <a:ext cx="4125390" cy="1840415"/>
          </a:xfrm>
          <a:prstGeom prst="roundRect">
            <a:avLst>
              <a:gd name="adj" fmla="val 751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4094327" y="4982548"/>
            <a:ext cx="992480" cy="310882"/>
          </a:xfrm>
          <a:prstGeom prst="rect">
            <a:avLst/>
          </a:prstGeom>
          <a:solidFill>
            <a:srgbClr val="002060"/>
          </a:solidFill>
          <a:ln>
            <a:noFill/>
          </a:ln>
        </p:spPr>
        <p:txBody>
          <a:bodyPr wrap="square" rtlCol="0">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都市基盤</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31" name="図 30"/>
          <p:cNvPicPr>
            <a:picLocks noChangeAspect="1"/>
          </p:cNvPicPr>
          <p:nvPr/>
        </p:nvPicPr>
        <p:blipFill>
          <a:blip r:embed="rId3"/>
          <a:stretch>
            <a:fillRect/>
          </a:stretch>
        </p:blipFill>
        <p:spPr>
          <a:xfrm>
            <a:off x="7846543" y="2084274"/>
            <a:ext cx="1152254" cy="807901"/>
          </a:xfrm>
          <a:prstGeom prst="rect">
            <a:avLst/>
          </a:prstGeom>
        </p:spPr>
      </p:pic>
      <p:pic>
        <p:nvPicPr>
          <p:cNvPr id="3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83158" y="4567219"/>
            <a:ext cx="944359" cy="458885"/>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49583" y="3937610"/>
            <a:ext cx="469965" cy="517211"/>
          </a:xfrm>
          <a:prstGeom prst="rect">
            <a:avLst/>
          </a:prstGeom>
        </p:spPr>
      </p:pic>
      <p:pic>
        <p:nvPicPr>
          <p:cNvPr id="8" name="図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92504" y="1817287"/>
            <a:ext cx="642701" cy="594498"/>
          </a:xfrm>
          <a:prstGeom prst="rect">
            <a:avLst/>
          </a:prstGeom>
        </p:spPr>
      </p:pic>
      <p:pic>
        <p:nvPicPr>
          <p:cNvPr id="10" name="図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83395" y="3761922"/>
            <a:ext cx="684565" cy="684565"/>
          </a:xfrm>
          <a:prstGeom prst="rect">
            <a:avLst/>
          </a:prstGeom>
        </p:spPr>
      </p:pic>
      <p:pic>
        <p:nvPicPr>
          <p:cNvPr id="11" name="図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72789" y="443384"/>
            <a:ext cx="619883" cy="619883"/>
          </a:xfrm>
          <a:prstGeom prst="rect">
            <a:avLst/>
          </a:prstGeom>
        </p:spPr>
      </p:pic>
      <p:sp>
        <p:nvSpPr>
          <p:cNvPr id="33" name="テキスト ボックス 32"/>
          <p:cNvSpPr txBox="1"/>
          <p:nvPr/>
        </p:nvSpPr>
        <p:spPr>
          <a:xfrm>
            <a:off x="4844816" y="5013399"/>
            <a:ext cx="4125390" cy="1831271"/>
          </a:xfrm>
          <a:prstGeom prst="rect">
            <a:avLst/>
          </a:prstGeom>
          <a:noFill/>
        </p:spPr>
        <p:txBody>
          <a:bodyPr wrap="square" rtlCol="0">
            <a:spAutoFit/>
          </a:bodyPr>
          <a:lstStyle/>
          <a:p>
            <a:r>
              <a:rPr kumimoji="1" lang="ja-JP" altLang="en-US" sz="1200" b="1" spc="-100" dirty="0" smtClean="0">
                <a:latin typeface="Meiryo UI" panose="020B0604030504040204" pitchFamily="50" charset="-128"/>
                <a:ea typeface="Meiryo UI" panose="020B0604030504040204" pitchFamily="50" charset="-128"/>
              </a:rPr>
              <a:t>　　</a:t>
            </a:r>
            <a:r>
              <a:rPr kumimoji="1" lang="ja-JP" altLang="en-US" sz="1200" b="1" u="sng" spc="-100" dirty="0" smtClean="0">
                <a:latin typeface="Meiryo UI" panose="020B0604030504040204" pitchFamily="50" charset="-128"/>
                <a:ea typeface="Meiryo UI" panose="020B0604030504040204" pitchFamily="50" charset="-128"/>
              </a:rPr>
              <a:t>☝</a:t>
            </a:r>
            <a:r>
              <a:rPr kumimoji="1" lang="ja-JP" altLang="en-US" sz="1200" b="1" u="sng" spc="-100" dirty="0">
                <a:latin typeface="Meiryo UI" panose="020B0604030504040204" pitchFamily="50" charset="-128"/>
                <a:ea typeface="Meiryo UI" panose="020B0604030504040204" pitchFamily="50" charset="-128"/>
              </a:rPr>
              <a:t>都市の活力を支えるシームレスな交通ネットワークの充実</a:t>
            </a: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自動運転、</a:t>
            </a:r>
            <a:r>
              <a:rPr kumimoji="1" lang="en-US" altLang="ja-JP" sz="1100" spc="-100" dirty="0">
                <a:latin typeface="Meiryo UI" panose="020B0604030504040204" pitchFamily="50" charset="-128"/>
                <a:ea typeface="Meiryo UI" panose="020B0604030504040204" pitchFamily="50" charset="-128"/>
              </a:rPr>
              <a:t>Maas</a:t>
            </a:r>
            <a:r>
              <a:rPr kumimoji="1" lang="ja-JP" altLang="en-US" sz="1100" spc="-100" dirty="0">
                <a:latin typeface="Meiryo UI" panose="020B0604030504040204" pitchFamily="50" charset="-128"/>
                <a:ea typeface="Meiryo UI" panose="020B0604030504040204" pitchFamily="50" charset="-128"/>
              </a:rPr>
              <a:t>などの先端技術の活用や、公共交通の</a:t>
            </a:r>
            <a:r>
              <a:rPr kumimoji="1" lang="ja-JP" altLang="en-US" sz="1100" spc="-100" dirty="0" smtClean="0">
                <a:latin typeface="Meiryo UI" panose="020B0604030504040204" pitchFamily="50" charset="-128"/>
                <a:ea typeface="Meiryo UI" panose="020B0604030504040204" pitchFamily="50" charset="-128"/>
              </a:rPr>
              <a:t>整備など、</a:t>
            </a:r>
            <a:endParaRPr kumimoji="1" lang="en-US" altLang="ja-JP" sz="1100"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都市の活力を支えるシームレス</a:t>
            </a:r>
            <a:r>
              <a:rPr kumimoji="1" lang="ja-JP" altLang="en-US" sz="1100" spc="-100" dirty="0">
                <a:latin typeface="Meiryo UI" panose="020B0604030504040204" pitchFamily="50" charset="-128"/>
                <a:ea typeface="Meiryo UI" panose="020B0604030504040204" pitchFamily="50" charset="-128"/>
              </a:rPr>
              <a:t>な交通ネットワークを</a:t>
            </a:r>
            <a:r>
              <a:rPr kumimoji="1" lang="ja-JP" altLang="en-US" sz="1100" spc="-100" dirty="0" smtClean="0">
                <a:latin typeface="Meiryo UI" panose="020B0604030504040204" pitchFamily="50" charset="-128"/>
                <a:ea typeface="Meiryo UI" panose="020B0604030504040204" pitchFamily="50" charset="-128"/>
              </a:rPr>
              <a:t>実現</a:t>
            </a:r>
            <a:endParaRPr kumimoji="1" lang="en-US" altLang="ja-JP" sz="1100" spc="-100" dirty="0" smtClean="0">
              <a:latin typeface="Meiryo UI" panose="020B0604030504040204" pitchFamily="50" charset="-128"/>
              <a:ea typeface="Meiryo UI" panose="020B0604030504040204" pitchFamily="50" charset="-128"/>
            </a:endParaRPr>
          </a:p>
          <a:p>
            <a:pPr marL="174625" indent="-174625"/>
            <a:endParaRPr kumimoji="1" lang="en-US" altLang="ja-JP" sz="1100" spc="-100" dirty="0">
              <a:latin typeface="Meiryo UI" panose="020B0604030504040204" pitchFamily="50" charset="-128"/>
              <a:ea typeface="Meiryo UI" panose="020B0604030504040204" pitchFamily="50" charset="-128"/>
            </a:endParaRPr>
          </a:p>
          <a:p>
            <a:pPr marL="174625" indent="-174625"/>
            <a:r>
              <a:rPr kumimoji="1" lang="ja-JP" altLang="en-US" sz="1200" b="1" u="sng" spc="-100" dirty="0" smtClean="0">
                <a:latin typeface="Meiryo UI" panose="020B0604030504040204" pitchFamily="50" charset="-128"/>
                <a:ea typeface="Meiryo UI" panose="020B0604030504040204" pitchFamily="50" charset="-128"/>
              </a:rPr>
              <a:t>☝サイバー空間とフィジカル空間の高度な融合によるデータ利活用</a:t>
            </a:r>
            <a:endParaRPr kumimoji="1" lang="en-US" altLang="ja-JP" sz="1200" b="1" u="sng" spc="-100" dirty="0" smtClean="0">
              <a:latin typeface="Meiryo UI" panose="020B0604030504040204" pitchFamily="50" charset="-128"/>
              <a:ea typeface="Meiryo UI" panose="020B0604030504040204" pitchFamily="50" charset="-128"/>
            </a:endParaRPr>
          </a:p>
          <a:p>
            <a:pPr marL="174625" indent="-174625"/>
            <a:r>
              <a:rPr kumimoji="1" lang="ja-JP" altLang="en-US" sz="1200" b="1" spc="-100" dirty="0">
                <a:latin typeface="Meiryo UI" panose="020B0604030504040204" pitchFamily="50" charset="-128"/>
                <a:ea typeface="Meiryo UI" panose="020B0604030504040204" pitchFamily="50" charset="-128"/>
              </a:rPr>
              <a:t>　</a:t>
            </a:r>
            <a:r>
              <a:rPr kumimoji="1" lang="ja-JP" altLang="en-US" sz="1200" b="1" u="sng" spc="-100" dirty="0" smtClean="0">
                <a:latin typeface="Meiryo UI" panose="020B0604030504040204" pitchFamily="50" charset="-128"/>
                <a:ea typeface="Meiryo UI" panose="020B0604030504040204" pitchFamily="50" charset="-128"/>
              </a:rPr>
              <a:t>の基盤形成と、世界とつながるハブ機能の形成</a:t>
            </a:r>
            <a:endParaRPr kumimoji="1" lang="en-US" altLang="ja-JP" sz="1200" b="1" u="sng"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smtClean="0">
                <a:latin typeface="Meiryo UI" panose="020B0604030504040204" pitchFamily="50" charset="-128"/>
                <a:ea typeface="Meiryo UI" panose="020B0604030504040204" pitchFamily="50" charset="-128"/>
              </a:rPr>
              <a:t>　➢イノベーションの創出など持続的な成長や社会</a:t>
            </a:r>
            <a:r>
              <a:rPr kumimoji="1" lang="ja-JP" altLang="en-US" sz="1100" spc="-100" dirty="0">
                <a:latin typeface="Meiryo UI" panose="020B0604030504040204" pitchFamily="50" charset="-128"/>
                <a:ea typeface="Meiryo UI" panose="020B0604030504040204" pitchFamily="50" charset="-128"/>
              </a:rPr>
              <a:t>課題の</a:t>
            </a:r>
            <a:r>
              <a:rPr kumimoji="1" lang="ja-JP" altLang="en-US" sz="1100" spc="-100" dirty="0" smtClean="0">
                <a:latin typeface="Meiryo UI" panose="020B0604030504040204" pitchFamily="50" charset="-128"/>
                <a:ea typeface="Meiryo UI" panose="020B0604030504040204" pitchFamily="50" charset="-128"/>
              </a:rPr>
              <a:t>解決につながる、個人情報等のセキュリティが確保されたデータ</a:t>
            </a:r>
            <a:r>
              <a:rPr kumimoji="1" lang="ja-JP" altLang="en-US" sz="1100" spc="-100" dirty="0">
                <a:latin typeface="Meiryo UI" panose="020B0604030504040204" pitchFamily="50" charset="-128"/>
                <a:ea typeface="Meiryo UI" panose="020B0604030504040204" pitchFamily="50" charset="-128"/>
              </a:rPr>
              <a:t>利活用基盤の</a:t>
            </a:r>
            <a:r>
              <a:rPr kumimoji="1" lang="ja-JP" altLang="en-US" sz="1100" spc="-100" dirty="0" smtClean="0">
                <a:latin typeface="Meiryo UI" panose="020B0604030504040204" pitchFamily="50" charset="-128"/>
                <a:ea typeface="Meiryo UI" panose="020B0604030504040204" pitchFamily="50" charset="-128"/>
              </a:rPr>
              <a:t>形成。</a:t>
            </a:r>
            <a:endParaRPr kumimoji="1" lang="en-US" altLang="ja-JP" sz="1100"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➢実社会だけでなく、サイバー空間（仮想</a:t>
            </a:r>
            <a:r>
              <a:rPr kumimoji="1" lang="ja-JP" altLang="en-US" sz="1100" spc="-100" dirty="0">
                <a:latin typeface="Meiryo UI" panose="020B0604030504040204" pitchFamily="50" charset="-128"/>
                <a:ea typeface="Meiryo UI" panose="020B0604030504040204" pitchFamily="50" charset="-128"/>
              </a:rPr>
              <a:t>空間）で世界</a:t>
            </a:r>
            <a:r>
              <a:rPr kumimoji="1" lang="ja-JP" altLang="en-US" sz="1100" spc="-100" dirty="0" smtClean="0">
                <a:latin typeface="Meiryo UI" panose="020B0604030504040204" pitchFamily="50" charset="-128"/>
                <a:ea typeface="Meiryo UI" panose="020B0604030504040204" pitchFamily="50" charset="-128"/>
              </a:rPr>
              <a:t>とつながり、世界中</a:t>
            </a:r>
            <a:r>
              <a:rPr kumimoji="1" lang="ja-JP" altLang="en-US" sz="1100" spc="-100" dirty="0">
                <a:latin typeface="Meiryo UI" panose="020B0604030504040204" pitchFamily="50" charset="-128"/>
                <a:ea typeface="Meiryo UI" panose="020B0604030504040204" pitchFamily="50" charset="-128"/>
              </a:rPr>
              <a:t>の多くの人材が日々大阪</a:t>
            </a:r>
            <a:r>
              <a:rPr kumimoji="1" lang="ja-JP" altLang="en-US" sz="1100" spc="-100" dirty="0" smtClean="0">
                <a:latin typeface="Meiryo UI" panose="020B0604030504040204" pitchFamily="50" charset="-128"/>
                <a:ea typeface="Meiryo UI" panose="020B0604030504040204" pitchFamily="50" charset="-128"/>
              </a:rPr>
              <a:t>を行き来するハブ機能を形成</a:t>
            </a:r>
            <a:endParaRPr kumimoji="1" lang="ja-JP" altLang="en-US" sz="1100" dirty="0">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67960" y="6614931"/>
            <a:ext cx="363071" cy="236740"/>
          </a:xfrm>
          <a:solidFill>
            <a:schemeClr val="accent4"/>
          </a:solidFill>
        </p:spPr>
        <p:txBody>
          <a:bodyPr/>
          <a:lstStyle/>
          <a:p>
            <a:r>
              <a:rPr kumimoji="1" lang="en-US" altLang="ja-JP" b="1" dirty="0">
                <a:solidFill>
                  <a:schemeClr val="tx1"/>
                </a:solidFill>
              </a:rPr>
              <a:t>7</a:t>
            </a:r>
            <a:endParaRPr kumimoji="1" lang="en-US" altLang="ja-JP" b="1" dirty="0" smtClean="0">
              <a:solidFill>
                <a:schemeClr val="tx1"/>
              </a:solidFill>
            </a:endParaRPr>
          </a:p>
        </p:txBody>
      </p:sp>
    </p:spTree>
    <p:extLst>
      <p:ext uri="{BB962C8B-B14F-4D97-AF65-F5344CB8AC3E}">
        <p14:creationId xmlns:p14="http://schemas.microsoft.com/office/powerpoint/2010/main" val="1675170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グループ化 34"/>
          <p:cNvGrpSpPr/>
          <p:nvPr/>
        </p:nvGrpSpPr>
        <p:grpSpPr>
          <a:xfrm>
            <a:off x="3576438" y="3006601"/>
            <a:ext cx="2113184" cy="2071707"/>
            <a:chOff x="3603709" y="2940036"/>
            <a:chExt cx="2084294" cy="2073405"/>
          </a:xfrm>
        </p:grpSpPr>
        <p:sp>
          <p:nvSpPr>
            <p:cNvPr id="37" name="フローチャート: 結合子 36"/>
            <p:cNvSpPr/>
            <p:nvPr/>
          </p:nvSpPr>
          <p:spPr>
            <a:xfrm>
              <a:off x="3603709" y="2940036"/>
              <a:ext cx="2084294" cy="2073405"/>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ローチャート: 結合子 37"/>
            <p:cNvSpPr/>
            <p:nvPr/>
          </p:nvSpPr>
          <p:spPr>
            <a:xfrm>
              <a:off x="3936773" y="3241581"/>
              <a:ext cx="1444931" cy="1427070"/>
            </a:xfrm>
            <a:prstGeom prst="flowChartConnector">
              <a:avLst/>
            </a:prstGeom>
            <a:solidFill>
              <a:schemeClr val="bg1"/>
            </a:solidFill>
            <a:ln w="762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角丸四角形 22"/>
          <p:cNvSpPr/>
          <p:nvPr/>
        </p:nvSpPr>
        <p:spPr>
          <a:xfrm>
            <a:off x="35493" y="5240687"/>
            <a:ext cx="4125390" cy="1237754"/>
          </a:xfrm>
          <a:prstGeom prst="roundRect">
            <a:avLst>
              <a:gd name="adj" fmla="val 7026"/>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 name="図 29"/>
          <p:cNvPicPr>
            <a:picLocks noChangeAspect="1"/>
          </p:cNvPicPr>
          <p:nvPr/>
        </p:nvPicPr>
        <p:blipFill rotWithShape="1">
          <a:blip r:embed="rId2"/>
          <a:srcRect l="26642" r="27286"/>
          <a:stretch/>
        </p:blipFill>
        <p:spPr>
          <a:xfrm>
            <a:off x="4368217" y="3560676"/>
            <a:ext cx="602829" cy="981349"/>
          </a:xfrm>
          <a:prstGeom prst="rect">
            <a:avLst/>
          </a:prstGeom>
        </p:spPr>
      </p:pic>
      <p:sp>
        <p:nvSpPr>
          <p:cNvPr id="29" name="角丸四角形 28"/>
          <p:cNvSpPr/>
          <p:nvPr/>
        </p:nvSpPr>
        <p:spPr>
          <a:xfrm>
            <a:off x="5003541" y="1222874"/>
            <a:ext cx="4050937" cy="1825842"/>
          </a:xfrm>
          <a:prstGeom prst="roundRect">
            <a:avLst>
              <a:gd name="adj" fmla="val 5587"/>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81981" y="1366999"/>
            <a:ext cx="4125390" cy="1681977"/>
          </a:xfrm>
          <a:prstGeom prst="roundRect">
            <a:avLst>
              <a:gd name="adj" fmla="val 7026"/>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3"/>
          <p:cNvSpPr>
            <a:spLocks noGrp="1"/>
          </p:cNvSpPr>
          <p:nvPr>
            <p:ph type="sldNum" sz="quarter" idx="12"/>
          </p:nvPr>
        </p:nvSpPr>
        <p:spPr>
          <a:xfrm>
            <a:off x="8767960" y="6614931"/>
            <a:ext cx="363071" cy="236740"/>
          </a:xfrm>
          <a:solidFill>
            <a:schemeClr val="accent4"/>
          </a:solidFill>
        </p:spPr>
        <p:txBody>
          <a:bodyPr/>
          <a:lstStyle/>
          <a:p>
            <a:r>
              <a:rPr kumimoji="1" lang="en-US" altLang="ja-JP" b="1" dirty="0">
                <a:solidFill>
                  <a:schemeClr val="tx1"/>
                </a:solidFill>
              </a:rPr>
              <a:t>8</a:t>
            </a:r>
            <a:endParaRPr kumimoji="1" lang="en-US" altLang="ja-JP" b="1" dirty="0" smtClean="0">
              <a:solidFill>
                <a:schemeClr val="tx1"/>
              </a:solidFill>
            </a:endParaRPr>
          </a:p>
        </p:txBody>
      </p:sp>
      <p:sp>
        <p:nvSpPr>
          <p:cNvPr id="4" name="正方形/長方形 3"/>
          <p:cNvSpPr/>
          <p:nvPr/>
        </p:nvSpPr>
        <p:spPr>
          <a:xfrm>
            <a:off x="2281361" y="522872"/>
            <a:ext cx="6668134" cy="502702"/>
          </a:xfrm>
          <a:prstGeom prst="rect">
            <a:avLst/>
          </a:prstGeom>
        </p:spPr>
        <p:txBody>
          <a:bodyPr wrap="square">
            <a:spAutoFit/>
          </a:bodyPr>
          <a:lstStyle/>
          <a:p>
            <a:pPr marL="84138" lvl="0" indent="-84138" defTabSz="914400">
              <a:lnSpc>
                <a:spcPts val="1600"/>
              </a:lnSpc>
              <a:defRPr/>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①の取組成果なども活かし、すべて</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の人が生涯にわたって、自らの能力や可能性を発揮し</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健康</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でいきいきと活躍</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できる社会</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の実現に向けた取組を推進。</a:t>
            </a:r>
          </a:p>
        </p:txBody>
      </p:sp>
      <p:sp>
        <p:nvSpPr>
          <p:cNvPr id="39"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めざすべき取組の方向性②</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5089329" y="1304356"/>
            <a:ext cx="4023355" cy="1461939"/>
          </a:xfrm>
          <a:prstGeom prst="rect">
            <a:avLst/>
          </a:prstGeom>
          <a:noFill/>
        </p:spPr>
        <p:txBody>
          <a:bodyPr wrap="square" rtlCol="0">
            <a:spAutoFit/>
          </a:bodyPr>
          <a:lstStyle/>
          <a:p>
            <a:pPr marL="84138" lvl="0" indent="-84138" defTabSz="914400">
              <a:defRPr/>
            </a:pPr>
            <a:r>
              <a:rPr kumimoji="1" lang="ja-JP" altLang="en-US" sz="1200" b="1" u="sng" spc="-100" dirty="0" smtClean="0">
                <a:latin typeface="Meiryo UI" panose="020B0604030504040204" pitchFamily="50" charset="-128"/>
                <a:ea typeface="Meiryo UI" panose="020B0604030504040204" pitchFamily="50" charset="-128"/>
              </a:rPr>
              <a:t>☝誰</a:t>
            </a:r>
            <a:r>
              <a:rPr kumimoji="1" lang="ja-JP" altLang="en-US" sz="1200" b="1" u="sng" spc="-100" dirty="0">
                <a:latin typeface="Meiryo UI" panose="020B0604030504040204" pitchFamily="50" charset="-128"/>
                <a:ea typeface="Meiryo UI" panose="020B0604030504040204" pitchFamily="50" charset="-128"/>
              </a:rPr>
              <a:t>もが安心して子育て</a:t>
            </a:r>
            <a:r>
              <a:rPr kumimoji="1" lang="ja-JP" altLang="en-US" sz="1200" b="1" u="sng" spc="-100" dirty="0" smtClean="0">
                <a:latin typeface="Meiryo UI" panose="020B0604030504040204" pitchFamily="50" charset="-128"/>
                <a:ea typeface="Meiryo UI" panose="020B0604030504040204" pitchFamily="50" charset="-128"/>
              </a:rPr>
              <a:t>できる環境の充実</a:t>
            </a:r>
            <a:endParaRPr kumimoji="1" lang="en-US" altLang="ja-JP" sz="1200" b="1" u="sng" spc="-100" dirty="0" smtClean="0">
              <a:latin typeface="Meiryo UI" panose="020B0604030504040204" pitchFamily="50" charset="-128"/>
              <a:ea typeface="Meiryo UI" panose="020B0604030504040204" pitchFamily="50" charset="-128"/>
            </a:endParaRPr>
          </a:p>
          <a:p>
            <a:pPr marL="180975" lvl="0" indent="-180975" defTabSz="914400">
              <a:defRPr/>
            </a:pPr>
            <a:r>
              <a:rPr kumimoji="1" lang="ja-JP" altLang="en-US" sz="1000" spc="-100" dirty="0" smtClean="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➢ソーシャルキャピタル（地域のつながり）の再生や、先端技術などを活用した子育て支援が充実するなど、子供がいきいきと成長できる環境が充実。</a:t>
            </a:r>
          </a:p>
          <a:p>
            <a:pPr marL="180975" lvl="0" indent="-180975" defTabSz="914400">
              <a:defRPr/>
            </a:pPr>
            <a:endParaRPr kumimoji="1" lang="en-US" altLang="ja-JP" sz="1000" spc="-100" dirty="0" smtClean="0">
              <a:latin typeface="Meiryo UI" panose="020B0604030504040204" pitchFamily="50" charset="-128"/>
              <a:ea typeface="Meiryo UI" panose="020B0604030504040204" pitchFamily="50" charset="-128"/>
            </a:endParaRPr>
          </a:p>
          <a:p>
            <a:pPr marL="180975" lvl="0" indent="-180975" defTabSz="914400">
              <a:defRPr/>
            </a:pPr>
            <a:r>
              <a:rPr kumimoji="1" lang="ja-JP" altLang="en-US" sz="1200" b="1" u="sng" spc="-100" dirty="0">
                <a:latin typeface="Meiryo UI" panose="020B0604030504040204" pitchFamily="50" charset="-128"/>
                <a:ea typeface="Meiryo UI" panose="020B0604030504040204" pitchFamily="50" charset="-128"/>
              </a:rPr>
              <a:t>☝</a:t>
            </a:r>
            <a:r>
              <a:rPr kumimoji="1" lang="ja-JP" altLang="en-US" sz="1200" b="1" u="sng" spc="-100" dirty="0" smtClean="0">
                <a:latin typeface="Meiryo UI" panose="020B0604030504040204" pitchFamily="50" charset="-128"/>
                <a:ea typeface="Meiryo UI" panose="020B0604030504040204" pitchFamily="50" charset="-128"/>
              </a:rPr>
              <a:t>貧困の連鎖を断ち切り、子どもの輝く未来をつくる</a:t>
            </a:r>
            <a:endParaRPr kumimoji="1" lang="en-US" altLang="ja-JP" sz="1200" b="1" u="sng" spc="-100" dirty="0">
              <a:latin typeface="Meiryo UI" panose="020B0604030504040204" pitchFamily="50" charset="-128"/>
              <a:ea typeface="Meiryo UI" panose="020B0604030504040204" pitchFamily="50" charset="-128"/>
            </a:endParaRPr>
          </a:p>
          <a:p>
            <a:pPr marL="180975" lvl="0" indent="-180975" defTabSz="914400">
              <a:defRPr/>
            </a:pPr>
            <a:r>
              <a:rPr kumimoji="1" lang="ja-JP" altLang="en-US" sz="1000" spc="-100" dirty="0" smtClean="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➢教育、就労、生活支援など総合的な対策</a:t>
            </a:r>
            <a:r>
              <a:rPr kumimoji="1" lang="ja-JP" altLang="en-US" sz="1100" spc="-100" dirty="0">
                <a:latin typeface="Meiryo UI" panose="020B0604030504040204" pitchFamily="50" charset="-128"/>
                <a:ea typeface="Meiryo UI" panose="020B0604030504040204" pitchFamily="50" charset="-128"/>
              </a:rPr>
              <a:t>を</a:t>
            </a:r>
            <a:r>
              <a:rPr kumimoji="1" lang="ja-JP" altLang="en-US" sz="1100" spc="-100" dirty="0" smtClean="0">
                <a:latin typeface="Meiryo UI" panose="020B0604030504040204" pitchFamily="50" charset="-128"/>
                <a:ea typeface="Meiryo UI" panose="020B0604030504040204" pitchFamily="50" charset="-128"/>
              </a:rPr>
              <a:t>充実し、貧困の連鎖を断ち切り、子どもたち</a:t>
            </a:r>
            <a:r>
              <a:rPr kumimoji="1" lang="ja-JP" altLang="en-US" sz="1100" spc="-100" dirty="0">
                <a:latin typeface="Meiryo UI" panose="020B0604030504040204" pitchFamily="50" charset="-128"/>
                <a:ea typeface="Meiryo UI" panose="020B0604030504040204" pitchFamily="50" charset="-128"/>
              </a:rPr>
              <a:t>が</a:t>
            </a:r>
            <a:r>
              <a:rPr kumimoji="1" lang="ja-JP" altLang="en-US" sz="1100" spc="-100" dirty="0" smtClean="0">
                <a:latin typeface="Meiryo UI" panose="020B0604030504040204" pitchFamily="50" charset="-128"/>
                <a:ea typeface="Meiryo UI" panose="020B0604030504040204" pitchFamily="50" charset="-128"/>
              </a:rPr>
              <a:t>同じスタートライン</a:t>
            </a:r>
            <a:r>
              <a:rPr kumimoji="1" lang="ja-JP" altLang="en-US" sz="1100" spc="-100" dirty="0">
                <a:latin typeface="Meiryo UI" panose="020B0604030504040204" pitchFamily="50" charset="-128"/>
                <a:ea typeface="Meiryo UI" panose="020B0604030504040204" pitchFamily="50" charset="-128"/>
              </a:rPr>
              <a:t>に立ち、輝く未来に向かって進むことが</a:t>
            </a:r>
            <a:r>
              <a:rPr kumimoji="1" lang="ja-JP" altLang="en-US" sz="1100" spc="-100" dirty="0" smtClean="0">
                <a:latin typeface="Meiryo UI" panose="020B0604030504040204" pitchFamily="50" charset="-128"/>
                <a:ea typeface="Meiryo UI" panose="020B0604030504040204" pitchFamily="50" charset="-128"/>
              </a:rPr>
              <a:t>できる環境を実現。</a:t>
            </a:r>
            <a:endParaRPr kumimoji="1" lang="en-US" altLang="ja-JP" sz="1100" spc="-100"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17313" y="5430823"/>
            <a:ext cx="4254725" cy="784830"/>
          </a:xfrm>
          <a:prstGeom prst="rect">
            <a:avLst/>
          </a:prstGeom>
          <a:noFill/>
        </p:spPr>
        <p:txBody>
          <a:bodyPr wrap="square" rtlCol="0">
            <a:spAutoFit/>
          </a:bodyPr>
          <a:lstStyle/>
          <a:p>
            <a:r>
              <a:rPr kumimoji="1" lang="ja-JP" altLang="en-US" sz="1200" b="1" u="sng" spc="-100" dirty="0" smtClean="0">
                <a:latin typeface="Meiryo UI" panose="020B0604030504040204" pitchFamily="50" charset="-128"/>
                <a:ea typeface="Meiryo UI" panose="020B0604030504040204" pitchFamily="50" charset="-128"/>
              </a:rPr>
              <a:t>☝世界</a:t>
            </a:r>
            <a:r>
              <a:rPr kumimoji="1" lang="ja-JP" altLang="en-US" sz="1200" b="1" u="sng" spc="-100" dirty="0">
                <a:latin typeface="Meiryo UI" panose="020B0604030504040204" pitchFamily="50" charset="-128"/>
                <a:ea typeface="Meiryo UI" panose="020B0604030504040204" pitchFamily="50" charset="-128"/>
              </a:rPr>
              <a:t>トップレベル</a:t>
            </a:r>
            <a:r>
              <a:rPr kumimoji="1" lang="ja-JP" altLang="en-US" sz="1200" b="1" u="sng" spc="-100" dirty="0" smtClean="0">
                <a:latin typeface="Meiryo UI" panose="020B0604030504040204" pitchFamily="50" charset="-128"/>
                <a:ea typeface="Meiryo UI" panose="020B0604030504040204" pitchFamily="50" charset="-128"/>
              </a:rPr>
              <a:t>のバリアフリー</a:t>
            </a:r>
            <a:r>
              <a:rPr kumimoji="1" lang="ja-JP" altLang="en-US" sz="1200" b="1" u="sng" spc="-100" dirty="0">
                <a:latin typeface="Meiryo UI" panose="020B0604030504040204" pitchFamily="50" charset="-128"/>
                <a:ea typeface="Meiryo UI" panose="020B0604030504040204" pitchFamily="50" charset="-128"/>
              </a:rPr>
              <a:t>（ハード・ソフト両面）を実現</a:t>
            </a:r>
          </a:p>
          <a:p>
            <a:pPr marL="265113" indent="-265113"/>
            <a:r>
              <a:rPr kumimoji="1" lang="ja-JP" altLang="en-US" sz="1000" spc="-100" dirty="0" smtClean="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街中にユニバーサルデザインが浸透するとともに、「心のバリアフリー」が推進され、性別、国籍、年齢、障がいの有無などにかかわらず、誰もが生き生きとした人生を享受することができる世界トップレベルのバリアフリーを</a:t>
            </a:r>
            <a:r>
              <a:rPr kumimoji="1" lang="ja-JP" altLang="en-US" sz="1100" spc="-100" dirty="0" smtClean="0">
                <a:latin typeface="Meiryo UI" panose="020B0604030504040204" pitchFamily="50" charset="-128"/>
                <a:ea typeface="Meiryo UI" panose="020B0604030504040204" pitchFamily="50" charset="-128"/>
              </a:rPr>
              <a:t>実現</a:t>
            </a:r>
            <a:endParaRPr kumimoji="1" lang="ja-JP" altLang="en-US" sz="1100" spc="-1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00908" y="1559380"/>
            <a:ext cx="4117354" cy="1461939"/>
          </a:xfrm>
          <a:prstGeom prst="rect">
            <a:avLst/>
          </a:prstGeom>
          <a:noFill/>
        </p:spPr>
        <p:txBody>
          <a:bodyPr wrap="square" rtlCol="0">
            <a:spAutoFit/>
          </a:bodyPr>
          <a:lstStyle/>
          <a:p>
            <a:pPr lvl="0" defTabSz="914400">
              <a:defRPr/>
            </a:pPr>
            <a:r>
              <a:rPr kumimoji="1" lang="ja-JP" altLang="en-US" sz="1200" b="1" u="sng" spc="-100" dirty="0" smtClean="0">
                <a:latin typeface="Meiryo UI" panose="020B0604030504040204" pitchFamily="50" charset="-128"/>
                <a:ea typeface="Meiryo UI" panose="020B0604030504040204" pitchFamily="50" charset="-128"/>
              </a:rPr>
              <a:t>☝誰もがいきいきと活躍できる「</a:t>
            </a:r>
            <a:r>
              <a:rPr kumimoji="1" lang="en-US" altLang="ja-JP" sz="1200" b="1" u="sng" spc="-100" dirty="0" smtClean="0">
                <a:latin typeface="Meiryo UI" panose="020B0604030504040204" pitchFamily="50" charset="-128"/>
                <a:ea typeface="Meiryo UI" panose="020B0604030504040204" pitchFamily="50" charset="-128"/>
              </a:rPr>
              <a:t>10</a:t>
            </a:r>
            <a:r>
              <a:rPr kumimoji="1" lang="ja-JP" altLang="en-US" sz="1200" b="1" u="sng" spc="-100" dirty="0" smtClean="0">
                <a:latin typeface="Meiryo UI" panose="020B0604030504040204" pitchFamily="50" charset="-128"/>
                <a:ea typeface="Meiryo UI" panose="020B0604030504040204" pitchFamily="50" charset="-128"/>
              </a:rPr>
              <a:t>歳若返り」の実現</a:t>
            </a:r>
            <a:endParaRPr kumimoji="1" lang="en-US" altLang="ja-JP" sz="1200" b="1" u="sng" spc="-100" dirty="0">
              <a:latin typeface="Meiryo UI" panose="020B0604030504040204" pitchFamily="50" charset="-128"/>
              <a:ea typeface="Meiryo UI" panose="020B0604030504040204" pitchFamily="50" charset="-128"/>
            </a:endParaRPr>
          </a:p>
          <a:p>
            <a:pPr marL="265113" lvl="0" indent="-265113" defTabSz="914400">
              <a:defRPr/>
            </a:pPr>
            <a:r>
              <a:rPr kumimoji="1" lang="ja-JP" altLang="en-US" sz="1000" spc="-100" dirty="0">
                <a:latin typeface="Meiryo UI" panose="020B0604030504040204" pitchFamily="50" charset="-128"/>
                <a:ea typeface="Meiryo UI" panose="020B0604030504040204" pitchFamily="50" charset="-128"/>
              </a:rPr>
              <a:t>　</a:t>
            </a:r>
            <a:r>
              <a:rPr kumimoji="1" lang="ja-JP" altLang="en-US" sz="1000" spc="-100" dirty="0" smtClean="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➢いつでも遠隔医療やオーダーメイド医療などの先端医療を受けることができ、また、</a:t>
            </a:r>
            <a:r>
              <a:rPr kumimoji="1" lang="en-US" altLang="ja-JP" sz="1100" spc="-100" dirty="0">
                <a:latin typeface="Meiryo UI" panose="020B0604030504040204" pitchFamily="50" charset="-128"/>
                <a:ea typeface="Meiryo UI" panose="020B0604030504040204" pitchFamily="50" charset="-128"/>
              </a:rPr>
              <a:t>AI</a:t>
            </a:r>
            <a:r>
              <a:rPr kumimoji="1" lang="ja-JP" altLang="en-US" sz="1100" spc="-100" dirty="0">
                <a:latin typeface="Meiryo UI" panose="020B0604030504040204" pitchFamily="50" charset="-128"/>
                <a:ea typeface="Meiryo UI" panose="020B0604030504040204" pitchFamily="50" charset="-128"/>
              </a:rPr>
              <a:t>によるケアプランの作成や、リハビリロボットの進化等により生活の質の</a:t>
            </a:r>
            <a:r>
              <a:rPr kumimoji="1" lang="ja-JP" altLang="en-US" sz="1100" spc="-100" dirty="0" smtClean="0">
                <a:latin typeface="Meiryo UI" panose="020B0604030504040204" pitchFamily="50" charset="-128"/>
                <a:ea typeface="Meiryo UI" panose="020B0604030504040204" pitchFamily="50" charset="-128"/>
              </a:rPr>
              <a:t>向上。</a:t>
            </a:r>
            <a:endParaRPr kumimoji="1" lang="en-US" altLang="ja-JP" sz="1100" spc="-100" dirty="0" smtClean="0">
              <a:latin typeface="Meiryo UI" panose="020B0604030504040204" pitchFamily="50" charset="-128"/>
              <a:ea typeface="Meiryo UI" panose="020B0604030504040204" pitchFamily="50" charset="-128"/>
            </a:endParaRPr>
          </a:p>
          <a:p>
            <a:pPr marL="265113" indent="-265113" defTabSz="914400">
              <a:defRPr/>
            </a:pPr>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➢大阪の豊かな食や笑いの文化を</a:t>
            </a:r>
            <a:r>
              <a:rPr kumimoji="1" lang="ja-JP" altLang="en-US" sz="1100" spc="-100" dirty="0" smtClean="0">
                <a:latin typeface="Meiryo UI" panose="020B0604030504040204" pitchFamily="50" charset="-128"/>
                <a:ea typeface="Meiryo UI" panose="020B0604030504040204" pitchFamily="50" charset="-128"/>
              </a:rPr>
              <a:t>活かした健康寿命の延伸</a:t>
            </a:r>
            <a:endParaRPr kumimoji="1" lang="ja-JP" altLang="en-US" sz="1100" spc="-100" dirty="0">
              <a:latin typeface="Meiryo UI" panose="020B0604030504040204" pitchFamily="50" charset="-128"/>
              <a:ea typeface="Meiryo UI" panose="020B0604030504040204" pitchFamily="50" charset="-128"/>
            </a:endParaRPr>
          </a:p>
          <a:p>
            <a:pPr marL="265113" lvl="0" indent="-265113" defTabSz="914400">
              <a:defRPr/>
            </a:pPr>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➢家</a:t>
            </a:r>
            <a:r>
              <a:rPr kumimoji="1" lang="ja-JP" altLang="en-US" sz="1100" spc="-100" dirty="0">
                <a:latin typeface="Meiryo UI" panose="020B0604030504040204" pitchFamily="50" charset="-128"/>
                <a:ea typeface="Meiryo UI" panose="020B0604030504040204" pitchFamily="50" charset="-128"/>
              </a:rPr>
              <a:t>や街中でセンサーで健康をサポートするなど、先端技術を活用して、平均寿命と健康寿命との間の差を縮める「</a:t>
            </a:r>
            <a:r>
              <a:rPr kumimoji="1" lang="en-US" altLang="ja-JP" sz="1100" spc="-100" dirty="0">
                <a:latin typeface="Meiryo UI" panose="020B0604030504040204" pitchFamily="50" charset="-128"/>
                <a:ea typeface="Meiryo UI" panose="020B0604030504040204" pitchFamily="50" charset="-128"/>
              </a:rPr>
              <a:t>10</a:t>
            </a:r>
            <a:r>
              <a:rPr kumimoji="1" lang="ja-JP" altLang="en-US" sz="1100" spc="-100" dirty="0">
                <a:latin typeface="Meiryo UI" panose="020B0604030504040204" pitchFamily="50" charset="-128"/>
                <a:ea typeface="Meiryo UI" panose="020B0604030504040204" pitchFamily="50" charset="-128"/>
              </a:rPr>
              <a:t>歳若返り」を実現</a:t>
            </a:r>
            <a:r>
              <a:rPr kumimoji="1" lang="ja-JP" altLang="en-US" sz="1100" spc="-100" dirty="0" smtClean="0">
                <a:latin typeface="Meiryo UI" panose="020B0604030504040204" pitchFamily="50" charset="-128"/>
                <a:ea typeface="Meiryo UI" panose="020B0604030504040204" pitchFamily="50" charset="-128"/>
              </a:rPr>
              <a:t>。</a:t>
            </a:r>
            <a:endParaRPr kumimoji="1" lang="en-US" altLang="ja-JP" sz="1100" spc="-100" dirty="0" smtClean="0">
              <a:latin typeface="Meiryo UI" panose="020B0604030504040204" pitchFamily="50" charset="-128"/>
              <a:ea typeface="Meiryo UI" panose="020B0604030504040204" pitchFamily="50" charset="-128"/>
            </a:endParaRPr>
          </a:p>
          <a:p>
            <a:pPr marL="265113" lvl="0" indent="-265113" defTabSz="914400">
              <a:defRPr/>
            </a:pPr>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　</a:t>
            </a:r>
            <a:r>
              <a:rPr kumimoji="1" lang="ja-JP" altLang="en-US" sz="1000" spc="-100" dirty="0" smtClean="0">
                <a:latin typeface="Meiryo UI" panose="020B0604030504040204" pitchFamily="50" charset="-128"/>
                <a:ea typeface="Meiryo UI" panose="020B0604030504040204" pitchFamily="50" charset="-128"/>
              </a:rPr>
              <a:t>　</a:t>
            </a:r>
            <a:endParaRPr kumimoji="1" lang="en-US" altLang="ja-JP" sz="1100" spc="-1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584522" y="2855673"/>
            <a:ext cx="728530" cy="305703"/>
          </a:xfrm>
          <a:prstGeom prst="rect">
            <a:avLst/>
          </a:prstGeom>
          <a:solidFill>
            <a:srgbClr val="002060"/>
          </a:solidFill>
          <a:ln>
            <a:noFill/>
          </a:ln>
        </p:spPr>
        <p:txBody>
          <a:bodyPr wrap="square"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健康</a:t>
            </a:r>
          </a:p>
        </p:txBody>
      </p:sp>
      <p:sp>
        <p:nvSpPr>
          <p:cNvPr id="15" name="角丸四角形 14"/>
          <p:cNvSpPr/>
          <p:nvPr/>
        </p:nvSpPr>
        <p:spPr>
          <a:xfrm>
            <a:off x="5705058" y="3362448"/>
            <a:ext cx="3395101" cy="1040137"/>
          </a:xfrm>
          <a:prstGeom prst="roundRect">
            <a:avLst>
              <a:gd name="adj" fmla="val 7510"/>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291000" y="3866960"/>
            <a:ext cx="828116" cy="307777"/>
          </a:xfrm>
          <a:prstGeom prst="rect">
            <a:avLst/>
          </a:prstGeom>
          <a:solidFill>
            <a:srgbClr val="002060"/>
          </a:solidFill>
          <a:ln>
            <a:noFill/>
          </a:ln>
        </p:spPr>
        <p:txBody>
          <a:bodyPr wrap="square"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教育</a:t>
            </a:r>
          </a:p>
        </p:txBody>
      </p:sp>
      <p:sp>
        <p:nvSpPr>
          <p:cNvPr id="18" name="テキスト ボックス 17"/>
          <p:cNvSpPr txBox="1"/>
          <p:nvPr/>
        </p:nvSpPr>
        <p:spPr>
          <a:xfrm>
            <a:off x="5735930" y="3452474"/>
            <a:ext cx="3395101" cy="784830"/>
          </a:xfrm>
          <a:prstGeom prst="rect">
            <a:avLst/>
          </a:prstGeom>
          <a:noFill/>
        </p:spPr>
        <p:txBody>
          <a:bodyPr wrap="square" rtlCol="0">
            <a:spAutoFit/>
          </a:bodyPr>
          <a:lstStyle/>
          <a:p>
            <a:r>
              <a:rPr kumimoji="1" lang="ja-JP" altLang="en-US" sz="1200" b="1" u="sng" spc="-100" dirty="0">
                <a:latin typeface="Meiryo UI" panose="020B0604030504040204" pitchFamily="50" charset="-128"/>
                <a:ea typeface="Meiryo UI" panose="020B0604030504040204" pitchFamily="50" charset="-128"/>
              </a:rPr>
              <a:t>☝</a:t>
            </a:r>
            <a:r>
              <a:rPr kumimoji="1" lang="ja-JP" altLang="en-US" sz="1200" b="1" u="sng" spc="-100" dirty="0" smtClean="0">
                <a:latin typeface="Meiryo UI" panose="020B0604030504040204" pitchFamily="50" charset="-128"/>
                <a:ea typeface="Meiryo UI" panose="020B0604030504040204" pitchFamily="50" charset="-128"/>
              </a:rPr>
              <a:t>多様</a:t>
            </a:r>
            <a:r>
              <a:rPr kumimoji="1" lang="ja-JP" altLang="en-US" sz="1200" b="1" u="sng" spc="-100" dirty="0">
                <a:latin typeface="Meiryo UI" panose="020B0604030504040204" pitchFamily="50" charset="-128"/>
                <a:ea typeface="Meiryo UI" panose="020B0604030504040204" pitchFamily="50" charset="-128"/>
              </a:rPr>
              <a:t>な価値観</a:t>
            </a:r>
            <a:r>
              <a:rPr kumimoji="1" lang="ja-JP" altLang="en-US" sz="1200" b="1" u="sng" spc="-100" dirty="0" smtClean="0">
                <a:latin typeface="Meiryo UI" panose="020B0604030504040204" pitchFamily="50" charset="-128"/>
                <a:ea typeface="Meiryo UI" panose="020B0604030504040204" pitchFamily="50" charset="-128"/>
              </a:rPr>
              <a:t>をもった、世界</a:t>
            </a:r>
            <a:r>
              <a:rPr kumimoji="1" lang="ja-JP" altLang="en-US" sz="1200" b="1" u="sng" spc="-100" dirty="0">
                <a:latin typeface="Meiryo UI" panose="020B0604030504040204" pitchFamily="50" charset="-128"/>
                <a:ea typeface="Meiryo UI" panose="020B0604030504040204" pitchFamily="50" charset="-128"/>
              </a:rPr>
              <a:t>で活躍する次世代を育成</a:t>
            </a:r>
          </a:p>
          <a:p>
            <a:pPr marL="174625" indent="-174625"/>
            <a:r>
              <a:rPr kumimoji="1" lang="ja-JP" altLang="en-US" sz="1100" spc="-100" dirty="0" smtClean="0">
                <a:latin typeface="Meiryo UI" panose="020B0604030504040204" pitchFamily="50" charset="-128"/>
                <a:ea typeface="Meiryo UI" panose="020B0604030504040204" pitchFamily="50" charset="-128"/>
              </a:rPr>
              <a:t>　➢実社会に加え、サイバー空間上</a:t>
            </a:r>
            <a:r>
              <a:rPr kumimoji="1" lang="ja-JP" altLang="en-US" sz="1100" spc="-100" dirty="0">
                <a:latin typeface="Meiryo UI" panose="020B0604030504040204" pitchFamily="50" charset="-128"/>
                <a:ea typeface="Meiryo UI" panose="020B0604030504040204" pitchFamily="50" charset="-128"/>
              </a:rPr>
              <a:t>で</a:t>
            </a:r>
            <a:r>
              <a:rPr kumimoji="1" lang="ja-JP" altLang="en-US" sz="1100" spc="-100" dirty="0" smtClean="0">
                <a:latin typeface="Meiryo UI" panose="020B0604030504040204" pitchFamily="50" charset="-128"/>
                <a:ea typeface="Meiryo UI" panose="020B0604030504040204" pitchFamily="50" charset="-128"/>
              </a:rPr>
              <a:t>、大阪</a:t>
            </a:r>
            <a:r>
              <a:rPr kumimoji="1" lang="ja-JP" altLang="en-US" sz="1100" spc="-100" dirty="0">
                <a:latin typeface="Meiryo UI" panose="020B0604030504040204" pitchFamily="50" charset="-128"/>
                <a:ea typeface="Meiryo UI" panose="020B0604030504040204" pitchFamily="50" charset="-128"/>
              </a:rPr>
              <a:t>に</a:t>
            </a:r>
            <a:r>
              <a:rPr kumimoji="1" lang="ja-JP" altLang="en-US" sz="1100" spc="-100" dirty="0" smtClean="0">
                <a:latin typeface="Meiryo UI" panose="020B0604030504040204" pitchFamily="50" charset="-128"/>
                <a:ea typeface="Meiryo UI" panose="020B0604030504040204" pitchFamily="50" charset="-128"/>
              </a:rPr>
              <a:t>居ながら世界の</a:t>
            </a:r>
            <a:endParaRPr kumimoji="1" lang="en-US" altLang="ja-JP" sz="1100"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子どもたちと交流する</a:t>
            </a:r>
            <a:r>
              <a:rPr kumimoji="1" lang="ja-JP" altLang="en-US" sz="1100" spc="-100" dirty="0">
                <a:latin typeface="Meiryo UI" panose="020B0604030504040204" pitchFamily="50" charset="-128"/>
                <a:ea typeface="Meiryo UI" panose="020B0604030504040204" pitchFamily="50" charset="-128"/>
              </a:rPr>
              <a:t>ことで、多様な価値観や</a:t>
            </a:r>
            <a:r>
              <a:rPr kumimoji="1" lang="ja-JP" altLang="en-US" sz="1100" spc="-100" dirty="0" smtClean="0">
                <a:latin typeface="Meiryo UI" panose="020B0604030504040204" pitchFamily="50" charset="-128"/>
                <a:ea typeface="Meiryo UI" panose="020B0604030504040204" pitchFamily="50" charset="-128"/>
              </a:rPr>
              <a:t>世界的</a:t>
            </a:r>
            <a:endParaRPr kumimoji="1" lang="en-US" altLang="ja-JP" sz="1100" spc="-100" dirty="0" smtClean="0">
              <a:latin typeface="Meiryo UI" panose="020B0604030504040204" pitchFamily="50" charset="-128"/>
              <a:ea typeface="Meiryo UI" panose="020B0604030504040204" pitchFamily="50" charset="-128"/>
            </a:endParaRPr>
          </a:p>
          <a:p>
            <a:pPr marL="174625" indent="-174625"/>
            <a:r>
              <a:rPr kumimoji="1" lang="ja-JP" altLang="en-US" sz="1100" spc="-100" dirty="0">
                <a:latin typeface="Meiryo UI" panose="020B0604030504040204" pitchFamily="50" charset="-128"/>
                <a:ea typeface="Meiryo UI" panose="020B0604030504040204" pitchFamily="50" charset="-128"/>
              </a:rPr>
              <a:t>　</a:t>
            </a:r>
            <a:r>
              <a:rPr kumimoji="1" lang="ja-JP" altLang="en-US" sz="1100" spc="-100" dirty="0" smtClean="0">
                <a:latin typeface="Meiryo UI" panose="020B0604030504040204" pitchFamily="50" charset="-128"/>
                <a:ea typeface="Meiryo UI" panose="020B0604030504040204" pitchFamily="50" charset="-128"/>
              </a:rPr>
              <a:t>　　　　視野</a:t>
            </a:r>
            <a:r>
              <a:rPr kumimoji="1" lang="ja-JP" altLang="en-US" sz="1100" spc="-100" dirty="0">
                <a:latin typeface="Meiryo UI" panose="020B0604030504040204" pitchFamily="50" charset="-128"/>
                <a:ea typeface="Meiryo UI" panose="020B0604030504040204" pitchFamily="50" charset="-128"/>
              </a:rPr>
              <a:t>を育み、世界で活躍できる次世代人材を</a:t>
            </a:r>
            <a:r>
              <a:rPr kumimoji="1" lang="ja-JP" altLang="en-US" sz="1100" spc="-100" dirty="0" smtClean="0">
                <a:latin typeface="Meiryo UI" panose="020B0604030504040204" pitchFamily="50" charset="-128"/>
                <a:ea typeface="Meiryo UI" panose="020B0604030504040204" pitchFamily="50" charset="-128"/>
              </a:rPr>
              <a:t>育成。</a:t>
            </a:r>
            <a:endParaRPr kumimoji="1" lang="en-US" altLang="ja-JP" sz="1100" spc="-100" dirty="0" smtClean="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816693" y="2852011"/>
            <a:ext cx="1361848" cy="307777"/>
          </a:xfrm>
          <a:prstGeom prst="rect">
            <a:avLst/>
          </a:prstGeom>
          <a:solidFill>
            <a:srgbClr val="002060"/>
          </a:solidFill>
          <a:ln>
            <a:noFill/>
          </a:ln>
        </p:spPr>
        <p:txBody>
          <a:bodyPr wrap="square" rtlCol="0">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子育て・貧困</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3036955" y="5003656"/>
            <a:ext cx="1276097" cy="307777"/>
          </a:xfrm>
          <a:prstGeom prst="rect">
            <a:avLst/>
          </a:prstGeom>
          <a:solidFill>
            <a:srgbClr val="002060"/>
          </a:solidFill>
          <a:ln>
            <a:noFill/>
          </a:ln>
        </p:spPr>
        <p:txBody>
          <a:bodyPr wrap="square" rtlCol="0">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バリア</a:t>
            </a:r>
            <a:r>
              <a:rPr kumimoji="1" lang="ja-JP" altLang="en-US" sz="1400" b="1" dirty="0">
                <a:solidFill>
                  <a:schemeClr val="bg1"/>
                </a:solidFill>
                <a:latin typeface="Meiryo UI" panose="020B0604030504040204" pitchFamily="50" charset="-128"/>
                <a:ea typeface="Meiryo UI" panose="020B0604030504040204" pitchFamily="50" charset="-128"/>
              </a:rPr>
              <a:t>フリー</a:t>
            </a:r>
          </a:p>
        </p:txBody>
      </p:sp>
      <p:sp>
        <p:nvSpPr>
          <p:cNvPr id="25" name="角丸四角形 24"/>
          <p:cNvSpPr/>
          <p:nvPr/>
        </p:nvSpPr>
        <p:spPr>
          <a:xfrm>
            <a:off x="4937124" y="5046537"/>
            <a:ext cx="4125390" cy="1568394"/>
          </a:xfrm>
          <a:prstGeom prst="roundRect">
            <a:avLst>
              <a:gd name="adj" fmla="val 7510"/>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4627066" y="4827849"/>
            <a:ext cx="1032867" cy="307777"/>
          </a:xfrm>
          <a:prstGeom prst="rect">
            <a:avLst/>
          </a:prstGeom>
          <a:solidFill>
            <a:srgbClr val="002060"/>
          </a:solidFill>
          <a:ln>
            <a:noFill/>
          </a:ln>
        </p:spPr>
        <p:txBody>
          <a:bodyPr wrap="square"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住環境</a:t>
            </a:r>
          </a:p>
        </p:txBody>
      </p:sp>
      <p:sp>
        <p:nvSpPr>
          <p:cNvPr id="27" name="テキスト ボックス 26"/>
          <p:cNvSpPr txBox="1"/>
          <p:nvPr/>
        </p:nvSpPr>
        <p:spPr>
          <a:xfrm>
            <a:off x="4995330" y="5174623"/>
            <a:ext cx="4059148" cy="1308050"/>
          </a:xfrm>
          <a:prstGeom prst="rect">
            <a:avLst/>
          </a:prstGeom>
          <a:noFill/>
        </p:spPr>
        <p:txBody>
          <a:bodyPr wrap="square" rtlCol="0">
            <a:spAutoFit/>
          </a:bodyPr>
          <a:lstStyle/>
          <a:p>
            <a:pPr marL="180975" lvl="0" indent="-180975" defTabSz="914400">
              <a:defRPr/>
            </a:pPr>
            <a:r>
              <a:rPr kumimoji="1" lang="ja-JP" altLang="en-US" sz="1200" b="1" u="sng" spc="-100" dirty="0">
                <a:latin typeface="Meiryo UI" panose="020B0604030504040204" pitchFamily="50" charset="-128"/>
                <a:ea typeface="Meiryo UI" panose="020B0604030504040204" pitchFamily="50" charset="-128"/>
              </a:rPr>
              <a:t>☝人に</a:t>
            </a:r>
            <a:r>
              <a:rPr kumimoji="1" lang="ja-JP" altLang="en-US" sz="1200" b="1" u="sng" spc="-100" dirty="0" smtClean="0">
                <a:latin typeface="Meiryo UI" panose="020B0604030504040204" pitchFamily="50" charset="-128"/>
                <a:ea typeface="Meiryo UI" panose="020B0604030504040204" pitchFamily="50" charset="-128"/>
              </a:rPr>
              <a:t>やさしい暮らしやすいまちづくり</a:t>
            </a:r>
            <a:endParaRPr kumimoji="1" lang="en-US" altLang="ja-JP" sz="1200" b="1" u="sng" spc="-100" dirty="0">
              <a:latin typeface="Meiryo UI" panose="020B0604030504040204" pitchFamily="50" charset="-128"/>
              <a:ea typeface="Meiryo UI" panose="020B0604030504040204" pitchFamily="50" charset="-128"/>
            </a:endParaRPr>
          </a:p>
          <a:p>
            <a:pPr marL="180975" lvl="0" indent="-180975" defTabSz="914400">
              <a:defRPr/>
            </a:pPr>
            <a:r>
              <a:rPr kumimoji="1" lang="ja-JP" altLang="en-US" sz="800" spc="-100" dirty="0">
                <a:latin typeface="Meiryo UI" panose="020B0604030504040204" pitchFamily="50" charset="-128"/>
                <a:ea typeface="Meiryo UI" panose="020B0604030504040204" pitchFamily="50" charset="-128"/>
              </a:rPr>
              <a:t>　</a:t>
            </a:r>
            <a:r>
              <a:rPr kumimoji="1" lang="ja-JP" altLang="en-US" sz="1100" spc="-100" dirty="0">
                <a:latin typeface="Meiryo UI" panose="020B0604030504040204" pitchFamily="50" charset="-128"/>
                <a:ea typeface="Meiryo UI" panose="020B0604030504040204" pitchFamily="50" charset="-128"/>
              </a:rPr>
              <a:t>➢これまでの自動車中心のまちづくりから、歩行者中心のまちづくりに転換し、健康や環境、人に</a:t>
            </a:r>
            <a:r>
              <a:rPr kumimoji="1" lang="ja-JP" altLang="en-US" sz="1100" spc="-100" dirty="0" smtClean="0">
                <a:latin typeface="Meiryo UI" panose="020B0604030504040204" pitchFamily="50" charset="-128"/>
                <a:ea typeface="Meiryo UI" panose="020B0604030504040204" pitchFamily="50" charset="-128"/>
              </a:rPr>
              <a:t>やさしい</a:t>
            </a:r>
            <a:r>
              <a:rPr kumimoji="1" lang="ja-JP" altLang="en-US" sz="1100" spc="-100" dirty="0">
                <a:latin typeface="Meiryo UI" panose="020B0604030504040204" pitchFamily="50" charset="-128"/>
                <a:ea typeface="Meiryo UI" panose="020B0604030504040204" pitchFamily="50" charset="-128"/>
              </a:rPr>
              <a:t>暮</a:t>
            </a:r>
            <a:r>
              <a:rPr kumimoji="1" lang="ja-JP" altLang="en-US" sz="1100" spc="-100" dirty="0" smtClean="0">
                <a:latin typeface="Meiryo UI" panose="020B0604030504040204" pitchFamily="50" charset="-128"/>
                <a:ea typeface="Meiryo UI" panose="020B0604030504040204" pitchFamily="50" charset="-128"/>
              </a:rPr>
              <a:t>らしやすいまちを実現</a:t>
            </a:r>
            <a:endParaRPr kumimoji="1" lang="en-US" altLang="ja-JP" sz="1100" spc="-100" dirty="0" smtClean="0">
              <a:latin typeface="Meiryo UI" panose="020B0604030504040204" pitchFamily="50" charset="-128"/>
              <a:ea typeface="Meiryo UI" panose="020B0604030504040204" pitchFamily="50" charset="-128"/>
            </a:endParaRPr>
          </a:p>
          <a:p>
            <a:endParaRPr kumimoji="1" lang="en-US" altLang="ja-JP" sz="1100" dirty="0"/>
          </a:p>
          <a:p>
            <a:pPr marL="174625" indent="-174625"/>
            <a:r>
              <a:rPr kumimoji="1" lang="ja-JP" altLang="en-US" sz="1200" b="1" u="sng" spc="-100" dirty="0">
                <a:latin typeface="Meiryo UI" panose="020B0604030504040204" pitchFamily="50" charset="-128"/>
                <a:ea typeface="Meiryo UI" panose="020B0604030504040204" pitchFamily="50" charset="-128"/>
              </a:rPr>
              <a:t>☝自然が再生され、自然にふれあえる環境との共生</a:t>
            </a:r>
          </a:p>
          <a:p>
            <a:pPr marL="174625" indent="-174625"/>
            <a:r>
              <a:rPr kumimoji="1" lang="ja-JP" altLang="en-US" sz="1100" spc="-100" dirty="0">
                <a:latin typeface="Meiryo UI" panose="020B0604030504040204" pitchFamily="50" charset="-128"/>
                <a:ea typeface="Meiryo UI" panose="020B0604030504040204" pitchFamily="50" charset="-128"/>
              </a:rPr>
              <a:t>　➢海や河川などの自然が再生され</a:t>
            </a:r>
            <a:r>
              <a:rPr kumimoji="1" lang="ja-JP" altLang="en-US" sz="1100" spc="-100" dirty="0" smtClean="0">
                <a:latin typeface="Meiryo UI" panose="020B0604030504040204" pitchFamily="50" charset="-128"/>
                <a:ea typeface="Meiryo UI" panose="020B0604030504040204" pitchFamily="50" charset="-128"/>
              </a:rPr>
              <a:t>、身近に自然</a:t>
            </a:r>
            <a:r>
              <a:rPr kumimoji="1" lang="ja-JP" altLang="en-US" sz="1100" spc="-100" dirty="0">
                <a:latin typeface="Meiryo UI" panose="020B0604030504040204" pitchFamily="50" charset="-128"/>
                <a:ea typeface="Meiryo UI" panose="020B0604030504040204" pitchFamily="50" charset="-128"/>
              </a:rPr>
              <a:t>や四季が感じられ、</a:t>
            </a:r>
            <a:r>
              <a:rPr kumimoji="1" lang="ja-JP" altLang="en-US" sz="1100" spc="-100" dirty="0" smtClean="0">
                <a:latin typeface="Meiryo UI" panose="020B0604030504040204" pitchFamily="50" charset="-128"/>
                <a:ea typeface="Meiryo UI" panose="020B0604030504040204" pitchFamily="50" charset="-128"/>
              </a:rPr>
              <a:t>ふれあえるまちを実現</a:t>
            </a:r>
            <a:endParaRPr kumimoji="1" lang="ja-JP" altLang="en-US" sz="1100" dirty="0"/>
          </a:p>
        </p:txBody>
      </p:sp>
      <p:sp>
        <p:nvSpPr>
          <p:cNvPr id="31" name="角丸四角形 30"/>
          <p:cNvSpPr/>
          <p:nvPr/>
        </p:nvSpPr>
        <p:spPr>
          <a:xfrm>
            <a:off x="119711" y="488344"/>
            <a:ext cx="2078972" cy="464237"/>
          </a:xfrm>
          <a:prstGeom prst="roundRect">
            <a:avLst>
              <a:gd name="adj" fmla="val 500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119711" y="508400"/>
            <a:ext cx="2078971" cy="461665"/>
          </a:xfrm>
          <a:prstGeom prst="rect">
            <a:avLst/>
          </a:prstGeom>
        </p:spPr>
        <p:txBody>
          <a:bodyPr wrap="square">
            <a:spAutoFit/>
          </a:bodyPr>
          <a:lstStyle/>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いのち輝く幸せな暮らし</a:t>
            </a:r>
            <a:endPar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Human Well-being</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200" dirty="0">
              <a:solidFill>
                <a:schemeClr val="bg1"/>
              </a:solidFill>
              <a:effectLst>
                <a:outerShdw blurRad="38100" dist="38100" dir="2700000" algn="tl">
                  <a:srgbClr val="000000">
                    <a:alpha val="43137"/>
                  </a:srgbClr>
                </a:outerShdw>
              </a:effectLst>
            </a:endParaRPr>
          </a:p>
        </p:txBody>
      </p:sp>
      <p:sp>
        <p:nvSpPr>
          <p:cNvPr id="33" name="角丸四角形 32"/>
          <p:cNvSpPr/>
          <p:nvPr/>
        </p:nvSpPr>
        <p:spPr>
          <a:xfrm>
            <a:off x="83675" y="3462926"/>
            <a:ext cx="3449311" cy="1428137"/>
          </a:xfrm>
          <a:prstGeom prst="roundRect">
            <a:avLst>
              <a:gd name="adj" fmla="val 7026"/>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03969" y="3552523"/>
            <a:ext cx="3325030" cy="1292662"/>
          </a:xfrm>
          <a:prstGeom prst="rect">
            <a:avLst/>
          </a:prstGeom>
          <a:noFill/>
        </p:spPr>
        <p:txBody>
          <a:bodyPr wrap="square" rtlCol="0">
            <a:spAutoFit/>
          </a:bodyPr>
          <a:lstStyle/>
          <a:p>
            <a:pPr lvl="0" defTabSz="914400">
              <a:defRPr/>
            </a:pPr>
            <a:r>
              <a:rPr kumimoji="1" lang="ja-JP" altLang="en-US" sz="1200" b="1" u="sng" spc="-100" dirty="0" smtClean="0">
                <a:latin typeface="Meiryo UI" panose="020B0604030504040204" pitchFamily="50" charset="-128"/>
                <a:ea typeface="Meiryo UI" panose="020B0604030504040204" pitchFamily="50" charset="-128"/>
              </a:rPr>
              <a:t>☝人の命を守る世界一</a:t>
            </a:r>
            <a:r>
              <a:rPr kumimoji="1" lang="ja-JP" altLang="en-US" sz="1200" b="1" u="sng" spc="-100" dirty="0">
                <a:latin typeface="Meiryo UI" panose="020B0604030504040204" pitchFamily="50" charset="-128"/>
                <a:ea typeface="Meiryo UI" panose="020B0604030504040204" pitchFamily="50" charset="-128"/>
              </a:rPr>
              <a:t>の安全・安心を実現</a:t>
            </a:r>
          </a:p>
          <a:p>
            <a:pPr marL="174625" lvl="0" indent="-174625" defTabSz="914400">
              <a:defRPr/>
            </a:pPr>
            <a:r>
              <a:rPr kumimoji="1" lang="ja-JP" altLang="en-US" sz="1100" spc="-100" dirty="0" smtClean="0">
                <a:latin typeface="Meiryo UI" panose="020B0604030504040204" pitchFamily="50" charset="-128"/>
                <a:ea typeface="Meiryo UI" panose="020B0604030504040204" pitchFamily="50" charset="-128"/>
              </a:rPr>
              <a:t>　➢予知</a:t>
            </a:r>
            <a:r>
              <a:rPr kumimoji="1" lang="ja-JP" altLang="en-US" sz="1100" spc="-100" dirty="0">
                <a:latin typeface="Meiryo UI" panose="020B0604030504040204" pitchFamily="50" charset="-128"/>
                <a:ea typeface="Meiryo UI" panose="020B0604030504040204" pitchFamily="50" charset="-128"/>
              </a:rPr>
              <a:t>技術や減災のための基盤、技術の発展などにより、災害で犠牲になる人を出さない災害対策が実現</a:t>
            </a:r>
            <a:r>
              <a:rPr kumimoji="1" lang="ja-JP" altLang="en-US" sz="1100" spc="-100" dirty="0" smtClean="0">
                <a:latin typeface="Meiryo UI" panose="020B0604030504040204" pitchFamily="50" charset="-128"/>
                <a:ea typeface="Meiryo UI" panose="020B0604030504040204" pitchFamily="50" charset="-128"/>
              </a:rPr>
              <a:t>。</a:t>
            </a:r>
            <a:endParaRPr kumimoji="1" lang="en-US" altLang="ja-JP" sz="1100" spc="-100" dirty="0" smtClean="0">
              <a:latin typeface="Meiryo UI" panose="020B0604030504040204" pitchFamily="50" charset="-128"/>
              <a:ea typeface="Meiryo UI" panose="020B0604030504040204" pitchFamily="50" charset="-128"/>
            </a:endParaRPr>
          </a:p>
          <a:p>
            <a:pPr marL="174625" lvl="0" indent="-174625" defTabSz="914400">
              <a:defRPr/>
            </a:pPr>
            <a:endParaRPr kumimoji="1" lang="ja-JP" altLang="en-US" sz="1100" spc="-100" dirty="0">
              <a:latin typeface="Meiryo UI" panose="020B0604030504040204" pitchFamily="50" charset="-128"/>
              <a:ea typeface="Meiryo UI" panose="020B0604030504040204" pitchFamily="50" charset="-128"/>
            </a:endParaRPr>
          </a:p>
          <a:p>
            <a:pPr marL="174625" lvl="0" indent="-174625" defTabSz="914400">
              <a:defRPr/>
            </a:pPr>
            <a:r>
              <a:rPr kumimoji="1" lang="ja-JP" altLang="en-US" sz="1100" spc="-100" dirty="0" smtClean="0">
                <a:latin typeface="Meiryo UI" panose="020B0604030504040204" pitchFamily="50" charset="-128"/>
                <a:ea typeface="Meiryo UI" panose="020B0604030504040204" pitchFamily="50" charset="-128"/>
              </a:rPr>
              <a:t>　➢スマート</a:t>
            </a:r>
            <a:r>
              <a:rPr kumimoji="1" lang="ja-JP" altLang="en-US" sz="1100" spc="-100" dirty="0">
                <a:latin typeface="Meiryo UI" panose="020B0604030504040204" pitchFamily="50" charset="-128"/>
                <a:ea typeface="Meiryo UI" panose="020B0604030504040204" pitchFamily="50" charset="-128"/>
              </a:rPr>
              <a:t>住宅や最先端の防犯システム等による見守り機能の充実や、自動</a:t>
            </a:r>
            <a:r>
              <a:rPr kumimoji="1" lang="ja-JP" altLang="en-US" sz="1100" spc="-100" dirty="0" smtClean="0">
                <a:latin typeface="Meiryo UI" panose="020B0604030504040204" pitchFamily="50" charset="-128"/>
                <a:ea typeface="Meiryo UI" panose="020B0604030504040204" pitchFamily="50" charset="-128"/>
              </a:rPr>
              <a:t>運転技術</a:t>
            </a:r>
            <a:r>
              <a:rPr kumimoji="1" lang="ja-JP" altLang="en-US" sz="1100" spc="-100" dirty="0">
                <a:latin typeface="Meiryo UI" panose="020B0604030504040204" pitchFamily="50" charset="-128"/>
                <a:ea typeface="Meiryo UI" panose="020B0604030504040204" pitchFamily="50" charset="-128"/>
              </a:rPr>
              <a:t>等による交通事故対策などにより、最先端のセーフティなまちを</a:t>
            </a:r>
            <a:r>
              <a:rPr kumimoji="1" lang="ja-JP" altLang="en-US" sz="1100" spc="-100" dirty="0" smtClean="0">
                <a:latin typeface="Meiryo UI" panose="020B0604030504040204" pitchFamily="50" charset="-128"/>
                <a:ea typeface="Meiryo UI" panose="020B0604030504040204" pitchFamily="50" charset="-128"/>
              </a:rPr>
              <a:t>実現</a:t>
            </a:r>
            <a:endParaRPr kumimoji="1" lang="ja-JP" altLang="en-US" sz="1100" spc="-1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2921153" y="3976268"/>
            <a:ext cx="1061836" cy="307777"/>
          </a:xfrm>
          <a:prstGeom prst="rect">
            <a:avLst/>
          </a:prstGeom>
          <a:solidFill>
            <a:srgbClr val="002060"/>
          </a:solidFill>
          <a:ln>
            <a:noFill/>
          </a:ln>
        </p:spPr>
        <p:txBody>
          <a:bodyPr wrap="square" rtlCol="0">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安全・安心</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3"/>
          <a:stretch>
            <a:fillRect/>
          </a:stretch>
        </p:blipFill>
        <p:spPr>
          <a:xfrm>
            <a:off x="3368049" y="1119197"/>
            <a:ext cx="789869" cy="686843"/>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2776" y="6031044"/>
            <a:ext cx="713497" cy="713497"/>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53796" y="4845185"/>
            <a:ext cx="428328" cy="428328"/>
          </a:xfrm>
          <a:prstGeom prst="rect">
            <a:avLst/>
          </a:prstGeom>
        </p:spPr>
      </p:pic>
      <p:pic>
        <p:nvPicPr>
          <p:cNvPr id="3" name="図 2"/>
          <p:cNvPicPr>
            <a:picLocks noChangeAspect="1"/>
          </p:cNvPicPr>
          <p:nvPr/>
        </p:nvPicPr>
        <p:blipFill>
          <a:blip r:embed="rId6"/>
          <a:stretch>
            <a:fillRect/>
          </a:stretch>
        </p:blipFill>
        <p:spPr>
          <a:xfrm>
            <a:off x="113085" y="2851490"/>
            <a:ext cx="554557" cy="521378"/>
          </a:xfrm>
          <a:prstGeom prst="rect">
            <a:avLst/>
          </a:prstGeom>
        </p:spPr>
      </p:pic>
      <p:pic>
        <p:nvPicPr>
          <p:cNvPr id="43" name="図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70860" y="472523"/>
            <a:ext cx="619883" cy="619883"/>
          </a:xfrm>
          <a:prstGeom prst="rect">
            <a:avLst/>
          </a:prstGeom>
        </p:spPr>
      </p:pic>
    </p:spTree>
    <p:extLst>
      <p:ext uri="{BB962C8B-B14F-4D97-AF65-F5344CB8AC3E}">
        <p14:creationId xmlns:p14="http://schemas.microsoft.com/office/powerpoint/2010/main" val="4109302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図 35"/>
          <p:cNvPicPr>
            <a:picLocks noChangeAspect="1"/>
          </p:cNvPicPr>
          <p:nvPr/>
        </p:nvPicPr>
        <p:blipFill>
          <a:blip r:embed="rId2"/>
          <a:stretch>
            <a:fillRect/>
          </a:stretch>
        </p:blipFill>
        <p:spPr>
          <a:xfrm>
            <a:off x="3982413" y="2786277"/>
            <a:ext cx="1132117" cy="1137722"/>
          </a:xfrm>
          <a:prstGeom prst="rect">
            <a:avLst/>
          </a:prstGeom>
        </p:spPr>
      </p:pic>
      <p:sp>
        <p:nvSpPr>
          <p:cNvPr id="44" name="角丸四角形 43"/>
          <p:cNvSpPr/>
          <p:nvPr/>
        </p:nvSpPr>
        <p:spPr>
          <a:xfrm>
            <a:off x="603792" y="4265381"/>
            <a:ext cx="7679596" cy="1084217"/>
          </a:xfrm>
          <a:prstGeom prst="roundRect">
            <a:avLst>
              <a:gd name="adj" fmla="val 7026"/>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5042647" y="1438638"/>
            <a:ext cx="4003124" cy="2695278"/>
          </a:xfrm>
          <a:prstGeom prst="roundRect">
            <a:avLst>
              <a:gd name="adj" fmla="val 7026"/>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52199" y="1498622"/>
            <a:ext cx="3941534" cy="2635294"/>
          </a:xfrm>
          <a:prstGeom prst="roundRect">
            <a:avLst>
              <a:gd name="adj" fmla="val 7026"/>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518083" y="557162"/>
            <a:ext cx="6466663" cy="481927"/>
          </a:xfrm>
          <a:prstGeom prst="rect">
            <a:avLst/>
          </a:prstGeom>
        </p:spPr>
        <p:txBody>
          <a:bodyPr wrap="square">
            <a:spAutoFit/>
          </a:bodyPr>
          <a:lstStyle/>
          <a:p>
            <a:pPr marL="84138" lvl="0" indent="-84138" defTabSz="914400">
              <a:lnSpc>
                <a:spcPts val="1600"/>
              </a:lnSpc>
              <a:defRPr/>
            </a:pP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誰もが世界とつながり、世界の人々ととも</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に「ひとを救い、地球を守る」ソーシャルグッドな</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取組</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推進</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52917" y="523368"/>
            <a:ext cx="2441337" cy="449718"/>
          </a:xfrm>
          <a:prstGeom prst="roundRect">
            <a:avLst>
              <a:gd name="adj" fmla="val 50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03761" y="539765"/>
            <a:ext cx="2766278" cy="461665"/>
          </a:xfrm>
          <a:prstGeom prst="rect">
            <a:avLst/>
          </a:prstGeom>
        </p:spPr>
        <p:txBody>
          <a:bodyPr wrap="square">
            <a:spAutoFit/>
          </a:bodyPr>
          <a:lstStyle/>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世界の未来をともにつくる</a:t>
            </a:r>
            <a:endPar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Global Good Hub Osaka</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200" dirty="0">
              <a:solidFill>
                <a:schemeClr val="bg1"/>
              </a:solidFill>
              <a:effectLst>
                <a:outerShdw blurRad="38100" dist="38100" dir="2700000" algn="tl">
                  <a:srgbClr val="000000">
                    <a:alpha val="43137"/>
                  </a:srgbClr>
                </a:outerShdw>
              </a:effectLst>
            </a:endParaRPr>
          </a:p>
        </p:txBody>
      </p:sp>
      <p:sp>
        <p:nvSpPr>
          <p:cNvPr id="32" name="正方形/長方形 31"/>
          <p:cNvSpPr/>
          <p:nvPr/>
        </p:nvSpPr>
        <p:spPr>
          <a:xfrm>
            <a:off x="0" y="1128146"/>
            <a:ext cx="8646459" cy="297517"/>
          </a:xfrm>
          <a:prstGeom prst="rect">
            <a:avLst/>
          </a:prstGeom>
        </p:spPr>
        <p:txBody>
          <a:bodyPr wrap="square">
            <a:spAutoFit/>
          </a:bodyPr>
          <a:lstStyle/>
          <a:p>
            <a:pPr marL="84138" lvl="0" indent="-84138" defTabSz="914400">
              <a:lnSpc>
                <a:spcPts val="1600"/>
              </a:lnSpc>
              <a:defRPr/>
            </a:pPr>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■①と②取組を通じて、世界の課題解決に貢献するとともに、ソーシャルグッドな取組を推進する次世代を育成</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71593" y="5446566"/>
            <a:ext cx="5468219" cy="297517"/>
          </a:xfrm>
          <a:prstGeom prst="rect">
            <a:avLst/>
          </a:prstGeom>
        </p:spPr>
        <p:txBody>
          <a:bodyPr wrap="square">
            <a:spAutoFit/>
          </a:bodyPr>
          <a:lstStyle/>
          <a:p>
            <a:pPr marL="84138" lvl="0" indent="-84138" defTabSz="914400">
              <a:lnSpc>
                <a:spcPts val="1600"/>
              </a:lnSpc>
              <a:defRPr/>
            </a:pPr>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■大阪的価値観を世界的な取組を促す新たな価値観へ</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603792" y="4294952"/>
            <a:ext cx="7864257" cy="276999"/>
          </a:xfrm>
          <a:prstGeom prst="rect">
            <a:avLst/>
          </a:prstGeom>
          <a:noFill/>
          <a:effectLst>
            <a:softEdge rad="0"/>
          </a:effectLst>
        </p:spPr>
        <p:txBody>
          <a:bodyPr wrap="square" anchor="ctr">
            <a:spAutoFit/>
          </a:bodyPr>
          <a:lstStyle/>
          <a:p>
            <a:r>
              <a:rPr kumimoji="1" lang="ja-JP" altLang="en-US" sz="1200" b="1" spc="-100" dirty="0">
                <a:latin typeface="Meiryo UI" panose="020B0604030504040204" pitchFamily="50" charset="-128"/>
                <a:ea typeface="Meiryo UI" panose="020B0604030504040204" pitchFamily="50" charset="-128"/>
              </a:rPr>
              <a:t>大阪人が有する進取の気質やおせっかいの精神も</a:t>
            </a:r>
            <a:r>
              <a:rPr kumimoji="1" lang="ja-JP" altLang="en-US" sz="1200" b="1" spc="-100" dirty="0" smtClean="0">
                <a:latin typeface="Meiryo UI" panose="020B0604030504040204" pitchFamily="50" charset="-128"/>
                <a:ea typeface="Meiryo UI" panose="020B0604030504040204" pitchFamily="50" charset="-128"/>
              </a:rPr>
              <a:t>活かし、地球の未来や世界の人々のことを考え、行動できる次代を担う人材を育成　</a:t>
            </a:r>
            <a:endParaRPr lang="ja-JP" altLang="en-US" sz="1200" dirty="0"/>
          </a:p>
        </p:txBody>
      </p:sp>
      <p:sp>
        <p:nvSpPr>
          <p:cNvPr id="16" name="正方形/長方形 15"/>
          <p:cNvSpPr/>
          <p:nvPr/>
        </p:nvSpPr>
        <p:spPr>
          <a:xfrm>
            <a:off x="172030" y="2276958"/>
            <a:ext cx="3797837" cy="276999"/>
          </a:xfrm>
          <a:prstGeom prst="rect">
            <a:avLst/>
          </a:prstGeom>
          <a:solidFill>
            <a:schemeClr val="accent2"/>
          </a:solidFill>
        </p:spPr>
        <p:txBody>
          <a:bodyPr wrap="square">
            <a:spAutoFit/>
          </a:bodyPr>
          <a:lstStyle/>
          <a:p>
            <a:pPr algn="ctr"/>
            <a:r>
              <a:rPr lang="ja-JP" altLang="en-US" sz="1200" b="1" spc="-100" dirty="0" smtClean="0">
                <a:solidFill>
                  <a:schemeClr val="bg1"/>
                </a:solidFill>
                <a:latin typeface="Meiryo UI" panose="020B0604030504040204" pitchFamily="50" charset="-128"/>
                <a:ea typeface="Meiryo UI" panose="020B0604030504040204" pitchFamily="50" charset="-128"/>
              </a:rPr>
              <a:t>世界に向けた「いきいきと活躍できる高齢社会モデル」の発信</a:t>
            </a:r>
            <a:endParaRPr lang="ja-JP" altLang="en-US" sz="1200" b="1" spc="-100" dirty="0">
              <a:solidFill>
                <a:schemeClr val="bg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172030" y="2543469"/>
            <a:ext cx="3782238" cy="553998"/>
          </a:xfrm>
          <a:prstGeom prst="rect">
            <a:avLst/>
          </a:prstGeom>
          <a:solidFill>
            <a:schemeClr val="bg1"/>
          </a:solidFill>
          <a:ln>
            <a:solidFill>
              <a:schemeClr val="tx1"/>
            </a:solidFill>
          </a:ln>
        </p:spPr>
        <p:txBody>
          <a:bodyPr wrap="square">
            <a:spAutoFit/>
          </a:bodyPr>
          <a:lstStyle/>
          <a:p>
            <a:pPr>
              <a:lnSpc>
                <a:spcPts val="1200"/>
              </a:lnSpc>
            </a:pPr>
            <a:r>
              <a:rPr lang="ja-JP" altLang="en-US" sz="1100" spc="-100" dirty="0" smtClean="0">
                <a:latin typeface="Meiryo UI" panose="020B0604030504040204" pitchFamily="50" charset="-128"/>
                <a:ea typeface="Meiryo UI" panose="020B0604030504040204" pitchFamily="50" charset="-128"/>
              </a:rPr>
              <a:t>・「</a:t>
            </a:r>
            <a:r>
              <a:rPr lang="en-US" altLang="ja-JP" sz="1100" spc="-100" dirty="0" smtClean="0">
                <a:latin typeface="Meiryo UI" panose="020B0604030504040204" pitchFamily="50" charset="-128"/>
                <a:ea typeface="Meiryo UI" panose="020B0604030504040204" pitchFamily="50" charset="-128"/>
              </a:rPr>
              <a:t>10</a:t>
            </a:r>
            <a:r>
              <a:rPr lang="ja-JP" altLang="en-US" sz="1100" spc="-100" dirty="0" smtClean="0">
                <a:latin typeface="Meiryo UI" panose="020B0604030504040204" pitchFamily="50" charset="-128"/>
                <a:ea typeface="Meiryo UI" panose="020B0604030504040204" pitchFamily="50" charset="-128"/>
              </a:rPr>
              <a:t>歳若返り」の取組を通じて、誰</a:t>
            </a:r>
            <a:r>
              <a:rPr lang="ja-JP" altLang="en-US" sz="1100" spc="-100" dirty="0">
                <a:latin typeface="Meiryo UI" panose="020B0604030504040204" pitchFamily="50" charset="-128"/>
                <a:ea typeface="Meiryo UI" panose="020B0604030504040204" pitchFamily="50" charset="-128"/>
              </a:rPr>
              <a:t>もが生涯を通じ、自らの意思に基づき活動的に生活</a:t>
            </a:r>
            <a:r>
              <a:rPr lang="ja-JP" altLang="en-US" sz="1100" spc="-100" dirty="0" smtClean="0">
                <a:latin typeface="Meiryo UI" panose="020B0604030504040204" pitchFamily="50" charset="-128"/>
                <a:ea typeface="Meiryo UI" panose="020B0604030504040204" pitchFamily="50" charset="-128"/>
              </a:rPr>
              <a:t>できる健康づくりや社会システムを大阪から世界に向けて発信していく</a:t>
            </a:r>
            <a:endParaRPr lang="ja-JP" altLang="en-US" sz="1100" spc="-1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4296" y="1598366"/>
            <a:ext cx="3845571" cy="646331"/>
          </a:xfrm>
          <a:prstGeom prst="rect">
            <a:avLst/>
          </a:prstGeom>
          <a:noFill/>
          <a:effectLst>
            <a:softEdge rad="0"/>
          </a:effectLst>
        </p:spPr>
        <p:txBody>
          <a:bodyPr wrap="square" anchor="ctr">
            <a:spAutoFit/>
          </a:bodyPr>
          <a:lstStyle/>
          <a:p>
            <a:r>
              <a:rPr kumimoji="1" lang="ja-JP" altLang="en-US" sz="1200" b="1" spc="-100" dirty="0" smtClean="0">
                <a:latin typeface="Meiryo UI" panose="020B0604030504040204" pitchFamily="50" charset="-128"/>
                <a:ea typeface="Meiryo UI" panose="020B0604030504040204" pitchFamily="50" charset="-128"/>
              </a:rPr>
              <a:t>大阪が有するライフサイエンスのポテンシャルやものづくり技術などを活かし、世界に先駆けて高齢化が進展する課題先進都市として、世界の健康・医療に貢献</a:t>
            </a:r>
            <a:endParaRPr kumimoji="1" lang="en-US" altLang="ja-JP" sz="1200" b="1" spc="-1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172030" y="3200229"/>
            <a:ext cx="3782238" cy="276999"/>
          </a:xfrm>
          <a:prstGeom prst="rect">
            <a:avLst/>
          </a:prstGeom>
          <a:solidFill>
            <a:schemeClr val="accent2"/>
          </a:solidFill>
        </p:spPr>
        <p:txBody>
          <a:bodyPr wrap="square">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世界のいのちを救う未来医療の</a:t>
            </a:r>
            <a:r>
              <a:rPr lang="ja-JP" altLang="en-US" sz="1200" b="1" dirty="0" smtClean="0">
                <a:solidFill>
                  <a:schemeClr val="bg1"/>
                </a:solidFill>
                <a:latin typeface="Meiryo UI" panose="020B0604030504040204" pitchFamily="50" charset="-128"/>
                <a:ea typeface="Meiryo UI" panose="020B0604030504040204" pitchFamily="50" charset="-128"/>
              </a:rPr>
              <a:t>実現</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172030" y="3477228"/>
            <a:ext cx="3782238" cy="553998"/>
          </a:xfrm>
          <a:prstGeom prst="rect">
            <a:avLst/>
          </a:prstGeom>
          <a:solidFill>
            <a:schemeClr val="bg1">
              <a:alpha val="84000"/>
            </a:schemeClr>
          </a:solidFill>
          <a:ln>
            <a:solidFill>
              <a:schemeClr val="tx1"/>
            </a:solidFill>
          </a:ln>
        </p:spPr>
        <p:txBody>
          <a:bodyPr wrap="square">
            <a:spAutoFit/>
          </a:bodyPr>
          <a:lstStyle/>
          <a:p>
            <a:pPr>
              <a:lnSpc>
                <a:spcPts val="1200"/>
              </a:lnSpc>
            </a:pPr>
            <a:r>
              <a:rPr lang="ja-JP" altLang="en-US" sz="1100" spc="-100" dirty="0" smtClean="0">
                <a:latin typeface="Meiryo UI" panose="020B0604030504040204" pitchFamily="50" charset="-128"/>
                <a:ea typeface="Meiryo UI" panose="020B0604030504040204" pitchFamily="50" charset="-128"/>
              </a:rPr>
              <a:t>・有効</a:t>
            </a:r>
            <a:r>
              <a:rPr lang="ja-JP" altLang="en-US" sz="1100" spc="-100" dirty="0">
                <a:latin typeface="Meiryo UI" panose="020B0604030504040204" pitchFamily="50" charset="-128"/>
                <a:ea typeface="Meiryo UI" panose="020B0604030504040204" pitchFamily="50" charset="-128"/>
              </a:rPr>
              <a:t>な治療法が確立していない病の克服や、誰もが安価に利用できる医療環境の実現などを目的に、世界に貢献する革新的医薬品や未来医療の実現を</a:t>
            </a:r>
            <a:r>
              <a:rPr lang="ja-JP" altLang="en-US" sz="1100" spc="-100" dirty="0" smtClean="0">
                <a:latin typeface="Meiryo UI" panose="020B0604030504040204" pitchFamily="50" charset="-128"/>
                <a:ea typeface="Meiryo UI" panose="020B0604030504040204" pitchFamily="50" charset="-128"/>
              </a:rPr>
              <a:t>めざす</a:t>
            </a:r>
            <a:endParaRPr lang="ja-JP" altLang="en-US" sz="1100" spc="-100" dirty="0">
              <a:latin typeface="Meiryo UI" panose="020B0604030504040204" pitchFamily="50" charset="-128"/>
              <a:ea typeface="Meiryo UI" panose="020B0604030504040204" pitchFamily="50" charset="-128"/>
            </a:endParaRPr>
          </a:p>
        </p:txBody>
      </p:sp>
      <p:sp>
        <p:nvSpPr>
          <p:cNvPr id="25" name="正方形/長方形 24"/>
          <p:cNvSpPr/>
          <p:nvPr/>
        </p:nvSpPr>
        <p:spPr>
          <a:xfrm>
            <a:off x="5121847" y="1525095"/>
            <a:ext cx="3782407" cy="657205"/>
          </a:xfrm>
          <a:prstGeom prst="rect">
            <a:avLst/>
          </a:prstGeom>
          <a:noFill/>
          <a:effectLst>
            <a:softEdge rad="0"/>
          </a:effectLst>
        </p:spPr>
        <p:txBody>
          <a:bodyPr wrap="square" anchor="ctr">
            <a:spAutoFit/>
          </a:bodyPr>
          <a:lstStyle/>
          <a:p>
            <a:r>
              <a:rPr kumimoji="1" lang="ja-JP" altLang="en-US" sz="1200" b="1" spc="-100" dirty="0" smtClean="0">
                <a:latin typeface="Meiryo UI" panose="020B0604030504040204" pitchFamily="50" charset="-128"/>
                <a:ea typeface="Meiryo UI" panose="020B0604030504040204" pitchFamily="50" charset="-128"/>
              </a:rPr>
              <a:t>大阪が有する新エネルギー</a:t>
            </a:r>
            <a:r>
              <a:rPr kumimoji="1" lang="ja-JP" altLang="en-US" sz="1200" b="1" spc="-100" dirty="0">
                <a:latin typeface="Meiryo UI" panose="020B0604030504040204" pitchFamily="50" charset="-128"/>
                <a:ea typeface="Meiryo UI" panose="020B0604030504040204" pitchFamily="50" charset="-128"/>
              </a:rPr>
              <a:t>産業等のポテンシャルや公害対策などの経験を</a:t>
            </a:r>
            <a:r>
              <a:rPr kumimoji="1" lang="ja-JP" altLang="en-US" sz="1200" b="1" spc="-100" dirty="0" smtClean="0">
                <a:latin typeface="Meiryo UI" panose="020B0604030504040204" pitchFamily="50" charset="-128"/>
                <a:ea typeface="Meiryo UI" panose="020B0604030504040204" pitchFamily="50" charset="-128"/>
              </a:rPr>
              <a:t>活かし、</a:t>
            </a:r>
            <a:r>
              <a:rPr kumimoji="1" lang="en-US" altLang="ja-JP" sz="1200" b="1" spc="-100" dirty="0">
                <a:latin typeface="Meiryo UI" panose="020B0604030504040204" pitchFamily="50" charset="-128"/>
                <a:ea typeface="Meiryo UI" panose="020B0604030504040204" pitchFamily="50" charset="-128"/>
              </a:rPr>
              <a:t>G20</a:t>
            </a:r>
            <a:r>
              <a:rPr kumimoji="1" lang="ja-JP" altLang="en-US" sz="1200" b="1" spc="-100" dirty="0">
                <a:latin typeface="Meiryo UI" panose="020B0604030504040204" pitchFamily="50" charset="-128"/>
                <a:ea typeface="Meiryo UI" panose="020B0604030504040204" pitchFamily="50" charset="-128"/>
              </a:rPr>
              <a:t>大阪サミット</a:t>
            </a:r>
            <a:r>
              <a:rPr kumimoji="1" lang="ja-JP" altLang="en-US" sz="1200" b="1" spc="-100" dirty="0" smtClean="0">
                <a:latin typeface="Meiryo UI" panose="020B0604030504040204" pitchFamily="50" charset="-128"/>
                <a:ea typeface="Meiryo UI" panose="020B0604030504040204" pitchFamily="50" charset="-128"/>
              </a:rPr>
              <a:t>のホストシティとして、地球環境を守る取組を先導</a:t>
            </a:r>
            <a:endParaRPr kumimoji="1" lang="en-US" altLang="ja-JP" sz="1200" b="1" spc="-100" dirty="0" smtClean="0">
              <a:latin typeface="Meiryo UI" panose="020B0604030504040204" pitchFamily="50" charset="-128"/>
              <a:ea typeface="Meiryo UI" panose="020B0604030504040204" pitchFamily="50" charset="-128"/>
            </a:endParaRPr>
          </a:p>
        </p:txBody>
      </p:sp>
      <p:sp>
        <p:nvSpPr>
          <p:cNvPr id="26" name="正方形/長方形 25"/>
          <p:cNvSpPr/>
          <p:nvPr/>
        </p:nvSpPr>
        <p:spPr>
          <a:xfrm>
            <a:off x="5172549" y="2181203"/>
            <a:ext cx="3782238" cy="276999"/>
          </a:xfrm>
          <a:prstGeom prst="rect">
            <a:avLst/>
          </a:prstGeom>
          <a:solidFill>
            <a:schemeClr val="accent2"/>
          </a:solidFill>
        </p:spPr>
        <p:txBody>
          <a:bodyPr wrap="square">
            <a:spAutoFit/>
          </a:bodyPr>
          <a:lstStyle/>
          <a:p>
            <a:pPr algn="ctr"/>
            <a:r>
              <a:rPr lang="ja-JP" altLang="en-US" sz="1200" b="1" spc="-100" dirty="0">
                <a:solidFill>
                  <a:schemeClr val="bg1"/>
                </a:solidFill>
                <a:latin typeface="Meiryo UI" panose="020B0604030504040204" pitchFamily="50" charset="-128"/>
                <a:ea typeface="Meiryo UI" panose="020B0604030504040204" pitchFamily="50" charset="-128"/>
              </a:rPr>
              <a:t>世界の人たちとともに地球を</a:t>
            </a:r>
            <a:r>
              <a:rPr lang="ja-JP" altLang="en-US" sz="1200" b="1" spc="-100" dirty="0" smtClean="0">
                <a:solidFill>
                  <a:schemeClr val="bg1"/>
                </a:solidFill>
                <a:latin typeface="Meiryo UI" panose="020B0604030504040204" pitchFamily="50" charset="-128"/>
                <a:ea typeface="Meiryo UI" panose="020B0604030504040204" pitchFamily="50" charset="-128"/>
              </a:rPr>
              <a:t>救う「</a:t>
            </a:r>
            <a:r>
              <a:rPr lang="en-US" altLang="ja-JP" sz="1200" b="1" spc="-100" dirty="0" smtClean="0">
                <a:solidFill>
                  <a:schemeClr val="bg1"/>
                </a:solidFill>
                <a:latin typeface="Meiryo UI" panose="020B0604030504040204" pitchFamily="50" charset="-128"/>
                <a:ea typeface="Meiryo UI" panose="020B0604030504040204" pitchFamily="50" charset="-128"/>
              </a:rPr>
              <a:t>CO2</a:t>
            </a:r>
            <a:r>
              <a:rPr lang="ja-JP" altLang="en-US" sz="1200" b="1" spc="-100" dirty="0" smtClean="0">
                <a:solidFill>
                  <a:schemeClr val="bg1"/>
                </a:solidFill>
                <a:latin typeface="Meiryo UI" panose="020B0604030504040204" pitchFamily="50" charset="-128"/>
                <a:ea typeface="Meiryo UI" panose="020B0604030504040204" pitchFamily="50" charset="-128"/>
              </a:rPr>
              <a:t>実質</a:t>
            </a:r>
            <a:r>
              <a:rPr lang="ja-JP" altLang="en-US" sz="1200" b="1" spc="-100" dirty="0">
                <a:solidFill>
                  <a:schemeClr val="bg1"/>
                </a:solidFill>
                <a:latin typeface="Meiryo UI" panose="020B0604030504040204" pitchFamily="50" charset="-128"/>
                <a:ea typeface="Meiryo UI" panose="020B0604030504040204" pitchFamily="50" charset="-128"/>
              </a:rPr>
              <a:t>排出ゼロ」</a:t>
            </a:r>
            <a:r>
              <a:rPr lang="ja-JP" altLang="en-US" sz="1200" b="1" spc="-100" dirty="0" smtClean="0">
                <a:solidFill>
                  <a:schemeClr val="bg1"/>
                </a:solidFill>
                <a:latin typeface="Meiryo UI" panose="020B0604030504040204" pitchFamily="50" charset="-128"/>
                <a:ea typeface="Meiryo UI" panose="020B0604030504040204" pitchFamily="50" charset="-128"/>
              </a:rPr>
              <a:t>を実現</a:t>
            </a:r>
            <a:endParaRPr lang="ja-JP" altLang="en-US" sz="1200" b="1" spc="-100"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5172549" y="2464484"/>
            <a:ext cx="3766640" cy="553998"/>
          </a:xfrm>
          <a:prstGeom prst="rect">
            <a:avLst/>
          </a:prstGeom>
          <a:solidFill>
            <a:schemeClr val="bg1">
              <a:alpha val="84000"/>
            </a:schemeClr>
          </a:solidFill>
          <a:ln>
            <a:solidFill>
              <a:schemeClr val="tx1"/>
            </a:solidFill>
          </a:ln>
        </p:spPr>
        <p:txBody>
          <a:bodyPr wrap="square">
            <a:spAutoFit/>
          </a:bodyPr>
          <a:lstStyle/>
          <a:p>
            <a:pPr>
              <a:lnSpc>
                <a:spcPts val="1200"/>
              </a:lnSpc>
            </a:pPr>
            <a:r>
              <a:rPr lang="ja-JP" altLang="en-US" sz="1050" spc="-100" dirty="0" smtClean="0">
                <a:latin typeface="Meiryo UI" panose="020B0604030504040204" pitchFamily="50" charset="-128"/>
                <a:ea typeface="Meiryo UI" panose="020B0604030504040204" pitchFamily="50" charset="-128"/>
              </a:rPr>
              <a:t>・新エネルギー産業等</a:t>
            </a:r>
            <a:r>
              <a:rPr lang="ja-JP" altLang="en-US" sz="1100" spc="-100" dirty="0" smtClean="0">
                <a:latin typeface="Meiryo UI" panose="020B0604030504040204" pitchFamily="50" charset="-128"/>
                <a:ea typeface="Meiryo UI" panose="020B0604030504040204" pitchFamily="50" charset="-128"/>
              </a:rPr>
              <a:t>の</a:t>
            </a:r>
            <a:r>
              <a:rPr lang="ja-JP" altLang="en-US" sz="1100" spc="-100" dirty="0">
                <a:latin typeface="Meiryo UI" panose="020B0604030504040204" pitchFamily="50" charset="-128"/>
                <a:ea typeface="Meiryo UI" panose="020B0604030504040204" pitchFamily="50" charset="-128"/>
              </a:rPr>
              <a:t>ポテンシャルや公害対策などの経験を</a:t>
            </a:r>
            <a:r>
              <a:rPr lang="ja-JP" altLang="en-US" sz="1100" spc="-100" dirty="0" smtClean="0">
                <a:latin typeface="Meiryo UI" panose="020B0604030504040204" pitchFamily="50" charset="-128"/>
                <a:ea typeface="Meiryo UI" panose="020B0604030504040204" pitchFamily="50" charset="-128"/>
              </a:rPr>
              <a:t>活かした「</a:t>
            </a:r>
            <a:r>
              <a:rPr lang="en-US" altLang="ja-JP" sz="1100" spc="-100" dirty="0" smtClean="0">
                <a:latin typeface="Meiryo UI" panose="020B0604030504040204" pitchFamily="50" charset="-128"/>
                <a:ea typeface="Meiryo UI" panose="020B0604030504040204" pitchFamily="50" charset="-128"/>
              </a:rPr>
              <a:t>CO2</a:t>
            </a:r>
            <a:r>
              <a:rPr lang="ja-JP" altLang="en-US" sz="1100" spc="-100" dirty="0">
                <a:latin typeface="Meiryo UI" panose="020B0604030504040204" pitchFamily="50" charset="-128"/>
                <a:ea typeface="Meiryo UI" panose="020B0604030504040204" pitchFamily="50" charset="-128"/>
              </a:rPr>
              <a:t>実質排出</a:t>
            </a:r>
            <a:r>
              <a:rPr lang="ja-JP" altLang="en-US" sz="1100" spc="-100" dirty="0" smtClean="0">
                <a:latin typeface="Meiryo UI" panose="020B0604030504040204" pitchFamily="50" charset="-128"/>
                <a:ea typeface="Meiryo UI" panose="020B0604030504040204" pitchFamily="50" charset="-128"/>
              </a:rPr>
              <a:t>ゼロ」の</a:t>
            </a:r>
            <a:r>
              <a:rPr lang="ja-JP" altLang="en-US" sz="1100" spc="-100" dirty="0">
                <a:latin typeface="Meiryo UI" panose="020B0604030504040204" pitchFamily="50" charset="-128"/>
                <a:ea typeface="Meiryo UI" panose="020B0604030504040204" pitchFamily="50" charset="-128"/>
              </a:rPr>
              <a:t>実現をめざす都市基盤の整備など、大阪が環境先進都市として世界のトップランナーを</a:t>
            </a:r>
            <a:r>
              <a:rPr lang="ja-JP" altLang="en-US" sz="1100" spc="-100" dirty="0" smtClean="0">
                <a:latin typeface="Meiryo UI" panose="020B0604030504040204" pitchFamily="50" charset="-128"/>
                <a:ea typeface="Meiryo UI" panose="020B0604030504040204" pitchFamily="50" charset="-128"/>
              </a:rPr>
              <a:t>めざす</a:t>
            </a:r>
            <a:endParaRPr lang="ja-JP" altLang="en-US" sz="1100" spc="-100" dirty="0">
              <a:latin typeface="Meiryo UI" panose="020B0604030504040204" pitchFamily="50" charset="-128"/>
              <a:ea typeface="Meiryo UI" panose="020B0604030504040204" pitchFamily="50" charset="-128"/>
            </a:endParaRPr>
          </a:p>
        </p:txBody>
      </p:sp>
      <p:sp>
        <p:nvSpPr>
          <p:cNvPr id="28" name="正方形/長方形 27"/>
          <p:cNvSpPr/>
          <p:nvPr/>
        </p:nvSpPr>
        <p:spPr>
          <a:xfrm>
            <a:off x="5130128" y="3156525"/>
            <a:ext cx="3861857" cy="276999"/>
          </a:xfrm>
          <a:prstGeom prst="rect">
            <a:avLst/>
          </a:prstGeom>
          <a:solidFill>
            <a:schemeClr val="accent2"/>
          </a:solidFill>
        </p:spPr>
        <p:txBody>
          <a:bodyPr wrap="square">
            <a:spAutoFit/>
          </a:bodyPr>
          <a:lstStyle/>
          <a:p>
            <a:pPr algn="ctr"/>
            <a:r>
              <a:rPr lang="en-US" altLang="ja-JP" sz="1200" b="1" dirty="0">
                <a:solidFill>
                  <a:schemeClr val="bg1"/>
                </a:solidFill>
                <a:latin typeface="Meiryo UI" panose="020B0604030504040204" pitchFamily="50" charset="-128"/>
                <a:ea typeface="Meiryo UI" panose="020B0604030504040204" pitchFamily="50" charset="-128"/>
              </a:rPr>
              <a:t>G20</a:t>
            </a:r>
            <a:r>
              <a:rPr lang="ja-JP" altLang="en-US" sz="1200" b="1" dirty="0">
                <a:solidFill>
                  <a:schemeClr val="bg1"/>
                </a:solidFill>
                <a:latin typeface="Meiryo UI" panose="020B0604030504040204" pitchFamily="50" charset="-128"/>
                <a:ea typeface="Meiryo UI" panose="020B0604030504040204" pitchFamily="50" charset="-128"/>
              </a:rPr>
              <a:t>大阪サミットの環境合意を</a:t>
            </a:r>
            <a:r>
              <a:rPr lang="ja-JP" altLang="en-US" sz="1200" b="1" dirty="0" smtClean="0">
                <a:solidFill>
                  <a:schemeClr val="bg1"/>
                </a:solidFill>
                <a:latin typeface="Meiryo UI" panose="020B0604030504040204" pitchFamily="50" charset="-128"/>
                <a:ea typeface="Meiryo UI" panose="020B0604030504040204" pitchFamily="50" charset="-128"/>
              </a:rPr>
              <a:t>先導</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5130128" y="3434384"/>
            <a:ext cx="3861857" cy="553998"/>
          </a:xfrm>
          <a:prstGeom prst="rect">
            <a:avLst/>
          </a:prstGeom>
          <a:solidFill>
            <a:schemeClr val="bg1">
              <a:alpha val="84000"/>
            </a:schemeClr>
          </a:solidFill>
          <a:ln>
            <a:solidFill>
              <a:schemeClr val="tx1"/>
            </a:solidFill>
          </a:ln>
        </p:spPr>
        <p:txBody>
          <a:bodyPr wrap="square">
            <a:spAutoFit/>
          </a:bodyPr>
          <a:lstStyle/>
          <a:p>
            <a:pPr>
              <a:lnSpc>
                <a:spcPts val="1200"/>
              </a:lnSpc>
            </a:pPr>
            <a:r>
              <a:rPr lang="ja-JP" altLang="en-US" sz="1100" spc="-100" dirty="0">
                <a:latin typeface="Meiryo UI" panose="020B0604030504040204" pitchFamily="50" charset="-128"/>
                <a:ea typeface="Meiryo UI" panose="020B0604030504040204" pitchFamily="50" charset="-128"/>
              </a:rPr>
              <a:t>・海洋プラスチックごみによる追加的な汚染をゼロにまで削減することを目指す「大阪ブルー・オーシャン・ビジョン」や、循環経済、持続可能な物質管理、</a:t>
            </a:r>
            <a:r>
              <a:rPr lang="en-US" altLang="ja-JP" sz="1100" spc="-100" dirty="0">
                <a:latin typeface="Meiryo UI" panose="020B0604030504040204" pitchFamily="50" charset="-128"/>
                <a:ea typeface="Meiryo UI" panose="020B0604030504040204" pitchFamily="50" charset="-128"/>
              </a:rPr>
              <a:t>3R</a:t>
            </a:r>
            <a:r>
              <a:rPr lang="ja-JP" altLang="en-US" sz="1100" spc="-100" dirty="0">
                <a:latin typeface="Meiryo UI" panose="020B0604030504040204" pitchFamily="50" charset="-128"/>
                <a:ea typeface="Meiryo UI" panose="020B0604030504040204" pitchFamily="50" charset="-128"/>
              </a:rPr>
              <a:t>及び廃棄物の価値化などの世界での推進を大阪が先導して</a:t>
            </a:r>
            <a:r>
              <a:rPr lang="ja-JP" altLang="en-US" sz="1100" spc="-100" dirty="0" smtClean="0">
                <a:latin typeface="Meiryo UI" panose="020B0604030504040204" pitchFamily="50" charset="-128"/>
                <a:ea typeface="Meiryo UI" panose="020B0604030504040204" pitchFamily="50" charset="-128"/>
              </a:rPr>
              <a:t>いく</a:t>
            </a:r>
            <a:endParaRPr lang="ja-JP" altLang="en-US" sz="1100" spc="-100" dirty="0">
              <a:latin typeface="Meiryo UI" panose="020B0604030504040204" pitchFamily="50" charset="-128"/>
              <a:ea typeface="Meiryo UI" panose="020B0604030504040204" pitchFamily="50" charset="-128"/>
            </a:endParaRPr>
          </a:p>
        </p:txBody>
      </p:sp>
      <p:sp>
        <p:nvSpPr>
          <p:cNvPr id="34" name="正方形/長方形 33"/>
          <p:cNvSpPr/>
          <p:nvPr/>
        </p:nvSpPr>
        <p:spPr>
          <a:xfrm>
            <a:off x="954741" y="4599216"/>
            <a:ext cx="6925234" cy="276999"/>
          </a:xfrm>
          <a:prstGeom prst="rect">
            <a:avLst/>
          </a:prstGeom>
          <a:solidFill>
            <a:schemeClr val="accent2"/>
          </a:solidFill>
        </p:spPr>
        <p:txBody>
          <a:bodyPr wrap="square">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地球の未来を救う次世代の</a:t>
            </a:r>
            <a:r>
              <a:rPr lang="ja-JP" altLang="en-US" sz="1200" b="1" dirty="0" smtClean="0">
                <a:solidFill>
                  <a:schemeClr val="bg1"/>
                </a:solidFill>
                <a:latin typeface="Meiryo UI" panose="020B0604030504040204" pitchFamily="50" charset="-128"/>
                <a:ea typeface="Meiryo UI" panose="020B0604030504040204" pitchFamily="50" charset="-128"/>
              </a:rPr>
              <a:t>育成</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954740" y="4862997"/>
            <a:ext cx="6925235" cy="400110"/>
          </a:xfrm>
          <a:prstGeom prst="rect">
            <a:avLst/>
          </a:prstGeom>
          <a:solidFill>
            <a:schemeClr val="bg1">
              <a:alpha val="84000"/>
            </a:schemeClr>
          </a:solidFill>
          <a:ln>
            <a:solidFill>
              <a:schemeClr val="tx1"/>
            </a:solidFill>
          </a:ln>
        </p:spPr>
        <p:txBody>
          <a:bodyPr wrap="square">
            <a:spAutoFit/>
          </a:bodyPr>
          <a:lstStyle/>
          <a:p>
            <a:pPr>
              <a:lnSpc>
                <a:spcPts val="1200"/>
              </a:lnSpc>
            </a:pPr>
            <a:r>
              <a:rPr lang="ja-JP" altLang="en-US" sz="1100" spc="-100" dirty="0">
                <a:latin typeface="Meiryo UI" panose="020B0604030504040204" pitchFamily="50" charset="-128"/>
                <a:ea typeface="Meiryo UI" panose="020B0604030504040204" pitchFamily="50" charset="-128"/>
              </a:rPr>
              <a:t>・大阪人が有する進取の気質やおせっかいの精神も活かしながら</a:t>
            </a:r>
            <a:r>
              <a:rPr lang="ja-JP" altLang="en-US" sz="1100" spc="-100" dirty="0" smtClean="0">
                <a:latin typeface="Meiryo UI" panose="020B0604030504040204" pitchFamily="50" charset="-128"/>
                <a:ea typeface="Meiryo UI" panose="020B0604030504040204" pitchFamily="50" charset="-128"/>
              </a:rPr>
              <a:t>、世界の子どもたちとの交流や、身近な地域課題に対するソーシャルグッドな取組を通じて、地球</a:t>
            </a:r>
            <a:r>
              <a:rPr lang="ja-JP" altLang="en-US" sz="1100" spc="-100" dirty="0">
                <a:latin typeface="Meiryo UI" panose="020B0604030504040204" pitchFamily="50" charset="-128"/>
                <a:ea typeface="Meiryo UI" panose="020B0604030504040204" pitchFamily="50" charset="-128"/>
              </a:rPr>
              <a:t>の未来や世界の</a:t>
            </a:r>
            <a:r>
              <a:rPr lang="ja-JP" altLang="en-US" sz="1100" spc="-100" dirty="0" smtClean="0">
                <a:latin typeface="Meiryo UI" panose="020B0604030504040204" pitchFamily="50" charset="-128"/>
                <a:ea typeface="Meiryo UI" panose="020B0604030504040204" pitchFamily="50" charset="-128"/>
              </a:rPr>
              <a:t>人々を</a:t>
            </a:r>
            <a:r>
              <a:rPr lang="ja-JP" altLang="en-US" sz="1100" spc="-100" dirty="0">
                <a:latin typeface="Meiryo UI" panose="020B0604030504040204" pitchFamily="50" charset="-128"/>
                <a:ea typeface="Meiryo UI" panose="020B0604030504040204" pitchFamily="50" charset="-128"/>
              </a:rPr>
              <a:t>考え、自ら行動できる次代を担う子どもたちを育成していく（世界のＥＳＤ先進モデル</a:t>
            </a:r>
            <a:r>
              <a:rPr lang="ja-JP" altLang="en-US" sz="1100" spc="-100" dirty="0" smtClean="0">
                <a:latin typeface="Meiryo UI" panose="020B0604030504040204" pitchFamily="50" charset="-128"/>
                <a:ea typeface="Meiryo UI" panose="020B0604030504040204" pitchFamily="50" charset="-128"/>
              </a:rPr>
              <a:t>）。</a:t>
            </a:r>
            <a:endParaRPr lang="ja-JP" altLang="en-US" sz="1100" spc="-100" dirty="0">
              <a:latin typeface="Meiryo UI" panose="020B0604030504040204" pitchFamily="50" charset="-128"/>
              <a:ea typeface="Meiryo UI" panose="020B0604030504040204" pitchFamily="50" charset="-128"/>
            </a:endParaRPr>
          </a:p>
        </p:txBody>
      </p:sp>
      <p:sp>
        <p:nvSpPr>
          <p:cNvPr id="40" name="正方形/長方形 39"/>
          <p:cNvSpPr/>
          <p:nvPr/>
        </p:nvSpPr>
        <p:spPr>
          <a:xfrm>
            <a:off x="52199" y="5758253"/>
            <a:ext cx="8783613" cy="1015663"/>
          </a:xfrm>
          <a:prstGeom prst="rect">
            <a:avLst/>
          </a:prstGeom>
          <a:solidFill>
            <a:schemeClr val="accent2">
              <a:lumMod val="20000"/>
              <a:lumOff val="80000"/>
            </a:schemeClr>
          </a:solidFill>
        </p:spPr>
        <p:txBody>
          <a:bodyPr wrap="square">
            <a:spAutoFit/>
          </a:bodyPr>
          <a:lstStyle/>
          <a:p>
            <a:pPr>
              <a:lnSpc>
                <a:spcPts val="1200"/>
              </a:lnSpc>
            </a:pPr>
            <a:r>
              <a:rPr lang="ja-JP" altLang="en-US" sz="1100" b="1" spc="-100" dirty="0" smtClean="0">
                <a:latin typeface="Meiryo UI" panose="020B0604030504040204" pitchFamily="50" charset="-128"/>
                <a:ea typeface="Meiryo UI" panose="020B0604030504040204" pitchFamily="50" charset="-128"/>
              </a:rPr>
              <a:t>○「三方よし」　➡　「</a:t>
            </a:r>
            <a:r>
              <a:rPr lang="en-US" altLang="ja-JP" sz="1100" b="1" spc="-100" dirty="0" smtClean="0">
                <a:latin typeface="Meiryo UI" panose="020B0604030504040204" pitchFamily="50" charset="-128"/>
                <a:ea typeface="Meiryo UI" panose="020B0604030504040204" pitchFamily="50" charset="-128"/>
              </a:rPr>
              <a:t>WIN-WIN-WIN</a:t>
            </a:r>
            <a:r>
              <a:rPr lang="ja-JP" altLang="en-US" sz="1100" b="1" spc="-100" dirty="0" smtClean="0">
                <a:latin typeface="Meiryo UI" panose="020B0604030504040204" pitchFamily="50" charset="-128"/>
                <a:ea typeface="Meiryo UI" panose="020B0604030504040204" pitchFamily="50" charset="-128"/>
              </a:rPr>
              <a:t>」</a:t>
            </a:r>
            <a:endParaRPr lang="en-US" altLang="ja-JP" sz="1100" b="1" spc="-100" dirty="0" smtClean="0">
              <a:latin typeface="Meiryo UI" panose="020B0604030504040204" pitchFamily="50" charset="-128"/>
              <a:ea typeface="Meiryo UI" panose="020B0604030504040204" pitchFamily="50" charset="-128"/>
            </a:endParaRPr>
          </a:p>
          <a:p>
            <a:pPr marL="174625" indent="-174625">
              <a:lnSpc>
                <a:spcPts val="1200"/>
              </a:lnSpc>
            </a:pPr>
            <a:r>
              <a:rPr lang="ja-JP" altLang="en-US" sz="1100" b="1" spc="-100" dirty="0" smtClean="0">
                <a:latin typeface="Meiryo UI" panose="020B0604030504040204" pitchFamily="50" charset="-128"/>
                <a:ea typeface="Meiryo UI" panose="020B0604030504040204" pitchFamily="50" charset="-128"/>
              </a:rPr>
              <a:t>　　</a:t>
            </a:r>
            <a:r>
              <a:rPr lang="ja-JP" altLang="en-US" sz="1100" spc="-100" dirty="0" smtClean="0">
                <a:latin typeface="Meiryo UI" panose="020B0604030504040204" pitchFamily="50" charset="-128"/>
                <a:ea typeface="Meiryo UI" panose="020B0604030504040204" pitchFamily="50" charset="-128"/>
              </a:rPr>
              <a:t>・ビジネス面</a:t>
            </a:r>
            <a:r>
              <a:rPr lang="ja-JP" altLang="en-US" sz="1100" spc="-100" dirty="0">
                <a:latin typeface="Meiryo UI" panose="020B0604030504040204" pitchFamily="50" charset="-128"/>
                <a:ea typeface="Meiryo UI" panose="020B0604030504040204" pitchFamily="50" charset="-128"/>
              </a:rPr>
              <a:t>でのメリットが享受されつつ、買い手や利用者の満足と世界への貢献の三方が</a:t>
            </a:r>
            <a:r>
              <a:rPr lang="ja-JP" altLang="en-US" sz="1100" spc="-100" dirty="0" smtClean="0">
                <a:latin typeface="Meiryo UI" panose="020B0604030504040204" pitchFamily="50" charset="-128"/>
                <a:ea typeface="Meiryo UI" panose="020B0604030504040204" pitchFamily="50" charset="-128"/>
              </a:rPr>
              <a:t>満たされた経済モデル</a:t>
            </a:r>
            <a:r>
              <a:rPr lang="ja-JP" altLang="en-US" sz="1100" spc="-100" dirty="0">
                <a:latin typeface="Meiryo UI" panose="020B0604030504040204" pitchFamily="50" charset="-128"/>
                <a:ea typeface="Meiryo UI" panose="020B0604030504040204" pitchFamily="50" charset="-128"/>
              </a:rPr>
              <a:t>、持続可能な仕組み（フェアトレードやソーシャルビジネス等）を社会のあらゆる場面で実装して</a:t>
            </a:r>
            <a:r>
              <a:rPr lang="ja-JP" altLang="en-US" sz="1100" spc="-100" dirty="0" smtClean="0">
                <a:latin typeface="Meiryo UI" panose="020B0604030504040204" pitchFamily="50" charset="-128"/>
                <a:ea typeface="Meiryo UI" panose="020B0604030504040204" pitchFamily="50" charset="-128"/>
              </a:rPr>
              <a:t>いくことで、「三方よし」＝「</a:t>
            </a:r>
            <a:r>
              <a:rPr lang="en-US" altLang="ja-JP" sz="1100" spc="-100" dirty="0">
                <a:latin typeface="Meiryo UI" panose="020B0604030504040204" pitchFamily="50" charset="-128"/>
                <a:ea typeface="Meiryo UI" panose="020B0604030504040204" pitchFamily="50" charset="-128"/>
              </a:rPr>
              <a:t>WIN-WIN-WIN</a:t>
            </a:r>
            <a:r>
              <a:rPr lang="ja-JP" altLang="en-US" sz="1100" spc="-100" dirty="0" smtClean="0">
                <a:latin typeface="Meiryo UI" panose="020B0604030504040204" pitchFamily="50" charset="-128"/>
                <a:ea typeface="Meiryo UI" panose="020B0604030504040204" pitchFamily="50" charset="-128"/>
              </a:rPr>
              <a:t>」の精神を世界的な新たな価値観としていく。</a:t>
            </a:r>
            <a:endParaRPr lang="ja-JP" altLang="en-US" sz="1100" spc="-100" dirty="0">
              <a:latin typeface="Meiryo UI" panose="020B0604030504040204" pitchFamily="50" charset="-128"/>
              <a:ea typeface="Meiryo UI" panose="020B0604030504040204" pitchFamily="50" charset="-128"/>
            </a:endParaRPr>
          </a:p>
          <a:p>
            <a:pPr>
              <a:lnSpc>
                <a:spcPts val="1200"/>
              </a:lnSpc>
            </a:pPr>
            <a:r>
              <a:rPr lang="ja-JP" altLang="en-US" sz="1100" b="1" spc="-100" dirty="0" smtClean="0">
                <a:latin typeface="Meiryo UI" panose="020B0604030504040204" pitchFamily="50" charset="-128"/>
                <a:ea typeface="Meiryo UI" panose="020B0604030504040204" pitchFamily="50" charset="-128"/>
              </a:rPr>
              <a:t>○「おせっかい」　➡　「</a:t>
            </a:r>
            <a:r>
              <a:rPr lang="en-US" altLang="ja-JP" sz="1100" b="1" spc="-100" dirty="0" err="1" smtClean="0">
                <a:latin typeface="Meiryo UI" panose="020B0604030504040204" pitchFamily="50" charset="-128"/>
                <a:ea typeface="Meiryo UI" panose="020B0604030504040204" pitchFamily="50" charset="-128"/>
              </a:rPr>
              <a:t>Osekkai</a:t>
            </a:r>
            <a:r>
              <a:rPr lang="ja-JP" altLang="en-US" sz="1100" b="1" spc="-100" dirty="0" smtClean="0">
                <a:latin typeface="Meiryo UI" panose="020B0604030504040204" pitchFamily="50" charset="-128"/>
                <a:ea typeface="Meiryo UI" panose="020B0604030504040204" pitchFamily="50" charset="-128"/>
              </a:rPr>
              <a:t>」</a:t>
            </a:r>
            <a:endParaRPr lang="en-US" altLang="ja-JP" sz="1100" b="1" spc="-100" dirty="0" smtClean="0">
              <a:latin typeface="Meiryo UI" panose="020B0604030504040204" pitchFamily="50" charset="-128"/>
              <a:ea typeface="Meiryo UI" panose="020B0604030504040204" pitchFamily="50" charset="-128"/>
            </a:endParaRPr>
          </a:p>
          <a:p>
            <a:pPr marL="174625" indent="-174625">
              <a:lnSpc>
                <a:spcPts val="1200"/>
              </a:lnSpc>
            </a:pPr>
            <a:r>
              <a:rPr lang="ja-JP" altLang="en-US" sz="1100" b="1" spc="-100" dirty="0">
                <a:latin typeface="Meiryo UI" panose="020B0604030504040204" pitchFamily="50" charset="-128"/>
                <a:ea typeface="Meiryo UI" panose="020B0604030504040204" pitchFamily="50" charset="-128"/>
              </a:rPr>
              <a:t>　</a:t>
            </a:r>
            <a:r>
              <a:rPr lang="ja-JP" altLang="en-US" sz="1100" b="1" spc="-100" dirty="0" smtClean="0">
                <a:latin typeface="Meiryo UI" panose="020B0604030504040204" pitchFamily="50" charset="-128"/>
                <a:ea typeface="Meiryo UI" panose="020B0604030504040204" pitchFamily="50" charset="-128"/>
              </a:rPr>
              <a:t>　</a:t>
            </a:r>
            <a:r>
              <a:rPr lang="ja-JP" altLang="en-US" sz="1100" spc="-100" dirty="0" smtClean="0">
                <a:latin typeface="Meiryo UI" panose="020B0604030504040204" pitchFamily="50" charset="-128"/>
                <a:ea typeface="Meiryo UI" panose="020B0604030504040204" pitchFamily="50" charset="-128"/>
              </a:rPr>
              <a:t>・「お節介」とは、一般的に「人のことに不必要に立ち入る」という意味があるが、大阪人の「おせっかい」は、相手のことをおもいやり、助けたい・楽しませたいと考え行動するもの。</a:t>
            </a:r>
            <a:endParaRPr lang="en-US" altLang="ja-JP" sz="1100" spc="-100" dirty="0" smtClean="0">
              <a:latin typeface="Meiryo UI" panose="020B0604030504040204" pitchFamily="50" charset="-128"/>
              <a:ea typeface="Meiryo UI" panose="020B0604030504040204" pitchFamily="50" charset="-128"/>
            </a:endParaRPr>
          </a:p>
          <a:p>
            <a:pPr marL="174625" indent="-174625">
              <a:lnSpc>
                <a:spcPts val="1200"/>
              </a:lnSpc>
            </a:pPr>
            <a:r>
              <a:rPr lang="ja-JP" altLang="en-US" sz="1100" spc="-100" dirty="0">
                <a:latin typeface="Meiryo UI" panose="020B0604030504040204" pitchFamily="50" charset="-128"/>
                <a:ea typeface="Meiryo UI" panose="020B0604030504040204" pitchFamily="50" charset="-128"/>
              </a:rPr>
              <a:t>　</a:t>
            </a:r>
            <a:r>
              <a:rPr lang="ja-JP" altLang="en-US" sz="1100" spc="-100" dirty="0" smtClean="0">
                <a:latin typeface="Meiryo UI" panose="020B0604030504040204" pitchFamily="50" charset="-128"/>
                <a:ea typeface="Meiryo UI" panose="020B0604030504040204" pitchFamily="50" charset="-128"/>
              </a:rPr>
              <a:t>　「おせっかい」精神＝「</a:t>
            </a:r>
            <a:r>
              <a:rPr lang="en-US" altLang="ja-JP" sz="1100" spc="-100" dirty="0" err="1" smtClean="0">
                <a:latin typeface="Meiryo UI" panose="020B0604030504040204" pitchFamily="50" charset="-128"/>
                <a:ea typeface="Meiryo UI" panose="020B0604030504040204" pitchFamily="50" charset="-128"/>
              </a:rPr>
              <a:t>Osekkai</a:t>
            </a:r>
            <a:r>
              <a:rPr lang="ja-JP" altLang="en-US" sz="1100" spc="-100" dirty="0" smtClean="0">
                <a:latin typeface="Meiryo UI" panose="020B0604030504040204" pitchFamily="50" charset="-128"/>
                <a:ea typeface="Meiryo UI" panose="020B0604030504040204" pitchFamily="50" charset="-128"/>
              </a:rPr>
              <a:t>」を通じて、世界の人たちが共に支え合い、世界を共創していく新たな価値観を生み出していく。</a:t>
            </a:r>
            <a:endParaRPr lang="en-US" altLang="ja-JP" sz="1100" spc="-100" dirty="0" smtClean="0">
              <a:latin typeface="Meiryo UI" panose="020B0604030504040204" pitchFamily="50" charset="-128"/>
              <a:ea typeface="Meiryo UI" panose="020B0604030504040204" pitchFamily="50" charset="-128"/>
            </a:endParaRPr>
          </a:p>
        </p:txBody>
      </p:sp>
      <p:sp>
        <p:nvSpPr>
          <p:cNvPr id="41"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めざすべき取組の方向性③</a:t>
            </a:r>
            <a:endParaRPr lang="ja-JP" altLang="en-US" sz="2400" b="1" dirty="0">
              <a:solidFill>
                <a:schemeClr val="bg1"/>
              </a:solidFill>
              <a:latin typeface="Meiryo UI" panose="020B0604030504040204" pitchFamily="50" charset="-128"/>
              <a:ea typeface="Meiryo UI" panose="020B0604030504040204" pitchFamily="50" charset="-128"/>
            </a:endParaRPr>
          </a:p>
        </p:txBody>
      </p:sp>
      <p:pic>
        <p:nvPicPr>
          <p:cNvPr id="42" name="図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8692" y="526538"/>
            <a:ext cx="619883" cy="619883"/>
          </a:xfrm>
          <a:prstGeom prst="rect">
            <a:avLst/>
          </a:prstGeom>
        </p:spPr>
      </p:pic>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9</a:t>
            </a:r>
            <a:endParaRPr kumimoji="1" lang="ja-JP" altLang="en-US" b="1" dirty="0">
              <a:solidFill>
                <a:schemeClr val="tx1"/>
              </a:solidFill>
            </a:endParaRPr>
          </a:p>
        </p:txBody>
      </p:sp>
    </p:spTree>
    <p:extLst>
      <p:ext uri="{BB962C8B-B14F-4D97-AF65-F5344CB8AC3E}">
        <p14:creationId xmlns:p14="http://schemas.microsoft.com/office/powerpoint/2010/main" val="539976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2387" y="2395631"/>
            <a:ext cx="8619565" cy="1275415"/>
          </a:xfrm>
        </p:spPr>
        <p:txBody>
          <a:bodyPr>
            <a:normAutofit/>
          </a:bodyPr>
          <a:lstStyle/>
          <a:p>
            <a:pPr algn="ctr"/>
            <a:r>
              <a:rPr lang="ja-JP" altLang="en-US" sz="3600" dirty="0" smtClean="0">
                <a:latin typeface="Meiryo UI" panose="020B0604030504040204" pitchFamily="50" charset="-128"/>
                <a:ea typeface="Meiryo UI" panose="020B0604030504040204" pitchFamily="50" charset="-128"/>
              </a:rPr>
              <a:t>ビジョン取りまとめに向けて</a:t>
            </a:r>
            <a:r>
              <a:rPr lang="en-US" altLang="ja-JP" sz="3600" dirty="0" smtClean="0">
                <a:latin typeface="Meiryo UI" panose="020B0604030504040204" pitchFamily="50" charset="-128"/>
                <a:ea typeface="Meiryo UI" panose="020B0604030504040204" pitchFamily="50" charset="-128"/>
              </a:rPr>
              <a:t/>
            </a:r>
            <a:br>
              <a:rPr lang="en-US" altLang="ja-JP" sz="3600" dirty="0" smtClean="0">
                <a:latin typeface="Meiryo UI" panose="020B0604030504040204" pitchFamily="50" charset="-128"/>
                <a:ea typeface="Meiryo UI" panose="020B0604030504040204" pitchFamily="50" charset="-128"/>
              </a:rPr>
            </a:br>
            <a:r>
              <a:rPr lang="ja-JP" altLang="en-US" sz="3600" dirty="0" smtClean="0">
                <a:latin typeface="Meiryo UI" panose="020B0604030504040204" pitchFamily="50" charset="-128"/>
                <a:ea typeface="Meiryo UI" panose="020B0604030504040204" pitchFamily="50" charset="-128"/>
              </a:rPr>
              <a:t>（将来像の時間軸の考え方）</a:t>
            </a:r>
            <a:endParaRPr kumimoji="1" lang="ja-JP" altLang="en-US" sz="3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6323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テキスト ボックス 118"/>
          <p:cNvSpPr txBox="1"/>
          <p:nvPr/>
        </p:nvSpPr>
        <p:spPr>
          <a:xfrm>
            <a:off x="274638" y="491400"/>
            <a:ext cx="8600837" cy="1631216"/>
          </a:xfrm>
          <a:prstGeom prst="rect">
            <a:avLst/>
          </a:prstGeom>
          <a:noFill/>
          <a:ln w="19050" cmpd="sng">
            <a:solidFill>
              <a:schemeClr val="tx1"/>
            </a:solidFill>
            <a:prstDash val="sysDash"/>
          </a:ln>
        </p:spPr>
        <p:txBody>
          <a:bodyPr wrap="square" rtlCol="0">
            <a:spAutoFit/>
          </a:bodyPr>
          <a:lstStyle/>
          <a:p>
            <a:pPr marL="268288" indent="-268288">
              <a:lnSpc>
                <a:spcPts val="1500"/>
              </a:lnSpc>
            </a:pPr>
            <a:r>
              <a:rPr kumimoji="1" lang="ja-JP" altLang="en-US" sz="1300" dirty="0" smtClean="0">
                <a:latin typeface="Meiryo UI" panose="020B0604030504040204" pitchFamily="50" charset="-128"/>
                <a:ea typeface="Meiryo UI" panose="020B0604030504040204" pitchFamily="50" charset="-128"/>
              </a:rPr>
              <a:t>○これまでの考え方（第１回ＷＧ）</a:t>
            </a:r>
            <a:endParaRPr kumimoji="1" lang="en-US" altLang="ja-JP" sz="1300" dirty="0" smtClean="0">
              <a:latin typeface="Meiryo UI" panose="020B0604030504040204" pitchFamily="50" charset="-128"/>
              <a:ea typeface="Meiryo UI" panose="020B0604030504040204" pitchFamily="50" charset="-128"/>
            </a:endParaRPr>
          </a:p>
          <a:p>
            <a:pPr marL="268288" indent="-268288">
              <a:lnSpc>
                <a:spcPts val="1500"/>
              </a:lnSpc>
            </a:pPr>
            <a:r>
              <a:rPr kumimoji="1" lang="ja-JP" altLang="en-US" sz="1300" dirty="0" smtClean="0">
                <a:latin typeface="Meiryo UI" panose="020B0604030504040204" pitchFamily="50" charset="-128"/>
                <a:ea typeface="Meiryo UI" panose="020B0604030504040204" pitchFamily="50" charset="-128"/>
              </a:rPr>
              <a:t>　　・地球</a:t>
            </a:r>
            <a:r>
              <a:rPr kumimoji="1" lang="ja-JP" altLang="en-US" sz="1300" dirty="0">
                <a:latin typeface="Meiryo UI" panose="020B0604030504040204" pitchFamily="50" charset="-128"/>
                <a:ea typeface="Meiryo UI" panose="020B0604030504040204" pitchFamily="50" charset="-128"/>
              </a:rPr>
              <a:t>温暖化</a:t>
            </a:r>
            <a:r>
              <a:rPr kumimoji="1" lang="ja-JP" altLang="en-US" sz="1300" dirty="0" smtClean="0">
                <a:latin typeface="Meiryo UI" panose="020B0604030504040204" pitchFamily="50" charset="-128"/>
                <a:ea typeface="Meiryo UI" panose="020B0604030504040204" pitchFamily="50" charset="-128"/>
              </a:rPr>
              <a:t>対策、「</a:t>
            </a:r>
            <a:r>
              <a:rPr kumimoji="1" lang="ja-JP" altLang="en-US" sz="1300" dirty="0">
                <a:latin typeface="Meiryo UI" panose="020B0604030504040204" pitchFamily="50" charset="-128"/>
                <a:ea typeface="Meiryo UI" panose="020B0604030504040204" pitchFamily="50" charset="-128"/>
              </a:rPr>
              <a:t>大阪ブルーオーシャンビジョン」の目標</a:t>
            </a:r>
            <a:r>
              <a:rPr kumimoji="1" lang="ja-JP" altLang="en-US" sz="1300" dirty="0" smtClean="0">
                <a:latin typeface="Meiryo UI" panose="020B0604030504040204" pitchFamily="50" charset="-128"/>
                <a:ea typeface="Meiryo UI" panose="020B0604030504040204" pitchFamily="50" charset="-128"/>
              </a:rPr>
              <a:t>年次や、科学技術の進化（シンギュラリティの到達）等</a:t>
            </a:r>
            <a:r>
              <a:rPr kumimoji="1" lang="ja-JP" altLang="en-US" sz="1300" dirty="0">
                <a:latin typeface="Meiryo UI" panose="020B0604030504040204" pitchFamily="50" charset="-128"/>
                <a:ea typeface="Meiryo UI" panose="020B0604030504040204" pitchFamily="50" charset="-128"/>
              </a:rPr>
              <a:t>を踏まえ</a:t>
            </a:r>
            <a:r>
              <a:rPr kumimoji="1" lang="ja-JP" altLang="en-US" sz="1300" dirty="0" smtClean="0">
                <a:latin typeface="Meiryo UI" panose="020B0604030504040204" pitchFamily="50" charset="-128"/>
                <a:ea typeface="Meiryo UI" panose="020B0604030504040204" pitchFamily="50" charset="-128"/>
              </a:rPr>
              <a:t>、将来像の時間軸として未来感の持てる</a:t>
            </a:r>
            <a:r>
              <a:rPr kumimoji="1" lang="ja-JP" altLang="en-US" sz="1300" b="1" dirty="0" smtClean="0">
                <a:latin typeface="Meiryo UI" panose="020B0604030504040204" pitchFamily="50" charset="-128"/>
                <a:ea typeface="Meiryo UI" panose="020B0604030504040204" pitchFamily="50" charset="-128"/>
              </a:rPr>
              <a:t>「</a:t>
            </a:r>
            <a:r>
              <a:rPr kumimoji="1" lang="en-US" altLang="ja-JP" sz="1300" b="1" dirty="0" smtClean="0">
                <a:latin typeface="Meiryo UI" panose="020B0604030504040204" pitchFamily="50" charset="-128"/>
                <a:ea typeface="Meiryo UI" panose="020B0604030504040204" pitchFamily="50" charset="-128"/>
              </a:rPr>
              <a:t>2050</a:t>
            </a:r>
            <a:r>
              <a:rPr kumimoji="1" lang="ja-JP" altLang="en-US" sz="1300" b="1" dirty="0" smtClean="0">
                <a:latin typeface="Meiryo UI" panose="020B0604030504040204" pitchFamily="50" charset="-128"/>
                <a:ea typeface="Meiryo UI" panose="020B0604030504040204" pitchFamily="50" charset="-128"/>
              </a:rPr>
              <a:t>年」と</a:t>
            </a:r>
            <a:r>
              <a:rPr kumimoji="1" lang="ja-JP" altLang="en-US" sz="1300" b="1" dirty="0">
                <a:latin typeface="Meiryo UI" panose="020B0604030504040204" pitchFamily="50" charset="-128"/>
                <a:ea typeface="Meiryo UI" panose="020B0604030504040204" pitchFamily="50" charset="-128"/>
              </a:rPr>
              <a:t>一旦</a:t>
            </a:r>
            <a:r>
              <a:rPr kumimoji="1" lang="ja-JP" altLang="en-US" sz="1300" b="1" dirty="0" smtClean="0">
                <a:latin typeface="Meiryo UI" panose="020B0604030504040204" pitchFamily="50" charset="-128"/>
                <a:ea typeface="Meiryo UI" panose="020B0604030504040204" pitchFamily="50" charset="-128"/>
              </a:rPr>
              <a:t>設定</a:t>
            </a:r>
            <a:r>
              <a:rPr kumimoji="1" lang="ja-JP" altLang="en-US" sz="1300" dirty="0" smtClean="0">
                <a:latin typeface="Meiryo UI" panose="020B0604030504040204" pitchFamily="50" charset="-128"/>
                <a:ea typeface="Meiryo UI" panose="020B0604030504040204" pitchFamily="50" charset="-128"/>
              </a:rPr>
              <a:t>。</a:t>
            </a:r>
            <a:endParaRPr kumimoji="1" lang="en-US" altLang="ja-JP" sz="1300" dirty="0" smtClean="0">
              <a:latin typeface="Meiryo UI" panose="020B0604030504040204" pitchFamily="50" charset="-128"/>
              <a:ea typeface="Meiryo UI" panose="020B0604030504040204" pitchFamily="50" charset="-128"/>
            </a:endParaRPr>
          </a:p>
          <a:p>
            <a:pPr marL="268288" indent="-268288">
              <a:lnSpc>
                <a:spcPts val="1500"/>
              </a:lnSpc>
            </a:pPr>
            <a:r>
              <a:rPr kumimoji="1" lang="ja-JP" altLang="en-US" sz="1300" b="1" dirty="0" smtClean="0">
                <a:latin typeface="Meiryo UI" panose="020B0604030504040204" pitchFamily="50" charset="-128"/>
                <a:ea typeface="Meiryo UI" panose="020B0604030504040204" pitchFamily="50" charset="-128"/>
              </a:rPr>
              <a:t>○以下の理由か</a:t>
            </a:r>
            <a:r>
              <a:rPr kumimoji="1" lang="ja-JP" altLang="en-US" sz="1300" b="1" dirty="0">
                <a:latin typeface="Meiryo UI" panose="020B0604030504040204" pitchFamily="50" charset="-128"/>
                <a:ea typeface="Meiryo UI" panose="020B0604030504040204" pitchFamily="50" charset="-128"/>
              </a:rPr>
              <a:t>ら</a:t>
            </a:r>
            <a:r>
              <a:rPr kumimoji="1" lang="en-US" altLang="ja-JP" sz="1300" b="1" dirty="0" smtClean="0">
                <a:latin typeface="Meiryo UI" panose="020B0604030504040204" pitchFamily="50" charset="-128"/>
                <a:ea typeface="Meiryo UI" panose="020B0604030504040204" pitchFamily="50" charset="-128"/>
              </a:rPr>
              <a:t>2040</a:t>
            </a:r>
            <a:r>
              <a:rPr kumimoji="1" lang="ja-JP" altLang="en-US" sz="1300" b="1" dirty="0" smtClean="0">
                <a:latin typeface="Meiryo UI" panose="020B0604030504040204" pitchFamily="50" charset="-128"/>
                <a:ea typeface="Meiryo UI" panose="020B0604030504040204" pitchFamily="50" charset="-128"/>
              </a:rPr>
              <a:t>年と設定した方がよいのではないか。</a:t>
            </a:r>
            <a:endParaRPr kumimoji="1" lang="en-US" altLang="ja-JP" sz="1300" b="1" dirty="0" smtClean="0">
              <a:latin typeface="Meiryo UI" panose="020B0604030504040204" pitchFamily="50" charset="-128"/>
              <a:ea typeface="Meiryo UI" panose="020B0604030504040204" pitchFamily="50" charset="-128"/>
            </a:endParaRPr>
          </a:p>
          <a:p>
            <a:pPr marL="268288" indent="-268288">
              <a:lnSpc>
                <a:spcPts val="15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①今後の人口動態を踏まえる</a:t>
            </a:r>
            <a:r>
              <a:rPr kumimoji="1" lang="ja-JP" altLang="en-US" sz="1300" dirty="0">
                <a:latin typeface="Meiryo UI" panose="020B0604030504040204" pitchFamily="50" charset="-128"/>
                <a:ea typeface="Meiryo UI" panose="020B0604030504040204" pitchFamily="50" charset="-128"/>
              </a:rPr>
              <a:t>と</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2040</a:t>
            </a:r>
            <a:r>
              <a:rPr kumimoji="1" lang="ja-JP" altLang="en-US" sz="1300" dirty="0" smtClean="0">
                <a:latin typeface="Meiryo UI" panose="020B0604030504040204" pitchFamily="50" charset="-128"/>
                <a:ea typeface="Meiryo UI" panose="020B0604030504040204" pitchFamily="50" charset="-128"/>
              </a:rPr>
              <a:t>年に、団塊</a:t>
            </a:r>
            <a:r>
              <a:rPr kumimoji="1" lang="ja-JP" altLang="en-US" sz="1300" dirty="0">
                <a:latin typeface="Meiryo UI" panose="020B0604030504040204" pitchFamily="50" charset="-128"/>
                <a:ea typeface="Meiryo UI" panose="020B0604030504040204" pitchFamily="50" charset="-128"/>
              </a:rPr>
              <a:t>ジュニア世代が高齢者となり、高齢者人口が</a:t>
            </a:r>
            <a:r>
              <a:rPr kumimoji="1" lang="ja-JP" altLang="en-US" sz="1300" dirty="0" smtClean="0">
                <a:latin typeface="Meiryo UI" panose="020B0604030504040204" pitchFamily="50" charset="-128"/>
                <a:ea typeface="Meiryo UI" panose="020B0604030504040204" pitchFamily="50" charset="-128"/>
              </a:rPr>
              <a:t>ピークに。</a:t>
            </a:r>
            <a:endParaRPr kumimoji="1" lang="en-US" altLang="ja-JP" sz="1300" dirty="0" smtClean="0">
              <a:latin typeface="Meiryo UI" panose="020B0604030504040204" pitchFamily="50" charset="-128"/>
              <a:ea typeface="Meiryo UI" panose="020B0604030504040204" pitchFamily="50" charset="-128"/>
            </a:endParaRPr>
          </a:p>
          <a:p>
            <a:pPr marL="268288" indent="-268288">
              <a:lnSpc>
                <a:spcPts val="15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②</a:t>
            </a:r>
            <a:r>
              <a:rPr kumimoji="1" lang="en-US" altLang="ja-JP" sz="1300" dirty="0">
                <a:latin typeface="Meiryo UI" panose="020B0604030504040204" pitchFamily="50" charset="-128"/>
                <a:ea typeface="Meiryo UI" panose="020B0604030504040204" pitchFamily="50" charset="-128"/>
              </a:rPr>
              <a:t>2025</a:t>
            </a:r>
            <a:r>
              <a:rPr kumimoji="1" lang="ja-JP" altLang="en-US" sz="1300" dirty="0">
                <a:latin typeface="Meiryo UI" panose="020B0604030504040204" pitchFamily="50" charset="-128"/>
                <a:ea typeface="Meiryo UI" panose="020B0604030504040204" pitchFamily="50" charset="-128"/>
              </a:rPr>
              <a:t>年大阪・関西万博を体験する子どもたちが世界に出て活躍する時代を</a:t>
            </a:r>
            <a:r>
              <a:rPr kumimoji="1" lang="ja-JP" altLang="en-US" sz="1300" dirty="0" smtClean="0">
                <a:latin typeface="Meiryo UI" panose="020B0604030504040204" pitchFamily="50" charset="-128"/>
                <a:ea typeface="Meiryo UI" panose="020B0604030504040204" pitchFamily="50" charset="-128"/>
              </a:rPr>
              <a:t>想定。</a:t>
            </a:r>
            <a:endParaRPr kumimoji="1" lang="en-US" altLang="ja-JP" sz="1300" dirty="0" smtClean="0">
              <a:latin typeface="Meiryo UI" panose="020B0604030504040204" pitchFamily="50" charset="-128"/>
              <a:ea typeface="Meiryo UI" panose="020B0604030504040204" pitchFamily="50" charset="-128"/>
            </a:endParaRPr>
          </a:p>
          <a:p>
            <a:pPr marL="268288" indent="-268288">
              <a:lnSpc>
                <a:spcPts val="15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rPr>
              <a:t>2050</a:t>
            </a:r>
            <a:r>
              <a:rPr kumimoji="1" lang="ja-JP" altLang="en-US" sz="1300" dirty="0" smtClean="0">
                <a:latin typeface="Meiryo UI" panose="020B0604030504040204" pitchFamily="50" charset="-128"/>
                <a:ea typeface="Meiryo UI" panose="020B0604030504040204" pitchFamily="50" charset="-128"/>
              </a:rPr>
              <a:t>年より、</a:t>
            </a:r>
            <a:r>
              <a:rPr kumimoji="1" lang="en-US" altLang="ja-JP" sz="1300" dirty="0" smtClean="0">
                <a:latin typeface="Meiryo UI" panose="020B0604030504040204" pitchFamily="50" charset="-128"/>
                <a:ea typeface="Meiryo UI" panose="020B0604030504040204" pitchFamily="50" charset="-128"/>
              </a:rPr>
              <a:t>2040</a:t>
            </a:r>
            <a:r>
              <a:rPr kumimoji="1" lang="ja-JP" altLang="en-US" sz="1300" dirty="0" smtClean="0">
                <a:latin typeface="Meiryo UI" panose="020B0604030504040204" pitchFamily="50" charset="-128"/>
                <a:ea typeface="Meiryo UI" panose="020B0604030504040204" pitchFamily="50" charset="-128"/>
              </a:rPr>
              <a:t>年の方が妥当ではないか。）</a:t>
            </a:r>
            <a:endParaRPr kumimoji="1" lang="en-US" altLang="ja-JP" sz="1300" dirty="0" smtClean="0">
              <a:latin typeface="Meiryo UI" panose="020B0604030504040204" pitchFamily="50" charset="-128"/>
              <a:ea typeface="Meiryo UI" panose="020B0604030504040204" pitchFamily="50" charset="-128"/>
            </a:endParaRPr>
          </a:p>
          <a:p>
            <a:pPr marL="268288" indent="-268288">
              <a:lnSpc>
                <a:spcPts val="15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③府民一人ひとりが未来をイメージするうえで、</a:t>
            </a:r>
            <a:r>
              <a:rPr kumimoji="1" lang="en-US" altLang="ja-JP" sz="1300" dirty="0" smtClean="0">
                <a:latin typeface="Meiryo UI" panose="020B0604030504040204" pitchFamily="50" charset="-128"/>
                <a:ea typeface="Meiryo UI" panose="020B0604030504040204" pitchFamily="50" charset="-128"/>
              </a:rPr>
              <a:t>2050</a:t>
            </a:r>
            <a:r>
              <a:rPr kumimoji="1" lang="ja-JP" altLang="en-US" sz="1300" dirty="0" smtClean="0">
                <a:latin typeface="Meiryo UI" panose="020B0604030504040204" pitchFamily="50" charset="-128"/>
                <a:ea typeface="Meiryo UI" panose="020B0604030504040204" pitchFamily="50" charset="-128"/>
              </a:rPr>
              <a:t>年は少し遠すぎるのではないか。</a:t>
            </a:r>
            <a:endParaRPr kumimoji="1" lang="en-US" altLang="ja-JP" sz="1300" dirty="0" smtClean="0">
              <a:latin typeface="Meiryo UI" panose="020B0604030504040204" pitchFamily="50" charset="-128"/>
              <a:ea typeface="Meiryo UI" panose="020B0604030504040204" pitchFamily="50" charset="-128"/>
            </a:endParaRPr>
          </a:p>
        </p:txBody>
      </p:sp>
      <p:sp>
        <p:nvSpPr>
          <p:cNvPr id="47" name="角丸四角形 46"/>
          <p:cNvSpPr/>
          <p:nvPr/>
        </p:nvSpPr>
        <p:spPr>
          <a:xfrm>
            <a:off x="7376747" y="1653989"/>
            <a:ext cx="1723052" cy="4251268"/>
          </a:xfrm>
          <a:prstGeom prst="roundRect">
            <a:avLst>
              <a:gd name="adj" fmla="val 11333"/>
            </a:avLst>
          </a:prstGeom>
          <a:solidFill>
            <a:schemeClr val="tx2"/>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ja-JP" altLang="en-US">
              <a:solidFill>
                <a:prstClr val="white"/>
              </a:solidFill>
              <a:latin typeface="Calibri" panose="020F0502020204030204"/>
              <a:ea typeface="游ゴシック" panose="020B0400000000000000" pitchFamily="50" charset="-128"/>
            </a:endParaRPr>
          </a:p>
        </p:txBody>
      </p:sp>
      <p:sp>
        <p:nvSpPr>
          <p:cNvPr id="46" name="図形 45"/>
          <p:cNvSpPr/>
          <p:nvPr/>
        </p:nvSpPr>
        <p:spPr>
          <a:xfrm rot="18934810" flipV="1">
            <a:off x="726854" y="1877552"/>
            <a:ext cx="6958996" cy="3903743"/>
          </a:xfrm>
          <a:prstGeom prst="swooshArrow">
            <a:avLst>
              <a:gd name="adj1" fmla="val 22524"/>
              <a:gd name="adj2" fmla="val 29227"/>
            </a:avLst>
          </a:prstGeom>
          <a:gradFill flip="none" rotWithShape="1">
            <a:gsLst>
              <a:gs pos="0">
                <a:srgbClr val="FF3300"/>
              </a:gs>
              <a:gs pos="39999">
                <a:srgbClr val="FF9933"/>
              </a:gs>
              <a:gs pos="70000">
                <a:srgbClr val="FFCC66"/>
              </a:gs>
              <a:gs pos="100000">
                <a:srgbClr val="FFFFCC"/>
              </a:gs>
            </a:gsLst>
            <a:lin ang="8100000" scaled="1"/>
            <a:tileRect/>
          </a:gra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4" name="ホームベース 103"/>
          <p:cNvSpPr/>
          <p:nvPr/>
        </p:nvSpPr>
        <p:spPr>
          <a:xfrm>
            <a:off x="140259" y="4797889"/>
            <a:ext cx="6272969" cy="1107368"/>
          </a:xfrm>
          <a:prstGeom prst="homePlate">
            <a:avLst>
              <a:gd name="adj" fmla="val 25035"/>
            </a:avLst>
          </a:prstGeom>
          <a:solidFill>
            <a:srgbClr val="00B0F0"/>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2" name="角丸四角形 101"/>
          <p:cNvSpPr/>
          <p:nvPr/>
        </p:nvSpPr>
        <p:spPr>
          <a:xfrm>
            <a:off x="68777" y="2484956"/>
            <a:ext cx="3513107" cy="2022236"/>
          </a:xfrm>
          <a:prstGeom prst="roundRect">
            <a:avLst>
              <a:gd name="adj" fmla="val 751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右矢印 47"/>
          <p:cNvSpPr/>
          <p:nvPr/>
        </p:nvSpPr>
        <p:spPr>
          <a:xfrm>
            <a:off x="58996" y="5894787"/>
            <a:ext cx="9105304" cy="274407"/>
          </a:xfrm>
          <a:prstGeom prst="rightArrow">
            <a:avLst>
              <a:gd name="adj1" fmla="val 68692"/>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kumimoji="0"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362724" y="5897339"/>
            <a:ext cx="8297108" cy="276999"/>
          </a:xfrm>
          <a:prstGeom prst="rect">
            <a:avLst/>
          </a:prstGeom>
          <a:noFill/>
        </p:spPr>
        <p:txBody>
          <a:bodyPr wrap="square" rtlCol="0">
            <a:spAutoFit/>
          </a:bodyPr>
          <a:lstStyle/>
          <a:p>
            <a:pPr defTabSz="457200"/>
            <a:r>
              <a:rPr lang="ja-JP" altLang="en-US" sz="1200" b="1" dirty="0" smtClean="0">
                <a:solidFill>
                  <a:prstClr val="white"/>
                </a:solidFill>
                <a:latin typeface="Meiryo UI" panose="020B0604030504040204" pitchFamily="50" charset="-128"/>
                <a:ea typeface="Meiryo UI" panose="020B0604030504040204" pitchFamily="50" charset="-128"/>
              </a:rPr>
              <a:t>　</a:t>
            </a:r>
            <a:r>
              <a:rPr lang="en-US" altLang="ja-JP" sz="1200" b="1" dirty="0" smtClean="0">
                <a:solidFill>
                  <a:prstClr val="white"/>
                </a:solidFill>
                <a:latin typeface="Meiryo UI" panose="020B0604030504040204" pitchFamily="50" charset="-128"/>
                <a:ea typeface="Meiryo UI" panose="020B0604030504040204" pitchFamily="50" charset="-128"/>
              </a:rPr>
              <a:t>2020</a:t>
            </a:r>
            <a:r>
              <a:rPr lang="ja-JP" altLang="en-US" sz="1200" b="1" dirty="0" smtClean="0">
                <a:solidFill>
                  <a:prstClr val="white"/>
                </a:solidFill>
                <a:latin typeface="Meiryo UI" panose="020B0604030504040204" pitchFamily="50" charset="-128"/>
                <a:ea typeface="Meiryo UI" panose="020B0604030504040204" pitchFamily="50" charset="-128"/>
              </a:rPr>
              <a:t>年　　　　　　　　　　　　　　　　　　　　　　　　</a:t>
            </a:r>
            <a:r>
              <a:rPr lang="en-US" altLang="ja-JP" sz="1200" b="1" dirty="0" smtClean="0">
                <a:solidFill>
                  <a:prstClr val="white"/>
                </a:solidFill>
                <a:latin typeface="Meiryo UI" panose="020B0604030504040204" pitchFamily="50" charset="-128"/>
                <a:ea typeface="Meiryo UI" panose="020B0604030504040204" pitchFamily="50" charset="-128"/>
              </a:rPr>
              <a:t>2025</a:t>
            </a:r>
            <a:r>
              <a:rPr lang="ja-JP" altLang="en-US" sz="1200" b="1" dirty="0" smtClean="0">
                <a:solidFill>
                  <a:prstClr val="white"/>
                </a:solidFill>
                <a:latin typeface="Meiryo UI" panose="020B0604030504040204" pitchFamily="50" charset="-128"/>
                <a:ea typeface="Meiryo UI" panose="020B0604030504040204" pitchFamily="50" charset="-128"/>
              </a:rPr>
              <a:t>年　　　　　　　　　　　　　</a:t>
            </a:r>
            <a:r>
              <a:rPr lang="en-US" altLang="ja-JP" sz="1200" b="1" dirty="0" smtClean="0">
                <a:solidFill>
                  <a:prstClr val="white"/>
                </a:solidFill>
                <a:latin typeface="Meiryo UI" panose="020B0604030504040204" pitchFamily="50" charset="-128"/>
                <a:ea typeface="Meiryo UI" panose="020B0604030504040204" pitchFamily="50" charset="-128"/>
              </a:rPr>
              <a:t>2030</a:t>
            </a:r>
            <a:r>
              <a:rPr lang="ja-JP" altLang="en-US" sz="1200" b="1" dirty="0" smtClean="0">
                <a:solidFill>
                  <a:prstClr val="white"/>
                </a:solidFill>
                <a:latin typeface="Meiryo UI" panose="020B0604030504040204" pitchFamily="50" charset="-128"/>
                <a:ea typeface="Meiryo UI" panose="020B0604030504040204" pitchFamily="50" charset="-128"/>
              </a:rPr>
              <a:t>年　　　　　　　　　　　　　　　　　　　</a:t>
            </a:r>
            <a:r>
              <a:rPr lang="en-US" altLang="ja-JP" sz="1200" b="1" dirty="0" smtClean="0">
                <a:solidFill>
                  <a:prstClr val="white"/>
                </a:solidFill>
                <a:latin typeface="Meiryo UI" panose="020B0604030504040204" pitchFamily="50" charset="-128"/>
                <a:ea typeface="Meiryo UI" panose="020B0604030504040204" pitchFamily="50" charset="-128"/>
              </a:rPr>
              <a:t>2040</a:t>
            </a:r>
            <a:r>
              <a:rPr lang="ja-JP" altLang="en-US" sz="1200" b="1" dirty="0" smtClean="0">
                <a:solidFill>
                  <a:prstClr val="white"/>
                </a:solidFill>
                <a:latin typeface="Meiryo UI" panose="020B0604030504040204" pitchFamily="50" charset="-128"/>
                <a:ea typeface="Meiryo UI" panose="020B0604030504040204" pitchFamily="50" charset="-128"/>
              </a:rPr>
              <a:t>年</a:t>
            </a:r>
            <a:endParaRPr lang="ja-JP" altLang="en-US" sz="1200" b="1" dirty="0">
              <a:solidFill>
                <a:prstClr val="white"/>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7376152" y="3806398"/>
            <a:ext cx="1691674" cy="1246495"/>
          </a:xfrm>
          <a:prstGeom prst="rect">
            <a:avLst/>
          </a:prstGeom>
          <a:noFill/>
          <a:effectLst/>
        </p:spPr>
        <p:txBody>
          <a:bodyPr wrap="square" rtlCol="0">
            <a:spAutoFit/>
          </a:bodyPr>
          <a:lstStyle/>
          <a:p>
            <a:pPr algn="ctr" defTabSz="457200">
              <a:lnSpc>
                <a:spcPts val="3000"/>
              </a:lnSpc>
            </a:pPr>
            <a:r>
              <a:rPr lang="en-US" altLang="ja-JP" sz="2000" b="1" spc="-100" dirty="0">
                <a:solidFill>
                  <a:prstClr val="white"/>
                </a:solidFill>
                <a:latin typeface="Meiryo UI" panose="020B0604030504040204" pitchFamily="50" charset="-128"/>
                <a:ea typeface="Meiryo UI" panose="020B0604030504040204" pitchFamily="50" charset="-128"/>
              </a:rPr>
              <a:t>Osaka</a:t>
            </a:r>
          </a:p>
          <a:p>
            <a:pPr algn="ctr" defTabSz="457200">
              <a:lnSpc>
                <a:spcPts val="3000"/>
              </a:lnSpc>
            </a:pPr>
            <a:r>
              <a:rPr lang="en-US" altLang="ja-JP" sz="2000" b="1" spc="-100" dirty="0">
                <a:solidFill>
                  <a:prstClr val="white"/>
                </a:solidFill>
                <a:latin typeface="Meiryo UI" panose="020B0604030504040204" pitchFamily="50" charset="-128"/>
                <a:ea typeface="Meiryo UI" panose="020B0604030504040204" pitchFamily="50" charset="-128"/>
              </a:rPr>
              <a:t>-</a:t>
            </a:r>
            <a:r>
              <a:rPr lang="en-US" altLang="ja-JP" sz="2000" b="1" spc="-100" dirty="0" smtClean="0">
                <a:solidFill>
                  <a:prstClr val="white"/>
                </a:solidFill>
                <a:latin typeface="Meiryo UI" panose="020B0604030504040204" pitchFamily="50" charset="-128"/>
                <a:ea typeface="Meiryo UI" panose="020B0604030504040204" pitchFamily="50" charset="-128"/>
              </a:rPr>
              <a:t>Amusing</a:t>
            </a:r>
          </a:p>
          <a:p>
            <a:pPr algn="ctr" defTabSz="457200">
              <a:lnSpc>
                <a:spcPts val="3000"/>
              </a:lnSpc>
            </a:pPr>
            <a:r>
              <a:rPr lang="en-US" altLang="ja-JP" sz="2000" b="1" spc="-100" dirty="0" smtClean="0">
                <a:solidFill>
                  <a:prstClr val="white"/>
                </a:solidFill>
                <a:latin typeface="Meiryo UI" panose="020B0604030504040204" pitchFamily="50" charset="-128"/>
                <a:ea typeface="Meiryo UI" panose="020B0604030504040204" pitchFamily="50" charset="-128"/>
              </a:rPr>
              <a:t> </a:t>
            </a:r>
            <a:r>
              <a:rPr lang="en-US" altLang="ja-JP" sz="2000" b="1" spc="-100" dirty="0">
                <a:solidFill>
                  <a:prstClr val="white"/>
                </a:solidFill>
                <a:latin typeface="Meiryo UI" panose="020B0604030504040204" pitchFamily="50" charset="-128"/>
                <a:ea typeface="Meiryo UI" panose="020B0604030504040204" pitchFamily="50" charset="-128"/>
              </a:rPr>
              <a:t>Creations-</a:t>
            </a:r>
          </a:p>
        </p:txBody>
      </p:sp>
      <p:sp>
        <p:nvSpPr>
          <p:cNvPr id="54" name="テキスト ボックス 53"/>
          <p:cNvSpPr txBox="1"/>
          <p:nvPr/>
        </p:nvSpPr>
        <p:spPr>
          <a:xfrm>
            <a:off x="7444006" y="2536304"/>
            <a:ext cx="1656878" cy="1015663"/>
          </a:xfrm>
          <a:prstGeom prst="rect">
            <a:avLst/>
          </a:prstGeom>
          <a:noFill/>
          <a:effectLst/>
        </p:spPr>
        <p:txBody>
          <a:bodyPr vert="horz" wrap="square" rtlCol="0">
            <a:spAutoFit/>
          </a:bodyPr>
          <a:lstStyle/>
          <a:p>
            <a:pPr algn="ctr" defTabSz="457200"/>
            <a:r>
              <a:rPr lang="ja-JP" altLang="en-US" sz="2000" b="1" dirty="0" smtClean="0">
                <a:solidFill>
                  <a:prstClr val="white"/>
                </a:solidFill>
                <a:latin typeface="Meiryo UI" panose="020B0604030504040204" pitchFamily="50" charset="-128"/>
                <a:ea typeface="Meiryo UI" panose="020B0604030504040204" pitchFamily="50" charset="-128"/>
              </a:rPr>
              <a:t>世界一</a:t>
            </a:r>
            <a:endParaRPr lang="en-US" altLang="ja-JP" sz="2000" b="1" dirty="0" smtClean="0">
              <a:solidFill>
                <a:prstClr val="white"/>
              </a:solidFill>
              <a:latin typeface="Meiryo UI" panose="020B0604030504040204" pitchFamily="50" charset="-128"/>
              <a:ea typeface="Meiryo UI" panose="020B0604030504040204" pitchFamily="50" charset="-128"/>
            </a:endParaRPr>
          </a:p>
          <a:p>
            <a:pPr algn="ctr" defTabSz="457200"/>
            <a:r>
              <a:rPr lang="ja-JP" altLang="en-US" sz="2000" b="1" dirty="0" smtClean="0">
                <a:solidFill>
                  <a:prstClr val="white"/>
                </a:solidFill>
                <a:latin typeface="Meiryo UI" panose="020B0604030504040204" pitchFamily="50" charset="-128"/>
                <a:ea typeface="Meiryo UI" panose="020B0604030504040204" pitchFamily="50" charset="-128"/>
              </a:rPr>
              <a:t>ワクワク</a:t>
            </a:r>
            <a:r>
              <a:rPr lang="ja-JP" altLang="en-US" sz="2000" b="1" dirty="0">
                <a:solidFill>
                  <a:prstClr val="white"/>
                </a:solidFill>
                <a:latin typeface="Meiryo UI" panose="020B0604030504040204" pitchFamily="50" charset="-128"/>
                <a:ea typeface="Meiryo UI" panose="020B0604030504040204" pitchFamily="50" charset="-128"/>
              </a:rPr>
              <a:t>する都市・大阪</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33" name="角丸四角形 32"/>
          <p:cNvSpPr/>
          <p:nvPr/>
        </p:nvSpPr>
        <p:spPr>
          <a:xfrm>
            <a:off x="3673336" y="2388301"/>
            <a:ext cx="418042" cy="3468340"/>
          </a:xfrm>
          <a:prstGeom prst="roundRect">
            <a:avLst>
              <a:gd name="adj" fmla="val 11333"/>
            </a:avLst>
          </a:prstGeom>
          <a:solidFill>
            <a:schemeClr val="accent6"/>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5" name="テキスト ボックス 34"/>
          <p:cNvSpPr txBox="1"/>
          <p:nvPr/>
        </p:nvSpPr>
        <p:spPr>
          <a:xfrm>
            <a:off x="3645512" y="2702729"/>
            <a:ext cx="461665" cy="2281118"/>
          </a:xfrm>
          <a:prstGeom prst="rect">
            <a:avLst/>
          </a:prstGeom>
          <a:noFill/>
          <a:effectLst/>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大阪・関西万博</a:t>
            </a:r>
            <a:endParaRPr kumimoji="1" lang="en-US" altLang="ja-JP"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0" name="角丸四角形 79"/>
          <p:cNvSpPr/>
          <p:nvPr/>
        </p:nvSpPr>
        <p:spPr>
          <a:xfrm>
            <a:off x="5534158" y="2388301"/>
            <a:ext cx="418042" cy="3468340"/>
          </a:xfrm>
          <a:prstGeom prst="roundRect">
            <a:avLst>
              <a:gd name="adj" fmla="val 11333"/>
            </a:avLst>
          </a:prstGeom>
          <a:solidFill>
            <a:schemeClr val="accent6"/>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3" name="正方形/長方形 82"/>
          <p:cNvSpPr/>
          <p:nvPr/>
        </p:nvSpPr>
        <p:spPr>
          <a:xfrm>
            <a:off x="114534" y="5249051"/>
            <a:ext cx="3971754" cy="769441"/>
          </a:xfrm>
          <a:prstGeom prst="rect">
            <a:avLst/>
          </a:prstGeom>
        </p:spPr>
        <p:txBody>
          <a:bodyPr wrap="square">
            <a:spAutoFit/>
          </a:bodyPr>
          <a:lstStyle/>
          <a:p>
            <a:r>
              <a:rPr kumimoji="1" lang="ja-JP" altLang="en-US" sz="1100" b="1" dirty="0" smtClean="0">
                <a:solidFill>
                  <a:schemeClr val="bg1"/>
                </a:solidFill>
                <a:latin typeface="Meiryo UI" panose="020B0604030504040204" pitchFamily="50" charset="-128"/>
                <a:ea typeface="Meiryo UI" panose="020B0604030504040204" pitchFamily="50" charset="-128"/>
              </a:rPr>
              <a:t>①多様</a:t>
            </a:r>
            <a:r>
              <a:rPr kumimoji="1" lang="ja-JP" altLang="en-US" sz="1100" b="1" dirty="0">
                <a:solidFill>
                  <a:schemeClr val="bg1"/>
                </a:solidFill>
                <a:latin typeface="Meiryo UI" panose="020B0604030504040204" pitchFamily="50" charset="-128"/>
                <a:ea typeface="Meiryo UI" panose="020B0604030504040204" pitchFamily="50" charset="-128"/>
              </a:rPr>
              <a:t>なチャレンジによる</a:t>
            </a:r>
            <a:r>
              <a:rPr kumimoji="1" lang="ja-JP" altLang="en-US" sz="1100" b="1" dirty="0" smtClean="0">
                <a:solidFill>
                  <a:schemeClr val="bg1"/>
                </a:solidFill>
                <a:latin typeface="Meiryo UI" panose="020B0604030504040204" pitchFamily="50" charset="-128"/>
                <a:ea typeface="Meiryo UI" panose="020B0604030504040204" pitchFamily="50" charset="-128"/>
              </a:rPr>
              <a:t>成長（</a:t>
            </a:r>
            <a:r>
              <a:rPr kumimoji="1" lang="en-US" altLang="ja-JP" sz="1100" b="1" dirty="0">
                <a:solidFill>
                  <a:schemeClr val="bg1"/>
                </a:solidFill>
                <a:latin typeface="Meiryo UI" panose="020B0604030504040204" pitchFamily="50" charset="-128"/>
                <a:ea typeface="Meiryo UI" panose="020B0604030504040204" pitchFamily="50" charset="-128"/>
              </a:rPr>
              <a:t>Creative Innovation </a:t>
            </a:r>
            <a:r>
              <a:rPr kumimoji="1" lang="ja-JP" altLang="en-US" sz="1100" b="1" dirty="0" smtClean="0">
                <a:solidFill>
                  <a:schemeClr val="bg1"/>
                </a:solidFill>
                <a:latin typeface="Meiryo UI" panose="020B0604030504040204" pitchFamily="50" charset="-128"/>
                <a:ea typeface="Meiryo UI" panose="020B0604030504040204" pitchFamily="50" charset="-128"/>
              </a:rPr>
              <a:t>）</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p>
            <a:r>
              <a:rPr kumimoji="1" lang="ja-JP" altLang="en-US" sz="1100" b="1" dirty="0">
                <a:solidFill>
                  <a:schemeClr val="bg1"/>
                </a:solidFill>
                <a:latin typeface="Meiryo UI" panose="020B0604030504040204" pitchFamily="50" charset="-128"/>
                <a:ea typeface="Meiryo UI" panose="020B0604030504040204" pitchFamily="50" charset="-128"/>
              </a:rPr>
              <a:t>②いのち輝く幸せな暮らし（</a:t>
            </a:r>
            <a:r>
              <a:rPr kumimoji="1" lang="en-US" altLang="ja-JP" sz="1100" b="1" dirty="0">
                <a:solidFill>
                  <a:schemeClr val="bg1"/>
                </a:solidFill>
                <a:latin typeface="Meiryo UI" panose="020B0604030504040204" pitchFamily="50" charset="-128"/>
                <a:ea typeface="Meiryo UI" panose="020B0604030504040204" pitchFamily="50" charset="-128"/>
              </a:rPr>
              <a:t>Human Well-being</a:t>
            </a:r>
            <a:r>
              <a:rPr kumimoji="1" lang="ja-JP" altLang="en-US" sz="1100" b="1" dirty="0">
                <a:solidFill>
                  <a:schemeClr val="bg1"/>
                </a:solidFill>
                <a:latin typeface="Meiryo UI" panose="020B0604030504040204" pitchFamily="50" charset="-128"/>
                <a:ea typeface="Meiryo UI" panose="020B0604030504040204" pitchFamily="50" charset="-128"/>
              </a:rPr>
              <a:t>）</a:t>
            </a:r>
            <a:endParaRPr lang="ja-JP" altLang="en-US" sz="1100" dirty="0">
              <a:solidFill>
                <a:schemeClr val="bg1"/>
              </a:solidFill>
            </a:endParaRPr>
          </a:p>
          <a:p>
            <a:r>
              <a:rPr kumimoji="1" lang="ja-JP" altLang="en-US" sz="1100" b="1" dirty="0">
                <a:solidFill>
                  <a:schemeClr val="bg1"/>
                </a:solidFill>
                <a:latin typeface="Meiryo UI" panose="020B0604030504040204" pitchFamily="50" charset="-128"/>
                <a:ea typeface="Meiryo UI" panose="020B0604030504040204" pitchFamily="50" charset="-128"/>
              </a:rPr>
              <a:t>③世界の未来をともにつくる</a:t>
            </a:r>
            <a:r>
              <a:rPr kumimoji="1" lang="ja-JP" altLang="en-US" sz="1100" b="1" spc="-100" dirty="0">
                <a:solidFill>
                  <a:schemeClr val="bg1"/>
                </a:solidFill>
                <a:latin typeface="Meiryo UI" panose="020B0604030504040204" pitchFamily="50" charset="-128"/>
                <a:ea typeface="Meiryo UI" panose="020B0604030504040204" pitchFamily="50" charset="-128"/>
              </a:rPr>
              <a:t>（</a:t>
            </a:r>
            <a:r>
              <a:rPr kumimoji="1" lang="en-US" altLang="ja-JP" sz="1100" b="1" spc="-100" dirty="0">
                <a:solidFill>
                  <a:schemeClr val="bg1"/>
                </a:solidFill>
                <a:latin typeface="Meiryo UI" panose="020B0604030504040204" pitchFamily="50" charset="-128"/>
                <a:ea typeface="Meiryo UI" panose="020B0604030504040204" pitchFamily="50" charset="-128"/>
              </a:rPr>
              <a:t>Global Good Hub Osaka</a:t>
            </a:r>
            <a:r>
              <a:rPr kumimoji="1" lang="ja-JP" altLang="en-US" sz="1100" b="1" spc="-100" dirty="0">
                <a:solidFill>
                  <a:schemeClr val="bg1"/>
                </a:solidFill>
                <a:latin typeface="Meiryo UI" panose="020B0604030504040204" pitchFamily="50" charset="-128"/>
                <a:ea typeface="Meiryo UI" panose="020B0604030504040204" pitchFamily="50" charset="-128"/>
              </a:rPr>
              <a:t>）</a:t>
            </a:r>
            <a:endParaRPr lang="ja-JP" altLang="en-US" sz="1100" spc="-100" dirty="0">
              <a:solidFill>
                <a:schemeClr val="bg1"/>
              </a:solidFill>
            </a:endParaRPr>
          </a:p>
          <a:p>
            <a:endParaRPr lang="ja-JP" altLang="en-US" sz="1100" dirty="0">
              <a:solidFill>
                <a:schemeClr val="bg1"/>
              </a:solidFill>
            </a:endParaRPr>
          </a:p>
        </p:txBody>
      </p:sp>
      <p:grpSp>
        <p:nvGrpSpPr>
          <p:cNvPr id="9" name="グループ化 8"/>
          <p:cNvGrpSpPr/>
          <p:nvPr/>
        </p:nvGrpSpPr>
        <p:grpSpPr>
          <a:xfrm>
            <a:off x="231370" y="2676526"/>
            <a:ext cx="3240075" cy="427444"/>
            <a:chOff x="305228" y="1483728"/>
            <a:chExt cx="3240075" cy="427444"/>
          </a:xfrm>
        </p:grpSpPr>
        <p:sp>
          <p:nvSpPr>
            <p:cNvPr id="42" name="ホームベース 41"/>
            <p:cNvSpPr/>
            <p:nvPr/>
          </p:nvSpPr>
          <p:spPr>
            <a:xfrm>
              <a:off x="305228" y="1483728"/>
              <a:ext cx="3240075" cy="427444"/>
            </a:xfrm>
            <a:prstGeom prst="homePlate">
              <a:avLst>
                <a:gd name="adj" fmla="val 0"/>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1" name="テキスト ボックス 90"/>
            <p:cNvSpPr txBox="1"/>
            <p:nvPr/>
          </p:nvSpPr>
          <p:spPr>
            <a:xfrm>
              <a:off x="319100" y="1543561"/>
              <a:ext cx="2986073" cy="307777"/>
            </a:xfrm>
            <a:prstGeom prst="rect">
              <a:avLst/>
            </a:prstGeom>
            <a:noFill/>
            <a:ln w="19050" cmpd="sng">
              <a:noFill/>
              <a:prstDash val="solid"/>
            </a:ln>
            <a:effectLst/>
          </p:spPr>
          <p:txBody>
            <a:bodyPr wrap="square" rtlCol="0">
              <a:spAutoFit/>
            </a:bodyPr>
            <a:lstStyle/>
            <a:p>
              <a:pPr marL="265100" marR="0" lvl="0" indent="-26510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インフラ整備など、万博と連動した取組</a:t>
              </a:r>
              <a:endParaRPr kumimoji="1" lang="en-US" altLang="ja-JP" sz="14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grpSp>
        <p:nvGrpSpPr>
          <p:cNvPr id="95" name="グループ化 94"/>
          <p:cNvGrpSpPr/>
          <p:nvPr/>
        </p:nvGrpSpPr>
        <p:grpSpPr>
          <a:xfrm>
            <a:off x="217641" y="3204743"/>
            <a:ext cx="3240075" cy="427444"/>
            <a:chOff x="305228" y="1483728"/>
            <a:chExt cx="3240075" cy="427444"/>
          </a:xfrm>
        </p:grpSpPr>
        <p:sp>
          <p:nvSpPr>
            <p:cNvPr id="96" name="ホームベース 95"/>
            <p:cNvSpPr/>
            <p:nvPr/>
          </p:nvSpPr>
          <p:spPr>
            <a:xfrm>
              <a:off x="305228" y="1483728"/>
              <a:ext cx="3240075" cy="427444"/>
            </a:xfrm>
            <a:prstGeom prst="homePlate">
              <a:avLst>
                <a:gd name="adj" fmla="val 2743"/>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7" name="テキスト ボックス 96"/>
            <p:cNvSpPr txBox="1"/>
            <p:nvPr/>
          </p:nvSpPr>
          <p:spPr>
            <a:xfrm>
              <a:off x="319100" y="1543561"/>
              <a:ext cx="2986073" cy="307777"/>
            </a:xfrm>
            <a:prstGeom prst="rect">
              <a:avLst/>
            </a:prstGeom>
            <a:noFill/>
            <a:ln w="19050" cmpd="sng">
              <a:noFill/>
              <a:prstDash val="solid"/>
            </a:ln>
            <a:effectLst/>
          </p:spPr>
          <p:txBody>
            <a:bodyPr wrap="square" rtlCol="0">
              <a:spAutoFit/>
            </a:bodyPr>
            <a:lstStyle/>
            <a:p>
              <a:pPr marL="265100" marR="0" lvl="0" indent="-265100" algn="l" defTabSz="4572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大阪スマートシティ戦略による取組</a:t>
              </a:r>
              <a:endParaRPr kumimoji="1" lang="en-US" altLang="ja-JP" sz="14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grpSp>
        <p:nvGrpSpPr>
          <p:cNvPr id="98" name="グループ化 97"/>
          <p:cNvGrpSpPr/>
          <p:nvPr/>
        </p:nvGrpSpPr>
        <p:grpSpPr>
          <a:xfrm>
            <a:off x="217498" y="3720278"/>
            <a:ext cx="3240075" cy="427444"/>
            <a:chOff x="305228" y="1483728"/>
            <a:chExt cx="3240075" cy="427444"/>
          </a:xfrm>
        </p:grpSpPr>
        <p:sp>
          <p:nvSpPr>
            <p:cNvPr id="99" name="ホームベース 98"/>
            <p:cNvSpPr/>
            <p:nvPr/>
          </p:nvSpPr>
          <p:spPr>
            <a:xfrm>
              <a:off x="305228" y="1483728"/>
              <a:ext cx="3240075" cy="427444"/>
            </a:xfrm>
            <a:prstGeom prst="homePlate">
              <a:avLst>
                <a:gd name="adj" fmla="val 0"/>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0" name="テキスト ボックス 99"/>
            <p:cNvSpPr txBox="1"/>
            <p:nvPr/>
          </p:nvSpPr>
          <p:spPr>
            <a:xfrm>
              <a:off x="319100" y="1543561"/>
              <a:ext cx="2986073" cy="307777"/>
            </a:xfrm>
            <a:prstGeom prst="rect">
              <a:avLst/>
            </a:prstGeom>
            <a:noFill/>
            <a:ln w="19050" cmpd="sng">
              <a:noFill/>
              <a:prstDash val="solid"/>
            </a:ln>
            <a:effectLst/>
          </p:spPr>
          <p:txBody>
            <a:bodyPr wrap="square" rtlCol="0">
              <a:spAutoFit/>
            </a:bodyPr>
            <a:lstStyle/>
            <a:p>
              <a:pPr marL="265100" marR="0" lvl="0" indent="-265100" algn="l" defTabSz="457200" rtl="0" eaLnBrk="1" fontAlgn="auto" latinLnBrk="0" hangingPunct="1">
                <a:lnSpc>
                  <a:spcPct val="100000"/>
                </a:lnSpc>
                <a:spcBef>
                  <a:spcPts val="0"/>
                </a:spcBef>
                <a:spcAft>
                  <a:spcPts val="0"/>
                </a:spcAft>
                <a:buClrTx/>
                <a:buSzTx/>
                <a:buFontTx/>
                <a:buNone/>
                <a:tabLst/>
                <a:defRPr/>
              </a:pPr>
              <a:r>
                <a:rPr kumimoji="1" lang="en-US" altLang="ja-JP" sz="1400" b="1" noProof="0" dirty="0" smtClean="0">
                  <a:latin typeface="Meiryo UI" panose="020B0604030504040204" pitchFamily="50" charset="-128"/>
                  <a:ea typeface="Meiryo UI" panose="020B0604030504040204" pitchFamily="50" charset="-128"/>
                </a:rPr>
                <a:t>SDGs</a:t>
              </a:r>
              <a:r>
                <a:rPr kumimoji="1" lang="ja-JP" altLang="en-US" sz="1400" b="1" noProof="0" dirty="0" smtClean="0">
                  <a:latin typeface="Meiryo UI" panose="020B0604030504040204" pitchFamily="50" charset="-128"/>
                  <a:ea typeface="Meiryo UI" panose="020B0604030504040204" pitchFamily="50" charset="-128"/>
                </a:rPr>
                <a:t>の達成に向けた取組</a:t>
              </a:r>
              <a:endParaRPr kumimoji="1" lang="en-US" altLang="ja-JP" sz="14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103" name="テキスト ボックス 102"/>
          <p:cNvSpPr txBox="1"/>
          <p:nvPr/>
        </p:nvSpPr>
        <p:spPr>
          <a:xfrm>
            <a:off x="78601" y="4852838"/>
            <a:ext cx="3589645" cy="400110"/>
          </a:xfrm>
          <a:prstGeom prst="rect">
            <a:avLst/>
          </a:prstGeom>
          <a:noFill/>
          <a:ln w="19050" cmpd="sng">
            <a:noFill/>
            <a:prstDash val="solid"/>
          </a:ln>
        </p:spPr>
        <p:txBody>
          <a:bodyPr wrap="square" rtlCol="0">
            <a:spAutoFit/>
          </a:bodyPr>
          <a:lstStyle/>
          <a:p>
            <a:pPr marL="265100" indent="-265100" defTabSz="457200"/>
            <a:r>
              <a:rPr lang="ja-JP" altLang="en-US" sz="2000" b="1" dirty="0" smtClean="0">
                <a:solidFill>
                  <a:prstClr val="white"/>
                </a:solidFill>
                <a:latin typeface="Meiryo UI" panose="020B0604030504040204" pitchFamily="50" charset="-128"/>
                <a:ea typeface="Meiryo UI" panose="020B0604030504040204" pitchFamily="50" charset="-128"/>
              </a:rPr>
              <a:t>万博</a:t>
            </a:r>
            <a:r>
              <a:rPr lang="ja-JP" altLang="en-US" sz="2000" b="1" dirty="0">
                <a:solidFill>
                  <a:prstClr val="white"/>
                </a:solidFill>
                <a:latin typeface="Meiryo UI" panose="020B0604030504040204" pitchFamily="50" charset="-128"/>
                <a:ea typeface="Meiryo UI" panose="020B0604030504040204" pitchFamily="50" charset="-128"/>
              </a:rPr>
              <a:t>のインパクトを活かした取組</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81" name="テキスト ボックス 80"/>
          <p:cNvSpPr txBox="1"/>
          <p:nvPr/>
        </p:nvSpPr>
        <p:spPr>
          <a:xfrm>
            <a:off x="5552090" y="2417869"/>
            <a:ext cx="400110" cy="2168362"/>
          </a:xfrm>
          <a:prstGeom prst="rect">
            <a:avLst/>
          </a:prstGeom>
          <a:noFill/>
          <a:effectLst/>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ＳＤＧｓの達成目標年次</a:t>
            </a:r>
            <a:endParaRPr kumimoji="1" lang="en-US" altLang="ja-JP"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pic>
        <p:nvPicPr>
          <p:cNvPr id="68" name="図 67"/>
          <p:cNvPicPr>
            <a:picLocks noChangeAspect="1"/>
          </p:cNvPicPr>
          <p:nvPr/>
        </p:nvPicPr>
        <p:blipFill>
          <a:blip r:embed="rId2"/>
          <a:stretch>
            <a:fillRect/>
          </a:stretch>
        </p:blipFill>
        <p:spPr>
          <a:xfrm>
            <a:off x="5341152" y="4638474"/>
            <a:ext cx="849905" cy="426659"/>
          </a:xfrm>
          <a:prstGeom prst="rect">
            <a:avLst/>
          </a:prstGeom>
          <a:effectLst/>
        </p:spPr>
      </p:pic>
      <p:sp>
        <p:nvSpPr>
          <p:cNvPr id="10" name="左中かっこ 9"/>
          <p:cNvSpPr/>
          <p:nvPr/>
        </p:nvSpPr>
        <p:spPr>
          <a:xfrm rot="16200000">
            <a:off x="2237459" y="4643056"/>
            <a:ext cx="100458" cy="3102151"/>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2" name="左中かっこ 111"/>
          <p:cNvSpPr/>
          <p:nvPr/>
        </p:nvSpPr>
        <p:spPr>
          <a:xfrm rot="16200000">
            <a:off x="6022313" y="4074686"/>
            <a:ext cx="107485" cy="42318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3" name="テキスト ボックス 112"/>
          <p:cNvSpPr txBox="1"/>
          <p:nvPr/>
        </p:nvSpPr>
        <p:spPr>
          <a:xfrm>
            <a:off x="1968656" y="6358205"/>
            <a:ext cx="638062" cy="276999"/>
          </a:xfrm>
          <a:prstGeom prst="rect">
            <a:avLst/>
          </a:prstGeom>
          <a:noFill/>
          <a:ln w="19050" cmpd="sng">
            <a:noFill/>
            <a:prstDash val="solid"/>
          </a:ln>
          <a:effectLst/>
        </p:spPr>
        <p:txBody>
          <a:bodyPr wrap="square" rtlCol="0">
            <a:spAutoFit/>
          </a:bodyPr>
          <a:lstStyle/>
          <a:p>
            <a:pPr marL="265100" marR="0" lvl="0" indent="-26510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５年</a:t>
            </a:r>
            <a:endParaRPr kumimoji="1" lang="en-US" altLang="ja-JP"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114" name="テキスト ボックス 113"/>
          <p:cNvSpPr txBox="1"/>
          <p:nvPr/>
        </p:nvSpPr>
        <p:spPr>
          <a:xfrm>
            <a:off x="5232609" y="6284850"/>
            <a:ext cx="1601578" cy="461665"/>
          </a:xfrm>
          <a:prstGeom prst="rect">
            <a:avLst/>
          </a:prstGeom>
          <a:noFill/>
          <a:ln w="19050" cmpd="sng">
            <a:noFill/>
            <a:prstDash val="solid"/>
          </a:ln>
          <a:effectLst/>
        </p:spPr>
        <p:txBody>
          <a:bodyPr wrap="square" rtlCol="0">
            <a:spAutoFit/>
          </a:bodyPr>
          <a:lstStyle/>
          <a:p>
            <a:pPr marL="265100" marR="0" lvl="0" indent="-265100" algn="ctr" defTabSz="457200" rtl="0" eaLnBrk="1" fontAlgn="auto" latinLnBrk="0" hangingPunct="1">
              <a:lnSpc>
                <a:spcPct val="100000"/>
              </a:lnSpc>
              <a:spcBef>
                <a:spcPts val="0"/>
              </a:spcBef>
              <a:spcAft>
                <a:spcPts val="0"/>
              </a:spcAft>
              <a:buClrTx/>
              <a:buSzTx/>
              <a:buFontTx/>
              <a:buNone/>
              <a:tabLst/>
              <a:defRPr/>
            </a:pPr>
            <a:r>
              <a:rPr kumimoji="1" lang="en-US" altLang="ja-JP" sz="1200" b="1" dirty="0" smtClean="0">
                <a:latin typeface="Meiryo UI" panose="020B0604030504040204" pitchFamily="50" charset="-128"/>
                <a:ea typeface="Meiryo UI" panose="020B0604030504040204" pitchFamily="50" charset="-128"/>
              </a:rPr>
              <a:t>15</a:t>
            </a:r>
            <a:r>
              <a:rPr kumimoji="1" lang="ja-JP" altLang="en-US" sz="1200" b="1" dirty="0" smtClean="0">
                <a:latin typeface="Meiryo UI" panose="020B0604030504040204" pitchFamily="50" charset="-128"/>
                <a:ea typeface="Meiryo UI" panose="020B0604030504040204" pitchFamily="50" charset="-128"/>
              </a:rPr>
              <a:t>年</a:t>
            </a:r>
            <a:endParaRPr kumimoji="1" lang="en-US" altLang="ja-JP" sz="1200" b="1" dirty="0" smtClean="0">
              <a:latin typeface="Meiryo UI" panose="020B0604030504040204" pitchFamily="50" charset="-128"/>
              <a:ea typeface="Meiryo UI" panose="020B0604030504040204" pitchFamily="50" charset="-128"/>
            </a:endParaRPr>
          </a:p>
          <a:p>
            <a:pPr marL="265100" marR="0" lvl="0" indent="-26510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a:t>
            </a:r>
            <a:r>
              <a:rPr kumimoji="1" lang="en-US" altLang="ja-JP" sz="1200" b="1" dirty="0" smtClean="0">
                <a:latin typeface="Meiryo UI" panose="020B0604030504040204" pitchFamily="50" charset="-128"/>
                <a:ea typeface="Meiryo UI" panose="020B0604030504040204" pitchFamily="50" charset="-128"/>
              </a:rPr>
              <a:t>or25</a:t>
            </a:r>
            <a:r>
              <a:rPr kumimoji="1" lang="ja-JP" altLang="en-US" sz="1200" b="1" dirty="0" smtClean="0">
                <a:latin typeface="Meiryo UI" panose="020B0604030504040204" pitchFamily="50" charset="-128"/>
                <a:ea typeface="Meiryo UI" panose="020B0604030504040204" pitchFamily="50" charset="-128"/>
              </a:rPr>
              <a:t>年）</a:t>
            </a:r>
            <a:endParaRPr kumimoji="1" lang="en-US" altLang="ja-JP"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11" name="下矢印 10"/>
          <p:cNvSpPr/>
          <p:nvPr/>
        </p:nvSpPr>
        <p:spPr>
          <a:xfrm>
            <a:off x="8082018" y="6103796"/>
            <a:ext cx="231329" cy="1890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テキスト ボックス 114"/>
          <p:cNvSpPr txBox="1"/>
          <p:nvPr/>
        </p:nvSpPr>
        <p:spPr>
          <a:xfrm>
            <a:off x="7295103" y="6304002"/>
            <a:ext cx="1592720" cy="553998"/>
          </a:xfrm>
          <a:prstGeom prst="rect">
            <a:avLst/>
          </a:prstGeom>
          <a:solidFill>
            <a:schemeClr val="tx2">
              <a:lumMod val="20000"/>
              <a:lumOff val="80000"/>
            </a:schemeClr>
          </a:solidFill>
          <a:ln w="19050" cmpd="sng">
            <a:noFill/>
            <a:prstDash val="solid"/>
          </a:ln>
          <a:effectLst/>
        </p:spPr>
        <p:txBody>
          <a:bodyPr wrap="square" rtlCol="0">
            <a:spAutoFit/>
          </a:bodyPr>
          <a:lstStyle/>
          <a:p>
            <a:pPr marR="0" lvl="0" algn="ctr" defTabSz="457200" rtl="0" eaLnBrk="1" fontAlgn="auto" latinLnBrk="0" hangingPunct="1">
              <a:lnSpc>
                <a:spcPts val="1200"/>
              </a:lnSpc>
              <a:spcBef>
                <a:spcPts val="0"/>
              </a:spcBef>
              <a:spcAft>
                <a:spcPts val="0"/>
              </a:spcAft>
              <a:buClrTx/>
              <a:buSzTx/>
              <a:buFontTx/>
              <a:buNone/>
              <a:tabLst/>
              <a:defRPr/>
            </a:pPr>
            <a:r>
              <a:rPr kumimoji="1" lang="ja-JP" altLang="en-US" sz="1200" b="1" noProof="0" dirty="0" smtClean="0">
                <a:latin typeface="Meiryo UI" panose="020B0604030504040204" pitchFamily="50" charset="-128"/>
                <a:ea typeface="Meiryo UI" panose="020B0604030504040204" pitchFamily="50" charset="-128"/>
              </a:rPr>
              <a:t>万博を体験した子どもたちが、</a:t>
            </a:r>
            <a:r>
              <a:rPr kumimoji="1" lang="en-US" altLang="ja-JP" sz="1200" b="1" noProof="0" dirty="0" smtClean="0">
                <a:latin typeface="Meiryo UI" panose="020B0604030504040204" pitchFamily="50" charset="-128"/>
                <a:ea typeface="Meiryo UI" panose="020B0604030504040204" pitchFamily="50" charset="-128"/>
              </a:rPr>
              <a:t>20</a:t>
            </a:r>
            <a:r>
              <a:rPr kumimoji="1" lang="ja-JP" altLang="en-US" sz="1200" b="1" noProof="0" dirty="0" smtClean="0">
                <a:latin typeface="Meiryo UI" panose="020B0604030504040204" pitchFamily="50" charset="-128"/>
                <a:ea typeface="Meiryo UI" panose="020B0604030504040204" pitchFamily="50" charset="-128"/>
              </a:rPr>
              <a:t>代</a:t>
            </a:r>
            <a:r>
              <a:rPr kumimoji="1" lang="en-US" altLang="ja-JP" sz="1200" b="1" noProof="0" dirty="0" smtClean="0">
                <a:latin typeface="Meiryo UI" panose="020B0604030504040204" pitchFamily="50" charset="-128"/>
                <a:ea typeface="Meiryo UI" panose="020B0604030504040204" pitchFamily="50" charset="-128"/>
              </a:rPr>
              <a:t>〜30</a:t>
            </a:r>
            <a:r>
              <a:rPr kumimoji="1" lang="ja-JP" altLang="en-US" sz="1200" b="1" noProof="0" dirty="0" smtClean="0">
                <a:latin typeface="Meiryo UI" panose="020B0604030504040204" pitchFamily="50" charset="-128"/>
                <a:ea typeface="Meiryo UI" panose="020B0604030504040204" pitchFamily="50" charset="-128"/>
              </a:rPr>
              <a:t>代となって活躍</a:t>
            </a:r>
            <a:endParaRPr kumimoji="1" lang="en-US" altLang="ja-JP" sz="1200" b="1" noProof="0" dirty="0" smtClean="0">
              <a:latin typeface="Meiryo UI" panose="020B0604030504040204" pitchFamily="50" charset="-128"/>
              <a:ea typeface="Meiryo UI" panose="020B0604030504040204" pitchFamily="50" charset="-128"/>
            </a:endParaRPr>
          </a:p>
        </p:txBody>
      </p:sp>
      <p:sp>
        <p:nvSpPr>
          <p:cNvPr id="45" name="スライド番号プレースホルダー 5"/>
          <p:cNvSpPr>
            <a:spLocks noGrp="1"/>
          </p:cNvSpPr>
          <p:nvPr>
            <p:ph type="sldNum" sz="quarter" idx="12"/>
          </p:nvPr>
        </p:nvSpPr>
        <p:spPr>
          <a:xfrm>
            <a:off x="8740887" y="6622110"/>
            <a:ext cx="414474" cy="235890"/>
          </a:xfrm>
          <a:solidFill>
            <a:srgbClr val="FFC000"/>
          </a:solidFill>
        </p:spPr>
        <p:txBody>
          <a:bodyPr/>
          <a:lstStyle/>
          <a:p>
            <a:r>
              <a:rPr kumimoji="1" lang="en-US" altLang="ja-JP" sz="1100" b="1" dirty="0" smtClean="0">
                <a:solidFill>
                  <a:schemeClr val="tx1"/>
                </a:solidFill>
                <a:latin typeface="Meiryo UI" panose="020B0604030504040204" pitchFamily="50" charset="-128"/>
                <a:ea typeface="Meiryo UI" panose="020B0604030504040204" pitchFamily="50" charset="-128"/>
              </a:rPr>
              <a:t>10</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256554" y="4783862"/>
            <a:ext cx="1221041" cy="1126870"/>
            <a:chOff x="6256554" y="4783862"/>
            <a:chExt cx="1221041" cy="1126870"/>
          </a:xfrm>
        </p:grpSpPr>
        <p:sp>
          <p:nvSpPr>
            <p:cNvPr id="78" name="山形 77"/>
            <p:cNvSpPr/>
            <p:nvPr/>
          </p:nvSpPr>
          <p:spPr>
            <a:xfrm>
              <a:off x="6256554" y="4808749"/>
              <a:ext cx="518012" cy="1101983"/>
            </a:xfrm>
            <a:prstGeom prst="chevron">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7" name="山形 106"/>
            <p:cNvSpPr/>
            <p:nvPr/>
          </p:nvSpPr>
          <p:spPr>
            <a:xfrm>
              <a:off x="6607257" y="4808041"/>
              <a:ext cx="518012" cy="1101983"/>
            </a:xfrm>
            <a:prstGeom prst="chevron">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6" name="山形 115"/>
            <p:cNvSpPr/>
            <p:nvPr/>
          </p:nvSpPr>
          <p:spPr>
            <a:xfrm>
              <a:off x="6959583" y="4783862"/>
              <a:ext cx="518012" cy="1101983"/>
            </a:xfrm>
            <a:prstGeom prst="chevron">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3" name="曲折矢印 12"/>
          <p:cNvSpPr/>
          <p:nvPr/>
        </p:nvSpPr>
        <p:spPr>
          <a:xfrm rot="5400000">
            <a:off x="4152179" y="3987876"/>
            <a:ext cx="851918" cy="1013089"/>
          </a:xfrm>
          <a:prstGeom prst="bentArrow">
            <a:avLst>
              <a:gd name="adj1" fmla="val 47098"/>
              <a:gd name="adj2" fmla="val 35260"/>
              <a:gd name="adj3" fmla="val 25000"/>
              <a:gd name="adj4" fmla="val 4375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7" name="テキスト ボックス 116"/>
          <p:cNvSpPr txBox="1"/>
          <p:nvPr/>
        </p:nvSpPr>
        <p:spPr>
          <a:xfrm>
            <a:off x="4253793" y="4063318"/>
            <a:ext cx="848582" cy="461665"/>
          </a:xfrm>
          <a:prstGeom prst="rect">
            <a:avLst/>
          </a:prstGeom>
          <a:noFill/>
          <a:ln w="19050" cmpd="sng">
            <a:noFill/>
            <a:prstDash val="solid"/>
          </a:ln>
        </p:spPr>
        <p:txBody>
          <a:bodyPr wrap="square" rtlCol="0">
            <a:spAutoFit/>
          </a:bodyPr>
          <a:lstStyle/>
          <a:p>
            <a:pPr marL="265100" indent="-265100" defTabSz="457200"/>
            <a:r>
              <a:rPr lang="ja-JP" altLang="en-US" sz="1200" b="1" dirty="0" smtClean="0">
                <a:solidFill>
                  <a:prstClr val="white"/>
                </a:solidFill>
                <a:latin typeface="Meiryo UI" panose="020B0604030504040204" pitchFamily="50" charset="-128"/>
                <a:ea typeface="Meiryo UI" panose="020B0604030504040204" pitchFamily="50" charset="-128"/>
              </a:rPr>
              <a:t>レガシー</a:t>
            </a:r>
            <a:endParaRPr lang="en-US" altLang="ja-JP" sz="1200" b="1" dirty="0" smtClean="0">
              <a:solidFill>
                <a:prstClr val="white"/>
              </a:solidFill>
              <a:latin typeface="Meiryo UI" panose="020B0604030504040204" pitchFamily="50" charset="-128"/>
              <a:ea typeface="Meiryo UI" panose="020B0604030504040204" pitchFamily="50" charset="-128"/>
            </a:endParaRPr>
          </a:p>
          <a:p>
            <a:pPr marL="265100" indent="-265100" defTabSz="457200"/>
            <a:r>
              <a:rPr lang="ja-JP" altLang="en-US" sz="1200" b="1" dirty="0" smtClean="0">
                <a:solidFill>
                  <a:prstClr val="white"/>
                </a:solidFill>
                <a:latin typeface="Meiryo UI" panose="020B0604030504040204" pitchFamily="50" charset="-128"/>
                <a:ea typeface="Meiryo UI" panose="020B0604030504040204" pitchFamily="50" charset="-128"/>
              </a:rPr>
              <a:t>を活かす</a:t>
            </a:r>
            <a:endParaRPr lang="en-US" altLang="ja-JP" sz="1200" b="1" dirty="0">
              <a:solidFill>
                <a:prstClr val="white"/>
              </a:solidFill>
              <a:latin typeface="Meiryo UI" panose="020B0604030504040204" pitchFamily="50" charset="-128"/>
              <a:ea typeface="Meiryo UI" panose="020B0604030504040204" pitchFamily="50" charset="-128"/>
            </a:endParaRPr>
          </a:p>
        </p:txBody>
      </p:sp>
      <p:sp>
        <p:nvSpPr>
          <p:cNvPr id="118"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ビジョンのとりまとめに向けて（将来像の時間軸の考え方）</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0" name="テキスト ボックス 119"/>
          <p:cNvSpPr txBox="1"/>
          <p:nvPr/>
        </p:nvSpPr>
        <p:spPr>
          <a:xfrm>
            <a:off x="3259991" y="6338986"/>
            <a:ext cx="1232706" cy="461665"/>
          </a:xfrm>
          <a:prstGeom prst="rect">
            <a:avLst/>
          </a:prstGeom>
          <a:solidFill>
            <a:schemeClr val="bg2"/>
          </a:solidFill>
          <a:ln w="19050" cmpd="sng">
            <a:noFill/>
            <a:prstDash val="solid"/>
          </a:ln>
          <a:effectLst/>
        </p:spPr>
        <p:txBody>
          <a:bodyPr wrap="square" rtlCol="0">
            <a:spAutoFit/>
          </a:bodyPr>
          <a:lstStyle/>
          <a:p>
            <a:pPr marR="0" lvl="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万博を経験</a:t>
            </a:r>
            <a:endParaRPr kumimoji="1" lang="en-US" altLang="ja-JP" sz="1200" b="1" dirty="0" smtClean="0">
              <a:latin typeface="Meiryo UI" panose="020B0604030504040204" pitchFamily="50" charset="-128"/>
              <a:ea typeface="Meiryo UI" panose="020B0604030504040204" pitchFamily="50" charset="-128"/>
            </a:endParaRPr>
          </a:p>
          <a:p>
            <a:pPr marR="0" lvl="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en-US" altLang="ja-JP"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10〜</a:t>
            </a:r>
            <a:r>
              <a:rPr kumimoji="1" lang="en-US" altLang="ja-JP" sz="1200" b="1" dirty="0" smtClean="0">
                <a:latin typeface="Meiryo UI" panose="020B0604030504040204" pitchFamily="50" charset="-128"/>
                <a:ea typeface="Meiryo UI" panose="020B0604030504040204" pitchFamily="50" charset="-128"/>
              </a:rPr>
              <a:t>15</a:t>
            </a:r>
            <a:r>
              <a:rPr kumimoji="1" lang="ja-JP" altLang="en-US" sz="1200" b="1" dirty="0" smtClean="0">
                <a:latin typeface="Meiryo UI" panose="020B0604030504040204" pitchFamily="50" charset="-128"/>
                <a:ea typeface="Meiryo UI" panose="020B0604030504040204" pitchFamily="50" charset="-128"/>
              </a:rPr>
              <a:t>歳</a:t>
            </a:r>
            <a:r>
              <a:rPr kumimoji="1" lang="ja-JP" altLang="en-US"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endParaRPr kumimoji="1" lang="en-US" altLang="ja-JP"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121" name="下矢印 120"/>
          <p:cNvSpPr/>
          <p:nvPr/>
        </p:nvSpPr>
        <p:spPr>
          <a:xfrm>
            <a:off x="3744004" y="6136451"/>
            <a:ext cx="231329" cy="1890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テキスト ボックス 121"/>
          <p:cNvSpPr txBox="1"/>
          <p:nvPr/>
        </p:nvSpPr>
        <p:spPr>
          <a:xfrm>
            <a:off x="2766137" y="4184284"/>
            <a:ext cx="638062" cy="276999"/>
          </a:xfrm>
          <a:prstGeom prst="rect">
            <a:avLst/>
          </a:prstGeom>
          <a:noFill/>
          <a:ln w="19050" cmpd="sng">
            <a:noFill/>
            <a:prstDash val="solid"/>
          </a:ln>
          <a:effectLst/>
        </p:spPr>
        <p:txBody>
          <a:bodyPr wrap="square" rtlCol="0">
            <a:spAutoFit/>
          </a:bodyPr>
          <a:lstStyle/>
          <a:p>
            <a:pPr marL="265100" marR="0" lvl="0" indent="-26510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など</a:t>
            </a:r>
            <a:endParaRPr kumimoji="1" lang="en-US" altLang="ja-JP" sz="12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7822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1756" y="2637678"/>
            <a:ext cx="7886700" cy="1325563"/>
          </a:xfrm>
        </p:spPr>
        <p:txBody>
          <a:bodyPr/>
          <a:lstStyle/>
          <a:p>
            <a:r>
              <a:rPr kumimoji="1" lang="ja-JP" altLang="en-US" dirty="0" smtClean="0"/>
              <a:t>参考資料</a:t>
            </a:r>
            <a:endParaRPr kumimoji="1" lang="ja-JP" altLang="en-US" dirty="0"/>
          </a:p>
        </p:txBody>
      </p:sp>
    </p:spTree>
    <p:extLst>
      <p:ext uri="{BB962C8B-B14F-4D97-AF65-F5344CB8AC3E}">
        <p14:creationId xmlns:p14="http://schemas.microsoft.com/office/powerpoint/2010/main" val="63375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07173554"/>
              </p:ext>
            </p:extLst>
          </p:nvPr>
        </p:nvGraphicFramePr>
        <p:xfrm>
          <a:off x="168262" y="800735"/>
          <a:ext cx="8807476" cy="6003776"/>
        </p:xfrm>
        <a:graphic>
          <a:graphicData uri="http://schemas.openxmlformats.org/drawingml/2006/table">
            <a:tbl>
              <a:tblPr firstRow="1" bandRow="1">
                <a:tableStyleId>{5940675A-B579-460E-94D1-54222C63F5DA}</a:tableStyleId>
              </a:tblPr>
              <a:tblGrid>
                <a:gridCol w="1155571">
                  <a:extLst>
                    <a:ext uri="{9D8B030D-6E8A-4147-A177-3AD203B41FA5}">
                      <a16:colId xmlns:a16="http://schemas.microsoft.com/office/drawing/2014/main" val="2208401179"/>
                    </a:ext>
                  </a:extLst>
                </a:gridCol>
                <a:gridCol w="2550635">
                  <a:extLst>
                    <a:ext uri="{9D8B030D-6E8A-4147-A177-3AD203B41FA5}">
                      <a16:colId xmlns:a16="http://schemas.microsoft.com/office/drawing/2014/main" val="4198678795"/>
                    </a:ext>
                  </a:extLst>
                </a:gridCol>
                <a:gridCol w="2550635">
                  <a:extLst>
                    <a:ext uri="{9D8B030D-6E8A-4147-A177-3AD203B41FA5}">
                      <a16:colId xmlns:a16="http://schemas.microsoft.com/office/drawing/2014/main" val="3840359291"/>
                    </a:ext>
                  </a:extLst>
                </a:gridCol>
                <a:gridCol w="2550635">
                  <a:extLst>
                    <a:ext uri="{9D8B030D-6E8A-4147-A177-3AD203B41FA5}">
                      <a16:colId xmlns:a16="http://schemas.microsoft.com/office/drawing/2014/main" val="1198829286"/>
                    </a:ext>
                  </a:extLst>
                </a:gridCol>
              </a:tblGrid>
              <a:tr h="0">
                <a:tc>
                  <a:txBody>
                    <a:bodyPr/>
                    <a:lstStyle/>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歴史の厚み</a:t>
                      </a:r>
                    </a:p>
                  </a:txBody>
                  <a:tcPr anchor="ct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・国内外の人を惹きつける魅力</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・進取の気質</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・賑わい、楽しいといった都市イメージ</a:t>
                      </a:r>
                    </a:p>
                  </a:txBody>
                  <a:tcPr anchor="ctr">
                    <a:solidFill>
                      <a:schemeClr val="accent1">
                        <a:lumMod val="40000"/>
                        <a:lumOff val="60000"/>
                      </a:schemeClr>
                    </a:solidFill>
                  </a:tcP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・内外の人を受け入れる寛容性</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・進取の気質</a:t>
                      </a:r>
                    </a:p>
                  </a:txBody>
                  <a:tcPr anchor="ctr">
                    <a:solidFill>
                      <a:schemeClr val="accent6">
                        <a:lumMod val="40000"/>
                        <a:lumOff val="60000"/>
                      </a:schemeClr>
                    </a:solidFill>
                  </a:tcP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・世界に開かれ、世界とともに発展</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・「三方よし」など社会貢献の精神</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・進取の気質</a:t>
                      </a:r>
                    </a:p>
                  </a:txBody>
                  <a:tcPr anchor="ctr">
                    <a:solidFill>
                      <a:schemeClr val="accent2">
                        <a:lumMod val="40000"/>
                        <a:lumOff val="60000"/>
                      </a:schemeClr>
                    </a:solidFill>
                  </a:tcPr>
                </a:tc>
                <a:extLst>
                  <a:ext uri="{0D108BD9-81ED-4DB2-BD59-A6C34878D82A}">
                    <a16:rowId xmlns:a16="http://schemas.microsoft.com/office/drawing/2014/main" val="1481291702"/>
                  </a:ext>
                </a:extLst>
              </a:tr>
              <a:tr h="274286">
                <a:tc>
                  <a:txBody>
                    <a:bodyPr/>
                    <a:lstStyle/>
                    <a:p>
                      <a:pPr algn="ctr">
                        <a:lnSpc>
                          <a:spcPts val="1300"/>
                        </a:lnSpc>
                      </a:pPr>
                      <a:r>
                        <a:rPr kumimoji="1" lang="en-US" altLang="ja-JP" sz="1200" b="1" spc="-100" baseline="0" dirty="0" smtClean="0">
                          <a:solidFill>
                            <a:schemeClr val="tx1"/>
                          </a:solidFill>
                          <a:latin typeface="Meiryo UI" panose="020B0604030504040204" pitchFamily="50" charset="-128"/>
                          <a:ea typeface="Meiryo UI" panose="020B0604030504040204" pitchFamily="50" charset="-128"/>
                        </a:rPr>
                        <a:t>1970</a:t>
                      </a:r>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年</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大阪万博</a:t>
                      </a:r>
                      <a:endParaRPr kumimoji="1" lang="ja-JP" altLang="en-US" sz="1200" b="1" spc="-100" baseline="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en-US" altLang="ja-JP" sz="900" b="1" spc="0" baseline="0" dirty="0" smtClean="0">
                          <a:solidFill>
                            <a:schemeClr val="tx1"/>
                          </a:solidFill>
                          <a:latin typeface="Meiryo UI" panose="020B0604030504040204" pitchFamily="50" charset="-128"/>
                          <a:ea typeface="Meiryo UI" panose="020B0604030504040204" pitchFamily="50" charset="-128"/>
                        </a:rPr>
                        <a:t>70</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年をピークに大阪の地位は低迷</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・電気自動車、動く歩道などの新技術の開発</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・ＪＶ方式など新たなビジネスモデルの開発</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・建築、芸術、ファッション分野等のクリエイティブ人材の発掘、活躍</a:t>
                      </a: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・国際交流を通じた多様性の向上</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・バリフリー化の進展の契機</a:t>
                      </a: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・世界中の英知を結集し、相互理解を深め、世界平和と人類の福祉の増進に寄与</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・世界の中の日本・大阪を認識</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3613347464"/>
                  </a:ext>
                </a:extLst>
              </a:tr>
              <a:tr h="692786">
                <a:tc>
                  <a:txBody>
                    <a:bodyPr/>
                    <a:lstStyle/>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大阪のﾎﾟﾃﾝｼｬﾙ</a:t>
                      </a:r>
                      <a:endParaRPr kumimoji="1" lang="en-US" altLang="ja-JP" sz="1200" b="1" spc="-100" baseline="0" dirty="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（強み）</a:t>
                      </a:r>
                    </a:p>
                  </a:txBody>
                  <a:tcPr anchor="ctr"/>
                </a:tc>
                <a:tc>
                  <a:txBody>
                    <a:bodyPr/>
                    <a:lstStyle/>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・バランスの取れた産業構造</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ライフサイエンス産業の集積</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a:solidFill>
                            <a:schemeClr val="tx1"/>
                          </a:solidFill>
                          <a:latin typeface="Meiryo UI" panose="020B0604030504040204" pitchFamily="50" charset="-128"/>
                          <a:ea typeface="Meiryo UI" panose="020B0604030504040204" pitchFamily="50" charset="-128"/>
                        </a:rPr>
                        <a:t>・製造業の集積と高度なものづくり</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技術</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・新エネルギー産業の集積</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・うめきた等のスタートアップ拠点の形成</a:t>
                      </a: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歴史、文化、食等の多彩な都市</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魅力</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大学の集積、公立大学統合による研究機能の</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高度化</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en-US" altLang="ja-JP" sz="900" b="1" spc="0" baseline="0" dirty="0" smtClean="0">
                          <a:solidFill>
                            <a:schemeClr val="tx1"/>
                          </a:solidFill>
                          <a:latin typeface="Meiryo UI" panose="020B0604030504040204" pitchFamily="50" charset="-128"/>
                          <a:ea typeface="Meiryo UI" panose="020B0604030504040204" pitchFamily="50" charset="-128"/>
                        </a:rPr>
                        <a:t>G20</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大阪サミットの開催の成果</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　➢大阪ブルーオーシャンビジョン</a:t>
                      </a: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・充実した都市インフラ</a:t>
                      </a:r>
                      <a:r>
                        <a:rPr kumimoji="1" lang="ja-JP" altLang="en-US" sz="900" b="1" spc="0" baseline="0" dirty="0">
                          <a:solidFill>
                            <a:schemeClr val="tx1"/>
                          </a:solidFill>
                          <a:latin typeface="Meiryo UI" panose="020B0604030504040204" pitchFamily="50" charset="-128"/>
                          <a:ea typeface="Meiryo UI" panose="020B0604030504040204" pitchFamily="50" charset="-128"/>
                        </a:rPr>
                        <a:t>　など</a:t>
                      </a:r>
                    </a:p>
                  </a:txBody>
                  <a:tcPr anchor="ctr">
                    <a:solidFill>
                      <a:schemeClr val="accent1">
                        <a:lumMod val="40000"/>
                        <a:lumOff val="60000"/>
                      </a:schemeClr>
                    </a:solidFill>
                  </a:tcP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・ライフサイエンス産業の集積</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地震や台風などの災害の教訓</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・留学生や外国人材の受入</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・充実した都市インフラ・豊かな生活環境</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a:solidFill>
                            <a:schemeClr val="tx1"/>
                          </a:solidFill>
                          <a:latin typeface="Meiryo UI" panose="020B0604030504040204" pitchFamily="50" charset="-128"/>
                          <a:ea typeface="Meiryo UI" panose="020B0604030504040204" pitchFamily="50" charset="-128"/>
                        </a:rPr>
                        <a:t>・ライフサイエンス産業の集積</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・新エネルギー産業の集積</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a:t>
                      </a:r>
                      <a:r>
                        <a:rPr kumimoji="1" lang="en-US" altLang="ja-JP" sz="900" b="1" spc="0" baseline="0" dirty="0">
                          <a:solidFill>
                            <a:schemeClr val="tx1"/>
                          </a:solidFill>
                          <a:latin typeface="Meiryo UI" panose="020B0604030504040204" pitchFamily="50" charset="-128"/>
                          <a:ea typeface="Meiryo UI" panose="020B0604030504040204" pitchFamily="50" charset="-128"/>
                        </a:rPr>
                        <a:t>G20</a:t>
                      </a:r>
                      <a:r>
                        <a:rPr kumimoji="1" lang="ja-JP" altLang="en-US" sz="900" b="1" spc="0" baseline="0" dirty="0">
                          <a:solidFill>
                            <a:schemeClr val="tx1"/>
                          </a:solidFill>
                          <a:latin typeface="Meiryo UI" panose="020B0604030504040204" pitchFamily="50" charset="-128"/>
                          <a:ea typeface="Meiryo UI" panose="020B0604030504040204" pitchFamily="50" charset="-128"/>
                        </a:rPr>
                        <a:t>大阪サミットの開催の成果</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　➢今後の世界を共に考える場</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　➢大阪ブルーオーシャンビジョン</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・アジアを中心とした世界とのつながり</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・高度経済成長期における公害対策の経験</a:t>
                      </a:r>
                    </a:p>
                  </a:txBody>
                  <a:tcPr anchor="ctr">
                    <a:solidFill>
                      <a:schemeClr val="accent2">
                        <a:lumMod val="40000"/>
                        <a:lumOff val="60000"/>
                      </a:schemeClr>
                    </a:solidFill>
                  </a:tcPr>
                </a:tc>
                <a:extLst>
                  <a:ext uri="{0D108BD9-81ED-4DB2-BD59-A6C34878D82A}">
                    <a16:rowId xmlns:a16="http://schemas.microsoft.com/office/drawing/2014/main" val="685229993"/>
                  </a:ext>
                </a:extLst>
              </a:tr>
              <a:tr h="0">
                <a:tc>
                  <a:txBody>
                    <a:bodyPr/>
                    <a:lstStyle/>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大阪の課題</a:t>
                      </a:r>
                      <a:endParaRPr kumimoji="1" lang="en-US" altLang="ja-JP" sz="1200" b="1" spc="-100" baseline="0" dirty="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（弱み）</a:t>
                      </a:r>
                    </a:p>
                  </a:txBody>
                  <a:tcPr anchor="ct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・女性の</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就業率</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・緑化率　・都市インフラの老朽化</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・イノベーションなど産業競争力の更なる</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強化</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・健康寿命　　・子どもの貧困</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・治安　　・障がい者の就業率　</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・子供の学力・学習</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・健康</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寿命</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・高齢化の進展</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・都市インフラの老朽化</a:t>
                      </a:r>
                    </a:p>
                  </a:txBody>
                  <a:tcPr anchor="ctr">
                    <a:solidFill>
                      <a:schemeClr val="accent2">
                        <a:lumMod val="40000"/>
                        <a:lumOff val="60000"/>
                      </a:schemeClr>
                    </a:solidFill>
                  </a:tcPr>
                </a:tc>
                <a:extLst>
                  <a:ext uri="{0D108BD9-81ED-4DB2-BD59-A6C34878D82A}">
                    <a16:rowId xmlns:a16="http://schemas.microsoft.com/office/drawing/2014/main" val="3653140479"/>
                  </a:ext>
                </a:extLst>
              </a:tr>
              <a:tr h="849857">
                <a:tc>
                  <a:txBody>
                    <a:bodyPr/>
                    <a:lstStyle/>
                    <a:p>
                      <a:pPr algn="ctr">
                        <a:lnSpc>
                          <a:spcPts val="1300"/>
                        </a:lnSpc>
                      </a:pPr>
                      <a:r>
                        <a:rPr kumimoji="1" lang="en-US" altLang="ja-JP" sz="1200" b="1" spc="-100" baseline="0" dirty="0">
                          <a:solidFill>
                            <a:schemeClr val="tx1"/>
                          </a:solidFill>
                          <a:latin typeface="Meiryo UI" panose="020B0604030504040204" pitchFamily="50" charset="-128"/>
                          <a:ea typeface="Meiryo UI" panose="020B0604030504040204" pitchFamily="50" charset="-128"/>
                        </a:rPr>
                        <a:t>SDG</a:t>
                      </a:r>
                      <a:r>
                        <a:rPr kumimoji="1" lang="ja-JP" altLang="en-US" sz="1200" b="1" spc="-100" baseline="0" dirty="0" err="1">
                          <a:solidFill>
                            <a:schemeClr val="tx1"/>
                          </a:solidFill>
                          <a:latin typeface="Meiryo UI" panose="020B0604030504040204" pitchFamily="50" charset="-128"/>
                          <a:ea typeface="Meiryo UI" panose="020B0604030504040204" pitchFamily="50" charset="-128"/>
                        </a:rPr>
                        <a:t>ｓ</a:t>
                      </a:r>
                      <a:r>
                        <a:rPr kumimoji="1" lang="ja-JP" altLang="en-US" sz="1200" b="1" spc="-100" baseline="0" dirty="0">
                          <a:solidFill>
                            <a:schemeClr val="tx1"/>
                          </a:solidFill>
                          <a:latin typeface="Meiryo UI" panose="020B0604030504040204" pitchFamily="50" charset="-128"/>
                          <a:ea typeface="Meiryo UI" panose="020B0604030504040204" pitchFamily="50" charset="-128"/>
                        </a:rPr>
                        <a:t>から見た</a:t>
                      </a:r>
                      <a:endParaRPr kumimoji="1" lang="en-US" altLang="ja-JP" sz="1200" b="1" spc="-100" baseline="0" dirty="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大阪の現状</a:t>
                      </a:r>
                    </a:p>
                  </a:txBody>
                  <a:tcPr anchor="ctr"/>
                </a:tc>
                <a:tc>
                  <a:txBody>
                    <a:bodyPr/>
                    <a:lstStyle/>
                    <a:p>
                      <a:pPr>
                        <a:lnSpc>
                          <a:spcPts val="1000"/>
                        </a:lnSpc>
                      </a:pP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nSpc>
                          <a:spcPts val="1000"/>
                        </a:lnSpc>
                      </a:pP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nSpc>
                          <a:spcPts val="1000"/>
                        </a:lnSpc>
                      </a:pP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3817958921"/>
                  </a:ext>
                </a:extLst>
              </a:tr>
              <a:tr h="0">
                <a:tc>
                  <a:txBody>
                    <a:bodyPr/>
                    <a:lstStyle/>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今後の将来予測</a:t>
                      </a:r>
                    </a:p>
                  </a:txBody>
                  <a:tcPr anchor="ct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a:t>
                      </a:r>
                      <a:r>
                        <a:rPr kumimoji="1" lang="en-US" altLang="ja-JP" sz="900" b="1" spc="0" baseline="0" dirty="0">
                          <a:solidFill>
                            <a:schemeClr val="tx1"/>
                          </a:solidFill>
                          <a:latin typeface="Meiryo UI" panose="020B0604030504040204" pitchFamily="50" charset="-128"/>
                          <a:ea typeface="Meiryo UI" panose="020B0604030504040204" pitchFamily="50" charset="-128"/>
                        </a:rPr>
                        <a:t>AI</a:t>
                      </a:r>
                      <a:r>
                        <a:rPr kumimoji="1" lang="ja-JP" altLang="en-US" sz="900" b="1" spc="0" baseline="0" dirty="0" err="1">
                          <a:solidFill>
                            <a:schemeClr val="tx1"/>
                          </a:solidFill>
                          <a:latin typeface="Meiryo UI" panose="020B0604030504040204" pitchFamily="50" charset="-128"/>
                          <a:ea typeface="Meiryo UI" panose="020B0604030504040204" pitchFamily="50" charset="-128"/>
                        </a:rPr>
                        <a:t>、</a:t>
                      </a:r>
                      <a:r>
                        <a:rPr kumimoji="1" lang="en-US" altLang="ja-JP" sz="900" b="1" spc="0" baseline="0" dirty="0" err="1">
                          <a:solidFill>
                            <a:schemeClr val="tx1"/>
                          </a:solidFill>
                          <a:latin typeface="Meiryo UI" panose="020B0604030504040204" pitchFamily="50" charset="-128"/>
                          <a:ea typeface="Meiryo UI" panose="020B0604030504040204" pitchFamily="50" charset="-128"/>
                        </a:rPr>
                        <a:t>IoT</a:t>
                      </a:r>
                      <a:r>
                        <a:rPr kumimoji="1" lang="ja-JP" altLang="en-US" sz="900" b="1" spc="0" baseline="0" dirty="0" err="1">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ロボット、</a:t>
                      </a:r>
                      <a:r>
                        <a:rPr kumimoji="1" lang="en-US" altLang="ja-JP" sz="900" b="1" spc="0" baseline="0" dirty="0">
                          <a:solidFill>
                            <a:schemeClr val="tx1"/>
                          </a:solidFill>
                          <a:latin typeface="Meiryo UI" panose="020B0604030504040204" pitchFamily="50" charset="-128"/>
                          <a:ea typeface="Meiryo UI" panose="020B0604030504040204" pitchFamily="50" charset="-128"/>
                        </a:rPr>
                        <a:t>XR</a:t>
                      </a:r>
                      <a:r>
                        <a:rPr kumimoji="1" lang="ja-JP" altLang="en-US" sz="900" b="1" spc="0" baseline="0" dirty="0">
                          <a:solidFill>
                            <a:schemeClr val="tx1"/>
                          </a:solidFill>
                          <a:latin typeface="Meiryo UI" panose="020B0604030504040204" pitchFamily="50" charset="-128"/>
                          <a:ea typeface="Meiryo UI" panose="020B0604030504040204" pitchFamily="50" charset="-128"/>
                        </a:rPr>
                        <a:t>等の技術進化</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・再生医療等の未来医療の進展</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・働き方の多様化（テレワーク、副業等）</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・インドやアフリカなどの経済成長</a:t>
                      </a:r>
                    </a:p>
                  </a:txBody>
                  <a:tcPr anchor="ctr">
                    <a:solidFill>
                      <a:schemeClr val="accent1">
                        <a:lumMod val="40000"/>
                        <a:lumOff val="60000"/>
                      </a:schemeClr>
                    </a:solidFill>
                  </a:tcP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・人口減少・超高齢社会</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a:t>
                      </a:r>
                      <a:r>
                        <a:rPr kumimoji="1" lang="en-US" altLang="ja-JP" sz="900" b="1" spc="0" baseline="0" dirty="0">
                          <a:solidFill>
                            <a:schemeClr val="tx1"/>
                          </a:solidFill>
                          <a:latin typeface="Meiryo UI" panose="020B0604030504040204" pitchFamily="50" charset="-128"/>
                          <a:ea typeface="Meiryo UI" panose="020B0604030504040204" pitchFamily="50" charset="-128"/>
                        </a:rPr>
                        <a:t>AI</a:t>
                      </a:r>
                      <a:r>
                        <a:rPr kumimoji="1" lang="ja-JP" altLang="en-US" sz="900" b="1" spc="0" baseline="0" dirty="0" err="1">
                          <a:solidFill>
                            <a:schemeClr val="tx1"/>
                          </a:solidFill>
                          <a:latin typeface="Meiryo UI" panose="020B0604030504040204" pitchFamily="50" charset="-128"/>
                          <a:ea typeface="Meiryo UI" panose="020B0604030504040204" pitchFamily="50" charset="-128"/>
                        </a:rPr>
                        <a:t>、</a:t>
                      </a:r>
                      <a:r>
                        <a:rPr kumimoji="1" lang="en-US" altLang="ja-JP" sz="900" b="1" spc="0" baseline="0" dirty="0" err="1">
                          <a:solidFill>
                            <a:schemeClr val="tx1"/>
                          </a:solidFill>
                          <a:latin typeface="Meiryo UI" panose="020B0604030504040204" pitchFamily="50" charset="-128"/>
                          <a:ea typeface="Meiryo UI" panose="020B0604030504040204" pitchFamily="50" charset="-128"/>
                        </a:rPr>
                        <a:t>IoT</a:t>
                      </a:r>
                      <a:r>
                        <a:rPr kumimoji="1" lang="ja-JP" altLang="en-US" sz="900" b="1" spc="0" baseline="0" dirty="0" err="1">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自動運転等の技術進化</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・再生医療等の未来医療の進展</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・災害リスクの高まり</a:t>
                      </a:r>
                    </a:p>
                  </a:txBody>
                  <a:tcPr anchor="ctr">
                    <a:solidFill>
                      <a:schemeClr val="accent6">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a:solidFill>
                            <a:schemeClr val="tx1"/>
                          </a:solidFill>
                          <a:latin typeface="Meiryo UI" panose="020B0604030504040204" pitchFamily="50" charset="-128"/>
                          <a:ea typeface="Meiryo UI" panose="020B0604030504040204" pitchFamily="50" charset="-128"/>
                        </a:rPr>
                        <a:t>・先進国等を中心とした高齢化の進展</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・気候変動等の地球規模の課題</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・途上国を中心とした人口増加に伴う貧困等の追加的課題</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・科学技術の飛躍的進化</a:t>
                      </a:r>
                    </a:p>
                  </a:txBody>
                  <a:tcPr anchor="ctr">
                    <a:solidFill>
                      <a:schemeClr val="accent2">
                        <a:lumMod val="40000"/>
                        <a:lumOff val="60000"/>
                      </a:schemeClr>
                    </a:solidFill>
                  </a:tcPr>
                </a:tc>
                <a:extLst>
                  <a:ext uri="{0D108BD9-81ED-4DB2-BD59-A6C34878D82A}">
                    <a16:rowId xmlns:a16="http://schemas.microsoft.com/office/drawing/2014/main" val="4156257636"/>
                  </a:ext>
                </a:extLst>
              </a:tr>
              <a:tr h="668279">
                <a:tc>
                  <a:txBody>
                    <a:bodyPr/>
                    <a:lstStyle/>
                    <a:p>
                      <a:pPr algn="ctr">
                        <a:lnSpc>
                          <a:spcPts val="1300"/>
                        </a:lnSpc>
                      </a:pPr>
                      <a:r>
                        <a:rPr kumimoji="1" lang="en-US" altLang="ja-JP" sz="1200" b="1" spc="-100" baseline="0" dirty="0">
                          <a:solidFill>
                            <a:schemeClr val="tx1"/>
                          </a:solidFill>
                          <a:latin typeface="Meiryo UI" panose="020B0604030504040204" pitchFamily="50" charset="-128"/>
                          <a:ea typeface="Meiryo UI" panose="020B0604030504040204" pitchFamily="50" charset="-128"/>
                        </a:rPr>
                        <a:t>2025</a:t>
                      </a:r>
                      <a:r>
                        <a:rPr kumimoji="1" lang="ja-JP" altLang="en-US" sz="1200" b="1" spc="-100" baseline="0" dirty="0">
                          <a:solidFill>
                            <a:schemeClr val="tx1"/>
                          </a:solidFill>
                          <a:latin typeface="Meiryo UI" panose="020B0604030504040204" pitchFamily="50" charset="-128"/>
                          <a:ea typeface="Meiryo UI" panose="020B0604030504040204" pitchFamily="50" charset="-128"/>
                        </a:rPr>
                        <a:t>年大阪・</a:t>
                      </a:r>
                      <a:endParaRPr kumimoji="1" lang="en-US" altLang="ja-JP" sz="1200" b="1" spc="-100" baseline="0" dirty="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関西万博</a:t>
                      </a:r>
                    </a:p>
                  </a:txBody>
                  <a:tcPr anchor="ctr"/>
                </a:tc>
                <a:tc>
                  <a:txBody>
                    <a:bodyPr/>
                    <a:lstStyle/>
                    <a:p>
                      <a:pPr algn="ctr">
                        <a:lnSpc>
                          <a:spcPts val="1000"/>
                        </a:lnSpc>
                      </a:pP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gn="ctr">
                        <a:lnSpc>
                          <a:spcPts val="1000"/>
                        </a:lnSpc>
                      </a:pP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gn="ctr">
                        <a:lnSpc>
                          <a:spcPts val="1000"/>
                        </a:lnSpc>
                      </a:pP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lnSpc>
                          <a:spcPts val="1000"/>
                        </a:lnSpc>
                      </a:pP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lnSpc>
                          <a:spcPts val="1000"/>
                        </a:lnSpc>
                      </a:pPr>
                      <a:endParaRPr kumimoji="1" lang="ja-JP" altLang="en-US"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3133479721"/>
                  </a:ext>
                </a:extLst>
              </a:tr>
              <a:tr h="572357">
                <a:tc>
                  <a:txBody>
                    <a:bodyPr/>
                    <a:lstStyle/>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世界の都市</a:t>
                      </a:r>
                      <a:endParaRPr kumimoji="1" lang="en-US" altLang="ja-JP" sz="1200" b="1" spc="-100" baseline="0" dirty="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200" b="1" spc="-100" baseline="0" dirty="0">
                          <a:solidFill>
                            <a:schemeClr val="tx1"/>
                          </a:solidFill>
                          <a:latin typeface="Meiryo UI" panose="020B0604030504040204" pitchFamily="50" charset="-128"/>
                          <a:ea typeface="Meiryo UI" panose="020B0604030504040204" pitchFamily="50" charset="-128"/>
                        </a:rPr>
                        <a:t>の潮流</a:t>
                      </a:r>
                    </a:p>
                  </a:txBody>
                  <a:tcPr anchor="ct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・スタートアップ支援体制の充実</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・企業と大学等の連携</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独自の魅力を世界に</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発信</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・環境にやさしいまちづくり</a:t>
                      </a:r>
                    </a:p>
                  </a:txBody>
                  <a:tcPr anchor="ctr">
                    <a:solidFill>
                      <a:schemeClr val="accent1">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・寛容性をもって多様な人材を受け入れ</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自動車中心から人中心のまちづくりへ</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転換</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バリアフリー、ウォーカブル、健康づくり</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endParaRPr kumimoji="1" lang="en-US" altLang="ja-JP" sz="900" b="1" spc="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nSpc>
                          <a:spcPts val="1000"/>
                        </a:lnSpc>
                      </a:pPr>
                      <a:r>
                        <a:rPr kumimoji="1" lang="ja-JP" altLang="en-US" sz="900" b="1" spc="0" baseline="0" dirty="0">
                          <a:solidFill>
                            <a:schemeClr val="tx1"/>
                          </a:solidFill>
                          <a:latin typeface="Meiryo UI" panose="020B0604030504040204" pitchFamily="50" charset="-128"/>
                          <a:ea typeface="Meiryo UI" panose="020B0604030504040204" pitchFamily="50" charset="-128"/>
                        </a:rPr>
                        <a:t>・</a:t>
                      </a:r>
                      <a:r>
                        <a:rPr kumimoji="1" lang="en-US" altLang="ja-JP" sz="900" b="1" spc="0" baseline="0" dirty="0">
                          <a:solidFill>
                            <a:schemeClr val="tx1"/>
                          </a:solidFill>
                          <a:latin typeface="Meiryo UI" panose="020B0604030504040204" pitchFamily="50" charset="-128"/>
                          <a:ea typeface="Meiryo UI" panose="020B0604030504040204" pitchFamily="50" charset="-128"/>
                        </a:rPr>
                        <a:t>SDG</a:t>
                      </a:r>
                      <a:r>
                        <a:rPr kumimoji="1" lang="ja-JP" altLang="en-US" sz="900" b="1" spc="0" baseline="0" dirty="0">
                          <a:solidFill>
                            <a:schemeClr val="tx1"/>
                          </a:solidFill>
                          <a:latin typeface="Meiryo UI" panose="020B0604030504040204" pitchFamily="50" charset="-128"/>
                          <a:ea typeface="Meiryo UI" panose="020B0604030504040204" pitchFamily="50" charset="-128"/>
                        </a:rPr>
                        <a:t>ｓの達成に向けた取組の</a:t>
                      </a: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推進</a:t>
                      </a:r>
                      <a:endParaRPr kumimoji="1" lang="en-US" altLang="ja-JP" sz="900" b="1" spc="0" baseline="0" dirty="0" smtClean="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rPr>
                        <a:t>（</a:t>
                      </a:r>
                      <a:r>
                        <a:rPr kumimoji="1" lang="ja-JP" altLang="en-US" sz="900" b="1" spc="0" baseline="0" dirty="0">
                          <a:solidFill>
                            <a:schemeClr val="tx1"/>
                          </a:solidFill>
                          <a:latin typeface="Meiryo UI" panose="020B0604030504040204" pitchFamily="50" charset="-128"/>
                          <a:ea typeface="Meiryo UI" panose="020B0604030504040204" pitchFamily="50" charset="-128"/>
                        </a:rPr>
                        <a:t>環境負荷の軽減、ダイバーシティの推進など）</a:t>
                      </a:r>
                    </a:p>
                  </a:txBody>
                  <a:tcPr anchor="ctr">
                    <a:solidFill>
                      <a:schemeClr val="accent2">
                        <a:lumMod val="40000"/>
                        <a:lumOff val="60000"/>
                      </a:schemeClr>
                    </a:solidFill>
                  </a:tcPr>
                </a:tc>
                <a:extLst>
                  <a:ext uri="{0D108BD9-81ED-4DB2-BD59-A6C34878D82A}">
                    <a16:rowId xmlns:a16="http://schemas.microsoft.com/office/drawing/2014/main" val="2628675654"/>
                  </a:ext>
                </a:extLst>
              </a:tr>
            </a:tbl>
          </a:graphicData>
        </a:graphic>
      </p:graphicFrame>
      <p:sp>
        <p:nvSpPr>
          <p:cNvPr id="7" name="角丸四角形 6"/>
          <p:cNvSpPr/>
          <p:nvPr/>
        </p:nvSpPr>
        <p:spPr>
          <a:xfrm>
            <a:off x="1434515" y="391276"/>
            <a:ext cx="2220370" cy="354345"/>
          </a:xfrm>
          <a:prstGeom prst="roundRect">
            <a:avLst>
              <a:gd name="adj" fmla="val 5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8" name="正方形/長方形 7"/>
          <p:cNvSpPr/>
          <p:nvPr/>
        </p:nvSpPr>
        <p:spPr>
          <a:xfrm>
            <a:off x="1329683" y="362461"/>
            <a:ext cx="2475865" cy="430887"/>
          </a:xfrm>
          <a:prstGeom prst="rect">
            <a:avLst/>
          </a:prstGeom>
        </p:spPr>
        <p:txBody>
          <a:bodyPr wrap="square">
            <a:spAutoFit/>
          </a:bodyPr>
          <a:lstStyle/>
          <a:p>
            <a:pPr algn="ct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多様なチャレンジによる成長</a:t>
            </a:r>
            <a:endParaRPr kumimoji="1" lang="en-US" altLang="ja-JP"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Creative Innovation </a:t>
            </a: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100" dirty="0">
              <a:solidFill>
                <a:schemeClr val="bg1"/>
              </a:solidFill>
              <a:effectLst>
                <a:outerShdw blurRad="38100" dist="38100" dir="2700000" algn="tl">
                  <a:srgbClr val="000000">
                    <a:alpha val="43137"/>
                  </a:srgbClr>
                </a:outerShdw>
              </a:effectLst>
            </a:endParaRPr>
          </a:p>
        </p:txBody>
      </p:sp>
      <p:sp>
        <p:nvSpPr>
          <p:cNvPr id="9" name="角丸四角形 8"/>
          <p:cNvSpPr/>
          <p:nvPr/>
        </p:nvSpPr>
        <p:spPr>
          <a:xfrm>
            <a:off x="4130488" y="387769"/>
            <a:ext cx="2078972" cy="380269"/>
          </a:xfrm>
          <a:prstGeom prst="roundRect">
            <a:avLst>
              <a:gd name="adj" fmla="val 500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130488" y="386325"/>
            <a:ext cx="2078971" cy="430887"/>
          </a:xfrm>
          <a:prstGeom prst="rect">
            <a:avLst/>
          </a:prstGeom>
        </p:spPr>
        <p:txBody>
          <a:bodyPr wrap="square">
            <a:spAutoFit/>
          </a:bodyPr>
          <a:lstStyle/>
          <a:p>
            <a:pPr algn="ct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いのち輝く幸せな暮らし</a:t>
            </a:r>
            <a:endParaRPr kumimoji="1" lang="en-US" altLang="ja-JP"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Human Well-being</a:t>
            </a: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100" dirty="0">
              <a:solidFill>
                <a:schemeClr val="bg1"/>
              </a:solidFill>
              <a:effectLst>
                <a:outerShdw blurRad="38100" dist="38100" dir="2700000" algn="tl">
                  <a:srgbClr val="000000">
                    <a:alpha val="43137"/>
                  </a:srgbClr>
                </a:outerShdw>
              </a:effectLst>
            </a:endParaRPr>
          </a:p>
        </p:txBody>
      </p:sp>
      <p:sp>
        <p:nvSpPr>
          <p:cNvPr id="11" name="角丸四角形 10"/>
          <p:cNvSpPr/>
          <p:nvPr/>
        </p:nvSpPr>
        <p:spPr>
          <a:xfrm>
            <a:off x="6521127" y="353411"/>
            <a:ext cx="2441337" cy="410395"/>
          </a:xfrm>
          <a:prstGeom prst="roundRect">
            <a:avLst>
              <a:gd name="adj" fmla="val 50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6377722" y="356783"/>
            <a:ext cx="2766278" cy="430887"/>
          </a:xfrm>
          <a:prstGeom prst="rect">
            <a:avLst/>
          </a:prstGeom>
        </p:spPr>
        <p:txBody>
          <a:bodyPr wrap="square">
            <a:spAutoFit/>
          </a:bodyPr>
          <a:lstStyle/>
          <a:p>
            <a:pPr algn="ct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世界の未来をともにつくる</a:t>
            </a:r>
            <a:endParaRPr kumimoji="1" lang="en-US" altLang="ja-JP"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Global Good Hub Osaka</a:t>
            </a: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100" dirty="0">
              <a:solidFill>
                <a:schemeClr val="bg1"/>
              </a:solidFill>
              <a:effectLst>
                <a:outerShdw blurRad="38100" dist="38100" dir="2700000" algn="tl">
                  <a:srgbClr val="000000">
                    <a:alpha val="43137"/>
                  </a:srgbClr>
                </a:outerShdw>
              </a:effectLst>
            </a:endParaRPr>
          </a:p>
        </p:txBody>
      </p:sp>
      <p:sp>
        <p:nvSpPr>
          <p:cNvPr id="15" name="正方形/長方形 14"/>
          <p:cNvSpPr/>
          <p:nvPr/>
        </p:nvSpPr>
        <p:spPr>
          <a:xfrm>
            <a:off x="2683672" y="5595830"/>
            <a:ext cx="4838131" cy="592470"/>
          </a:xfrm>
          <a:prstGeom prst="rect">
            <a:avLst/>
          </a:prstGeom>
          <a:solidFill>
            <a:schemeClr val="bg1"/>
          </a:solidFill>
        </p:spPr>
        <p:txBody>
          <a:bodyPr wrap="square">
            <a:spAutoFit/>
          </a:bodyPr>
          <a:lstStyle/>
          <a:p>
            <a:pPr algn="ctr">
              <a:lnSpc>
                <a:spcPts val="1300"/>
              </a:lnSpc>
            </a:pPr>
            <a:r>
              <a:rPr kumimoji="1" lang="ja-JP" altLang="en-US" sz="900" b="1" dirty="0">
                <a:latin typeface="Meiryo UI" panose="020B0604030504040204" pitchFamily="50" charset="-128"/>
                <a:ea typeface="Meiryo UI" panose="020B0604030504040204" pitchFamily="50" charset="-128"/>
              </a:rPr>
              <a:t>・「</a:t>
            </a:r>
            <a:r>
              <a:rPr kumimoji="1" lang="en-US" altLang="ja-JP" sz="900" b="1" dirty="0">
                <a:latin typeface="Meiryo UI" panose="020B0604030504040204" pitchFamily="50" charset="-128"/>
                <a:ea typeface="Meiryo UI" panose="020B0604030504040204" pitchFamily="50" charset="-128"/>
              </a:rPr>
              <a:t>SDGs</a:t>
            </a:r>
            <a:r>
              <a:rPr kumimoji="1" lang="ja-JP" altLang="en-US" sz="900" b="1" dirty="0">
                <a:latin typeface="Meiryo UI" panose="020B0604030504040204" pitchFamily="50" charset="-128"/>
                <a:ea typeface="Meiryo UI" panose="020B0604030504040204" pitchFamily="50" charset="-128"/>
              </a:rPr>
              <a:t>の達成</a:t>
            </a:r>
            <a:r>
              <a:rPr kumimoji="1" lang="en-US" altLang="ja-JP" sz="900" b="1" dirty="0">
                <a:latin typeface="Meiryo UI" panose="020B0604030504040204" pitchFamily="50" charset="-128"/>
                <a:ea typeface="Meiryo UI" panose="020B0604030504040204" pitchFamily="50" charset="-128"/>
              </a:rPr>
              <a:t>+beyond</a:t>
            </a:r>
            <a:r>
              <a:rPr kumimoji="1" lang="ja-JP" altLang="en-US" sz="900" b="1" dirty="0">
                <a:latin typeface="Meiryo UI" panose="020B0604030504040204" pitchFamily="50" charset="-128"/>
                <a:ea typeface="Meiryo UI" panose="020B0604030504040204" pitchFamily="50" charset="-128"/>
              </a:rPr>
              <a:t>」に向けた取組の加速</a:t>
            </a:r>
            <a:endParaRPr kumimoji="1" lang="en-US" altLang="ja-JP" sz="900" b="1" dirty="0">
              <a:latin typeface="Meiryo UI" panose="020B0604030504040204" pitchFamily="50" charset="-128"/>
              <a:ea typeface="Meiryo UI" panose="020B0604030504040204" pitchFamily="50" charset="-128"/>
            </a:endParaRPr>
          </a:p>
          <a:p>
            <a:pPr algn="ctr">
              <a:lnSpc>
                <a:spcPts val="1300"/>
              </a:lnSpc>
            </a:pPr>
            <a:r>
              <a:rPr kumimoji="1" lang="ja-JP" altLang="en-US" sz="900" b="1" dirty="0">
                <a:latin typeface="Meiryo UI" panose="020B0604030504040204" pitchFamily="50" charset="-128"/>
                <a:ea typeface="Meiryo UI" panose="020B0604030504040204" pitchFamily="50" charset="-128"/>
              </a:rPr>
              <a:t>・</a:t>
            </a:r>
            <a:r>
              <a:rPr kumimoji="1" lang="en-US" altLang="ja-JP" sz="900" b="1" dirty="0">
                <a:latin typeface="Meiryo UI" panose="020B0604030504040204" pitchFamily="50" charset="-128"/>
                <a:ea typeface="Meiryo UI" panose="020B0604030504040204" pitchFamily="50" charset="-128"/>
              </a:rPr>
              <a:t>Society5.0</a:t>
            </a:r>
            <a:r>
              <a:rPr kumimoji="1" lang="ja-JP" altLang="en-US" sz="900" b="1" dirty="0">
                <a:latin typeface="Meiryo UI" panose="020B0604030504040204" pitchFamily="50" charset="-128"/>
                <a:ea typeface="Meiryo UI" panose="020B0604030504040204" pitchFamily="50" charset="-128"/>
              </a:rPr>
              <a:t>の実現に向けた新たな技術やサービス実証など、様々なチャレンジ</a:t>
            </a:r>
            <a:endParaRPr kumimoji="1" lang="en-US" altLang="ja-JP" sz="900" b="1" dirty="0">
              <a:latin typeface="Meiryo UI" panose="020B0604030504040204" pitchFamily="50" charset="-128"/>
              <a:ea typeface="Meiryo UI" panose="020B0604030504040204" pitchFamily="50" charset="-128"/>
            </a:endParaRPr>
          </a:p>
          <a:p>
            <a:pPr algn="ctr">
              <a:lnSpc>
                <a:spcPts val="1300"/>
              </a:lnSpc>
            </a:pPr>
            <a:r>
              <a:rPr kumimoji="1" lang="ja-JP" altLang="en-US" sz="900" b="1" dirty="0">
                <a:latin typeface="Meiryo UI" panose="020B0604030504040204" pitchFamily="50" charset="-128"/>
                <a:ea typeface="Meiryo UI" panose="020B0604030504040204" pitchFamily="50" charset="-128"/>
              </a:rPr>
              <a:t>・世界の人たちともに未来を考え、共に創り上げていく</a:t>
            </a:r>
            <a:r>
              <a:rPr kumimoji="1" lang="en-US" altLang="ja-JP" sz="900" b="1" dirty="0">
                <a:latin typeface="Meiryo UI" panose="020B0604030504040204" pitchFamily="50" charset="-128"/>
                <a:ea typeface="Meiryo UI" panose="020B0604030504040204" pitchFamily="50" charset="-128"/>
              </a:rPr>
              <a:t>Co-Creation</a:t>
            </a:r>
            <a:r>
              <a:rPr kumimoji="1" lang="ja-JP" altLang="en-US" sz="900" b="1" dirty="0">
                <a:latin typeface="Meiryo UI" panose="020B0604030504040204" pitchFamily="50" charset="-128"/>
                <a:ea typeface="Meiryo UI" panose="020B0604030504040204" pitchFamily="50" charset="-128"/>
              </a:rPr>
              <a:t>）</a:t>
            </a:r>
          </a:p>
        </p:txBody>
      </p:sp>
      <p:sp>
        <p:nvSpPr>
          <p:cNvPr id="23" name="正方形/長方形 22"/>
          <p:cNvSpPr/>
          <p:nvPr/>
        </p:nvSpPr>
        <p:spPr>
          <a:xfrm>
            <a:off x="1638518" y="4005285"/>
            <a:ext cx="6928438" cy="759182"/>
          </a:xfrm>
          <a:prstGeom prst="rect">
            <a:avLst/>
          </a:prstGeom>
          <a:solidFill>
            <a:schemeClr val="bg1"/>
          </a:solidFill>
        </p:spPr>
        <p:txBody>
          <a:bodyPr wrap="square">
            <a:spAutoFit/>
          </a:bodyPr>
          <a:lstStyle/>
          <a:p>
            <a:pPr>
              <a:lnSpc>
                <a:spcPts val="1300"/>
              </a:lnSpc>
            </a:pPr>
            <a:r>
              <a:rPr kumimoji="1" lang="ja-JP" altLang="en-US" sz="900" b="1" dirty="0">
                <a:latin typeface="Meiryo UI" panose="020B0604030504040204" pitchFamily="50" charset="-128"/>
                <a:ea typeface="Meiryo UI" panose="020B0604030504040204" pitchFamily="50" charset="-128"/>
              </a:rPr>
              <a:t>・国内的に評価の低い「１貧困」、「３健康と福祉」、「４教育」、「</a:t>
            </a:r>
            <a:r>
              <a:rPr kumimoji="1" lang="en-US" altLang="ja-JP" sz="900" b="1" dirty="0">
                <a:latin typeface="Meiryo UI" panose="020B0604030504040204" pitchFamily="50" charset="-128"/>
                <a:ea typeface="Meiryo UI" panose="020B0604030504040204" pitchFamily="50" charset="-128"/>
              </a:rPr>
              <a:t>16</a:t>
            </a:r>
            <a:r>
              <a:rPr kumimoji="1" lang="ja-JP" altLang="en-US" sz="900" b="1" dirty="0">
                <a:latin typeface="Meiryo UI" panose="020B0604030504040204" pitchFamily="50" charset="-128"/>
                <a:ea typeface="Meiryo UI" panose="020B0604030504040204" pitchFamily="50" charset="-128"/>
              </a:rPr>
              <a:t>平和治安」について優先的に取り組むべき課題が多い。</a:t>
            </a:r>
            <a:endParaRPr kumimoji="1" lang="en-US" altLang="ja-JP" sz="900" b="1" dirty="0">
              <a:latin typeface="Meiryo UI" panose="020B0604030504040204" pitchFamily="50" charset="-128"/>
              <a:ea typeface="Meiryo UI" panose="020B0604030504040204" pitchFamily="50" charset="-128"/>
            </a:endParaRPr>
          </a:p>
          <a:p>
            <a:pPr>
              <a:lnSpc>
                <a:spcPts val="1300"/>
              </a:lnSpc>
            </a:pPr>
            <a:r>
              <a:rPr kumimoji="1" lang="ja-JP" altLang="en-US" sz="900" b="1" dirty="0">
                <a:latin typeface="Meiryo UI" panose="020B0604030504040204" pitchFamily="50" charset="-128"/>
                <a:ea typeface="Meiryo UI" panose="020B0604030504040204" pitchFamily="50" charset="-128"/>
              </a:rPr>
              <a:t>・国際・国内的にも評価の低い「</a:t>
            </a:r>
            <a:r>
              <a:rPr kumimoji="1" lang="en-US" altLang="ja-JP" sz="900" b="1" dirty="0">
                <a:latin typeface="Meiryo UI" panose="020B0604030504040204" pitchFamily="50" charset="-128"/>
                <a:ea typeface="Meiryo UI" panose="020B0604030504040204" pitchFamily="50" charset="-128"/>
              </a:rPr>
              <a:t>12</a:t>
            </a:r>
            <a:r>
              <a:rPr kumimoji="1" lang="ja-JP" altLang="en-US" sz="900" b="1" dirty="0">
                <a:latin typeface="Meiryo UI" panose="020B0604030504040204" pitchFamily="50" charset="-128"/>
                <a:ea typeface="Meiryo UI" panose="020B0604030504040204" pitchFamily="50" charset="-128"/>
              </a:rPr>
              <a:t>持続可能な生産と消費」は、ブルーオーシャンビジョンなどの関連から取り組むべき課題がある。</a:t>
            </a:r>
            <a:endParaRPr kumimoji="1" lang="en-US" altLang="ja-JP" sz="900" b="1" dirty="0">
              <a:latin typeface="Meiryo UI" panose="020B0604030504040204" pitchFamily="50" charset="-128"/>
              <a:ea typeface="Meiryo UI" panose="020B0604030504040204" pitchFamily="50" charset="-128"/>
            </a:endParaRPr>
          </a:p>
          <a:p>
            <a:pPr>
              <a:lnSpc>
                <a:spcPts val="1300"/>
              </a:lnSpc>
            </a:pPr>
            <a:r>
              <a:rPr kumimoji="1" lang="ja-JP" altLang="en-US" sz="900" b="1" dirty="0">
                <a:latin typeface="Meiryo UI" panose="020B0604030504040204" pitchFamily="50" charset="-128"/>
                <a:ea typeface="Meiryo UI" panose="020B0604030504040204" pitchFamily="50" charset="-128"/>
              </a:rPr>
              <a:t>・自治体の様々な役割等を包摂する「</a:t>
            </a:r>
            <a:r>
              <a:rPr kumimoji="1" lang="en-US" altLang="ja-JP" sz="900" b="1" dirty="0">
                <a:latin typeface="Meiryo UI" panose="020B0604030504040204" pitchFamily="50" charset="-128"/>
                <a:ea typeface="Meiryo UI" panose="020B0604030504040204" pitchFamily="50" charset="-128"/>
              </a:rPr>
              <a:t>11</a:t>
            </a:r>
            <a:r>
              <a:rPr kumimoji="1" lang="ja-JP" altLang="en-US" sz="900" b="1" dirty="0">
                <a:latin typeface="Meiryo UI" panose="020B0604030504040204" pitchFamily="50" charset="-128"/>
                <a:ea typeface="Meiryo UI" panose="020B0604030504040204" pitchFamily="50" charset="-128"/>
              </a:rPr>
              <a:t>持続可能な都市」に関する取組や、国際・国内評価の高い「８経済成長と雇用」、「９インフラ・産業化・イノベーション」の強みを活かすことが重要</a:t>
            </a:r>
          </a:p>
        </p:txBody>
      </p:sp>
      <p:sp>
        <p:nvSpPr>
          <p:cNvPr id="16" name="正方形/長方形 15"/>
          <p:cNvSpPr/>
          <p:nvPr/>
        </p:nvSpPr>
        <p:spPr>
          <a:xfrm>
            <a:off x="67737" y="46686"/>
            <a:ext cx="6466663" cy="297517"/>
          </a:xfrm>
          <a:prstGeom prst="rect">
            <a:avLst/>
          </a:prstGeom>
        </p:spPr>
        <p:txBody>
          <a:bodyPr wrap="square">
            <a:spAutoFit/>
          </a:bodyPr>
          <a:lstStyle/>
          <a:p>
            <a:pPr marL="84138" lvl="0" indent="-84138" defTabSz="914400">
              <a:lnSpc>
                <a:spcPts val="1600"/>
              </a:lnSpc>
              <a:defRPr/>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参考：将来像を導くアプローチに係る３つの柱ごとの整理表</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スライド番号プレースホルダー 3"/>
          <p:cNvSpPr>
            <a:spLocks noGrp="1"/>
          </p:cNvSpPr>
          <p:nvPr>
            <p:ph type="sldNum" sz="quarter" idx="12"/>
          </p:nvPr>
        </p:nvSpPr>
        <p:spPr>
          <a:xfrm>
            <a:off x="8780929" y="6594366"/>
            <a:ext cx="363071" cy="236740"/>
          </a:xfrm>
          <a:solidFill>
            <a:schemeClr val="accent4"/>
          </a:solidFill>
        </p:spPr>
        <p:txBody>
          <a:bodyPr/>
          <a:lstStyle/>
          <a:p>
            <a:r>
              <a:rPr kumimoji="1" lang="en-US" altLang="ja-JP" b="1" dirty="0" smtClean="0">
                <a:solidFill>
                  <a:schemeClr val="tx1"/>
                </a:solidFill>
              </a:rPr>
              <a:t>11</a:t>
            </a:r>
            <a:endParaRPr kumimoji="1" lang="ja-JP" altLang="en-US" b="1" dirty="0">
              <a:solidFill>
                <a:schemeClr val="tx1"/>
              </a:solidFill>
            </a:endParaRPr>
          </a:p>
        </p:txBody>
      </p:sp>
    </p:spTree>
    <p:extLst>
      <p:ext uri="{BB962C8B-B14F-4D97-AF65-F5344CB8AC3E}">
        <p14:creationId xmlns:p14="http://schemas.microsoft.com/office/powerpoint/2010/main" val="1401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14592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0787" y="2369131"/>
            <a:ext cx="8925636" cy="1349644"/>
          </a:xfrm>
        </p:spPr>
        <p:txBody>
          <a:bodyPr anchor="ctr">
            <a:noAutofit/>
          </a:bodyPr>
          <a:lstStyle/>
          <a:p>
            <a:r>
              <a:rPr kumimoji="1" lang="ja-JP" altLang="en-US" sz="3000" b="1" u="sng" dirty="0" smtClean="0">
                <a:latin typeface="Meiryo UI" panose="020B0604030504040204" pitchFamily="50" charset="-128"/>
                <a:ea typeface="Meiryo UI" panose="020B0604030504040204" pitchFamily="50" charset="-128"/>
              </a:rPr>
              <a:t>大阪の将来像とそれを実現するための３つの柱について</a:t>
            </a:r>
            <a:endParaRPr kumimoji="1" lang="ja-JP" altLang="en-US" sz="30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4421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将来像を考えるにあたって</a:t>
            </a:r>
            <a:r>
              <a:rPr kumimoji="1" lang="ja-JP" altLang="en-US" sz="2000" b="1" dirty="0" smtClean="0">
                <a:solidFill>
                  <a:schemeClr val="bg1"/>
                </a:solidFill>
                <a:latin typeface="+mn-ea"/>
                <a:ea typeface="+mn-ea"/>
              </a:rPr>
              <a:t>（視点等）</a:t>
            </a:r>
            <a:endParaRPr kumimoji="1" lang="ja-JP" altLang="en-US" sz="2000" b="1" dirty="0">
              <a:solidFill>
                <a:schemeClr val="bg1"/>
              </a:solidFill>
              <a:latin typeface="+mn-ea"/>
              <a:ea typeface="+mn-ea"/>
            </a:endParaRPr>
          </a:p>
        </p:txBody>
      </p:sp>
      <p:sp>
        <p:nvSpPr>
          <p:cNvPr id="26"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1</a:t>
            </a:r>
            <a:endParaRPr kumimoji="1" lang="ja-JP" altLang="en-US" b="1" dirty="0">
              <a:solidFill>
                <a:schemeClr val="tx1"/>
              </a:solidFill>
            </a:endParaRPr>
          </a:p>
        </p:txBody>
      </p:sp>
      <p:sp>
        <p:nvSpPr>
          <p:cNvPr id="29" name="テキスト ボックス 28"/>
          <p:cNvSpPr txBox="1"/>
          <p:nvPr/>
        </p:nvSpPr>
        <p:spPr>
          <a:xfrm>
            <a:off x="40341" y="641228"/>
            <a:ext cx="9103659" cy="2631490"/>
          </a:xfrm>
          <a:prstGeom prst="rect">
            <a:avLst/>
          </a:prstGeom>
          <a:noFill/>
          <a:ln w="28575" cmpd="sng">
            <a:noFill/>
            <a:prstDash val="solid"/>
          </a:ln>
        </p:spPr>
        <p:txBody>
          <a:bodyPr wrap="square" rtlCol="0">
            <a:spAutoFit/>
          </a:bodyPr>
          <a:lstStyle/>
          <a:p>
            <a:pPr marL="268288" indent="-268288">
              <a:lnSpc>
                <a:spcPct val="150000"/>
              </a:lnSpc>
            </a:pPr>
            <a:r>
              <a:rPr kumimoji="1" lang="ja-JP" altLang="en-US" b="1" u="sng" dirty="0" smtClean="0">
                <a:latin typeface="Meiryo UI" panose="020B0604030504040204" pitchFamily="50" charset="-128"/>
                <a:ea typeface="Meiryo UI" panose="020B0604030504040204" pitchFamily="50" charset="-128"/>
              </a:rPr>
              <a:t>■将来像を描く視点</a:t>
            </a:r>
            <a:endParaRPr kumimoji="1" lang="en-US" altLang="ja-JP" b="1" u="sng" dirty="0" smtClean="0">
              <a:latin typeface="Meiryo UI" panose="020B0604030504040204" pitchFamily="50" charset="-128"/>
              <a:ea typeface="Meiryo UI" panose="020B0604030504040204" pitchFamily="50" charset="-128"/>
            </a:endParaRPr>
          </a:p>
          <a:p>
            <a:pPr marL="268288" indent="-268288">
              <a:lnSpc>
                <a:spcPct val="150000"/>
              </a:lnSpc>
            </a:pPr>
            <a:r>
              <a:rPr kumimoji="1" lang="ja-JP" altLang="en-US" sz="2000" b="1"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1</a:t>
            </a:r>
            <a:r>
              <a:rPr kumimoji="1" lang="en-US" altLang="ja-JP"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万博のインパクトを最大限活かした大阪発展のみんなの羅針盤</a:t>
            </a:r>
            <a:r>
              <a:rPr kumimoji="1" lang="ja-JP" altLang="en-US" dirty="0" smtClean="0">
                <a:latin typeface="Meiryo UI" panose="020B0604030504040204" pitchFamily="50" charset="-128"/>
                <a:ea typeface="Meiryo UI" panose="020B0604030504040204" pitchFamily="50" charset="-128"/>
              </a:rPr>
              <a:t>とする</a:t>
            </a:r>
            <a:r>
              <a:rPr kumimoji="1" lang="ja-JP" altLang="en-US" dirty="0">
                <a:latin typeface="Meiryo UI" panose="020B0604030504040204" pitchFamily="50" charset="-128"/>
                <a:ea typeface="Meiryo UI" panose="020B0604030504040204" pitchFamily="50" charset="-128"/>
              </a:rPr>
              <a:t>。</a:t>
            </a:r>
          </a:p>
          <a:p>
            <a:pPr marL="268288" indent="-268288">
              <a:lnSpc>
                <a:spcPct val="150000"/>
              </a:lnSpc>
            </a:pPr>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2. </a:t>
            </a:r>
            <a:r>
              <a:rPr kumimoji="1" lang="ja-JP" altLang="en-US" dirty="0">
                <a:latin typeface="Meiryo UI" panose="020B0604030504040204" pitchFamily="50" charset="-128"/>
                <a:ea typeface="Meiryo UI" panose="020B0604030504040204" pitchFamily="50" charset="-128"/>
              </a:rPr>
              <a:t>次代を</a:t>
            </a:r>
            <a:r>
              <a:rPr kumimoji="1" lang="ja-JP" altLang="en-US">
                <a:latin typeface="Meiryo UI" panose="020B0604030504040204" pitchFamily="50" charset="-128"/>
                <a:ea typeface="Meiryo UI" panose="020B0604030504040204" pitchFamily="50" charset="-128"/>
              </a:rPr>
              <a:t>担う</a:t>
            </a:r>
            <a:r>
              <a:rPr kumimoji="1" lang="ja-JP" altLang="en-US" smtClean="0">
                <a:latin typeface="Meiryo UI" panose="020B0604030504040204" pitchFamily="50" charset="-128"/>
                <a:ea typeface="Meiryo UI" panose="020B0604030504040204" pitchFamily="50" charset="-128"/>
              </a:rPr>
              <a:t>子どもたち</a:t>
            </a:r>
            <a:r>
              <a:rPr kumimoji="1" lang="ja-JP" altLang="en-US" dirty="0">
                <a:latin typeface="Meiryo UI" panose="020B0604030504040204" pitchFamily="50" charset="-128"/>
                <a:ea typeface="Meiryo UI" panose="020B0604030504040204" pitchFamily="50" charset="-128"/>
              </a:rPr>
              <a:t>が未来に夢と希望をもてる。</a:t>
            </a:r>
          </a:p>
          <a:p>
            <a:pPr marL="268288" indent="-268288">
              <a:lnSpc>
                <a:spcPct val="150000"/>
              </a:lnSpc>
            </a:pPr>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3. </a:t>
            </a:r>
            <a:r>
              <a:rPr kumimoji="1" lang="ja-JP" altLang="en-US" dirty="0">
                <a:latin typeface="Meiryo UI" panose="020B0604030504040204" pitchFamily="50" charset="-128"/>
                <a:ea typeface="Meiryo UI" panose="020B0604030504040204" pitchFamily="50" charset="-128"/>
              </a:rPr>
              <a:t>成長、府民福祉の向上に加え、</a:t>
            </a:r>
            <a:r>
              <a:rPr kumimoji="1" lang="en-US" altLang="ja-JP" dirty="0" smtClean="0">
                <a:latin typeface="Meiryo UI" panose="020B0604030504040204" pitchFamily="50" charset="-128"/>
                <a:ea typeface="Meiryo UI" panose="020B0604030504040204" pitchFamily="50" charset="-128"/>
              </a:rPr>
              <a:t>SDG</a:t>
            </a:r>
            <a:r>
              <a:rPr kumimoji="1" lang="ja-JP" altLang="en-US" dirty="0" err="1" smtClean="0">
                <a:latin typeface="Meiryo UI" panose="020B0604030504040204" pitchFamily="50" charset="-128"/>
                <a:ea typeface="Meiryo UI" panose="020B0604030504040204" pitchFamily="50" charset="-128"/>
              </a:rPr>
              <a:t>ｓ</a:t>
            </a:r>
            <a:r>
              <a:rPr kumimoji="1" lang="ja-JP" altLang="en-US" dirty="0" smtClean="0">
                <a:latin typeface="Meiryo UI" panose="020B0604030504040204" pitchFamily="50" charset="-128"/>
                <a:ea typeface="Meiryo UI" panose="020B0604030504040204" pitchFamily="50" charset="-128"/>
              </a:rPr>
              <a:t>はじめ</a:t>
            </a:r>
            <a:r>
              <a:rPr kumimoji="1" lang="ja-JP" altLang="en-US" dirty="0">
                <a:latin typeface="Meiryo UI" panose="020B0604030504040204" pitchFamily="50" charset="-128"/>
                <a:ea typeface="Meiryo UI" panose="020B0604030504040204" pitchFamily="50" charset="-128"/>
              </a:rPr>
              <a:t>世界の中での大阪を重視。</a:t>
            </a:r>
          </a:p>
          <a:p>
            <a:pPr marL="268288" indent="-268288">
              <a:lnSpc>
                <a:spcPct val="150000"/>
              </a:lnSpc>
            </a:pPr>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4. </a:t>
            </a:r>
            <a:r>
              <a:rPr kumimoji="1" lang="ja-JP" altLang="en-US" dirty="0">
                <a:latin typeface="Meiryo UI" panose="020B0604030504040204" pitchFamily="50" charset="-128"/>
                <a:ea typeface="Meiryo UI" panose="020B0604030504040204" pitchFamily="50" charset="-128"/>
              </a:rPr>
              <a:t>わかりやすく端的で心に響くことを重視。</a:t>
            </a:r>
          </a:p>
          <a:p>
            <a:pPr marL="268288" indent="-268288">
              <a:lnSpc>
                <a:spcPct val="150000"/>
              </a:lnSpc>
            </a:pPr>
            <a:endParaRPr kumimoji="1" lang="en-US" altLang="ja-JP" b="1" u="sng"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0341" y="3789600"/>
            <a:ext cx="8962464" cy="2169825"/>
          </a:xfrm>
          <a:prstGeom prst="rect">
            <a:avLst/>
          </a:prstGeom>
          <a:noFill/>
          <a:ln w="28575" cmpd="sng">
            <a:noFill/>
            <a:prstDash val="solid"/>
          </a:ln>
        </p:spPr>
        <p:txBody>
          <a:bodyPr wrap="square" rtlCol="0">
            <a:spAutoFit/>
          </a:bodyPr>
          <a:lstStyle/>
          <a:p>
            <a:pPr marL="538163" indent="-538163">
              <a:lnSpc>
                <a:spcPct val="150000"/>
              </a:lnSpc>
            </a:pPr>
            <a:r>
              <a:rPr kumimoji="1" lang="ja-JP" altLang="en-US" b="1" u="sng" dirty="0" smtClean="0">
                <a:latin typeface="Meiryo UI" panose="020B0604030504040204" pitchFamily="50" charset="-128"/>
                <a:ea typeface="Meiryo UI" panose="020B0604030504040204" pitchFamily="50" charset="-128"/>
              </a:rPr>
              <a:t>■将来像を導き出す考え方</a:t>
            </a:r>
            <a:r>
              <a:rPr kumimoji="1" lang="ja-JP" altLang="en-US" dirty="0">
                <a:latin typeface="Meiryo UI" panose="020B0604030504040204" pitchFamily="50" charset="-128"/>
                <a:ea typeface="Meiryo UI" panose="020B0604030504040204" pitchFamily="50" charset="-128"/>
              </a:rPr>
              <a:t>　</a:t>
            </a:r>
            <a:endParaRPr kumimoji="1" lang="en-US" altLang="ja-JP" dirty="0" smtClean="0">
              <a:latin typeface="Meiryo UI" panose="020B0604030504040204" pitchFamily="50" charset="-128"/>
              <a:ea typeface="Meiryo UI" panose="020B0604030504040204" pitchFamily="50" charset="-128"/>
            </a:endParaRPr>
          </a:p>
          <a:p>
            <a:pPr marL="538163" indent="-538163">
              <a:lnSpc>
                <a:spcPct val="1500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①</a:t>
            </a:r>
            <a:r>
              <a:rPr kumimoji="1" lang="ja-JP" altLang="en-US" dirty="0">
                <a:latin typeface="Meiryo UI" panose="020B0604030504040204" pitchFamily="50" charset="-128"/>
                <a:ea typeface="Meiryo UI" panose="020B0604030504040204" pitchFamily="50" charset="-128"/>
              </a:rPr>
              <a:t>大阪の歴史、②現在の大阪の位置ポテンシャル、③世界の都市の潮流</a:t>
            </a:r>
          </a:p>
          <a:p>
            <a:pPr marL="538163" indent="-538163">
              <a:lnSpc>
                <a:spcPct val="1500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④</a:t>
            </a:r>
            <a:r>
              <a:rPr kumimoji="1" lang="ja-JP" altLang="en-US" dirty="0">
                <a:latin typeface="Meiryo UI" panose="020B0604030504040204" pitchFamily="50" charset="-128"/>
                <a:ea typeface="Meiryo UI" panose="020B0604030504040204" pitchFamily="50" charset="-128"/>
              </a:rPr>
              <a:t>大阪万博はじめこれまでの万博、そして⑤</a:t>
            </a:r>
            <a:r>
              <a:rPr kumimoji="1" lang="en-US" altLang="ja-JP" dirty="0">
                <a:latin typeface="Meiryo UI" panose="020B0604030504040204" pitchFamily="50" charset="-128"/>
                <a:ea typeface="Meiryo UI" panose="020B0604030504040204" pitchFamily="50" charset="-128"/>
              </a:rPr>
              <a:t>2025</a:t>
            </a:r>
            <a:r>
              <a:rPr kumimoji="1" lang="ja-JP" altLang="en-US" dirty="0">
                <a:latin typeface="Meiryo UI" panose="020B0604030504040204" pitchFamily="50" charset="-128"/>
                <a:ea typeface="Meiryo UI" panose="020B0604030504040204" pitchFamily="50" charset="-128"/>
              </a:rPr>
              <a:t>大阪・関西万博、⑥世界の将来予測</a:t>
            </a:r>
          </a:p>
          <a:p>
            <a:pPr marL="538163" indent="-538163">
              <a:lnSpc>
                <a:spcPct val="1500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の</a:t>
            </a:r>
            <a:r>
              <a:rPr kumimoji="1" lang="ja-JP" altLang="en-US" dirty="0">
                <a:latin typeface="Meiryo UI" panose="020B0604030504040204" pitchFamily="50" charset="-128"/>
                <a:ea typeface="Meiryo UI" panose="020B0604030504040204" pitchFamily="50" charset="-128"/>
              </a:rPr>
              <a:t>各分析から将来像を導くアプローチ</a:t>
            </a:r>
          </a:p>
          <a:p>
            <a:pPr marL="363538" indent="-363538">
              <a:lnSpc>
                <a:spcPct val="1500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en-US" altLang="ja-JP" u="sng" dirty="0" smtClean="0">
                <a:latin typeface="Meiryo UI" panose="020B0604030504040204" pitchFamily="50" charset="-128"/>
                <a:ea typeface="Meiryo UI" panose="020B0604030504040204" pitchFamily="50" charset="-128"/>
              </a:rPr>
              <a:t>※</a:t>
            </a:r>
            <a:r>
              <a:rPr kumimoji="1" lang="ja-JP" altLang="en-US" u="sng" dirty="0" smtClean="0">
                <a:latin typeface="Meiryo UI" panose="020B0604030504040204" pitchFamily="50" charset="-128"/>
                <a:ea typeface="Meiryo UI" panose="020B0604030504040204" pitchFamily="50" charset="-128"/>
              </a:rPr>
              <a:t>全体イメージや、それぞれの考え方は次ページ以降のとおり</a:t>
            </a:r>
            <a:r>
              <a:rPr kumimoji="1" lang="ja-JP" altLang="en-US" u="sng" dirty="0">
                <a:latin typeface="Meiryo UI" panose="020B0604030504040204" pitchFamily="50" charset="-128"/>
                <a:ea typeface="Meiryo UI" panose="020B0604030504040204" pitchFamily="50" charset="-128"/>
              </a:rPr>
              <a:t>。</a:t>
            </a:r>
            <a:endParaRPr kumimoji="1" lang="en-US" altLang="ja-JP" u="sng"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4258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図 68">
            <a:extLst>
              <a:ext uri="{FF2B5EF4-FFF2-40B4-BE49-F238E27FC236}">
                <a16:creationId xmlns:a16="http://schemas.microsoft.com/office/drawing/2014/main" id="{C56DD4F9-F41D-4A53-996E-CBABECBB8D36}"/>
              </a:ext>
            </a:extLst>
          </p:cNvPr>
          <p:cNvPicPr>
            <a:picLocks noChangeAspect="1"/>
          </p:cNvPicPr>
          <p:nvPr/>
        </p:nvPicPr>
        <p:blipFill>
          <a:blip r:embed="rId2"/>
          <a:stretch>
            <a:fillRect/>
          </a:stretch>
        </p:blipFill>
        <p:spPr>
          <a:xfrm>
            <a:off x="989185" y="673259"/>
            <a:ext cx="4095119" cy="595157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3" name="ホームベース 52"/>
          <p:cNvSpPr/>
          <p:nvPr/>
        </p:nvSpPr>
        <p:spPr>
          <a:xfrm>
            <a:off x="97904" y="2075524"/>
            <a:ext cx="5912931" cy="88344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p:cNvSpPr txBox="1"/>
          <p:nvPr/>
        </p:nvSpPr>
        <p:spPr>
          <a:xfrm>
            <a:off x="124799" y="1284797"/>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①</a:t>
            </a:r>
            <a:r>
              <a:rPr kumimoji="1" lang="ja-JP" altLang="en-US" sz="2000" dirty="0" smtClean="0">
                <a:latin typeface="Meiryo UI" panose="020B0604030504040204" pitchFamily="50" charset="-128"/>
                <a:ea typeface="Meiryo UI" panose="020B0604030504040204" pitchFamily="50" charset="-128"/>
              </a:rPr>
              <a:t>歴史から導かれる</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大阪の特色</a:t>
            </a:r>
            <a:endParaRPr kumimoji="1" lang="en-US" altLang="ja-JP" sz="20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3054369" y="1302094"/>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②</a:t>
            </a:r>
            <a:r>
              <a:rPr kumimoji="1" lang="ja-JP" altLang="en-US" sz="2000" dirty="0" smtClean="0">
                <a:latin typeface="Meiryo UI" panose="020B0604030504040204" pitchFamily="50" charset="-128"/>
                <a:ea typeface="Meiryo UI" panose="020B0604030504040204" pitchFamily="50" charset="-128"/>
              </a:rPr>
              <a:t>現在の大阪の位置</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ポテンシャル</a:t>
            </a:r>
            <a:endParaRPr kumimoji="1" lang="en-US" altLang="ja-JP" sz="20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2975575" y="5365700"/>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⑤</a:t>
            </a:r>
            <a:r>
              <a:rPr kumimoji="1" lang="en-US" altLang="ja-JP" sz="2000" dirty="0" smtClean="0">
                <a:latin typeface="Meiryo UI" panose="020B0604030504040204" pitchFamily="50" charset="-128"/>
                <a:ea typeface="Meiryo UI" panose="020B0604030504040204" pitchFamily="50" charset="-128"/>
              </a:rPr>
              <a:t>2025</a:t>
            </a:r>
            <a:r>
              <a:rPr kumimoji="1" lang="ja-JP" altLang="en-US" sz="2000" dirty="0" smtClean="0">
                <a:latin typeface="Meiryo UI" panose="020B0604030504040204" pitchFamily="50" charset="-128"/>
                <a:ea typeface="Meiryo UI" panose="020B0604030504040204" pitchFamily="50" charset="-128"/>
              </a:rPr>
              <a:t>年大阪・関西</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万博の意義</a:t>
            </a:r>
            <a:endParaRPr kumimoji="1" lang="en-US" altLang="ja-JP" sz="2000"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124799" y="2300321"/>
            <a:ext cx="5607424" cy="400110"/>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大阪の歴史的な厚み・現在のポテンシャルを活かす</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51" name="ホームベース 50"/>
          <p:cNvSpPr/>
          <p:nvPr/>
        </p:nvSpPr>
        <p:spPr>
          <a:xfrm>
            <a:off x="111351" y="4338113"/>
            <a:ext cx="5912931" cy="88344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テキスト ボックス 51"/>
          <p:cNvSpPr txBox="1"/>
          <p:nvPr/>
        </p:nvSpPr>
        <p:spPr>
          <a:xfrm>
            <a:off x="84457" y="4458566"/>
            <a:ext cx="5607424" cy="707886"/>
          </a:xfrm>
          <a:prstGeom prst="rect">
            <a:avLst/>
          </a:prstGeom>
          <a:noFill/>
          <a:ln w="19050" cmpd="sng">
            <a:noFill/>
            <a:prstDash val="solid"/>
          </a:ln>
        </p:spPr>
        <p:txBody>
          <a:bodyPr wrap="square" rtlCol="0">
            <a:spAutoFit/>
          </a:bodyPr>
          <a:lstStyle/>
          <a:p>
            <a:pPr marL="265100" indent="-265100" algn="ctr"/>
            <a:r>
              <a:rPr kumimoji="1" lang="en-US" altLang="ja-JP" sz="2000" b="1" dirty="0" smtClean="0">
                <a:solidFill>
                  <a:schemeClr val="bg1"/>
                </a:solidFill>
                <a:latin typeface="Meiryo UI" panose="020B0604030504040204" pitchFamily="50" charset="-128"/>
                <a:ea typeface="Meiryo UI" panose="020B0604030504040204" pitchFamily="50" charset="-128"/>
              </a:rPr>
              <a:t>70</a:t>
            </a:r>
            <a:r>
              <a:rPr kumimoji="1" lang="ja-JP" altLang="en-US" sz="2000" b="1" dirty="0" smtClean="0">
                <a:solidFill>
                  <a:schemeClr val="bg1"/>
                </a:solidFill>
                <a:latin typeface="Meiryo UI" panose="020B0604030504040204" pitchFamily="50" charset="-128"/>
                <a:ea typeface="Meiryo UI" panose="020B0604030504040204" pitchFamily="50" charset="-128"/>
              </a:rPr>
              <a:t>年万博の経験や近年の万博開催効果を踏まえ、</a:t>
            </a:r>
            <a:r>
              <a:rPr kumimoji="1" lang="en-US" altLang="ja-JP" sz="2000" b="1" dirty="0" smtClean="0">
                <a:solidFill>
                  <a:schemeClr val="bg1"/>
                </a:solidFill>
                <a:latin typeface="Meiryo UI" panose="020B0604030504040204" pitchFamily="50" charset="-128"/>
                <a:ea typeface="Meiryo UI" panose="020B0604030504040204" pitchFamily="50" charset="-128"/>
              </a:rPr>
              <a:t>2025</a:t>
            </a:r>
            <a:r>
              <a:rPr kumimoji="1" lang="ja-JP" altLang="en-US" sz="2000" b="1" dirty="0" smtClean="0">
                <a:solidFill>
                  <a:schemeClr val="bg1"/>
                </a:solidFill>
                <a:latin typeface="Meiryo UI" panose="020B0604030504040204" pitchFamily="50" charset="-128"/>
                <a:ea typeface="Meiryo UI" panose="020B0604030504040204" pitchFamily="50" charset="-128"/>
              </a:rPr>
              <a:t>年万博のインパクトを最大限に活かす</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6231994" y="534205"/>
            <a:ext cx="2722436" cy="707886"/>
          </a:xfrm>
          <a:prstGeom prst="rect">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③世界の都市の</a:t>
            </a:r>
            <a:r>
              <a:rPr kumimoji="1" lang="ja-JP" altLang="en-US" sz="2000" dirty="0" smtClean="0">
                <a:solidFill>
                  <a:schemeClr val="tx1"/>
                </a:solidFill>
                <a:latin typeface="Meiryo UI" panose="020B0604030504040204" pitchFamily="50" charset="-128"/>
                <a:ea typeface="Meiryo UI" panose="020B0604030504040204" pitchFamily="50" charset="-128"/>
              </a:rPr>
              <a:t>潮流</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6" name="正方形/長方形 55"/>
          <p:cNvSpPr/>
          <p:nvPr/>
        </p:nvSpPr>
        <p:spPr>
          <a:xfrm>
            <a:off x="153580" y="5372731"/>
            <a:ext cx="2583724" cy="707886"/>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④</a:t>
            </a:r>
            <a:r>
              <a:rPr kumimoji="1" lang="en-US" altLang="ja-JP" sz="2000" dirty="0" smtClean="0">
                <a:solidFill>
                  <a:schemeClr val="tx1"/>
                </a:solidFill>
                <a:latin typeface="Meiryo UI" panose="020B0604030504040204" pitchFamily="50" charset="-128"/>
                <a:ea typeface="Meiryo UI" panose="020B0604030504040204" pitchFamily="50" charset="-128"/>
              </a:rPr>
              <a:t>1970</a:t>
            </a:r>
            <a:r>
              <a:rPr kumimoji="1" lang="ja-JP" altLang="en-US" sz="2000" dirty="0" smtClean="0">
                <a:solidFill>
                  <a:schemeClr val="tx1"/>
                </a:solidFill>
                <a:latin typeface="Meiryo UI" panose="020B0604030504040204" pitchFamily="50" charset="-128"/>
                <a:ea typeface="Meiryo UI" panose="020B0604030504040204" pitchFamily="50" charset="-128"/>
              </a:rPr>
              <a:t>年万博の</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dirty="0" smtClean="0">
                <a:solidFill>
                  <a:schemeClr val="tx1"/>
                </a:solidFill>
                <a:latin typeface="Meiryo UI" panose="020B0604030504040204" pitchFamily="50" charset="-128"/>
                <a:ea typeface="Meiryo UI" panose="020B0604030504040204" pitchFamily="50" charset="-128"/>
              </a:rPr>
              <a:t>成果等</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6231994" y="6080617"/>
            <a:ext cx="2722436" cy="707886"/>
          </a:xfrm>
          <a:prstGeom prst="rect">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⑥今後の将来予測</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8" name="ホームベース 57"/>
          <p:cNvSpPr/>
          <p:nvPr/>
        </p:nvSpPr>
        <p:spPr>
          <a:xfrm rot="5400000">
            <a:off x="7086284" y="476991"/>
            <a:ext cx="1013856" cy="2664062"/>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ホームベース 58"/>
          <p:cNvSpPr/>
          <p:nvPr/>
        </p:nvSpPr>
        <p:spPr>
          <a:xfrm rot="5400000" flipH="1">
            <a:off x="7071637" y="4122867"/>
            <a:ext cx="1043150" cy="2722435"/>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テキスト ボックス 59"/>
          <p:cNvSpPr txBox="1"/>
          <p:nvPr/>
        </p:nvSpPr>
        <p:spPr>
          <a:xfrm>
            <a:off x="6524062" y="1367638"/>
            <a:ext cx="2250848" cy="707886"/>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世界の発展都市の</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特色を検証</a:t>
            </a:r>
            <a:endParaRPr kumimoji="1" lang="en-US" altLang="ja-JP" sz="2000" b="1" dirty="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6173621" y="5365700"/>
            <a:ext cx="2861144" cy="707886"/>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今後予測される課題解決に世界とともに貢献</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64" name="角丸四角形 63"/>
          <p:cNvSpPr/>
          <p:nvPr/>
        </p:nvSpPr>
        <p:spPr>
          <a:xfrm>
            <a:off x="6289446" y="2388431"/>
            <a:ext cx="2720082" cy="2521230"/>
          </a:xfrm>
          <a:prstGeom prst="roundRect">
            <a:avLst>
              <a:gd name="adj" fmla="val 11333"/>
            </a:avLst>
          </a:prstGeom>
          <a:solidFill>
            <a:srgbClr val="002060"/>
          </a:solidFill>
          <a:effectLst>
            <a:outerShdw blurRad="50800" dist="38100" dir="2700000" algn="tl" rotWithShape="0">
              <a:prstClr val="black">
                <a:alpha val="4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テキスト ボックス 61"/>
          <p:cNvSpPr txBox="1"/>
          <p:nvPr/>
        </p:nvSpPr>
        <p:spPr>
          <a:xfrm>
            <a:off x="6440843" y="3414212"/>
            <a:ext cx="2417287" cy="461665"/>
          </a:xfrm>
          <a:prstGeom prst="rect">
            <a:avLst/>
          </a:prstGeom>
          <a:no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a:t>
            </a:r>
            <a:endParaRPr kumimoji="1" lang="en-US" altLang="ja-JP" sz="2400" b="1" dirty="0" smtClean="0">
              <a:solidFill>
                <a:schemeClr val="bg1"/>
              </a:solidFill>
              <a:latin typeface="Meiryo UI" panose="020B0604030504040204" pitchFamily="50" charset="-128"/>
              <a:ea typeface="Meiryo UI" panose="020B0604030504040204" pitchFamily="50" charset="-128"/>
            </a:endParaRPr>
          </a:p>
        </p:txBody>
      </p:sp>
      <p:pic>
        <p:nvPicPr>
          <p:cNvPr id="71" name="図 70"/>
          <p:cNvPicPr>
            <a:picLocks noChangeAspect="1"/>
          </p:cNvPicPr>
          <p:nvPr/>
        </p:nvPicPr>
        <p:blipFill>
          <a:blip r:embed="rId3"/>
          <a:stretch>
            <a:fillRect/>
          </a:stretch>
        </p:blipFill>
        <p:spPr>
          <a:xfrm>
            <a:off x="2232594" y="5732851"/>
            <a:ext cx="540542" cy="545618"/>
          </a:xfrm>
          <a:prstGeom prst="rect">
            <a:avLst/>
          </a:prstGeom>
          <a:effectLst>
            <a:outerShdw blurRad="50800" dist="38100" dir="2700000" algn="tl" rotWithShape="0">
              <a:prstClr val="black">
                <a:alpha val="40000"/>
              </a:prstClr>
            </a:outerShdw>
          </a:effectLst>
        </p:spPr>
      </p:pic>
      <p:pic>
        <p:nvPicPr>
          <p:cNvPr id="72" name="図 7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28077" y="5768525"/>
            <a:ext cx="558797" cy="449205"/>
          </a:xfrm>
          <a:prstGeom prst="rect">
            <a:avLst/>
          </a:prstGeom>
          <a:effectLst>
            <a:outerShdw blurRad="50800" dist="38100" dir="2700000" algn="tl" rotWithShape="0">
              <a:prstClr val="black">
                <a:alpha val="40000"/>
              </a:prstClr>
            </a:outerShdw>
          </a:effectLst>
        </p:spPr>
      </p:pic>
      <p:sp>
        <p:nvSpPr>
          <p:cNvPr id="26"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2</a:t>
            </a:r>
            <a:endParaRPr kumimoji="1" lang="ja-JP" altLang="en-US" b="1" dirty="0">
              <a:solidFill>
                <a:schemeClr val="tx1"/>
              </a:solidFill>
            </a:endParaRPr>
          </a:p>
        </p:txBody>
      </p:sp>
      <p:sp>
        <p:nvSpPr>
          <p:cNvPr id="25"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将来像を考えるにあたって</a:t>
            </a:r>
            <a:r>
              <a:rPr kumimoji="1" lang="ja-JP" altLang="en-US" sz="2000" b="1" dirty="0" smtClean="0">
                <a:solidFill>
                  <a:schemeClr val="bg1"/>
                </a:solidFill>
                <a:latin typeface="+mn-ea"/>
                <a:ea typeface="+mn-ea"/>
              </a:rPr>
              <a:t>（将来像を導く全体イメージ）</a:t>
            </a:r>
            <a:endParaRPr kumimoji="1" lang="ja-JP" altLang="en-US" sz="2000" b="1" dirty="0">
              <a:solidFill>
                <a:schemeClr val="bg1"/>
              </a:solidFill>
              <a:latin typeface="+mn-ea"/>
              <a:ea typeface="+mn-ea"/>
            </a:endParaRPr>
          </a:p>
        </p:txBody>
      </p:sp>
      <p:sp>
        <p:nvSpPr>
          <p:cNvPr id="2" name="正方形/長方形 1"/>
          <p:cNvSpPr/>
          <p:nvPr/>
        </p:nvSpPr>
        <p:spPr>
          <a:xfrm>
            <a:off x="3539940" y="1046019"/>
            <a:ext cx="2692054" cy="209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u="sng" dirty="0" smtClean="0">
                <a:solidFill>
                  <a:schemeClr val="tx1"/>
                </a:solidFill>
              </a:rPr>
              <a:t>※SDGS</a:t>
            </a:r>
            <a:r>
              <a:rPr kumimoji="1" lang="ja-JP" altLang="en-US" sz="1400" u="sng" dirty="0" smtClean="0">
                <a:solidFill>
                  <a:schemeClr val="tx1"/>
                </a:solidFill>
              </a:rPr>
              <a:t>から見ての分析含む</a:t>
            </a:r>
            <a:endParaRPr kumimoji="1" lang="ja-JP" altLang="en-US" sz="1400" u="sng" dirty="0"/>
          </a:p>
        </p:txBody>
      </p:sp>
    </p:spTree>
    <p:extLst>
      <p:ext uri="{BB962C8B-B14F-4D97-AF65-F5344CB8AC3E}">
        <p14:creationId xmlns:p14="http://schemas.microsoft.com/office/powerpoint/2010/main" val="3000837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将来像を考えるにあたって</a:t>
            </a:r>
            <a:r>
              <a:rPr kumimoji="1" lang="ja-JP" altLang="en-US" sz="2000" b="1" dirty="0" smtClean="0">
                <a:solidFill>
                  <a:schemeClr val="bg1"/>
                </a:solidFill>
                <a:latin typeface="+mn-ea"/>
                <a:ea typeface="+mn-ea"/>
              </a:rPr>
              <a:t>（</a:t>
            </a:r>
            <a:r>
              <a:rPr lang="ja-JP" altLang="en-US" sz="2000" b="1" dirty="0" smtClean="0">
                <a:solidFill>
                  <a:schemeClr val="bg1"/>
                </a:solidFill>
                <a:latin typeface="+mn-ea"/>
                <a:ea typeface="+mn-ea"/>
              </a:rPr>
              <a:t>各項目毎の分析</a:t>
            </a:r>
            <a:r>
              <a:rPr kumimoji="1" lang="ja-JP" altLang="en-US" sz="2000" b="1" dirty="0" smtClean="0">
                <a:solidFill>
                  <a:schemeClr val="bg1"/>
                </a:solidFill>
                <a:latin typeface="+mn-ea"/>
                <a:ea typeface="+mn-ea"/>
              </a:rPr>
              <a:t>）</a:t>
            </a:r>
            <a:endParaRPr kumimoji="1" lang="ja-JP" altLang="en-US" sz="1600" b="1" dirty="0">
              <a:solidFill>
                <a:schemeClr val="bg1"/>
              </a:solidFill>
              <a:latin typeface="+mn-ea"/>
              <a:ea typeface="+mn-ea"/>
            </a:endParaRPr>
          </a:p>
        </p:txBody>
      </p:sp>
      <p:sp>
        <p:nvSpPr>
          <p:cNvPr id="5" name="テキスト ボックス 4"/>
          <p:cNvSpPr txBox="1"/>
          <p:nvPr/>
        </p:nvSpPr>
        <p:spPr>
          <a:xfrm>
            <a:off x="94735" y="651149"/>
            <a:ext cx="3236589" cy="369332"/>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dirty="0">
                <a:latin typeface="Meiryo UI" panose="020B0604030504040204" pitchFamily="50" charset="-128"/>
                <a:ea typeface="Meiryo UI" panose="020B0604030504040204" pitchFamily="50" charset="-128"/>
              </a:rPr>
              <a:t>①</a:t>
            </a:r>
            <a:r>
              <a:rPr kumimoji="1" lang="ja-JP" altLang="en-US" dirty="0" smtClean="0">
                <a:latin typeface="Meiryo UI" panose="020B0604030504040204" pitchFamily="50" charset="-128"/>
                <a:ea typeface="Meiryo UI" panose="020B0604030504040204" pitchFamily="50" charset="-128"/>
              </a:rPr>
              <a:t>歴史から導かれる大阪の特色</a:t>
            </a:r>
            <a:endParaRPr kumimoji="1" lang="en-US" altLang="ja-JP"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94735" y="3331347"/>
            <a:ext cx="3495630" cy="369332"/>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dirty="0">
                <a:latin typeface="Meiryo UI" panose="020B0604030504040204" pitchFamily="50" charset="-128"/>
                <a:ea typeface="Meiryo UI" panose="020B0604030504040204" pitchFamily="50" charset="-128"/>
              </a:rPr>
              <a:t>②</a:t>
            </a:r>
            <a:r>
              <a:rPr kumimoji="1" lang="ja-JP" altLang="en-US" dirty="0" smtClean="0">
                <a:latin typeface="Meiryo UI" panose="020B0604030504040204" pitchFamily="50" charset="-128"/>
                <a:ea typeface="Meiryo UI" panose="020B0604030504040204" pitchFamily="50" charset="-128"/>
              </a:rPr>
              <a:t>現在の大阪の位置・ポテンシャル</a:t>
            </a:r>
            <a:endParaRPr kumimoji="1" lang="en-US" altLang="ja-JP" dirty="0">
              <a:latin typeface="Meiryo UI" panose="020B0604030504040204" pitchFamily="50" charset="-128"/>
              <a:ea typeface="Meiryo UI" panose="020B0604030504040204" pitchFamily="50" charset="-128"/>
            </a:endParaRPr>
          </a:p>
        </p:txBody>
      </p:sp>
      <p:sp>
        <p:nvSpPr>
          <p:cNvPr id="11" name="正方形/長方形 10"/>
          <p:cNvSpPr/>
          <p:nvPr/>
        </p:nvSpPr>
        <p:spPr>
          <a:xfrm>
            <a:off x="94735" y="1146688"/>
            <a:ext cx="8903013" cy="147902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➢大阪は、昔より、世界に開かれ、</a:t>
            </a:r>
            <a:r>
              <a:rPr kumimoji="1" lang="ja-JP" altLang="en-US" sz="1200" b="1" dirty="0">
                <a:solidFill>
                  <a:schemeClr val="bg1"/>
                </a:solidFill>
                <a:latin typeface="Meiryo UI" panose="020B0604030504040204" pitchFamily="50" charset="-128"/>
                <a:ea typeface="Meiryo UI" panose="020B0604030504040204" pitchFamily="50" charset="-128"/>
              </a:rPr>
              <a:t>内外から多くの人が集まり、</a:t>
            </a:r>
            <a:r>
              <a:rPr kumimoji="1" lang="ja-JP" altLang="en-US" sz="1200" b="1" u="sng" dirty="0" smtClean="0">
                <a:solidFill>
                  <a:schemeClr val="bg1"/>
                </a:solidFill>
                <a:latin typeface="Meiryo UI" panose="020B0604030504040204" pitchFamily="50" charset="-128"/>
                <a:ea typeface="Meiryo UI" panose="020B0604030504040204" pitchFamily="50" charset="-128"/>
              </a:rPr>
              <a:t>世界とともに発展してきた都市</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➢大阪には、</a:t>
            </a:r>
            <a:r>
              <a:rPr kumimoji="1" lang="ja-JP" altLang="en-US" sz="1200" b="1" u="sng" dirty="0" smtClean="0">
                <a:solidFill>
                  <a:schemeClr val="bg1"/>
                </a:solidFill>
                <a:latin typeface="Meiryo UI" panose="020B0604030504040204" pitchFamily="50" charset="-128"/>
                <a:ea typeface="Meiryo UI" panose="020B0604030504040204" pitchFamily="50" charset="-128"/>
              </a:rPr>
              <a:t>人を惹きつける魅力</a:t>
            </a:r>
            <a:r>
              <a:rPr kumimoji="1" lang="ja-JP" altLang="en-US" sz="1200" b="1" dirty="0" smtClean="0">
                <a:solidFill>
                  <a:schemeClr val="bg1"/>
                </a:solidFill>
                <a:latin typeface="Meiryo UI" panose="020B0604030504040204" pitchFamily="50" charset="-128"/>
                <a:ea typeface="Meiryo UI" panose="020B0604030504040204" pitchFamily="50" charset="-128"/>
              </a:rPr>
              <a:t>があり、また、寛容性に富み、世界と共にこれからの社会を創りあげていく土壌がある。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5250" indent="-95250">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➢大阪人は、</a:t>
            </a:r>
            <a:r>
              <a:rPr kumimoji="1" lang="ja-JP" altLang="en-US" sz="1200" b="1" u="sng" dirty="0" smtClean="0">
                <a:solidFill>
                  <a:schemeClr val="bg1"/>
                </a:solidFill>
                <a:latin typeface="Meiryo UI" panose="020B0604030504040204" pitchFamily="50" charset="-128"/>
                <a:ea typeface="Meiryo UI" panose="020B0604030504040204" pitchFamily="50" charset="-128"/>
              </a:rPr>
              <a:t>進取の気質</a:t>
            </a:r>
            <a:r>
              <a:rPr kumimoji="1" lang="ja-JP" altLang="en-US" sz="1200" b="1" dirty="0" smtClean="0">
                <a:solidFill>
                  <a:schemeClr val="bg1"/>
                </a:solidFill>
                <a:latin typeface="Meiryo UI" panose="020B0604030504040204" pitchFamily="50" charset="-128"/>
                <a:ea typeface="Meiryo UI" panose="020B0604030504040204" pitchFamily="50" charset="-128"/>
              </a:rPr>
              <a:t>に富み、さらには</a:t>
            </a:r>
            <a:r>
              <a:rPr kumimoji="1" lang="ja-JP" altLang="en-US" sz="1200" b="1" u="sng" dirty="0" smtClean="0">
                <a:solidFill>
                  <a:schemeClr val="bg1"/>
                </a:solidFill>
                <a:latin typeface="Meiryo UI" panose="020B0604030504040204" pitchFamily="50" charset="-128"/>
                <a:ea typeface="Meiryo UI" panose="020B0604030504040204" pitchFamily="50" charset="-128"/>
              </a:rPr>
              <a:t>社会貢献の考え</a:t>
            </a:r>
            <a:r>
              <a:rPr kumimoji="1" lang="ja-JP" altLang="en-US" sz="1200" b="1" dirty="0" smtClean="0">
                <a:solidFill>
                  <a:schemeClr val="bg1"/>
                </a:solidFill>
                <a:latin typeface="Meiryo UI" panose="020B0604030504040204" pitchFamily="50" charset="-128"/>
                <a:ea typeface="Meiryo UI" panose="020B0604030504040204" pitchFamily="50" charset="-128"/>
              </a:rPr>
              <a:t>を持っており、これからの社会においても、新たな価値観、社会システム等を創出し、社会課題を解決していく力がある。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5250" indent="-95250">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➢大阪には、</a:t>
            </a:r>
            <a:r>
              <a:rPr kumimoji="1" lang="ja-JP" altLang="en-US" sz="1200" b="1" u="sng" dirty="0" smtClean="0">
                <a:solidFill>
                  <a:schemeClr val="bg1"/>
                </a:solidFill>
                <a:latin typeface="Meiryo UI" panose="020B0604030504040204" pitchFamily="50" charset="-128"/>
                <a:ea typeface="Meiryo UI" panose="020B0604030504040204" pitchFamily="50" charset="-128"/>
              </a:rPr>
              <a:t>賑わい、楽しいといったイメージ</a:t>
            </a:r>
            <a:r>
              <a:rPr kumimoji="1" lang="ja-JP" altLang="en-US" sz="1200" b="1" dirty="0" smtClean="0">
                <a:solidFill>
                  <a:schemeClr val="bg1"/>
                </a:solidFill>
                <a:latin typeface="Meiryo UI" panose="020B0604030504040204" pitchFamily="50" charset="-128"/>
                <a:ea typeface="Meiryo UI" panose="020B0604030504040204" pitchFamily="50" charset="-128"/>
              </a:rPr>
              <a:t>があり、</a:t>
            </a:r>
            <a:r>
              <a:rPr kumimoji="1" lang="ja-JP" altLang="en-US" sz="1200" b="1" u="sng" dirty="0" smtClean="0">
                <a:solidFill>
                  <a:schemeClr val="bg1"/>
                </a:solidFill>
                <a:latin typeface="Meiryo UI" panose="020B0604030504040204" pitchFamily="50" charset="-128"/>
                <a:ea typeface="Meiryo UI" panose="020B0604030504040204" pitchFamily="50" charset="-128"/>
              </a:rPr>
              <a:t>人を元気にするパワー</a:t>
            </a:r>
            <a:r>
              <a:rPr kumimoji="1" lang="ja-JP" altLang="en-US" sz="1200" b="1" dirty="0" smtClean="0">
                <a:solidFill>
                  <a:schemeClr val="bg1"/>
                </a:solidFill>
                <a:latin typeface="Meiryo UI" panose="020B0604030504040204" pitchFamily="50" charset="-128"/>
                <a:ea typeface="Meiryo UI" panose="020B0604030504040204" pitchFamily="50" charset="-128"/>
              </a:rPr>
              <a:t>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5250" indent="-95250">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大阪のまちは、多くの人が集まり、自らの可能性を発揮し</a:t>
            </a:r>
            <a:r>
              <a:rPr kumimoji="1" lang="ja-JP" altLang="en-US"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共に作り、育ててきた。今後も人に軸足を置いて未来を創り上げていく必要。</a:t>
            </a:r>
            <a:endParaRPr kumimoji="1" lang="en-US" altLang="ja-JP" sz="1200" b="1" u="sng" dirty="0" smtClean="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94735" y="3789610"/>
            <a:ext cx="8903013" cy="28316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➢大阪万博をピークに大阪経済は停滞も、近年はインバウンドの増等で</a:t>
            </a:r>
            <a:r>
              <a:rPr kumimoji="1" lang="ja-JP" altLang="en-US" sz="1200" b="1" u="sng" dirty="0" smtClean="0">
                <a:solidFill>
                  <a:schemeClr val="bg1"/>
                </a:solidFill>
                <a:latin typeface="Meiryo UI" panose="020B0604030504040204" pitchFamily="50" charset="-128"/>
                <a:ea typeface="Meiryo UI" panose="020B0604030504040204" pitchFamily="50" charset="-128"/>
              </a:rPr>
              <a:t>経済は回復傾向</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ライフサイエンス</a:t>
            </a:r>
            <a:r>
              <a:rPr kumimoji="1" lang="ja-JP" altLang="en-US" sz="1200" b="1" u="sng" dirty="0" smtClean="0">
                <a:solidFill>
                  <a:schemeClr val="bg1"/>
                </a:solidFill>
                <a:latin typeface="Meiryo UI" panose="020B0604030504040204" pitchFamily="50" charset="-128"/>
                <a:ea typeface="Meiryo UI" panose="020B0604030504040204" pitchFamily="50" charset="-128"/>
              </a:rPr>
              <a:t>や新エネルギー産業</a:t>
            </a:r>
            <a:r>
              <a:rPr kumimoji="1" lang="ja-JP" altLang="en-US" sz="1200" b="1" dirty="0" smtClean="0">
                <a:solidFill>
                  <a:schemeClr val="bg1"/>
                </a:solidFill>
                <a:latin typeface="Meiryo UI" panose="020B0604030504040204" pitchFamily="50" charset="-128"/>
                <a:ea typeface="Meiryo UI" panose="020B0604030504040204" pitchFamily="50" charset="-128"/>
              </a:rPr>
              <a:t>は、大阪の成長を牽引し、さらには、国際社会（健康長寿や温暖化対策）に貢献できるポテンシャル。</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「つくれないものない」と言われるものづくり</a:t>
            </a:r>
            <a:r>
              <a:rPr kumimoji="1" lang="ja-JP" altLang="en-US" sz="1200" b="1" dirty="0" smtClean="0">
                <a:solidFill>
                  <a:schemeClr val="bg1"/>
                </a:solidFill>
                <a:latin typeface="Meiryo UI" panose="020B0604030504040204" pitchFamily="50" charset="-128"/>
                <a:ea typeface="Meiryo UI" panose="020B0604030504040204" pitchFamily="50" charset="-128"/>
              </a:rPr>
              <a:t>分野における高い技術力</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➢大阪は、高齢化の進展、</a:t>
            </a:r>
            <a:r>
              <a:rPr kumimoji="1" lang="ja-JP" altLang="en-US" sz="1200" b="1" u="sng" dirty="0" smtClean="0">
                <a:solidFill>
                  <a:schemeClr val="bg1"/>
                </a:solidFill>
                <a:latin typeface="Meiryo UI" panose="020B0604030504040204" pitchFamily="50" charset="-128"/>
                <a:ea typeface="Meiryo UI" panose="020B0604030504040204" pitchFamily="50" charset="-128"/>
              </a:rPr>
              <a:t>健康寿命など課題先進都市</a:t>
            </a:r>
            <a:r>
              <a:rPr kumimoji="1" lang="ja-JP" altLang="en-US" sz="1200" b="1" dirty="0" smtClean="0">
                <a:solidFill>
                  <a:schemeClr val="bg1"/>
                </a:solidFill>
                <a:latin typeface="Meiryo UI" panose="020B0604030504040204" pitchFamily="50" charset="-128"/>
                <a:ea typeface="Meiryo UI" panose="020B0604030504040204" pitchFamily="50" charset="-128"/>
              </a:rPr>
              <a:t>として、</a:t>
            </a:r>
            <a:r>
              <a:rPr kumimoji="1" lang="en-US" altLang="ja-JP" sz="1200" b="1" dirty="0" smtClean="0">
                <a:solidFill>
                  <a:schemeClr val="bg1"/>
                </a:solidFill>
                <a:latin typeface="Meiryo UI" panose="020B0604030504040204" pitchFamily="50" charset="-128"/>
                <a:ea typeface="Meiryo UI" panose="020B0604030504040204" pitchFamily="50" charset="-128"/>
              </a:rPr>
              <a:t>AI</a:t>
            </a:r>
            <a:r>
              <a:rPr kumimoji="1" lang="ja-JP" altLang="en-US" sz="1200" b="1" dirty="0" err="1" smtClean="0">
                <a:solidFill>
                  <a:schemeClr val="bg1"/>
                </a:solidFill>
                <a:latin typeface="Meiryo UI" panose="020B0604030504040204" pitchFamily="50" charset="-128"/>
                <a:ea typeface="Meiryo UI" panose="020B0604030504040204" pitchFamily="50" charset="-128"/>
              </a:rPr>
              <a:t>、</a:t>
            </a:r>
            <a:r>
              <a:rPr kumimoji="1" lang="en-US" altLang="ja-JP" sz="1200" b="1" dirty="0" err="1" smtClean="0">
                <a:solidFill>
                  <a:schemeClr val="bg1"/>
                </a:solidFill>
                <a:latin typeface="Meiryo UI" panose="020B0604030504040204" pitchFamily="50" charset="-128"/>
                <a:ea typeface="Meiryo UI" panose="020B0604030504040204" pitchFamily="50" charset="-128"/>
              </a:rPr>
              <a:t>IoT</a:t>
            </a:r>
            <a:r>
              <a:rPr kumimoji="1" lang="ja-JP" altLang="en-US" sz="1200" b="1" dirty="0" err="1" smtClean="0">
                <a:solidFill>
                  <a:schemeClr val="bg1"/>
                </a:solidFill>
                <a:latin typeface="Meiryo UI" panose="020B0604030504040204" pitchFamily="50" charset="-128"/>
                <a:ea typeface="Meiryo UI" panose="020B0604030504040204" pitchFamily="50" charset="-128"/>
              </a:rPr>
              <a:t>、</a:t>
            </a:r>
            <a:r>
              <a:rPr kumimoji="1" lang="ja-JP" altLang="en-US" sz="1200" b="1" dirty="0" smtClean="0">
                <a:solidFill>
                  <a:schemeClr val="bg1"/>
                </a:solidFill>
                <a:latin typeface="Meiryo UI" panose="020B0604030504040204" pitchFamily="50" charset="-128"/>
                <a:ea typeface="Meiryo UI" panose="020B0604030504040204" pitchFamily="50" charset="-128"/>
              </a:rPr>
              <a:t>ビッグデータ等を活用した課題解決モデルを提示できる。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大学の集積や充実した交通インフラ、多様な文化芸能の魅力</a:t>
            </a:r>
            <a:r>
              <a:rPr kumimoji="1" lang="ja-JP" altLang="en-US" sz="1200" b="1" dirty="0" smtClean="0">
                <a:solidFill>
                  <a:schemeClr val="bg1"/>
                </a:solidFill>
                <a:latin typeface="Meiryo UI" panose="020B0604030504040204" pitchFamily="50" charset="-128"/>
                <a:ea typeface="Meiryo UI" panose="020B0604030504040204" pitchFamily="50" charset="-128"/>
              </a:rPr>
              <a:t>などの強み。</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女性や</a:t>
            </a:r>
            <a:r>
              <a:rPr kumimoji="1" lang="ja-JP" altLang="en-US" sz="1200" b="1" u="sng" dirty="0" err="1" smtClean="0">
                <a:solidFill>
                  <a:schemeClr val="bg1"/>
                </a:solidFill>
                <a:latin typeface="Meiryo UI" panose="020B0604030504040204" pitchFamily="50" charset="-128"/>
                <a:ea typeface="Meiryo UI" panose="020B0604030504040204" pitchFamily="50" charset="-128"/>
              </a:rPr>
              <a:t>障がい</a:t>
            </a:r>
            <a:r>
              <a:rPr kumimoji="1" lang="ja-JP" altLang="en-US" sz="1200" b="1" u="sng" dirty="0" smtClean="0">
                <a:solidFill>
                  <a:schemeClr val="bg1"/>
                </a:solidFill>
                <a:latin typeface="Meiryo UI" panose="020B0604030504040204" pitchFamily="50" charset="-128"/>
                <a:ea typeface="Meiryo UI" panose="020B0604030504040204" pitchFamily="50" charset="-128"/>
              </a:rPr>
              <a:t>者等の雇用率は低く</a:t>
            </a:r>
            <a:r>
              <a:rPr kumimoji="1" lang="ja-JP" altLang="en-US" sz="1200" b="1" dirty="0" smtClean="0">
                <a:solidFill>
                  <a:schemeClr val="bg1"/>
                </a:solidFill>
                <a:latin typeface="Meiryo UI" panose="020B0604030504040204" pitchFamily="50" charset="-128"/>
                <a:ea typeface="Meiryo UI" panose="020B0604030504040204" pitchFamily="50" charset="-128"/>
              </a:rPr>
              <a:t>、全国平均以下であり、引き上げていく必要。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➢国際的な人材の流動化が進む中、留学生</a:t>
            </a:r>
            <a:r>
              <a:rPr kumimoji="1" lang="ja-JP" altLang="en-US" sz="1200" b="1" dirty="0">
                <a:solidFill>
                  <a:schemeClr val="bg1"/>
                </a:solidFill>
                <a:latin typeface="Meiryo UI" panose="020B0604030504040204" pitchFamily="50" charset="-128"/>
                <a:ea typeface="Meiryo UI" panose="020B0604030504040204" pitchFamily="50" charset="-128"/>
              </a:rPr>
              <a:t>を含めた</a:t>
            </a:r>
            <a:r>
              <a:rPr kumimoji="1" lang="ja-JP" altLang="en-US" sz="1200" b="1" u="sng" dirty="0">
                <a:solidFill>
                  <a:schemeClr val="bg1"/>
                </a:solidFill>
                <a:latin typeface="Meiryo UI" panose="020B0604030504040204" pitchFamily="50" charset="-128"/>
                <a:ea typeface="Meiryo UI" panose="020B0604030504040204" pitchFamily="50" charset="-128"/>
              </a:rPr>
              <a:t>外国人の住みやすい地域と共生した</a:t>
            </a:r>
            <a:r>
              <a:rPr kumimoji="1" lang="ja-JP" altLang="en-US" sz="1200" b="1" u="sng" dirty="0" smtClean="0">
                <a:solidFill>
                  <a:schemeClr val="bg1"/>
                </a:solidFill>
                <a:latin typeface="Meiryo UI" panose="020B0604030504040204" pitchFamily="50" charset="-128"/>
                <a:ea typeface="Meiryo UI" panose="020B0604030504040204" pitchFamily="50" charset="-128"/>
              </a:rPr>
              <a:t>まちづくり</a:t>
            </a:r>
            <a:r>
              <a:rPr kumimoji="1" lang="ja-JP" altLang="en-US" sz="1200" b="1" dirty="0" smtClean="0">
                <a:solidFill>
                  <a:schemeClr val="bg1"/>
                </a:solidFill>
                <a:latin typeface="Meiryo UI" panose="020B0604030504040204" pitchFamily="50" charset="-128"/>
                <a:ea typeface="Meiryo UI" panose="020B0604030504040204" pitchFamily="50" charset="-128"/>
              </a:rPr>
              <a:t>を進めることが必要。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en-US" altLang="ja-JP" sz="1200" b="1" dirty="0" smtClean="0">
                <a:solidFill>
                  <a:schemeClr val="bg1"/>
                </a:solidFill>
                <a:latin typeface="Meiryo UI" panose="020B0604030504040204" pitchFamily="50" charset="-128"/>
                <a:ea typeface="Meiryo UI" panose="020B0604030504040204" pitchFamily="50" charset="-128"/>
              </a:rPr>
              <a:t>【</a:t>
            </a:r>
            <a:r>
              <a:rPr kumimoji="1" lang="ja-JP" altLang="en-US" sz="1200" b="1" dirty="0">
                <a:solidFill>
                  <a:schemeClr val="bg1"/>
                </a:solidFill>
                <a:latin typeface="Meiryo UI" panose="020B0604030504040204" pitchFamily="50" charset="-128"/>
                <a:ea typeface="Meiryo UI" panose="020B0604030504040204" pitchFamily="50" charset="-128"/>
              </a:rPr>
              <a:t>大阪のＳＤＧｓにおける現状</a:t>
            </a:r>
            <a:r>
              <a:rPr kumimoji="1" lang="en-US" altLang="ja-JP" sz="1200" b="1" dirty="0" smtClean="0">
                <a:solidFill>
                  <a:schemeClr val="bg1"/>
                </a:solidFill>
                <a:latin typeface="Meiryo UI" panose="020B0604030504040204" pitchFamily="50" charset="-128"/>
                <a:ea typeface="Meiryo UI" panose="020B0604030504040204" pitchFamily="50" charset="-128"/>
              </a:rPr>
              <a:t>】</a:t>
            </a: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a:t>
            </a:r>
            <a:r>
              <a:rPr kumimoji="1" lang="en-US" altLang="ja-JP" sz="1200" b="1" u="sng" dirty="0" smtClean="0">
                <a:solidFill>
                  <a:schemeClr val="bg1"/>
                </a:solidFill>
                <a:latin typeface="Meiryo UI" panose="020B0604030504040204" pitchFamily="50" charset="-128"/>
                <a:ea typeface="Meiryo UI" panose="020B0604030504040204" pitchFamily="50" charset="-128"/>
              </a:rPr>
              <a:t>1</a:t>
            </a:r>
            <a:r>
              <a:rPr kumimoji="1" lang="ja-JP" altLang="en-US" sz="1200" b="1" u="sng" dirty="0" smtClean="0">
                <a:solidFill>
                  <a:schemeClr val="bg1"/>
                </a:solidFill>
                <a:latin typeface="Meiryo UI" panose="020B0604030504040204" pitchFamily="50" charset="-128"/>
                <a:ea typeface="Meiryo UI" panose="020B0604030504040204" pitchFamily="50" charset="-128"/>
              </a:rPr>
              <a:t>貧困」「</a:t>
            </a:r>
            <a:r>
              <a:rPr kumimoji="1" lang="en-US" altLang="ja-JP" sz="1200" b="1" u="sng" dirty="0" smtClean="0">
                <a:solidFill>
                  <a:schemeClr val="bg1"/>
                </a:solidFill>
                <a:latin typeface="Meiryo UI" panose="020B0604030504040204" pitchFamily="50" charset="-128"/>
                <a:ea typeface="Meiryo UI" panose="020B0604030504040204" pitchFamily="50" charset="-128"/>
              </a:rPr>
              <a:t>3</a:t>
            </a:r>
            <a:r>
              <a:rPr kumimoji="1" lang="ja-JP" altLang="en-US" sz="1200" b="1" u="sng" dirty="0" smtClean="0">
                <a:solidFill>
                  <a:schemeClr val="bg1"/>
                </a:solidFill>
                <a:latin typeface="Meiryo UI" panose="020B0604030504040204" pitchFamily="50" charset="-128"/>
                <a:ea typeface="Meiryo UI" panose="020B0604030504040204" pitchFamily="50" charset="-128"/>
              </a:rPr>
              <a:t>健康と福祉」「</a:t>
            </a:r>
            <a:r>
              <a:rPr kumimoji="1" lang="en-US" altLang="ja-JP" sz="1200" b="1" u="sng" dirty="0" smtClean="0">
                <a:solidFill>
                  <a:schemeClr val="bg1"/>
                </a:solidFill>
                <a:latin typeface="Meiryo UI" panose="020B0604030504040204" pitchFamily="50" charset="-128"/>
                <a:ea typeface="Meiryo UI" panose="020B0604030504040204" pitchFamily="50" charset="-128"/>
              </a:rPr>
              <a:t>4</a:t>
            </a:r>
            <a:r>
              <a:rPr kumimoji="1" lang="ja-JP" altLang="en-US" sz="1200" b="1" u="sng" dirty="0" smtClean="0">
                <a:solidFill>
                  <a:schemeClr val="bg1"/>
                </a:solidFill>
                <a:latin typeface="Meiryo UI" panose="020B0604030504040204" pitchFamily="50" charset="-128"/>
                <a:ea typeface="Meiryo UI" panose="020B0604030504040204" pitchFamily="50" charset="-128"/>
              </a:rPr>
              <a:t>教育」「</a:t>
            </a:r>
            <a:r>
              <a:rPr kumimoji="1" lang="en-US" altLang="ja-JP" sz="1200" b="1" u="sng" dirty="0" smtClean="0">
                <a:solidFill>
                  <a:schemeClr val="bg1"/>
                </a:solidFill>
                <a:latin typeface="Meiryo UI" panose="020B0604030504040204" pitchFamily="50" charset="-128"/>
                <a:ea typeface="Meiryo UI" panose="020B0604030504040204" pitchFamily="50" charset="-128"/>
              </a:rPr>
              <a:t>16</a:t>
            </a:r>
            <a:r>
              <a:rPr kumimoji="1" lang="ja-JP" altLang="en-US" sz="1200" b="1" u="sng" dirty="0" smtClean="0">
                <a:solidFill>
                  <a:schemeClr val="bg1"/>
                </a:solidFill>
                <a:latin typeface="Meiryo UI" panose="020B0604030504040204" pitchFamily="50" charset="-128"/>
                <a:ea typeface="Meiryo UI" panose="020B0604030504040204" pitchFamily="50" charset="-128"/>
              </a:rPr>
              <a:t>平和治安」</a:t>
            </a:r>
            <a:r>
              <a:rPr kumimoji="1" lang="ja-JP" altLang="en-US" sz="1200" b="1" dirty="0" smtClean="0">
                <a:solidFill>
                  <a:schemeClr val="bg1"/>
                </a:solidFill>
                <a:latin typeface="Meiryo UI" panose="020B0604030504040204" pitchFamily="50" charset="-128"/>
                <a:ea typeface="Meiryo UI" panose="020B0604030504040204" pitchFamily="50" charset="-128"/>
              </a:rPr>
              <a:t>について優先的に取り組むべき課題が多い。</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a:t>
            </a:r>
            <a:r>
              <a:rPr kumimoji="1" lang="en-US" altLang="ja-JP" sz="1200" b="1" u="sng" dirty="0" smtClean="0">
                <a:solidFill>
                  <a:schemeClr val="bg1"/>
                </a:solidFill>
                <a:latin typeface="Meiryo UI" panose="020B0604030504040204" pitchFamily="50" charset="-128"/>
                <a:ea typeface="Meiryo UI" panose="020B0604030504040204" pitchFamily="50" charset="-128"/>
              </a:rPr>
              <a:t>12</a:t>
            </a:r>
            <a:r>
              <a:rPr kumimoji="1" lang="ja-JP" altLang="en-US" sz="1200" b="1" u="sng" dirty="0" smtClean="0">
                <a:solidFill>
                  <a:schemeClr val="bg1"/>
                </a:solidFill>
                <a:latin typeface="Meiryo UI" panose="020B0604030504040204" pitchFamily="50" charset="-128"/>
                <a:ea typeface="Meiryo UI" panose="020B0604030504040204" pitchFamily="50" charset="-128"/>
              </a:rPr>
              <a:t>持続可能な生産と消費」</a:t>
            </a:r>
            <a:r>
              <a:rPr kumimoji="1" lang="ja-JP" altLang="en-US" sz="1200" b="1" dirty="0" smtClean="0">
                <a:solidFill>
                  <a:schemeClr val="bg1"/>
                </a:solidFill>
                <a:latin typeface="Meiryo UI" panose="020B0604030504040204" pitchFamily="50" charset="-128"/>
                <a:ea typeface="Meiryo UI" panose="020B0604030504040204" pitchFamily="50" charset="-128"/>
              </a:rPr>
              <a:t>もブルーオーシャンビジョンなどの関連から取り組むべき課題がある。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11</a:t>
            </a:r>
            <a:r>
              <a:rPr kumimoji="1" lang="ja-JP" altLang="en-US" sz="1200" b="1" dirty="0" smtClean="0">
                <a:solidFill>
                  <a:schemeClr val="bg1"/>
                </a:solidFill>
                <a:latin typeface="Meiryo UI" panose="020B0604030504040204" pitchFamily="50" charset="-128"/>
                <a:ea typeface="Meiryo UI" panose="020B0604030504040204" pitchFamily="50" charset="-128"/>
              </a:rPr>
              <a:t>持続可能な都市」「</a:t>
            </a:r>
            <a:r>
              <a:rPr kumimoji="1" lang="en-US" altLang="ja-JP" sz="1200" b="1" dirty="0" smtClean="0">
                <a:solidFill>
                  <a:schemeClr val="bg1"/>
                </a:solidFill>
                <a:latin typeface="Meiryo UI" panose="020B0604030504040204" pitchFamily="50" charset="-128"/>
                <a:ea typeface="Meiryo UI" panose="020B0604030504040204" pitchFamily="50" charset="-128"/>
              </a:rPr>
              <a:t>8</a:t>
            </a:r>
            <a:r>
              <a:rPr kumimoji="1" lang="ja-JP" altLang="en-US" sz="1200" b="1" dirty="0" smtClean="0">
                <a:solidFill>
                  <a:schemeClr val="bg1"/>
                </a:solidFill>
                <a:latin typeface="Meiryo UI" panose="020B0604030504040204" pitchFamily="50" charset="-128"/>
                <a:ea typeface="Meiryo UI" panose="020B0604030504040204" pitchFamily="50" charset="-128"/>
              </a:rPr>
              <a:t>経済成長と雇用」「</a:t>
            </a:r>
            <a:r>
              <a:rPr kumimoji="1" lang="en-US" altLang="ja-JP" sz="1200" b="1" dirty="0" smtClean="0">
                <a:solidFill>
                  <a:schemeClr val="bg1"/>
                </a:solidFill>
                <a:latin typeface="Meiryo UI" panose="020B0604030504040204" pitchFamily="50" charset="-128"/>
                <a:ea typeface="Meiryo UI" panose="020B0604030504040204" pitchFamily="50" charset="-128"/>
              </a:rPr>
              <a:t>9</a:t>
            </a:r>
            <a:r>
              <a:rPr kumimoji="1" lang="ja-JP" altLang="en-US" sz="1200" b="1" dirty="0" smtClean="0">
                <a:solidFill>
                  <a:schemeClr val="bg1"/>
                </a:solidFill>
                <a:latin typeface="Meiryo UI" panose="020B0604030504040204" pitchFamily="50" charset="-128"/>
                <a:ea typeface="Meiryo UI" panose="020B0604030504040204" pitchFamily="50" charset="-128"/>
              </a:rPr>
              <a:t>インフラ産業」などの強みを活かす必要。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7"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3</a:t>
            </a:r>
            <a:endParaRPr kumimoji="1" lang="ja-JP" altLang="en-US" b="1" dirty="0">
              <a:solidFill>
                <a:schemeClr val="tx1"/>
              </a:solidFill>
            </a:endParaRPr>
          </a:p>
        </p:txBody>
      </p:sp>
    </p:spTree>
    <p:extLst>
      <p:ext uri="{BB962C8B-B14F-4D97-AF65-F5344CB8AC3E}">
        <p14:creationId xmlns:p14="http://schemas.microsoft.com/office/powerpoint/2010/main" val="3779778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将来像を考えるにあたって</a:t>
            </a:r>
            <a:r>
              <a:rPr kumimoji="1" lang="ja-JP" altLang="en-US" sz="2000" b="1" dirty="0" smtClean="0">
                <a:solidFill>
                  <a:schemeClr val="bg1"/>
                </a:solidFill>
                <a:latin typeface="+mn-ea"/>
                <a:ea typeface="+mn-ea"/>
              </a:rPr>
              <a:t>（</a:t>
            </a:r>
            <a:r>
              <a:rPr lang="ja-JP" altLang="en-US" sz="2000" b="1" dirty="0" smtClean="0">
                <a:solidFill>
                  <a:schemeClr val="bg1"/>
                </a:solidFill>
                <a:latin typeface="+mn-ea"/>
                <a:ea typeface="+mn-ea"/>
              </a:rPr>
              <a:t>各項目毎の分析</a:t>
            </a:r>
            <a:r>
              <a:rPr kumimoji="1" lang="ja-JP" altLang="en-US" sz="2000" b="1" dirty="0" smtClean="0">
                <a:solidFill>
                  <a:schemeClr val="bg1"/>
                </a:solidFill>
                <a:latin typeface="+mn-ea"/>
                <a:ea typeface="+mn-ea"/>
              </a:rPr>
              <a:t>）</a:t>
            </a:r>
            <a:endParaRPr kumimoji="1" lang="ja-JP" altLang="en-US" sz="1600" b="1" dirty="0">
              <a:solidFill>
                <a:schemeClr val="bg1"/>
              </a:solidFill>
              <a:latin typeface="+mn-ea"/>
              <a:ea typeface="+mn-ea"/>
            </a:endParaRPr>
          </a:p>
        </p:txBody>
      </p:sp>
      <p:sp>
        <p:nvSpPr>
          <p:cNvPr id="5" name="テキスト ボックス 4"/>
          <p:cNvSpPr txBox="1"/>
          <p:nvPr/>
        </p:nvSpPr>
        <p:spPr>
          <a:xfrm>
            <a:off x="120489" y="3166497"/>
            <a:ext cx="5353029" cy="369332"/>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dirty="0" smtClean="0">
                <a:latin typeface="Meiryo UI" panose="020B0604030504040204" pitchFamily="50" charset="-128"/>
                <a:ea typeface="Meiryo UI" panose="020B0604030504040204" pitchFamily="50" charset="-128"/>
              </a:rPr>
              <a:t>④</a:t>
            </a:r>
            <a:r>
              <a:rPr kumimoji="1" lang="en-US" altLang="ja-JP" dirty="0" smtClean="0">
                <a:latin typeface="Meiryo UI" panose="020B0604030504040204" pitchFamily="50" charset="-128"/>
                <a:ea typeface="Meiryo UI" panose="020B0604030504040204" pitchFamily="50" charset="-128"/>
              </a:rPr>
              <a:t>1970</a:t>
            </a:r>
            <a:r>
              <a:rPr kumimoji="1" lang="ja-JP" altLang="en-US" dirty="0" smtClean="0">
                <a:latin typeface="Meiryo UI" panose="020B0604030504040204" pitchFamily="50" charset="-128"/>
                <a:ea typeface="Meiryo UI" panose="020B0604030504040204" pitchFamily="50" charset="-128"/>
              </a:rPr>
              <a:t>万博の成果等⑤</a:t>
            </a:r>
            <a:r>
              <a:rPr kumimoji="1" lang="en-US" altLang="ja-JP" dirty="0" smtClean="0">
                <a:latin typeface="Meiryo UI" panose="020B0604030504040204" pitchFamily="50" charset="-128"/>
                <a:ea typeface="Meiryo UI" panose="020B0604030504040204" pitchFamily="50" charset="-128"/>
              </a:rPr>
              <a:t>2025</a:t>
            </a:r>
            <a:r>
              <a:rPr kumimoji="1" lang="ja-JP" altLang="en-US" dirty="0" smtClean="0">
                <a:latin typeface="Meiryo UI" panose="020B0604030504040204" pitchFamily="50" charset="-128"/>
                <a:ea typeface="Meiryo UI" panose="020B0604030504040204" pitchFamily="50" charset="-128"/>
              </a:rPr>
              <a:t>大阪・関西万博の意義</a:t>
            </a:r>
            <a:endParaRPr kumimoji="1" lang="en-US" altLang="ja-JP" dirty="0">
              <a:latin typeface="Meiryo UI" panose="020B0604030504040204" pitchFamily="50" charset="-128"/>
              <a:ea typeface="Meiryo UI" panose="020B0604030504040204" pitchFamily="50" charset="-128"/>
            </a:endParaRPr>
          </a:p>
        </p:txBody>
      </p:sp>
      <p:sp>
        <p:nvSpPr>
          <p:cNvPr id="6" name="正方形/長方形 5"/>
          <p:cNvSpPr/>
          <p:nvPr/>
        </p:nvSpPr>
        <p:spPr>
          <a:xfrm>
            <a:off x="120489" y="3602455"/>
            <a:ext cx="8903013" cy="14367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1970</a:t>
            </a:r>
            <a:r>
              <a:rPr kumimoji="1" lang="ja-JP" altLang="en-US" sz="1200" b="1" dirty="0">
                <a:solidFill>
                  <a:schemeClr val="bg1"/>
                </a:solidFill>
                <a:latin typeface="Meiryo UI" panose="020B0604030504040204" pitchFamily="50" charset="-128"/>
                <a:ea typeface="Meiryo UI" panose="020B0604030504040204" pitchFamily="50" charset="-128"/>
              </a:rPr>
              <a:t>年</a:t>
            </a:r>
            <a:r>
              <a:rPr kumimoji="1" lang="ja-JP" altLang="en-US" sz="1200" b="1" dirty="0" smtClean="0">
                <a:solidFill>
                  <a:schemeClr val="bg1"/>
                </a:solidFill>
                <a:latin typeface="Meiryo UI" panose="020B0604030504040204" pitchFamily="50" charset="-128"/>
                <a:ea typeface="Meiryo UI" panose="020B0604030504040204" pitchFamily="50" charset="-128"/>
              </a:rPr>
              <a:t>万博の開催により、経済効果やインフラ整備等の成果はあった</a:t>
            </a:r>
            <a:r>
              <a:rPr kumimoji="1" lang="ja-JP" altLang="en-US" sz="1200" b="1" dirty="0">
                <a:solidFill>
                  <a:schemeClr val="bg1"/>
                </a:solidFill>
                <a:latin typeface="Meiryo UI" panose="020B0604030504040204" pitchFamily="50" charset="-128"/>
                <a:ea typeface="Meiryo UI" panose="020B0604030504040204" pitchFamily="50" charset="-128"/>
              </a:rPr>
              <a:t>が</a:t>
            </a:r>
            <a:r>
              <a:rPr kumimoji="1" lang="ja-JP" altLang="en-US" sz="1200" b="1" dirty="0" smtClean="0">
                <a:solidFill>
                  <a:schemeClr val="bg1"/>
                </a:solidFill>
                <a:latin typeface="Meiryo UI" panose="020B0604030504040204" pitchFamily="50" charset="-128"/>
                <a:ea typeface="Meiryo UI" panose="020B0604030504040204" pitchFamily="50" charset="-128"/>
              </a:rPr>
              <a:t>、その後の</a:t>
            </a:r>
            <a:r>
              <a:rPr kumimoji="1" lang="ja-JP" altLang="en-US" sz="1200" b="1" u="sng" dirty="0" smtClean="0">
                <a:solidFill>
                  <a:schemeClr val="bg1"/>
                </a:solidFill>
                <a:latin typeface="Meiryo UI" panose="020B0604030504040204" pitchFamily="50" charset="-128"/>
                <a:ea typeface="Meiryo UI" panose="020B0604030504040204" pitchFamily="50" charset="-128"/>
              </a:rPr>
              <a:t>大阪の成長に十分に結び</a:t>
            </a:r>
            <a:r>
              <a:rPr kumimoji="1" lang="ja-JP" altLang="en-US" sz="1200" b="1" u="sng" dirty="0">
                <a:solidFill>
                  <a:schemeClr val="bg1"/>
                </a:solidFill>
                <a:latin typeface="Meiryo UI" panose="020B0604030504040204" pitchFamily="50" charset="-128"/>
                <a:ea typeface="Meiryo UI" panose="020B0604030504040204" pitchFamily="50" charset="-128"/>
              </a:rPr>
              <a:t>つ</a:t>
            </a:r>
            <a:r>
              <a:rPr kumimoji="1" lang="ja-JP" altLang="en-US" sz="1200" b="1" u="sng" dirty="0" smtClean="0">
                <a:solidFill>
                  <a:schemeClr val="bg1"/>
                </a:solidFill>
                <a:latin typeface="Meiryo UI" panose="020B0604030504040204" pitchFamily="50" charset="-128"/>
                <a:ea typeface="Meiryo UI" panose="020B0604030504040204" pitchFamily="50" charset="-128"/>
              </a:rPr>
              <a:t>けることができなかった</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2000</a:t>
            </a:r>
            <a:r>
              <a:rPr kumimoji="1" lang="ja-JP" altLang="en-US" sz="1200" b="1" dirty="0" smtClean="0">
                <a:solidFill>
                  <a:schemeClr val="bg1"/>
                </a:solidFill>
                <a:latin typeface="Meiryo UI" panose="020B0604030504040204" pitchFamily="50" charset="-128"/>
                <a:ea typeface="Meiryo UI" panose="020B0604030504040204" pitchFamily="50" charset="-128"/>
              </a:rPr>
              <a:t>年ハノーバー万博以降、</a:t>
            </a:r>
            <a:r>
              <a:rPr kumimoji="1" lang="ja-JP" altLang="en-US" sz="1200" b="1" u="sng" dirty="0" smtClean="0">
                <a:solidFill>
                  <a:schemeClr val="bg1"/>
                </a:solidFill>
                <a:latin typeface="Meiryo UI" panose="020B0604030504040204" pitchFamily="50" charset="-128"/>
                <a:ea typeface="Meiryo UI" panose="020B0604030504040204" pitchFamily="50" charset="-128"/>
              </a:rPr>
              <a:t>人類社会の課題解決と開催都市の開発発展の両方をいかに成し遂げるか試行錯誤の時代</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年大阪・関西万博では、</a:t>
            </a:r>
            <a:r>
              <a:rPr kumimoji="1" lang="ja-JP" altLang="en-US" sz="1200" b="1" dirty="0">
                <a:solidFill>
                  <a:schemeClr val="bg1"/>
                </a:solidFill>
                <a:latin typeface="Meiryo UI" panose="020B0604030504040204" pitchFamily="50" charset="-128"/>
                <a:ea typeface="Meiryo UI" panose="020B0604030504040204" pitchFamily="50" charset="-128"/>
              </a:rPr>
              <a:t>世界中の人たちが大阪に集まり、ＳＤＧｓの達成に向け、これからの未来を</a:t>
            </a:r>
            <a:r>
              <a:rPr kumimoji="1" lang="ja-JP" altLang="en-US" sz="1200" b="1" dirty="0" smtClean="0">
                <a:solidFill>
                  <a:schemeClr val="bg1"/>
                </a:solidFill>
                <a:latin typeface="Meiryo UI" panose="020B0604030504040204" pitchFamily="50" charset="-128"/>
                <a:ea typeface="Meiryo UI" panose="020B0604030504040204" pitchFamily="50" charset="-128"/>
              </a:rPr>
              <a:t>共創していくとともに、「未来社会の実験場」のもと、</a:t>
            </a:r>
            <a:r>
              <a:rPr kumimoji="1" lang="en-US" altLang="ja-JP" sz="1200" b="1" dirty="0">
                <a:solidFill>
                  <a:schemeClr val="bg1"/>
                </a:solidFill>
                <a:latin typeface="Meiryo UI" panose="020B0604030504040204" pitchFamily="50" charset="-128"/>
                <a:ea typeface="Meiryo UI" panose="020B0604030504040204" pitchFamily="50" charset="-128"/>
              </a:rPr>
              <a:t>Society5.0</a:t>
            </a:r>
            <a:r>
              <a:rPr kumimoji="1" lang="ja-JP" altLang="en-US" sz="1200" b="1" dirty="0">
                <a:solidFill>
                  <a:schemeClr val="bg1"/>
                </a:solidFill>
                <a:latin typeface="Meiryo UI" panose="020B0604030504040204" pitchFamily="50" charset="-128"/>
                <a:ea typeface="Meiryo UI" panose="020B0604030504040204" pitchFamily="50" charset="-128"/>
              </a:rPr>
              <a:t>の実現に</a:t>
            </a:r>
            <a:r>
              <a:rPr kumimoji="1" lang="ja-JP" altLang="en-US" sz="1200" b="1" dirty="0" smtClean="0">
                <a:solidFill>
                  <a:schemeClr val="bg1"/>
                </a:solidFill>
                <a:latin typeface="Meiryo UI" panose="020B0604030504040204" pitchFamily="50" charset="-128"/>
                <a:ea typeface="Meiryo UI" panose="020B0604030504040204" pitchFamily="50" charset="-128"/>
              </a:rPr>
              <a:t>向けた様々なチャレンジが行われる。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➢こうした万博のインパクトを最大限活用し、大阪</a:t>
            </a:r>
            <a:r>
              <a:rPr kumimoji="1" lang="ja-JP" altLang="en-US" sz="1200" b="1" dirty="0">
                <a:solidFill>
                  <a:schemeClr val="bg1"/>
                </a:solidFill>
                <a:latin typeface="Meiryo UI" panose="020B0604030504040204" pitchFamily="50" charset="-128"/>
                <a:ea typeface="Meiryo UI" panose="020B0604030504040204" pitchFamily="50" charset="-128"/>
              </a:rPr>
              <a:t>が万博で実証された新たな技術や</a:t>
            </a:r>
            <a:r>
              <a:rPr kumimoji="1" lang="ja-JP" altLang="en-US" sz="1200" b="1" dirty="0" smtClean="0">
                <a:solidFill>
                  <a:schemeClr val="bg1"/>
                </a:solidFill>
                <a:latin typeface="Meiryo UI" panose="020B0604030504040204" pitchFamily="50" charset="-128"/>
                <a:ea typeface="Meiryo UI" panose="020B0604030504040204" pitchFamily="50" charset="-128"/>
              </a:rPr>
              <a:t>サービス</a:t>
            </a:r>
            <a:r>
              <a:rPr kumimoji="1" lang="ja-JP" altLang="en-US" sz="1200" b="1" dirty="0">
                <a:solidFill>
                  <a:schemeClr val="bg1"/>
                </a:solidFill>
                <a:latin typeface="Meiryo UI" panose="020B0604030504040204" pitchFamily="50" charset="-128"/>
                <a:ea typeface="Meiryo UI" panose="020B0604030504040204" pitchFamily="50" charset="-128"/>
              </a:rPr>
              <a:t>の</a:t>
            </a:r>
            <a:r>
              <a:rPr kumimoji="1" lang="ja-JP" altLang="en-US" sz="1200" b="1" dirty="0" smtClean="0">
                <a:solidFill>
                  <a:schemeClr val="bg1"/>
                </a:solidFill>
                <a:latin typeface="Meiryo UI" panose="020B0604030504040204" pitchFamily="50" charset="-128"/>
                <a:ea typeface="Meiryo UI" panose="020B0604030504040204" pitchFamily="50" charset="-128"/>
              </a:rPr>
              <a:t>社会実装なども通じて、</a:t>
            </a:r>
            <a:r>
              <a:rPr kumimoji="1" lang="ja-JP" altLang="en-US" sz="1200" b="1" u="sng" dirty="0" smtClean="0">
                <a:solidFill>
                  <a:schemeClr val="bg1"/>
                </a:solidFill>
                <a:latin typeface="Meiryo UI" panose="020B0604030504040204" pitchFamily="50" charset="-128"/>
                <a:ea typeface="Meiryo UI" panose="020B0604030504040204" pitchFamily="50" charset="-128"/>
              </a:rPr>
              <a:t>将来に向けた成長</a:t>
            </a:r>
            <a:r>
              <a:rPr kumimoji="1" lang="ja-JP" altLang="en-US" sz="1200" b="1" dirty="0" smtClean="0">
                <a:solidFill>
                  <a:schemeClr val="bg1"/>
                </a:solidFill>
                <a:latin typeface="Meiryo UI" panose="020B0604030504040204" pitchFamily="50" charset="-128"/>
                <a:ea typeface="Meiryo UI" panose="020B0604030504040204" pitchFamily="50" charset="-128"/>
              </a:rPr>
              <a:t>と</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lnSpc>
                <a:spcPts val="1700"/>
              </a:lnSpc>
            </a:pPr>
            <a:r>
              <a:rPr kumimoji="1" lang="ja-JP" altLang="en-US" sz="1200" b="1" dirty="0">
                <a:solidFill>
                  <a:schemeClr val="bg1"/>
                </a:solidFill>
                <a:latin typeface="Meiryo UI" panose="020B0604030504040204" pitchFamily="50" charset="-128"/>
                <a:ea typeface="Meiryo UI" panose="020B0604030504040204" pitchFamily="50" charset="-128"/>
              </a:rPr>
              <a:t>　</a:t>
            </a:r>
            <a:r>
              <a:rPr kumimoji="1" lang="ja-JP" altLang="en-US" sz="1200" b="1" u="sng" dirty="0" smtClean="0">
                <a:solidFill>
                  <a:schemeClr val="bg1"/>
                </a:solidFill>
                <a:latin typeface="Meiryo UI" panose="020B0604030504040204" pitchFamily="50" charset="-128"/>
                <a:ea typeface="Meiryo UI" panose="020B0604030504040204" pitchFamily="50" charset="-128"/>
              </a:rPr>
              <a:t>府民の豊かな暮らし</a:t>
            </a:r>
            <a:r>
              <a:rPr kumimoji="1" lang="ja-JP" altLang="en-US" sz="1200" b="1" dirty="0" smtClean="0">
                <a:solidFill>
                  <a:schemeClr val="bg1"/>
                </a:solidFill>
                <a:latin typeface="Meiryo UI" panose="020B0604030504040204" pitchFamily="50" charset="-128"/>
                <a:ea typeface="Meiryo UI" panose="020B0604030504040204" pitchFamily="50" charset="-128"/>
              </a:rPr>
              <a:t>を確固たるものにするとともに、ＳＤＧｓの達成はじ</a:t>
            </a:r>
            <a:r>
              <a:rPr kumimoji="1" lang="ja-JP" altLang="en-US" sz="1200" b="1" dirty="0">
                <a:solidFill>
                  <a:schemeClr val="bg1"/>
                </a:solidFill>
                <a:latin typeface="Meiryo UI" panose="020B0604030504040204" pitchFamily="50" charset="-128"/>
                <a:ea typeface="Meiryo UI" panose="020B0604030504040204" pitchFamily="50" charset="-128"/>
              </a:rPr>
              <a:t>め</a:t>
            </a: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世界とともに国際社会に貢献</a:t>
            </a:r>
            <a:r>
              <a:rPr kumimoji="1" lang="ja-JP" altLang="en-US" sz="1200" b="1" dirty="0">
                <a:solidFill>
                  <a:schemeClr val="bg1"/>
                </a:solidFill>
                <a:latin typeface="Meiryo UI" panose="020B0604030504040204" pitchFamily="50" charset="-128"/>
                <a:ea typeface="Meiryo UI" panose="020B0604030504040204" pitchFamily="50" charset="-128"/>
              </a:rPr>
              <a:t>し</a:t>
            </a:r>
            <a:r>
              <a:rPr kumimoji="1" lang="ja-JP" altLang="en-US" sz="1200" b="1" dirty="0" smtClean="0">
                <a:solidFill>
                  <a:schemeClr val="bg1"/>
                </a:solidFill>
                <a:latin typeface="Meiryo UI" panose="020B0604030504040204" pitchFamily="50" charset="-128"/>
                <a:ea typeface="Meiryo UI" panose="020B0604030504040204" pitchFamily="50" charset="-128"/>
              </a:rPr>
              <a:t>ていくことが必要。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20489" y="5150563"/>
            <a:ext cx="2223464" cy="369332"/>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dirty="0" smtClean="0">
                <a:latin typeface="Meiryo UI" panose="020B0604030504040204" pitchFamily="50" charset="-128"/>
                <a:ea typeface="Meiryo UI" panose="020B0604030504040204" pitchFamily="50" charset="-128"/>
              </a:rPr>
              <a:t>⑥今後の将来予測</a:t>
            </a:r>
            <a:endParaRPr kumimoji="1" lang="en-US" altLang="ja-JP" dirty="0">
              <a:latin typeface="Meiryo UI" panose="020B0604030504040204" pitchFamily="50" charset="-128"/>
              <a:ea typeface="Meiryo UI" panose="020B0604030504040204" pitchFamily="50" charset="-128"/>
            </a:endParaRPr>
          </a:p>
        </p:txBody>
      </p:sp>
      <p:sp>
        <p:nvSpPr>
          <p:cNvPr id="8" name="正方形/長方形 7"/>
          <p:cNvSpPr/>
          <p:nvPr/>
        </p:nvSpPr>
        <p:spPr>
          <a:xfrm>
            <a:off x="120489" y="5586521"/>
            <a:ext cx="8903013" cy="1189101"/>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➢今後、世界では、地球規模での</a:t>
            </a:r>
            <a:r>
              <a:rPr kumimoji="1" lang="ja-JP" altLang="en-US" sz="1200" b="1" u="sng" dirty="0" smtClean="0">
                <a:solidFill>
                  <a:schemeClr val="bg1"/>
                </a:solidFill>
                <a:latin typeface="Meiryo UI" panose="020B0604030504040204" pitchFamily="50" charset="-128"/>
                <a:ea typeface="Meiryo UI" panose="020B0604030504040204" pitchFamily="50" charset="-128"/>
              </a:rPr>
              <a:t>環境問題</a:t>
            </a:r>
            <a:r>
              <a:rPr kumimoji="1" lang="ja-JP" altLang="en-US" sz="1200" b="1" dirty="0" smtClean="0">
                <a:solidFill>
                  <a:schemeClr val="bg1"/>
                </a:solidFill>
                <a:latin typeface="Meiryo UI" panose="020B0604030504040204" pitchFamily="50" charset="-128"/>
                <a:ea typeface="Meiryo UI" panose="020B0604030504040204" pitchFamily="50" charset="-128"/>
              </a:rPr>
              <a:t>のほか、途上国を中心とした</a:t>
            </a:r>
            <a:r>
              <a:rPr kumimoji="1" lang="ja-JP" altLang="en-US" sz="1200" b="1" u="sng" dirty="0" smtClean="0">
                <a:solidFill>
                  <a:schemeClr val="bg1"/>
                </a:solidFill>
                <a:latin typeface="Meiryo UI" panose="020B0604030504040204" pitchFamily="50" charset="-128"/>
                <a:ea typeface="Meiryo UI" panose="020B0604030504040204" pitchFamily="50" charset="-128"/>
              </a:rPr>
              <a:t>貧困等の追加的課題</a:t>
            </a:r>
            <a:r>
              <a:rPr kumimoji="1" lang="ja-JP" altLang="en-US" sz="1200" b="1" dirty="0" smtClean="0">
                <a:solidFill>
                  <a:schemeClr val="bg1"/>
                </a:solidFill>
                <a:latin typeface="Meiryo UI" panose="020B0604030504040204" pitchFamily="50" charset="-128"/>
                <a:ea typeface="Meiryo UI" panose="020B0604030504040204" pitchFamily="50" charset="-128"/>
              </a:rPr>
              <a:t>、先進国等における</a:t>
            </a:r>
            <a:r>
              <a:rPr kumimoji="1" lang="ja-JP" altLang="en-US" sz="1200" b="1" u="sng" dirty="0" smtClean="0">
                <a:solidFill>
                  <a:schemeClr val="bg1"/>
                </a:solidFill>
                <a:latin typeface="Meiryo UI" panose="020B0604030504040204" pitchFamily="50" charset="-128"/>
                <a:ea typeface="Meiryo UI" panose="020B0604030504040204" pitchFamily="50" charset="-128"/>
              </a:rPr>
              <a:t>高齢化に伴う課</a:t>
            </a:r>
            <a:r>
              <a:rPr kumimoji="1" lang="ja-JP" altLang="en-US" sz="1200" b="1" dirty="0" smtClean="0">
                <a:solidFill>
                  <a:schemeClr val="bg1"/>
                </a:solidFill>
                <a:latin typeface="Meiryo UI" panose="020B0604030504040204" pitchFamily="50" charset="-128"/>
                <a:ea typeface="Meiryo UI" panose="020B0604030504040204" pitchFamily="50" charset="-128"/>
              </a:rPr>
              <a:t>題が進行。</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➢こうした世界の課題が予測される中、</a:t>
            </a:r>
            <a:r>
              <a:rPr kumimoji="1" lang="en-US" altLang="ja-JP" sz="1200" b="1" dirty="0" smtClean="0">
                <a:solidFill>
                  <a:schemeClr val="bg1"/>
                </a:solidFill>
                <a:latin typeface="Meiryo UI" panose="020B0604030504040204" pitchFamily="50" charset="-128"/>
                <a:ea typeface="Meiryo UI" panose="020B0604030504040204" pitchFamily="50" charset="-128"/>
              </a:rPr>
              <a:t>SDG</a:t>
            </a:r>
            <a:r>
              <a:rPr kumimoji="1" lang="ja-JP" altLang="en-US" sz="1200" b="1" dirty="0" err="1" smtClean="0">
                <a:solidFill>
                  <a:schemeClr val="bg1"/>
                </a:solidFill>
                <a:latin typeface="Meiryo UI" panose="020B0604030504040204" pitchFamily="50" charset="-128"/>
                <a:ea typeface="Meiryo UI" panose="020B0604030504040204" pitchFamily="50" charset="-128"/>
              </a:rPr>
              <a:t>ｓ</a:t>
            </a:r>
            <a:r>
              <a:rPr kumimoji="1" lang="ja-JP" altLang="en-US" sz="1200" b="1" dirty="0" smtClean="0">
                <a:solidFill>
                  <a:schemeClr val="bg1"/>
                </a:solidFill>
                <a:latin typeface="Meiryo UI" panose="020B0604030504040204" pitchFamily="50" charset="-128"/>
                <a:ea typeface="Meiryo UI" panose="020B0604030504040204" pitchFamily="50" charset="-128"/>
              </a:rPr>
              <a:t>の達成が世界的に重要性を増している。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➢今後、科学技術はますます急速に進展。</a:t>
            </a:r>
            <a:r>
              <a:rPr kumimoji="1" lang="en-US" altLang="ja-JP" sz="1200" b="1" dirty="0" smtClean="0">
                <a:solidFill>
                  <a:schemeClr val="bg1"/>
                </a:solidFill>
                <a:latin typeface="Meiryo UI" panose="020B0604030504040204" pitchFamily="50" charset="-128"/>
                <a:ea typeface="Meiryo UI" panose="020B0604030504040204" pitchFamily="50" charset="-128"/>
              </a:rPr>
              <a:t>AI</a:t>
            </a:r>
            <a:r>
              <a:rPr kumimoji="1" lang="ja-JP" altLang="en-US" sz="1200" b="1" dirty="0" smtClean="0">
                <a:solidFill>
                  <a:schemeClr val="bg1"/>
                </a:solidFill>
                <a:latin typeface="Meiryo UI" panose="020B0604030504040204" pitchFamily="50" charset="-128"/>
                <a:ea typeface="Meiryo UI" panose="020B0604030504040204" pitchFamily="50" charset="-128"/>
              </a:rPr>
              <a:t>がもたらすおそ</a:t>
            </a:r>
            <a:r>
              <a:rPr kumimoji="1" lang="ja-JP" altLang="en-US" sz="1200" b="1" dirty="0">
                <a:solidFill>
                  <a:schemeClr val="bg1"/>
                </a:solidFill>
                <a:latin typeface="Meiryo UI" panose="020B0604030504040204" pitchFamily="50" charset="-128"/>
                <a:ea typeface="Meiryo UI" panose="020B0604030504040204" pitchFamily="50" charset="-128"/>
              </a:rPr>
              <a:t>れ</a:t>
            </a:r>
            <a:r>
              <a:rPr kumimoji="1" lang="ja-JP" altLang="en-US" sz="1200" b="1" dirty="0" smtClean="0">
                <a:solidFill>
                  <a:schemeClr val="bg1"/>
                </a:solidFill>
                <a:latin typeface="Meiryo UI" panose="020B0604030504040204" pitchFamily="50" charset="-128"/>
                <a:ea typeface="Meiryo UI" panose="020B0604030504040204" pitchFamily="50" charset="-128"/>
              </a:rPr>
              <a:t>のある不平等や格差の拡大などの負の側面に留意しつつ、</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lnSpc>
                <a:spcPts val="1700"/>
              </a:lnSpc>
            </a:pPr>
            <a:r>
              <a:rPr kumimoji="1" lang="ja-JP" altLang="en-US" sz="1200" b="1" dirty="0">
                <a:solidFill>
                  <a:schemeClr val="bg1"/>
                </a:solidFill>
                <a:latin typeface="Meiryo UI" panose="020B0604030504040204" pitchFamily="50" charset="-128"/>
                <a:ea typeface="Meiryo UI" panose="020B0604030504040204" pitchFamily="50" charset="-128"/>
              </a:rPr>
              <a:t>　</a:t>
            </a:r>
            <a:r>
              <a:rPr kumimoji="1" lang="ja-JP" altLang="en-US" sz="1200" b="1" u="sng" dirty="0" smtClean="0">
                <a:solidFill>
                  <a:schemeClr val="bg1"/>
                </a:solidFill>
                <a:latin typeface="Meiryo UI" panose="020B0604030504040204" pitchFamily="50" charset="-128"/>
                <a:ea typeface="Meiryo UI" panose="020B0604030504040204" pitchFamily="50" charset="-128"/>
              </a:rPr>
              <a:t>人中心</a:t>
            </a:r>
            <a:r>
              <a:rPr kumimoji="1" lang="en-US" altLang="ja-JP" sz="1200" b="1" u="sng" dirty="0">
                <a:latin typeface="Meiryo UI" panose="020B0604030504040204" pitchFamily="50" charset="-128"/>
                <a:ea typeface="Meiryo UI" panose="020B0604030504040204" pitchFamily="50" charset="-128"/>
              </a:rPr>
              <a:t>(Human-Centric</a:t>
            </a:r>
            <a:r>
              <a:rPr kumimoji="1" lang="en-US" altLang="ja-JP" sz="1200" b="1" u="sng" dirty="0">
                <a:effectLst>
                  <a:outerShdw blurRad="50800" dist="38100" dir="5400000" algn="t" rotWithShape="0">
                    <a:prstClr val="black">
                      <a:alpha val="40000"/>
                    </a:prstClr>
                  </a:outerShdw>
                </a:effectLst>
                <a:latin typeface="Meiryo UI" panose="020B0604030504040204" pitchFamily="50" charset="-128"/>
                <a:ea typeface="Meiryo UI" panose="020B0604030504040204" pitchFamily="50" charset="-128"/>
              </a:rPr>
              <a:t>) </a:t>
            </a:r>
            <a:r>
              <a:rPr kumimoji="1" lang="ja-JP" altLang="en-US" sz="1200" b="1" u="sng" dirty="0" smtClean="0">
                <a:solidFill>
                  <a:schemeClr val="bg1"/>
                </a:solidFill>
                <a:latin typeface="Meiryo UI" panose="020B0604030504040204" pitchFamily="50" charset="-128"/>
                <a:ea typeface="Meiryo UI" panose="020B0604030504040204" pitchFamily="50" charset="-128"/>
              </a:rPr>
              <a:t>の考え</a:t>
            </a:r>
            <a:r>
              <a:rPr kumimoji="1" lang="ja-JP" altLang="en-US" sz="1200" b="1" dirty="0" smtClean="0">
                <a:solidFill>
                  <a:schemeClr val="bg1"/>
                </a:solidFill>
                <a:latin typeface="Meiryo UI" panose="020B0604030504040204" pitchFamily="50" charset="-128"/>
                <a:ea typeface="Meiryo UI" panose="020B0604030504040204" pitchFamily="50" charset="-128"/>
              </a:rPr>
              <a:t>のもと、</a:t>
            </a:r>
            <a:r>
              <a:rPr kumimoji="1" lang="ja-JP" altLang="en-US" sz="1200" b="1" u="sng" dirty="0">
                <a:solidFill>
                  <a:schemeClr val="bg1"/>
                </a:solidFill>
                <a:latin typeface="Meiryo UI" panose="020B0604030504040204" pitchFamily="50" charset="-128"/>
                <a:ea typeface="Meiryo UI" panose="020B0604030504040204" pitchFamily="50" charset="-128"/>
              </a:rPr>
              <a:t>科学</a:t>
            </a:r>
            <a:r>
              <a:rPr kumimoji="1" lang="ja-JP" altLang="en-US" sz="1200" b="1" u="sng" dirty="0" smtClean="0">
                <a:solidFill>
                  <a:schemeClr val="bg1"/>
                </a:solidFill>
                <a:latin typeface="Meiryo UI" panose="020B0604030504040204" pitchFamily="50" charset="-128"/>
                <a:ea typeface="Meiryo UI" panose="020B0604030504040204" pitchFamily="50" charset="-128"/>
              </a:rPr>
              <a:t>技術をすべての</a:t>
            </a:r>
            <a:r>
              <a:rPr kumimoji="1" lang="ja-JP" altLang="en-US" sz="1200" b="1" u="sng" dirty="0">
                <a:solidFill>
                  <a:schemeClr val="bg1"/>
                </a:solidFill>
                <a:latin typeface="Meiryo UI" panose="020B0604030504040204" pitchFamily="50" charset="-128"/>
                <a:ea typeface="Meiryo UI" panose="020B0604030504040204" pitchFamily="50" charset="-128"/>
              </a:rPr>
              <a:t>人</a:t>
            </a:r>
            <a:r>
              <a:rPr kumimoji="1" lang="ja-JP" altLang="en-US" sz="1200" b="1" u="sng" dirty="0" smtClean="0">
                <a:solidFill>
                  <a:schemeClr val="bg1"/>
                </a:solidFill>
                <a:latin typeface="Meiryo UI" panose="020B0604030504040204" pitchFamily="50" charset="-128"/>
                <a:ea typeface="Meiryo UI" panose="020B0604030504040204" pitchFamily="50" charset="-128"/>
              </a:rPr>
              <a:t>の可能性を広げ</a:t>
            </a:r>
            <a:r>
              <a:rPr kumimoji="1" lang="ja-JP" altLang="en-US"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様々な世界の課題解決につなげていくことが必要</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➢万博開催都市として、大阪が先頭に立ち、先端技術等を活用し、</a:t>
            </a:r>
            <a:r>
              <a:rPr kumimoji="1" lang="ja-JP" altLang="en-US" sz="1200" b="1" u="sng" dirty="0" smtClean="0">
                <a:solidFill>
                  <a:schemeClr val="bg1"/>
                </a:solidFill>
                <a:latin typeface="Meiryo UI" panose="020B0604030504040204" pitchFamily="50" charset="-128"/>
                <a:ea typeface="Meiryo UI" panose="020B0604030504040204" pitchFamily="50" charset="-128"/>
              </a:rPr>
              <a:t>ＳＤＧｓ</a:t>
            </a:r>
            <a:r>
              <a:rPr kumimoji="1" lang="ja-JP" altLang="en-US" sz="1200" b="1" u="sng" dirty="0">
                <a:solidFill>
                  <a:schemeClr val="bg1"/>
                </a:solidFill>
                <a:latin typeface="Meiryo UI" panose="020B0604030504040204" pitchFamily="50" charset="-128"/>
                <a:ea typeface="Meiryo UI" panose="020B0604030504040204" pitchFamily="50" charset="-128"/>
              </a:rPr>
              <a:t>の達成に向け、世界ととも</a:t>
            </a:r>
            <a:r>
              <a:rPr kumimoji="1" lang="ja-JP" altLang="en-US" sz="1200" b="1" u="sng" dirty="0" smtClean="0">
                <a:solidFill>
                  <a:schemeClr val="bg1"/>
                </a:solidFill>
                <a:latin typeface="Meiryo UI" panose="020B0604030504040204" pitchFamily="50" charset="-128"/>
                <a:ea typeface="Meiryo UI" panose="020B0604030504040204" pitchFamily="50" charset="-128"/>
              </a:rPr>
              <a:t>に未来に貢献していくことが必要</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20490" y="513132"/>
            <a:ext cx="2378009" cy="369332"/>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dirty="0">
                <a:latin typeface="Meiryo UI" panose="020B0604030504040204" pitchFamily="50" charset="-128"/>
                <a:ea typeface="Meiryo UI" panose="020B0604030504040204" pitchFamily="50" charset="-128"/>
              </a:rPr>
              <a:t>③</a:t>
            </a:r>
            <a:r>
              <a:rPr kumimoji="1" lang="ja-JP" altLang="en-US" dirty="0" smtClean="0">
                <a:latin typeface="Meiryo UI" panose="020B0604030504040204" pitchFamily="50" charset="-128"/>
                <a:ea typeface="Meiryo UI" panose="020B0604030504040204" pitchFamily="50" charset="-128"/>
              </a:rPr>
              <a:t>世界の都市の潮流</a:t>
            </a:r>
            <a:endParaRPr kumimoji="1" lang="en-US" altLang="ja-JP" dirty="0">
              <a:latin typeface="Meiryo UI" panose="020B0604030504040204" pitchFamily="50" charset="-128"/>
              <a:ea typeface="Meiryo UI" panose="020B0604030504040204" pitchFamily="50" charset="-128"/>
            </a:endParaRPr>
          </a:p>
        </p:txBody>
      </p:sp>
      <p:sp>
        <p:nvSpPr>
          <p:cNvPr id="10" name="正方形/長方形 9"/>
          <p:cNvSpPr/>
          <p:nvPr/>
        </p:nvSpPr>
        <p:spPr>
          <a:xfrm>
            <a:off x="120490" y="950554"/>
            <a:ext cx="8903013" cy="197101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ニューヨーク、ロンドン、東京等の金融機能の中枢を担う世界都市と異なる魅力（クリエイティブ都市、住みやすい等）で人をひきつけ、発展している都市（コペンハーゲン、シアトル、バルセロナ、ピッツバーグ、マンチェスター、ポートランド）を分析。</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700"/>
              </a:lnSpc>
            </a:pP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⇒世界の発展都市のポイント</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700"/>
              </a:lnSpc>
            </a:pPr>
            <a:r>
              <a:rPr kumimoji="1" lang="ja-JP" altLang="en-US" sz="1200" b="1" dirty="0" smtClean="0">
                <a:solidFill>
                  <a:schemeClr val="bg1"/>
                </a:solidFill>
                <a:latin typeface="Meiryo UI" panose="020B0604030504040204" pitchFamily="50" charset="-128"/>
                <a:ea typeface="Meiryo UI" panose="020B0604030504040204" pitchFamily="50" charset="-128"/>
              </a:rPr>
              <a:t>　➢</a:t>
            </a:r>
            <a:r>
              <a:rPr kumimoji="1" lang="ja-JP" altLang="en-US" sz="1200" b="1" u="sng" dirty="0">
                <a:solidFill>
                  <a:schemeClr val="bg1"/>
                </a:solidFill>
                <a:latin typeface="Meiryo UI" panose="020B0604030504040204" pitchFamily="50" charset="-128"/>
                <a:ea typeface="Meiryo UI" panose="020B0604030504040204" pitchFamily="50" charset="-128"/>
              </a:rPr>
              <a:t>大学や研究機関</a:t>
            </a:r>
            <a:r>
              <a:rPr kumimoji="1" lang="ja-JP" altLang="en-US" sz="1200" b="1" dirty="0">
                <a:solidFill>
                  <a:schemeClr val="bg1"/>
                </a:solidFill>
                <a:latin typeface="Meiryo UI" panose="020B0604030504040204" pitchFamily="50" charset="-128"/>
                <a:ea typeface="Meiryo UI" panose="020B0604030504040204" pitchFamily="50" charset="-128"/>
              </a:rPr>
              <a:t>が都心（都市の近郊地域）に存在。</a:t>
            </a:r>
          </a:p>
          <a:p>
            <a:pPr>
              <a:lnSpc>
                <a:spcPts val="1700"/>
              </a:lnSpc>
            </a:pPr>
            <a:r>
              <a:rPr kumimoji="1" lang="ja-JP" altLang="en-US" sz="1200" b="1" dirty="0">
                <a:solidFill>
                  <a:schemeClr val="bg1"/>
                </a:solidFill>
                <a:latin typeface="Meiryo UI" panose="020B0604030504040204" pitchFamily="50" charset="-128"/>
                <a:ea typeface="Meiryo UI" panose="020B0604030504040204" pitchFamily="50" charset="-128"/>
              </a:rPr>
              <a:t>　➢ベンチャーキャピタル（</a:t>
            </a:r>
            <a:r>
              <a:rPr kumimoji="1" lang="en-US" altLang="ja-JP" sz="1200" b="1" dirty="0">
                <a:solidFill>
                  <a:schemeClr val="bg1"/>
                </a:solidFill>
                <a:latin typeface="Meiryo UI" panose="020B0604030504040204" pitchFamily="50" charset="-128"/>
                <a:ea typeface="Meiryo UI" panose="020B0604030504040204" pitchFamily="50" charset="-128"/>
              </a:rPr>
              <a:t>VC</a:t>
            </a:r>
            <a:r>
              <a:rPr kumimoji="1" lang="ja-JP" altLang="en-US" sz="1200" b="1" dirty="0" smtClean="0">
                <a:solidFill>
                  <a:schemeClr val="bg1"/>
                </a:solidFill>
                <a:latin typeface="Meiryo UI" panose="020B0604030504040204" pitchFamily="50" charset="-128"/>
                <a:ea typeface="Meiryo UI" panose="020B0604030504040204" pitchFamily="50" charset="-128"/>
              </a:rPr>
              <a:t>）、投資家</a:t>
            </a:r>
            <a:r>
              <a:rPr kumimoji="1" lang="ja-JP" altLang="en-US" sz="1200" b="1" dirty="0">
                <a:solidFill>
                  <a:schemeClr val="bg1"/>
                </a:solidFill>
                <a:latin typeface="Meiryo UI" panose="020B0604030504040204" pitchFamily="50" charset="-128"/>
                <a:ea typeface="Meiryo UI" panose="020B0604030504040204" pitchFamily="50" charset="-128"/>
              </a:rPr>
              <a:t>による支援。スタートアップを包括的にサポートする体制が充実。</a:t>
            </a:r>
          </a:p>
          <a:p>
            <a:pPr>
              <a:lnSpc>
                <a:spcPts val="1700"/>
              </a:lnSpc>
            </a:pPr>
            <a:r>
              <a:rPr kumimoji="1" lang="ja-JP" altLang="en-US" sz="1200" b="1" dirty="0">
                <a:solidFill>
                  <a:schemeClr val="bg1"/>
                </a:solidFill>
                <a:latin typeface="Meiryo UI" panose="020B0604030504040204" pitchFamily="50" charset="-128"/>
                <a:ea typeface="Meiryo UI" panose="020B0604030504040204" pitchFamily="50" charset="-128"/>
              </a:rPr>
              <a:t>　➢革新的な企業の集積による雇用創出と、大学やベンチャー企業との連携による</a:t>
            </a:r>
            <a:r>
              <a:rPr kumimoji="1" lang="ja-JP" altLang="en-US" sz="1200" b="1" u="sng" dirty="0">
                <a:solidFill>
                  <a:schemeClr val="bg1"/>
                </a:solidFill>
                <a:latin typeface="Meiryo UI" panose="020B0604030504040204" pitchFamily="50" charset="-128"/>
                <a:ea typeface="Meiryo UI" panose="020B0604030504040204" pitchFamily="50" charset="-128"/>
              </a:rPr>
              <a:t>イノベーションの促進</a:t>
            </a:r>
            <a:r>
              <a:rPr kumimoji="1" lang="ja-JP" altLang="en-US" sz="1200" b="1" dirty="0">
                <a:solidFill>
                  <a:schemeClr val="bg1"/>
                </a:solidFill>
                <a:latin typeface="Meiryo UI" panose="020B0604030504040204" pitchFamily="50" charset="-128"/>
                <a:ea typeface="Meiryo UI" panose="020B0604030504040204" pitchFamily="50" charset="-128"/>
              </a:rPr>
              <a:t>。</a:t>
            </a:r>
          </a:p>
          <a:p>
            <a:pPr>
              <a:lnSpc>
                <a:spcPts val="1700"/>
              </a:lnSpc>
            </a:pPr>
            <a:r>
              <a:rPr kumimoji="1" lang="ja-JP" altLang="en-US" sz="1200" b="1" dirty="0">
                <a:solidFill>
                  <a:schemeClr val="bg1"/>
                </a:solidFill>
                <a:latin typeface="Meiryo UI" panose="020B0604030504040204" pitchFamily="50" charset="-128"/>
                <a:ea typeface="Meiryo UI" panose="020B0604030504040204" pitchFamily="50" charset="-128"/>
              </a:rPr>
              <a:t>　➢地域外からの優秀な人材をも惹きつける</a:t>
            </a:r>
            <a:r>
              <a:rPr kumimoji="1" lang="ja-JP" altLang="en-US" sz="1200" b="1" u="sng" dirty="0">
                <a:solidFill>
                  <a:schemeClr val="bg1"/>
                </a:solidFill>
                <a:latin typeface="Meiryo UI" panose="020B0604030504040204" pitchFamily="50" charset="-128"/>
                <a:ea typeface="Meiryo UI" panose="020B0604030504040204" pitchFamily="50" charset="-128"/>
              </a:rPr>
              <a:t>良質な生活環境及び移住し易い環境</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nSpc>
                <a:spcPts val="1700"/>
              </a:lnSpc>
            </a:pPr>
            <a:r>
              <a:rPr kumimoji="1" lang="ja-JP" altLang="en-US" sz="1200" b="1" dirty="0">
                <a:solidFill>
                  <a:schemeClr val="bg1"/>
                </a:solidFill>
                <a:latin typeface="Meiryo UI" panose="020B0604030504040204" pitchFamily="50" charset="-128"/>
                <a:ea typeface="Meiryo UI" panose="020B0604030504040204" pitchFamily="50" charset="-128"/>
              </a:rPr>
              <a:t>　</a:t>
            </a:r>
            <a:r>
              <a:rPr kumimoji="1" lang="ja-JP" altLang="en-US" sz="1200" b="1" dirty="0" smtClean="0">
                <a:solidFill>
                  <a:schemeClr val="bg1"/>
                </a:solidFill>
                <a:latin typeface="Meiryo UI" panose="020B0604030504040204" pitchFamily="50" charset="-128"/>
                <a:ea typeface="Meiryo UI" panose="020B0604030504040204" pitchFamily="50" charset="-128"/>
              </a:rPr>
              <a:t>➢以上のような都市ポテンシャルを踏まえ、「人にとって世界一すばらしい都市」など</a:t>
            </a:r>
            <a:r>
              <a:rPr kumimoji="1" lang="ja-JP" altLang="en-US" sz="1200" b="1" u="sng" dirty="0" smtClean="0">
                <a:solidFill>
                  <a:schemeClr val="bg1"/>
                </a:solidFill>
                <a:latin typeface="Meiryo UI" panose="020B0604030504040204" pitchFamily="50" charset="-128"/>
                <a:ea typeface="Meiryo UI" panose="020B0604030504040204" pitchFamily="50" charset="-128"/>
              </a:rPr>
              <a:t>独自の魅力発信で世界に存在感</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11"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4</a:t>
            </a:r>
            <a:endParaRPr kumimoji="1" lang="ja-JP" altLang="en-US" b="1" dirty="0">
              <a:solidFill>
                <a:schemeClr val="tx1"/>
              </a:solidFill>
            </a:endParaRPr>
          </a:p>
        </p:txBody>
      </p:sp>
    </p:spTree>
    <p:extLst>
      <p:ext uri="{BB962C8B-B14F-4D97-AF65-F5344CB8AC3E}">
        <p14:creationId xmlns:p14="http://schemas.microsoft.com/office/powerpoint/2010/main" val="2486036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806517" y="-8930"/>
            <a:ext cx="7530964" cy="4751010"/>
          </a:xfrm>
          <a:prstGeom prst="rect">
            <a:avLst/>
          </a:prstGeom>
        </p:spPr>
      </p:pic>
      <p:sp>
        <p:nvSpPr>
          <p:cNvPr id="46" name="角丸四角形 45"/>
          <p:cNvSpPr/>
          <p:nvPr/>
        </p:nvSpPr>
        <p:spPr>
          <a:xfrm>
            <a:off x="657684" y="4010403"/>
            <a:ext cx="7828629" cy="2820972"/>
          </a:xfrm>
          <a:prstGeom prst="roundRect">
            <a:avLst>
              <a:gd name="adj" fmla="val 1096"/>
            </a:avLst>
          </a:prstGeom>
          <a:solidFill>
            <a:srgbClr val="FF7C80">
              <a:alpha val="61961"/>
            </a:srgb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482291" y="481404"/>
            <a:ext cx="8298638" cy="3488653"/>
          </a:xfrm>
          <a:prstGeom prst="roundRect">
            <a:avLst/>
          </a:prstGeom>
          <a:solidFill>
            <a:srgbClr val="002060">
              <a:alpha val="61961"/>
            </a:srgb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1154129" y="2735023"/>
            <a:ext cx="6647526" cy="646331"/>
          </a:xfrm>
          <a:prstGeom prst="rect">
            <a:avLst/>
          </a:prstGeom>
          <a:noFill/>
        </p:spPr>
        <p:txBody>
          <a:bodyPr wrap="square" rtlCol="0">
            <a:spAutoFit/>
            <a:scene3d>
              <a:camera prst="orthographicFront"/>
              <a:lightRig rig="threePt" dir="t"/>
            </a:scene3d>
            <a:sp3d extrusionH="57150">
              <a:bevelT w="38100" h="38100"/>
            </a:sp3d>
          </a:bodyPr>
          <a:lstStyle/>
          <a:p>
            <a:pPr algn="ctr"/>
            <a:r>
              <a:rPr kumimoji="1" lang="ja-JP" altLang="en-US" sz="3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世界一ワクワクする都市・大阪</a:t>
            </a:r>
            <a:endParaRPr kumimoji="1" lang="en-US" altLang="ja-JP" sz="3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751755" y="983172"/>
            <a:ext cx="7462384" cy="1569660"/>
          </a:xfrm>
          <a:prstGeom prst="rect">
            <a:avLst/>
          </a:prstGeom>
          <a:noFill/>
        </p:spPr>
        <p:txBody>
          <a:bodyPr wrap="square" rtlCol="0">
            <a:spAutoFit/>
            <a:scene3d>
              <a:camera prst="orthographicFront"/>
              <a:lightRig rig="threePt" dir="t"/>
            </a:scene3d>
            <a:sp3d extrusionH="57150">
              <a:bevelT w="38100" h="38100"/>
            </a:sp3d>
          </a:bodyPr>
          <a:lstStyle/>
          <a:p>
            <a:pPr algn="ctr"/>
            <a:r>
              <a:rPr kumimoji="1" lang="en-US" altLang="ja-JP" sz="4800" b="1" u="sng"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Osaka</a:t>
            </a:r>
          </a:p>
          <a:p>
            <a:pPr algn="ctr"/>
            <a:r>
              <a:rPr kumimoji="1" lang="en-US" altLang="ja-JP" sz="4800" b="1" u="sng"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4800" b="1" u="sng"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Amusing</a:t>
            </a:r>
            <a:r>
              <a:rPr kumimoji="1" lang="ja-JP" altLang="en-US" sz="4800" b="1" u="sng"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en-US" altLang="ja-JP" sz="4800" b="1" u="sng"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Creations-</a:t>
            </a:r>
            <a:endParaRPr lang="ja-JP" altLang="en-US" sz="4800" u="sng" dirty="0">
              <a:solidFill>
                <a:schemeClr val="bg1"/>
              </a:solidFill>
              <a:effectLst>
                <a:outerShdw blurRad="38100" dist="38100" dir="2700000" algn="tl">
                  <a:srgbClr val="000000">
                    <a:alpha val="43137"/>
                  </a:srgbClr>
                </a:outerShdw>
              </a:effectLst>
            </a:endParaRPr>
          </a:p>
        </p:txBody>
      </p:sp>
      <p:sp>
        <p:nvSpPr>
          <p:cNvPr id="14" name="角丸四角形 13"/>
          <p:cNvSpPr/>
          <p:nvPr/>
        </p:nvSpPr>
        <p:spPr>
          <a:xfrm>
            <a:off x="886393" y="4366998"/>
            <a:ext cx="3234246" cy="607182"/>
          </a:xfrm>
          <a:prstGeom prst="roundRect">
            <a:avLst>
              <a:gd name="adj" fmla="val 5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15" name="正方形/長方形 14"/>
          <p:cNvSpPr/>
          <p:nvPr/>
        </p:nvSpPr>
        <p:spPr>
          <a:xfrm>
            <a:off x="751755" y="4401108"/>
            <a:ext cx="3587298" cy="520528"/>
          </a:xfrm>
          <a:prstGeom prst="rect">
            <a:avLst/>
          </a:prstGeom>
        </p:spPr>
        <p:txBody>
          <a:bodyPr wrap="square">
            <a:spAutoFit/>
          </a:bodyPr>
          <a:lstStyle/>
          <a:p>
            <a:pPr algn="ct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多様なチャレンジによる成長</a:t>
            </a:r>
            <a:endParaRPr kumimoji="1" lang="en-US" altLang="ja-JP"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Creative </a:t>
            </a:r>
            <a:r>
              <a:rPr kumimoji="1" lang="en-US" altLang="ja-JP" sz="1400" b="1" dirty="0">
                <a:solidFill>
                  <a:schemeClr val="bg1"/>
                </a:solidFill>
                <a:latin typeface="Meiryo UI" panose="020B0604030504040204" pitchFamily="50" charset="-128"/>
                <a:ea typeface="Meiryo UI" panose="020B0604030504040204" pitchFamily="50" charset="-128"/>
              </a:rPr>
              <a:t>Innovation</a:t>
            </a:r>
            <a:r>
              <a:rPr kumimoji="1" lang="en-US" altLang="ja-JP"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400" dirty="0">
              <a:solidFill>
                <a:schemeClr val="bg1"/>
              </a:solidFill>
              <a:effectLst>
                <a:outerShdw blurRad="38100" dist="38100" dir="2700000" algn="tl">
                  <a:srgbClr val="000000">
                    <a:alpha val="43137"/>
                  </a:srgbClr>
                </a:outerShdw>
              </a:effectLst>
            </a:endParaRPr>
          </a:p>
        </p:txBody>
      </p:sp>
      <p:sp>
        <p:nvSpPr>
          <p:cNvPr id="16" name="角丸四角形 15"/>
          <p:cNvSpPr/>
          <p:nvPr/>
        </p:nvSpPr>
        <p:spPr>
          <a:xfrm>
            <a:off x="4952890" y="4365623"/>
            <a:ext cx="3215342" cy="614549"/>
          </a:xfrm>
          <a:prstGeom prst="roundRect">
            <a:avLst>
              <a:gd name="adj" fmla="val 500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5154720" y="4394668"/>
            <a:ext cx="2667623" cy="523220"/>
          </a:xfrm>
          <a:prstGeom prst="rect">
            <a:avLst/>
          </a:prstGeom>
        </p:spPr>
        <p:txBody>
          <a:bodyPr wrap="square">
            <a:spAutoFit/>
          </a:bodyPr>
          <a:lstStyle/>
          <a:p>
            <a:pPr algn="ct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いのち輝く幸せな暮らし</a:t>
            </a:r>
            <a:endParaRPr kumimoji="1" lang="en-US" altLang="ja-JP"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Human Well-being</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400" dirty="0">
              <a:solidFill>
                <a:schemeClr val="bg1"/>
              </a:solidFill>
              <a:effectLst>
                <a:outerShdw blurRad="38100" dist="38100" dir="2700000" algn="tl">
                  <a:srgbClr val="000000">
                    <a:alpha val="43137"/>
                  </a:srgbClr>
                </a:outerShdw>
              </a:effectLst>
            </a:endParaRPr>
          </a:p>
        </p:txBody>
      </p:sp>
      <p:sp>
        <p:nvSpPr>
          <p:cNvPr id="20" name="角丸四角形 19"/>
          <p:cNvSpPr/>
          <p:nvPr/>
        </p:nvSpPr>
        <p:spPr>
          <a:xfrm>
            <a:off x="3039035" y="5713032"/>
            <a:ext cx="3065930" cy="622431"/>
          </a:xfrm>
          <a:prstGeom prst="roundRect">
            <a:avLst>
              <a:gd name="adj" fmla="val 50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616654" y="5763554"/>
            <a:ext cx="3850909" cy="523220"/>
          </a:xfrm>
          <a:prstGeom prst="rect">
            <a:avLst/>
          </a:prstGeom>
        </p:spPr>
        <p:txBody>
          <a:bodyPr wrap="square">
            <a:spAutoFit/>
          </a:bodyPr>
          <a:lstStyle/>
          <a:p>
            <a:pPr algn="ct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世界の未来をともにつくる</a:t>
            </a:r>
            <a:endParaRPr kumimoji="1" lang="en-US" altLang="ja-JP"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Global Good Hub Osaka</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400" dirty="0">
              <a:solidFill>
                <a:schemeClr val="bg1"/>
              </a:solidFill>
              <a:effectLst>
                <a:outerShdw blurRad="38100" dist="38100" dir="2700000" algn="tl">
                  <a:srgbClr val="000000">
                    <a:alpha val="43137"/>
                  </a:srgbClr>
                </a:outerShdw>
              </a:effectLst>
            </a:endParaRPr>
          </a:p>
        </p:txBody>
      </p:sp>
      <p:sp>
        <p:nvSpPr>
          <p:cNvPr id="24" name="図形 23"/>
          <p:cNvSpPr/>
          <p:nvPr/>
        </p:nvSpPr>
        <p:spPr>
          <a:xfrm rot="11041147">
            <a:off x="4878742" y="4777970"/>
            <a:ext cx="808103" cy="1106022"/>
          </a:xfrm>
          <a:prstGeom prst="swooshArrow">
            <a:avLst>
              <a:gd name="adj1" fmla="val 22524"/>
              <a:gd name="adj2" fmla="val 29227"/>
            </a:avLst>
          </a:prstGeom>
          <a:gradFill flip="none" rotWithShape="1">
            <a:gsLst>
              <a:gs pos="0">
                <a:srgbClr val="FF3300"/>
              </a:gs>
              <a:gs pos="39999">
                <a:srgbClr val="FF9933"/>
              </a:gs>
              <a:gs pos="70000">
                <a:srgbClr val="FFCC66"/>
              </a:gs>
              <a:gs pos="100000">
                <a:srgbClr val="FFFFCC"/>
              </a:gs>
            </a:gsLst>
            <a:lin ang="8100000" scaled="1"/>
            <a:tileRect/>
          </a:gra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5" name="図形 24"/>
          <p:cNvSpPr/>
          <p:nvPr/>
        </p:nvSpPr>
        <p:spPr>
          <a:xfrm rot="2212374">
            <a:off x="4161707" y="4222976"/>
            <a:ext cx="834181" cy="895226"/>
          </a:xfrm>
          <a:prstGeom prst="swooshArrow">
            <a:avLst>
              <a:gd name="adj1" fmla="val 22524"/>
              <a:gd name="adj2" fmla="val 29227"/>
            </a:avLst>
          </a:prstGeom>
          <a:solidFill>
            <a:schemeClr val="accent6"/>
          </a:soli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6" name="図形 25"/>
          <p:cNvSpPr/>
          <p:nvPr/>
        </p:nvSpPr>
        <p:spPr>
          <a:xfrm rot="5732256" flipH="1" flipV="1">
            <a:off x="3419973" y="4805710"/>
            <a:ext cx="755406" cy="1115030"/>
          </a:xfrm>
          <a:prstGeom prst="swooshArrow">
            <a:avLst>
              <a:gd name="adj1" fmla="val 22524"/>
              <a:gd name="adj2" fmla="val 29227"/>
            </a:avLst>
          </a:prstGeom>
          <a:solidFill>
            <a:schemeClr val="accent1">
              <a:lumMod val="75000"/>
            </a:schemeClr>
          </a:soli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pic>
        <p:nvPicPr>
          <p:cNvPr id="34" name="図 33"/>
          <p:cNvPicPr>
            <a:picLocks noChangeAspect="1"/>
          </p:cNvPicPr>
          <p:nvPr/>
        </p:nvPicPr>
        <p:blipFill>
          <a:blip r:embed="rId3"/>
          <a:stretch>
            <a:fillRect/>
          </a:stretch>
        </p:blipFill>
        <p:spPr>
          <a:xfrm>
            <a:off x="7742420" y="6373349"/>
            <a:ext cx="576936" cy="289627"/>
          </a:xfrm>
          <a:prstGeom prst="rect">
            <a:avLst/>
          </a:prstGeom>
        </p:spPr>
      </p:pic>
      <p:sp>
        <p:nvSpPr>
          <p:cNvPr id="41" name="テキスト ボックス 40"/>
          <p:cNvSpPr txBox="1"/>
          <p:nvPr/>
        </p:nvSpPr>
        <p:spPr>
          <a:xfrm>
            <a:off x="1828800" y="5089878"/>
            <a:ext cx="5972855" cy="492443"/>
          </a:xfrm>
          <a:prstGeom prst="rect">
            <a:avLst/>
          </a:prstGeom>
          <a:noFill/>
        </p:spPr>
        <p:txBody>
          <a:bodyPr wrap="square" rtlCol="0">
            <a:spAutoFit/>
          </a:bodyPr>
          <a:lstStyle/>
          <a:p>
            <a:pPr algn="ctr"/>
            <a:r>
              <a:rPr kumimoji="1" lang="ja-JP" altLang="en-US" sz="1300" b="1" dirty="0" smtClean="0">
                <a:latin typeface="Meiryo UI" panose="020B0604030504040204" pitchFamily="50" charset="-128"/>
                <a:ea typeface="Meiryo UI" panose="020B0604030504040204" pitchFamily="50" charset="-128"/>
              </a:rPr>
              <a:t>人が中心</a:t>
            </a:r>
            <a:r>
              <a:rPr kumimoji="1" lang="en-US" altLang="ja-JP" sz="1300" b="1" dirty="0">
                <a:latin typeface="Meiryo UI" panose="020B0604030504040204" pitchFamily="50" charset="-128"/>
                <a:ea typeface="Meiryo UI" panose="020B0604030504040204" pitchFamily="50" charset="-128"/>
              </a:rPr>
              <a:t>(</a:t>
            </a:r>
            <a:r>
              <a:rPr kumimoji="1" lang="en-US" altLang="ja-JP" sz="1300" b="1" dirty="0" smtClean="0">
                <a:latin typeface="Meiryo UI" panose="020B0604030504040204" pitchFamily="50" charset="-128"/>
                <a:ea typeface="Meiryo UI" panose="020B0604030504040204" pitchFamily="50" charset="-128"/>
              </a:rPr>
              <a:t>Human-Centric)</a:t>
            </a:r>
            <a:r>
              <a:rPr kumimoji="1" lang="ja-JP" altLang="en-US" sz="1300" b="1" dirty="0" smtClean="0">
                <a:latin typeface="Meiryo UI" panose="020B0604030504040204" pitchFamily="50" charset="-128"/>
                <a:ea typeface="Meiryo UI" panose="020B0604030504040204" pitchFamily="50" charset="-128"/>
              </a:rPr>
              <a:t>＝「誰一人取り残さない」</a:t>
            </a:r>
            <a:endParaRPr kumimoji="1" lang="en-US" altLang="ja-JP" sz="1300" b="1" dirty="0" smtClean="0">
              <a:latin typeface="Meiryo UI" panose="020B0604030504040204" pitchFamily="50" charset="-128"/>
              <a:ea typeface="Meiryo UI" panose="020B0604030504040204" pitchFamily="50" charset="-128"/>
            </a:endParaRPr>
          </a:p>
          <a:p>
            <a:pPr algn="ct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「人中心」をベース</a:t>
            </a:r>
            <a:r>
              <a:rPr kumimoji="1" lang="ja-JP" altLang="en-US" sz="1200" b="1" dirty="0">
                <a:latin typeface="Meiryo UI" panose="020B0604030504040204" pitchFamily="50" charset="-128"/>
                <a:ea typeface="Meiryo UI" panose="020B0604030504040204" pitchFamily="50" charset="-128"/>
              </a:rPr>
              <a:t>に、サイバー空間とフィジカル空間の高度な</a:t>
            </a:r>
            <a:r>
              <a:rPr kumimoji="1" lang="ja-JP" altLang="en-US" sz="1200" b="1" dirty="0" smtClean="0">
                <a:latin typeface="Meiryo UI" panose="020B0604030504040204" pitchFamily="50" charset="-128"/>
                <a:ea typeface="Meiryo UI" panose="020B0604030504040204" pitchFamily="50" charset="-128"/>
              </a:rPr>
              <a:t>融合により取組を推進</a:t>
            </a:r>
            <a:r>
              <a:rPr kumimoji="1" lang="en-US" altLang="ja-JP" sz="1200" b="1" dirty="0" smtClean="0">
                <a:latin typeface="Meiryo UI" panose="020B0604030504040204" pitchFamily="50" charset="-128"/>
                <a:ea typeface="Meiryo UI" panose="020B0604030504040204" pitchFamily="50" charset="-128"/>
              </a:rPr>
              <a:t>〕</a:t>
            </a:r>
          </a:p>
        </p:txBody>
      </p:sp>
      <p:sp>
        <p:nvSpPr>
          <p:cNvPr id="48" name="正方形/長方形 47"/>
          <p:cNvSpPr/>
          <p:nvPr/>
        </p:nvSpPr>
        <p:spPr>
          <a:xfrm>
            <a:off x="1994408" y="6413651"/>
            <a:ext cx="6036480" cy="292388"/>
          </a:xfrm>
          <a:prstGeom prst="rect">
            <a:avLst/>
          </a:prstGeom>
          <a:noFill/>
          <a:ln w="19050">
            <a:noFill/>
            <a:prstDash val="solid"/>
          </a:ln>
        </p:spPr>
        <p:txBody>
          <a:bodyPr wrap="square">
            <a:spAutoFit/>
          </a:bodyPr>
          <a:lstStyle/>
          <a:p>
            <a:pPr marL="84138" indent="-84138" defTabSz="914400">
              <a:defRPr/>
            </a:pP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ローカル、グローバルの両面から</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本の柱で</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SDG</a:t>
            </a:r>
            <a:r>
              <a:rPr kumimoji="1" lang="ja-JP" altLang="en-US" sz="1300" b="1" dirty="0" err="1" smtClean="0">
                <a:latin typeface="Meiryo UI" panose="020B0604030504040204" pitchFamily="50" charset="-128"/>
                <a:ea typeface="Meiryo UI" panose="020B0604030504040204" pitchFamily="50" charset="-128"/>
                <a:cs typeface="Meiryo UI" panose="020B0604030504040204" pitchFamily="50" charset="-128"/>
              </a:rPr>
              <a:t>ｓ</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先進都市としての取組を推進</a:t>
            </a:r>
            <a:endParaRPr kumimoji="1"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タイトル 1"/>
          <p:cNvSpPr txBox="1">
            <a:spLocks/>
          </p:cNvSpPr>
          <p:nvPr/>
        </p:nvSpPr>
        <p:spPr>
          <a:xfrm>
            <a:off x="4544"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大阪がめざす将来像とそれを実現するための３つの柱</a:t>
            </a:r>
            <a:r>
              <a:rPr lang="ja-JP" altLang="en-US" sz="2000" b="1" dirty="0" smtClean="0">
                <a:solidFill>
                  <a:schemeClr val="bg1"/>
                </a:solidFill>
                <a:latin typeface="+mn-ea"/>
                <a:ea typeface="+mn-ea"/>
              </a:rPr>
              <a:t>（全体イメージ）</a:t>
            </a:r>
            <a:endParaRPr lang="ja-JP" altLang="en-US" sz="2000" b="1" dirty="0">
              <a:solidFill>
                <a:schemeClr val="bg1"/>
              </a:solidFill>
              <a:latin typeface="+mn-ea"/>
              <a:ea typeface="+mn-ea"/>
            </a:endParaRPr>
          </a:p>
        </p:txBody>
      </p:sp>
      <p:sp>
        <p:nvSpPr>
          <p:cNvPr id="28" name="スライド番号プレースホルダー 3"/>
          <p:cNvSpPr txBox="1">
            <a:spLocks/>
          </p:cNvSpPr>
          <p:nvPr/>
        </p:nvSpPr>
        <p:spPr>
          <a:xfrm>
            <a:off x="8780929" y="6621260"/>
            <a:ext cx="363071" cy="236740"/>
          </a:xfrm>
          <a:prstGeom prst="rect">
            <a:avLst/>
          </a:prstGeom>
          <a:solidFill>
            <a:schemeClr val="accent4"/>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b="1" dirty="0" smtClean="0">
                <a:solidFill>
                  <a:schemeClr val="tx1"/>
                </a:solidFill>
              </a:rPr>
              <a:t>5</a:t>
            </a:r>
            <a:endParaRPr kumimoji="1" lang="ja-JP" altLang="en-US" b="1" dirty="0">
              <a:solidFill>
                <a:schemeClr val="tx1"/>
              </a:solidFill>
            </a:endParaRPr>
          </a:p>
        </p:txBody>
      </p:sp>
      <p:sp>
        <p:nvSpPr>
          <p:cNvPr id="44" name="正方形/長方形 43"/>
          <p:cNvSpPr/>
          <p:nvPr/>
        </p:nvSpPr>
        <p:spPr>
          <a:xfrm>
            <a:off x="36568" y="748303"/>
            <a:ext cx="364202" cy="3097556"/>
          </a:xfrm>
          <a:prstGeom prst="rect">
            <a:avLst/>
          </a:prstGeom>
          <a:solidFill>
            <a:schemeClr val="tx1"/>
          </a:solidFill>
          <a:ln w="19050">
            <a:noFill/>
            <a:prstDash val="solid"/>
          </a:ln>
        </p:spPr>
        <p:txBody>
          <a:bodyPr vert="eaVert" wrap="square" anchor="ctr">
            <a:spAutoFit/>
          </a:bodyPr>
          <a:lstStyle/>
          <a:p>
            <a:pPr marL="84138" indent="-84138" algn="ctr" defTabSz="914400">
              <a:lnSpc>
                <a:spcPts val="1400"/>
              </a:lnSpc>
              <a:defRPr/>
            </a:pP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将来像</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44135" y="4128247"/>
            <a:ext cx="364202" cy="2676802"/>
          </a:xfrm>
          <a:prstGeom prst="rect">
            <a:avLst/>
          </a:prstGeom>
          <a:solidFill>
            <a:schemeClr val="tx1"/>
          </a:solidFill>
          <a:ln w="19050">
            <a:noFill/>
            <a:prstDash val="solid"/>
          </a:ln>
        </p:spPr>
        <p:txBody>
          <a:bodyPr vert="eaVert" wrap="square">
            <a:spAutoFit/>
          </a:bodyPr>
          <a:lstStyle/>
          <a:p>
            <a:pPr marL="84138" indent="-84138" algn="ctr" defTabSz="914400">
              <a:lnSpc>
                <a:spcPts val="1400"/>
              </a:lnSpc>
              <a:defRPr/>
            </a:pP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３つの柱</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6219065" y="5709693"/>
            <a:ext cx="1995074" cy="577081"/>
          </a:xfrm>
          <a:prstGeom prst="rect">
            <a:avLst/>
          </a:prstGeom>
          <a:ln>
            <a:solidFill>
              <a:schemeClr val="tx1"/>
            </a:solidFill>
            <a:prstDash val="sysDash"/>
          </a:ln>
        </p:spPr>
        <p:txBody>
          <a:bodyPr wrap="square">
            <a:spAutoFit/>
          </a:bodyPr>
          <a:lstStyle/>
          <a:p>
            <a:r>
              <a:rPr lang="ja-JP" altLang="en-US" sz="1050" b="1" dirty="0" smtClean="0">
                <a:solidFill>
                  <a:srgbClr val="002060"/>
                </a:solidFill>
                <a:latin typeface="Meiryo UI" panose="020B0604030504040204" pitchFamily="50" charset="-128"/>
                <a:ea typeface="Meiryo UI" panose="020B0604030504040204" pitchFamily="50" charset="-128"/>
              </a:rPr>
              <a:t>その他の英語表記案</a:t>
            </a:r>
            <a:endParaRPr lang="en-US" altLang="ja-JP" sz="1050" b="1" dirty="0" smtClean="0">
              <a:solidFill>
                <a:srgbClr val="002060"/>
              </a:solidFill>
              <a:latin typeface="Meiryo UI" panose="020B0604030504040204" pitchFamily="50" charset="-128"/>
              <a:ea typeface="Meiryo UI" panose="020B0604030504040204" pitchFamily="50" charset="-128"/>
            </a:endParaRPr>
          </a:p>
          <a:p>
            <a:r>
              <a:rPr lang="ja-JP" altLang="en-US" sz="1050" b="1" dirty="0" smtClean="0">
                <a:solidFill>
                  <a:srgbClr val="002060"/>
                </a:solidFill>
                <a:latin typeface="Meiryo UI" panose="020B0604030504040204" pitchFamily="50" charset="-128"/>
                <a:ea typeface="Meiryo UI" panose="020B0604030504040204" pitchFamily="50" charset="-128"/>
              </a:rPr>
              <a:t>「</a:t>
            </a:r>
            <a:r>
              <a:rPr lang="en-US" altLang="ja-JP" sz="1050" b="1" dirty="0" smtClean="0">
                <a:solidFill>
                  <a:srgbClr val="002060"/>
                </a:solidFill>
                <a:latin typeface="Meiryo UI" panose="020B0604030504040204" pitchFamily="50" charset="-128"/>
                <a:ea typeface="Meiryo UI" panose="020B0604030504040204" pitchFamily="50" charset="-128"/>
              </a:rPr>
              <a:t>Origin of Paradigm</a:t>
            </a:r>
            <a:r>
              <a:rPr lang="ja-JP" altLang="en-US" sz="1050" b="1" dirty="0" smtClean="0">
                <a:solidFill>
                  <a:srgbClr val="002060"/>
                </a:solidFill>
                <a:latin typeface="Meiryo UI" panose="020B0604030504040204" pitchFamily="50" charset="-128"/>
                <a:ea typeface="Meiryo UI" panose="020B0604030504040204" pitchFamily="50" charset="-128"/>
              </a:rPr>
              <a:t>」</a:t>
            </a:r>
            <a:endParaRPr lang="en-US" altLang="ja-JP" sz="1050" b="1" dirty="0" smtClean="0">
              <a:solidFill>
                <a:srgbClr val="002060"/>
              </a:solidFill>
              <a:latin typeface="Meiryo UI" panose="020B0604030504040204" pitchFamily="50" charset="-128"/>
              <a:ea typeface="Meiryo UI" panose="020B0604030504040204" pitchFamily="50" charset="-128"/>
            </a:endParaRPr>
          </a:p>
          <a:p>
            <a:r>
              <a:rPr lang="ja-JP" altLang="en-US" sz="1050" b="1" dirty="0" smtClean="0">
                <a:solidFill>
                  <a:srgbClr val="002060"/>
                </a:solidFill>
                <a:latin typeface="Meiryo UI" panose="020B0604030504040204" pitchFamily="50" charset="-128"/>
                <a:ea typeface="Meiryo UI" panose="020B0604030504040204" pitchFamily="50" charset="-128"/>
              </a:rPr>
              <a:t>「</a:t>
            </a:r>
            <a:r>
              <a:rPr lang="en-US" altLang="ja-JP" sz="1050" b="1" dirty="0" smtClean="0">
                <a:solidFill>
                  <a:srgbClr val="002060"/>
                </a:solidFill>
                <a:latin typeface="Meiryo UI" panose="020B0604030504040204" pitchFamily="50" charset="-128"/>
                <a:ea typeface="Meiryo UI" panose="020B0604030504040204" pitchFamily="50" charset="-128"/>
              </a:rPr>
              <a:t>Birth Place Paradigm</a:t>
            </a:r>
            <a:r>
              <a:rPr lang="ja-JP" altLang="en-US" sz="1050" b="1" dirty="0" smtClean="0">
                <a:solidFill>
                  <a:srgbClr val="002060"/>
                </a:solidFill>
                <a:latin typeface="Meiryo UI" panose="020B0604030504040204" pitchFamily="50" charset="-128"/>
                <a:ea typeface="Meiryo UI" panose="020B0604030504040204" pitchFamily="50" charset="-128"/>
              </a:rPr>
              <a:t>」</a:t>
            </a:r>
            <a:endParaRPr lang="ja-JP" altLang="en-US" sz="1050" b="1"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05867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432704" y="482644"/>
            <a:ext cx="8655180" cy="3116238"/>
          </a:xfrm>
          <a:prstGeom prst="rect">
            <a:avLst/>
          </a:prstGeom>
          <a:noFill/>
          <a:ln w="19050">
            <a:solidFill>
              <a:schemeClr val="tx1"/>
            </a:solidFill>
            <a:prstDash val="solid"/>
          </a:ln>
          <a:effectLst/>
        </p:spPr>
        <p:txBody>
          <a:bodyPr wrap="square">
            <a:spAutoFit/>
          </a:bodyPr>
          <a:lstStyle/>
          <a:p>
            <a:pPr marL="84138" indent="-84138" defTabSz="914400">
              <a:defRPr/>
            </a:pPr>
            <a:r>
              <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rPr>
              <a:t>Osaka </a:t>
            </a:r>
            <a:r>
              <a:rPr kumimoji="1" lang="en-US" altLang="ja-JP" sz="1400" b="1" u="sng" dirty="0">
                <a:latin typeface="Meiryo UI" panose="020B0604030504040204" pitchFamily="50" charset="-128"/>
                <a:ea typeface="Meiryo UI" panose="020B0604030504040204" pitchFamily="50" charset="-128"/>
                <a:cs typeface="Meiryo UI" panose="020B0604030504040204" pitchFamily="50" charset="-128"/>
              </a:rPr>
              <a:t>-Amusing </a:t>
            </a:r>
            <a:r>
              <a:rPr kumimoji="1"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rPr>
              <a:t>Creations-</a:t>
            </a:r>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rPr>
              <a:t>世界一ワクワクする都市・大阪</a:t>
            </a:r>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）とは</a:t>
            </a:r>
            <a:endParaRPr kumimoji="1"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68288" indent="-268288" defTabSz="914400">
              <a:lnSpc>
                <a:spcPts val="9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68288" indent="-268288" defTabSz="914400">
              <a:lnSpc>
                <a:spcPts val="15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Amusing</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」は、面白い、楽しいという意味を指すが</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、この</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言葉から連想される、</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予測不可能性、前向きさなどの意味を持たせ</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、さらに</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は、こうしたまちを共創（</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Creations</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）していくという意味を込め</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Osaka -Amusing Creations-</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（世界一ワクワクする都市・大阪）」</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とした。</a:t>
            </a:r>
          </a:p>
          <a:p>
            <a:pPr marL="268288" indent="-268288" defTabSz="914400">
              <a:lnSpc>
                <a:spcPts val="1500"/>
              </a:lnSpc>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○このような意味は、大阪の歴史に培われた</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「人を惹きつける魅力」や「おもてなし精神」、「笑いの文化」などとも合致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「まちがにぎやかでおもしろい」といった、現在の大阪に対するイメージとも合致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68288" indent="-268288" defTabSz="914400">
              <a:lnSpc>
                <a:spcPts val="1500"/>
              </a:lnSpc>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〇また、世界は気候変動や環境破壊、グローバル化による格差の拡大など大きな課題を抱えている。日本でも人口減少、少子高齢化のなかで、今後、いか</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社会を維持していくのか、日々の生活をいかに豊かなものにしていくのかが問われている。こうした</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世界、日本の課題にひるむことなく、前向きに進んでいく、意味合い</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も込めた言葉とした。</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268288" indent="-268288" defTabSz="914400">
              <a:lnSpc>
                <a:spcPts val="1500"/>
              </a:lnSpc>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年大阪・関西万博では、</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をはじめ世界が直面する課題を解決し</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、明るい</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希望が持て、ワクワクする</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ような</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未来社会を描く</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とともに</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、こう</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した社会を実現していくために、</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世界中の人々が知恵を出し合い</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、これから</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の世界を共創（</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Co-Creation</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）していく場</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268288" indent="-268288" defTabSz="914400">
              <a:lnSpc>
                <a:spcPts val="1500"/>
              </a:lnSpc>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らしさを発揮し、</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大阪関西万博後の世界、日本、そして大阪が実りあるものとなるよう、</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子ども</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たちをはじめ</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、すべて</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の府民</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わかりやすく</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・明るい未来を</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伝える</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とともに、今後、実社会（フィジカル空間）だけでなく、仮想空間（フィジカル空間）において、世界中の人々とつながっていく中で、</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世界に向けて大阪の都市のイメージを発信</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していくという観点から、</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Osaka -Amusing Creations-</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（世界一ワクワクする都市・大阪）</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」は相応しい将来</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像</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である。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613163" y="3652008"/>
            <a:ext cx="2507752" cy="1269195"/>
          </a:xfrm>
          <a:prstGeom prst="roundRect">
            <a:avLst>
              <a:gd name="adj" fmla="val 78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57857" y="3674708"/>
            <a:ext cx="2418363" cy="1246495"/>
          </a:xfrm>
          <a:prstGeom prst="rect">
            <a:avLst/>
          </a:prstGeom>
        </p:spPr>
        <p:txBody>
          <a:bodyPr wrap="square">
            <a:spAutoFit/>
          </a:bodyPr>
          <a:lstStyle/>
          <a:p>
            <a:pPr marL="444500" indent="-444500" defTabSz="914400">
              <a:defRPr/>
            </a:pP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多様なチャレンジによる</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成長</a:t>
            </a:r>
            <a:endPar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444500" indent="-444500" defTabSz="914400">
              <a:defRPr/>
            </a:pP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Creative Innovation</a:t>
            </a:r>
            <a:r>
              <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p>
            <a:pPr marL="93663" indent="-93663" defTabSz="914400">
              <a:defRPr/>
            </a:pPr>
            <a:r>
              <a:rPr kumimoji="1"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の寛容性を高め、多様な人材を</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呼び込み、</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様々なことにチャレンジできる環境を整え、イノベーションの促進を図るなど、持続的な</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成長</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取組</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を推進</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3495290" y="3645100"/>
            <a:ext cx="2542442" cy="1308823"/>
          </a:xfrm>
          <a:prstGeom prst="roundRect">
            <a:avLst>
              <a:gd name="adj" fmla="val 9583"/>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654086" y="3676263"/>
            <a:ext cx="2224849" cy="1246495"/>
          </a:xfrm>
          <a:prstGeom prst="rect">
            <a:avLst/>
          </a:prstGeom>
        </p:spPr>
        <p:txBody>
          <a:bodyPr wrap="square">
            <a:spAutoFit/>
          </a:bodyPr>
          <a:lstStyle/>
          <a:p>
            <a:pPr marL="444500" indent="-444500" defTabSz="914400">
              <a:defRPr/>
            </a:pP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いのち輝く幸せな</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暮らし</a:t>
            </a:r>
            <a:endPar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444500" indent="-444500" defTabSz="914400">
              <a:defRPr/>
            </a:pP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Human Well-being</a:t>
            </a:r>
            <a:r>
              <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p>
            <a:pPr marL="93663" indent="-93663" defTabSz="914400">
              <a:defRPr/>
            </a:pPr>
            <a:r>
              <a:rPr kumimoji="1"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すべて</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の人が生涯にわたって、自らの能力や可能性を発揮し、健康でいきいきと活躍できる社会の実現に向けた取組を推進</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6332618" y="3648452"/>
            <a:ext cx="2542440" cy="1272751"/>
          </a:xfrm>
          <a:prstGeom prst="roundRect">
            <a:avLst>
              <a:gd name="adj" fmla="val 9505"/>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6379849" y="3673612"/>
            <a:ext cx="2495209" cy="1000274"/>
          </a:xfrm>
          <a:prstGeom prst="rect">
            <a:avLst/>
          </a:prstGeom>
        </p:spPr>
        <p:txBody>
          <a:bodyPr wrap="square">
            <a:spAutoFit/>
          </a:bodyPr>
          <a:lstStyle/>
          <a:p>
            <a:pPr marL="444500" indent="-444500" defTabSz="914400">
              <a:defRPr/>
            </a:pP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③世界の未来をともに</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つくる</a:t>
            </a:r>
            <a:endPar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444500" indent="-444500" defTabSz="914400">
              <a:defRPr/>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Global Good Hub Osaka</a:t>
            </a: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defTabSz="914400">
              <a:defRPr/>
            </a:pP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誰</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もが世界とつながり、世界の人々ととも</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ひとを救い、地球を守る」ソーシャルグッドな取組を</a:t>
            </a: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kumimoji="1"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0" y="528686"/>
            <a:ext cx="364202" cy="3024154"/>
          </a:xfrm>
          <a:prstGeom prst="rect">
            <a:avLst/>
          </a:prstGeom>
          <a:solidFill>
            <a:schemeClr val="tx1"/>
          </a:solidFill>
          <a:ln w="19050">
            <a:noFill/>
            <a:prstDash val="solid"/>
          </a:ln>
        </p:spPr>
        <p:txBody>
          <a:bodyPr vert="eaVert" wrap="square" anchor="ctr">
            <a:spAutoFit/>
          </a:bodyPr>
          <a:lstStyle/>
          <a:p>
            <a:pPr marL="84138" indent="-84138" algn="ctr" defTabSz="914400">
              <a:lnSpc>
                <a:spcPts val="1400"/>
              </a:lnSpc>
              <a:defRPr/>
            </a:pP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将来像</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7292" y="3673612"/>
            <a:ext cx="364202" cy="3119150"/>
          </a:xfrm>
          <a:prstGeom prst="rect">
            <a:avLst/>
          </a:prstGeom>
          <a:solidFill>
            <a:schemeClr val="tx1"/>
          </a:solidFill>
          <a:ln w="19050">
            <a:noFill/>
            <a:prstDash val="solid"/>
          </a:ln>
        </p:spPr>
        <p:txBody>
          <a:bodyPr vert="eaVert" wrap="square">
            <a:spAutoFit/>
          </a:bodyPr>
          <a:lstStyle/>
          <a:p>
            <a:pPr marL="84138" indent="-84138" algn="ctr" defTabSz="914400">
              <a:lnSpc>
                <a:spcPts val="1400"/>
              </a:lnSpc>
              <a:defRPr/>
            </a:pP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３つの柱</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大阪が</a:t>
            </a:r>
            <a:r>
              <a:rPr lang="ja-JP" altLang="en-US" sz="2400" b="1" dirty="0">
                <a:solidFill>
                  <a:schemeClr val="bg1"/>
                </a:solidFill>
                <a:latin typeface="Meiryo UI" panose="020B0604030504040204" pitchFamily="50" charset="-128"/>
                <a:ea typeface="Meiryo UI" panose="020B0604030504040204" pitchFamily="50" charset="-128"/>
              </a:rPr>
              <a:t>めざす将来像</a:t>
            </a:r>
            <a:r>
              <a:rPr lang="ja-JP" altLang="en-US" sz="2400" b="1" dirty="0" smtClean="0">
                <a:solidFill>
                  <a:schemeClr val="bg1"/>
                </a:solidFill>
                <a:latin typeface="Meiryo UI" panose="020B0604030504040204" pitchFamily="50" charset="-128"/>
                <a:ea typeface="Meiryo UI" panose="020B0604030504040204" pitchFamily="50" charset="-128"/>
              </a:rPr>
              <a:t>とそれを実現するための３つの柱</a:t>
            </a:r>
            <a:r>
              <a:rPr lang="ja-JP" altLang="en-US" sz="2000" b="1" dirty="0" smtClean="0">
                <a:solidFill>
                  <a:schemeClr val="bg1"/>
                </a:solidFill>
                <a:latin typeface="+mn-ea"/>
                <a:ea typeface="+mn-ea"/>
              </a:rPr>
              <a:t>（考え方）</a:t>
            </a:r>
            <a:endParaRPr lang="ja-JP" altLang="en-US" sz="2000" b="1" dirty="0">
              <a:solidFill>
                <a:schemeClr val="bg1"/>
              </a:solidFill>
              <a:latin typeface="+mn-ea"/>
              <a:ea typeface="+mn-ea"/>
            </a:endParaRPr>
          </a:p>
        </p:txBody>
      </p:sp>
      <p:sp>
        <p:nvSpPr>
          <p:cNvPr id="24" name="テキスト ボックス 23"/>
          <p:cNvSpPr txBox="1"/>
          <p:nvPr/>
        </p:nvSpPr>
        <p:spPr>
          <a:xfrm>
            <a:off x="519034" y="4994834"/>
            <a:ext cx="8568850" cy="1797928"/>
          </a:xfrm>
          <a:prstGeom prst="rect">
            <a:avLst/>
          </a:prstGeom>
          <a:noFill/>
          <a:ln w="12700" cmpd="sng">
            <a:solidFill>
              <a:schemeClr val="tx1"/>
            </a:solidFill>
            <a:prstDash val="solid"/>
          </a:ln>
        </p:spPr>
        <p:txBody>
          <a:bodyPr wrap="square" rtlCol="0">
            <a:spAutoFit/>
          </a:bodyPr>
          <a:lstStyle/>
          <a:p>
            <a:pPr marL="174625" indent="-174625">
              <a:lnSpc>
                <a:spcPts val="1500"/>
              </a:lnSpc>
            </a:pPr>
            <a:r>
              <a:rPr kumimoji="1" lang="ja-JP" altLang="en-US" sz="1200" b="1" u="sng" dirty="0">
                <a:latin typeface="Meiryo UI" panose="020B0604030504040204" pitchFamily="50" charset="-128"/>
                <a:ea typeface="Meiryo UI" panose="020B0604030504040204" pitchFamily="50" charset="-128"/>
              </a:rPr>
              <a:t>人が中心</a:t>
            </a:r>
            <a:r>
              <a:rPr kumimoji="1" lang="en-US" altLang="ja-JP" sz="1200" b="1" u="sng" dirty="0">
                <a:latin typeface="Meiryo UI" panose="020B0604030504040204" pitchFamily="50" charset="-128"/>
                <a:ea typeface="Meiryo UI" panose="020B0604030504040204" pitchFamily="50" charset="-128"/>
              </a:rPr>
              <a:t>(Human-Centric</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　＝「誰一人取り残さない」</a:t>
            </a:r>
            <a:endParaRPr kumimoji="1" lang="en-US" altLang="ja-JP" sz="1200" b="1" u="sng" dirty="0" smtClean="0">
              <a:latin typeface="Meiryo UI" panose="020B0604030504040204" pitchFamily="50" charset="-128"/>
              <a:ea typeface="Meiryo UI" panose="020B0604030504040204" pitchFamily="50" charset="-128"/>
            </a:endParaRPr>
          </a:p>
          <a:p>
            <a:pPr marL="174625" indent="-174625">
              <a:lnSpc>
                <a:spcPts val="1500"/>
              </a:lnSpc>
            </a:pPr>
            <a:r>
              <a:rPr kumimoji="1" lang="ja-JP" altLang="en-US" sz="1200" b="1" dirty="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　</a:t>
            </a:r>
            <a:r>
              <a:rPr kumimoji="1" lang="ja-JP" altLang="en-US" sz="1200" b="1" spc="-100" dirty="0" smtClean="0">
                <a:latin typeface="Meiryo UI" panose="020B0604030504040204" pitchFamily="50" charset="-128"/>
                <a:ea typeface="Meiryo UI" panose="020B0604030504040204" pitchFamily="50" charset="-128"/>
              </a:rPr>
              <a:t>➡人中心の考え方のもと、</a:t>
            </a:r>
            <a:r>
              <a:rPr kumimoji="1" lang="en-US" altLang="ja-JP" sz="1200" b="1" spc="-100" dirty="0" err="1" smtClean="0">
                <a:latin typeface="Meiryo UI" panose="020B0604030504040204" pitchFamily="50" charset="-128"/>
                <a:ea typeface="Meiryo UI" panose="020B0604030504040204" pitchFamily="50" charset="-128"/>
              </a:rPr>
              <a:t>AI,IoT</a:t>
            </a:r>
            <a:r>
              <a:rPr kumimoji="1" lang="ja-JP" altLang="en-US" sz="1200" b="1" spc="-100" dirty="0">
                <a:latin typeface="Meiryo UI" panose="020B0604030504040204" pitchFamily="50" charset="-128"/>
                <a:ea typeface="Meiryo UI" panose="020B0604030504040204" pitchFamily="50" charset="-128"/>
              </a:rPr>
              <a:t>等</a:t>
            </a:r>
            <a:r>
              <a:rPr kumimoji="1" lang="ja-JP" altLang="en-US" sz="1200" b="1" spc="-100" dirty="0" smtClean="0">
                <a:latin typeface="Meiryo UI" panose="020B0604030504040204" pitchFamily="50" charset="-128"/>
                <a:ea typeface="Meiryo UI" panose="020B0604030504040204" pitchFamily="50" charset="-128"/>
              </a:rPr>
              <a:t>の先端技術を活用（サイバー空間とフィジカル空間の高度な融合＝超スマートシティ）し、大阪の将来像の実現に向けた取組を推進。</a:t>
            </a:r>
            <a:endParaRPr kumimoji="1" lang="en-US" altLang="ja-JP" sz="1200" b="1" spc="-100" dirty="0" smtClean="0">
              <a:latin typeface="Meiryo UI" panose="020B0604030504040204" pitchFamily="50" charset="-128"/>
              <a:ea typeface="Meiryo UI" panose="020B0604030504040204" pitchFamily="50" charset="-128"/>
            </a:endParaRPr>
          </a:p>
          <a:p>
            <a:pPr marL="268288" indent="-268288">
              <a:lnSpc>
                <a:spcPts val="700"/>
              </a:lnSpc>
            </a:pPr>
            <a:endParaRPr kumimoji="1" lang="en-US" altLang="ja-JP" sz="1100" dirty="0" smtClean="0">
              <a:latin typeface="Meiryo UI" panose="020B0604030504040204" pitchFamily="50" charset="-128"/>
              <a:ea typeface="Meiryo UI" panose="020B0604030504040204" pitchFamily="50" charset="-128"/>
            </a:endParaRPr>
          </a:p>
          <a:p>
            <a:pPr marL="268288" indent="-268288">
              <a:lnSpc>
                <a:spcPts val="1300"/>
              </a:lnSpc>
            </a:pPr>
            <a:r>
              <a:rPr kumimoji="1" lang="ja-JP" altLang="en-US" sz="1100" dirty="0" smtClean="0">
                <a:latin typeface="Meiryo UI" panose="020B0604030504040204" pitchFamily="50" charset="-128"/>
                <a:ea typeface="Meiryo UI" panose="020B0604030504040204" pitchFamily="50" charset="-128"/>
              </a:rPr>
              <a:t>　○大阪</a:t>
            </a:r>
            <a:r>
              <a:rPr kumimoji="1" lang="ja-JP" altLang="en-US" sz="1100" dirty="0">
                <a:latin typeface="Meiryo UI" panose="020B0604030504040204" pitchFamily="50" charset="-128"/>
                <a:ea typeface="Meiryo UI" panose="020B0604030504040204" pitchFamily="50" charset="-128"/>
              </a:rPr>
              <a:t>のまちは、古より、世界に開かれた我が国の玄関口として、</a:t>
            </a:r>
            <a:r>
              <a:rPr kumimoji="1" lang="ja-JP" altLang="en-US" sz="1100" b="1" dirty="0">
                <a:latin typeface="Meiryo UI" panose="020B0604030504040204" pitchFamily="50" charset="-128"/>
                <a:ea typeface="Meiryo UI" panose="020B0604030504040204" pitchFamily="50" charset="-128"/>
              </a:rPr>
              <a:t>内外から多くの人が集い</a:t>
            </a:r>
            <a:r>
              <a:rPr kumimoji="1" lang="ja-JP" altLang="en-US" sz="1100" b="1" dirty="0" smtClean="0">
                <a:latin typeface="Meiryo UI" panose="020B0604030504040204" pitchFamily="50" charset="-128"/>
                <a:ea typeface="Meiryo UI" panose="020B0604030504040204" pitchFamily="50" charset="-128"/>
              </a:rPr>
              <a:t>、交流し、新たなビジネスや文化などを生み出すことで都市</a:t>
            </a:r>
            <a:r>
              <a:rPr kumimoji="1" lang="ja-JP" altLang="en-US" sz="1100" b="1" dirty="0">
                <a:latin typeface="Meiryo UI" panose="020B0604030504040204" pitchFamily="50" charset="-128"/>
                <a:ea typeface="Meiryo UI" panose="020B0604030504040204" pitchFamily="50" charset="-128"/>
              </a:rPr>
              <a:t>として発展</a:t>
            </a:r>
            <a:r>
              <a:rPr kumimoji="1" lang="ja-JP" altLang="en-US" sz="1100" dirty="0">
                <a:latin typeface="Meiryo UI" panose="020B0604030504040204" pitchFamily="50" charset="-128"/>
                <a:ea typeface="Meiryo UI" panose="020B0604030504040204" pitchFamily="50" charset="-128"/>
              </a:rPr>
              <a:t>してきた</a:t>
            </a:r>
            <a:r>
              <a:rPr kumimoji="1" lang="ja-JP" altLang="en-US" sz="1100" dirty="0" smtClean="0">
                <a:latin typeface="Meiryo UI" panose="020B0604030504040204" pitchFamily="50" charset="-128"/>
                <a:ea typeface="Meiryo UI" panose="020B0604030504040204" pitchFamily="50" charset="-128"/>
              </a:rPr>
              <a:t>。現在、</a:t>
            </a:r>
            <a:r>
              <a:rPr kumimoji="1" lang="ja-JP" altLang="en-US" sz="1100" b="1" dirty="0" smtClean="0">
                <a:latin typeface="Meiryo UI" panose="020B0604030504040204" pitchFamily="50" charset="-128"/>
                <a:ea typeface="Meiryo UI" panose="020B0604030504040204" pitchFamily="50" charset="-128"/>
              </a:rPr>
              <a:t>世界の中で発展する都市</a:t>
            </a:r>
            <a:r>
              <a:rPr kumimoji="1" lang="ja-JP" altLang="en-US" sz="1100" dirty="0" smtClean="0">
                <a:latin typeface="Meiryo UI" panose="020B0604030504040204" pitchFamily="50" charset="-128"/>
                <a:ea typeface="Meiryo UI" panose="020B0604030504040204" pitchFamily="50" charset="-128"/>
              </a:rPr>
              <a:t>をみても、寛容性をもって</a:t>
            </a:r>
            <a:r>
              <a:rPr kumimoji="1" lang="ja-JP" altLang="en-US" sz="1100" b="1" dirty="0" smtClean="0">
                <a:latin typeface="Meiryo UI" panose="020B0604030504040204" pitchFamily="50" charset="-128"/>
                <a:ea typeface="Meiryo UI" panose="020B0604030504040204" pitchFamily="50" charset="-128"/>
              </a:rPr>
              <a:t>内外から多くの人を受け入れ、様々なイノベーションを創出することで持続的に発展。</a:t>
            </a:r>
            <a:endParaRPr kumimoji="1" lang="en-US" altLang="ja-JP" sz="1100" b="1" dirty="0" smtClean="0">
              <a:latin typeface="Meiryo UI" panose="020B0604030504040204" pitchFamily="50" charset="-128"/>
              <a:ea typeface="Meiryo UI" panose="020B0604030504040204" pitchFamily="50" charset="-128"/>
            </a:endParaRPr>
          </a:p>
          <a:p>
            <a:pPr marL="268288" indent="-268288">
              <a:lnSpc>
                <a:spcPts val="1300"/>
              </a:lnSpc>
            </a:pPr>
            <a:r>
              <a:rPr kumimoji="1" lang="ja-JP" altLang="en-US" sz="1100" dirty="0" smtClean="0">
                <a:latin typeface="Meiryo UI" panose="020B0604030504040204" pitchFamily="50" charset="-128"/>
                <a:ea typeface="Meiryo UI" panose="020B0604030504040204" pitchFamily="50" charset="-128"/>
              </a:rPr>
              <a:t>　○今後</a:t>
            </a:r>
            <a:r>
              <a:rPr kumimoji="1" lang="ja-JP" altLang="en-US" sz="1100" dirty="0">
                <a:latin typeface="Meiryo UI" panose="020B0604030504040204" pitchFamily="50" charset="-128"/>
                <a:ea typeface="Meiryo UI" panose="020B0604030504040204" pitchFamily="50" charset="-128"/>
              </a:rPr>
              <a:t>、ＡＩやＩｏＴ</a:t>
            </a:r>
            <a:r>
              <a:rPr kumimoji="1" lang="ja-JP" altLang="en-US" sz="1100" dirty="0" smtClean="0">
                <a:latin typeface="Meiryo UI" panose="020B0604030504040204" pitchFamily="50" charset="-128"/>
                <a:ea typeface="Meiryo UI" panose="020B0604030504040204" pitchFamily="50" charset="-128"/>
              </a:rPr>
              <a:t>、ロボットなど</a:t>
            </a:r>
            <a:r>
              <a:rPr kumimoji="1" lang="ja-JP" altLang="en-US" sz="1100" dirty="0">
                <a:latin typeface="Meiryo UI" panose="020B0604030504040204" pitchFamily="50" charset="-128"/>
                <a:ea typeface="Meiryo UI" panose="020B0604030504040204" pitchFamily="50" charset="-128"/>
              </a:rPr>
              <a:t>科学技術がどれだけ進展しても、</a:t>
            </a:r>
            <a:r>
              <a:rPr kumimoji="1" lang="ja-JP" altLang="en-US" sz="1100" b="1" dirty="0">
                <a:latin typeface="Meiryo UI" panose="020B0604030504040204" pitchFamily="50" charset="-128"/>
                <a:ea typeface="Meiryo UI" panose="020B0604030504040204" pitchFamily="50" charset="-128"/>
              </a:rPr>
              <a:t>「人」がまちをつくり、「人」がまちを育てていくということは変わらない</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pPr marL="268288" indent="-268288">
              <a:lnSpc>
                <a:spcPts val="1300"/>
              </a:lnSpc>
            </a:pPr>
            <a:r>
              <a:rPr kumimoji="1" lang="ja-JP" altLang="en-US" sz="1100" b="1" dirty="0">
                <a:latin typeface="Meiryo UI" panose="020B0604030504040204" pitchFamily="50" charset="-128"/>
                <a:ea typeface="Meiryo UI" panose="020B0604030504040204" pitchFamily="50" charset="-128"/>
              </a:rPr>
              <a:t>　</a:t>
            </a:r>
            <a:r>
              <a:rPr kumimoji="1" lang="ja-JP" altLang="en-US" sz="1100" b="1" dirty="0" smtClean="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 </a:t>
            </a:r>
            <a:r>
              <a:rPr kumimoji="1" lang="ja-JP" altLang="en-US" sz="1100" b="1" dirty="0" smtClean="0">
                <a:latin typeface="Meiryo UI" panose="020B0604030504040204" pitchFamily="50" charset="-128"/>
                <a:ea typeface="Meiryo UI" panose="020B0604030504040204" pitchFamily="50" charset="-128"/>
              </a:rPr>
              <a:t>「人中心」の考え方のもと、</a:t>
            </a:r>
            <a:r>
              <a:rPr kumimoji="1" lang="en-US" altLang="ja-JP" sz="1100" b="1" dirty="0" err="1">
                <a:latin typeface="Meiryo UI" panose="020B0604030504040204" pitchFamily="50" charset="-128"/>
                <a:ea typeface="Meiryo UI" panose="020B0604030504040204" pitchFamily="50" charset="-128"/>
              </a:rPr>
              <a:t>AI,IoT</a:t>
            </a:r>
            <a:r>
              <a:rPr kumimoji="1" lang="ja-JP" altLang="en-US" sz="1100" b="1" dirty="0">
                <a:latin typeface="Meiryo UI" panose="020B0604030504040204" pitchFamily="50" charset="-128"/>
                <a:ea typeface="Meiryo UI" panose="020B0604030504040204" pitchFamily="50" charset="-128"/>
              </a:rPr>
              <a:t>等の先端技術を</a:t>
            </a:r>
            <a:r>
              <a:rPr kumimoji="1" lang="ja-JP" altLang="en-US" sz="1100" b="1" dirty="0" smtClean="0">
                <a:latin typeface="Meiryo UI" panose="020B0604030504040204" pitchFamily="50" charset="-128"/>
                <a:ea typeface="Meiryo UI" panose="020B0604030504040204" pitchFamily="50" charset="-128"/>
              </a:rPr>
              <a:t>活用しながら、すべて</a:t>
            </a:r>
            <a:r>
              <a:rPr kumimoji="1" lang="ja-JP" altLang="en-US" sz="1100" b="1" dirty="0">
                <a:latin typeface="Meiryo UI" panose="020B0604030504040204" pitchFamily="50" charset="-128"/>
                <a:ea typeface="Meiryo UI" panose="020B0604030504040204" pitchFamily="50" charset="-128"/>
              </a:rPr>
              <a:t>の人たちが可能性を最大限に発揮し</a:t>
            </a:r>
            <a:r>
              <a:rPr kumimoji="1" lang="ja-JP" altLang="en-US" sz="1100" b="1" dirty="0" smtClean="0">
                <a:latin typeface="Meiryo UI" panose="020B0604030504040204" pitchFamily="50" charset="-128"/>
                <a:ea typeface="Meiryo UI" panose="020B0604030504040204" pitchFamily="50" charset="-128"/>
              </a:rPr>
              <a:t>、共に大阪を創り上げていく</a:t>
            </a:r>
            <a:r>
              <a:rPr kumimoji="1" lang="ja-JP" altLang="en-US" sz="1100" dirty="0" smtClean="0">
                <a:latin typeface="Meiryo UI" panose="020B0604030504040204" pitchFamily="50" charset="-128"/>
                <a:ea typeface="Meiryo UI" panose="020B0604030504040204" pitchFamily="50" charset="-128"/>
              </a:rPr>
              <a:t>ことが必要。こうした考えは、</a:t>
            </a:r>
            <a:r>
              <a:rPr kumimoji="1" lang="en-US" altLang="ja-JP" sz="1100" dirty="0" smtClean="0">
                <a:latin typeface="Meiryo UI" panose="020B0604030504040204" pitchFamily="50" charset="-128"/>
                <a:ea typeface="Meiryo UI" panose="020B0604030504040204" pitchFamily="50" charset="-128"/>
              </a:rPr>
              <a:t>2025</a:t>
            </a:r>
            <a:r>
              <a:rPr kumimoji="1" lang="ja-JP" altLang="en-US" sz="1100" dirty="0" smtClean="0">
                <a:latin typeface="Meiryo UI" panose="020B0604030504040204" pitchFamily="50" charset="-128"/>
                <a:ea typeface="Meiryo UI" panose="020B0604030504040204" pitchFamily="50" charset="-128"/>
              </a:rPr>
              <a:t>年大阪・関西万博の理念とも一致。</a:t>
            </a:r>
            <a:endParaRPr kumimoji="1" lang="en-US" altLang="ja-JP" sz="1100" dirty="0" smtClean="0">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6</a:t>
            </a:r>
            <a:endParaRPr kumimoji="1" lang="ja-JP" altLang="en-US" b="1" dirty="0">
              <a:solidFill>
                <a:schemeClr val="tx1"/>
              </a:solidFill>
            </a:endParaRPr>
          </a:p>
        </p:txBody>
      </p:sp>
    </p:spTree>
    <p:extLst>
      <p:ext uri="{BB962C8B-B14F-4D97-AF65-F5344CB8AC3E}">
        <p14:creationId xmlns:p14="http://schemas.microsoft.com/office/powerpoint/2010/main" val="2712464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9288</TotalTime>
  <Words>2828</Words>
  <Application>Microsoft Office PowerPoint</Application>
  <PresentationFormat>画面に合わせる (4:3)</PresentationFormat>
  <Paragraphs>369</Paragraphs>
  <Slides>18</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Meiryo UI</vt:lpstr>
      <vt:lpstr>ＭＳ Ｐゴシック</vt:lpstr>
      <vt:lpstr>游ゴシック</vt:lpstr>
      <vt:lpstr>游ゴシック Light</vt:lpstr>
      <vt:lpstr>Arial</vt:lpstr>
      <vt:lpstr>Calibri</vt:lpstr>
      <vt:lpstr>Calibri Light</vt:lpstr>
      <vt:lpstr>Century</vt:lpstr>
      <vt:lpstr>Office テーマ</vt:lpstr>
      <vt:lpstr>大阪の将来像及びめざすべき取組の方向性について（案） </vt:lpstr>
      <vt:lpstr>PowerPoint プレゼンテーション</vt:lpstr>
      <vt:lpstr>大阪の将来像とそれを実現するための３つの柱について</vt:lpstr>
      <vt:lpstr>将来像を考えるにあたって（視点等）</vt:lpstr>
      <vt:lpstr>将来像を考えるにあたって（将来像を導く全体イメージ）</vt:lpstr>
      <vt:lpstr>将来像を考えるにあたって（各項目毎の分析）</vt:lpstr>
      <vt:lpstr>将来像を考えるにあたって（各項目毎の分析）</vt:lpstr>
      <vt:lpstr>PowerPoint プレゼンテーション</vt:lpstr>
      <vt:lpstr>PowerPoint プレゼンテーション</vt:lpstr>
      <vt:lpstr>３つの柱ごとのめざすべき取組の方向性</vt:lpstr>
      <vt:lpstr>PowerPoint プレゼンテーション</vt:lpstr>
      <vt:lpstr>PowerPoint プレゼンテーション</vt:lpstr>
      <vt:lpstr>PowerPoint プレゼンテーション</vt:lpstr>
      <vt:lpstr>PowerPoint プレゼンテーション</vt:lpstr>
      <vt:lpstr>ビジョン取りまとめに向けて （将来像の時間軸の考え方）</vt:lpstr>
      <vt:lpstr>ビジョンのとりまとめに向けて（将来像の時間軸の考え方）</vt:lpstr>
      <vt:lpstr>参考資料</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久才　知洋</dc:creator>
  <cp:lastModifiedBy>清水　浩章</cp:lastModifiedBy>
  <cp:revision>542</cp:revision>
  <cp:lastPrinted>2019-12-19T00:54:28Z</cp:lastPrinted>
  <dcterms:created xsi:type="dcterms:W3CDTF">2019-11-06T08:10:32Z</dcterms:created>
  <dcterms:modified xsi:type="dcterms:W3CDTF">2019-12-19T01:01:52Z</dcterms:modified>
</cp:coreProperties>
</file>