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2" r:id="rId3"/>
    <p:sldId id="257" r:id="rId4"/>
    <p:sldId id="266" r:id="rId5"/>
    <p:sldId id="279" r:id="rId6"/>
    <p:sldId id="267" r:id="rId7"/>
    <p:sldId id="274" r:id="rId8"/>
    <p:sldId id="264" r:id="rId9"/>
    <p:sldId id="275" r:id="rId10"/>
    <p:sldId id="276" r:id="rId11"/>
    <p:sldId id="277" r:id="rId12"/>
    <p:sldId id="278" r:id="rId13"/>
    <p:sldId id="273"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35081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9318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00300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33853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70893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81173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285489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867928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418457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621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7354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1A32C-D4F9-4E4E-97DD-4B2E4F22905C}" type="datetimeFigureOut">
              <a:rPr kumimoji="1" lang="ja-JP" altLang="en-US" smtClean="0"/>
              <a:t>2019/11/21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33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9182" y="1583140"/>
            <a:ext cx="8925636" cy="1323833"/>
          </a:xfrm>
        </p:spPr>
        <p:txBody>
          <a:bodyPr>
            <a:noAutofit/>
          </a:bodyPr>
          <a:lstStyle/>
          <a:p>
            <a:r>
              <a:rPr lang="ja-JP" altLang="en-US" sz="3600" dirty="0" smtClean="0">
                <a:latin typeface="Meiryo UI" panose="020B0604030504040204" pitchFamily="50" charset="-128"/>
                <a:ea typeface="Meiryo UI" panose="020B0604030504040204" pitchFamily="50" charset="-128"/>
              </a:rPr>
              <a:t>万博後</a:t>
            </a:r>
            <a:r>
              <a:rPr lang="ja-JP" altLang="en-US" sz="3600" dirty="0">
                <a:latin typeface="Meiryo UI" panose="020B0604030504040204" pitchFamily="50" charset="-128"/>
                <a:ea typeface="Meiryo UI" panose="020B0604030504040204" pitchFamily="50" charset="-128"/>
              </a:rPr>
              <a:t>の</a:t>
            </a:r>
            <a:r>
              <a:rPr kumimoji="1" lang="ja-JP" altLang="en-US" sz="3600" dirty="0" smtClean="0">
                <a:latin typeface="Meiryo UI" panose="020B0604030504040204" pitchFamily="50" charset="-128"/>
                <a:ea typeface="Meiryo UI" panose="020B0604030504040204" pitchFamily="50" charset="-128"/>
              </a:rPr>
              <a:t>大阪の将来像について（たたき台）</a:t>
            </a:r>
            <a:endParaRPr kumimoji="1" lang="ja-JP" altLang="en-US" sz="36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143000" y="3662195"/>
            <a:ext cx="6858000" cy="1434240"/>
          </a:xfrm>
        </p:spPr>
        <p:txBody>
          <a:bodyPr>
            <a:noAutofit/>
          </a:bodyPr>
          <a:lstStyle/>
          <a:p>
            <a:r>
              <a:rPr lang="zh-TW" altLang="en-US" dirty="0" smtClean="0">
                <a:latin typeface="Meiryo UI" panose="020B0604030504040204" pitchFamily="50" charset="-128"/>
                <a:ea typeface="Meiryo UI" panose="020B0604030504040204" pitchFamily="50" charset="-128"/>
              </a:rPr>
              <a:t>第</a:t>
            </a:r>
            <a:r>
              <a:rPr lang="ja-JP" altLang="en-US" smtClean="0">
                <a:latin typeface="Meiryo UI" panose="020B0604030504040204" pitchFamily="50" charset="-128"/>
                <a:ea typeface="Meiryo UI" panose="020B0604030504040204" pitchFamily="50" charset="-128"/>
              </a:rPr>
              <a:t>５</a:t>
            </a:r>
            <a:r>
              <a:rPr lang="zh-TW" altLang="en-US" smtClean="0">
                <a:latin typeface="Meiryo UI" panose="020B0604030504040204" pitchFamily="50" charset="-128"/>
                <a:ea typeface="Meiryo UI" panose="020B0604030504040204" pitchFamily="50" charset="-128"/>
              </a:rPr>
              <a:t>回</a:t>
            </a:r>
            <a:r>
              <a:rPr lang="zh-TW" altLang="en-US" dirty="0">
                <a:latin typeface="Meiryo UI" panose="020B0604030504040204" pitchFamily="50" charset="-128"/>
                <a:ea typeface="Meiryo UI" panose="020B0604030504040204" pitchFamily="50" charset="-128"/>
              </a:rPr>
              <a:t>有識者ＷＧ資料</a:t>
            </a:r>
          </a:p>
          <a:p>
            <a:endParaRPr lang="zh-TW" altLang="en-US" dirty="0">
              <a:latin typeface="Meiryo UI" panose="020B0604030504040204" pitchFamily="50" charset="-128"/>
              <a:ea typeface="Meiryo UI" panose="020B0604030504040204" pitchFamily="50" charset="-128"/>
            </a:endParaRPr>
          </a:p>
          <a:p>
            <a:r>
              <a:rPr lang="zh-TW" altLang="en-US" dirty="0">
                <a:latin typeface="Meiryo UI" panose="020B0604030504040204" pitchFamily="50" charset="-128"/>
                <a:ea typeface="Meiryo UI" panose="020B0604030504040204" pitchFamily="50" charset="-128"/>
              </a:rPr>
              <a:t>令和</a:t>
            </a:r>
            <a:r>
              <a:rPr lang="zh-TW" altLang="en-US" dirty="0" smtClean="0">
                <a:latin typeface="Meiryo UI" panose="020B0604030504040204" pitchFamily="50" charset="-128"/>
                <a:ea typeface="Meiryo UI" panose="020B0604030504040204" pitchFamily="50" charset="-128"/>
              </a:rPr>
              <a:t>元年</a:t>
            </a:r>
            <a:r>
              <a:rPr lang="en-US" altLang="ja-JP" dirty="0" smtClean="0">
                <a:latin typeface="Meiryo UI" panose="020B0604030504040204" pitchFamily="50" charset="-128"/>
                <a:ea typeface="Meiryo UI" panose="020B0604030504040204" pitchFamily="50" charset="-128"/>
              </a:rPr>
              <a:t>11</a:t>
            </a:r>
            <a:r>
              <a:rPr lang="zh-TW" altLang="en-US" dirty="0" smtClean="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19</a:t>
            </a:r>
            <a:r>
              <a:rPr lang="zh-TW" altLang="en-US" dirty="0" smtClean="0">
                <a:latin typeface="Meiryo UI" panose="020B0604030504040204" pitchFamily="50" charset="-128"/>
                <a:ea typeface="Meiryo UI" panose="020B0604030504040204" pitchFamily="50" charset="-128"/>
              </a:rPr>
              <a:t>日</a:t>
            </a:r>
            <a:endParaRPr lang="zh-TW" altLang="en-US" dirty="0">
              <a:latin typeface="Meiryo UI" panose="020B0604030504040204" pitchFamily="50" charset="-128"/>
              <a:ea typeface="Meiryo UI" panose="020B0604030504040204" pitchFamily="50" charset="-128"/>
            </a:endParaRPr>
          </a:p>
        </p:txBody>
      </p:sp>
      <p:sp>
        <p:nvSpPr>
          <p:cNvPr id="4" name="正方形/長方形 1"/>
          <p:cNvSpPr>
            <a:spLocks noChangeArrowheads="1"/>
          </p:cNvSpPr>
          <p:nvPr/>
        </p:nvSpPr>
        <p:spPr bwMode="auto">
          <a:xfrm>
            <a:off x="7812360" y="137866"/>
            <a:ext cx="1109663" cy="369887"/>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2200" b="1" i="0" u="none" strike="noStrike" cap="none" normalizeH="0" baseline="0" dirty="0" smtClean="0">
                <a:ln>
                  <a:noFill/>
                </a:ln>
                <a:solidFill>
                  <a:schemeClr val="tx1"/>
                </a:solidFill>
                <a:effectLst/>
                <a:latin typeface="Century" panose="02040604050505020304" pitchFamily="18" charset="0"/>
                <a:ea typeface="ＭＳ Ｐゴシック" panose="020B0600070205080204" pitchFamily="50" charset="-128"/>
              </a:rPr>
              <a:t>資料</a:t>
            </a:r>
            <a:r>
              <a:rPr lang="ja-JP" altLang="en-US" sz="2200" b="1" dirty="0">
                <a:latin typeface="Century" panose="02040604050505020304" pitchFamily="18" charset="0"/>
                <a:ea typeface="ＭＳ Ｐゴシック" panose="020B0600070205080204" pitchFamily="50" charset="-128"/>
              </a:rPr>
              <a:t>６</a:t>
            </a:r>
            <a:endParaRPr kumimoji="0" lang="en-US" altLang="ja-JP" sz="2200" b="1" i="0" u="none" strike="noStrike" cap="none" normalizeH="0" baseline="0" dirty="0" smtClean="0">
              <a:ln>
                <a:noFill/>
              </a:ln>
              <a:solidFill>
                <a:schemeClr val="tx1"/>
              </a:solidFill>
              <a:effectLst/>
              <a:latin typeface="Century" panose="02040604050505020304" pitchFamily="18" charset="0"/>
              <a:ea typeface="ＭＳ Ｐゴシック" panose="020B0600070205080204" pitchFamily="50" charset="-128"/>
            </a:endParaRPr>
          </a:p>
        </p:txBody>
      </p:sp>
    </p:spTree>
    <p:extLst>
      <p:ext uri="{BB962C8B-B14F-4D97-AF65-F5344CB8AC3E}">
        <p14:creationId xmlns:p14="http://schemas.microsoft.com/office/powerpoint/2010/main" val="803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8</a:t>
            </a:r>
            <a:endParaRPr kumimoji="1" lang="ja-JP" altLang="en-US" b="1" dirty="0">
              <a:solidFill>
                <a:schemeClr val="tx1"/>
              </a:solidFill>
            </a:endParaRPr>
          </a:p>
        </p:txBody>
      </p:sp>
      <p:sp>
        <p:nvSpPr>
          <p:cNvPr id="17" name="正方形/長方形 16"/>
          <p:cNvSpPr/>
          <p:nvPr/>
        </p:nvSpPr>
        <p:spPr>
          <a:xfrm>
            <a:off x="0" y="583403"/>
            <a:ext cx="5216956"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■「未来社会の実験場」にふさわしい会場計画</a:t>
            </a:r>
            <a:endParaRPr lang="ja-JP" altLang="en-US" sz="2000" dirty="0"/>
          </a:p>
        </p:txBody>
      </p:sp>
      <p:sp>
        <p:nvSpPr>
          <p:cNvPr id="6" name="正方形/長方形 5"/>
          <p:cNvSpPr/>
          <p:nvPr/>
        </p:nvSpPr>
        <p:spPr>
          <a:xfrm>
            <a:off x="1158888" y="1346494"/>
            <a:ext cx="7953935" cy="1569660"/>
          </a:xfrm>
          <a:prstGeom prst="rect">
            <a:avLst/>
          </a:prstGeom>
        </p:spPr>
        <p:txBody>
          <a:bodyPr wrap="square">
            <a:spAutoFit/>
          </a:bodyPr>
          <a:lstStyle/>
          <a:p>
            <a:pPr marL="174625" indent="-174625"/>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rPr>
              <a:t>などの活用により、人の</a:t>
            </a:r>
            <a:r>
              <a:rPr lang="ja-JP" altLang="en-US" sz="1600" b="1" dirty="0" smtClean="0">
                <a:latin typeface="Meiryo UI" panose="020B0604030504040204" pitchFamily="50" charset="-128"/>
                <a:ea typeface="Meiryo UI" panose="020B0604030504040204" pitchFamily="50" charset="-128"/>
              </a:rPr>
              <a:t>流れ</a:t>
            </a:r>
            <a:r>
              <a:rPr lang="ja-JP" altLang="en-US" sz="1600" b="1" dirty="0">
                <a:latin typeface="Meiryo UI" panose="020B0604030504040204" pitchFamily="50" charset="-128"/>
                <a:ea typeface="Meiryo UI" panose="020B0604030504040204" pitchFamily="50" charset="-128"/>
              </a:rPr>
              <a:t>を制御</a:t>
            </a:r>
            <a:r>
              <a:rPr lang="ja-JP" altLang="en-US" sz="1600" dirty="0">
                <a:latin typeface="Meiryo UI" panose="020B0604030504040204" pitchFamily="50" charset="-128"/>
                <a:ea typeface="Meiryo UI" panose="020B0604030504040204" pitchFamily="50" charset="-128"/>
              </a:rPr>
              <a:t>することで、</a:t>
            </a:r>
            <a:r>
              <a:rPr lang="ja-JP" altLang="en-US" sz="1600" b="1" dirty="0">
                <a:latin typeface="Meiryo UI" panose="020B0604030504040204" pitchFamily="50" charset="-128"/>
                <a:ea typeface="Meiryo UI" panose="020B0604030504040204" pitchFamily="50" charset="-128"/>
              </a:rPr>
              <a:t>入場、</a:t>
            </a:r>
            <a:r>
              <a:rPr lang="ja-JP" altLang="en-US" sz="1600" b="1" dirty="0" smtClean="0">
                <a:latin typeface="Meiryo UI" panose="020B0604030504040204" pitchFamily="50" charset="-128"/>
                <a:ea typeface="Meiryo UI" panose="020B0604030504040204" pitchFamily="50" charset="-128"/>
              </a:rPr>
              <a:t>会場内</a:t>
            </a:r>
            <a:r>
              <a:rPr lang="ja-JP" altLang="en-US" sz="1600" b="1" dirty="0">
                <a:latin typeface="Meiryo UI" panose="020B0604030504040204" pitchFamily="50" charset="-128"/>
                <a:ea typeface="Meiryo UI" panose="020B0604030504040204" pitchFamily="50" charset="-128"/>
              </a:rPr>
              <a:t>の待ち時間ゼロ</a:t>
            </a:r>
            <a:r>
              <a:rPr lang="ja-JP" altLang="en-US" sz="1600" dirty="0">
                <a:latin typeface="Meiryo UI" panose="020B0604030504040204" pitchFamily="50" charset="-128"/>
                <a:ea typeface="Meiryo UI" panose="020B0604030504040204" pitchFamily="50" charset="-128"/>
              </a:rPr>
              <a:t>を実現</a:t>
            </a:r>
            <a:r>
              <a:rPr lang="ja-JP" altLang="en-US" sz="1600" dirty="0" smtClean="0">
                <a:latin typeface="Meiryo UI" panose="020B0604030504040204" pitchFamily="50" charset="-128"/>
                <a:ea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キャッシュレス、生体認証</a:t>
            </a:r>
            <a:r>
              <a:rPr lang="ja-JP" altLang="en-US" sz="1600" b="1" dirty="0" smtClean="0">
                <a:latin typeface="Meiryo UI" panose="020B0604030504040204" pitchFamily="50" charset="-128"/>
                <a:ea typeface="Meiryo UI" panose="020B0604030504040204" pitchFamily="50" charset="-128"/>
              </a:rPr>
              <a:t>システム</a:t>
            </a:r>
            <a:r>
              <a:rPr lang="ja-JP" altLang="en-US" sz="1600" b="1" dirty="0">
                <a:latin typeface="Meiryo UI" panose="020B0604030504040204" pitchFamily="50" charset="-128"/>
                <a:ea typeface="Meiryo UI" panose="020B0604030504040204" pitchFamily="50" charset="-128"/>
              </a:rPr>
              <a:t>、世界中の人と会話</a:t>
            </a:r>
            <a:r>
              <a:rPr lang="ja-JP" altLang="en-US" sz="1600" b="1" dirty="0" smtClean="0">
                <a:latin typeface="Meiryo UI" panose="020B0604030504040204" pitchFamily="50" charset="-128"/>
                <a:ea typeface="Meiryo UI" panose="020B0604030504040204" pitchFamily="50" charset="-128"/>
              </a:rPr>
              <a:t>できる</a:t>
            </a:r>
            <a:r>
              <a:rPr lang="ja-JP" altLang="en-US" sz="1600" b="1" dirty="0">
                <a:latin typeface="Meiryo UI" panose="020B0604030504040204" pitchFamily="50" charset="-128"/>
                <a:ea typeface="Meiryo UI" panose="020B0604030504040204" pitchFamily="50" charset="-128"/>
              </a:rPr>
              <a:t>多言語システム</a:t>
            </a:r>
            <a:r>
              <a:rPr lang="ja-JP" altLang="en-US" sz="1600" dirty="0">
                <a:latin typeface="Meiryo UI" panose="020B0604030504040204" pitchFamily="50" charset="-128"/>
                <a:ea typeface="Meiryo UI" panose="020B0604030504040204" pitchFamily="50" charset="-128"/>
              </a:rPr>
              <a:t>を実装する。</a:t>
            </a:r>
          </a:p>
          <a:p>
            <a:pPr marL="174625" indent="-174625"/>
            <a:r>
              <a:rPr lang="ja-JP" altLang="en-US" sz="1600" dirty="0">
                <a:latin typeface="Meiryo UI" panose="020B0604030504040204" pitchFamily="50" charset="-128"/>
                <a:ea typeface="Meiryo UI" panose="020B0604030504040204" pitchFamily="50" charset="-128"/>
              </a:rPr>
              <a:t>▼地震、台風を意識し、</a:t>
            </a:r>
            <a:r>
              <a:rPr lang="ja-JP" altLang="en-US" sz="1600" b="1" dirty="0">
                <a:latin typeface="Meiryo UI" panose="020B0604030504040204" pitchFamily="50" charset="-128"/>
                <a:ea typeface="Meiryo UI" panose="020B0604030504040204" pitchFamily="50" charset="-128"/>
              </a:rPr>
              <a:t>防災</a:t>
            </a:r>
            <a:r>
              <a:rPr lang="ja-JP" altLang="en-US" sz="1600" b="1" dirty="0" smtClean="0">
                <a:latin typeface="Meiryo UI" panose="020B0604030504040204" pitchFamily="50" charset="-128"/>
                <a:ea typeface="Meiryo UI" panose="020B0604030504040204" pitchFamily="50" charset="-128"/>
              </a:rPr>
              <a:t>・減災</a:t>
            </a:r>
            <a:r>
              <a:rPr lang="ja-JP" altLang="en-US" sz="1600" b="1" dirty="0">
                <a:latin typeface="Meiryo UI" panose="020B0604030504040204" pitchFamily="50" charset="-128"/>
                <a:ea typeface="Meiryo UI" panose="020B0604030504040204" pitchFamily="50" charset="-128"/>
              </a:rPr>
              <a:t>技術を駆使した</a:t>
            </a:r>
            <a:r>
              <a:rPr lang="ja-JP" altLang="en-US" sz="1600" b="1" dirty="0" smtClean="0">
                <a:latin typeface="Meiryo UI" panose="020B0604030504040204" pitchFamily="50" charset="-128"/>
                <a:ea typeface="Meiryo UI" panose="020B0604030504040204" pitchFamily="50" charset="-128"/>
              </a:rPr>
              <a:t>レジリエント</a:t>
            </a:r>
            <a:r>
              <a:rPr lang="ja-JP" altLang="en-US" sz="1600" b="1" dirty="0">
                <a:latin typeface="Meiryo UI" panose="020B0604030504040204" pitchFamily="50" charset="-128"/>
                <a:ea typeface="Meiryo UI" panose="020B0604030504040204" pitchFamily="50" charset="-128"/>
              </a:rPr>
              <a:t>な会場を整備</a:t>
            </a:r>
            <a:r>
              <a:rPr lang="ja-JP" altLang="en-US" sz="1600" dirty="0">
                <a:latin typeface="Meiryo UI" panose="020B0604030504040204" pitchFamily="50" charset="-128"/>
                <a:ea typeface="Meiryo UI" panose="020B0604030504040204" pitchFamily="50" charset="-128"/>
              </a:rPr>
              <a:t>すると</a:t>
            </a:r>
            <a:r>
              <a:rPr lang="ja-JP" altLang="en-US" sz="1600" dirty="0" smtClean="0">
                <a:latin typeface="Meiryo UI" panose="020B0604030504040204" pitchFamily="50" charset="-128"/>
                <a:ea typeface="Meiryo UI" panose="020B0604030504040204" pitchFamily="50" charset="-128"/>
              </a:rPr>
              <a:t>ともに</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そのノウハウを世界に</a:t>
            </a:r>
            <a:r>
              <a:rPr lang="ja-JP" altLang="en-US" sz="1600" b="1" dirty="0" smtClean="0">
                <a:latin typeface="Meiryo UI" panose="020B0604030504040204" pitchFamily="50" charset="-128"/>
                <a:ea typeface="Meiryo UI" panose="020B0604030504040204" pitchFamily="50" charset="-128"/>
              </a:rPr>
              <a:t>発信</a:t>
            </a:r>
            <a:r>
              <a:rPr lang="ja-JP" altLang="en-US" sz="1600" dirty="0" smtClean="0">
                <a:latin typeface="Meiryo UI" panose="020B0604030504040204" pitchFamily="50" charset="-128"/>
                <a:ea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rPr>
              <a:t>。</a:t>
            </a:r>
          </a:p>
          <a:p>
            <a:pPr marL="174625" indent="-174625"/>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ロボットと人間が心を</a:t>
            </a:r>
            <a:r>
              <a:rPr lang="ja-JP" altLang="en-US" sz="1600" b="1" dirty="0" smtClean="0">
                <a:latin typeface="Meiryo UI" panose="020B0604030504040204" pitchFamily="50" charset="-128"/>
                <a:ea typeface="Meiryo UI" panose="020B0604030504040204" pitchFamily="50" charset="-128"/>
              </a:rPr>
              <a:t>通わせ共存</a:t>
            </a:r>
            <a:r>
              <a:rPr lang="ja-JP" altLang="en-US" sz="1600" b="1" dirty="0">
                <a:latin typeface="Meiryo UI" panose="020B0604030504040204" pitchFamily="50" charset="-128"/>
                <a:ea typeface="Meiryo UI" panose="020B0604030504040204" pitchFamily="50" charset="-128"/>
              </a:rPr>
              <a:t>する社会</a:t>
            </a:r>
            <a:r>
              <a:rPr lang="ja-JP" altLang="en-US" sz="1600" dirty="0">
                <a:latin typeface="Meiryo UI" panose="020B0604030504040204" pitchFamily="50" charset="-128"/>
                <a:ea typeface="Meiryo UI" panose="020B0604030504040204" pitchFamily="50" charset="-128"/>
              </a:rPr>
              <a:t>を示す。</a:t>
            </a:r>
          </a:p>
          <a:p>
            <a:pPr marL="174625" indent="-174625"/>
            <a:r>
              <a:rPr lang="ja-JP" altLang="en-US" sz="1600" dirty="0" smtClean="0">
                <a:latin typeface="Meiryo UI" panose="020B0604030504040204" pitchFamily="50" charset="-128"/>
                <a:ea typeface="Meiryo UI" panose="020B0604030504040204" pitchFamily="50" charset="-128"/>
              </a:rPr>
              <a:t>▼最先端</a:t>
            </a:r>
            <a:r>
              <a:rPr lang="ja-JP" altLang="en-US" sz="1600" dirty="0">
                <a:latin typeface="Meiryo UI" panose="020B0604030504040204" pitchFamily="50" charset="-128"/>
                <a:ea typeface="Meiryo UI" panose="020B0604030504040204" pitchFamily="50" charset="-128"/>
              </a:rPr>
              <a:t>技術を活用しながら</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そこ</a:t>
            </a:r>
            <a:r>
              <a:rPr lang="ja-JP" altLang="en-US" sz="1600" b="1" dirty="0">
                <a:latin typeface="Meiryo UI" panose="020B0604030504040204" pitchFamily="50" charset="-128"/>
                <a:ea typeface="Meiryo UI" panose="020B0604030504040204" pitchFamily="50" charset="-128"/>
              </a:rPr>
              <a:t>でしか体験できない</a:t>
            </a:r>
            <a:r>
              <a:rPr lang="ja-JP" altLang="en-US" sz="1600" b="1" dirty="0" smtClean="0">
                <a:latin typeface="Meiryo UI" panose="020B0604030504040204" pitchFamily="50" charset="-128"/>
                <a:ea typeface="Meiryo UI" panose="020B0604030504040204" pitchFamily="50" charset="-128"/>
              </a:rPr>
              <a:t>リアルな</a:t>
            </a:r>
            <a:r>
              <a:rPr lang="ja-JP" altLang="en-US" sz="1600" b="1" dirty="0">
                <a:latin typeface="Meiryo UI" panose="020B0604030504040204" pitchFamily="50" charset="-128"/>
                <a:ea typeface="Meiryo UI" panose="020B0604030504040204" pitchFamily="50" charset="-128"/>
              </a:rPr>
              <a:t>楽しさ・価値を提供</a:t>
            </a:r>
            <a:r>
              <a:rPr lang="ja-JP" altLang="en-US" sz="1600" dirty="0" smtClean="0">
                <a:latin typeface="Meiryo UI" panose="020B0604030504040204" pitchFamily="50" charset="-128"/>
                <a:ea typeface="Meiryo UI" panose="020B0604030504040204" pitchFamily="50" charset="-128"/>
              </a:rPr>
              <a:t>する。</a:t>
            </a:r>
            <a:endParaRPr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1187982" y="3379394"/>
            <a:ext cx="7953935"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▼会</a:t>
            </a:r>
            <a:r>
              <a:rPr lang="ja-JP" altLang="en-US" sz="1600" dirty="0">
                <a:latin typeface="Meiryo UI" panose="020B0604030504040204" pitchFamily="50" charset="-128"/>
                <a:ea typeface="Meiryo UI" panose="020B0604030504040204" pitchFamily="50" charset="-128"/>
              </a:rPr>
              <a:t>場内における</a:t>
            </a:r>
            <a:r>
              <a:rPr lang="ja-JP" altLang="en-US" sz="1600" b="1" dirty="0" smtClean="0">
                <a:latin typeface="Meiryo UI" panose="020B0604030504040204" pitchFamily="50" charset="-128"/>
                <a:ea typeface="Meiryo UI" panose="020B0604030504040204" pitchFamily="50" charset="-128"/>
              </a:rPr>
              <a:t>再エネ</a:t>
            </a:r>
            <a:r>
              <a:rPr lang="en-US" altLang="ja-JP" sz="1600" b="1" dirty="0" smtClean="0">
                <a:latin typeface="Meiryo UI" panose="020B0604030504040204" pitchFamily="50" charset="-128"/>
                <a:ea typeface="Meiryo UI" panose="020B0604030504040204" pitchFamily="50" charset="-128"/>
              </a:rPr>
              <a:t>100</a:t>
            </a:r>
            <a:r>
              <a:rPr lang="ja-JP" altLang="en-US" sz="1600" b="1" dirty="0">
                <a:latin typeface="Meiryo UI" panose="020B0604030504040204" pitchFamily="50" charset="-128"/>
                <a:ea typeface="Meiryo UI" panose="020B0604030504040204" pitchFamily="50" charset="-128"/>
              </a:rPr>
              <a:t>％、水素利用、</a:t>
            </a:r>
            <a:r>
              <a:rPr lang="en-US" altLang="ja-JP" sz="1600" b="1" dirty="0">
                <a:latin typeface="Meiryo UI" panose="020B0604030504040204" pitchFamily="50" charset="-128"/>
                <a:ea typeface="Meiryo UI" panose="020B0604030504040204" pitchFamily="50" charset="-128"/>
              </a:rPr>
              <a:t>CO2</a:t>
            </a:r>
            <a:r>
              <a:rPr lang="ja-JP" altLang="en-US" sz="1600" b="1" dirty="0" smtClean="0">
                <a:latin typeface="Meiryo UI" panose="020B0604030504040204" pitchFamily="50" charset="-128"/>
                <a:ea typeface="Meiryo UI" panose="020B0604030504040204" pitchFamily="50" charset="-128"/>
              </a:rPr>
              <a:t>ゼロエミッション</a:t>
            </a:r>
            <a:r>
              <a:rPr lang="ja-JP" altLang="en-US" sz="1600" b="1" dirty="0">
                <a:latin typeface="Meiryo UI" panose="020B0604030504040204" pitchFamily="50" charset="-128"/>
                <a:ea typeface="Meiryo UI" panose="020B0604030504040204" pitchFamily="50" charset="-128"/>
              </a:rPr>
              <a:t>を実現</a:t>
            </a:r>
            <a:r>
              <a:rPr lang="ja-JP" altLang="en-US" sz="1600" dirty="0">
                <a:latin typeface="Meiryo UI" panose="020B0604030504040204" pitchFamily="50" charset="-128"/>
                <a:ea typeface="Meiryo UI" panose="020B0604030504040204" pitchFamily="50" charset="-128"/>
              </a:rPr>
              <a:t>する。</a:t>
            </a:r>
          </a:p>
          <a:p>
            <a:r>
              <a:rPr lang="ja-JP" altLang="en-US" sz="1600" dirty="0">
                <a:latin typeface="Meiryo UI" panose="020B0604030504040204" pitchFamily="50" charset="-128"/>
                <a:ea typeface="Meiryo UI" panose="020B0604030504040204" pitchFamily="50" charset="-128"/>
              </a:rPr>
              <a:t>▼パビリオン自体、またその</a:t>
            </a:r>
            <a:r>
              <a:rPr lang="ja-JP" altLang="en-US" sz="1600" dirty="0" smtClean="0">
                <a:latin typeface="Meiryo UI" panose="020B0604030504040204" pitchFamily="50" charset="-128"/>
                <a:ea typeface="Meiryo UI" panose="020B0604030504040204" pitchFamily="50" charset="-128"/>
              </a:rPr>
              <a:t>解体</a:t>
            </a:r>
            <a:r>
              <a:rPr lang="ja-JP" altLang="en-US" sz="1600" dirty="0">
                <a:latin typeface="Meiryo UI" panose="020B0604030504040204" pitchFamily="50" charset="-128"/>
                <a:ea typeface="Meiryo UI" panose="020B0604030504040204" pitchFamily="50" charset="-128"/>
              </a:rPr>
              <a:t>で発生する</a:t>
            </a:r>
            <a:r>
              <a:rPr lang="ja-JP" altLang="en-US" sz="1600" b="1" dirty="0">
                <a:latin typeface="Meiryo UI" panose="020B0604030504040204" pitchFamily="50" charset="-128"/>
                <a:ea typeface="Meiryo UI" panose="020B0604030504040204" pitchFamily="50" charset="-128"/>
              </a:rPr>
              <a:t>廃材の利活用</a:t>
            </a:r>
            <a:r>
              <a:rPr lang="ja-JP" altLang="en-US" sz="1600" dirty="0" smtClean="0">
                <a:latin typeface="Meiryo UI" panose="020B0604030504040204" pitchFamily="50" charset="-128"/>
                <a:ea typeface="Meiryo UI" panose="020B0604030504040204" pitchFamily="50" charset="-128"/>
              </a:rPr>
              <a:t>を予め</a:t>
            </a:r>
            <a:r>
              <a:rPr lang="ja-JP" altLang="en-US" sz="1600" dirty="0">
                <a:latin typeface="Meiryo UI" panose="020B0604030504040204" pitchFamily="50" charset="-128"/>
                <a:ea typeface="Meiryo UI" panose="020B0604030504040204" pitchFamily="50" charset="-128"/>
              </a:rPr>
              <a:t>織り込んだ設計を行う。</a:t>
            </a:r>
          </a:p>
          <a:p>
            <a:r>
              <a:rPr lang="ja-JP" altLang="en-US" sz="1600" dirty="0" smtClean="0">
                <a:latin typeface="Meiryo UI" panose="020B0604030504040204" pitchFamily="50" charset="-128"/>
                <a:ea typeface="Meiryo UI" panose="020B0604030504040204" pitchFamily="50" charset="-128"/>
              </a:rPr>
              <a:t>▼会場</a:t>
            </a:r>
            <a:r>
              <a:rPr lang="ja-JP" altLang="en-US" sz="1600" dirty="0">
                <a:latin typeface="Meiryo UI" panose="020B0604030504040204" pitchFamily="50" charset="-128"/>
                <a:ea typeface="Meiryo UI" panose="020B0604030504040204" pitchFamily="50" charset="-128"/>
              </a:rPr>
              <a:t>が瀬戸内海を臨む</a:t>
            </a:r>
            <a:r>
              <a:rPr lang="ja-JP" altLang="en-US" sz="1600" dirty="0" smtClean="0">
                <a:latin typeface="Meiryo UI" panose="020B0604030504040204" pitchFamily="50" charset="-128"/>
                <a:ea typeface="Meiryo UI" panose="020B0604030504040204" pitchFamily="50" charset="-128"/>
              </a:rPr>
              <a:t>立地で</a:t>
            </a:r>
            <a:r>
              <a:rPr lang="ja-JP" altLang="en-US" sz="1600" dirty="0">
                <a:latin typeface="Meiryo UI" panose="020B0604030504040204" pitchFamily="50" charset="-128"/>
                <a:ea typeface="Meiryo UI" panose="020B0604030504040204" pitchFamily="50" charset="-128"/>
              </a:rPr>
              <a:t>あることを意識し、</a:t>
            </a:r>
            <a:r>
              <a:rPr lang="ja-JP" altLang="en-US" sz="1600" b="1" dirty="0">
                <a:latin typeface="Meiryo UI" panose="020B0604030504040204" pitchFamily="50" charset="-128"/>
                <a:ea typeface="Meiryo UI" panose="020B0604030504040204" pitchFamily="50" charset="-128"/>
              </a:rPr>
              <a:t>自然</a:t>
            </a:r>
            <a:r>
              <a:rPr lang="ja-JP" altLang="en-US" sz="1600" b="1" dirty="0" smtClean="0">
                <a:latin typeface="Meiryo UI" panose="020B0604030504040204" pitchFamily="50" charset="-128"/>
                <a:ea typeface="Meiryo UI" panose="020B0604030504040204" pitchFamily="50" charset="-128"/>
              </a:rPr>
              <a:t>環境</a:t>
            </a:r>
            <a:r>
              <a:rPr lang="ja-JP" altLang="en-US" sz="1600" b="1" dirty="0">
                <a:latin typeface="Meiryo UI" panose="020B0604030504040204" pitchFamily="50" charset="-128"/>
                <a:ea typeface="Meiryo UI" panose="020B0604030504040204" pitchFamily="50" charset="-128"/>
              </a:rPr>
              <a:t>との調和</a:t>
            </a:r>
            <a:r>
              <a:rPr lang="ja-JP" altLang="en-US" sz="1600" dirty="0">
                <a:latin typeface="Meiryo UI" panose="020B0604030504040204" pitchFamily="50" charset="-128"/>
                <a:ea typeface="Meiryo UI" panose="020B0604030504040204" pitchFamily="50" charset="-128"/>
              </a:rPr>
              <a:t>に留意する</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1219517" y="4873415"/>
            <a:ext cx="7742947"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▼主</a:t>
            </a:r>
            <a:r>
              <a:rPr lang="ja-JP" altLang="en-US" sz="1600" dirty="0">
                <a:latin typeface="Meiryo UI" panose="020B0604030504040204" pitchFamily="50" charset="-128"/>
                <a:ea typeface="Meiryo UI" panose="020B0604030504040204" pitchFamily="50" charset="-128"/>
              </a:rPr>
              <a:t>要駅</a:t>
            </a:r>
            <a:r>
              <a:rPr lang="ja-JP" altLang="en-US" sz="1600" dirty="0" err="1">
                <a:latin typeface="Meiryo UI" panose="020B0604030504040204" pitchFamily="50" charset="-128"/>
                <a:ea typeface="Meiryo UI" panose="020B0604030504040204" pitchFamily="50" charset="-128"/>
              </a:rPr>
              <a:t>ー</a:t>
            </a:r>
            <a:r>
              <a:rPr lang="ja-JP" altLang="en-US" sz="1600" dirty="0">
                <a:latin typeface="Meiryo UI" panose="020B0604030504040204" pitchFamily="50" charset="-128"/>
                <a:ea typeface="Meiryo UI" panose="020B0604030504040204" pitchFamily="50" charset="-128"/>
              </a:rPr>
              <a:t>会場間の</a:t>
            </a:r>
            <a:r>
              <a:rPr lang="ja-JP" altLang="en-US" sz="1600" b="1" dirty="0">
                <a:latin typeface="Meiryo UI" panose="020B0604030504040204" pitchFamily="50" charset="-128"/>
                <a:ea typeface="Meiryo UI" panose="020B0604030504040204" pitchFamily="50" charset="-128"/>
              </a:rPr>
              <a:t>自動</a:t>
            </a:r>
            <a:r>
              <a:rPr lang="ja-JP" altLang="en-US" sz="1600" b="1" dirty="0" smtClean="0">
                <a:latin typeface="Meiryo UI" panose="020B0604030504040204" pitchFamily="50" charset="-128"/>
                <a:ea typeface="Meiryo UI" panose="020B0604030504040204" pitchFamily="50" charset="-128"/>
              </a:rPr>
              <a:t>走行</a:t>
            </a:r>
            <a:r>
              <a:rPr lang="ja-JP" altLang="en-US" sz="1600" b="1" dirty="0">
                <a:latin typeface="Meiryo UI" panose="020B0604030504040204" pitchFamily="50" charset="-128"/>
                <a:ea typeface="Meiryo UI" panose="020B0604030504040204" pitchFamily="50" charset="-128"/>
              </a:rPr>
              <a:t>、空飛ぶクルマなどの次</a:t>
            </a:r>
            <a:r>
              <a:rPr lang="ja-JP" altLang="en-US" sz="1600" b="1" dirty="0" smtClean="0">
                <a:latin typeface="Meiryo UI" panose="020B0604030504040204" pitchFamily="50" charset="-128"/>
                <a:ea typeface="Meiryo UI" panose="020B0604030504040204" pitchFamily="50" charset="-128"/>
              </a:rPr>
              <a:t>世代</a:t>
            </a:r>
            <a:r>
              <a:rPr lang="ja-JP" altLang="en-US" sz="1600" b="1" dirty="0">
                <a:latin typeface="Meiryo UI" panose="020B0604030504040204" pitchFamily="50" charset="-128"/>
                <a:ea typeface="Meiryo UI" panose="020B0604030504040204" pitchFamily="50" charset="-128"/>
              </a:rPr>
              <a:t>モビリティ</a:t>
            </a:r>
            <a:r>
              <a:rPr lang="ja-JP" altLang="en-US" sz="1600" dirty="0">
                <a:latin typeface="Meiryo UI" panose="020B0604030504040204" pitchFamily="50" charset="-128"/>
                <a:ea typeface="Meiryo UI" panose="020B0604030504040204" pitchFamily="50" charset="-128"/>
              </a:rPr>
              <a:t>を実装する。</a:t>
            </a:r>
          </a:p>
          <a:p>
            <a:r>
              <a:rPr lang="ja-JP" altLang="en-US" sz="1600" dirty="0" smtClean="0">
                <a:latin typeface="Meiryo UI" panose="020B0604030504040204" pitchFamily="50" charset="-128"/>
                <a:ea typeface="Meiryo UI" panose="020B0604030504040204" pitchFamily="50" charset="-128"/>
              </a:rPr>
              <a:t>▼水</a:t>
            </a:r>
            <a:r>
              <a:rPr lang="ja-JP" altLang="en-US" sz="1600" dirty="0">
                <a:latin typeface="Meiryo UI" panose="020B0604030504040204" pitchFamily="50" charset="-128"/>
                <a:ea typeface="Meiryo UI" panose="020B0604030504040204" pitchFamily="50" charset="-128"/>
              </a:rPr>
              <a:t>都・大阪にふさわしい</a:t>
            </a:r>
            <a:r>
              <a:rPr lang="ja-JP" altLang="en-US" sz="1600" dirty="0" smtClean="0">
                <a:latin typeface="Meiryo UI" panose="020B0604030504040204" pitchFamily="50" charset="-128"/>
                <a:ea typeface="Meiryo UI" panose="020B0604030504040204" pitchFamily="50" charset="-128"/>
              </a:rPr>
              <a:t>、会場</a:t>
            </a:r>
            <a:r>
              <a:rPr lang="ja-JP" altLang="en-US" sz="1600" dirty="0">
                <a:latin typeface="Meiryo UI" panose="020B0604030504040204" pitchFamily="50" charset="-128"/>
                <a:ea typeface="Meiryo UI" panose="020B0604030504040204" pitchFamily="50" charset="-128"/>
              </a:rPr>
              <a:t>⇔空港、会場⇔大阪・</a:t>
            </a:r>
            <a:r>
              <a:rPr lang="ja-JP" altLang="en-US" sz="1600" dirty="0" smtClean="0">
                <a:latin typeface="Meiryo UI" panose="020B0604030504040204" pitchFamily="50" charset="-128"/>
                <a:ea typeface="Meiryo UI" panose="020B0604030504040204" pitchFamily="50" charset="-128"/>
              </a:rPr>
              <a:t>関西</a:t>
            </a:r>
            <a:r>
              <a:rPr lang="ja-JP" altLang="en-US" sz="1600" dirty="0">
                <a:latin typeface="Meiryo UI" panose="020B0604030504040204" pitchFamily="50" charset="-128"/>
                <a:ea typeface="Meiryo UI" panose="020B0604030504040204" pitchFamily="50" charset="-128"/>
              </a:rPr>
              <a:t>の</a:t>
            </a:r>
            <a:r>
              <a:rPr lang="ja-JP" altLang="en-US" sz="1600" b="1" dirty="0">
                <a:latin typeface="Meiryo UI" panose="020B0604030504040204" pitchFamily="50" charset="-128"/>
                <a:ea typeface="Meiryo UI" panose="020B0604030504040204" pitchFamily="50" charset="-128"/>
              </a:rPr>
              <a:t>水上輸送</a:t>
            </a:r>
            <a:r>
              <a:rPr lang="ja-JP" altLang="en-US" sz="1600" dirty="0">
                <a:latin typeface="Meiryo UI" panose="020B0604030504040204" pitchFamily="50" charset="-128"/>
                <a:ea typeface="Meiryo UI" panose="020B0604030504040204" pitchFamily="50" charset="-128"/>
              </a:rPr>
              <a:t>を活用する。</a:t>
            </a:r>
          </a:p>
          <a:p>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会場</a:t>
            </a:r>
            <a:r>
              <a:rPr lang="ja-JP" altLang="en-US" sz="1600" b="1" dirty="0">
                <a:latin typeface="Meiryo UI" panose="020B0604030504040204" pitchFamily="50" charset="-128"/>
                <a:ea typeface="Meiryo UI" panose="020B0604030504040204" pitchFamily="50" charset="-128"/>
              </a:rPr>
              <a:t>と連動したイベント</a:t>
            </a:r>
            <a:r>
              <a:rPr lang="ja-JP" altLang="en-US" sz="1600" b="1" dirty="0" smtClean="0">
                <a:latin typeface="Meiryo UI" panose="020B0604030504040204" pitchFamily="50" charset="-128"/>
                <a:ea typeface="Meiryo UI" panose="020B0604030504040204" pitchFamily="50" charset="-128"/>
              </a:rPr>
              <a:t>や街</a:t>
            </a:r>
            <a:r>
              <a:rPr lang="ja-JP" altLang="en-US" sz="1600" b="1" dirty="0">
                <a:latin typeface="Meiryo UI" panose="020B0604030504040204" pitchFamily="50" charset="-128"/>
                <a:ea typeface="Meiryo UI" panose="020B0604030504040204" pitchFamily="50" charset="-128"/>
              </a:rPr>
              <a:t>の装飾</a:t>
            </a:r>
            <a:r>
              <a:rPr lang="ja-JP" altLang="en-US" sz="1600" dirty="0">
                <a:latin typeface="Meiryo UI" panose="020B0604030504040204" pitchFamily="50" charset="-128"/>
                <a:ea typeface="Meiryo UI" panose="020B0604030504040204" pitchFamily="50" charset="-128"/>
              </a:rPr>
              <a:t>など、会場外も</a:t>
            </a:r>
            <a:r>
              <a:rPr lang="ja-JP" altLang="en-US" sz="1600" dirty="0" smtClean="0">
                <a:latin typeface="Meiryo UI" panose="020B0604030504040204" pitchFamily="50" charset="-128"/>
                <a:ea typeface="Meiryo UI" panose="020B0604030504040204" pitchFamily="50" charset="-128"/>
              </a:rPr>
              <a:t>含めた</a:t>
            </a:r>
            <a:r>
              <a:rPr lang="ja-JP" altLang="en-US" sz="1600" b="1" dirty="0">
                <a:latin typeface="Meiryo UI" panose="020B0604030504040204" pitchFamily="50" charset="-128"/>
                <a:ea typeface="Meiryo UI" panose="020B0604030504040204" pitchFamily="50" charset="-128"/>
              </a:rPr>
              <a:t>一貫性のある体験を</a:t>
            </a:r>
            <a:r>
              <a:rPr lang="ja-JP" altLang="en-US" sz="1600" b="1" dirty="0" smtClean="0">
                <a:latin typeface="Meiryo UI" panose="020B0604030504040204" pitchFamily="50" charset="-128"/>
                <a:ea typeface="Meiryo UI" panose="020B0604030504040204" pitchFamily="50" charset="-128"/>
              </a:rPr>
              <a:t>デザイン</a:t>
            </a:r>
            <a:r>
              <a:rPr lang="ja-JP" altLang="en-US" sz="1600" dirty="0">
                <a:latin typeface="Meiryo UI" panose="020B0604030504040204" pitchFamily="50" charset="-128"/>
                <a:ea typeface="Meiryo UI" panose="020B0604030504040204" pitchFamily="50" charset="-128"/>
              </a:rPr>
              <a:t>する</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142315" y="1651093"/>
            <a:ext cx="1047750" cy="923925"/>
          </a:xfrm>
          <a:prstGeom prst="rect">
            <a:avLst/>
          </a:prstGeom>
        </p:spPr>
      </p:pic>
      <p:pic>
        <p:nvPicPr>
          <p:cNvPr id="3" name="図 2"/>
          <p:cNvPicPr>
            <a:picLocks noChangeAspect="1"/>
          </p:cNvPicPr>
          <p:nvPr/>
        </p:nvPicPr>
        <p:blipFill>
          <a:blip r:embed="rId3"/>
          <a:stretch>
            <a:fillRect/>
          </a:stretch>
        </p:blipFill>
        <p:spPr>
          <a:xfrm>
            <a:off x="64032" y="3387837"/>
            <a:ext cx="1200150" cy="904875"/>
          </a:xfrm>
          <a:prstGeom prst="rect">
            <a:avLst/>
          </a:prstGeom>
        </p:spPr>
      </p:pic>
      <p:pic>
        <p:nvPicPr>
          <p:cNvPr id="4" name="図 3"/>
          <p:cNvPicPr>
            <a:picLocks noChangeAspect="1"/>
          </p:cNvPicPr>
          <p:nvPr/>
        </p:nvPicPr>
        <p:blipFill>
          <a:blip r:embed="rId4"/>
          <a:stretch>
            <a:fillRect/>
          </a:stretch>
        </p:blipFill>
        <p:spPr>
          <a:xfrm>
            <a:off x="159282" y="4873415"/>
            <a:ext cx="1104900" cy="981075"/>
          </a:xfrm>
          <a:prstGeom prst="rect">
            <a:avLst/>
          </a:prstGeom>
        </p:spPr>
      </p:pic>
    </p:spTree>
    <p:extLst>
      <p:ext uri="{BB962C8B-B14F-4D97-AF65-F5344CB8AC3E}">
        <p14:creationId xmlns:p14="http://schemas.microsoft.com/office/powerpoint/2010/main" val="865936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9</a:t>
            </a:r>
            <a:endParaRPr kumimoji="1" lang="ja-JP" altLang="en-US" b="1" dirty="0">
              <a:solidFill>
                <a:schemeClr val="tx1"/>
              </a:solidFill>
            </a:endParaRPr>
          </a:p>
        </p:txBody>
      </p:sp>
      <p:sp>
        <p:nvSpPr>
          <p:cNvPr id="17" name="正方形/長方形 16"/>
          <p:cNvSpPr/>
          <p:nvPr/>
        </p:nvSpPr>
        <p:spPr>
          <a:xfrm>
            <a:off x="0" y="583403"/>
            <a:ext cx="5216956"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■日本の飛躍の契機に</a:t>
            </a:r>
            <a:endParaRPr lang="ja-JP" altLang="en-US" sz="2000" dirty="0"/>
          </a:p>
        </p:txBody>
      </p:sp>
      <p:sp>
        <p:nvSpPr>
          <p:cNvPr id="6" name="正方形/長方形 5"/>
          <p:cNvSpPr/>
          <p:nvPr/>
        </p:nvSpPr>
        <p:spPr>
          <a:xfrm>
            <a:off x="1063637" y="1125858"/>
            <a:ext cx="7953935" cy="1815882"/>
          </a:xfrm>
          <a:prstGeom prst="rect">
            <a:avLst/>
          </a:prstGeom>
        </p:spPr>
        <p:txBody>
          <a:bodyPr wrap="square">
            <a:spAutoFit/>
          </a:bodyPr>
          <a:lstStyle/>
          <a:p>
            <a:pPr marL="174625" indent="-174625"/>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SDGs </a:t>
            </a:r>
            <a:r>
              <a:rPr lang="ja-JP" altLang="en-US" sz="1600" b="1" dirty="0">
                <a:latin typeface="Meiryo UI" panose="020B0604030504040204" pitchFamily="50" charset="-128"/>
                <a:ea typeface="Meiryo UI" panose="020B0604030504040204" pitchFamily="50" charset="-128"/>
              </a:rPr>
              <a:t>達成のための解決</a:t>
            </a:r>
            <a:r>
              <a:rPr lang="ja-JP" altLang="en-US" sz="1600" b="1" dirty="0" smtClean="0">
                <a:latin typeface="Meiryo UI" panose="020B0604030504040204" pitchFamily="50" charset="-128"/>
                <a:ea typeface="Meiryo UI" panose="020B0604030504040204" pitchFamily="50" charset="-128"/>
              </a:rPr>
              <a:t>策</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提示できる、</a:t>
            </a:r>
            <a:r>
              <a:rPr lang="ja-JP" altLang="en-US" sz="1600" b="1" dirty="0" smtClean="0">
                <a:latin typeface="Meiryo UI" panose="020B0604030504040204" pitchFamily="50" charset="-128"/>
                <a:ea typeface="Meiryo UI" panose="020B0604030504040204" pitchFamily="50" charset="-128"/>
              </a:rPr>
              <a:t>スタートアップ</a:t>
            </a:r>
            <a:r>
              <a:rPr lang="ja-JP" altLang="en-US" sz="1600" b="1" dirty="0">
                <a:latin typeface="Meiryo UI" panose="020B0604030504040204" pitchFamily="50" charset="-128"/>
                <a:ea typeface="Meiryo UI" panose="020B0604030504040204" pitchFamily="50" charset="-128"/>
              </a:rPr>
              <a:t>をはじめとする民間企業</a:t>
            </a:r>
            <a:r>
              <a:rPr lang="ja-JP" altLang="en-US" sz="1600" b="1" dirty="0" smtClean="0">
                <a:latin typeface="Meiryo UI" panose="020B0604030504040204" pitchFamily="50" charset="-128"/>
                <a:ea typeface="Meiryo UI" panose="020B0604030504040204" pitchFamily="50" charset="-128"/>
              </a:rPr>
              <a:t>、研究</a:t>
            </a:r>
            <a:r>
              <a:rPr lang="ja-JP" altLang="en-US" sz="1600" b="1" dirty="0">
                <a:latin typeface="Meiryo UI" panose="020B0604030504040204" pitchFamily="50" charset="-128"/>
                <a:ea typeface="Meiryo UI" panose="020B0604030504040204" pitchFamily="50" charset="-128"/>
              </a:rPr>
              <a:t>機関などによる</a:t>
            </a:r>
            <a:r>
              <a:rPr lang="ja-JP" altLang="en-US" sz="1600" b="1" dirty="0" smtClean="0">
                <a:latin typeface="Meiryo UI" panose="020B0604030504040204" pitchFamily="50" charset="-128"/>
                <a:ea typeface="Meiryo UI" panose="020B0604030504040204" pitchFamily="50" charset="-128"/>
              </a:rPr>
              <a:t>最先端技術</a:t>
            </a:r>
            <a:r>
              <a:rPr lang="ja-JP" altLang="en-US" sz="1600" b="1" dirty="0">
                <a:latin typeface="Meiryo UI" panose="020B0604030504040204" pitchFamily="50" charset="-128"/>
                <a:ea typeface="Meiryo UI" panose="020B0604030504040204" pitchFamily="50" charset="-128"/>
              </a:rPr>
              <a:t>のショーケース</a:t>
            </a:r>
            <a:r>
              <a:rPr lang="ja-JP" altLang="en-US" sz="1600" dirty="0">
                <a:latin typeface="Meiryo UI" panose="020B0604030504040204" pitchFamily="50" charset="-128"/>
                <a:ea typeface="Meiryo UI" panose="020B0604030504040204" pitchFamily="50" charset="-128"/>
              </a:rPr>
              <a:t>にする。　</a:t>
            </a:r>
          </a:p>
          <a:p>
            <a:pPr marL="174625" indent="-174625"/>
            <a:r>
              <a:rPr lang="ja-JP" altLang="en-US" sz="1600" dirty="0" smtClean="0">
                <a:latin typeface="Meiryo UI" panose="020B0604030504040204" pitchFamily="50" charset="-128"/>
                <a:ea typeface="Meiryo UI" panose="020B0604030504040204" pitchFamily="50" charset="-128"/>
              </a:rPr>
              <a:t>▼医療</a:t>
            </a:r>
            <a:r>
              <a:rPr lang="ja-JP" altLang="en-US" sz="1600" dirty="0">
                <a:latin typeface="Meiryo UI" panose="020B0604030504040204" pitchFamily="50" charset="-128"/>
                <a:ea typeface="Meiryo UI" panose="020B0604030504040204" pitchFamily="50" charset="-128"/>
              </a:rPr>
              <a:t>産業都市である</a:t>
            </a:r>
            <a:r>
              <a:rPr lang="ja-JP" altLang="en-US" sz="1600" dirty="0" smtClean="0">
                <a:latin typeface="Meiryo UI" panose="020B0604030504040204" pitchFamily="50" charset="-128"/>
                <a:ea typeface="Meiryo UI" panose="020B0604030504040204" pitchFamily="50" charset="-128"/>
              </a:rPr>
              <a:t>関西地域</a:t>
            </a:r>
            <a:r>
              <a:rPr lang="ja-JP" altLang="en-US" sz="1600" dirty="0">
                <a:latin typeface="Meiryo UI" panose="020B0604030504040204" pitchFamily="50" charset="-128"/>
                <a:ea typeface="Meiryo UI" panose="020B0604030504040204" pitchFamily="50" charset="-128"/>
              </a:rPr>
              <a:t>の</a:t>
            </a:r>
            <a:r>
              <a:rPr lang="ja-JP" altLang="en-US" sz="1600" b="1" dirty="0">
                <a:latin typeface="Meiryo UI" panose="020B0604030504040204" pitchFamily="50" charset="-128"/>
                <a:ea typeface="Meiryo UI" panose="020B0604030504040204" pitchFamily="50" charset="-128"/>
              </a:rPr>
              <a:t>大学など学術機関</a:t>
            </a:r>
            <a:r>
              <a:rPr lang="ja-JP" altLang="en-US" sz="1600" b="1" dirty="0" smtClean="0">
                <a:latin typeface="Meiryo UI" panose="020B0604030504040204" pitchFamily="50" charset="-128"/>
                <a:ea typeface="Meiryo UI" panose="020B0604030504040204" pitchFamily="50" charset="-128"/>
              </a:rPr>
              <a:t>や</a:t>
            </a:r>
            <a:r>
              <a:rPr lang="ja-JP" altLang="en-US" sz="1600" b="1" dirty="0" err="1" smtClean="0">
                <a:latin typeface="Meiryo UI" panose="020B0604030504040204" pitchFamily="50" charset="-128"/>
                <a:ea typeface="Meiryo UI" panose="020B0604030504040204" pitchFamily="50" charset="-128"/>
              </a:rPr>
              <a:t>けいはんな</a:t>
            </a:r>
            <a:r>
              <a:rPr lang="ja-JP" altLang="en-US" sz="1600" b="1" dirty="0">
                <a:latin typeface="Meiryo UI" panose="020B0604030504040204" pitchFamily="50" charset="-128"/>
                <a:ea typeface="Meiryo UI" panose="020B0604030504040204" pitchFamily="50" charset="-128"/>
              </a:rPr>
              <a:t>学研都市と</a:t>
            </a:r>
            <a:r>
              <a:rPr lang="ja-JP" altLang="en-US" sz="1600" b="1" dirty="0" smtClean="0">
                <a:latin typeface="Meiryo UI" panose="020B0604030504040204" pitchFamily="50" charset="-128"/>
                <a:ea typeface="Meiryo UI" panose="020B0604030504040204" pitchFamily="50" charset="-128"/>
              </a:rPr>
              <a:t>連携</a:t>
            </a:r>
            <a:r>
              <a:rPr lang="ja-JP" altLang="en-US" sz="1600" dirty="0" smtClean="0">
                <a:latin typeface="Meiryo UI" panose="020B0604030504040204" pitchFamily="50" charset="-128"/>
                <a:ea typeface="Meiryo UI" panose="020B0604030504040204" pitchFamily="50" charset="-128"/>
              </a:rPr>
              <a:t>し</a:t>
            </a:r>
            <a:r>
              <a:rPr lang="ja-JP" altLang="en-US" sz="1600" dirty="0">
                <a:latin typeface="Meiryo UI" panose="020B0604030504040204" pitchFamily="50" charset="-128"/>
                <a:ea typeface="Meiryo UI" panose="020B0604030504040204" pitchFamily="50" charset="-128"/>
              </a:rPr>
              <a:t>、その強みを生かした</a:t>
            </a:r>
            <a:r>
              <a:rPr lang="ja-JP" altLang="en-US" sz="1600" dirty="0" smtClean="0">
                <a:latin typeface="Meiryo UI" panose="020B0604030504040204" pitchFamily="50" charset="-128"/>
                <a:ea typeface="Meiryo UI" panose="020B0604030504040204" pitchFamily="50" charset="-128"/>
              </a:rPr>
              <a:t>解決</a:t>
            </a:r>
            <a:r>
              <a:rPr lang="ja-JP" altLang="en-US" sz="1600" dirty="0">
                <a:latin typeface="Meiryo UI" panose="020B0604030504040204" pitchFamily="50" charset="-128"/>
                <a:ea typeface="Meiryo UI" panose="020B0604030504040204" pitchFamily="50" charset="-128"/>
              </a:rPr>
              <a:t>策を提示する。</a:t>
            </a:r>
          </a:p>
          <a:p>
            <a:pPr marL="174625" indent="-174625"/>
            <a:r>
              <a:rPr lang="ja-JP" altLang="en-US" sz="1600" dirty="0" smtClean="0">
                <a:latin typeface="Meiryo UI" panose="020B0604030504040204" pitchFamily="50" charset="-128"/>
                <a:ea typeface="Meiryo UI" panose="020B0604030504040204" pitchFamily="50" charset="-128"/>
              </a:rPr>
              <a:t>▼民間</a:t>
            </a:r>
            <a:r>
              <a:rPr lang="ja-JP" altLang="en-US" sz="1600" dirty="0">
                <a:latin typeface="Meiryo UI" panose="020B0604030504040204" pitchFamily="50" charset="-128"/>
                <a:ea typeface="Meiryo UI" panose="020B0604030504040204" pitchFamily="50" charset="-128"/>
              </a:rPr>
              <a:t>企業や大学からの</a:t>
            </a:r>
            <a:r>
              <a:rPr lang="ja-JP" altLang="en-US" sz="1600" dirty="0" smtClean="0">
                <a:latin typeface="Meiryo UI" panose="020B0604030504040204" pitchFamily="50" charset="-128"/>
                <a:ea typeface="Meiryo UI" panose="020B0604030504040204" pitchFamily="50" charset="-128"/>
              </a:rPr>
              <a:t>提案</a:t>
            </a:r>
            <a:r>
              <a:rPr lang="ja-JP" altLang="en-US" sz="1600" dirty="0">
                <a:latin typeface="Meiryo UI" panose="020B0604030504040204" pitchFamily="50" charset="-128"/>
                <a:ea typeface="Meiryo UI" panose="020B0604030504040204" pitchFamily="50" charset="-128"/>
              </a:rPr>
              <a:t>の公募や</a:t>
            </a:r>
            <a:r>
              <a:rPr lang="ja-JP" altLang="en-US" sz="1600" dirty="0" smtClean="0">
                <a:latin typeface="Meiryo UI" panose="020B0604030504040204" pitchFamily="50" charset="-128"/>
                <a:ea typeface="Meiryo UI" panose="020B0604030504040204" pitchFamily="50" charset="-128"/>
              </a:rPr>
              <a:t>コンソーシアムの</a:t>
            </a:r>
            <a:r>
              <a:rPr lang="ja-JP" altLang="en-US" sz="1600" dirty="0">
                <a:latin typeface="Meiryo UI" panose="020B0604030504040204" pitchFamily="50" charset="-128"/>
                <a:ea typeface="Meiryo UI" panose="020B0604030504040204" pitchFamily="50" charset="-128"/>
              </a:rPr>
              <a:t>立ち上げ。</a:t>
            </a:r>
          </a:p>
          <a:p>
            <a:pPr marL="174625" indent="-174625"/>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中</a:t>
            </a:r>
            <a:r>
              <a:rPr lang="ja-JP" altLang="en-US" sz="1600" b="1" dirty="0">
                <a:latin typeface="Meiryo UI" panose="020B0604030504040204" pitchFamily="50" charset="-128"/>
                <a:ea typeface="Meiryo UI" panose="020B0604030504040204" pitchFamily="50" charset="-128"/>
              </a:rPr>
              <a:t>小企業やベンチャー</a:t>
            </a:r>
            <a:r>
              <a:rPr lang="ja-JP" altLang="en-US" sz="1600" b="1" dirty="0" smtClean="0">
                <a:latin typeface="Meiryo UI" panose="020B0604030504040204" pitchFamily="50" charset="-128"/>
                <a:ea typeface="Meiryo UI" panose="020B0604030504040204" pitchFamily="50" charset="-128"/>
              </a:rPr>
              <a:t>企業</a:t>
            </a:r>
            <a:r>
              <a:rPr lang="ja-JP" altLang="en-US" sz="1600" b="1" dirty="0">
                <a:latin typeface="Meiryo UI" panose="020B0604030504040204" pitchFamily="50" charset="-128"/>
                <a:ea typeface="Meiryo UI" panose="020B0604030504040204" pitchFamily="50" charset="-128"/>
              </a:rPr>
              <a:t>など多様な主体が新た</a:t>
            </a:r>
            <a:r>
              <a:rPr lang="ja-JP" altLang="en-US" sz="1600" b="1" dirty="0" smtClean="0">
                <a:latin typeface="Meiryo UI" panose="020B0604030504040204" pitchFamily="50" charset="-128"/>
                <a:ea typeface="Meiryo UI" panose="020B0604030504040204" pitchFamily="50" charset="-128"/>
              </a:rPr>
              <a:t>なチャンス</a:t>
            </a:r>
            <a:r>
              <a:rPr lang="ja-JP" altLang="en-US" sz="1600" b="1" dirty="0">
                <a:latin typeface="Meiryo UI" panose="020B0604030504040204" pitchFamily="50" charset="-128"/>
                <a:ea typeface="Meiryo UI" panose="020B0604030504040204" pitchFamily="50" charset="-128"/>
              </a:rPr>
              <a:t>をつかみ、世界</a:t>
            </a:r>
            <a:r>
              <a:rPr lang="ja-JP" altLang="en-US" sz="1600" b="1" dirty="0" smtClean="0">
                <a:latin typeface="Meiryo UI" panose="020B0604030504040204" pitchFamily="50" charset="-128"/>
                <a:ea typeface="Meiryo UI" panose="020B0604030504040204" pitchFamily="50" charset="-128"/>
              </a:rPr>
              <a:t>に飛躍</a:t>
            </a:r>
            <a:r>
              <a:rPr lang="ja-JP" altLang="en-US" sz="1600" dirty="0">
                <a:latin typeface="Meiryo UI" panose="020B0604030504040204" pitchFamily="50" charset="-128"/>
                <a:ea typeface="Meiryo UI" panose="020B0604030504040204" pitchFamily="50" charset="-128"/>
              </a:rPr>
              <a:t>するよう、参加、発信</a:t>
            </a:r>
            <a:r>
              <a:rPr lang="ja-JP" altLang="en-US" sz="1600" dirty="0" smtClean="0">
                <a:latin typeface="Meiryo UI" panose="020B0604030504040204" pitchFamily="50" charset="-128"/>
                <a:ea typeface="Meiryo UI" panose="020B0604030504040204" pitchFamily="50" charset="-128"/>
              </a:rPr>
              <a:t>の機会</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確保。</a:t>
            </a:r>
            <a:endParaRPr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1190065" y="3114176"/>
            <a:ext cx="7953935" cy="1815882"/>
          </a:xfrm>
          <a:prstGeom prst="rect">
            <a:avLst/>
          </a:prstGeom>
        </p:spPr>
        <p:txBody>
          <a:bodyPr wrap="square">
            <a:spAutoFit/>
          </a:bodyPr>
          <a:lstStyle/>
          <a:p>
            <a:pPr marL="174625" indent="-174625"/>
            <a:r>
              <a:rPr lang="ja-JP" altLang="en-US" sz="1600" dirty="0" smtClean="0">
                <a:latin typeface="Meiryo UI" panose="020B0604030504040204" pitchFamily="50" charset="-128"/>
                <a:ea typeface="Meiryo UI" panose="020B0604030504040204" pitchFamily="50" charset="-128"/>
              </a:rPr>
              <a:t>▼関西</a:t>
            </a:r>
            <a:r>
              <a:rPr lang="ja-JP" altLang="en-US" sz="1600" dirty="0">
                <a:latin typeface="Meiryo UI" panose="020B0604030504040204" pitchFamily="50" charset="-128"/>
                <a:ea typeface="Meiryo UI" panose="020B0604030504040204" pitchFamily="50" charset="-128"/>
              </a:rPr>
              <a:t>をゲートウェイと</a:t>
            </a:r>
            <a:r>
              <a:rPr lang="ja-JP" altLang="en-US" sz="1600" dirty="0" smtClean="0">
                <a:latin typeface="Meiryo UI" panose="020B0604030504040204" pitchFamily="50" charset="-128"/>
                <a:ea typeface="Meiryo UI" panose="020B0604030504040204" pitchFamily="50" charset="-128"/>
              </a:rPr>
              <a:t>して日本</a:t>
            </a:r>
            <a:r>
              <a:rPr lang="ja-JP" altLang="en-US" sz="1600" dirty="0">
                <a:latin typeface="Meiryo UI" panose="020B0604030504040204" pitchFamily="50" charset="-128"/>
                <a:ea typeface="Meiryo UI" panose="020B0604030504040204" pitchFamily="50" charset="-128"/>
              </a:rPr>
              <a:t>全国の</a:t>
            </a:r>
            <a:r>
              <a:rPr lang="ja-JP" altLang="en-US" sz="1600" b="1" dirty="0">
                <a:latin typeface="Meiryo UI" panose="020B0604030504040204" pitchFamily="50" charset="-128"/>
                <a:ea typeface="Meiryo UI" panose="020B0604030504040204" pitchFamily="50" charset="-128"/>
              </a:rPr>
              <a:t>観光地や食など</a:t>
            </a:r>
            <a:r>
              <a:rPr lang="ja-JP" altLang="en-US" sz="1600" b="1" dirty="0" smtClean="0">
                <a:latin typeface="Meiryo UI" panose="020B0604030504040204" pitchFamily="50" charset="-128"/>
                <a:ea typeface="Meiryo UI" panose="020B0604030504040204" pitchFamily="50" charset="-128"/>
              </a:rPr>
              <a:t>の魅力</a:t>
            </a:r>
            <a:r>
              <a:rPr lang="ja-JP" altLang="en-US" sz="1600" b="1" dirty="0">
                <a:latin typeface="Meiryo UI" panose="020B0604030504040204" pitchFamily="50" charset="-128"/>
                <a:ea typeface="Meiryo UI" panose="020B0604030504040204" pitchFamily="50" charset="-128"/>
              </a:rPr>
              <a:t>を外国人に発信</a:t>
            </a:r>
            <a:r>
              <a:rPr lang="ja-JP" altLang="en-US" sz="1600" dirty="0">
                <a:latin typeface="Meiryo UI" panose="020B0604030504040204" pitchFamily="50" charset="-128"/>
                <a:ea typeface="Meiryo UI" panose="020B0604030504040204" pitchFamily="50" charset="-128"/>
              </a:rPr>
              <a:t>し</a:t>
            </a:r>
            <a:r>
              <a:rPr lang="ja-JP" altLang="en-US" sz="1600" dirty="0" smtClean="0">
                <a:latin typeface="Meiryo UI" panose="020B0604030504040204" pitchFamily="50" charset="-128"/>
                <a:ea typeface="Meiryo UI" panose="020B0604030504040204" pitchFamily="50" charset="-128"/>
              </a:rPr>
              <a:t>訪問を</a:t>
            </a:r>
            <a:r>
              <a:rPr lang="ja-JP" altLang="en-US" sz="1600" dirty="0">
                <a:latin typeface="Meiryo UI" panose="020B0604030504040204" pitchFamily="50" charset="-128"/>
                <a:ea typeface="Meiryo UI" panose="020B0604030504040204" pitchFamily="50" charset="-128"/>
              </a:rPr>
              <a:t>促す機会（</a:t>
            </a:r>
            <a:r>
              <a:rPr lang="ja-JP" altLang="en-US" sz="1600" b="1" dirty="0">
                <a:latin typeface="Meiryo UI" panose="020B0604030504040204" pitchFamily="50" charset="-128"/>
                <a:ea typeface="Meiryo UI" panose="020B0604030504040204" pitchFamily="50" charset="-128"/>
              </a:rPr>
              <a:t>夢洲を起点と</a:t>
            </a:r>
            <a:r>
              <a:rPr lang="ja-JP" altLang="en-US" sz="1600" b="1" dirty="0" smtClean="0">
                <a:latin typeface="Meiryo UI" panose="020B0604030504040204" pitchFamily="50" charset="-128"/>
                <a:ea typeface="Meiryo UI" panose="020B0604030504040204" pitchFamily="50" charset="-128"/>
              </a:rPr>
              <a:t>した</a:t>
            </a:r>
            <a:r>
              <a:rPr lang="ja-JP" altLang="en-US" sz="1600" b="1" dirty="0">
                <a:latin typeface="Meiryo UI" panose="020B0604030504040204" pitchFamily="50" charset="-128"/>
                <a:ea typeface="Meiryo UI" panose="020B0604030504040204" pitchFamily="50" charset="-128"/>
              </a:rPr>
              <a:t>、日本の文化・歴史の</a:t>
            </a:r>
            <a:r>
              <a:rPr lang="ja-JP" altLang="en-US" sz="1600" b="1" dirty="0" smtClean="0">
                <a:latin typeface="Meiryo UI" panose="020B0604030504040204" pitchFamily="50" charset="-128"/>
                <a:ea typeface="Meiryo UI" panose="020B0604030504040204" pitchFamily="50" charset="-128"/>
              </a:rPr>
              <a:t>周遊パッケージ</a:t>
            </a:r>
            <a:r>
              <a:rPr lang="ja-JP" altLang="en-US" sz="1600" b="1" dirty="0">
                <a:latin typeface="Meiryo UI" panose="020B0604030504040204" pitchFamily="50" charset="-128"/>
                <a:ea typeface="Meiryo UI" panose="020B0604030504040204" pitchFamily="50" charset="-128"/>
              </a:rPr>
              <a:t>、瀬戸内海の</a:t>
            </a:r>
            <a:r>
              <a:rPr lang="ja-JP" altLang="en-US" sz="1600" b="1" dirty="0" smtClean="0">
                <a:latin typeface="Meiryo UI" panose="020B0604030504040204" pitchFamily="50" charset="-128"/>
                <a:ea typeface="Meiryo UI" panose="020B0604030504040204" pitchFamily="50" charset="-128"/>
              </a:rPr>
              <a:t>船旅</a:t>
            </a:r>
            <a:r>
              <a:rPr lang="ja-JP" altLang="en-US" sz="1600" dirty="0" smtClean="0">
                <a:latin typeface="Meiryo UI" panose="020B0604030504040204" pitchFamily="50" charset="-128"/>
                <a:ea typeface="Meiryo UI" panose="020B0604030504040204" pitchFamily="50" charset="-128"/>
              </a:rPr>
              <a:t>など</a:t>
            </a:r>
            <a:r>
              <a:rPr lang="ja-JP" altLang="en-US" sz="1600" dirty="0">
                <a:latin typeface="Meiryo UI" panose="020B0604030504040204" pitchFamily="50" charset="-128"/>
                <a:ea typeface="Meiryo UI" panose="020B0604030504040204" pitchFamily="50" charset="-128"/>
              </a:rPr>
              <a:t>）とするとともに、</a:t>
            </a:r>
            <a:r>
              <a:rPr lang="ja-JP" altLang="en-US" sz="1600" dirty="0" smtClean="0">
                <a:latin typeface="Meiryo UI" panose="020B0604030504040204" pitchFamily="50" charset="-128"/>
                <a:ea typeface="Meiryo UI" panose="020B0604030504040204" pitchFamily="50" charset="-128"/>
              </a:rPr>
              <a:t>様々な</a:t>
            </a:r>
            <a:r>
              <a:rPr lang="ja-JP" altLang="en-US" sz="1600" dirty="0">
                <a:latin typeface="Meiryo UI" panose="020B0604030504040204" pitchFamily="50" charset="-128"/>
                <a:ea typeface="Meiryo UI" panose="020B0604030504040204" pitchFamily="50" charset="-128"/>
              </a:rPr>
              <a:t>交通事業者の運行情報を</a:t>
            </a:r>
            <a:r>
              <a:rPr lang="ja-JP" altLang="en-US" sz="1600" dirty="0" smtClean="0">
                <a:latin typeface="Meiryo UI" panose="020B0604030504040204" pitchFamily="50" charset="-128"/>
                <a:ea typeface="Meiryo UI" panose="020B0604030504040204" pitchFamily="50" charset="-128"/>
              </a:rPr>
              <a:t>一元的</a:t>
            </a:r>
            <a:r>
              <a:rPr lang="ja-JP" altLang="en-US" sz="1600" dirty="0">
                <a:latin typeface="Meiryo UI" panose="020B0604030504040204" pitchFamily="50" charset="-128"/>
                <a:ea typeface="Meiryo UI" panose="020B0604030504040204" pitchFamily="50" charset="-128"/>
              </a:rPr>
              <a:t>に提供する</a:t>
            </a:r>
            <a:r>
              <a:rPr lang="en-US" altLang="ja-JP" sz="1600" b="1" dirty="0" err="1">
                <a:latin typeface="Meiryo UI" panose="020B0604030504040204" pitchFamily="50" charset="-128"/>
                <a:ea typeface="Meiryo UI" panose="020B0604030504040204" pitchFamily="50" charset="-128"/>
              </a:rPr>
              <a:t>MaaS</a:t>
            </a:r>
            <a:r>
              <a:rPr lang="ja-JP" altLang="en-US" sz="1600" b="1" dirty="0">
                <a:latin typeface="Meiryo UI" panose="020B0604030504040204" pitchFamily="50" charset="-128"/>
                <a:ea typeface="Meiryo UI" panose="020B0604030504040204" pitchFamily="50" charset="-128"/>
              </a:rPr>
              <a:t>を</a:t>
            </a:r>
            <a:r>
              <a:rPr lang="ja-JP" altLang="en-US" sz="1600" b="1" dirty="0" smtClean="0">
                <a:latin typeface="Meiryo UI" panose="020B0604030504040204" pitchFamily="50" charset="-128"/>
                <a:ea typeface="Meiryo UI" panose="020B0604030504040204" pitchFamily="50" charset="-128"/>
              </a:rPr>
              <a:t>構築</a:t>
            </a:r>
            <a:r>
              <a:rPr lang="ja-JP" altLang="en-US" sz="1600" dirty="0" smtClean="0">
                <a:latin typeface="Meiryo UI" panose="020B0604030504040204" pitchFamily="50" charset="-128"/>
                <a:ea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rPr>
              <a:t>。</a:t>
            </a:r>
          </a:p>
          <a:p>
            <a:pPr marL="174625" indent="-174625"/>
            <a:r>
              <a:rPr lang="ja-JP" altLang="en-US" sz="1600" dirty="0" smtClean="0">
                <a:latin typeface="Meiryo UI" panose="020B0604030504040204" pitchFamily="50" charset="-128"/>
                <a:ea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rPr>
              <a:t>・関西地域の強みを</a:t>
            </a:r>
            <a:r>
              <a:rPr lang="ja-JP" altLang="en-US" sz="1600" dirty="0" smtClean="0">
                <a:latin typeface="Meiryo UI" panose="020B0604030504040204" pitchFamily="50" charset="-128"/>
                <a:ea typeface="Meiryo UI" panose="020B0604030504040204" pitchFamily="50" charset="-128"/>
              </a:rPr>
              <a:t>生かした</a:t>
            </a:r>
            <a:r>
              <a:rPr lang="ja-JP" altLang="en-US" sz="1600" b="1" dirty="0">
                <a:latin typeface="Meiryo UI" panose="020B0604030504040204" pitchFamily="50" charset="-128"/>
                <a:ea typeface="Meiryo UI" panose="020B0604030504040204" pitchFamily="50" charset="-128"/>
              </a:rPr>
              <a:t>新たな魅力を創出、</a:t>
            </a:r>
            <a:r>
              <a:rPr lang="ja-JP" altLang="en-US" sz="1600" b="1" dirty="0" smtClean="0">
                <a:latin typeface="Meiryo UI" panose="020B0604030504040204" pitchFamily="50" charset="-128"/>
                <a:ea typeface="Meiryo UI" panose="020B0604030504040204" pitchFamily="50" charset="-128"/>
              </a:rPr>
              <a:t>発信</a:t>
            </a:r>
            <a:r>
              <a:rPr lang="ja-JP" altLang="en-US" sz="1600" dirty="0">
                <a:latin typeface="Meiryo UI" panose="020B0604030504040204" pitchFamily="50" charset="-128"/>
                <a:ea typeface="Meiryo UI" panose="020B0604030504040204" pitchFamily="50" charset="-128"/>
              </a:rPr>
              <a:t>する（</a:t>
            </a:r>
            <a:r>
              <a:rPr lang="ja-JP" altLang="en-US" sz="1600" b="1" dirty="0">
                <a:latin typeface="Meiryo UI" panose="020B0604030504040204" pitchFamily="50" charset="-128"/>
                <a:ea typeface="Meiryo UI" panose="020B0604030504040204" pitchFamily="50" charset="-128"/>
              </a:rPr>
              <a:t>健康、ウェルネス</a:t>
            </a:r>
            <a:r>
              <a:rPr lang="ja-JP" altLang="en-US" sz="1600" b="1" dirty="0" smtClean="0">
                <a:latin typeface="Meiryo UI" panose="020B0604030504040204" pitchFamily="50" charset="-128"/>
                <a:ea typeface="Meiryo UI" panose="020B0604030504040204" pitchFamily="50" charset="-128"/>
              </a:rPr>
              <a:t>を軸</a:t>
            </a:r>
            <a:r>
              <a:rPr lang="ja-JP" altLang="en-US" sz="1600" b="1" dirty="0">
                <a:latin typeface="Meiryo UI" panose="020B0604030504040204" pitchFamily="50" charset="-128"/>
                <a:ea typeface="Meiryo UI" panose="020B0604030504040204" pitchFamily="50" charset="-128"/>
              </a:rPr>
              <a:t>としたツーリズム、</a:t>
            </a:r>
            <a:r>
              <a:rPr lang="en-US" altLang="ja-JP" sz="1600" b="1" dirty="0">
                <a:latin typeface="Meiryo UI" panose="020B0604030504040204" pitchFamily="50" charset="-128"/>
                <a:ea typeface="Meiryo UI" panose="020B0604030504040204" pitchFamily="50" charset="-128"/>
              </a:rPr>
              <a:t>VR</a:t>
            </a:r>
            <a:r>
              <a:rPr lang="ja-JP" altLang="en-US" sz="1600" b="1" dirty="0" smtClean="0">
                <a:latin typeface="Meiryo UI" panose="020B0604030504040204" pitchFamily="50" charset="-128"/>
                <a:ea typeface="Meiryo UI" panose="020B0604030504040204" pitchFamily="50" charset="-128"/>
              </a:rPr>
              <a:t>と伝統</a:t>
            </a:r>
            <a:r>
              <a:rPr lang="ja-JP" altLang="en-US" sz="1600" b="1" dirty="0">
                <a:latin typeface="Meiryo UI" panose="020B0604030504040204" pitchFamily="50" charset="-128"/>
                <a:ea typeface="Meiryo UI" panose="020B0604030504040204" pitchFamily="50" charset="-128"/>
              </a:rPr>
              <a:t>文化の融合による新た</a:t>
            </a:r>
            <a:r>
              <a:rPr lang="ja-JP" altLang="en-US" sz="1600" b="1" dirty="0" smtClean="0">
                <a:latin typeface="Meiryo UI" panose="020B0604030504040204" pitchFamily="50" charset="-128"/>
                <a:ea typeface="Meiryo UI" panose="020B0604030504040204" pitchFamily="50" charset="-128"/>
              </a:rPr>
              <a:t>なコンテンツ</a:t>
            </a:r>
            <a:r>
              <a:rPr lang="ja-JP" altLang="en-US" sz="1600" b="1" dirty="0">
                <a:latin typeface="Meiryo UI" panose="020B0604030504040204" pitchFamily="50" charset="-128"/>
                <a:ea typeface="Meiryo UI" panose="020B0604030504040204" pitchFamily="50" charset="-128"/>
              </a:rPr>
              <a:t>創出</a:t>
            </a:r>
            <a:r>
              <a:rPr lang="ja-JP" altLang="en-US" sz="1600" dirty="0">
                <a:latin typeface="Meiryo UI" panose="020B0604030504040204" pitchFamily="50" charset="-128"/>
                <a:ea typeface="Meiryo UI" panose="020B0604030504040204" pitchFamily="50" charset="-128"/>
              </a:rPr>
              <a:t>など）。</a:t>
            </a:r>
          </a:p>
          <a:p>
            <a:pPr marL="174625" indent="-174625"/>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多言語</a:t>
            </a:r>
            <a:r>
              <a:rPr lang="ja-JP" altLang="en-US" sz="1600" b="1" dirty="0">
                <a:latin typeface="Meiryo UI" panose="020B0604030504040204" pitchFamily="50" charset="-128"/>
                <a:ea typeface="Meiryo UI" panose="020B0604030504040204" pitchFamily="50" charset="-128"/>
              </a:rPr>
              <a:t>対応、</a:t>
            </a:r>
            <a:r>
              <a:rPr lang="ja-JP" altLang="en-US" sz="1600" b="1" dirty="0" smtClean="0">
                <a:latin typeface="Meiryo UI" panose="020B0604030504040204" pitchFamily="50" charset="-128"/>
                <a:ea typeface="Meiryo UI" panose="020B0604030504040204" pitchFamily="50" charset="-128"/>
              </a:rPr>
              <a:t>ボランティア</a:t>
            </a:r>
            <a:r>
              <a:rPr lang="ja-JP" altLang="en-US" sz="1600" b="1" dirty="0">
                <a:latin typeface="Meiryo UI" panose="020B0604030504040204" pitchFamily="50" charset="-128"/>
                <a:ea typeface="Meiryo UI" panose="020B0604030504040204" pitchFamily="50" charset="-128"/>
              </a:rPr>
              <a:t>、民泊の活用及び宿泊</a:t>
            </a:r>
            <a:r>
              <a:rPr lang="ja-JP" altLang="en-US" sz="1600" b="1" dirty="0" smtClean="0">
                <a:latin typeface="Meiryo UI" panose="020B0604030504040204" pitchFamily="50" charset="-128"/>
                <a:ea typeface="Meiryo UI" panose="020B0604030504040204" pitchFamily="50" charset="-128"/>
              </a:rPr>
              <a:t>施設の</a:t>
            </a:r>
            <a:r>
              <a:rPr lang="ja-JP" altLang="en-US" sz="1600" b="1" dirty="0">
                <a:latin typeface="Meiryo UI" panose="020B0604030504040204" pitchFamily="50" charset="-128"/>
                <a:ea typeface="Meiryo UI" panose="020B0604030504040204" pitchFamily="50" charset="-128"/>
              </a:rPr>
              <a:t>整備</a:t>
            </a:r>
            <a:r>
              <a:rPr lang="ja-JP" altLang="en-US" sz="1600" dirty="0">
                <a:latin typeface="Meiryo UI" panose="020B0604030504040204" pitchFamily="50" charset="-128"/>
                <a:ea typeface="Meiryo UI" panose="020B0604030504040204" pitchFamily="50" charset="-128"/>
              </a:rPr>
              <a:t>など、</a:t>
            </a:r>
            <a:r>
              <a:rPr lang="ja-JP" altLang="en-US" sz="1600" b="1" dirty="0">
                <a:latin typeface="Meiryo UI" panose="020B0604030504040204" pitchFamily="50" charset="-128"/>
                <a:ea typeface="Meiryo UI" panose="020B0604030504040204" pitchFamily="50" charset="-128"/>
              </a:rPr>
              <a:t>外国訪問客受</a:t>
            </a:r>
            <a:r>
              <a:rPr lang="ja-JP" altLang="en-US" sz="1600" b="1" dirty="0" smtClean="0">
                <a:latin typeface="Meiryo UI" panose="020B0604030504040204" pitchFamily="50" charset="-128"/>
                <a:ea typeface="Meiryo UI" panose="020B0604030504040204" pitchFamily="50" charset="-128"/>
              </a:rPr>
              <a:t>入れ</a:t>
            </a:r>
            <a:r>
              <a:rPr lang="ja-JP" altLang="en-US" sz="1600" b="1" dirty="0">
                <a:latin typeface="Meiryo UI" panose="020B0604030504040204" pitchFamily="50" charset="-128"/>
                <a:ea typeface="Meiryo UI" panose="020B0604030504040204" pitchFamily="50" charset="-128"/>
              </a:rPr>
              <a:t>環境を整備</a:t>
            </a:r>
            <a:r>
              <a:rPr lang="ja-JP" altLang="en-US" sz="1600" dirty="0" smtClean="0">
                <a:latin typeface="Meiryo UI" panose="020B0604030504040204" pitchFamily="50" charset="-128"/>
                <a:ea typeface="Meiryo UI" panose="020B0604030504040204" pitchFamily="50" charset="-128"/>
              </a:rPr>
              <a:t>する。</a:t>
            </a:r>
            <a:endParaRPr lang="ja-JP" altLang="en-US"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1219517" y="5215742"/>
            <a:ext cx="7924483" cy="1323439"/>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▼意欲</a:t>
            </a:r>
            <a:r>
              <a:rPr lang="ja-JP" altLang="en-US" sz="1600" dirty="0">
                <a:latin typeface="Meiryo UI" panose="020B0604030504040204" pitchFamily="50" charset="-128"/>
                <a:ea typeface="Meiryo UI" panose="020B0604030504040204" pitchFamily="50" charset="-128"/>
              </a:rPr>
              <a:t>ある</a:t>
            </a:r>
            <a:r>
              <a:rPr lang="ja-JP" altLang="en-US" sz="1600" b="1" dirty="0">
                <a:latin typeface="Meiryo UI" panose="020B0604030504040204" pitchFamily="50" charset="-128"/>
                <a:ea typeface="Meiryo UI" panose="020B0604030504040204" pitchFamily="50" charset="-128"/>
              </a:rPr>
              <a:t>自治体や団体</a:t>
            </a:r>
            <a:r>
              <a:rPr lang="ja-JP" altLang="en-US" sz="1600" b="1" dirty="0" smtClean="0">
                <a:latin typeface="Meiryo UI" panose="020B0604030504040204" pitchFamily="50" charset="-128"/>
                <a:ea typeface="Meiryo UI" panose="020B0604030504040204" pitchFamily="50" charset="-128"/>
              </a:rPr>
              <a:t>などの</a:t>
            </a:r>
            <a:r>
              <a:rPr lang="ja-JP" altLang="en-US" sz="1600" b="1" dirty="0">
                <a:latin typeface="Meiryo UI" panose="020B0604030504040204" pitchFamily="50" charset="-128"/>
                <a:ea typeface="Meiryo UI" panose="020B0604030504040204" pitchFamily="50" charset="-128"/>
              </a:rPr>
              <a:t>万博に向けた自主的</a:t>
            </a:r>
            <a:r>
              <a:rPr lang="ja-JP" altLang="en-US" sz="1600" b="1" dirty="0" smtClean="0">
                <a:latin typeface="Meiryo UI" panose="020B0604030504040204" pitchFamily="50" charset="-128"/>
                <a:ea typeface="Meiryo UI" panose="020B0604030504040204" pitchFamily="50" charset="-128"/>
              </a:rPr>
              <a:t>取組</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、関連プロジェクトと</a:t>
            </a:r>
            <a:r>
              <a:rPr lang="ja-JP" altLang="en-US" sz="1600" dirty="0" smtClean="0">
                <a:latin typeface="Meiryo UI" panose="020B0604030504040204" pitchFamily="50" charset="-128"/>
                <a:ea typeface="Meiryo UI" panose="020B0604030504040204" pitchFamily="50" charset="-128"/>
              </a:rPr>
              <a:t>して「</a:t>
            </a:r>
            <a:r>
              <a:rPr lang="ja-JP" altLang="en-US" sz="1600" dirty="0">
                <a:latin typeface="Meiryo UI" panose="020B0604030504040204" pitchFamily="50" charset="-128"/>
                <a:ea typeface="Meiryo UI" panose="020B0604030504040204" pitchFamily="50" charset="-128"/>
              </a:rPr>
              <a:t>認定」する。</a:t>
            </a:r>
          </a:p>
          <a:p>
            <a:pPr marL="174625" indent="-174625"/>
            <a:r>
              <a:rPr lang="ja-JP" altLang="en-US" sz="1600" dirty="0" smtClean="0">
                <a:latin typeface="Meiryo UI" panose="020B0604030504040204" pitchFamily="50" charset="-128"/>
                <a:ea typeface="Meiryo UI" panose="020B0604030504040204" pitchFamily="50" charset="-128"/>
              </a:rPr>
              <a:t>▼関西</a:t>
            </a:r>
            <a:r>
              <a:rPr lang="ja-JP" altLang="en-US" sz="1600" dirty="0">
                <a:latin typeface="Meiryo UI" panose="020B0604030504040204" pitchFamily="50" charset="-128"/>
                <a:ea typeface="Meiryo UI" panose="020B0604030504040204" pitchFamily="50" charset="-128"/>
              </a:rPr>
              <a:t>地域の強みとなって</a:t>
            </a:r>
            <a:r>
              <a:rPr lang="ja-JP" altLang="en-US" sz="1600" dirty="0" smtClean="0">
                <a:latin typeface="Meiryo UI" panose="020B0604030504040204" pitchFamily="50" charset="-128"/>
                <a:ea typeface="Meiryo UI" panose="020B0604030504040204" pitchFamily="50" charset="-128"/>
              </a:rPr>
              <a:t>いる</a:t>
            </a:r>
            <a:r>
              <a:rPr lang="ja-JP" altLang="en-US" sz="1600" dirty="0">
                <a:latin typeface="Meiryo UI" panose="020B0604030504040204" pitchFamily="50" charset="-128"/>
                <a:ea typeface="Meiryo UI" panose="020B0604030504040204" pitchFamily="50" charset="-128"/>
              </a:rPr>
              <a:t>ライフサンエンス分野</a:t>
            </a:r>
            <a:r>
              <a:rPr lang="ja-JP" altLang="en-US" sz="1600" dirty="0" smtClean="0">
                <a:latin typeface="Meiryo UI" panose="020B0604030504040204" pitchFamily="50" charset="-128"/>
                <a:ea typeface="Meiryo UI" panose="020B0604030504040204" pitchFamily="50" charset="-128"/>
              </a:rPr>
              <a:t>などの</a:t>
            </a:r>
            <a:r>
              <a:rPr lang="ja-JP" altLang="en-US" sz="1600" b="1" dirty="0">
                <a:latin typeface="Meiryo UI" panose="020B0604030504040204" pitchFamily="50" charset="-128"/>
                <a:ea typeface="Meiryo UI" panose="020B0604030504040204" pitchFamily="50" charset="-128"/>
              </a:rPr>
              <a:t>大学及び研究機関と万博</a:t>
            </a:r>
            <a:r>
              <a:rPr lang="ja-JP" altLang="en-US" sz="1600" b="1" dirty="0" smtClean="0">
                <a:latin typeface="Meiryo UI" panose="020B0604030504040204" pitchFamily="50" charset="-128"/>
                <a:ea typeface="Meiryo UI" panose="020B0604030504040204" pitchFamily="50" charset="-128"/>
              </a:rPr>
              <a:t>とを</a:t>
            </a:r>
            <a:r>
              <a:rPr lang="ja-JP" altLang="en-US" sz="1600" b="1" dirty="0">
                <a:latin typeface="Meiryo UI" panose="020B0604030504040204" pitchFamily="50" charset="-128"/>
                <a:ea typeface="Meiryo UI" panose="020B0604030504040204" pitchFamily="50" charset="-128"/>
              </a:rPr>
              <a:t>ネットワーク化</a:t>
            </a:r>
            <a:r>
              <a:rPr lang="ja-JP" altLang="en-US" sz="1600" dirty="0">
                <a:latin typeface="Meiryo UI" panose="020B0604030504040204" pitchFamily="50" charset="-128"/>
                <a:ea typeface="Meiryo UI" panose="020B0604030504040204" pitchFamily="50" charset="-128"/>
              </a:rPr>
              <a:t>する。</a:t>
            </a:r>
          </a:p>
          <a:p>
            <a:pPr marL="174625" indent="-174625"/>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1970</a:t>
            </a:r>
            <a:r>
              <a:rPr lang="ja-JP" altLang="en-US" sz="1600" b="1" dirty="0">
                <a:latin typeface="Meiryo UI" panose="020B0604030504040204" pitchFamily="50" charset="-128"/>
                <a:ea typeface="Meiryo UI" panose="020B0604030504040204" pitchFamily="50" charset="-128"/>
              </a:rPr>
              <a:t>年日本万国博覧会</a:t>
            </a:r>
            <a:r>
              <a:rPr lang="ja-JP" altLang="en-US" sz="1600" b="1" dirty="0" smtClean="0">
                <a:latin typeface="Meiryo UI" panose="020B0604030504040204" pitchFamily="50" charset="-128"/>
                <a:ea typeface="Meiryo UI" panose="020B0604030504040204" pitchFamily="50" charset="-128"/>
              </a:rPr>
              <a:t>の会場</a:t>
            </a:r>
            <a:r>
              <a:rPr lang="ja-JP" altLang="en-US" sz="1600" b="1" dirty="0">
                <a:latin typeface="Meiryo UI" panose="020B0604030504040204" pitchFamily="50" charset="-128"/>
                <a:ea typeface="Meiryo UI" panose="020B0604030504040204" pitchFamily="50" charset="-128"/>
              </a:rPr>
              <a:t>跡地でのイベント</a:t>
            </a:r>
            <a:r>
              <a:rPr lang="ja-JP" altLang="en-US" sz="1600" dirty="0">
                <a:latin typeface="Meiryo UI" panose="020B0604030504040204" pitchFamily="50" charset="-128"/>
                <a:ea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rPr>
              <a:t>連携し</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1970 </a:t>
            </a:r>
            <a:r>
              <a:rPr lang="ja-JP" altLang="en-US" sz="1600" dirty="0">
                <a:latin typeface="Meiryo UI" panose="020B0604030504040204" pitchFamily="50" charset="-128"/>
                <a:ea typeface="Meiryo UI" panose="020B0604030504040204" pitchFamily="50" charset="-128"/>
              </a:rPr>
              <a:t>年と</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年の</a:t>
            </a:r>
            <a:r>
              <a:rPr lang="ja-JP" altLang="en-US" sz="1600" dirty="0" smtClean="0">
                <a:latin typeface="Meiryo UI" panose="020B0604030504040204" pitchFamily="50" charset="-128"/>
                <a:ea typeface="Meiryo UI" panose="020B0604030504040204" pitchFamily="50" charset="-128"/>
              </a:rPr>
              <a:t>比較展示</a:t>
            </a:r>
            <a:r>
              <a:rPr lang="ja-JP" altLang="en-US" sz="1600" dirty="0">
                <a:latin typeface="Meiryo UI" panose="020B0604030504040204" pitchFamily="50" charset="-128"/>
                <a:ea typeface="Meiryo UI" panose="020B0604030504040204" pitchFamily="50" charset="-128"/>
              </a:rPr>
              <a:t>を行う。</a:t>
            </a:r>
          </a:p>
        </p:txBody>
      </p:sp>
      <p:pic>
        <p:nvPicPr>
          <p:cNvPr id="5" name="図 4"/>
          <p:cNvPicPr>
            <a:picLocks noChangeAspect="1"/>
          </p:cNvPicPr>
          <p:nvPr/>
        </p:nvPicPr>
        <p:blipFill>
          <a:blip r:embed="rId2"/>
          <a:stretch>
            <a:fillRect/>
          </a:stretch>
        </p:blipFill>
        <p:spPr>
          <a:xfrm>
            <a:off x="64031" y="1443963"/>
            <a:ext cx="895350" cy="933450"/>
          </a:xfrm>
          <a:prstGeom prst="rect">
            <a:avLst/>
          </a:prstGeom>
        </p:spPr>
      </p:pic>
      <p:pic>
        <p:nvPicPr>
          <p:cNvPr id="7" name="図 6"/>
          <p:cNvPicPr>
            <a:picLocks noChangeAspect="1"/>
          </p:cNvPicPr>
          <p:nvPr/>
        </p:nvPicPr>
        <p:blipFill>
          <a:blip r:embed="rId3"/>
          <a:stretch>
            <a:fillRect/>
          </a:stretch>
        </p:blipFill>
        <p:spPr>
          <a:xfrm>
            <a:off x="251572" y="3411468"/>
            <a:ext cx="809625" cy="942975"/>
          </a:xfrm>
          <a:prstGeom prst="rect">
            <a:avLst/>
          </a:prstGeom>
        </p:spPr>
      </p:pic>
      <p:pic>
        <p:nvPicPr>
          <p:cNvPr id="9" name="図 8"/>
          <p:cNvPicPr>
            <a:picLocks noChangeAspect="1"/>
          </p:cNvPicPr>
          <p:nvPr/>
        </p:nvPicPr>
        <p:blipFill>
          <a:blip r:embed="rId4"/>
          <a:stretch>
            <a:fillRect/>
          </a:stretch>
        </p:blipFill>
        <p:spPr>
          <a:xfrm>
            <a:off x="64031" y="5262897"/>
            <a:ext cx="1171575" cy="990600"/>
          </a:xfrm>
          <a:prstGeom prst="rect">
            <a:avLst/>
          </a:prstGeom>
        </p:spPr>
      </p:pic>
    </p:spTree>
    <p:extLst>
      <p:ext uri="{BB962C8B-B14F-4D97-AF65-F5344CB8AC3E}">
        <p14:creationId xmlns:p14="http://schemas.microsoft.com/office/powerpoint/2010/main" val="3360468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10</a:t>
            </a:r>
            <a:endParaRPr kumimoji="1" lang="ja-JP" altLang="en-US" b="1" dirty="0">
              <a:solidFill>
                <a:schemeClr val="tx1"/>
              </a:solidFill>
            </a:endParaRPr>
          </a:p>
        </p:txBody>
      </p:sp>
      <p:sp>
        <p:nvSpPr>
          <p:cNvPr id="17" name="正方形/長方形 16"/>
          <p:cNvSpPr/>
          <p:nvPr/>
        </p:nvSpPr>
        <p:spPr>
          <a:xfrm>
            <a:off x="0" y="583403"/>
            <a:ext cx="5216956"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■多様な参加者による共創プロセス</a:t>
            </a:r>
            <a:endParaRPr lang="ja-JP" altLang="en-US" sz="2000" dirty="0"/>
          </a:p>
        </p:txBody>
      </p:sp>
      <p:sp>
        <p:nvSpPr>
          <p:cNvPr id="6" name="正方形/長方形 5"/>
          <p:cNvSpPr/>
          <p:nvPr/>
        </p:nvSpPr>
        <p:spPr>
          <a:xfrm>
            <a:off x="1158888" y="1346494"/>
            <a:ext cx="7953935" cy="1569660"/>
          </a:xfrm>
          <a:prstGeom prst="rect">
            <a:avLst/>
          </a:prstGeom>
        </p:spPr>
        <p:txBody>
          <a:bodyPr wrap="square">
            <a:spAutoFit/>
          </a:bodyPr>
          <a:lstStyle/>
          <a:p>
            <a:pPr marL="174625" indent="-174625"/>
            <a:r>
              <a:rPr lang="ja-JP" altLang="en-US" sz="1600" dirty="0" smtClean="0">
                <a:latin typeface="Meiryo UI" panose="020B0604030504040204" pitchFamily="50" charset="-128"/>
                <a:ea typeface="Meiryo UI" panose="020B0604030504040204" pitchFamily="50" charset="-128"/>
              </a:rPr>
              <a:t>▼テーマ館</a:t>
            </a:r>
            <a:r>
              <a:rPr lang="ja-JP" altLang="en-US" sz="1600" dirty="0">
                <a:latin typeface="Meiryo UI" panose="020B0604030504040204" pitchFamily="50" charset="-128"/>
                <a:ea typeface="Meiryo UI" panose="020B0604030504040204" pitchFamily="50" charset="-128"/>
              </a:rPr>
              <a:t>の企画との連携</a:t>
            </a:r>
            <a:r>
              <a:rPr lang="ja-JP" altLang="en-US" sz="1600" dirty="0" smtClean="0">
                <a:latin typeface="Meiryo UI" panose="020B0604030504040204" pitchFamily="50" charset="-128"/>
                <a:ea typeface="Meiryo UI" panose="020B0604030504040204" pitchFamily="50" charset="-128"/>
              </a:rPr>
              <a:t>など</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世界中の人々及び国々</a:t>
            </a:r>
            <a:r>
              <a:rPr lang="ja-JP" altLang="en-US" sz="1600" b="1" dirty="0" smtClean="0">
                <a:latin typeface="Meiryo UI" panose="020B0604030504040204" pitchFamily="50" charset="-128"/>
                <a:ea typeface="Meiryo UI" panose="020B0604030504040204" pitchFamily="50" charset="-128"/>
              </a:rPr>
              <a:t>が参加</a:t>
            </a:r>
            <a:r>
              <a:rPr lang="ja-JP" altLang="en-US" sz="1600" b="1" dirty="0">
                <a:latin typeface="Meiryo UI" panose="020B0604030504040204" pitchFamily="50" charset="-128"/>
                <a:ea typeface="Meiryo UI" panose="020B0604030504040204" pitchFamily="50" charset="-128"/>
              </a:rPr>
              <a:t>・共創する</a:t>
            </a:r>
            <a:r>
              <a:rPr lang="ja-JP" altLang="en-US" sz="1600" b="1" dirty="0" smtClean="0">
                <a:latin typeface="Meiryo UI" panose="020B0604030504040204" pitchFamily="50" charset="-128"/>
                <a:ea typeface="Meiryo UI" panose="020B0604030504040204" pitchFamily="50" charset="-128"/>
              </a:rPr>
              <a:t>プラットフォーム</a:t>
            </a:r>
            <a:r>
              <a:rPr lang="ja-JP" altLang="en-US" sz="1600" dirty="0">
                <a:latin typeface="Meiryo UI" panose="020B0604030504040204" pitchFamily="50" charset="-128"/>
                <a:ea typeface="Meiryo UI" panose="020B0604030504040204" pitchFamily="50" charset="-128"/>
              </a:rPr>
              <a:t>として、</a:t>
            </a:r>
            <a:r>
              <a:rPr lang="en-US" altLang="ja-JP" sz="1600" b="1" dirty="0">
                <a:latin typeface="Meiryo UI" panose="020B0604030504040204" pitchFamily="50" charset="-128"/>
                <a:ea typeface="Meiryo UI" panose="020B0604030504040204" pitchFamily="50" charset="-128"/>
              </a:rPr>
              <a:t>Online Platform</a:t>
            </a:r>
            <a:r>
              <a:rPr lang="ja-JP" altLang="en-US" sz="1600" b="1" dirty="0" smtClean="0">
                <a:latin typeface="Meiryo UI" panose="020B0604030504040204" pitchFamily="50" charset="-128"/>
                <a:ea typeface="Meiryo UI" panose="020B0604030504040204" pitchFamily="50" charset="-128"/>
              </a:rPr>
              <a:t>を活用</a:t>
            </a:r>
            <a:r>
              <a:rPr lang="ja-JP" altLang="en-US" sz="1600" dirty="0">
                <a:latin typeface="Meiryo UI" panose="020B0604030504040204" pitchFamily="50" charset="-128"/>
                <a:ea typeface="Meiryo UI" panose="020B0604030504040204" pitchFamily="50" charset="-128"/>
              </a:rPr>
              <a:t>する。</a:t>
            </a:r>
          </a:p>
          <a:p>
            <a:pPr marL="174625" indent="-174625"/>
            <a:r>
              <a:rPr lang="ja-JP" altLang="en-US" sz="1600" dirty="0" smtClean="0">
                <a:latin typeface="Meiryo UI" panose="020B0604030504040204" pitchFamily="50" charset="-128"/>
                <a:ea typeface="Meiryo UI" panose="020B0604030504040204" pitchFamily="50" charset="-128"/>
              </a:rPr>
              <a:t>▼各参加</a:t>
            </a:r>
            <a:r>
              <a:rPr lang="ja-JP" altLang="en-US" sz="1600" dirty="0">
                <a:latin typeface="Meiryo UI" panose="020B0604030504040204" pitchFamily="50" charset="-128"/>
                <a:ea typeface="Meiryo UI" panose="020B0604030504040204" pitchFamily="50" charset="-128"/>
              </a:rPr>
              <a:t>国の考え方を</a:t>
            </a:r>
            <a:r>
              <a:rPr lang="ja-JP" altLang="en-US" sz="1600" dirty="0" smtClean="0">
                <a:latin typeface="Meiryo UI" panose="020B0604030504040204" pitchFamily="50" charset="-128"/>
                <a:ea typeface="Meiryo UI" panose="020B0604030504040204" pitchFamily="50" charset="-128"/>
              </a:rPr>
              <a:t>尊重し</a:t>
            </a:r>
            <a:r>
              <a:rPr lang="ja-JP" altLang="en-US" sz="1600" dirty="0">
                <a:latin typeface="Meiryo UI" panose="020B0604030504040204" pitchFamily="50" charset="-128"/>
                <a:ea typeface="Meiryo UI" panose="020B0604030504040204" pitchFamily="50" charset="-128"/>
              </a:rPr>
              <a:t>、特に、開発途上国に</a:t>
            </a:r>
            <a:r>
              <a:rPr lang="ja-JP" altLang="en-US" sz="1600" dirty="0" smtClean="0">
                <a:latin typeface="Meiryo UI" panose="020B0604030504040204" pitchFamily="50" charset="-128"/>
                <a:ea typeface="Meiryo UI" panose="020B0604030504040204" pitchFamily="50" charset="-128"/>
              </a:rPr>
              <a:t>対して</a:t>
            </a:r>
            <a:r>
              <a:rPr lang="ja-JP" altLang="en-US" sz="1600" dirty="0">
                <a:latin typeface="Meiryo UI" panose="020B0604030504040204" pitchFamily="50" charset="-128"/>
                <a:ea typeface="Meiryo UI" panose="020B0604030504040204" pitchFamily="50" charset="-128"/>
              </a:rPr>
              <a:t>は、きめ細かなサポートを</a:t>
            </a:r>
            <a:r>
              <a:rPr lang="ja-JP" altLang="en-US" sz="1600" dirty="0" smtClean="0">
                <a:latin typeface="Meiryo UI" panose="020B0604030504040204" pitchFamily="50" charset="-128"/>
                <a:ea typeface="Meiryo UI" panose="020B0604030504040204" pitchFamily="50" charset="-128"/>
              </a:rPr>
              <a:t>実施</a:t>
            </a:r>
            <a:r>
              <a:rPr lang="ja-JP" altLang="en-US" sz="1600" dirty="0">
                <a:latin typeface="Meiryo UI" panose="020B0604030504040204" pitchFamily="50" charset="-128"/>
                <a:ea typeface="Meiryo UI" panose="020B0604030504040204" pitchFamily="50" charset="-128"/>
              </a:rPr>
              <a:t>し、共に創るプロセスを</a:t>
            </a:r>
            <a:r>
              <a:rPr lang="ja-JP" altLang="en-US" sz="1600" dirty="0" smtClean="0">
                <a:latin typeface="Meiryo UI" panose="020B0604030504040204" pitchFamily="50" charset="-128"/>
                <a:ea typeface="Meiryo UI" panose="020B0604030504040204" pitchFamily="50" charset="-128"/>
              </a:rPr>
              <a:t>重視</a:t>
            </a:r>
            <a:r>
              <a:rPr lang="ja-JP" altLang="en-US" sz="1600" dirty="0">
                <a:latin typeface="Meiryo UI" panose="020B0604030504040204" pitchFamily="50" charset="-128"/>
                <a:ea typeface="Meiryo UI" panose="020B0604030504040204" pitchFamily="50" charset="-128"/>
              </a:rPr>
              <a:t>する。</a:t>
            </a:r>
          </a:p>
          <a:p>
            <a:pPr marL="174625" indent="-174625"/>
            <a:r>
              <a:rPr lang="ja-JP" altLang="en-US" sz="1600" dirty="0" smtClean="0">
                <a:latin typeface="Meiryo UI" panose="020B0604030504040204" pitchFamily="50" charset="-128"/>
                <a:ea typeface="Meiryo UI" panose="020B0604030504040204" pitchFamily="50" charset="-128"/>
              </a:rPr>
              <a:t>▼大学</a:t>
            </a:r>
            <a:r>
              <a:rPr lang="ja-JP" altLang="en-US" sz="1600" dirty="0">
                <a:latin typeface="Meiryo UI" panose="020B0604030504040204" pitchFamily="50" charset="-128"/>
                <a:ea typeface="Meiryo UI" panose="020B0604030504040204" pitchFamily="50" charset="-128"/>
              </a:rPr>
              <a:t>や</a:t>
            </a:r>
            <a:r>
              <a:rPr lang="en-US" altLang="ja-JP" sz="1600" dirty="0">
                <a:latin typeface="Meiryo UI" panose="020B0604030504040204" pitchFamily="50" charset="-128"/>
                <a:ea typeface="Meiryo UI" panose="020B0604030504040204" pitchFamily="50" charset="-128"/>
              </a:rPr>
              <a:t>70 </a:t>
            </a:r>
            <a:r>
              <a:rPr lang="ja-JP" altLang="en-US" sz="1600" dirty="0">
                <a:latin typeface="Meiryo UI" panose="020B0604030504040204" pitchFamily="50" charset="-128"/>
                <a:ea typeface="Meiryo UI" panose="020B0604030504040204" pitchFamily="50" charset="-128"/>
              </a:rPr>
              <a:t>年万博の</a:t>
            </a:r>
            <a:r>
              <a:rPr lang="ja-JP" altLang="en-US" sz="1600" dirty="0" smtClean="0">
                <a:latin typeface="Meiryo UI" panose="020B0604030504040204" pitchFamily="50" charset="-128"/>
                <a:ea typeface="Meiryo UI" panose="020B0604030504040204" pitchFamily="50" charset="-128"/>
              </a:rPr>
              <a:t>レガシーで</a:t>
            </a:r>
            <a:r>
              <a:rPr lang="ja-JP" altLang="en-US" sz="1600" dirty="0">
                <a:latin typeface="Meiryo UI" panose="020B0604030504040204" pitchFamily="50" charset="-128"/>
                <a:ea typeface="Meiryo UI" panose="020B0604030504040204" pitchFamily="50" charset="-128"/>
              </a:rPr>
              <a:t>ある国立民族学博物館を</a:t>
            </a:r>
            <a:r>
              <a:rPr lang="ja-JP" altLang="en-US" sz="1600" dirty="0" smtClean="0">
                <a:latin typeface="Meiryo UI" panose="020B0604030504040204" pitchFamily="50" charset="-128"/>
                <a:ea typeface="Meiryo UI" panose="020B0604030504040204" pitchFamily="50" charset="-128"/>
              </a:rPr>
              <a:t>はじめ</a:t>
            </a:r>
            <a:r>
              <a:rPr lang="ja-JP" altLang="en-US" sz="1600" dirty="0">
                <a:latin typeface="Meiryo UI" panose="020B0604030504040204" pitchFamily="50" charset="-128"/>
                <a:ea typeface="Meiryo UI" panose="020B0604030504040204" pitchFamily="50" charset="-128"/>
              </a:rPr>
              <a:t>学術機関や国際機関</a:t>
            </a:r>
            <a:r>
              <a:rPr lang="ja-JP" altLang="en-US" sz="1600" dirty="0" smtClean="0">
                <a:latin typeface="Meiryo UI" panose="020B0604030504040204" pitchFamily="50" charset="-128"/>
                <a:ea typeface="Meiryo UI" panose="020B0604030504040204" pitchFamily="50" charset="-128"/>
              </a:rPr>
              <a:t>などが</a:t>
            </a:r>
            <a:r>
              <a:rPr lang="ja-JP" altLang="en-US" sz="1600" dirty="0">
                <a:latin typeface="Meiryo UI" panose="020B0604030504040204" pitchFamily="50" charset="-128"/>
                <a:ea typeface="Meiryo UI" panose="020B0604030504040204" pitchFamily="50" charset="-128"/>
              </a:rPr>
              <a:t>持つ国際ネットワークを</a:t>
            </a:r>
            <a:r>
              <a:rPr lang="ja-JP" altLang="en-US" sz="1600" dirty="0" smtClean="0">
                <a:latin typeface="Meiryo UI" panose="020B0604030504040204" pitchFamily="50" charset="-128"/>
                <a:ea typeface="Meiryo UI" panose="020B0604030504040204" pitchFamily="50" charset="-128"/>
              </a:rPr>
              <a:t>活用する。</a:t>
            </a:r>
            <a:endParaRPr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1187982" y="3379394"/>
            <a:ext cx="7953935" cy="1077218"/>
          </a:xfrm>
          <a:prstGeom prst="rect">
            <a:avLst/>
          </a:prstGeom>
        </p:spPr>
        <p:txBody>
          <a:bodyPr wrap="square">
            <a:spAutoFit/>
          </a:bodyPr>
          <a:lstStyle/>
          <a:p>
            <a:pPr marL="174625" indent="-174625"/>
            <a:r>
              <a:rPr lang="ja-JP" altLang="en-US" sz="1600" dirty="0" smtClean="0">
                <a:latin typeface="Meiryo UI" panose="020B0604030504040204" pitchFamily="50" charset="-128"/>
                <a:ea typeface="Meiryo UI" panose="020B0604030504040204" pitchFamily="50" charset="-128"/>
              </a:rPr>
              <a:t>▼未来</a:t>
            </a:r>
            <a:r>
              <a:rPr lang="ja-JP" altLang="en-US" sz="1600" dirty="0">
                <a:latin typeface="Meiryo UI" panose="020B0604030504040204" pitchFamily="50" charset="-128"/>
                <a:ea typeface="Meiryo UI" panose="020B0604030504040204" pitchFamily="50" charset="-128"/>
              </a:rPr>
              <a:t>社会を担う次世代の</a:t>
            </a:r>
            <a:r>
              <a:rPr lang="ja-JP" altLang="en-US" sz="1600" dirty="0" smtClean="0">
                <a:latin typeface="Meiryo UI" panose="020B0604030504040204" pitchFamily="50" charset="-128"/>
                <a:ea typeface="Meiryo UI" panose="020B0604030504040204" pitchFamily="50" charset="-128"/>
              </a:rPr>
              <a:t>才能</a:t>
            </a:r>
            <a:r>
              <a:rPr lang="ja-JP" altLang="en-US" sz="1600" dirty="0">
                <a:latin typeface="Meiryo UI" panose="020B0604030504040204" pitchFamily="50" charset="-128"/>
                <a:ea typeface="Meiryo UI" panose="020B0604030504040204" pitchFamily="50" charset="-128"/>
              </a:rPr>
              <a:t>の飛躍の機会とすべく、</a:t>
            </a:r>
            <a:r>
              <a:rPr lang="ja-JP" altLang="en-US" sz="1600" b="1" dirty="0" smtClean="0">
                <a:latin typeface="Meiryo UI" panose="020B0604030504040204" pitchFamily="50" charset="-128"/>
                <a:ea typeface="Meiryo UI" panose="020B0604030504040204" pitchFamily="50" charset="-128"/>
              </a:rPr>
              <a:t>次世代</a:t>
            </a:r>
            <a:r>
              <a:rPr lang="ja-JP" altLang="en-US" sz="1600" b="1" dirty="0">
                <a:latin typeface="Meiryo UI" panose="020B0604030504040204" pitchFamily="50" charset="-128"/>
                <a:ea typeface="Meiryo UI" panose="020B0604030504040204" pitchFamily="50" charset="-128"/>
              </a:rPr>
              <a:t>を担う才能を積極的に</a:t>
            </a:r>
            <a:r>
              <a:rPr lang="ja-JP" altLang="en-US" sz="1600" b="1" dirty="0" smtClean="0">
                <a:latin typeface="Meiryo UI" panose="020B0604030504040204" pitchFamily="50" charset="-128"/>
                <a:ea typeface="Meiryo UI" panose="020B0604030504040204" pitchFamily="50" charset="-128"/>
              </a:rPr>
              <a:t>発掘</a:t>
            </a:r>
            <a:r>
              <a:rPr lang="ja-JP" altLang="en-US" sz="1600" b="1" dirty="0">
                <a:latin typeface="Meiryo UI" panose="020B0604030504040204" pitchFamily="50" charset="-128"/>
                <a:ea typeface="Meiryo UI" panose="020B0604030504040204" pitchFamily="50" charset="-128"/>
              </a:rPr>
              <a:t>するとともに、挑戦する</a:t>
            </a:r>
            <a:r>
              <a:rPr lang="ja-JP" altLang="en-US" sz="1600" b="1" dirty="0" smtClean="0">
                <a:latin typeface="Meiryo UI" panose="020B0604030504040204" pitchFamily="50" charset="-128"/>
                <a:ea typeface="Meiryo UI" panose="020B0604030504040204" pitchFamily="50" charset="-128"/>
              </a:rPr>
              <a:t>機会</a:t>
            </a:r>
            <a:r>
              <a:rPr lang="ja-JP" altLang="en-US" sz="1600" b="1" dirty="0">
                <a:latin typeface="Meiryo UI" panose="020B0604030504040204" pitchFamily="50" charset="-128"/>
                <a:ea typeface="Meiryo UI" panose="020B0604030504040204" pitchFamily="50" charset="-128"/>
              </a:rPr>
              <a:t>を確保</a:t>
            </a:r>
            <a:r>
              <a:rPr lang="ja-JP" altLang="en-US" sz="1600" dirty="0">
                <a:latin typeface="Meiryo UI" panose="020B0604030504040204" pitchFamily="50" charset="-128"/>
                <a:ea typeface="Meiryo UI" panose="020B0604030504040204" pitchFamily="50" charset="-128"/>
              </a:rPr>
              <a:t>する。</a:t>
            </a:r>
          </a:p>
          <a:p>
            <a:pPr marL="174625" indent="-174625"/>
            <a:r>
              <a:rPr lang="ja-JP" altLang="en-US" sz="1600" dirty="0" smtClean="0">
                <a:latin typeface="Meiryo UI" panose="020B0604030504040204" pitchFamily="50" charset="-128"/>
                <a:ea typeface="Meiryo UI" panose="020B0604030504040204" pitchFamily="50" charset="-128"/>
              </a:rPr>
              <a:t>▼文化</a:t>
            </a:r>
            <a:r>
              <a:rPr lang="ja-JP" altLang="en-US" sz="1600" dirty="0">
                <a:latin typeface="Meiryo UI" panose="020B0604030504040204" pitchFamily="50" charset="-128"/>
                <a:ea typeface="Meiryo UI" panose="020B0604030504040204" pitchFamily="50" charset="-128"/>
              </a:rPr>
              <a:t>、科学、芸術、建築</a:t>
            </a:r>
            <a:r>
              <a:rPr lang="ja-JP" altLang="en-US" sz="1600" dirty="0" smtClean="0">
                <a:latin typeface="Meiryo UI" panose="020B0604030504040204" pitchFamily="50" charset="-128"/>
                <a:ea typeface="Meiryo UI" panose="020B0604030504040204" pitchFamily="50" charset="-128"/>
              </a:rPr>
              <a:t>など</a:t>
            </a:r>
            <a:r>
              <a:rPr lang="ja-JP" altLang="en-US" sz="1600" dirty="0">
                <a:latin typeface="Meiryo UI" panose="020B0604030504040204" pitchFamily="50" charset="-128"/>
                <a:ea typeface="Meiryo UI" panose="020B0604030504040204" pitchFamily="50" charset="-128"/>
              </a:rPr>
              <a:t>様々な分野で</a:t>
            </a:r>
            <a:r>
              <a:rPr lang="ja-JP" altLang="en-US" sz="1600" b="1" dirty="0">
                <a:latin typeface="Meiryo UI" panose="020B0604030504040204" pitchFamily="50" charset="-128"/>
                <a:ea typeface="Meiryo UI" panose="020B0604030504040204" pitchFamily="50" charset="-128"/>
              </a:rPr>
              <a:t>世界的に</a:t>
            </a:r>
            <a:r>
              <a:rPr lang="ja-JP" altLang="en-US" sz="1600" b="1" dirty="0" smtClean="0">
                <a:latin typeface="Meiryo UI" panose="020B0604030504040204" pitchFamily="50" charset="-128"/>
                <a:ea typeface="Meiryo UI" panose="020B0604030504040204" pitchFamily="50" charset="-128"/>
              </a:rPr>
              <a:t>活躍する</a:t>
            </a:r>
            <a:r>
              <a:rPr lang="ja-JP" altLang="en-US" sz="1600" b="1" dirty="0">
                <a:latin typeface="Meiryo UI" panose="020B0604030504040204" pitchFamily="50" charset="-128"/>
                <a:ea typeface="Meiryo UI" panose="020B0604030504040204" pitchFamily="50" charset="-128"/>
              </a:rPr>
              <a:t>優れた有識者との</a:t>
            </a:r>
            <a:r>
              <a:rPr lang="ja-JP" altLang="en-US" sz="1600" b="1" dirty="0" smtClean="0">
                <a:latin typeface="Meiryo UI" panose="020B0604030504040204" pitchFamily="50" charset="-128"/>
                <a:ea typeface="Meiryo UI" panose="020B0604030504040204" pitchFamily="50" charset="-128"/>
              </a:rPr>
              <a:t>ネットワーク</a:t>
            </a:r>
            <a:r>
              <a:rPr lang="ja-JP" altLang="en-US" sz="1600" b="1" dirty="0">
                <a:latin typeface="Meiryo UI" panose="020B0604030504040204" pitchFamily="50" charset="-128"/>
                <a:ea typeface="Meiryo UI" panose="020B0604030504040204" pitchFamily="50" charset="-128"/>
              </a:rPr>
              <a:t>を構築</a:t>
            </a:r>
            <a:r>
              <a:rPr lang="ja-JP" altLang="en-US" sz="1600" dirty="0" smtClean="0">
                <a:latin typeface="Meiryo UI" panose="020B0604030504040204" pitchFamily="50" charset="-128"/>
                <a:ea typeface="Meiryo UI" panose="020B0604030504040204" pitchFamily="50" charset="-128"/>
              </a:rPr>
              <a:t>する。</a:t>
            </a:r>
            <a:endParaRPr lang="ja-JP" altLang="en-US"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a:stretch>
            <a:fillRect/>
          </a:stretch>
        </p:blipFill>
        <p:spPr>
          <a:xfrm>
            <a:off x="57467" y="1646537"/>
            <a:ext cx="1162050" cy="866775"/>
          </a:xfrm>
          <a:prstGeom prst="rect">
            <a:avLst/>
          </a:prstGeom>
        </p:spPr>
      </p:pic>
      <p:pic>
        <p:nvPicPr>
          <p:cNvPr id="7" name="図 6"/>
          <p:cNvPicPr>
            <a:picLocks noChangeAspect="1"/>
          </p:cNvPicPr>
          <p:nvPr/>
        </p:nvPicPr>
        <p:blipFill>
          <a:blip r:embed="rId3"/>
          <a:stretch>
            <a:fillRect/>
          </a:stretch>
        </p:blipFill>
        <p:spPr>
          <a:xfrm>
            <a:off x="121182" y="3385770"/>
            <a:ext cx="1181100" cy="933450"/>
          </a:xfrm>
          <a:prstGeom prst="rect">
            <a:avLst/>
          </a:prstGeom>
        </p:spPr>
      </p:pic>
    </p:spTree>
    <p:extLst>
      <p:ext uri="{BB962C8B-B14F-4D97-AF65-F5344CB8AC3E}">
        <p14:creationId xmlns:p14="http://schemas.microsoft.com/office/powerpoint/2010/main" val="3709264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5512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673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p:cNvSpPr txBox="1"/>
          <p:nvPr/>
        </p:nvSpPr>
        <p:spPr>
          <a:xfrm>
            <a:off x="61168" y="578580"/>
            <a:ext cx="9021663" cy="6247864"/>
          </a:xfrm>
          <a:prstGeom prst="rect">
            <a:avLst/>
          </a:prstGeom>
          <a:noFill/>
          <a:ln w="28575" cmpd="sng">
            <a:solidFill>
              <a:schemeClr val="tx1"/>
            </a:solidFill>
            <a:prstDash val="solid"/>
          </a:ln>
        </p:spPr>
        <p:txBody>
          <a:bodyPr wrap="square" rtlCol="0">
            <a:spAutoFit/>
          </a:bodyPr>
          <a:lstStyle/>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○大阪には、これまでの歴史の中で培われてきた、</a:t>
            </a:r>
            <a:r>
              <a:rPr kumimoji="1" lang="ja-JP" altLang="en-US" sz="1400" b="1" dirty="0" smtClean="0">
                <a:latin typeface="Meiryo UI" panose="020B0604030504040204" pitchFamily="50" charset="-128"/>
                <a:ea typeface="Meiryo UI" panose="020B0604030504040204" pitchFamily="50" charset="-128"/>
              </a:rPr>
              <a:t>「内外の人を惹きつける魅力」、「新たな価値を創造する力」</a:t>
            </a:r>
            <a:r>
              <a:rPr kumimoji="1" lang="ja-JP" altLang="en-US" sz="1400" dirty="0" smtClean="0">
                <a:latin typeface="Meiryo UI" panose="020B0604030504040204" pitchFamily="50" charset="-128"/>
                <a:ea typeface="Meiryo UI" panose="020B0604030504040204" pitchFamily="50" charset="-128"/>
              </a:rPr>
              <a:t>が</a:t>
            </a:r>
            <a:r>
              <a:rPr kumimoji="1" lang="ja-JP" altLang="en-US" sz="1400" dirty="0">
                <a:latin typeface="Meiryo UI" panose="020B0604030504040204" pitchFamily="50" charset="-128"/>
                <a:ea typeface="Meiryo UI" panose="020B0604030504040204" pitchFamily="50" charset="-128"/>
              </a:rPr>
              <a:t>あり</a:t>
            </a:r>
            <a:r>
              <a:rPr kumimoji="1" lang="ja-JP" altLang="en-US" sz="1400" dirty="0" smtClean="0">
                <a:latin typeface="Meiryo UI" panose="020B0604030504040204" pitchFamily="50" charset="-128"/>
                <a:ea typeface="Meiryo UI" panose="020B0604030504040204" pitchFamily="50" charset="-128"/>
              </a:rPr>
              <a:t>、さらには、</a:t>
            </a:r>
            <a:r>
              <a:rPr kumimoji="1" lang="ja-JP" altLang="en-US" sz="1400" b="1" dirty="0" smtClean="0">
                <a:latin typeface="Meiryo UI" panose="020B0604030504040204" pitchFamily="50" charset="-128"/>
                <a:ea typeface="Meiryo UI" panose="020B0604030504040204" pitchFamily="50" charset="-128"/>
              </a:rPr>
              <a:t>「進取の気質」</a:t>
            </a:r>
            <a:r>
              <a:rPr kumimoji="1" lang="ja-JP" altLang="en-US" sz="1400" dirty="0" smtClean="0">
                <a:latin typeface="Meiryo UI" panose="020B0604030504040204" pitchFamily="50" charset="-128"/>
                <a:ea typeface="Meiryo UI" panose="020B0604030504040204" pitchFamily="50" charset="-128"/>
              </a:rPr>
              <a:t>や</a:t>
            </a:r>
            <a:r>
              <a:rPr kumimoji="1" lang="ja-JP" altLang="en-US" sz="1400" b="1" dirty="0" smtClean="0">
                <a:latin typeface="Meiryo UI" panose="020B0604030504040204" pitchFamily="50" charset="-128"/>
                <a:ea typeface="Meiryo UI" panose="020B0604030504040204" pitchFamily="50" charset="-128"/>
              </a:rPr>
              <a:t>「社会貢献の精神」</a:t>
            </a:r>
            <a:r>
              <a:rPr kumimoji="1" lang="ja-JP" altLang="en-US" sz="1400" dirty="0" smtClean="0">
                <a:latin typeface="Meiryo UI" panose="020B0604030504040204" pitchFamily="50" charset="-128"/>
                <a:ea typeface="Meiryo UI" panose="020B0604030504040204" pitchFamily="50" charset="-128"/>
              </a:rPr>
              <a:t>をもって、</a:t>
            </a:r>
            <a:r>
              <a:rPr kumimoji="1" lang="ja-JP" altLang="en-US" sz="1400" b="1" dirty="0" smtClean="0">
                <a:latin typeface="Meiryo UI" panose="020B0604030504040204" pitchFamily="50" charset="-128"/>
                <a:ea typeface="Meiryo UI" panose="020B0604030504040204" pitchFamily="50" charset="-128"/>
              </a:rPr>
              <a:t>世界</a:t>
            </a:r>
            <a:r>
              <a:rPr kumimoji="1" lang="ja-JP" altLang="en-US" sz="1400" b="1" dirty="0">
                <a:latin typeface="Meiryo UI" panose="020B0604030504040204" pitchFamily="50" charset="-128"/>
                <a:ea typeface="Meiryo UI" panose="020B0604030504040204" pitchFamily="50" charset="-128"/>
              </a:rPr>
              <a:t>に開かれた都市と</a:t>
            </a:r>
            <a:r>
              <a:rPr kumimoji="1" lang="ja-JP" altLang="en-US" sz="1400" b="1" dirty="0" smtClean="0">
                <a:latin typeface="Meiryo UI" panose="020B0604030504040204" pitchFamily="50" charset="-128"/>
                <a:ea typeface="Meiryo UI" panose="020B0604030504040204" pitchFamily="50" charset="-128"/>
              </a:rPr>
              <a:t>して、世界とともに発展</a:t>
            </a:r>
            <a:r>
              <a:rPr kumimoji="1" lang="ja-JP" altLang="en-US" sz="1400" dirty="0">
                <a:latin typeface="Meiryo UI" panose="020B0604030504040204" pitchFamily="50" charset="-128"/>
                <a:ea typeface="Meiryo UI" panose="020B0604030504040204" pitchFamily="50" charset="-128"/>
              </a:rPr>
              <a:t>を遂げてきた</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○こうした大阪において、</a:t>
            </a:r>
            <a:r>
              <a:rPr kumimoji="1" lang="en-US" altLang="ja-JP" sz="1400" b="1" dirty="0" smtClean="0">
                <a:latin typeface="Meiryo UI" panose="020B0604030504040204" pitchFamily="50" charset="-128"/>
                <a:ea typeface="Meiryo UI" panose="020B0604030504040204" pitchFamily="50" charset="-128"/>
              </a:rPr>
              <a:t>1970</a:t>
            </a:r>
            <a:r>
              <a:rPr kumimoji="1" lang="ja-JP" altLang="en-US" sz="1400" b="1" dirty="0" smtClean="0">
                <a:latin typeface="Meiryo UI" panose="020B0604030504040204" pitchFamily="50" charset="-128"/>
                <a:ea typeface="Meiryo UI" panose="020B0604030504040204" pitchFamily="50" charset="-128"/>
              </a:rPr>
              <a:t>年、アジア初となる国際博覧会が開催</a:t>
            </a:r>
            <a:r>
              <a:rPr kumimoji="1" lang="ja-JP" altLang="en-US" sz="1400" dirty="0" smtClean="0">
                <a:latin typeface="Meiryo UI" panose="020B0604030504040204" pitchFamily="50" charset="-128"/>
                <a:ea typeface="Meiryo UI" panose="020B0604030504040204" pitchFamily="50" charset="-128"/>
              </a:rPr>
              <a:t>された。</a:t>
            </a:r>
            <a:r>
              <a:rPr kumimoji="1" lang="en-US" altLang="ja-JP" sz="1400" dirty="0" smtClean="0">
                <a:latin typeface="Meiryo UI" panose="020B0604030504040204" pitchFamily="50" charset="-128"/>
                <a:ea typeface="Meiryo UI" panose="020B0604030504040204" pitchFamily="50" charset="-128"/>
              </a:rPr>
              <a:t>70</a:t>
            </a:r>
            <a:r>
              <a:rPr kumimoji="1" lang="ja-JP" altLang="en-US" sz="1400" dirty="0" smtClean="0">
                <a:latin typeface="Meiryo UI" panose="020B0604030504040204" pitchFamily="50" charset="-128"/>
                <a:ea typeface="Meiryo UI" panose="020B0604030504040204" pitchFamily="50" charset="-128"/>
              </a:rPr>
              <a:t>年万博では、「人類の進歩と調和」をテーマに、世界各国から英知を結集し、諸国民間の相互理解を深めることにより、世界の平和と人類の福祉の増進に寄与することを目的に開催された。</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70</a:t>
            </a:r>
            <a:r>
              <a:rPr kumimoji="1" lang="ja-JP" altLang="en-US" sz="1400" dirty="0" smtClean="0">
                <a:latin typeface="Meiryo UI" panose="020B0604030504040204" pitchFamily="50" charset="-128"/>
                <a:ea typeface="Meiryo UI" panose="020B0604030504040204" pitchFamily="50" charset="-128"/>
              </a:rPr>
              <a:t>年万博は、</a:t>
            </a:r>
            <a:r>
              <a:rPr kumimoji="1" lang="ja-JP" altLang="en-US" sz="1400" b="1" dirty="0" smtClean="0">
                <a:latin typeface="Meiryo UI" panose="020B0604030504040204" pitchFamily="50" charset="-128"/>
                <a:ea typeface="Meiryo UI" panose="020B0604030504040204" pitchFamily="50" charset="-128"/>
              </a:rPr>
              <a:t>大阪</a:t>
            </a:r>
            <a:r>
              <a:rPr kumimoji="1" lang="ja-JP" altLang="en-US" sz="1400" b="1" dirty="0">
                <a:latin typeface="Meiryo UI" panose="020B0604030504040204" pitchFamily="50" charset="-128"/>
                <a:ea typeface="Meiryo UI" panose="020B0604030504040204" pitchFamily="50" charset="-128"/>
              </a:rPr>
              <a:t>の都市インフラの向上のほか</a:t>
            </a:r>
            <a:r>
              <a:rPr kumimoji="1" lang="ja-JP" altLang="en-US" sz="1400" b="1" dirty="0" smtClean="0">
                <a:latin typeface="Meiryo UI" panose="020B0604030504040204" pitchFamily="50" charset="-128"/>
                <a:ea typeface="Meiryo UI" panose="020B0604030504040204" pitchFamily="50" charset="-128"/>
              </a:rPr>
              <a:t>、新たな技術やサービスを生み出す契機</a:t>
            </a:r>
            <a:r>
              <a:rPr kumimoji="1" lang="ja-JP" altLang="en-US" sz="1400" dirty="0" smtClean="0">
                <a:latin typeface="Meiryo UI" panose="020B0604030504040204" pitchFamily="50" charset="-128"/>
                <a:ea typeface="Meiryo UI" panose="020B0604030504040204" pitchFamily="50" charset="-128"/>
              </a:rPr>
              <a:t>ともなり、また、</a:t>
            </a:r>
            <a:r>
              <a:rPr kumimoji="1" lang="ja-JP" altLang="en-US" sz="1400" b="1" dirty="0" smtClean="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世界の中の日本・大阪」という認識を呼び覚ます機会</a:t>
            </a:r>
            <a:r>
              <a:rPr kumimoji="1" lang="ja-JP" altLang="en-US" sz="1400" dirty="0">
                <a:latin typeface="Meiryo UI" panose="020B0604030504040204" pitchFamily="50" charset="-128"/>
                <a:ea typeface="Meiryo UI" panose="020B0604030504040204" pitchFamily="50" charset="-128"/>
              </a:rPr>
              <a:t>ともなった</a:t>
            </a:r>
            <a:r>
              <a:rPr kumimoji="1" lang="ja-JP" altLang="en-US" sz="1400" dirty="0" smtClean="0">
                <a:latin typeface="Meiryo UI" panose="020B0604030504040204" pitchFamily="50" charset="-128"/>
                <a:ea typeface="Meiryo UI" panose="020B0604030504040204" pitchFamily="50" charset="-128"/>
              </a:rPr>
              <a:t>。日本の</a:t>
            </a:r>
            <a:r>
              <a:rPr kumimoji="1" lang="ja-JP" altLang="en-US" sz="1400" dirty="0">
                <a:latin typeface="Meiryo UI" panose="020B0604030504040204" pitchFamily="50" charset="-128"/>
                <a:ea typeface="Meiryo UI" panose="020B0604030504040204" pitchFamily="50" charset="-128"/>
              </a:rPr>
              <a:t>社会に大きなインパクトを与えた大阪万博は、当時としては、史上最高の</a:t>
            </a:r>
            <a:r>
              <a:rPr kumimoji="1" lang="en-US" altLang="ja-JP" sz="1400" dirty="0">
                <a:latin typeface="Meiryo UI" panose="020B0604030504040204" pitchFamily="50" charset="-128"/>
                <a:ea typeface="Meiryo UI" panose="020B0604030504040204" pitchFamily="50" charset="-128"/>
              </a:rPr>
              <a:t>6422</a:t>
            </a:r>
            <a:r>
              <a:rPr kumimoji="1" lang="ja-JP" altLang="en-US" sz="1400" dirty="0">
                <a:latin typeface="Meiryo UI" panose="020B0604030504040204" pitchFamily="50" charset="-128"/>
                <a:ea typeface="Meiryo UI" panose="020B0604030504040204" pitchFamily="50" charset="-128"/>
              </a:rPr>
              <a:t>万人の入場者を集め、大成功のもとに幕を閉じた。</a:t>
            </a: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○しかしながら、</a:t>
            </a:r>
            <a:r>
              <a:rPr kumimoji="1" lang="ja-JP" altLang="en-US" sz="1400" b="1" dirty="0" smtClean="0">
                <a:latin typeface="Meiryo UI" panose="020B0604030504040204" pitchFamily="50" charset="-128"/>
                <a:ea typeface="Meiryo UI" panose="020B0604030504040204" pitchFamily="50" charset="-128"/>
              </a:rPr>
              <a:t>万博開催の効果をその後の大阪の成長に十分結び付けることができず</a:t>
            </a:r>
            <a:r>
              <a:rPr kumimoji="1" lang="ja-JP" altLang="en-US" sz="1400" dirty="0" smtClean="0">
                <a:latin typeface="Meiryo UI" panose="020B0604030504040204" pitchFamily="50" charset="-128"/>
                <a:ea typeface="Meiryo UI" panose="020B0604030504040204" pitchFamily="50" charset="-128"/>
              </a:rPr>
              <a:t>、大阪は</a:t>
            </a:r>
            <a:r>
              <a:rPr kumimoji="1" lang="ja-JP" altLang="en-US" sz="1400" b="1" dirty="0" smtClean="0">
                <a:latin typeface="Meiryo UI" panose="020B0604030504040204" pitchFamily="50" charset="-128"/>
                <a:ea typeface="Meiryo UI" panose="020B0604030504040204" pitchFamily="50" charset="-128"/>
              </a:rPr>
              <a:t>その頃をピークに、東京への一極集中等の影響もあり、長期的な地位の低下を辿る</a:t>
            </a:r>
            <a:r>
              <a:rPr kumimoji="1" lang="ja-JP" altLang="en-US" sz="1400" dirty="0" smtClean="0">
                <a:latin typeface="Meiryo UI" panose="020B0604030504040204" pitchFamily="50" charset="-128"/>
                <a:ea typeface="Meiryo UI" panose="020B0604030504040204" pitchFamily="50" charset="-128"/>
              </a:rPr>
              <a:t>ことになる。</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○現在の大阪</a:t>
            </a:r>
            <a:r>
              <a:rPr kumimoji="1" lang="ja-JP" altLang="en-US" sz="1400" dirty="0">
                <a:latin typeface="Meiryo UI" panose="020B0604030504040204" pitchFamily="50" charset="-128"/>
                <a:ea typeface="Meiryo UI" panose="020B0604030504040204" pitchFamily="50" charset="-128"/>
              </a:rPr>
              <a:t>は</a:t>
            </a:r>
            <a:r>
              <a:rPr kumimoji="1" lang="ja-JP" altLang="en-US" sz="14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ライフサイエンス産業や新エネルギー産業など大阪の強みとなる産業が成長</a:t>
            </a:r>
            <a:r>
              <a:rPr kumimoji="1" lang="ja-JP" altLang="en-US" sz="1400" dirty="0" smtClean="0">
                <a:latin typeface="Meiryo UI" panose="020B0604030504040204" pitchFamily="50" charset="-128"/>
                <a:ea typeface="Meiryo UI" panose="020B0604030504040204" pitchFamily="50" charset="-128"/>
              </a:rPr>
              <a:t>するとともに、バランス</a:t>
            </a:r>
            <a:r>
              <a:rPr kumimoji="1" lang="ja-JP" altLang="en-US" sz="1400" dirty="0">
                <a:latin typeface="Meiryo UI" panose="020B0604030504040204" pitchFamily="50" charset="-128"/>
                <a:ea typeface="Meiryo UI" panose="020B0604030504040204" pitchFamily="50" charset="-128"/>
              </a:rPr>
              <a:t>の取れた産業構造を土台に、安定した経済成長を</a:t>
            </a:r>
            <a:r>
              <a:rPr kumimoji="1" lang="ja-JP" altLang="en-US" sz="1400" dirty="0" smtClean="0">
                <a:latin typeface="Meiryo UI" panose="020B0604030504040204" pitchFamily="50" charset="-128"/>
                <a:ea typeface="Meiryo UI" panose="020B0604030504040204" pitchFamily="50" charset="-128"/>
              </a:rPr>
              <a:t>支えており、また、近年の</a:t>
            </a:r>
            <a:r>
              <a:rPr kumimoji="1" lang="ja-JP" altLang="en-US" sz="1400" b="1" dirty="0" smtClean="0">
                <a:latin typeface="Meiryo UI" panose="020B0604030504040204" pitchFamily="50" charset="-128"/>
                <a:ea typeface="Meiryo UI" panose="020B0604030504040204" pitchFamily="50" charset="-128"/>
              </a:rPr>
              <a:t>輸出</a:t>
            </a:r>
            <a:r>
              <a:rPr kumimoji="1" lang="ja-JP" altLang="en-US" sz="1400" b="1" dirty="0">
                <a:latin typeface="Meiryo UI" panose="020B0604030504040204" pitchFamily="50" charset="-128"/>
                <a:ea typeface="Meiryo UI" panose="020B0604030504040204" pitchFamily="50" charset="-128"/>
              </a:rPr>
              <a:t>額の増加や、インバウンドの増勢</a:t>
            </a:r>
            <a:r>
              <a:rPr kumimoji="1" lang="ja-JP" altLang="en-US" sz="1400" dirty="0">
                <a:latin typeface="Meiryo UI" panose="020B0604030504040204" pitchFamily="50" charset="-128"/>
                <a:ea typeface="Meiryo UI" panose="020B0604030504040204" pitchFamily="50" charset="-128"/>
              </a:rPr>
              <a:t>により、</a:t>
            </a:r>
            <a:r>
              <a:rPr kumimoji="1" lang="ja-JP" altLang="en-US" sz="1400" b="1" dirty="0">
                <a:latin typeface="Meiryo UI" panose="020B0604030504040204" pitchFamily="50" charset="-128"/>
                <a:ea typeface="Meiryo UI" panose="020B0604030504040204" pitchFamily="50" charset="-128"/>
              </a:rPr>
              <a:t>大阪経済は回復</a:t>
            </a:r>
            <a:r>
              <a:rPr kumimoji="1" lang="ja-JP" altLang="en-US" sz="1400" b="1" dirty="0" smtClean="0">
                <a:latin typeface="Meiryo UI" panose="020B0604030504040204" pitchFamily="50" charset="-128"/>
                <a:ea typeface="Meiryo UI" panose="020B0604030504040204" pitchFamily="50" charset="-128"/>
              </a:rPr>
              <a:t>傾向</a:t>
            </a:r>
            <a:r>
              <a:rPr kumimoji="1" lang="ja-JP" altLang="en-US" sz="1400" dirty="0" smtClean="0">
                <a:latin typeface="Meiryo UI" panose="020B0604030504040204" pitchFamily="50" charset="-128"/>
                <a:ea typeface="Meiryo UI" panose="020B0604030504040204" pitchFamily="50" charset="-128"/>
              </a:rPr>
              <a:t>にある。さらに、歴史や食文化等多彩の魅力を有する大阪のまちは、</a:t>
            </a:r>
            <a:r>
              <a:rPr kumimoji="1" lang="ja-JP" altLang="en-US" sz="1400" b="1" dirty="0" smtClean="0">
                <a:latin typeface="Meiryo UI" panose="020B0604030504040204" pitchFamily="50" charset="-128"/>
                <a:ea typeface="Meiryo UI" panose="020B0604030504040204" pitchFamily="50" charset="-128"/>
              </a:rPr>
              <a:t>多くの観光客に溢れ、今また、万博開催都市として注目が集まってきている</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○こうした中、半世紀ぶりに大阪で２度目となる万博が開催される。</a:t>
            </a:r>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年大阪・関西</a:t>
            </a:r>
            <a:r>
              <a:rPr kumimoji="1" lang="ja-JP" altLang="en-US" sz="1400" dirty="0" smtClean="0">
                <a:latin typeface="Meiryo UI" panose="020B0604030504040204" pitchFamily="50" charset="-128"/>
                <a:ea typeface="Meiryo UI" panose="020B0604030504040204" pitchFamily="50" charset="-128"/>
              </a:rPr>
              <a:t>万博では、「いのち輝く未来社会のデザイン」のテーマのもと、</a:t>
            </a:r>
            <a:r>
              <a:rPr kumimoji="1" lang="ja-JP" altLang="en-US" sz="1400" b="1" dirty="0" smtClean="0">
                <a:latin typeface="Meiryo UI" panose="020B0604030504040204" pitchFamily="50" charset="-128"/>
                <a:ea typeface="Meiryo UI" panose="020B0604030504040204" pitchFamily="50" charset="-128"/>
              </a:rPr>
              <a:t>世界が直面する課題に対して、世界中の人々が知恵を出し</a:t>
            </a:r>
            <a:r>
              <a:rPr kumimoji="1" lang="ja-JP" altLang="en-US" sz="1400" b="1" dirty="0">
                <a:latin typeface="Meiryo UI" panose="020B0604030504040204" pitchFamily="50" charset="-128"/>
                <a:ea typeface="Meiryo UI" panose="020B0604030504040204" pitchFamily="50" charset="-128"/>
              </a:rPr>
              <a:t>、ベクトルを一つにして</a:t>
            </a:r>
            <a:r>
              <a:rPr kumimoji="1" lang="en-US" altLang="ja-JP" sz="1400" b="1" dirty="0" smtClean="0">
                <a:latin typeface="Meiryo UI" panose="020B0604030504040204" pitchFamily="50" charset="-128"/>
                <a:ea typeface="Meiryo UI" panose="020B0604030504040204" pitchFamily="50" charset="-128"/>
              </a:rPr>
              <a:t>SDG</a:t>
            </a:r>
            <a:r>
              <a:rPr kumimoji="1" lang="ja-JP" altLang="en-US" sz="1400" b="1" dirty="0" err="1" smtClean="0">
                <a:latin typeface="Meiryo UI" panose="020B0604030504040204" pitchFamily="50" charset="-128"/>
                <a:ea typeface="Meiryo UI" panose="020B0604030504040204" pitchFamily="50" charset="-128"/>
              </a:rPr>
              <a:t>ｓ</a:t>
            </a:r>
            <a:r>
              <a:rPr kumimoji="1" lang="ja-JP" altLang="en-US" sz="1400" b="1" dirty="0" smtClean="0">
                <a:latin typeface="Meiryo UI" panose="020B0604030504040204" pitchFamily="50" charset="-128"/>
                <a:ea typeface="Meiryo UI" panose="020B0604030504040204" pitchFamily="50" charset="-128"/>
              </a:rPr>
              <a:t>の達成に向けた取組み</a:t>
            </a:r>
            <a:r>
              <a:rPr kumimoji="1" lang="ja-JP" altLang="en-US" sz="1400" dirty="0" smtClean="0">
                <a:latin typeface="Meiryo UI" panose="020B0604030504040204" pitchFamily="50" charset="-128"/>
                <a:ea typeface="Meiryo UI" panose="020B0604030504040204" pitchFamily="50" charset="-128"/>
              </a:rPr>
              <a:t>が進められる。また、社会課題の解決に資する</a:t>
            </a:r>
            <a:r>
              <a:rPr kumimoji="1" lang="en-US" altLang="ja-JP" sz="1400" b="1" dirty="0" smtClean="0">
                <a:latin typeface="Meiryo UI" panose="020B0604030504040204" pitchFamily="50" charset="-128"/>
                <a:ea typeface="Meiryo UI" panose="020B0604030504040204" pitchFamily="50" charset="-128"/>
              </a:rPr>
              <a:t>Society5.0</a:t>
            </a:r>
            <a:r>
              <a:rPr kumimoji="1" lang="ja-JP" altLang="en-US" sz="1400" b="1" dirty="0" smtClean="0">
                <a:latin typeface="Meiryo UI" panose="020B0604030504040204" pitchFamily="50" charset="-128"/>
                <a:ea typeface="Meiryo UI" panose="020B0604030504040204" pitchFamily="50" charset="-128"/>
              </a:rPr>
              <a:t>の実現に向け、新たな技術やサービスの実証など様々なチャレンジ</a:t>
            </a:r>
            <a:r>
              <a:rPr kumimoji="1" lang="ja-JP" altLang="en-US" sz="1400" dirty="0" smtClean="0">
                <a:latin typeface="Meiryo UI" panose="020B0604030504040204" pitchFamily="50" charset="-128"/>
                <a:ea typeface="Meiryo UI" panose="020B0604030504040204" pitchFamily="50" charset="-128"/>
              </a:rPr>
              <a:t>が行われる。</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○この万博開催を一過性のものとせず、</a:t>
            </a:r>
            <a:r>
              <a:rPr kumimoji="1" lang="ja-JP" altLang="en-US" sz="1400" dirty="0">
                <a:latin typeface="Meiryo UI" panose="020B0604030504040204" pitchFamily="50" charset="-128"/>
                <a:ea typeface="Meiryo UI" panose="020B0604030504040204" pitchFamily="50" charset="-128"/>
              </a:rPr>
              <a:t>大阪が</a:t>
            </a:r>
            <a:r>
              <a:rPr kumimoji="1" lang="ja-JP" altLang="en-US" sz="1400" dirty="0" smtClean="0">
                <a:latin typeface="Meiryo UI" panose="020B0604030504040204" pitchFamily="50" charset="-128"/>
                <a:ea typeface="Meiryo UI" panose="020B0604030504040204" pitchFamily="50" charset="-128"/>
              </a:rPr>
              <a:t>万博後も世界の中で輝き続けるためには、安全・安心のもと、</a:t>
            </a:r>
            <a:r>
              <a:rPr kumimoji="1" lang="ja-JP" altLang="en-US" sz="1400" b="1" dirty="0" smtClean="0">
                <a:latin typeface="Meiryo UI" panose="020B0604030504040204" pitchFamily="50" charset="-128"/>
                <a:ea typeface="Meiryo UI" panose="020B0604030504040204" pitchFamily="50" charset="-128"/>
              </a:rPr>
              <a:t>大阪の歴史的な厚みと現在の大阪のポテンシャルを土台に、万博のインパクトを最大限活用し、</a:t>
            </a:r>
            <a:r>
              <a:rPr kumimoji="1" lang="ja-JP" altLang="en-US" sz="1400" dirty="0">
                <a:latin typeface="Meiryo UI" panose="020B0604030504040204" pitchFamily="50" charset="-128"/>
                <a:ea typeface="Meiryo UI" panose="020B0604030504040204" pitchFamily="50" charset="-128"/>
              </a:rPr>
              <a:t>大阪</a:t>
            </a:r>
            <a:r>
              <a:rPr kumimoji="1" lang="ja-JP" altLang="en-US" sz="1400" dirty="0" smtClean="0">
                <a:latin typeface="Meiryo UI" panose="020B0604030504040204" pitchFamily="50" charset="-128"/>
                <a:ea typeface="Meiryo UI" panose="020B0604030504040204" pitchFamily="50" charset="-128"/>
              </a:rPr>
              <a:t>の</a:t>
            </a:r>
            <a:r>
              <a:rPr kumimoji="1" lang="ja-JP" altLang="en-US" sz="1400" b="1" dirty="0" smtClean="0">
                <a:latin typeface="Meiryo UI" panose="020B0604030504040204" pitchFamily="50" charset="-128"/>
                <a:ea typeface="Meiryo UI" panose="020B0604030504040204" pitchFamily="50" charset="-128"/>
              </a:rPr>
              <a:t>「持続的な成長</a:t>
            </a:r>
            <a:r>
              <a:rPr kumimoji="1" lang="ja-JP" altLang="en-US" sz="1400" b="1"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と府民の</a:t>
            </a:r>
            <a:r>
              <a:rPr kumimoji="1" lang="ja-JP" altLang="en-US" sz="1400" b="1" dirty="0" smtClean="0">
                <a:latin typeface="Meiryo UI" panose="020B0604030504040204" pitchFamily="50" charset="-128"/>
                <a:ea typeface="Meiryo UI" panose="020B0604030504040204" pitchFamily="50" charset="-128"/>
              </a:rPr>
              <a:t>「幸せな暮らし</a:t>
            </a:r>
            <a:r>
              <a:rPr kumimoji="1" lang="ja-JP" altLang="en-US" sz="1400" b="1"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を確立するとともに、万博開催都市として</a:t>
            </a:r>
            <a:r>
              <a:rPr kumimoji="1" lang="ja-JP" altLang="en-US" sz="1400" dirty="0" smtClean="0">
                <a:latin typeface="Meiryo UI" panose="020B0604030504040204" pitchFamily="50" charset="-128"/>
                <a:ea typeface="Meiryo UI" panose="020B0604030504040204" pitchFamily="50" charset="-128"/>
              </a:rPr>
              <a:t>、ＳＤＧｓ</a:t>
            </a:r>
            <a:r>
              <a:rPr kumimoji="1" lang="ja-JP" altLang="en-US" sz="1400" dirty="0">
                <a:latin typeface="Meiryo UI" panose="020B0604030504040204" pitchFamily="50" charset="-128"/>
                <a:ea typeface="Meiryo UI" panose="020B0604030504040204" pitchFamily="50" charset="-128"/>
              </a:rPr>
              <a:t>の達成に向け、</a:t>
            </a:r>
            <a:r>
              <a:rPr kumimoji="1" lang="ja-JP" altLang="en-US" sz="1400" b="1" dirty="0" smtClean="0">
                <a:latin typeface="Meiryo UI" panose="020B0604030504040204" pitchFamily="50" charset="-128"/>
                <a:ea typeface="Meiryo UI" panose="020B0604030504040204" pitchFamily="50" charset="-128"/>
              </a:rPr>
              <a:t>「未来を世界とともにつくっていく」</a:t>
            </a:r>
            <a:r>
              <a:rPr kumimoji="1" lang="ja-JP" altLang="en-US" sz="1400" dirty="0" smtClean="0">
                <a:latin typeface="Meiryo UI" panose="020B0604030504040204" pitchFamily="50" charset="-128"/>
                <a:ea typeface="Meiryo UI" panose="020B0604030504040204" pitchFamily="50" charset="-128"/>
              </a:rPr>
              <a:t>こと</a:t>
            </a:r>
            <a:r>
              <a:rPr kumimoji="1" lang="ja-JP" altLang="en-US" sz="1400" dirty="0">
                <a:latin typeface="Meiryo UI" panose="020B0604030504040204" pitchFamily="50" charset="-128"/>
                <a:ea typeface="Meiryo UI" panose="020B0604030504040204" pitchFamily="50" charset="-128"/>
              </a:rPr>
              <a:t>が必要である</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○こうした取組を進めることにより、</a:t>
            </a:r>
            <a:r>
              <a:rPr kumimoji="1" lang="ja-JP" altLang="en-US" sz="1400" b="1" dirty="0" smtClean="0">
                <a:latin typeface="Meiryo UI" panose="020B0604030504040204" pitchFamily="50" charset="-128"/>
                <a:ea typeface="Meiryo UI" panose="020B0604030504040204" pitchFamily="50" charset="-128"/>
              </a:rPr>
              <a:t>次代を担う子どもたちが、これからの未来に希望を持つ</a:t>
            </a:r>
            <a:r>
              <a:rPr kumimoji="1" lang="ja-JP" altLang="en-US" sz="1400" dirty="0" smtClean="0">
                <a:latin typeface="Meiryo UI" panose="020B0604030504040204" pitchFamily="50" charset="-128"/>
                <a:ea typeface="Meiryo UI" panose="020B0604030504040204" pitchFamily="50" charset="-128"/>
              </a:rPr>
              <a:t>ことができ、</a:t>
            </a:r>
            <a:r>
              <a:rPr kumimoji="1" lang="ja-JP" altLang="en-US" sz="1400" b="1" dirty="0" smtClean="0">
                <a:latin typeface="Meiryo UI" panose="020B0604030504040204" pitchFamily="50" charset="-128"/>
                <a:ea typeface="Meiryo UI" panose="020B0604030504040204" pitchFamily="50" charset="-128"/>
              </a:rPr>
              <a:t>すべての人が自らの可能性を十分に発揮</a:t>
            </a:r>
            <a:r>
              <a:rPr kumimoji="1" lang="ja-JP" altLang="en-US" sz="1400" dirty="0" smtClean="0">
                <a:latin typeface="Meiryo UI" panose="020B0604030504040204" pitchFamily="50" charset="-128"/>
                <a:ea typeface="Meiryo UI" panose="020B0604030504040204" pitchFamily="50" charset="-128"/>
              </a:rPr>
              <a:t>できる、</a:t>
            </a:r>
            <a:r>
              <a:rPr kumimoji="1" lang="ja-JP" altLang="en-US" sz="1400" b="1" dirty="0" smtClean="0">
                <a:latin typeface="Meiryo UI" panose="020B0604030504040204" pitchFamily="50" charset="-128"/>
                <a:ea typeface="Meiryo UI" panose="020B0604030504040204" pitchFamily="50" charset="-128"/>
              </a:rPr>
              <a:t>ワクワクするような社会を未来に向けて大阪から構築</a:t>
            </a:r>
            <a:r>
              <a:rPr kumimoji="1" lang="ja-JP" altLang="en-US" sz="1400" dirty="0" smtClean="0">
                <a:latin typeface="Meiryo UI" panose="020B0604030504040204" pitchFamily="50" charset="-128"/>
                <a:ea typeface="Meiryo UI" panose="020B0604030504040204" pitchFamily="50" charset="-128"/>
              </a:rPr>
              <a:t>していかなければならない。</a:t>
            </a:r>
            <a:endParaRPr kumimoji="1" lang="en-US" altLang="ja-JP" sz="1400" dirty="0" smtClean="0">
              <a:latin typeface="Meiryo UI" panose="020B0604030504040204" pitchFamily="50" charset="-128"/>
              <a:ea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万博後の大阪の将来像について（意義等）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37"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1</a:t>
            </a:r>
            <a:endParaRPr kumimoji="1" lang="ja-JP" altLang="en-US" b="1" dirty="0">
              <a:solidFill>
                <a:schemeClr val="tx1"/>
              </a:solidFill>
            </a:endParaRPr>
          </a:p>
        </p:txBody>
      </p:sp>
    </p:spTree>
    <p:extLst>
      <p:ext uri="{BB962C8B-B14F-4D97-AF65-F5344CB8AC3E}">
        <p14:creationId xmlns:p14="http://schemas.microsoft.com/office/powerpoint/2010/main" val="53759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6596" y="441058"/>
            <a:ext cx="9190596" cy="6416942"/>
          </a:xfrm>
          <a:prstGeom prst="rect">
            <a:avLst/>
          </a:prstGeom>
          <a:effectLst>
            <a:softEdge rad="635000"/>
          </a:effectLst>
        </p:spPr>
      </p:pic>
      <p:sp>
        <p:nvSpPr>
          <p:cNvPr id="5" name="上下矢印 4"/>
          <p:cNvSpPr/>
          <p:nvPr/>
        </p:nvSpPr>
        <p:spPr>
          <a:xfrm rot="18788014">
            <a:off x="3093441" y="2061021"/>
            <a:ext cx="924004" cy="1041100"/>
          </a:xfrm>
          <a:prstGeom prst="upDownArrow">
            <a:avLst/>
          </a:prstGeom>
          <a:solidFill>
            <a:srgbClr val="002060"/>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flipV="1">
            <a:off x="107493" y="5731270"/>
            <a:ext cx="8929014" cy="1020937"/>
          </a:xfrm>
          <a:prstGeom prst="downArrow">
            <a:avLst>
              <a:gd name="adj1" fmla="val 100000"/>
              <a:gd name="adj2" fmla="val 2964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17286" y="6247554"/>
            <a:ext cx="8148029" cy="584775"/>
          </a:xfrm>
          <a:prstGeom prst="rect">
            <a:avLst/>
          </a:prstGeom>
          <a:noFill/>
        </p:spPr>
        <p:txBody>
          <a:bodyPr wrap="square" rtlCol="0">
            <a:spAutoFit/>
          </a:bodyPr>
          <a:lstStyle/>
          <a:p>
            <a:pPr algn="ctr"/>
            <a:r>
              <a:rPr kumimoji="1" lang="ja-JP" altLang="en-US" sz="1600" b="1" dirty="0">
                <a:latin typeface="Meiryo UI" panose="020B0604030504040204" pitchFamily="50" charset="-128"/>
                <a:ea typeface="Meiryo UI" panose="020B0604030504040204" pitchFamily="50" charset="-128"/>
              </a:rPr>
              <a:t>ＡＩや</a:t>
            </a:r>
            <a:r>
              <a:rPr kumimoji="1" lang="ja-JP" altLang="en-US" sz="1600" b="1" dirty="0" smtClean="0">
                <a:latin typeface="Meiryo UI" panose="020B0604030504040204" pitchFamily="50" charset="-128"/>
                <a:ea typeface="Meiryo UI" panose="020B0604030504040204" pitchFamily="50" charset="-128"/>
              </a:rPr>
              <a:t>Ｉ</a:t>
            </a:r>
            <a:r>
              <a:rPr kumimoji="1" lang="en-US" altLang="ja-JP" sz="1600" b="1" dirty="0" smtClean="0">
                <a:latin typeface="Meiryo UI" panose="020B0604030504040204" pitchFamily="50" charset="-128"/>
                <a:ea typeface="Meiryo UI" panose="020B0604030504040204" pitchFamily="50" charset="-128"/>
              </a:rPr>
              <a:t>o</a:t>
            </a:r>
            <a:r>
              <a:rPr kumimoji="1" lang="ja-JP" altLang="en-US" sz="1600" b="1" dirty="0" smtClean="0">
                <a:latin typeface="Meiryo UI" panose="020B0604030504040204" pitchFamily="50" charset="-128"/>
                <a:ea typeface="Meiryo UI" panose="020B0604030504040204" pitchFamily="50" charset="-128"/>
              </a:rPr>
              <a:t>Ｔ、ビッグデータなど</a:t>
            </a:r>
            <a:r>
              <a:rPr kumimoji="1" lang="ja-JP" altLang="en-US" sz="1600" b="1" dirty="0">
                <a:latin typeface="Meiryo UI" panose="020B0604030504040204" pitchFamily="50" charset="-128"/>
                <a:ea typeface="Meiryo UI" panose="020B0604030504040204" pitchFamily="50" charset="-128"/>
              </a:rPr>
              <a:t>の先端技術の活用（</a:t>
            </a:r>
            <a:r>
              <a:rPr kumimoji="1" lang="en-US" altLang="ja-JP" sz="1600" b="1" dirty="0">
                <a:latin typeface="Meiryo UI" panose="020B0604030504040204" pitchFamily="50" charset="-128"/>
                <a:ea typeface="Meiryo UI" panose="020B0604030504040204" pitchFamily="50" charset="-128"/>
              </a:rPr>
              <a:t>Society5.0</a:t>
            </a:r>
            <a:r>
              <a:rPr kumimoji="1" lang="ja-JP" altLang="en-US" sz="1600" b="1" dirty="0">
                <a:latin typeface="Meiryo UI" panose="020B0604030504040204" pitchFamily="50" charset="-128"/>
                <a:ea typeface="Meiryo UI" panose="020B0604030504040204" pitchFamily="50" charset="-128"/>
              </a:rPr>
              <a:t>の実現</a:t>
            </a:r>
            <a:r>
              <a:rPr kumimoji="1" lang="ja-JP" altLang="en-US" sz="1600" b="1" dirty="0" smtClean="0">
                <a:latin typeface="Meiryo UI" panose="020B0604030504040204" pitchFamily="50" charset="-128"/>
                <a:ea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インフラ</a:t>
            </a:r>
            <a:r>
              <a:rPr kumimoji="1" lang="ja-JP" altLang="en-US" sz="1600" b="1" dirty="0">
                <a:latin typeface="Meiryo UI" panose="020B0604030504040204" pitchFamily="50" charset="-128"/>
                <a:ea typeface="Meiryo UI" panose="020B0604030504040204" pitchFamily="50" charset="-128"/>
              </a:rPr>
              <a:t>等の都市基盤の充実</a:t>
            </a:r>
            <a:endParaRPr kumimoji="1" lang="en-US" altLang="ja-JP" sz="1600" b="1" dirty="0">
              <a:latin typeface="Meiryo UI" panose="020B0604030504040204" pitchFamily="50" charset="-128"/>
              <a:ea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a:t>
            </a:r>
            <a:r>
              <a:rPr lang="ja-JP" altLang="en-US" sz="2400" b="1" dirty="0">
                <a:solidFill>
                  <a:schemeClr val="bg1"/>
                </a:solidFill>
                <a:latin typeface="Meiryo UI" panose="020B0604030504040204" pitchFamily="50" charset="-128"/>
                <a:ea typeface="Meiryo UI" panose="020B0604030504040204" pitchFamily="50" charset="-128"/>
              </a:rPr>
              <a:t>の</a:t>
            </a:r>
            <a:r>
              <a:rPr lang="ja-JP" altLang="en-US" sz="2400" b="1" dirty="0" smtClean="0">
                <a:solidFill>
                  <a:schemeClr val="bg1"/>
                </a:solidFill>
                <a:latin typeface="Meiryo UI" panose="020B0604030504040204" pitchFamily="50" charset="-128"/>
                <a:ea typeface="Meiryo UI" panose="020B0604030504040204" pitchFamily="50" charset="-128"/>
              </a:rPr>
              <a:t>大阪の将来像について（イメージ）</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741514" y="5876505"/>
            <a:ext cx="5793799" cy="338554"/>
          </a:xfrm>
          <a:prstGeom prst="rect">
            <a:avLst/>
          </a:prstGeom>
          <a:solidFill>
            <a:srgbClr val="002060"/>
          </a:solid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都市の発展を支えるサイバー・フィジカルの両面における都市基盤</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7626" y="792489"/>
            <a:ext cx="9057836" cy="599781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2</a:t>
            </a:r>
            <a:endParaRPr kumimoji="1" lang="ja-JP" altLang="en-US" b="1" dirty="0">
              <a:solidFill>
                <a:schemeClr val="tx1"/>
              </a:solidFill>
            </a:endParaRPr>
          </a:p>
        </p:txBody>
      </p:sp>
      <p:sp>
        <p:nvSpPr>
          <p:cNvPr id="21" name="テキスト ボックス 20"/>
          <p:cNvSpPr txBox="1"/>
          <p:nvPr/>
        </p:nvSpPr>
        <p:spPr>
          <a:xfrm>
            <a:off x="2595789" y="486030"/>
            <a:ext cx="3858799" cy="923330"/>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世界一ワクワクする都市（案）</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endParaRPr kumimoji="1" lang="en-US" altLang="ja-JP" b="1" dirty="0">
              <a:solidFill>
                <a:schemeClr val="bg1"/>
              </a:solidFill>
              <a:latin typeface="Meiryo UI" panose="020B0604030504040204" pitchFamily="50" charset="-128"/>
              <a:ea typeface="Meiryo UI" panose="020B0604030504040204" pitchFamily="50" charset="-128"/>
            </a:endParaRPr>
          </a:p>
          <a:p>
            <a:pPr algn="ctr"/>
            <a:endParaRPr kumimoji="1" lang="en-US" altLang="ja-JP" b="1" dirty="0" smtClean="0">
              <a:solidFill>
                <a:schemeClr val="bg1"/>
              </a:solidFill>
              <a:latin typeface="Meiryo UI" panose="020B0604030504040204" pitchFamily="50" charset="-128"/>
              <a:ea typeface="Meiryo UI" panose="020B0604030504040204" pitchFamily="50" charset="-128"/>
            </a:endParaRPr>
          </a:p>
        </p:txBody>
      </p:sp>
      <p:sp>
        <p:nvSpPr>
          <p:cNvPr id="46" name="楕円 45"/>
          <p:cNvSpPr/>
          <p:nvPr/>
        </p:nvSpPr>
        <p:spPr>
          <a:xfrm>
            <a:off x="2179436" y="3327843"/>
            <a:ext cx="4988859" cy="1982375"/>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15" name="テキスト ボックス 14"/>
          <p:cNvSpPr txBox="1"/>
          <p:nvPr/>
        </p:nvSpPr>
        <p:spPr>
          <a:xfrm>
            <a:off x="3722621" y="4224007"/>
            <a:ext cx="2017836" cy="338554"/>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世界をともにつくる</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3482109" y="4503794"/>
            <a:ext cx="2679644" cy="338554"/>
          </a:xfrm>
          <a:prstGeom prst="rect">
            <a:avLst/>
          </a:prstGeom>
        </p:spPr>
        <p:txBody>
          <a:bodyPr wrap="none">
            <a:spAutoFit/>
          </a:bodyPr>
          <a:lstStyle/>
          <a:p>
            <a:r>
              <a:rPr kumimoji="1" lang="en-US" altLang="ja-JP" sz="1600" b="1" dirty="0">
                <a:solidFill>
                  <a:schemeClr val="bg1"/>
                </a:solidFill>
                <a:latin typeface="Meiryo UI" panose="020B0604030504040204" pitchFamily="50" charset="-128"/>
                <a:ea typeface="Meiryo UI" panose="020B0604030504040204" pitchFamily="50" charset="-128"/>
              </a:rPr>
              <a:t>SDGs</a:t>
            </a:r>
            <a:r>
              <a:rPr kumimoji="1" lang="ja-JP" altLang="en-US" sz="1600" b="1" dirty="0">
                <a:solidFill>
                  <a:schemeClr val="bg1"/>
                </a:solidFill>
                <a:latin typeface="Meiryo UI" panose="020B0604030504040204" pitchFamily="50" charset="-128"/>
                <a:ea typeface="Meiryo UI" panose="020B0604030504040204" pitchFamily="50" charset="-128"/>
              </a:rPr>
              <a:t> </a:t>
            </a:r>
            <a:r>
              <a:rPr kumimoji="1" lang="en-US" altLang="ja-JP" sz="1600" b="1" dirty="0">
                <a:solidFill>
                  <a:schemeClr val="bg1"/>
                </a:solidFill>
                <a:latin typeface="Meiryo UI" panose="020B0604030504040204" pitchFamily="50" charset="-128"/>
                <a:ea typeface="Meiryo UI" panose="020B0604030504040204" pitchFamily="50" charset="-128"/>
              </a:rPr>
              <a:t>Advanced </a:t>
            </a:r>
            <a:r>
              <a:rPr kumimoji="1" lang="en-US" altLang="ja-JP" sz="1600" b="1" dirty="0" smtClean="0">
                <a:solidFill>
                  <a:schemeClr val="bg1"/>
                </a:solidFill>
                <a:latin typeface="Meiryo UI" panose="020B0604030504040204" pitchFamily="50" charset="-128"/>
                <a:ea typeface="Meiryo UI" panose="020B0604030504040204" pitchFamily="50" charset="-128"/>
              </a:rPr>
              <a:t>Osaka </a:t>
            </a:r>
            <a:endParaRPr lang="ja-JP" altLang="en-US" sz="1600" dirty="0">
              <a:solidFill>
                <a:schemeClr val="bg1"/>
              </a:solidFill>
            </a:endParaRPr>
          </a:p>
        </p:txBody>
      </p:sp>
      <p:sp>
        <p:nvSpPr>
          <p:cNvPr id="33" name="上下矢印 32"/>
          <p:cNvSpPr/>
          <p:nvPr/>
        </p:nvSpPr>
        <p:spPr>
          <a:xfrm rot="3210250">
            <a:off x="5169291" y="1968819"/>
            <a:ext cx="924004" cy="1041100"/>
          </a:xfrm>
          <a:prstGeom prst="upDownArrow">
            <a:avLst/>
          </a:prstGeom>
          <a:solidFill>
            <a:srgbClr val="002060"/>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4907930" y="4988680"/>
            <a:ext cx="3242438" cy="461665"/>
          </a:xfrm>
          <a:prstGeom prst="rect">
            <a:avLst/>
          </a:prstGeom>
          <a:solidFill>
            <a:schemeClr val="bg1"/>
          </a:solidFill>
          <a:ln>
            <a:solidFill>
              <a:schemeClr val="tx1"/>
            </a:solidFill>
            <a:prstDash val="dash"/>
          </a:ln>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その他の案</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a:t>
            </a:r>
            <a:r>
              <a:rPr kumimoji="1" lang="en-US" altLang="ja-JP" sz="800" dirty="0" smtClean="0">
                <a:latin typeface="Meiryo UI" panose="020B0604030504040204" pitchFamily="50" charset="-128"/>
                <a:ea typeface="Meiryo UI" panose="020B0604030504040204" pitchFamily="50" charset="-128"/>
              </a:rPr>
              <a:t>SDG</a:t>
            </a:r>
            <a:r>
              <a:rPr kumimoji="1" lang="ja-JP" altLang="en-US" sz="800" dirty="0" err="1" smtClean="0">
                <a:latin typeface="Meiryo UI" panose="020B0604030504040204" pitchFamily="50" charset="-128"/>
                <a:ea typeface="Meiryo UI" panose="020B0604030504040204" pitchFamily="50" charset="-128"/>
              </a:rPr>
              <a:t>ｓ</a:t>
            </a:r>
            <a:r>
              <a:rPr kumimoji="1" lang="ja-JP" altLang="en-US" sz="800" dirty="0" smtClean="0">
                <a:latin typeface="Meiryo UI" panose="020B0604030504040204" pitchFamily="50" charset="-128"/>
                <a:ea typeface="Meiryo UI" panose="020B0604030504040204" pitchFamily="50" charset="-128"/>
              </a:rPr>
              <a:t>先進都市、子どもたちの未来に貢献、世界の課題解決に貢献、</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人類の未来に貢献、 地球の未来に貢献  等</a:t>
            </a:r>
            <a:endParaRPr kumimoji="1" lang="en-US" altLang="ja-JP" sz="800" dirty="0">
              <a:latin typeface="Meiryo UI" panose="020B0604030504040204" pitchFamily="50" charset="-128"/>
              <a:ea typeface="Meiryo UI" panose="020B0604030504040204" pitchFamily="50" charset="-128"/>
            </a:endParaRPr>
          </a:p>
        </p:txBody>
      </p:sp>
      <p:sp>
        <p:nvSpPr>
          <p:cNvPr id="35" name="楕円 34"/>
          <p:cNvSpPr/>
          <p:nvPr/>
        </p:nvSpPr>
        <p:spPr>
          <a:xfrm>
            <a:off x="417286" y="1651285"/>
            <a:ext cx="4445874" cy="2000467"/>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12" name="正方形/長方形 11"/>
          <p:cNvSpPr/>
          <p:nvPr/>
        </p:nvSpPr>
        <p:spPr>
          <a:xfrm>
            <a:off x="898999" y="2644207"/>
            <a:ext cx="3311510" cy="338554"/>
          </a:xfrm>
          <a:prstGeom prst="rect">
            <a:avLst/>
          </a:prstGeom>
        </p:spPr>
        <p:txBody>
          <a:bodyPr wrap="square">
            <a:spAutoFit/>
          </a:bodyPr>
          <a:lstStyle/>
          <a:p>
            <a:pPr algn="ctr"/>
            <a:r>
              <a:rPr kumimoji="1" lang="en-US" altLang="ja-JP" sz="1600" b="1" dirty="0">
                <a:solidFill>
                  <a:schemeClr val="bg1"/>
                </a:solidFill>
                <a:latin typeface="Meiryo UI" panose="020B0604030504040204" pitchFamily="50" charset="-128"/>
                <a:ea typeface="Meiryo UI" panose="020B0604030504040204" pitchFamily="50" charset="-128"/>
              </a:rPr>
              <a:t>C</a:t>
            </a:r>
            <a:r>
              <a:rPr kumimoji="1" lang="en-US" altLang="ja-JP" sz="1600" b="1" dirty="0" smtClean="0">
                <a:solidFill>
                  <a:schemeClr val="bg1"/>
                </a:solidFill>
                <a:latin typeface="Meiryo UI" panose="020B0604030504040204" pitchFamily="50" charset="-128"/>
                <a:ea typeface="Meiryo UI" panose="020B0604030504040204" pitchFamily="50" charset="-128"/>
              </a:rPr>
              <a:t>reative </a:t>
            </a:r>
            <a:r>
              <a:rPr kumimoji="1" lang="en-US" altLang="ja-JP" sz="1600" b="1" dirty="0">
                <a:solidFill>
                  <a:schemeClr val="bg1"/>
                </a:solidFill>
                <a:latin typeface="Meiryo UI" panose="020B0604030504040204" pitchFamily="50" charset="-128"/>
                <a:ea typeface="Meiryo UI" panose="020B0604030504040204" pitchFamily="50" charset="-128"/>
              </a:rPr>
              <a:t>Innovation </a:t>
            </a:r>
            <a:endParaRPr lang="ja-JP" altLang="en-US" sz="1600" dirty="0">
              <a:solidFill>
                <a:schemeClr val="bg1"/>
              </a:solidFill>
            </a:endParaRPr>
          </a:p>
        </p:txBody>
      </p:sp>
      <p:sp>
        <p:nvSpPr>
          <p:cNvPr id="9" name="テキスト ボックス 8"/>
          <p:cNvSpPr txBox="1"/>
          <p:nvPr/>
        </p:nvSpPr>
        <p:spPr>
          <a:xfrm>
            <a:off x="766247" y="2353775"/>
            <a:ext cx="3510115"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多様</a:t>
            </a:r>
            <a:r>
              <a:rPr kumimoji="1" lang="ja-JP" altLang="en-US" sz="1600" b="1" dirty="0" smtClean="0">
                <a:solidFill>
                  <a:schemeClr val="bg1"/>
                </a:solidFill>
                <a:latin typeface="Meiryo UI" panose="020B0604030504040204" pitchFamily="50" charset="-128"/>
                <a:ea typeface="Meiryo UI" panose="020B0604030504040204" pitchFamily="50" charset="-128"/>
              </a:rPr>
              <a:t>なチャレンジによる成長</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196216" y="3105470"/>
            <a:ext cx="1435688" cy="830997"/>
          </a:xfrm>
          <a:prstGeom prst="rect">
            <a:avLst/>
          </a:prstGeom>
          <a:solidFill>
            <a:schemeClr val="bg1"/>
          </a:solidFill>
          <a:ln>
            <a:solidFill>
              <a:schemeClr val="tx1"/>
            </a:solidFill>
            <a:prstDash val="dash"/>
          </a:ln>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その他の案</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・共創による成長</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・成長を加速</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・途切れることなく成長</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・新たなものを生み出し成長</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・チャレンジと成長</a:t>
            </a: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等</a:t>
            </a:r>
            <a:endParaRPr kumimoji="1" lang="en-US" altLang="ja-JP" sz="800" dirty="0">
              <a:latin typeface="Meiryo UI" panose="020B0604030504040204" pitchFamily="50" charset="-128"/>
              <a:ea typeface="Meiryo UI" panose="020B0604030504040204" pitchFamily="50" charset="-128"/>
            </a:endParaRPr>
          </a:p>
        </p:txBody>
      </p:sp>
      <p:sp>
        <p:nvSpPr>
          <p:cNvPr id="40" name="楕円 39"/>
          <p:cNvSpPr/>
          <p:nvPr/>
        </p:nvSpPr>
        <p:spPr>
          <a:xfrm>
            <a:off x="4309237" y="1662800"/>
            <a:ext cx="4384680" cy="2002865"/>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11" name="テキスト ボックス 10"/>
          <p:cNvSpPr txBox="1"/>
          <p:nvPr/>
        </p:nvSpPr>
        <p:spPr>
          <a:xfrm>
            <a:off x="5543418" y="2320092"/>
            <a:ext cx="2342475" cy="338554"/>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いのち輝く幸せ</a:t>
            </a:r>
            <a:r>
              <a:rPr kumimoji="1" lang="ja-JP" altLang="en-US" sz="1600" b="1" dirty="0">
                <a:solidFill>
                  <a:schemeClr val="bg1"/>
                </a:solidFill>
                <a:latin typeface="Meiryo UI" panose="020B0604030504040204" pitchFamily="50" charset="-128"/>
                <a:ea typeface="Meiryo UI" panose="020B0604030504040204" pitchFamily="50" charset="-128"/>
              </a:rPr>
              <a:t>な</a:t>
            </a:r>
            <a:r>
              <a:rPr kumimoji="1" lang="ja-JP" altLang="en-US" sz="1600" b="1" dirty="0" smtClean="0">
                <a:solidFill>
                  <a:schemeClr val="bg1"/>
                </a:solidFill>
                <a:latin typeface="Meiryo UI" panose="020B0604030504040204" pitchFamily="50" charset="-128"/>
                <a:ea typeface="Meiryo UI" panose="020B0604030504040204" pitchFamily="50" charset="-128"/>
              </a:rPr>
              <a:t>暮らし</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436347" y="2587520"/>
            <a:ext cx="2516059" cy="338554"/>
          </a:xfrm>
          <a:prstGeom prst="rect">
            <a:avLst/>
          </a:prstGeom>
        </p:spPr>
        <p:txBody>
          <a:bodyPr wrap="square">
            <a:spAutoFit/>
          </a:bodyPr>
          <a:lstStyle/>
          <a:p>
            <a:pPr algn="ctr"/>
            <a:r>
              <a:rPr lang="en-US" altLang="ja-JP" sz="1600" b="1" dirty="0" smtClean="0">
                <a:solidFill>
                  <a:schemeClr val="bg1"/>
                </a:solidFill>
                <a:latin typeface="Meiryo UI" panose="020B0604030504040204" pitchFamily="50" charset="-128"/>
                <a:ea typeface="Meiryo UI" panose="020B0604030504040204" pitchFamily="50" charset="-128"/>
              </a:rPr>
              <a:t>Human Well-being </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7279311" y="3013402"/>
            <a:ext cx="1355470" cy="830997"/>
          </a:xfrm>
          <a:prstGeom prst="rect">
            <a:avLst/>
          </a:prstGeom>
          <a:solidFill>
            <a:schemeClr val="bg1"/>
          </a:solidFill>
          <a:ln>
            <a:solidFill>
              <a:schemeClr val="tx1"/>
            </a:solidFill>
            <a:prstDash val="dash"/>
          </a:ln>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その他の案</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・豊かな暮らし</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・健康な生活</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・子どもが笑う</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・いきいきと活躍</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a:t>
            </a:r>
            <a:r>
              <a:rPr kumimoji="1" lang="en-US" altLang="ja-JP" sz="800" dirty="0" err="1">
                <a:latin typeface="Meiryo UI" panose="020B0604030504040204" pitchFamily="50" charset="-128"/>
                <a:ea typeface="Meiryo UI" panose="020B0604030504040204" pitchFamily="50" charset="-128"/>
              </a:rPr>
              <a:t>ikigai</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生きがい</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等</a:t>
            </a:r>
            <a:endParaRPr kumimoji="1" lang="en-US" altLang="ja-JP" sz="800" dirty="0">
              <a:latin typeface="Meiryo UI" panose="020B0604030504040204" pitchFamily="50" charset="-128"/>
              <a:ea typeface="Meiryo UI" panose="020B0604030504040204" pitchFamily="50" charset="-128"/>
            </a:endParaRPr>
          </a:p>
        </p:txBody>
      </p:sp>
      <p:sp>
        <p:nvSpPr>
          <p:cNvPr id="17" name="楕円 16"/>
          <p:cNvSpPr/>
          <p:nvPr/>
        </p:nvSpPr>
        <p:spPr>
          <a:xfrm>
            <a:off x="3106957" y="2589290"/>
            <a:ext cx="3216815" cy="1684223"/>
          </a:xfrm>
          <a:prstGeom prst="ellipse">
            <a:avLst/>
          </a:prstGeom>
          <a:solidFill>
            <a:srgbClr val="002060"/>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3598932" y="2936362"/>
            <a:ext cx="2273555" cy="584775"/>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誰もが可能性を発揮し</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a:solidFill>
                  <a:schemeClr val="bg1"/>
                </a:solidFill>
                <a:latin typeface="Meiryo UI" panose="020B0604030504040204" pitchFamily="50" charset="-128"/>
                <a:ea typeface="Meiryo UI" panose="020B0604030504040204" pitchFamily="50" charset="-128"/>
              </a:rPr>
              <a:t>共</a:t>
            </a:r>
            <a:r>
              <a:rPr kumimoji="1" lang="ja-JP" altLang="en-US" sz="1600" b="1" dirty="0" smtClean="0">
                <a:solidFill>
                  <a:schemeClr val="bg1"/>
                </a:solidFill>
                <a:latin typeface="Meiryo UI" panose="020B0604030504040204" pitchFamily="50" charset="-128"/>
                <a:ea typeface="Meiryo UI" panose="020B0604030504040204" pitchFamily="50" charset="-128"/>
              </a:rPr>
              <a:t>に創りあげる</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3577638" y="3438793"/>
            <a:ext cx="2763564" cy="584775"/>
          </a:xfrm>
          <a:prstGeom prst="rect">
            <a:avLst/>
          </a:prstGeom>
        </p:spPr>
        <p:txBody>
          <a:bodyPr wrap="square">
            <a:spAutoFit/>
          </a:bodyPr>
          <a:lstStyle/>
          <a:p>
            <a:r>
              <a:rPr kumimoji="1" lang="en-US" altLang="ja-JP" sz="1600" b="1" dirty="0">
                <a:solidFill>
                  <a:schemeClr val="bg1"/>
                </a:solidFill>
                <a:latin typeface="Meiryo UI" panose="020B0604030504040204" pitchFamily="50" charset="-128"/>
                <a:ea typeface="Meiryo UI" panose="020B0604030504040204" pitchFamily="50" charset="-128"/>
              </a:rPr>
              <a:t>Inclusive </a:t>
            </a:r>
            <a:r>
              <a:rPr kumimoji="1" lang="en-US" altLang="ja-JP" sz="1600" b="1" dirty="0" smtClean="0">
                <a:solidFill>
                  <a:schemeClr val="bg1"/>
                </a:solidFill>
                <a:latin typeface="Meiryo UI" panose="020B0604030504040204" pitchFamily="50" charset="-128"/>
                <a:ea typeface="Meiryo UI" panose="020B0604030504040204" pitchFamily="50" charset="-128"/>
              </a:rPr>
              <a:t>Co-Creation</a:t>
            </a:r>
          </a:p>
          <a:p>
            <a:r>
              <a:rPr kumimoji="1" lang="en-US" altLang="ja-JP" sz="1600" b="1" dirty="0" smtClean="0">
                <a:solidFill>
                  <a:schemeClr val="bg1"/>
                </a:solidFill>
                <a:latin typeface="Meiryo UI" panose="020B0604030504040204" pitchFamily="50" charset="-128"/>
                <a:ea typeface="Meiryo UI" panose="020B0604030504040204" pitchFamily="50" charset="-128"/>
              </a:rPr>
              <a:t>Lab,</a:t>
            </a:r>
            <a:r>
              <a:rPr kumimoji="1" lang="ja-JP" altLang="en-US" sz="1600" b="1" dirty="0">
                <a:solidFill>
                  <a:schemeClr val="bg1"/>
                </a:solidFill>
                <a:latin typeface="Meiryo UI" panose="020B0604030504040204" pitchFamily="50" charset="-128"/>
                <a:ea typeface="Meiryo UI" panose="020B0604030504040204" pitchFamily="50" charset="-128"/>
              </a:rPr>
              <a:t> </a:t>
            </a:r>
            <a:r>
              <a:rPr kumimoji="1" lang="en-US" altLang="ja-JP" sz="1600" b="1" dirty="0" smtClean="0">
                <a:solidFill>
                  <a:schemeClr val="bg1"/>
                </a:solidFill>
                <a:latin typeface="Meiryo UI" panose="020B0604030504040204" pitchFamily="50" charset="-128"/>
                <a:ea typeface="Meiryo UI" panose="020B0604030504040204" pitchFamily="50" charset="-128"/>
              </a:rPr>
              <a:t>Osaka</a:t>
            </a:r>
            <a:endParaRPr lang="ja-JP" altLang="en-US" sz="1600" dirty="0">
              <a:solidFill>
                <a:schemeClr val="bg1"/>
              </a:solidFill>
            </a:endParaRPr>
          </a:p>
        </p:txBody>
      </p:sp>
      <p:sp>
        <p:nvSpPr>
          <p:cNvPr id="28" name="テキスト ボックス 27"/>
          <p:cNvSpPr txBox="1"/>
          <p:nvPr/>
        </p:nvSpPr>
        <p:spPr>
          <a:xfrm>
            <a:off x="1275880" y="828642"/>
            <a:ext cx="1495875" cy="669414"/>
          </a:xfrm>
          <a:prstGeom prst="rect">
            <a:avLst/>
          </a:prstGeom>
          <a:solidFill>
            <a:schemeClr val="bg1"/>
          </a:solidFill>
          <a:ln>
            <a:solidFill>
              <a:schemeClr val="tx1"/>
            </a:solidFill>
            <a:prstDash val="dash"/>
          </a:ln>
        </p:spPr>
        <p:txBody>
          <a:bodyPr wrap="square" rtlCol="0">
            <a:spAutoFit/>
          </a:bodyPr>
          <a:lstStyle/>
          <a:p>
            <a:pPr>
              <a:lnSpc>
                <a:spcPts val="900"/>
              </a:lnSpc>
            </a:pP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その他の案</a:t>
            </a:r>
            <a:endParaRPr kumimoji="1" lang="en-US" altLang="ja-JP" sz="800" dirty="0" smtClean="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・世界一ワンパクな都市</a:t>
            </a:r>
            <a:endParaRPr kumimoji="1" lang="en-US" altLang="ja-JP" sz="800" dirty="0" smtClean="0">
              <a:latin typeface="Meiryo UI" panose="020B0604030504040204" pitchFamily="50" charset="-128"/>
              <a:ea typeface="Meiryo UI" panose="020B0604030504040204" pitchFamily="50" charset="-128"/>
            </a:endParaRPr>
          </a:p>
          <a:p>
            <a:pPr>
              <a:lnSpc>
                <a:spcPts val="900"/>
              </a:lnSpc>
            </a:pPr>
            <a:r>
              <a:rPr kumimoji="1" lang="ja-JP" altLang="en-US" sz="800" dirty="0" smtClean="0">
                <a:latin typeface="Meiryo UI" panose="020B0604030504040204" pitchFamily="50" charset="-128"/>
                <a:ea typeface="Meiryo UI" panose="020B0604030504040204" pitchFamily="50" charset="-128"/>
              </a:rPr>
              <a:t>　・パーティーシティ</a:t>
            </a:r>
            <a:endParaRPr kumimoji="1" lang="en-US" altLang="ja-JP" sz="800" dirty="0" smtClean="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Wonder-Full Osaka</a:t>
            </a:r>
          </a:p>
          <a:p>
            <a:pPr>
              <a:lnSpc>
                <a:spcPts val="900"/>
              </a:lnSpc>
            </a:pP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・シューケースシティ・大阪　等</a:t>
            </a:r>
            <a:endParaRPr kumimoji="1" lang="en-US" altLang="ja-JP" sz="8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2947721" y="870623"/>
            <a:ext cx="3122872" cy="502702"/>
          </a:xfrm>
          <a:prstGeom prst="rect">
            <a:avLst/>
          </a:prstGeom>
          <a:noFill/>
        </p:spPr>
        <p:txBody>
          <a:bodyPr wrap="square" rtlCol="0">
            <a:spAutoFit/>
          </a:bodyPr>
          <a:lstStyle/>
          <a:p>
            <a:pPr algn="ctr">
              <a:lnSpc>
                <a:spcPts val="1600"/>
              </a:lnSpc>
            </a:pPr>
            <a:r>
              <a:rPr kumimoji="1" lang="en-US" altLang="ja-JP" b="1" dirty="0" smtClean="0">
                <a:solidFill>
                  <a:schemeClr val="bg1"/>
                </a:solidFill>
                <a:latin typeface="Meiryo UI" panose="020B0604030504040204" pitchFamily="50" charset="-128"/>
                <a:ea typeface="Meiryo UI" panose="020B0604030504040204" pitchFamily="50" charset="-128"/>
              </a:rPr>
              <a:t>Osaka</a:t>
            </a:r>
          </a:p>
          <a:p>
            <a:pPr algn="ctr">
              <a:lnSpc>
                <a:spcPts val="1600"/>
              </a:lnSpc>
            </a:pPr>
            <a:r>
              <a:rPr kumimoji="1" lang="en-US" altLang="ja-JP" b="1" dirty="0">
                <a:solidFill>
                  <a:schemeClr val="bg1"/>
                </a:solidFill>
                <a:latin typeface="Meiryo UI" panose="020B0604030504040204" pitchFamily="50" charset="-128"/>
                <a:ea typeface="Meiryo UI" panose="020B0604030504040204" pitchFamily="50" charset="-128"/>
              </a:rPr>
              <a:t>-</a:t>
            </a:r>
            <a:r>
              <a:rPr kumimoji="1" lang="en-US" altLang="ja-JP" b="1" dirty="0" smtClean="0">
                <a:solidFill>
                  <a:schemeClr val="bg1"/>
                </a:solidFill>
                <a:latin typeface="Meiryo UI" panose="020B0604030504040204" pitchFamily="50" charset="-128"/>
                <a:ea typeface="Meiryo UI" panose="020B0604030504040204" pitchFamily="50" charset="-128"/>
              </a:rPr>
              <a:t>Amusing</a:t>
            </a:r>
            <a:r>
              <a:rPr kumimoji="1" lang="ja-JP" altLang="en-US" b="1" dirty="0" smtClean="0">
                <a:solidFill>
                  <a:schemeClr val="bg1"/>
                </a:solidFill>
                <a:latin typeface="Meiryo UI" panose="020B0604030504040204" pitchFamily="50" charset="-128"/>
                <a:ea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rPr>
              <a:t>Creations-</a:t>
            </a:r>
            <a:endParaRPr lang="ja-JP" altLang="en-US" dirty="0">
              <a:solidFill>
                <a:schemeClr val="bg1"/>
              </a:solidFill>
            </a:endParaRPr>
          </a:p>
        </p:txBody>
      </p:sp>
    </p:spTree>
    <p:extLst>
      <p:ext uri="{BB962C8B-B14F-4D97-AF65-F5344CB8AC3E}">
        <p14:creationId xmlns:p14="http://schemas.microsoft.com/office/powerpoint/2010/main" val="353929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00853" y="620900"/>
            <a:ext cx="8861611" cy="5262979"/>
          </a:xfrm>
          <a:prstGeom prst="rect">
            <a:avLst/>
          </a:prstGeom>
          <a:noFill/>
          <a:ln w="19050">
            <a:noFill/>
            <a:prstDash val="solid"/>
          </a:ln>
        </p:spPr>
        <p:txBody>
          <a:bodyPr wrap="square">
            <a:spAutoFit/>
          </a:bodyPr>
          <a:lstStyle/>
          <a:p>
            <a:pPr marL="84138" indent="-84138" defTabSz="914400">
              <a:defRPr/>
            </a:pP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基本的</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考え方</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○将来の大阪</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を創り上げていくうえで、基本となる考え方が、</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「人が中心」</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であること。</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人を中心に考え、</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すべて</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の人たちが可能性を最大限に発揮し</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、将来の大阪を、共</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に創り上げて</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いくと</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いう考えを基本と</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する（</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Inclusive </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Co-Creation Lab</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３つの取組の方向性</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○「人を中心」とする基本的な考え方のもと、以下の</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３つの方向性により取組を推進</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多様なチャレンジによる成長（</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Creative Innovation</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538163" indent="-538163"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→都市の寛容性を高め、多様</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人材を呼び込むとともに、様々なことにチャレンジできる環境を整え、イノベーションの促進を図るなど、持続的</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成長に向けた取組を推進。</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いのち輝く幸せな暮らし（</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Human Well-being</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538163" indent="-538163"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→すべての人が生涯にわたって、肉体的な健康だけでなく、精神的、社会的にも健康でいきいきと活躍できる社会の実現に向けた取組を推進。</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③</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世界をともにつくる（</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SDGs Advanced Osaka</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SDG</a:t>
            </a:r>
            <a:r>
              <a:rPr kumimoji="1"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ｓ</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の達成に向けた取組や、これからの世界の未来に貢献する取組を推進</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取組を支える土台</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○こうした取組を進めていくためには、これを支える</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サイバー・フィジカルの</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両面からの都市基盤の整備</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を図ることが重要。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災害対</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応力の強化や交通インフラの充実</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など</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都市</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基盤の充実</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にさらに取組を進めるとともに、</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ＡＩ</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やＩ</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o</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Ｔ、ビッグデータなどの先端</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技術の活用により、サイバー空間における都市基盤の整備</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を推進。</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万博後の大阪の将来像について（全体の考え方）</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3</a:t>
            </a:r>
            <a:endParaRPr kumimoji="1" lang="ja-JP" altLang="en-US" b="1" dirty="0">
              <a:solidFill>
                <a:schemeClr val="tx1"/>
              </a:solidFill>
            </a:endParaRPr>
          </a:p>
        </p:txBody>
      </p:sp>
      <p:sp>
        <p:nvSpPr>
          <p:cNvPr id="11" name="正方形/長方形 10"/>
          <p:cNvSpPr/>
          <p:nvPr/>
        </p:nvSpPr>
        <p:spPr>
          <a:xfrm>
            <a:off x="941293" y="6090134"/>
            <a:ext cx="7355542" cy="584775"/>
          </a:xfrm>
          <a:prstGeom prst="rect">
            <a:avLst/>
          </a:prstGeom>
          <a:solidFill>
            <a:schemeClr val="accent4">
              <a:lumMod val="60000"/>
              <a:lumOff val="40000"/>
            </a:schemeClr>
          </a:solidFill>
          <a:ln w="19050">
            <a:noFill/>
            <a:prstDash val="solid"/>
          </a:ln>
        </p:spPr>
        <p:txBody>
          <a:bodyPr wrap="square">
            <a:spAutoFit/>
          </a:bodyPr>
          <a:lstStyle/>
          <a:p>
            <a:pPr marL="84138" lvl="0" indent="-84138" defTabSz="914400">
              <a:defRPr/>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こうした考え方のもと、万博後の大阪の将来に向けて取組を進めていくことで、</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defRPr/>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「世界一</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ワクワクする都市（</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-Amusing Creations-</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）」の実現をめざす。</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二等辺三角形 18"/>
          <p:cNvSpPr/>
          <p:nvPr/>
        </p:nvSpPr>
        <p:spPr>
          <a:xfrm rot="16200000" flipV="1">
            <a:off x="293209" y="6253091"/>
            <a:ext cx="677605" cy="25885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6899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941813"/>
            <a:ext cx="9143999" cy="6093976"/>
          </a:xfrm>
          <a:prstGeom prst="rect">
            <a:avLst/>
          </a:prstGeom>
          <a:solidFill>
            <a:schemeClr val="accent1">
              <a:lumMod val="20000"/>
              <a:lumOff val="80000"/>
            </a:schemeClr>
          </a:solidFill>
          <a:ln>
            <a:noFill/>
            <a:prstDash val="sysDash"/>
          </a:ln>
        </p:spPr>
        <p:txBody>
          <a:bodyPr wrap="square">
            <a:spAutoFit/>
          </a:bodyPr>
          <a:lstStyle/>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Amusing</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」は、面白い、楽しいという意味を指すが、この言葉から連想される、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　予測不可能性、前向きさなどの意味を持たせ、さらには、こうしたまちを共創（</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Creations</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）していくという意味を込め、「世界一</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ワクワクする</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都市・</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Amusing Creations</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」とした。</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○このような意味は、大阪の歴史に培われた「人を惹きつける魅力」や「おもてなし精神」、</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「笑いの文化」などとも合致し、</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「まちがにぎやかでおもしろい」といった、現在の大阪に対するイメージとも合致する。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○ま</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た</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2025</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年大阪・</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関西</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万博では、</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SDGs</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をはじめ世界</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が直面する課題を解決し、</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明るい希望が持て、ワクワクするような未来社会を描くとともに、</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こうした社会を実現していくために、世界中の人々が知恵を出し合い、これからの世界を共創していく場となる。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○大阪らしさや、二度の万博を開催する都市のイメージ、さらには、子どもたちをはじめ、</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すべての府民に、わかりやすく・明るい将来を伝えていくという観点から、</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「世界一ワクワクする都市・</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Amusing </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Creations</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」は相応しいキャッチフレーズである。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2025</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年のその先を見据え、</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大阪</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を、万博後</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においても引き続き、内外の人々を魅了し</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惹きつける「</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世界一ワクワクする</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都市・</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Amusing Creations</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」としていくため、</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これまで</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の</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歴史に培われた土壌や万博のインパクトを最大限に活用し、安全・安心のもと</a:t>
            </a: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　「多様なチャレンジによる成長（</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Creative Innovation</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「いのち輝く幸せ</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な</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暮らし（</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Human</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Well-being</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「世界をともにつくる（</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SDGs </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Advanced </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Osaka</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といった三つの方向性により取組を一体的に推進することにより、すべて</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の</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人たちが</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自ら</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の</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可能性</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を最大限に発揮し</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、共に大阪を創り上げていく（</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Inclusive Co-Creation Lab, Osaka</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万博後の大阪の将来像について（キーワードの考え方）</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36" name="角丸四角形 35"/>
          <p:cNvSpPr/>
          <p:nvPr/>
        </p:nvSpPr>
        <p:spPr>
          <a:xfrm>
            <a:off x="81685" y="488726"/>
            <a:ext cx="6870444"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4</a:t>
            </a:r>
            <a:endParaRPr kumimoji="1" lang="ja-JP" altLang="en-US" b="1" dirty="0">
              <a:solidFill>
                <a:schemeClr val="tx1"/>
              </a:solidFill>
            </a:endParaRPr>
          </a:p>
        </p:txBody>
      </p:sp>
      <p:sp>
        <p:nvSpPr>
          <p:cNvPr id="13" name="テキスト ボックス 12"/>
          <p:cNvSpPr txBox="1"/>
          <p:nvPr/>
        </p:nvSpPr>
        <p:spPr>
          <a:xfrm>
            <a:off x="13447" y="534533"/>
            <a:ext cx="6844553"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世界一ワクワクする都市（</a:t>
            </a:r>
            <a:r>
              <a:rPr kumimoji="1" lang="en-US" altLang="ja-JP" b="1" dirty="0" smtClean="0">
                <a:solidFill>
                  <a:schemeClr val="bg1"/>
                </a:solidFill>
                <a:latin typeface="Meiryo UI" panose="020B0604030504040204" pitchFamily="50" charset="-128"/>
                <a:ea typeface="Meiryo UI" panose="020B0604030504040204" pitchFamily="50" charset="-128"/>
              </a:rPr>
              <a:t>Osaka</a:t>
            </a:r>
            <a:r>
              <a:rPr kumimoji="1" lang="ja-JP" altLang="en-US" b="1" dirty="0" smtClean="0">
                <a:solidFill>
                  <a:schemeClr val="bg1"/>
                </a:solidFill>
                <a:latin typeface="Meiryo UI" panose="020B0604030504040204" pitchFamily="50" charset="-128"/>
                <a:ea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rPr>
              <a:t>-Amusing</a:t>
            </a:r>
            <a:r>
              <a:rPr kumimoji="1" lang="ja-JP" altLang="en-US" b="1" dirty="0" smtClean="0">
                <a:solidFill>
                  <a:schemeClr val="bg1"/>
                </a:solidFill>
                <a:latin typeface="Meiryo UI" panose="020B0604030504040204" pitchFamily="50" charset="-128"/>
                <a:ea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rPr>
              <a:t>Creations-</a:t>
            </a:r>
            <a:r>
              <a:rPr kumimoji="1" lang="ja-JP" altLang="en-US" b="1" dirty="0" smtClean="0">
                <a:solidFill>
                  <a:schemeClr val="bg1"/>
                </a:solidFill>
                <a:latin typeface="Meiryo UI" panose="020B0604030504040204" pitchFamily="50" charset="-128"/>
                <a:ea typeface="Meiryo UI" panose="020B0604030504040204" pitchFamily="50" charset="-128"/>
              </a:rPr>
              <a:t>）とは</a:t>
            </a:r>
            <a:endParaRPr lang="ja-JP" altLang="en-US" dirty="0">
              <a:solidFill>
                <a:schemeClr val="bg1"/>
              </a:solidFill>
            </a:endParaRPr>
          </a:p>
        </p:txBody>
      </p:sp>
    </p:spTree>
    <p:extLst>
      <p:ext uri="{BB962C8B-B14F-4D97-AF65-F5344CB8AC3E}">
        <p14:creationId xmlns:p14="http://schemas.microsoft.com/office/powerpoint/2010/main" val="2671868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134470" y="1265330"/>
            <a:ext cx="8948518" cy="5663089"/>
          </a:xfrm>
          <a:prstGeom prst="rect">
            <a:avLst/>
          </a:prstGeom>
          <a:solidFill>
            <a:schemeClr val="accent1">
              <a:lumMod val="20000"/>
              <a:lumOff val="80000"/>
            </a:schemeClr>
          </a:solidFill>
          <a:ln>
            <a:noFill/>
            <a:prstDash val="sysDash"/>
          </a:ln>
        </p:spPr>
        <p:txBody>
          <a:bodyPr wrap="square">
            <a:spAutoFit/>
          </a:bodyPr>
          <a:lstStyle/>
          <a:p>
            <a:pPr marL="268288" lvl="0" indent="-268288" defTabSz="914400">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○「面白い」を、大阪弁で「オモロイ」という。</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○「面白い」には、「興味</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をそそられて、心が引かれる</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さま」、「心が晴ればれするさま」、「快く楽しい」といった意味のほか、「人として共鳴したり、心が震える」といった意味も</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内包</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されるものである。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○「オモロイ」という表現は、「ワクワク」と同様に、</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大阪</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の歴史に</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培われた「</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人を惹きつける魅力」や「おもてなし精神」</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笑いの文化」などとも合致</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し、「まちがにぎやかでおもしろい」</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といった</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現在</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の大阪に対するイメージとも合致する。</a:t>
            </a: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　また、世界の人たちとの共創のもと、多くの人たちに心震えるような感動を与える場となる万博を開催する都市として、「世界一オモロイ都市」は、</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「世界一ワクワクする都市」と同様に、大阪の将来像を表すのに適した表現であると考える。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万博後の大阪の将来像について（キーワード</a:t>
            </a:r>
            <a:r>
              <a:rPr lang="ja-JP" altLang="en-US" sz="2400" b="1" dirty="0">
                <a:solidFill>
                  <a:schemeClr val="bg1"/>
                </a:solidFill>
                <a:latin typeface="Meiryo UI" panose="020B0604030504040204" pitchFamily="50" charset="-128"/>
                <a:ea typeface="Meiryo UI" panose="020B0604030504040204" pitchFamily="50" charset="-128"/>
              </a:rPr>
              <a:t>の</a:t>
            </a:r>
            <a:r>
              <a:rPr lang="ja-JP" altLang="en-US" sz="2400" b="1" dirty="0" smtClean="0">
                <a:solidFill>
                  <a:schemeClr val="bg1"/>
                </a:solidFill>
                <a:latin typeface="Meiryo UI" panose="020B0604030504040204" pitchFamily="50" charset="-128"/>
                <a:ea typeface="Meiryo UI" panose="020B0604030504040204" pitchFamily="50" charset="-128"/>
              </a:rPr>
              <a:t>考え方）</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1" y="573306"/>
            <a:ext cx="9143999" cy="369332"/>
          </a:xfrm>
          <a:prstGeom prst="rect">
            <a:avLst/>
          </a:prstGeom>
          <a:solidFill>
            <a:schemeClr val="bg1"/>
          </a:solidFill>
          <a:ln w="19050">
            <a:noFill/>
            <a:prstDash val="solid"/>
          </a:ln>
        </p:spPr>
        <p:txBody>
          <a:bodyPr wrap="square">
            <a:spAutoFit/>
          </a:bodyPr>
          <a:lstStyle/>
          <a:p>
            <a:pPr marL="84138" lvl="0" indent="-84138" algn="ctr" defTabSz="914400">
              <a:defRPr/>
            </a:pP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「世界一ワクワクする都市」を、「大阪らしく」表現する場合の案</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1471952" y="1323529"/>
            <a:ext cx="6387353"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344706" y="1369336"/>
            <a:ext cx="6669741"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世界一オモロイ</a:t>
            </a:r>
            <a:r>
              <a:rPr kumimoji="1" lang="ja-JP" altLang="en-US" b="1" dirty="0">
                <a:solidFill>
                  <a:schemeClr val="bg1"/>
                </a:solidFill>
                <a:latin typeface="Meiryo UI" panose="020B0604030504040204" pitchFamily="50" charset="-128"/>
                <a:ea typeface="Meiryo UI" panose="020B0604030504040204" pitchFamily="50" charset="-128"/>
              </a:rPr>
              <a:t>都市（</a:t>
            </a:r>
            <a:r>
              <a:rPr kumimoji="1" lang="en-US" altLang="ja-JP" b="1" dirty="0">
                <a:solidFill>
                  <a:schemeClr val="bg1"/>
                </a:solidFill>
                <a:latin typeface="Meiryo UI" panose="020B0604030504040204" pitchFamily="50" charset="-128"/>
                <a:ea typeface="Meiryo UI" panose="020B0604030504040204" pitchFamily="50" charset="-128"/>
              </a:rPr>
              <a:t>Osaka</a:t>
            </a:r>
            <a:r>
              <a:rPr kumimoji="1" lang="ja-JP" altLang="en-US" b="1" dirty="0">
                <a:solidFill>
                  <a:schemeClr val="bg1"/>
                </a:solidFill>
                <a:latin typeface="Meiryo UI" panose="020B0604030504040204" pitchFamily="50" charset="-128"/>
                <a:ea typeface="Meiryo UI" panose="020B0604030504040204" pitchFamily="50" charset="-128"/>
              </a:rPr>
              <a:t>　</a:t>
            </a:r>
            <a:r>
              <a:rPr kumimoji="1" lang="en-US" altLang="ja-JP" b="1" dirty="0">
                <a:solidFill>
                  <a:schemeClr val="bg1"/>
                </a:solidFill>
                <a:latin typeface="Meiryo UI" panose="020B0604030504040204" pitchFamily="50" charset="-128"/>
                <a:ea typeface="Meiryo UI" panose="020B0604030504040204" pitchFamily="50" charset="-128"/>
              </a:rPr>
              <a:t>-Amusing Creations-</a:t>
            </a:r>
            <a:r>
              <a:rPr kumimoji="1" lang="ja-JP" altLang="en-US" b="1" dirty="0">
                <a:solidFill>
                  <a:schemeClr val="bg1"/>
                </a:solidFill>
                <a:latin typeface="Meiryo UI" panose="020B0604030504040204" pitchFamily="50" charset="-128"/>
                <a:ea typeface="Meiryo UI" panose="020B0604030504040204" pitchFamily="50" charset="-128"/>
              </a:rPr>
              <a:t>）</a:t>
            </a:r>
            <a:endParaRPr lang="ja-JP" altLang="en-US" dirty="0">
              <a:solidFill>
                <a:schemeClr val="bg1"/>
              </a:solidFill>
            </a:endParaRPr>
          </a:p>
        </p:txBody>
      </p:sp>
      <p:sp>
        <p:nvSpPr>
          <p:cNvPr id="2" name="二等辺三角形 1"/>
          <p:cNvSpPr/>
          <p:nvPr/>
        </p:nvSpPr>
        <p:spPr>
          <a:xfrm flipV="1">
            <a:off x="3550524" y="1026469"/>
            <a:ext cx="2164976" cy="1411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93593" y="5143932"/>
            <a:ext cx="8668871" cy="1592744"/>
          </a:xfrm>
          <a:prstGeom prst="rect">
            <a:avLst/>
          </a:prstGeom>
          <a:solidFill>
            <a:schemeClr val="bg1"/>
          </a:solidFill>
          <a:ln>
            <a:noFill/>
            <a:prstDash val="sysDash"/>
          </a:ln>
        </p:spPr>
        <p:txBody>
          <a:bodyPr wrap="square">
            <a:spAutoFit/>
          </a:bodyPr>
          <a:lstStyle/>
          <a:p>
            <a:pPr marL="268288" lvl="0" indent="-268288" defTabSz="914400">
              <a:lnSpc>
                <a:spcPts val="1300"/>
              </a:lnSpc>
              <a:defRPr/>
            </a:pPr>
            <a:r>
              <a:rPr kumimoji="1" lang="en-US" altLang="ja-JP" sz="1050" u="sng" dirty="0" smtClean="0">
                <a:latin typeface="HGP明朝E" panose="02020900000000000000" pitchFamily="18" charset="-128"/>
                <a:ea typeface="HGP明朝E" panose="02020900000000000000" pitchFamily="18" charset="-128"/>
                <a:cs typeface="Meiryo UI" panose="020B0604030504040204" pitchFamily="50" charset="-128"/>
              </a:rPr>
              <a:t>※</a:t>
            </a:r>
            <a:r>
              <a:rPr kumimoji="1" lang="ja-JP" altLang="en-US" sz="1050" u="sng" dirty="0" smtClean="0">
                <a:latin typeface="HGP明朝E" panose="02020900000000000000" pitchFamily="18" charset="-128"/>
                <a:ea typeface="HGP明朝E" panose="02020900000000000000" pitchFamily="18" charset="-128"/>
                <a:cs typeface="Meiryo UI" panose="020B0604030504040204" pitchFamily="50" charset="-128"/>
              </a:rPr>
              <a:t>参考：「おもろい」の意味（大阪ブランド情報局ＨＰより抜粋）</a:t>
            </a:r>
            <a:endParaRPr kumimoji="1" lang="en-US" altLang="ja-JP" sz="1050" u="sng" dirty="0" smtClean="0">
              <a:latin typeface="HGP明朝E" panose="02020900000000000000" pitchFamily="18" charset="-128"/>
              <a:ea typeface="HGP明朝E" panose="02020900000000000000" pitchFamily="18" charset="-128"/>
              <a:cs typeface="Meiryo UI" panose="020B0604030504040204" pitchFamily="50" charset="-128"/>
            </a:endParaRPr>
          </a:p>
          <a:p>
            <a:pPr marL="174625" lvl="0" indent="-174625" defTabSz="914400">
              <a:lnSpc>
                <a:spcPts val="1300"/>
              </a:lnSpc>
              <a:defRPr/>
            </a:pPr>
            <a:r>
              <a:rPr kumimoji="1"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おもろい」という大阪弁、</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ただ単に「おもしろい」と同じ意味の言葉かというと、そうではない。</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非常に味のある、身体的な言葉なのだ。臨床心理学者の河合隼雄さんの著書</a:t>
            </a:r>
            <a:r>
              <a:rPr kumimoji="1" lang="ja-JP" altLang="en-US" sz="1050" b="1" dirty="0">
                <a:latin typeface="ＭＳ Ｐ明朝" panose="02020600040205080304" pitchFamily="18" charset="-128"/>
                <a:ea typeface="ＭＳ Ｐ明朝" panose="02020600040205080304" pitchFamily="18" charset="-128"/>
                <a:cs typeface="Meiryo UI" panose="020B0604030504040204" pitchFamily="50" charset="-128"/>
              </a:rPr>
              <a:t>「こころの声を聴く」（新潮文庫）</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に、こんな記述があるので、ご紹介したい。</a:t>
            </a:r>
          </a:p>
          <a:p>
            <a:pPr marL="268288" lvl="0" indent="-268288" defTabSz="914400">
              <a:lnSpc>
                <a:spcPts val="1300"/>
              </a:lnSpc>
              <a:defRPr/>
            </a:pPr>
            <a:r>
              <a:rPr kumimoji="1"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オモロイはおもしろいとは少しニュアンスの差があり、そこにも大切なポイントがあるように思う。</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オモロイという形容詞を使うとき、それは「面白い」とか「ためになる」などという判断以前、どこか腹にこたえるものがあった、何か未知のインパクトがあったことを意味し、それは知的判断としてよりは、人間全体としての反応の方に重点をおいた言葉である。「オモロイナ、よしやろう！」というように、何かこちらの身体まで動き出しそうな</a:t>
            </a:r>
            <a:r>
              <a:rPr kumimoji="1" lang="en-US" altLang="ja-JP" sz="1050" dirty="0">
                <a:latin typeface="HGP明朝E" panose="02020900000000000000" pitchFamily="18" charset="-128"/>
                <a:ea typeface="HGP明朝E" panose="02020900000000000000" pitchFamily="18" charset="-128"/>
                <a:cs typeface="Meiryo UI" panose="020B0604030504040204" pitchFamily="50" charset="-128"/>
              </a:rPr>
              <a:t>--</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と言って何をやるのか定かではないが</a:t>
            </a:r>
            <a:r>
              <a:rPr kumimoji="1" lang="en-US" altLang="ja-JP" sz="1050" dirty="0">
                <a:latin typeface="HGP明朝E" panose="02020900000000000000" pitchFamily="18" charset="-128"/>
                <a:ea typeface="HGP明朝E" panose="02020900000000000000" pitchFamily="18" charset="-128"/>
                <a:cs typeface="Meiryo UI" panose="020B0604030504040204" pitchFamily="50" charset="-128"/>
              </a:rPr>
              <a:t>--</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動きが生じてくる</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のである。</a:t>
            </a:r>
            <a:r>
              <a:rPr kumimoji="1"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p>
          <a:p>
            <a:pPr marL="268288" lvl="0" indent="-268288" defTabSz="914400">
              <a:lnSpc>
                <a:spcPts val="1300"/>
              </a:lnSpc>
              <a:defRPr/>
            </a:pPr>
            <a:r>
              <a:rPr kumimoji="1"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　○大阪人</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が本当の意味で「それ、おもろいや</a:t>
            </a:r>
            <a:r>
              <a:rPr kumimoji="1" lang="ja-JP" altLang="en-US" sz="1050" dirty="0" err="1">
                <a:latin typeface="ＭＳ Ｐ明朝" panose="02020600040205080304" pitchFamily="18" charset="-128"/>
                <a:ea typeface="ＭＳ Ｐ明朝" panose="02020600040205080304" pitchFamily="18" charset="-128"/>
                <a:cs typeface="Meiryo UI" panose="020B0604030504040204" pitchFamily="50" charset="-128"/>
              </a:rPr>
              <a:t>ん</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！」と膝を打つとき、それは、</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表層的な部分でなく、ヒューマンな部分で共鳴したり、ココロが震えていることが多い。</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コテコテで泥臭いというのは実は裏を返せば、そういう</a:t>
            </a:r>
            <a:r>
              <a:rPr kumimoji="1"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オモロガリ精神</a:t>
            </a:r>
            <a:r>
              <a:rPr kumimoji="1"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の発露でもあるのだ</a:t>
            </a:r>
            <a:r>
              <a:rPr kumimoji="1"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5</a:t>
            </a:r>
            <a:endParaRPr kumimoji="1" lang="ja-JP" altLang="en-US" b="1" dirty="0">
              <a:solidFill>
                <a:schemeClr val="tx1"/>
              </a:solidFill>
            </a:endParaRPr>
          </a:p>
        </p:txBody>
      </p:sp>
    </p:spTree>
    <p:extLst>
      <p:ext uri="{BB962C8B-B14F-4D97-AF65-F5344CB8AC3E}">
        <p14:creationId xmlns:p14="http://schemas.microsoft.com/office/powerpoint/2010/main" val="4248304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94632" y="495805"/>
            <a:ext cx="8843748" cy="307777"/>
          </a:xfrm>
          <a:prstGeom prst="rect">
            <a:avLst/>
          </a:prstGeom>
          <a:solidFill>
            <a:schemeClr val="bg1"/>
          </a:solidFill>
          <a:ln w="19050">
            <a:solidFill>
              <a:schemeClr val="tx1"/>
            </a:solidFill>
            <a:prstDash val="solid"/>
          </a:ln>
        </p:spPr>
        <p:txBody>
          <a:bodyPr wrap="square">
            <a:spAutoFit/>
          </a:bodyPr>
          <a:lstStyle/>
          <a:p>
            <a:pPr marL="84138" lvl="0" indent="-84138" defTabSz="914400">
              <a:defRPr/>
            </a:pP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将来像で示した３つの方向性のもと、これまでの</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において委員から意見のあった施策等について整理（主なもの）</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63774" y="1317278"/>
            <a:ext cx="8843748" cy="1528624"/>
          </a:xfrm>
          <a:prstGeom prst="rect">
            <a:avLst/>
          </a:prstGeom>
          <a:solidFill>
            <a:schemeClr val="accent1">
              <a:lumMod val="20000"/>
              <a:lumOff val="80000"/>
            </a:schemeClr>
          </a:solidFill>
          <a:ln>
            <a:noFill/>
            <a:prstDash val="sysDash"/>
          </a:ln>
        </p:spPr>
        <p:txBody>
          <a:bodyPr wrap="square">
            <a:spAutoFit/>
          </a:bodyPr>
          <a:lstStyle/>
          <a:p>
            <a:pPr marL="84138" lvl="0" indent="-84138" defTabSz="914400">
              <a:lnSpc>
                <a:spcPts val="1600"/>
              </a:lnSpc>
              <a:defRPr/>
            </a:pP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○都市の寛容性を高め、多様な人材を呼び込むとともに、様々なことにチャレンジできる環境を整え</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イノベーション</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の促進を図るなど、持続的な成長に向けた取組を推進</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委員の主な意見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marL="84138"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・ライフサイエンス分野におけるイノベーションの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促進　・次</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世代型ヘルスケア</a:t>
            </a: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テクノロジーを活用した</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教育　・都心</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大学・研究</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機関等の立地</a:t>
            </a: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データ利活用の促進</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（規制緩和、イノベーション</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の促進、デジタル経済圏の形成等）</a:t>
            </a: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スタートアップ支援の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充実　　・次世代モビリティ　など</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6079" y="3285861"/>
            <a:ext cx="8843748" cy="1733808"/>
          </a:xfrm>
          <a:prstGeom prst="rect">
            <a:avLst/>
          </a:prstGeom>
          <a:solidFill>
            <a:schemeClr val="accent1">
              <a:lumMod val="20000"/>
              <a:lumOff val="80000"/>
            </a:schemeClr>
          </a:solidFill>
          <a:ln>
            <a:noFill/>
            <a:prstDash val="sysDash"/>
          </a:ln>
        </p:spPr>
        <p:txBody>
          <a:bodyPr wrap="square">
            <a:spAutoFit/>
          </a:bodyPr>
          <a:lstStyle/>
          <a:p>
            <a:pPr marL="84138" lvl="0" indent="-84138" defTabSz="914400">
              <a:lnSpc>
                <a:spcPts val="1600"/>
              </a:lnSpc>
              <a:defRPr/>
            </a:pP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○すべての人が生涯にわたって、肉体的な健康だけでなく、精神的、社会的にも健康でいきいきと活躍</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できる</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社会</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の実現に向けた取組を推進</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委員の主な意見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marL="84138" lvl="0"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歳若返りに向けた</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　・ウォーカブルシティ　・住みやすさ</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・ハード・ソフトの両面におけるバリアフリー（飲食店、ホテル、テクノロジーの活用（</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GPS</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を活用した誘導等</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・団塊の世代が後期高齢者となる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年に向けた課題解決の取組（テクノロジーを活用した医療・福祉施策）</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・災害の教訓を活かす　・新技術</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を活かした防災・災害</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対策</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環境やウエルネスに配慮した高質な生活空間の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提供　　など</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63774" y="5465680"/>
            <a:ext cx="8843748" cy="1323439"/>
          </a:xfrm>
          <a:prstGeom prst="rect">
            <a:avLst/>
          </a:prstGeom>
          <a:solidFill>
            <a:schemeClr val="accent1">
              <a:lumMod val="20000"/>
              <a:lumOff val="80000"/>
            </a:schemeClr>
          </a:solidFill>
          <a:ln>
            <a:noFill/>
            <a:prstDash val="sysDash"/>
          </a:ln>
        </p:spPr>
        <p:txBody>
          <a:bodyPr wrap="square">
            <a:spAutoFit/>
          </a:bodyPr>
          <a:lstStyle/>
          <a:p>
            <a:pPr marL="84138" lvl="0" indent="-84138" defTabSz="914400">
              <a:lnSpc>
                <a:spcPts val="1600"/>
              </a:lnSpc>
              <a:defRPr/>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SDG</a:t>
            </a:r>
            <a:r>
              <a:rPr kumimoji="1" lang="ja-JP" altLang="en-US" sz="1400" b="1" dirty="0" err="1">
                <a:latin typeface="Meiryo UI" panose="020B0604030504040204" pitchFamily="50" charset="-128"/>
                <a:ea typeface="Meiryo UI" panose="020B0604030504040204" pitchFamily="50" charset="-128"/>
                <a:cs typeface="Meiryo UI" panose="020B0604030504040204" pitchFamily="50" charset="-128"/>
              </a:rPr>
              <a:t>ｓ</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の達成に向けた取組や、これからの世界の未来に貢献する取組を推進</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委員の主な意見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SDG</a:t>
            </a:r>
            <a:r>
              <a:rPr kumimoji="1" lang="ja-JP" altLang="en-US" sz="1400" dirty="0" err="1">
                <a:latin typeface="Meiryo UI" panose="020B0604030504040204" pitchFamily="50" charset="-128"/>
                <a:ea typeface="Meiryo UI" panose="020B0604030504040204" pitchFamily="50" charset="-128"/>
                <a:cs typeface="Meiryo UI" panose="020B0604030504040204" pitchFamily="50" charset="-128"/>
              </a:rPr>
              <a:t>ｓ</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関連</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ビジネス（</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ビジネスを地場産業に）</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・食文化の強みを活かした取組（子どもの貧困問題等）</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・年齢、性別、国籍、障がいの有無にかかわらず誰もが輝けるインクルーシブな社会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ネクストに向けた施策の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発案</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な</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ど</a:t>
            </a: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2" name="角丸四角形 1"/>
          <p:cNvSpPr/>
          <p:nvPr/>
        </p:nvSpPr>
        <p:spPr>
          <a:xfrm>
            <a:off x="94633" y="917310"/>
            <a:ext cx="4339988"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94632" y="972057"/>
            <a:ext cx="4490113" cy="307777"/>
          </a:xfrm>
          <a:prstGeom prst="rect">
            <a:avLst/>
          </a:prstGeom>
        </p:spPr>
        <p:txBody>
          <a:bodyPr wrap="square">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多様なチャレンジによる成長（</a:t>
            </a:r>
            <a:r>
              <a:rPr kumimoji="1" lang="en-US" altLang="ja-JP" sz="1400" b="1" dirty="0">
                <a:solidFill>
                  <a:schemeClr val="bg1"/>
                </a:solidFill>
                <a:latin typeface="Meiryo UI" panose="020B0604030504040204" pitchFamily="50" charset="-128"/>
                <a:ea typeface="Meiryo UI" panose="020B0604030504040204" pitchFamily="50" charset="-128"/>
              </a:rPr>
              <a:t>Creative Innovation </a:t>
            </a:r>
            <a:r>
              <a:rPr kumimoji="1" lang="ja-JP" altLang="en-US" sz="1400" b="1" dirty="0" smtClean="0">
                <a:solidFill>
                  <a:schemeClr val="bg1"/>
                </a:solidFill>
                <a:latin typeface="Meiryo UI" panose="020B0604030504040204" pitchFamily="50" charset="-128"/>
                <a:ea typeface="Meiryo UI" panose="020B0604030504040204" pitchFamily="50" charset="-128"/>
              </a:rPr>
              <a:t>）</a:t>
            </a:r>
            <a:endParaRPr lang="ja-JP" altLang="en-US" sz="1400" dirty="0">
              <a:solidFill>
                <a:schemeClr val="bg1"/>
              </a:solidFill>
            </a:endParaRPr>
          </a:p>
        </p:txBody>
      </p:sp>
      <p:sp>
        <p:nvSpPr>
          <p:cNvPr id="34" name="角丸四角形 33"/>
          <p:cNvSpPr/>
          <p:nvPr/>
        </p:nvSpPr>
        <p:spPr>
          <a:xfrm>
            <a:off x="7441" y="2893866"/>
            <a:ext cx="4339988"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9855" y="2941375"/>
            <a:ext cx="4280172" cy="307777"/>
          </a:xfrm>
          <a:prstGeom prst="rect">
            <a:avLst/>
          </a:prstGeom>
        </p:spPr>
        <p:txBody>
          <a:bodyPr wrap="square">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いのち輝く幸せな暮らし（</a:t>
            </a:r>
            <a:r>
              <a:rPr kumimoji="1" lang="en-US" altLang="ja-JP" sz="1400" b="1" dirty="0">
                <a:solidFill>
                  <a:schemeClr val="bg1"/>
                </a:solidFill>
                <a:latin typeface="Meiryo UI" panose="020B0604030504040204" pitchFamily="50" charset="-128"/>
                <a:ea typeface="Meiryo UI" panose="020B0604030504040204" pitchFamily="50" charset="-128"/>
              </a:rPr>
              <a:t>Human Well-being</a:t>
            </a:r>
            <a:r>
              <a:rPr kumimoji="1" lang="ja-JP" altLang="en-US" sz="1400" b="1" dirty="0" smtClean="0">
                <a:solidFill>
                  <a:schemeClr val="bg1"/>
                </a:solidFill>
                <a:latin typeface="Meiryo UI" panose="020B0604030504040204" pitchFamily="50" charset="-128"/>
                <a:ea typeface="Meiryo UI" panose="020B0604030504040204" pitchFamily="50" charset="-128"/>
              </a:rPr>
              <a:t>）</a:t>
            </a:r>
            <a:endParaRPr lang="ja-JP" altLang="en-US" sz="1400" dirty="0">
              <a:solidFill>
                <a:schemeClr val="bg1"/>
              </a:solidFill>
            </a:endParaRPr>
          </a:p>
        </p:txBody>
      </p:sp>
      <p:sp>
        <p:nvSpPr>
          <p:cNvPr id="36" name="角丸四角形 35"/>
          <p:cNvSpPr/>
          <p:nvPr/>
        </p:nvSpPr>
        <p:spPr>
          <a:xfrm>
            <a:off x="37841" y="5055192"/>
            <a:ext cx="4339988"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37840" y="5109939"/>
            <a:ext cx="4490113" cy="307777"/>
          </a:xfrm>
          <a:prstGeom prst="rect">
            <a:avLst/>
          </a:prstGeom>
        </p:spPr>
        <p:txBody>
          <a:bodyPr wrap="square">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世界をともにつくる（</a:t>
            </a:r>
            <a:r>
              <a:rPr kumimoji="1" lang="en-US" altLang="ja-JP" sz="1400" b="1" dirty="0">
                <a:solidFill>
                  <a:schemeClr val="bg1"/>
                </a:solidFill>
                <a:latin typeface="Meiryo UI" panose="020B0604030504040204" pitchFamily="50" charset="-128"/>
                <a:ea typeface="Meiryo UI" panose="020B0604030504040204" pitchFamily="50" charset="-128"/>
              </a:rPr>
              <a:t>SDGs Advanced </a:t>
            </a:r>
            <a:r>
              <a:rPr kumimoji="1" lang="en-US" altLang="ja-JP" sz="1400" b="1" dirty="0" smtClean="0">
                <a:solidFill>
                  <a:schemeClr val="bg1"/>
                </a:solidFill>
                <a:latin typeface="Meiryo UI" panose="020B0604030504040204" pitchFamily="50" charset="-128"/>
                <a:ea typeface="Meiryo UI" panose="020B0604030504040204" pitchFamily="50" charset="-128"/>
              </a:rPr>
              <a:t>Osaka</a:t>
            </a:r>
            <a:r>
              <a:rPr kumimoji="1" lang="ja-JP" altLang="en-US" sz="1400" b="1" dirty="0" smtClean="0">
                <a:solidFill>
                  <a:schemeClr val="bg1"/>
                </a:solidFill>
                <a:latin typeface="Meiryo UI" panose="020B0604030504040204" pitchFamily="50" charset="-128"/>
                <a:ea typeface="Meiryo UI" panose="020B0604030504040204" pitchFamily="50" charset="-128"/>
              </a:rPr>
              <a:t>）</a:t>
            </a:r>
            <a:endParaRPr lang="ja-JP" altLang="en-US" sz="1400" dirty="0">
              <a:solidFill>
                <a:schemeClr val="bg1"/>
              </a:solidFill>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6</a:t>
            </a:r>
            <a:endParaRPr kumimoji="1" lang="ja-JP" altLang="en-US" b="1" dirty="0">
              <a:solidFill>
                <a:schemeClr val="tx1"/>
              </a:solidFill>
            </a:endParaRPr>
          </a:p>
        </p:txBody>
      </p:sp>
      <p:sp>
        <p:nvSpPr>
          <p:cNvPr id="3" name="角丸四角形 2"/>
          <p:cNvSpPr/>
          <p:nvPr/>
        </p:nvSpPr>
        <p:spPr>
          <a:xfrm>
            <a:off x="8431306" y="1408465"/>
            <a:ext cx="576216" cy="508203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latin typeface="Meiryo UI" panose="020B0604030504040204" pitchFamily="50" charset="-128"/>
                <a:ea typeface="Meiryo UI" panose="020B0604030504040204" pitchFamily="50" charset="-128"/>
              </a:rPr>
              <a:t>インフラ等の都市基盤の</a:t>
            </a:r>
            <a:r>
              <a:rPr kumimoji="1" lang="ja-JP" altLang="en-US" sz="1400" dirty="0" smtClean="0">
                <a:latin typeface="Meiryo UI" panose="020B0604030504040204" pitchFamily="50" charset="-128"/>
                <a:ea typeface="Meiryo UI" panose="020B0604030504040204" pitchFamily="50" charset="-128"/>
              </a:rPr>
              <a:t>充実</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ＡＩやＩｏＴ、ビッグデータなどの先端技術の活用</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33293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7</a:t>
            </a:r>
            <a:endParaRPr kumimoji="1" lang="ja-JP" altLang="en-US" b="1" dirty="0">
              <a:solidFill>
                <a:schemeClr val="tx1"/>
              </a:solidFill>
            </a:endParaRPr>
          </a:p>
        </p:txBody>
      </p:sp>
      <p:sp>
        <p:nvSpPr>
          <p:cNvPr id="16" name="正方形/長方形 15"/>
          <p:cNvSpPr/>
          <p:nvPr/>
        </p:nvSpPr>
        <p:spPr>
          <a:xfrm>
            <a:off x="94633" y="504196"/>
            <a:ext cx="8865534" cy="1323439"/>
          </a:xfrm>
          <a:prstGeom prst="rect">
            <a:avLst/>
          </a:prstGeom>
          <a:solidFill>
            <a:schemeClr val="bg1"/>
          </a:solidFill>
          <a:ln w="19050">
            <a:solidFill>
              <a:schemeClr val="tx1"/>
            </a:solidFill>
            <a:prstDash val="solid"/>
          </a:ln>
        </p:spPr>
        <p:txBody>
          <a:bodyPr wrap="square">
            <a:spAutoFit/>
          </a:bodyPr>
          <a:lstStyle/>
          <a:p>
            <a:pPr marL="84138" lvl="0"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○万博開催後の大阪の将来に向けた施策の方向性の検討に当たっては、</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万博のインパクトを活用するという観点から、</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年大阪・関西万博における具体的な取組内容等を踏まえた検討</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が必要。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今年７月には、経済</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産業省「大阪・関西万博具体化検討会万博計画具体化検討ワーキンググループ」におい</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て</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新しい時代の万博</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の具体化に向けて（報告書）</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が取りまとめられ、</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具体的</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取組例</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が示されていることから、</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こうした点も踏まえ、施策の方向性等の検討</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することが必要。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0" y="2060017"/>
            <a:ext cx="4490113"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SDGs</a:t>
            </a:r>
            <a:r>
              <a:rPr kumimoji="1" lang="ja-JP" altLang="en-US" sz="2000" b="1" dirty="0" smtClean="0">
                <a:latin typeface="Meiryo UI" panose="020B0604030504040204" pitchFamily="50" charset="-128"/>
                <a:ea typeface="Meiryo UI" panose="020B0604030504040204" pitchFamily="50" charset="-128"/>
              </a:rPr>
              <a:t>達成</a:t>
            </a:r>
            <a:r>
              <a:rPr kumimoji="1" lang="en-US" altLang="ja-JP" sz="2000" b="1" dirty="0" smtClean="0">
                <a:latin typeface="Meiryo UI" panose="020B0604030504040204" pitchFamily="50" charset="-128"/>
                <a:ea typeface="Meiryo UI" panose="020B0604030504040204" pitchFamily="50" charset="-128"/>
              </a:rPr>
              <a:t>+beyond</a:t>
            </a:r>
            <a:r>
              <a:rPr kumimoji="1" lang="ja-JP" altLang="en-US" sz="2000" b="1" dirty="0" smtClean="0">
                <a:latin typeface="Meiryo UI" panose="020B0604030504040204" pitchFamily="50" charset="-128"/>
                <a:ea typeface="Meiryo UI" panose="020B0604030504040204" pitchFamily="50" charset="-128"/>
              </a:rPr>
              <a:t>に向けて</a:t>
            </a:r>
            <a:endParaRPr lang="ja-JP" altLang="en-US" sz="2000" dirty="0"/>
          </a:p>
        </p:txBody>
      </p:sp>
      <p:pic>
        <p:nvPicPr>
          <p:cNvPr id="5" name="図 4"/>
          <p:cNvPicPr>
            <a:picLocks noChangeAspect="1"/>
          </p:cNvPicPr>
          <p:nvPr/>
        </p:nvPicPr>
        <p:blipFill>
          <a:blip r:embed="rId2"/>
          <a:stretch>
            <a:fillRect/>
          </a:stretch>
        </p:blipFill>
        <p:spPr>
          <a:xfrm>
            <a:off x="299995" y="2904474"/>
            <a:ext cx="790575" cy="873219"/>
          </a:xfrm>
          <a:prstGeom prst="rect">
            <a:avLst/>
          </a:prstGeom>
        </p:spPr>
      </p:pic>
      <p:sp>
        <p:nvSpPr>
          <p:cNvPr id="6" name="正方形/長方形 5"/>
          <p:cNvSpPr/>
          <p:nvPr/>
        </p:nvSpPr>
        <p:spPr>
          <a:xfrm>
            <a:off x="1190065" y="2679365"/>
            <a:ext cx="7953935" cy="1323439"/>
          </a:xfrm>
          <a:prstGeom prst="rect">
            <a:avLst/>
          </a:prstGeom>
        </p:spPr>
        <p:txBody>
          <a:bodyPr wrap="square">
            <a:spAutoFit/>
          </a:bodyPr>
          <a:lstStyle/>
          <a:p>
            <a:pPr marL="174625" indent="-174625"/>
            <a:r>
              <a:rPr lang="ja-JP" altLang="en-US" sz="1600" dirty="0">
                <a:latin typeface="Meiryo UI" panose="020B0604030504040204" pitchFamily="50" charset="-128"/>
                <a:ea typeface="Meiryo UI" panose="020B0604030504040204" pitchFamily="50" charset="-128"/>
              </a:rPr>
              <a:t>▼様々な価値観に基づく「</a:t>
            </a:r>
            <a:r>
              <a:rPr lang="ja-JP" altLang="en-US" sz="1600" dirty="0" smtClean="0">
                <a:latin typeface="Meiryo UI" panose="020B0604030504040204" pitchFamily="50" charset="-128"/>
                <a:ea typeface="Meiryo UI" panose="020B0604030504040204" pitchFamily="50" charset="-128"/>
              </a:rPr>
              <a:t>いのち</a:t>
            </a:r>
            <a:r>
              <a:rPr lang="ja-JP" altLang="en-US" sz="1600" dirty="0">
                <a:latin typeface="Meiryo UI" panose="020B0604030504040204" pitchFamily="50" charset="-128"/>
                <a:ea typeface="Meiryo UI" panose="020B0604030504040204" pitchFamily="50" charset="-128"/>
              </a:rPr>
              <a:t>輝く」のあり方を示す</a:t>
            </a:r>
            <a:r>
              <a:rPr lang="ja-JP" altLang="en-US" sz="1600" dirty="0" smtClean="0">
                <a:latin typeface="Meiryo UI" panose="020B0604030504040204" pitchFamily="50" charset="-128"/>
                <a:ea typeface="Meiryo UI" panose="020B0604030504040204" pitchFamily="50" charset="-128"/>
              </a:rPr>
              <a:t>ととも</a:t>
            </a:r>
            <a:r>
              <a:rPr lang="ja-JP" altLang="en-US" sz="1600" dirty="0">
                <a:latin typeface="Meiryo UI" panose="020B0604030504040204" pitchFamily="50" charset="-128"/>
                <a:ea typeface="Meiryo UI" panose="020B0604030504040204" pitchFamily="50" charset="-128"/>
              </a:rPr>
              <a:t>に、それを実現、</a:t>
            </a:r>
            <a:r>
              <a:rPr lang="ja-JP" altLang="en-US" sz="1600" dirty="0" smtClean="0">
                <a:latin typeface="Meiryo UI" panose="020B0604030504040204" pitchFamily="50" charset="-128"/>
                <a:ea typeface="Meiryo UI" panose="020B0604030504040204" pitchFamily="50" charset="-128"/>
              </a:rPr>
              <a:t>促進する</a:t>
            </a:r>
            <a:r>
              <a:rPr lang="ja-JP" altLang="en-US" sz="1600" dirty="0">
                <a:latin typeface="Meiryo UI" panose="020B0604030504040204" pitchFamily="50" charset="-128"/>
                <a:ea typeface="Meiryo UI" panose="020B0604030504040204" pitchFamily="50" charset="-128"/>
              </a:rPr>
              <a:t>ための</a:t>
            </a:r>
            <a:r>
              <a:rPr lang="ja-JP" altLang="en-US" sz="1600" dirty="0" smtClean="0">
                <a:latin typeface="Meiryo UI" panose="020B0604030504040204" pitchFamily="50" charset="-128"/>
                <a:ea typeface="Meiryo UI" panose="020B0604030504040204" pitchFamily="50" charset="-128"/>
              </a:rPr>
              <a:t>方法論（</a:t>
            </a:r>
            <a:r>
              <a:rPr lang="ja-JP" altLang="en-US" sz="1600" dirty="0">
                <a:latin typeface="Meiryo UI" panose="020B0604030504040204" pitchFamily="50" charset="-128"/>
                <a:ea typeface="Meiryo UI" panose="020B0604030504040204" pitchFamily="50" charset="-128"/>
              </a:rPr>
              <a:t>評価、</a:t>
            </a:r>
            <a:r>
              <a:rPr lang="ja-JP" altLang="en-US" sz="1600" dirty="0" smtClean="0">
                <a:latin typeface="Meiryo UI" panose="020B0604030504040204" pitchFamily="50" charset="-128"/>
                <a:ea typeface="Meiryo UI" panose="020B0604030504040204" pitchFamily="50" charset="-128"/>
              </a:rPr>
              <a:t>測定の</a:t>
            </a:r>
            <a:r>
              <a:rPr lang="ja-JP" altLang="en-US" sz="1600" dirty="0">
                <a:latin typeface="Meiryo UI" panose="020B0604030504040204" pitchFamily="50" charset="-128"/>
                <a:ea typeface="Meiryo UI" panose="020B0604030504040204" pitchFamily="50" charset="-128"/>
              </a:rPr>
              <a:t>あり方など）を提示する。</a:t>
            </a:r>
          </a:p>
          <a:p>
            <a:pPr marL="174625" indent="-174625"/>
            <a:r>
              <a:rPr lang="ja-JP" altLang="en-US" sz="1600" dirty="0" smtClean="0">
                <a:latin typeface="Meiryo UI" panose="020B0604030504040204" pitchFamily="50" charset="-128"/>
                <a:ea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rPr>
              <a:t>・関西の強みである</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ライフサイエンス</a:t>
            </a:r>
            <a:r>
              <a:rPr lang="ja-JP" altLang="en-US" sz="1600" b="1" dirty="0">
                <a:latin typeface="Meiryo UI" panose="020B0604030504040204" pitchFamily="50" charset="-128"/>
                <a:ea typeface="Meiryo UI" panose="020B0604030504040204" pitchFamily="50" charset="-128"/>
              </a:rPr>
              <a:t>分野の</a:t>
            </a:r>
            <a:r>
              <a:rPr lang="ja-JP" altLang="en-US" sz="1600" b="1" dirty="0" smtClean="0">
                <a:latin typeface="Meiryo UI" panose="020B0604030504040204" pitchFamily="50" charset="-128"/>
                <a:ea typeface="Meiryo UI" panose="020B0604030504040204" pitchFamily="50" charset="-128"/>
              </a:rPr>
              <a:t>最先端</a:t>
            </a:r>
            <a:r>
              <a:rPr lang="ja-JP" altLang="en-US" sz="1600" b="1" dirty="0">
                <a:latin typeface="Meiryo UI" panose="020B0604030504040204" pitchFamily="50" charset="-128"/>
                <a:ea typeface="Meiryo UI" panose="020B0604030504040204" pitchFamily="50" charset="-128"/>
              </a:rPr>
              <a:t>の研究・技術（</a:t>
            </a:r>
            <a:r>
              <a:rPr lang="en-US" altLang="ja-JP" sz="1600" b="1" dirty="0" err="1">
                <a:latin typeface="Meiryo UI" panose="020B0604030504040204" pitchFamily="50" charset="-128"/>
                <a:ea typeface="Meiryo UI" panose="020B0604030504040204" pitchFamily="50" charset="-128"/>
              </a:rPr>
              <a:t>iPS</a:t>
            </a:r>
            <a:r>
              <a:rPr lang="ja-JP" altLang="en-US" sz="1600" b="1" dirty="0" err="1">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遠隔</a:t>
            </a:r>
            <a:r>
              <a:rPr lang="ja-JP" altLang="en-US" sz="1600" b="1" dirty="0" smtClean="0">
                <a:latin typeface="Meiryo UI" panose="020B0604030504040204" pitchFamily="50" charset="-128"/>
                <a:ea typeface="Meiryo UI" panose="020B0604030504040204" pitchFamily="50" charset="-128"/>
              </a:rPr>
              <a:t>医療</a:t>
            </a:r>
            <a:r>
              <a:rPr lang="ja-JP" altLang="en-US" sz="1600" b="1" dirty="0">
                <a:latin typeface="Meiryo UI" panose="020B0604030504040204" pitchFamily="50" charset="-128"/>
                <a:ea typeface="Meiryo UI" panose="020B0604030504040204" pitchFamily="50" charset="-128"/>
              </a:rPr>
              <a:t>、遺伝子分析、医療</a:t>
            </a:r>
            <a:r>
              <a:rPr lang="ja-JP" altLang="en-US" sz="1600" b="1" dirty="0" smtClean="0">
                <a:latin typeface="Meiryo UI" panose="020B0604030504040204" pitchFamily="50" charset="-128"/>
                <a:ea typeface="Meiryo UI" panose="020B0604030504040204" pitchFamily="50" charset="-128"/>
              </a:rPr>
              <a:t>ビッグデータ</a:t>
            </a:r>
            <a:r>
              <a:rPr lang="ja-JP" altLang="en-US" sz="1600" b="1" dirty="0">
                <a:latin typeface="Meiryo UI" panose="020B0604030504040204" pitchFamily="50" charset="-128"/>
                <a:ea typeface="Meiryo UI" panose="020B0604030504040204" pitchFamily="50" charset="-128"/>
              </a:rPr>
              <a:t>解析、予防医学等）が</a:t>
            </a:r>
            <a:r>
              <a:rPr lang="ja-JP" altLang="en-US" sz="1600" b="1" dirty="0" smtClean="0">
                <a:latin typeface="Meiryo UI" panose="020B0604030504040204" pitchFamily="50" charset="-128"/>
                <a:ea typeface="Meiryo UI" panose="020B0604030504040204" pitchFamily="50" charset="-128"/>
              </a:rPr>
              <a:t>、どの</a:t>
            </a:r>
            <a:r>
              <a:rPr lang="ja-JP" altLang="en-US" sz="1600" b="1" dirty="0">
                <a:latin typeface="Meiryo UI" panose="020B0604030504040204" pitchFamily="50" charset="-128"/>
                <a:ea typeface="Meiryo UI" panose="020B0604030504040204" pitchFamily="50" charset="-128"/>
              </a:rPr>
              <a:t>ように生活・まち・</a:t>
            </a:r>
            <a:r>
              <a:rPr lang="ja-JP" altLang="en-US" sz="1600" b="1" dirty="0" smtClean="0">
                <a:latin typeface="Meiryo UI" panose="020B0604030504040204" pitchFamily="50" charset="-128"/>
                <a:ea typeface="Meiryo UI" panose="020B0604030504040204" pitchFamily="50" charset="-128"/>
              </a:rPr>
              <a:t>社会を</a:t>
            </a:r>
            <a:r>
              <a:rPr lang="ja-JP" altLang="en-US" sz="1600" b="1" dirty="0">
                <a:latin typeface="Meiryo UI" panose="020B0604030504040204" pitchFamily="50" charset="-128"/>
                <a:ea typeface="Meiryo UI" panose="020B0604030504040204" pitchFamily="50" charset="-128"/>
              </a:rPr>
              <a:t>変えるのか体験できる場</a:t>
            </a:r>
            <a:r>
              <a:rPr lang="ja-JP" altLang="en-US" sz="1600" b="1" dirty="0" smtClean="0">
                <a:latin typeface="Meiryo UI" panose="020B0604030504040204" pitchFamily="50" charset="-128"/>
                <a:ea typeface="Meiryo UI" panose="020B0604030504040204" pitchFamily="50" charset="-128"/>
              </a:rPr>
              <a:t>を実現</a:t>
            </a:r>
            <a:r>
              <a:rPr lang="ja-JP" altLang="en-US" sz="1600" dirty="0">
                <a:latin typeface="Meiryo UI" panose="020B0604030504040204" pitchFamily="50" charset="-128"/>
                <a:ea typeface="Meiryo UI" panose="020B0604030504040204" pitchFamily="50" charset="-128"/>
              </a:rPr>
              <a:t>する。</a:t>
            </a:r>
          </a:p>
        </p:txBody>
      </p:sp>
      <p:pic>
        <p:nvPicPr>
          <p:cNvPr id="7" name="図 6"/>
          <p:cNvPicPr>
            <a:picLocks noChangeAspect="1"/>
          </p:cNvPicPr>
          <p:nvPr/>
        </p:nvPicPr>
        <p:blipFill>
          <a:blip r:embed="rId3"/>
          <a:stretch>
            <a:fillRect/>
          </a:stretch>
        </p:blipFill>
        <p:spPr>
          <a:xfrm>
            <a:off x="346381" y="4245544"/>
            <a:ext cx="701968" cy="812805"/>
          </a:xfrm>
          <a:prstGeom prst="rect">
            <a:avLst/>
          </a:prstGeom>
        </p:spPr>
      </p:pic>
      <p:sp>
        <p:nvSpPr>
          <p:cNvPr id="8" name="正方形/長方形 7"/>
          <p:cNvSpPr/>
          <p:nvPr/>
        </p:nvSpPr>
        <p:spPr>
          <a:xfrm>
            <a:off x="1190064" y="4255910"/>
            <a:ext cx="7953935"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▼日本館</a:t>
            </a:r>
            <a:r>
              <a:rPr lang="ja-JP" altLang="en-US" sz="1600" dirty="0">
                <a:latin typeface="Meiryo UI" panose="020B0604030504040204" pitchFamily="50" charset="-128"/>
                <a:ea typeface="Meiryo UI" panose="020B0604030504040204" pitchFamily="50" charset="-128"/>
              </a:rPr>
              <a:t>を、国連と連携</a:t>
            </a:r>
            <a:r>
              <a:rPr lang="ja-JP" altLang="en-US" sz="1600" dirty="0" smtClean="0">
                <a:latin typeface="Meiryo UI" panose="020B0604030504040204" pitchFamily="50" charset="-128"/>
                <a:ea typeface="Meiryo UI" panose="020B0604030504040204" pitchFamily="50" charset="-128"/>
              </a:rPr>
              <a:t>した</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SDGs</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beyond </a:t>
            </a:r>
            <a:r>
              <a:rPr lang="ja-JP" altLang="en-US" sz="1600" dirty="0">
                <a:latin typeface="Meiryo UI" panose="020B0604030504040204" pitchFamily="50" charset="-128"/>
                <a:ea typeface="Meiryo UI" panose="020B0604030504040204" pitchFamily="50" charset="-128"/>
              </a:rPr>
              <a:t>館」とし</a:t>
            </a:r>
            <a:r>
              <a:rPr lang="ja-JP" altLang="en-US" sz="1600"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Society5.0 </a:t>
            </a:r>
            <a:r>
              <a:rPr lang="ja-JP" altLang="en-US" sz="1600" b="1" dirty="0">
                <a:latin typeface="Meiryo UI" panose="020B0604030504040204" pitchFamily="50" charset="-128"/>
                <a:ea typeface="Meiryo UI" panose="020B0604030504040204" pitchFamily="50" charset="-128"/>
              </a:rPr>
              <a:t>のショーケース</a:t>
            </a:r>
            <a:r>
              <a:rPr lang="ja-JP" altLang="en-US" sz="1600" dirty="0" smtClean="0">
                <a:latin typeface="Meiryo UI" panose="020B0604030504040204" pitchFamily="50" charset="-128"/>
                <a:ea typeface="Meiryo UI" panose="020B0604030504040204" pitchFamily="50" charset="-128"/>
              </a:rPr>
              <a:t>にする</a:t>
            </a:r>
            <a:r>
              <a:rPr lang="ja-JP" altLang="en-US" sz="1600" dirty="0">
                <a:latin typeface="Meiryo UI" panose="020B0604030504040204" pitchFamily="50" charset="-128"/>
                <a:ea typeface="Meiryo UI" panose="020B0604030504040204" pitchFamily="50" charset="-128"/>
              </a:rPr>
              <a:t>。</a:t>
            </a:r>
          </a:p>
          <a:p>
            <a:pPr marL="174625" indent="-174625"/>
            <a:r>
              <a:rPr lang="ja-JP" altLang="en-US" sz="1600" dirty="0" smtClean="0">
                <a:latin typeface="Meiryo UI" panose="020B0604030504040204" pitchFamily="50" charset="-128"/>
                <a:ea typeface="Meiryo UI" panose="020B0604030504040204" pitchFamily="50" charset="-128"/>
              </a:rPr>
              <a:t>▼テーマ館</a:t>
            </a:r>
            <a:r>
              <a:rPr lang="ja-JP" altLang="en-US" sz="1600" dirty="0">
                <a:latin typeface="Meiryo UI" panose="020B0604030504040204" pitchFamily="50" charset="-128"/>
                <a:ea typeface="Meiryo UI" panose="020B0604030504040204" pitchFamily="50" charset="-128"/>
              </a:rPr>
              <a:t>については、</a:t>
            </a:r>
            <a:r>
              <a:rPr lang="en-US" altLang="ja-JP" sz="1600" dirty="0" smtClean="0">
                <a:latin typeface="Meiryo UI" panose="020B0604030504040204" pitchFamily="50" charset="-128"/>
                <a:ea typeface="Meiryo UI" panose="020B0604030504040204" pitchFamily="50" charset="-128"/>
              </a:rPr>
              <a:t>SDGs</a:t>
            </a:r>
            <a:r>
              <a:rPr lang="ja-JP" altLang="en-US" sz="1600" dirty="0" smtClean="0">
                <a:latin typeface="Meiryo UI" panose="020B0604030504040204" pitchFamily="50" charset="-128"/>
                <a:ea typeface="Meiryo UI" panose="020B0604030504040204" pitchFamily="50" charset="-128"/>
              </a:rPr>
              <a:t>の</a:t>
            </a:r>
            <a:r>
              <a:rPr lang="ja-JP" altLang="en-US" sz="1600" dirty="0">
                <a:latin typeface="Meiryo UI" panose="020B0604030504040204" pitchFamily="50" charset="-128"/>
                <a:ea typeface="Meiryo UI" panose="020B0604030504040204" pitchFamily="50" charset="-128"/>
              </a:rPr>
              <a:t>各個別目標と連動した</a:t>
            </a:r>
            <a:r>
              <a:rPr lang="ja-JP" altLang="en-US" sz="1600" dirty="0" smtClean="0">
                <a:latin typeface="Meiryo UI" panose="020B0604030504040204" pitchFamily="50" charset="-128"/>
                <a:ea typeface="Meiryo UI" panose="020B0604030504040204" pitchFamily="50" charset="-128"/>
              </a:rPr>
              <a:t>テーマ</a:t>
            </a:r>
            <a:r>
              <a:rPr lang="ja-JP" altLang="en-US" sz="1600" dirty="0">
                <a:latin typeface="Meiryo UI" panose="020B0604030504040204" pitchFamily="50" charset="-128"/>
                <a:ea typeface="Meiryo UI" panose="020B0604030504040204" pitchFamily="50" charset="-128"/>
              </a:rPr>
              <a:t>を設定。企画段階から</a:t>
            </a:r>
            <a:r>
              <a:rPr lang="ja-JP" altLang="en-US" sz="1600" dirty="0" smtClean="0">
                <a:latin typeface="Meiryo UI" panose="020B0604030504040204" pitchFamily="50" charset="-128"/>
                <a:ea typeface="Meiryo UI" panose="020B0604030504040204" pitchFamily="50" charset="-128"/>
              </a:rPr>
              <a:t>民間の</a:t>
            </a:r>
            <a:r>
              <a:rPr lang="ja-JP" altLang="en-US" sz="1600" dirty="0">
                <a:latin typeface="Meiryo UI" panose="020B0604030504040204" pitchFamily="50" charset="-128"/>
                <a:ea typeface="Meiryo UI" panose="020B0604030504040204" pitchFamily="50" charset="-128"/>
              </a:rPr>
              <a:t>参画を募ることで、</a:t>
            </a:r>
            <a:r>
              <a:rPr lang="ja-JP" altLang="en-US" sz="1600" b="1" dirty="0">
                <a:latin typeface="Meiryo UI" panose="020B0604030504040204" pitchFamily="50" charset="-128"/>
                <a:ea typeface="Meiryo UI" panose="020B0604030504040204" pitchFamily="50" charset="-128"/>
              </a:rPr>
              <a:t>現実</a:t>
            </a:r>
            <a:r>
              <a:rPr lang="ja-JP" altLang="en-US" sz="1600" b="1" dirty="0" smtClean="0">
                <a:latin typeface="Meiryo UI" panose="020B0604030504040204" pitchFamily="50" charset="-128"/>
                <a:ea typeface="Meiryo UI" panose="020B0604030504040204" pitchFamily="50" charset="-128"/>
              </a:rPr>
              <a:t>の課題</a:t>
            </a:r>
            <a:r>
              <a:rPr lang="ja-JP" altLang="en-US" sz="1600" b="1" dirty="0">
                <a:latin typeface="Meiryo UI" panose="020B0604030504040204" pitchFamily="50" charset="-128"/>
                <a:ea typeface="Meiryo UI" panose="020B0604030504040204" pitchFamily="50" charset="-128"/>
              </a:rPr>
              <a:t>解決に向けた取組との</a:t>
            </a:r>
            <a:r>
              <a:rPr lang="ja-JP" altLang="en-US" sz="1600" b="1" dirty="0" smtClean="0">
                <a:latin typeface="Meiryo UI" panose="020B0604030504040204" pitchFamily="50" charset="-128"/>
                <a:ea typeface="Meiryo UI" panose="020B0604030504040204" pitchFamily="50" charset="-128"/>
              </a:rPr>
              <a:t>相乗</a:t>
            </a:r>
            <a:r>
              <a:rPr lang="ja-JP" altLang="en-US" sz="1600" b="1" dirty="0">
                <a:latin typeface="Meiryo UI" panose="020B0604030504040204" pitchFamily="50" charset="-128"/>
                <a:ea typeface="Meiryo UI" panose="020B0604030504040204" pitchFamily="50" charset="-128"/>
              </a:rPr>
              <a:t>効果</a:t>
            </a:r>
            <a:r>
              <a:rPr lang="ja-JP" altLang="en-US" sz="1600" dirty="0">
                <a:latin typeface="Meiryo UI" panose="020B0604030504040204" pitchFamily="50" charset="-128"/>
                <a:ea typeface="Meiryo UI" panose="020B0604030504040204" pitchFamily="50" charset="-128"/>
              </a:rPr>
              <a:t>を図る。</a:t>
            </a:r>
          </a:p>
        </p:txBody>
      </p:sp>
      <p:pic>
        <p:nvPicPr>
          <p:cNvPr id="9" name="図 8"/>
          <p:cNvPicPr>
            <a:picLocks noChangeAspect="1"/>
          </p:cNvPicPr>
          <p:nvPr/>
        </p:nvPicPr>
        <p:blipFill>
          <a:blip r:embed="rId4"/>
          <a:stretch>
            <a:fillRect/>
          </a:stretch>
        </p:blipFill>
        <p:spPr>
          <a:xfrm>
            <a:off x="198045" y="5575491"/>
            <a:ext cx="1019175" cy="962025"/>
          </a:xfrm>
          <a:prstGeom prst="rect">
            <a:avLst/>
          </a:prstGeom>
        </p:spPr>
      </p:pic>
      <p:sp>
        <p:nvSpPr>
          <p:cNvPr id="10" name="正方形/長方形 9"/>
          <p:cNvSpPr/>
          <p:nvPr/>
        </p:nvSpPr>
        <p:spPr>
          <a:xfrm>
            <a:off x="1217220" y="5394785"/>
            <a:ext cx="7742947" cy="1323439"/>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テーマ</a:t>
            </a:r>
            <a:r>
              <a:rPr lang="ja-JP" altLang="en-US" sz="1600" b="1" dirty="0">
                <a:latin typeface="Meiryo UI" panose="020B0604030504040204" pitchFamily="50" charset="-128"/>
                <a:ea typeface="Meiryo UI" panose="020B0604030504040204" pitchFamily="50" charset="-128"/>
              </a:rPr>
              <a:t>に即した国際会議</a:t>
            </a:r>
            <a:r>
              <a:rPr lang="ja-JP" altLang="en-US" sz="1600" b="1" dirty="0" smtClean="0">
                <a:latin typeface="Meiryo UI" panose="020B0604030504040204" pitchFamily="50" charset="-128"/>
                <a:ea typeface="Meiryo UI" panose="020B0604030504040204" pitchFamily="50" charset="-128"/>
              </a:rPr>
              <a:t>や大小</a:t>
            </a:r>
            <a:r>
              <a:rPr lang="ja-JP" altLang="en-US" sz="1600" b="1" dirty="0">
                <a:latin typeface="Meiryo UI" panose="020B0604030504040204" pitchFamily="50" charset="-128"/>
                <a:ea typeface="Meiryo UI" panose="020B0604030504040204" pitchFamily="50" charset="-128"/>
              </a:rPr>
              <a:t>の議論の場</a:t>
            </a:r>
            <a:r>
              <a:rPr lang="ja-JP" altLang="en-US" sz="1600" dirty="0">
                <a:latin typeface="Meiryo UI" panose="020B0604030504040204" pitchFamily="50" charset="-128"/>
                <a:ea typeface="Meiryo UI" panose="020B0604030504040204" pitchFamily="50" charset="-128"/>
              </a:rPr>
              <a:t>を会期中に</a:t>
            </a:r>
            <a:r>
              <a:rPr lang="ja-JP" altLang="en-US" sz="1600" dirty="0" smtClean="0">
                <a:latin typeface="Meiryo UI" panose="020B0604030504040204" pitchFamily="50" charset="-128"/>
                <a:ea typeface="Meiryo UI" panose="020B0604030504040204" pitchFamily="50" charset="-128"/>
              </a:rPr>
              <a:t>設ける</a:t>
            </a:r>
            <a:r>
              <a:rPr lang="ja-JP" altLang="en-US" sz="1600" dirty="0">
                <a:latin typeface="Meiryo UI" panose="020B0604030504040204" pitchFamily="50" charset="-128"/>
                <a:ea typeface="Meiryo UI" panose="020B0604030504040204" pitchFamily="50" charset="-128"/>
              </a:rPr>
              <a:t>。</a:t>
            </a:r>
          </a:p>
          <a:p>
            <a:pPr marL="174625" indent="-174625"/>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世界中</a:t>
            </a:r>
            <a:r>
              <a:rPr lang="ja-JP" altLang="en-US" sz="1600" b="1" dirty="0">
                <a:latin typeface="Meiryo UI" panose="020B0604030504040204" pitchFamily="50" charset="-128"/>
                <a:ea typeface="Meiryo UI" panose="020B0604030504040204" pitchFamily="50" charset="-128"/>
              </a:rPr>
              <a:t>から参加できる</a:t>
            </a:r>
            <a:r>
              <a:rPr lang="ja-JP" altLang="en-US" sz="1600" b="1" dirty="0" smtClean="0">
                <a:latin typeface="Meiryo UI" panose="020B0604030504040204" pitchFamily="50" charset="-128"/>
                <a:ea typeface="Meiryo UI" panose="020B0604030504040204" pitchFamily="50" charset="-128"/>
              </a:rPr>
              <a:t>議論の</a:t>
            </a:r>
            <a:r>
              <a:rPr lang="ja-JP" altLang="en-US" sz="1600" b="1" dirty="0">
                <a:latin typeface="Meiryo UI" panose="020B0604030504040204" pitchFamily="50" charset="-128"/>
                <a:ea typeface="Meiryo UI" panose="020B0604030504040204" pitchFamily="50" charset="-128"/>
              </a:rPr>
              <a:t>場である</a:t>
            </a:r>
            <a:r>
              <a:rPr lang="en-US" altLang="ja-JP" sz="1600" b="1" dirty="0">
                <a:latin typeface="Meiryo UI" panose="020B0604030504040204" pitchFamily="50" charset="-128"/>
                <a:ea typeface="Meiryo UI" panose="020B0604030504040204" pitchFamily="50" charset="-128"/>
              </a:rPr>
              <a:t>Online Platform </a:t>
            </a:r>
            <a:r>
              <a:rPr lang="ja-JP" altLang="en-US" sz="1600" dirty="0" smtClean="0">
                <a:latin typeface="Meiryo UI" panose="020B0604030504040204" pitchFamily="50" charset="-128"/>
                <a:ea typeface="Meiryo UI" panose="020B0604030504040204" pitchFamily="50" charset="-128"/>
              </a:rPr>
              <a:t>を通じて</a:t>
            </a:r>
            <a:r>
              <a:rPr lang="ja-JP" altLang="en-US" sz="1600" dirty="0">
                <a:latin typeface="Meiryo UI" panose="020B0604030504040204" pitchFamily="50" charset="-128"/>
                <a:ea typeface="Meiryo UI" panose="020B0604030504040204" pitchFamily="50" charset="-128"/>
              </a:rPr>
              <a:t>、多様な参加者の</a:t>
            </a:r>
            <a:r>
              <a:rPr lang="ja-JP" altLang="en-US" sz="1600" dirty="0" smtClean="0">
                <a:latin typeface="Meiryo UI" panose="020B0604030504040204" pitchFamily="50" charset="-128"/>
                <a:ea typeface="Meiryo UI" panose="020B0604030504040204" pitchFamily="50" charset="-128"/>
              </a:rPr>
              <a:t>意見を</a:t>
            </a:r>
            <a:r>
              <a:rPr lang="ja-JP" altLang="en-US" sz="1600" dirty="0">
                <a:latin typeface="Meiryo UI" panose="020B0604030504040204" pitchFamily="50" charset="-128"/>
                <a:ea typeface="Meiryo UI" panose="020B0604030504040204" pitchFamily="50" charset="-128"/>
              </a:rPr>
              <a:t>継続的に吸い上げる。</a:t>
            </a:r>
          </a:p>
          <a:p>
            <a:r>
              <a:rPr lang="ja-JP" altLang="en-US" sz="1600" dirty="0">
                <a:latin typeface="Meiryo UI" panose="020B0604030504040204" pitchFamily="50" charset="-128"/>
                <a:ea typeface="Meiryo UI" panose="020B0604030504040204" pitchFamily="50" charset="-128"/>
              </a:rPr>
              <a:t>▼議論の成果を</a:t>
            </a:r>
            <a:r>
              <a:rPr lang="en-US" altLang="ja-JP" sz="1600" dirty="0">
                <a:latin typeface="Meiryo UI" panose="020B0604030504040204" pitchFamily="50" charset="-128"/>
                <a:ea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rPr>
              <a:t>SDGs</a:t>
            </a:r>
            <a:r>
              <a:rPr lang="ja-JP" altLang="en-US" sz="1600" dirty="0" smtClean="0">
                <a:latin typeface="Meiryo UI" panose="020B0604030504040204" pitchFamily="50" charset="-128"/>
                <a:ea typeface="Meiryo UI" panose="020B0604030504040204" pitchFamily="50" charset="-128"/>
              </a:rPr>
              <a:t>達成</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beyond</a:t>
            </a:r>
            <a:r>
              <a:rPr lang="ja-JP" altLang="en-US" sz="1600" dirty="0">
                <a:latin typeface="Meiryo UI" panose="020B0604030504040204" pitchFamily="50" charset="-128"/>
                <a:ea typeface="Meiryo UI" panose="020B0604030504040204" pitchFamily="50" charset="-128"/>
              </a:rPr>
              <a:t>に向けた</a:t>
            </a:r>
            <a:r>
              <a:rPr lang="ja-JP" altLang="en-US" sz="1600" dirty="0" smtClean="0">
                <a:latin typeface="Meiryo UI" panose="020B0604030504040204" pitchFamily="50" charset="-128"/>
                <a:ea typeface="Meiryo UI" panose="020B0604030504040204" pitchFamily="50" charset="-128"/>
              </a:rPr>
              <a:t>宣言</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Expo2025 Osaka</a:t>
            </a:r>
            <a:r>
              <a:rPr lang="ja-JP" altLang="en-US" sz="1600" b="1" dirty="0" err="1" smtClean="0">
                <a:latin typeface="Meiryo UI" panose="020B0604030504040204" pitchFamily="50" charset="-128"/>
                <a:ea typeface="Meiryo UI" panose="020B0604030504040204" pitchFamily="50" charset="-128"/>
              </a:rPr>
              <a:t>、</a:t>
            </a:r>
            <a:r>
              <a:rPr lang="en-US" altLang="ja-JP" sz="1600" b="1" dirty="0" err="1" smtClean="0">
                <a:latin typeface="Meiryo UI" panose="020B0604030504040204" pitchFamily="50" charset="-128"/>
                <a:ea typeface="Meiryo UI" panose="020B0604030504040204" pitchFamily="50" charset="-128"/>
              </a:rPr>
              <a:t>KansaiAgenda</a:t>
            </a:r>
            <a:r>
              <a:rPr lang="ja-JP" altLang="en-US" sz="1600" b="1" dirty="0">
                <a:latin typeface="Meiryo UI" panose="020B0604030504040204" pitchFamily="50" charset="-128"/>
                <a:ea typeface="Meiryo UI" panose="020B0604030504040204" pitchFamily="50" charset="-128"/>
              </a:rPr>
              <a:t>（仮称）」として</a:t>
            </a:r>
            <a:r>
              <a:rPr lang="ja-JP" altLang="en-US" sz="1600" b="1" dirty="0" smtClean="0">
                <a:latin typeface="Meiryo UI" panose="020B0604030504040204" pitchFamily="50" charset="-128"/>
                <a:ea typeface="Meiryo UI" panose="020B0604030504040204" pitchFamily="50" charset="-128"/>
              </a:rPr>
              <a:t>取りまとめ</a:t>
            </a:r>
            <a:r>
              <a:rPr lang="ja-JP" altLang="en-US" sz="1600" b="1" dirty="0">
                <a:latin typeface="Meiryo UI" panose="020B0604030504040204" pitchFamily="50" charset="-128"/>
                <a:ea typeface="Meiryo UI" panose="020B0604030504040204" pitchFamily="50" charset="-128"/>
              </a:rPr>
              <a:t>、世界に発信</a:t>
            </a:r>
            <a:r>
              <a:rPr lang="ja-JP" altLang="en-US" sz="1600" dirty="0">
                <a:latin typeface="Meiryo UI" panose="020B0604030504040204" pitchFamily="50" charset="-128"/>
                <a:ea typeface="Meiryo UI" panose="020B0604030504040204" pitchFamily="50" charset="-128"/>
              </a:rPr>
              <a:t>する。</a:t>
            </a:r>
          </a:p>
        </p:txBody>
      </p:sp>
    </p:spTree>
    <p:extLst>
      <p:ext uri="{BB962C8B-B14F-4D97-AF65-F5344CB8AC3E}">
        <p14:creationId xmlns:p14="http://schemas.microsoft.com/office/powerpoint/2010/main" val="39987786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3353</TotalTime>
  <Words>2268</Words>
  <Application>Microsoft Office PowerPoint</Application>
  <PresentationFormat>画面に合わせる (4:3)</PresentationFormat>
  <Paragraphs>209</Paragraphs>
  <Slides>13</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HGP明朝E</vt:lpstr>
      <vt:lpstr>HGS創英角ｺﾞｼｯｸUB</vt:lpstr>
      <vt:lpstr>Meiryo UI</vt:lpstr>
      <vt:lpstr>ＭＳ Ｐゴシック</vt:lpstr>
      <vt:lpstr>ＭＳ Ｐ明朝</vt:lpstr>
      <vt:lpstr>游ゴシック</vt:lpstr>
      <vt:lpstr>游ゴシック Light</vt:lpstr>
      <vt:lpstr>Arial</vt:lpstr>
      <vt:lpstr>Calibri</vt:lpstr>
      <vt:lpstr>Calibri Light</vt:lpstr>
      <vt:lpstr>Century</vt:lpstr>
      <vt:lpstr>Office テーマ</vt:lpstr>
      <vt:lpstr>万博後の大阪の将来像について（たたき台）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久才　知洋</dc:creator>
  <cp:lastModifiedBy>西川　達也</cp:lastModifiedBy>
  <cp:revision>211</cp:revision>
  <cp:lastPrinted>2019-11-19T00:41:09Z</cp:lastPrinted>
  <dcterms:created xsi:type="dcterms:W3CDTF">2019-11-06T08:10:32Z</dcterms:created>
  <dcterms:modified xsi:type="dcterms:W3CDTF">2019-11-21T01:30:34Z</dcterms:modified>
</cp:coreProperties>
</file>