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9"/>
  </p:notesMasterIdLst>
  <p:handoutMasterIdLst>
    <p:handoutMasterId r:id="rId20"/>
  </p:handoutMasterIdLst>
  <p:sldIdLst>
    <p:sldId id="267" r:id="rId2"/>
    <p:sldId id="427" r:id="rId3"/>
    <p:sldId id="405" r:id="rId4"/>
    <p:sldId id="412" r:id="rId5"/>
    <p:sldId id="420" r:id="rId6"/>
    <p:sldId id="422" r:id="rId7"/>
    <p:sldId id="423" r:id="rId8"/>
    <p:sldId id="424" r:id="rId9"/>
    <p:sldId id="425" r:id="rId10"/>
    <p:sldId id="413" r:id="rId11"/>
    <p:sldId id="414" r:id="rId12"/>
    <p:sldId id="415" r:id="rId13"/>
    <p:sldId id="426" r:id="rId14"/>
    <p:sldId id="416" r:id="rId15"/>
    <p:sldId id="417" r:id="rId16"/>
    <p:sldId id="418" r:id="rId17"/>
    <p:sldId id="419"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景　文映" initials="森景　文映" lastIdx="0" clrIdx="0">
    <p:extLst>
      <p:ext uri="{19B8F6BF-5375-455C-9EA6-DF929625EA0E}">
        <p15:presenceInfo xmlns:p15="http://schemas.microsoft.com/office/powerpoint/2012/main" userId="S-1-5-21-161959346-1900351369-444732941-49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2579" autoAdjust="0"/>
  </p:normalViewPr>
  <p:slideViewPr>
    <p:cSldViewPr>
      <p:cViewPr varScale="1">
        <p:scale>
          <a:sx n="69" d="100"/>
          <a:sy n="69" d="100"/>
        </p:scale>
        <p:origin x="1434" y="72"/>
      </p:cViewPr>
      <p:guideLst>
        <p:guide orient="horz" pos="2160"/>
        <p:guide pos="2880"/>
      </p:guideLst>
    </p:cSldViewPr>
  </p:slideViewPr>
  <p:outlineViewPr>
    <p:cViewPr>
      <p:scale>
        <a:sx n="33" d="100"/>
        <a:sy n="33" d="100"/>
      </p:scale>
      <p:origin x="0" y="-454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4220;&#27665;\&#12304;191111-1&#12305;&#12304;&#24180;&#38291;16&#12305;&#12304;&#22823;&#38442;&#24220;&#27665;&#21521;&#12369;&#12305;&#37117;&#24066;&#29983;&#27963;&#12395;&#38306;&#12377;&#12427;&#12450;&#12531;&#12465;&#12540;&#12488;_&#21336;&#32020;&#38598;&#35336;&#349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38306;&#35199;\&#12304;191108-1&#12305;&#12304;&#24180;&#38291;18&#12305;&#12304;&#38306;&#35199;&#22287;&#12395;&#20303;&#12435;&#12391;&#12356;&#12427;&#26041;&#21521;&#12369;&#12305;&#37117;&#24066;&#29983;&#27963;&#12395;&#38306;&#12377;&#12427;&#12450;&#12531;&#12465;&#12540;&#12488;_&#21336;&#32020;&#38598;&#35336;&#349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6481;&#20140;\&#12304;191111-1&#12305;&#12304;&#24180;&#38291;17&#12305;&#12304;&#26481;&#20140;&#37117;&#27665;&#21521;&#12369;&#12305;&#37117;&#24066;&#29983;&#27963;&#12395;&#38306;&#12377;&#12427;&#12450;&#12531;&#12465;&#12540;&#12488;_&#21336;&#32020;&#38598;&#35336;&#349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4220;&#27665;\&#12304;191111-1&#12305;&#12304;&#24180;&#38291;16&#12305;&#12304;&#22823;&#38442;&#24220;&#27665;&#21521;&#12369;&#12305;&#37117;&#24066;&#29983;&#27963;&#12395;&#38306;&#12377;&#12427;&#12450;&#12531;&#12465;&#12540;&#12488;_&#21336;&#32020;&#38598;&#35336;&#349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38306;&#35199;\&#12304;191108-1&#12305;&#12304;&#24180;&#38291;18&#12305;&#12304;&#38306;&#35199;&#22287;&#12395;&#20303;&#12435;&#12391;&#12356;&#12427;&#26041;&#21521;&#12369;&#12305;&#37117;&#24066;&#29983;&#27963;&#12395;&#38306;&#12377;&#12427;&#12450;&#12531;&#12465;&#12540;&#12488;_&#21336;&#32020;&#38598;&#35336;&#3492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6481;&#20140;\&#12304;191111-1&#12305;&#12304;&#24180;&#38291;17&#12305;&#12304;&#26481;&#20140;&#37117;&#27665;&#21521;&#12369;&#12305;&#37117;&#24066;&#29983;&#27963;&#12395;&#38306;&#12377;&#12427;&#12450;&#12531;&#12465;&#12540;&#12488;_&#21336;&#32020;&#38598;&#35336;&#349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4220;&#27665;\&#12304;191111-1&#12305;&#12304;&#24180;&#38291;16&#12305;&#12304;&#22823;&#38442;&#24220;&#27665;&#21521;&#12369;&#12305;&#37117;&#24066;&#29983;&#27963;&#12395;&#38306;&#12377;&#12427;&#12450;&#12531;&#12465;&#12540;&#12488;_&#21336;&#32020;&#38598;&#35336;&#349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38306;&#35199;\&#12304;191108-1&#12305;&#12304;&#24180;&#38291;18&#12305;&#12304;&#38306;&#35199;&#22287;&#12395;&#20303;&#12435;&#12391;&#12356;&#12427;&#26041;&#21521;&#12369;&#12305;&#37117;&#24066;&#29983;&#27963;&#12395;&#38306;&#12377;&#12427;&#12450;&#12531;&#12465;&#12540;&#12488;_&#21336;&#32020;&#38598;&#35336;&#3492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6481;&#20140;\&#12304;191111-1&#12305;&#12304;&#24180;&#38291;17&#12305;&#12304;&#26481;&#20140;&#37117;&#27665;&#21521;&#12369;&#12305;&#37117;&#24066;&#29983;&#27963;&#12395;&#38306;&#12377;&#12427;&#12450;&#12531;&#12465;&#12540;&#12488;_&#21336;&#32020;&#38598;&#35336;&#34920;.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38306;&#35199;\&#12304;191108-1&#12305;&#12304;&#24180;&#38291;18&#12305;&#12304;&#38306;&#35199;&#22287;&#12395;&#20303;&#12435;&#12391;&#12356;&#12427;&#26041;&#21521;&#12369;&#12305;&#37117;&#24066;&#29983;&#27963;&#12395;&#38306;&#12377;&#12427;&#12450;&#12531;&#12465;&#12540;&#12488;_&#21336;&#32020;&#38598;&#35336;&#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4220;&#27665;\&#12304;191111-1&#12305;&#12304;&#24180;&#38291;16&#12305;&#12304;&#22823;&#38442;&#24220;&#27665;&#21521;&#12369;&#12305;&#37117;&#24066;&#29983;&#27963;&#12395;&#38306;&#12377;&#12427;&#12450;&#12531;&#12465;&#12540;&#12488;_&#21336;&#32020;&#38598;&#35336;&#349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38306;&#35199;\&#12304;191108-1&#12305;&#12304;&#24180;&#38291;18&#12305;&#12304;&#38306;&#35199;&#22287;&#12395;&#20303;&#12435;&#12391;&#12356;&#12427;&#26041;&#21521;&#12369;&#12305;&#37117;&#24066;&#29983;&#27963;&#12395;&#38306;&#12377;&#12427;&#12450;&#12531;&#12465;&#12540;&#12488;_&#21336;&#32020;&#38598;&#35336;&#349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6481;&#20140;\&#12304;191111-1&#12305;&#12304;&#24180;&#38291;17&#12305;&#12304;&#26481;&#20140;&#37117;&#27665;&#21521;&#12369;&#12305;&#37117;&#24066;&#29983;&#27963;&#12395;&#38306;&#12377;&#12427;&#12450;&#12531;&#12465;&#12540;&#12488;_&#21336;&#32020;&#38598;&#35336;&#349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4220;&#27665;\&#12304;191111-1&#12305;&#12304;&#24180;&#38291;16&#12305;&#12304;&#22823;&#38442;&#24220;&#27665;&#21521;&#12369;&#12305;&#37117;&#24066;&#29983;&#27963;&#12395;&#38306;&#12377;&#12427;&#12450;&#12531;&#12465;&#12540;&#12488;_&#21336;&#32020;&#38598;&#35336;&#349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38306;&#35199;\&#12304;191108-1&#12305;&#12304;&#24180;&#38291;18&#12305;&#12304;&#38306;&#35199;&#22287;&#12395;&#20303;&#12435;&#12391;&#12356;&#12427;&#26041;&#21521;&#12369;&#12305;&#37117;&#24066;&#29983;&#27963;&#12395;&#38306;&#12377;&#12427;&#12450;&#12531;&#12465;&#12540;&#12488;_&#21336;&#32020;&#38598;&#35336;&#349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200_&#19975;&#21338;&#35336;&#30011;T\12%20&#12450;&#12531;&#12465;&#12540;&#12488;&#38306;&#20418;\01%20MRT\02%20&#32080;&#26524;\&#26481;&#20140;\&#12304;191111-1&#12305;&#12304;&#24180;&#38291;17&#12305;&#12304;&#26481;&#20140;&#37117;&#27665;&#21521;&#12369;&#12305;&#37117;&#24066;&#29983;&#27963;&#12395;&#38306;&#12377;&#12427;&#12450;&#12531;&#12465;&#12540;&#12488;_&#21336;&#32020;&#38598;&#3533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'Z:\10計画グループ（23.7.12～）\200_万博計画T\12 アンケート関係\01 MRT\02 結果\府民\[【191111-1】【年間16】【大阪府民向け】都市生活に関するアンケート_単純集計表.xlsx]n%表'!$B$130</c:f>
              <c:strCache>
                <c:ptCount val="1"/>
                <c:pt idx="0">
                  <c:v>生きていると思う</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'[1]n%表'!$D$130</c:f>
              <c:numCache>
                <c:formatCode>General</c:formatCode>
                <c:ptCount val="1"/>
                <c:pt idx="0">
                  <c:v>24.5</c:v>
                </c:pt>
              </c:numCache>
            </c:numRef>
          </c:val>
          <c:extLst>
            <c:ext xmlns:c16="http://schemas.microsoft.com/office/drawing/2014/chart" uri="{C3380CC4-5D6E-409C-BE32-E72D297353CC}">
              <c16:uniqueId val="{00000000-72E3-4CA6-9AAF-BFC73220A331}"/>
            </c:ext>
          </c:extLst>
        </c:ser>
        <c:ser>
          <c:idx val="1"/>
          <c:order val="1"/>
          <c:tx>
            <c:strRef>
              <c:f>'Z:\10計画グループ（23.7.12～）\200_万博計画T\12 アンケート関係\01 MRT\02 結果\府民\[【191111-1】【年間16】【大阪府民向け】都市生活に関するアンケート_単純集計表.xlsx]n%表'!$B$131</c:f>
              <c:strCache>
                <c:ptCount val="1"/>
                <c:pt idx="0">
                  <c:v>どちらかというと生きていると思う</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'[1]n%表'!$D$131</c:f>
              <c:numCache>
                <c:formatCode>General</c:formatCode>
                <c:ptCount val="1"/>
                <c:pt idx="0">
                  <c:v>34.9</c:v>
                </c:pt>
              </c:numCache>
            </c:numRef>
          </c:val>
          <c:extLst>
            <c:ext xmlns:c16="http://schemas.microsoft.com/office/drawing/2014/chart" uri="{C3380CC4-5D6E-409C-BE32-E72D297353CC}">
              <c16:uniqueId val="{00000001-72E3-4CA6-9AAF-BFC73220A331}"/>
            </c:ext>
          </c:extLst>
        </c:ser>
        <c:ser>
          <c:idx val="2"/>
          <c:order val="2"/>
          <c:tx>
            <c:strRef>
              <c:f>'Z:\10計画グループ（23.7.12～）\200_万博計画T\12 アンケート関係\01 MRT\02 結果\府民\[【191111-1】【年間16】【大阪府民向け】都市生活に関するアンケート_単純集計表.xlsx]n%表'!$B$132</c:f>
              <c:strCache>
                <c:ptCount val="1"/>
                <c:pt idx="0">
                  <c:v>どちらかというと生きていると思わない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'[1]n%表'!$D$132</c:f>
              <c:numCache>
                <c:formatCode>General</c:formatCode>
                <c:ptCount val="1"/>
                <c:pt idx="0">
                  <c:v>22.8</c:v>
                </c:pt>
              </c:numCache>
            </c:numRef>
          </c:val>
          <c:extLst>
            <c:ext xmlns:c16="http://schemas.microsoft.com/office/drawing/2014/chart" uri="{C3380CC4-5D6E-409C-BE32-E72D297353CC}">
              <c16:uniqueId val="{00000002-72E3-4CA6-9AAF-BFC73220A331}"/>
            </c:ext>
          </c:extLst>
        </c:ser>
        <c:ser>
          <c:idx val="3"/>
          <c:order val="3"/>
          <c:tx>
            <c:strRef>
              <c:f>'Z:\10計画グループ（23.7.12～）\200_万博計画T\12 アンケート関係\01 MRT\02 結果\府民\[【191111-1】【年間16】【大阪府民向け】都市生活に関するアンケート_単純集計表.xlsx]n%表'!$B$133</c:f>
              <c:strCache>
                <c:ptCount val="1"/>
                <c:pt idx="0">
                  <c:v>生きていると思わない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'[1]n%表'!$D$133</c:f>
              <c:numCache>
                <c:formatCode>General</c:formatCode>
                <c:ptCount val="1"/>
                <c:pt idx="0">
                  <c:v>17.8</c:v>
                </c:pt>
              </c:numCache>
            </c:numRef>
          </c:val>
          <c:extLst>
            <c:ext xmlns:c16="http://schemas.microsoft.com/office/drawing/2014/chart" uri="{C3380CC4-5D6E-409C-BE32-E72D297353CC}">
              <c16:uniqueId val="{00000003-72E3-4CA6-9AAF-BFC73220A331}"/>
            </c:ext>
          </c:extLst>
        </c:ser>
        <c:dLbls>
          <c:showLegendKey val="0"/>
          <c:showVal val="0"/>
          <c:showCatName val="0"/>
          <c:showSerName val="0"/>
          <c:showPercent val="0"/>
          <c:showBubbleSize val="0"/>
        </c:dLbls>
        <c:gapWidth val="50"/>
        <c:overlap val="100"/>
        <c:axId val="923013679"/>
        <c:axId val="827579900"/>
      </c:barChart>
      <c:catAx>
        <c:axId val="923013679"/>
        <c:scaling>
          <c:orientation val="maxMin"/>
        </c:scaling>
        <c:delete val="1"/>
        <c:axPos val="l"/>
        <c:majorTickMark val="in"/>
        <c:minorTickMark val="none"/>
        <c:tickLblPos val="nextTo"/>
        <c:crossAx val="827579900"/>
        <c:crosses val="autoZero"/>
        <c:auto val="0"/>
        <c:lblAlgn val="ctr"/>
        <c:lblOffset val="100"/>
        <c:noMultiLvlLbl val="0"/>
      </c:catAx>
      <c:valAx>
        <c:axId val="827579900"/>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923013679"/>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41557305336833E-2"/>
          <c:y val="0.11774877560053422"/>
          <c:w val="0.59111132983377079"/>
          <c:h val="0.88194494450957295"/>
        </c:manualLayout>
      </c:layout>
      <c:barChart>
        <c:barDir val="bar"/>
        <c:grouping val="percentStacked"/>
        <c:varyColors val="0"/>
        <c:ser>
          <c:idx val="0"/>
          <c:order val="0"/>
          <c:tx>
            <c:strRef>
              <c:f>'n%表'!$B$163</c:f>
              <c:strCache>
                <c:ptCount val="1"/>
                <c:pt idx="0">
                  <c:v>互いに相談したり、日用品の貸し借りをするなど、生活面で協力し合っている人もいる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'n%表'!$D$163</c:f>
              <c:numCache>
                <c:formatCode>0.0</c:formatCode>
                <c:ptCount val="1"/>
                <c:pt idx="0">
                  <c:v>6.2</c:v>
                </c:pt>
              </c:numCache>
            </c:numRef>
          </c:val>
          <c:extLst>
            <c:ext xmlns:c16="http://schemas.microsoft.com/office/drawing/2014/chart" uri="{C3380CC4-5D6E-409C-BE32-E72D297353CC}">
              <c16:uniqueId val="{00000000-20ED-463B-97BE-C214F411273E}"/>
            </c:ext>
          </c:extLst>
        </c:ser>
        <c:ser>
          <c:idx val="1"/>
          <c:order val="1"/>
          <c:tx>
            <c:strRef>
              <c:f>'n%表'!$B$164</c:f>
              <c:strCache>
                <c:ptCount val="1"/>
                <c:pt idx="0">
                  <c:v>日常的に立ち話をする程度の付き合いはしている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'n%表'!$D$164</c:f>
              <c:numCache>
                <c:formatCode>0.0</c:formatCode>
                <c:ptCount val="1"/>
                <c:pt idx="0">
                  <c:v>26.9</c:v>
                </c:pt>
              </c:numCache>
            </c:numRef>
          </c:val>
          <c:extLst>
            <c:ext xmlns:c16="http://schemas.microsoft.com/office/drawing/2014/chart" uri="{C3380CC4-5D6E-409C-BE32-E72D297353CC}">
              <c16:uniqueId val="{00000001-20ED-463B-97BE-C214F411273E}"/>
            </c:ext>
          </c:extLst>
        </c:ser>
        <c:ser>
          <c:idx val="2"/>
          <c:order val="2"/>
          <c:tx>
            <c:strRef>
              <c:f>'n%表'!$B$165</c:f>
              <c:strCache>
                <c:ptCount val="1"/>
                <c:pt idx="0">
                  <c:v>あいさつ程度の最小限の付き合いしかしていない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'n%表'!$D$165</c:f>
              <c:numCache>
                <c:formatCode>0.0</c:formatCode>
                <c:ptCount val="1"/>
                <c:pt idx="0">
                  <c:v>54.7</c:v>
                </c:pt>
              </c:numCache>
            </c:numRef>
          </c:val>
          <c:extLst>
            <c:ext xmlns:c16="http://schemas.microsoft.com/office/drawing/2014/chart" uri="{C3380CC4-5D6E-409C-BE32-E72D297353CC}">
              <c16:uniqueId val="{00000002-20ED-463B-97BE-C214F411273E}"/>
            </c:ext>
          </c:extLst>
        </c:ser>
        <c:ser>
          <c:idx val="3"/>
          <c:order val="3"/>
          <c:tx>
            <c:strRef>
              <c:f>'n%表'!$B$166</c:f>
              <c:strCache>
                <c:ptCount val="1"/>
                <c:pt idx="0">
                  <c:v>付き合いは全くしていない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'n%表'!$D$166</c:f>
              <c:numCache>
                <c:formatCode>0.0</c:formatCode>
                <c:ptCount val="1"/>
                <c:pt idx="0">
                  <c:v>12.2</c:v>
                </c:pt>
              </c:numCache>
            </c:numRef>
          </c:val>
          <c:extLst>
            <c:ext xmlns:c16="http://schemas.microsoft.com/office/drawing/2014/chart" uri="{C3380CC4-5D6E-409C-BE32-E72D297353CC}">
              <c16:uniqueId val="{00000003-20ED-463B-97BE-C214F411273E}"/>
            </c:ext>
          </c:extLst>
        </c:ser>
        <c:dLbls>
          <c:showLegendKey val="0"/>
          <c:showVal val="0"/>
          <c:showCatName val="0"/>
          <c:showSerName val="0"/>
          <c:showPercent val="0"/>
          <c:showBubbleSize val="0"/>
        </c:dLbls>
        <c:gapWidth val="50"/>
        <c:overlap val="100"/>
        <c:axId val="245530164"/>
        <c:axId val="866273692"/>
      </c:barChart>
      <c:catAx>
        <c:axId val="245530164"/>
        <c:scaling>
          <c:orientation val="maxMin"/>
        </c:scaling>
        <c:delete val="1"/>
        <c:axPos val="l"/>
        <c:majorTickMark val="in"/>
        <c:minorTickMark val="none"/>
        <c:tickLblPos val="nextTo"/>
        <c:crossAx val="866273692"/>
        <c:crosses val="autoZero"/>
        <c:auto val="0"/>
        <c:lblAlgn val="ctr"/>
        <c:lblOffset val="100"/>
        <c:noMultiLvlLbl val="0"/>
      </c:catAx>
      <c:valAx>
        <c:axId val="866273692"/>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245530164"/>
        <c:crosses val="autoZero"/>
        <c:crossBetween val="between"/>
      </c:valAx>
      <c:spPr>
        <a:noFill/>
        <a:ln w="12700">
          <a:noFill/>
        </a:ln>
      </c:spPr>
    </c:plotArea>
    <c:legend>
      <c:legendPos val="r"/>
      <c:layout>
        <c:manualLayout>
          <c:xMode val="edge"/>
          <c:yMode val="edge"/>
          <c:x val="0.67500000000000004"/>
          <c:y val="0"/>
          <c:w val="0.32500000000000001"/>
          <c:h val="1"/>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'n%表'!$B$275</c:f>
              <c:strCache>
                <c:ptCount val="1"/>
                <c:pt idx="0">
                  <c:v>互いに相談したり、日用品の貸し借りをするなど、生活面で協力し合っている人もいる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'n%表'!$D$275</c:f>
              <c:numCache>
                <c:formatCode>0.0</c:formatCode>
                <c:ptCount val="1"/>
                <c:pt idx="0">
                  <c:v>8.6</c:v>
                </c:pt>
              </c:numCache>
            </c:numRef>
          </c:val>
          <c:extLst>
            <c:ext xmlns:c16="http://schemas.microsoft.com/office/drawing/2014/chart" uri="{C3380CC4-5D6E-409C-BE32-E72D297353CC}">
              <c16:uniqueId val="{00000000-B55B-42AA-B312-EDE22B603C09}"/>
            </c:ext>
          </c:extLst>
        </c:ser>
        <c:ser>
          <c:idx val="1"/>
          <c:order val="1"/>
          <c:tx>
            <c:strRef>
              <c:f>'n%表'!$B$276</c:f>
              <c:strCache>
                <c:ptCount val="1"/>
                <c:pt idx="0">
                  <c:v>日常的に立ち話をする程度の付き合いはしている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'n%表'!$D$276</c:f>
              <c:numCache>
                <c:formatCode>0.0</c:formatCode>
                <c:ptCount val="1"/>
                <c:pt idx="0">
                  <c:v>36.200000000000003</c:v>
                </c:pt>
              </c:numCache>
            </c:numRef>
          </c:val>
          <c:extLst>
            <c:ext xmlns:c16="http://schemas.microsoft.com/office/drawing/2014/chart" uri="{C3380CC4-5D6E-409C-BE32-E72D297353CC}">
              <c16:uniqueId val="{00000001-B55B-42AA-B312-EDE22B603C09}"/>
            </c:ext>
          </c:extLst>
        </c:ser>
        <c:ser>
          <c:idx val="2"/>
          <c:order val="2"/>
          <c:tx>
            <c:strRef>
              <c:f>'n%表'!$B$277</c:f>
              <c:strCache>
                <c:ptCount val="1"/>
                <c:pt idx="0">
                  <c:v>あいさつ程度の最小限の付き合いしかしていない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'n%表'!$D$277</c:f>
              <c:numCache>
                <c:formatCode>0.0</c:formatCode>
                <c:ptCount val="1"/>
                <c:pt idx="0">
                  <c:v>46.5</c:v>
                </c:pt>
              </c:numCache>
            </c:numRef>
          </c:val>
          <c:extLst>
            <c:ext xmlns:c16="http://schemas.microsoft.com/office/drawing/2014/chart" uri="{C3380CC4-5D6E-409C-BE32-E72D297353CC}">
              <c16:uniqueId val="{00000002-B55B-42AA-B312-EDE22B603C09}"/>
            </c:ext>
          </c:extLst>
        </c:ser>
        <c:ser>
          <c:idx val="3"/>
          <c:order val="3"/>
          <c:tx>
            <c:strRef>
              <c:f>'n%表'!$B$278</c:f>
              <c:strCache>
                <c:ptCount val="1"/>
                <c:pt idx="0">
                  <c:v>付き合いは全くしていない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'n%表'!$D$278</c:f>
              <c:numCache>
                <c:formatCode>0.0</c:formatCode>
                <c:ptCount val="1"/>
                <c:pt idx="0">
                  <c:v>8.6999999999999993</c:v>
                </c:pt>
              </c:numCache>
            </c:numRef>
          </c:val>
          <c:extLst>
            <c:ext xmlns:c16="http://schemas.microsoft.com/office/drawing/2014/chart" uri="{C3380CC4-5D6E-409C-BE32-E72D297353CC}">
              <c16:uniqueId val="{00000003-B55B-42AA-B312-EDE22B603C09}"/>
            </c:ext>
          </c:extLst>
        </c:ser>
        <c:dLbls>
          <c:showLegendKey val="0"/>
          <c:showVal val="0"/>
          <c:showCatName val="0"/>
          <c:showSerName val="0"/>
          <c:showPercent val="0"/>
          <c:showBubbleSize val="0"/>
        </c:dLbls>
        <c:gapWidth val="50"/>
        <c:overlap val="100"/>
        <c:axId val="49318987"/>
        <c:axId val="1058650291"/>
      </c:barChart>
      <c:catAx>
        <c:axId val="49318987"/>
        <c:scaling>
          <c:orientation val="maxMin"/>
        </c:scaling>
        <c:delete val="1"/>
        <c:axPos val="l"/>
        <c:majorTickMark val="in"/>
        <c:minorTickMark val="none"/>
        <c:tickLblPos val="nextTo"/>
        <c:crossAx val="1058650291"/>
        <c:crosses val="autoZero"/>
        <c:auto val="0"/>
        <c:lblAlgn val="ctr"/>
        <c:lblOffset val="100"/>
        <c:noMultiLvlLbl val="0"/>
      </c:catAx>
      <c:valAx>
        <c:axId val="1058650291"/>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49318987"/>
        <c:crosses val="autoZero"/>
        <c:crossBetween val="between"/>
      </c:valAx>
      <c:spPr>
        <a:noFill/>
        <a:ln w="12700">
          <a:noFill/>
        </a:ln>
      </c:spPr>
    </c:plotArea>
    <c:legend>
      <c:legendPos val="r"/>
      <c:layout>
        <c:manualLayout>
          <c:xMode val="edge"/>
          <c:yMode val="edge"/>
          <c:x val="0.67500000000000004"/>
          <c:y val="0"/>
          <c:w val="0.32500000000000001"/>
          <c:h val="1"/>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'n%表'!$B$143</c:f>
              <c:strCache>
                <c:ptCount val="1"/>
                <c:pt idx="0">
                  <c:v>互いに相談したり、日用品の貸し借りをするなど、生活面で協力し合っている人もいる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'n%表'!$D$143</c:f>
              <c:numCache>
                <c:formatCode>0.0</c:formatCode>
                <c:ptCount val="1"/>
                <c:pt idx="0">
                  <c:v>4.7</c:v>
                </c:pt>
              </c:numCache>
            </c:numRef>
          </c:val>
          <c:extLst>
            <c:ext xmlns:c16="http://schemas.microsoft.com/office/drawing/2014/chart" uri="{C3380CC4-5D6E-409C-BE32-E72D297353CC}">
              <c16:uniqueId val="{00000000-16B8-44E8-932C-EC19745F29C8}"/>
            </c:ext>
          </c:extLst>
        </c:ser>
        <c:ser>
          <c:idx val="1"/>
          <c:order val="1"/>
          <c:tx>
            <c:strRef>
              <c:f>'n%表'!$B$144</c:f>
              <c:strCache>
                <c:ptCount val="1"/>
                <c:pt idx="0">
                  <c:v>日常的に立ち話をする程度の付き合いはしている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'n%表'!$D$144</c:f>
              <c:numCache>
                <c:formatCode>0.0</c:formatCode>
                <c:ptCount val="1"/>
                <c:pt idx="0">
                  <c:v>24.7</c:v>
                </c:pt>
              </c:numCache>
            </c:numRef>
          </c:val>
          <c:extLst>
            <c:ext xmlns:c16="http://schemas.microsoft.com/office/drawing/2014/chart" uri="{C3380CC4-5D6E-409C-BE32-E72D297353CC}">
              <c16:uniqueId val="{00000001-16B8-44E8-932C-EC19745F29C8}"/>
            </c:ext>
          </c:extLst>
        </c:ser>
        <c:ser>
          <c:idx val="2"/>
          <c:order val="2"/>
          <c:tx>
            <c:strRef>
              <c:f>'n%表'!$B$145</c:f>
              <c:strCache>
                <c:ptCount val="1"/>
                <c:pt idx="0">
                  <c:v>あいさつ程度の最小限の付き合いしかしていない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'n%表'!$D$145</c:f>
              <c:numCache>
                <c:formatCode>0.0</c:formatCode>
                <c:ptCount val="1"/>
                <c:pt idx="0">
                  <c:v>49.2</c:v>
                </c:pt>
              </c:numCache>
            </c:numRef>
          </c:val>
          <c:extLst>
            <c:ext xmlns:c16="http://schemas.microsoft.com/office/drawing/2014/chart" uri="{C3380CC4-5D6E-409C-BE32-E72D297353CC}">
              <c16:uniqueId val="{00000002-16B8-44E8-932C-EC19745F29C8}"/>
            </c:ext>
          </c:extLst>
        </c:ser>
        <c:ser>
          <c:idx val="3"/>
          <c:order val="3"/>
          <c:tx>
            <c:strRef>
              <c:f>'n%表'!$B$146</c:f>
              <c:strCache>
                <c:ptCount val="1"/>
                <c:pt idx="0">
                  <c:v>付き合いはまったくしていない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'n%表'!$D$146</c:f>
              <c:numCache>
                <c:formatCode>0.0</c:formatCode>
                <c:ptCount val="1"/>
                <c:pt idx="0">
                  <c:v>21.4</c:v>
                </c:pt>
              </c:numCache>
            </c:numRef>
          </c:val>
          <c:extLst>
            <c:ext xmlns:c16="http://schemas.microsoft.com/office/drawing/2014/chart" uri="{C3380CC4-5D6E-409C-BE32-E72D297353CC}">
              <c16:uniqueId val="{00000003-16B8-44E8-932C-EC19745F29C8}"/>
            </c:ext>
          </c:extLst>
        </c:ser>
        <c:dLbls>
          <c:showLegendKey val="0"/>
          <c:showVal val="0"/>
          <c:showCatName val="0"/>
          <c:showSerName val="0"/>
          <c:showPercent val="0"/>
          <c:showBubbleSize val="0"/>
        </c:dLbls>
        <c:gapWidth val="50"/>
        <c:overlap val="100"/>
        <c:axId val="758465579"/>
        <c:axId val="670689666"/>
      </c:barChart>
      <c:catAx>
        <c:axId val="758465579"/>
        <c:scaling>
          <c:orientation val="maxMin"/>
        </c:scaling>
        <c:delete val="1"/>
        <c:axPos val="l"/>
        <c:majorTickMark val="in"/>
        <c:minorTickMark val="none"/>
        <c:tickLblPos val="nextTo"/>
        <c:crossAx val="670689666"/>
        <c:crosses val="autoZero"/>
        <c:auto val="0"/>
        <c:lblAlgn val="ctr"/>
        <c:lblOffset val="100"/>
        <c:noMultiLvlLbl val="0"/>
      </c:catAx>
      <c:valAx>
        <c:axId val="670689666"/>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758465579"/>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'n%表'!$B$174</c:f>
              <c:strCache>
                <c:ptCount val="1"/>
                <c:pt idx="0">
                  <c:v>そう思う</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'n%表'!$D$174</c:f>
              <c:numCache>
                <c:formatCode>0.0</c:formatCode>
                <c:ptCount val="1"/>
                <c:pt idx="0">
                  <c:v>36.5</c:v>
                </c:pt>
              </c:numCache>
            </c:numRef>
          </c:val>
          <c:extLst>
            <c:ext xmlns:c16="http://schemas.microsoft.com/office/drawing/2014/chart" uri="{C3380CC4-5D6E-409C-BE32-E72D297353CC}">
              <c16:uniqueId val="{00000000-233C-4D3C-ACD6-C4F6202D2553}"/>
            </c:ext>
          </c:extLst>
        </c:ser>
        <c:ser>
          <c:idx val="1"/>
          <c:order val="1"/>
          <c:tx>
            <c:strRef>
              <c:f>'n%表'!$B$175</c:f>
              <c:strCache>
                <c:ptCount val="1"/>
                <c:pt idx="0">
                  <c:v>どちらかというとそう思う</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'n%表'!$D$175</c:f>
              <c:numCache>
                <c:formatCode>0.0</c:formatCode>
                <c:ptCount val="1"/>
                <c:pt idx="0">
                  <c:v>45.2</c:v>
                </c:pt>
              </c:numCache>
            </c:numRef>
          </c:val>
          <c:extLst>
            <c:ext xmlns:c16="http://schemas.microsoft.com/office/drawing/2014/chart" uri="{C3380CC4-5D6E-409C-BE32-E72D297353CC}">
              <c16:uniqueId val="{00000001-233C-4D3C-ACD6-C4F6202D2553}"/>
            </c:ext>
          </c:extLst>
        </c:ser>
        <c:ser>
          <c:idx val="2"/>
          <c:order val="2"/>
          <c:tx>
            <c:strRef>
              <c:f>'n%表'!$B$176</c:f>
              <c:strCache>
                <c:ptCount val="1"/>
                <c:pt idx="0">
                  <c:v>どちらかというとそう思わない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'n%表'!$D$176</c:f>
              <c:numCache>
                <c:formatCode>0.0</c:formatCode>
                <c:ptCount val="1"/>
                <c:pt idx="0">
                  <c:v>13.1</c:v>
                </c:pt>
              </c:numCache>
            </c:numRef>
          </c:val>
          <c:extLst>
            <c:ext xmlns:c16="http://schemas.microsoft.com/office/drawing/2014/chart" uri="{C3380CC4-5D6E-409C-BE32-E72D297353CC}">
              <c16:uniqueId val="{00000002-233C-4D3C-ACD6-C4F6202D2553}"/>
            </c:ext>
          </c:extLst>
        </c:ser>
        <c:ser>
          <c:idx val="3"/>
          <c:order val="3"/>
          <c:tx>
            <c:strRef>
              <c:f>'n%表'!$B$177</c:f>
              <c:strCache>
                <c:ptCount val="1"/>
                <c:pt idx="0">
                  <c:v>そう思わない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'n%表'!$D$177</c:f>
              <c:numCache>
                <c:formatCode>0.0</c:formatCode>
                <c:ptCount val="1"/>
                <c:pt idx="0">
                  <c:v>5.2</c:v>
                </c:pt>
              </c:numCache>
            </c:numRef>
          </c:val>
          <c:extLst>
            <c:ext xmlns:c16="http://schemas.microsoft.com/office/drawing/2014/chart" uri="{C3380CC4-5D6E-409C-BE32-E72D297353CC}">
              <c16:uniqueId val="{00000003-233C-4D3C-ACD6-C4F6202D2553}"/>
            </c:ext>
          </c:extLst>
        </c:ser>
        <c:dLbls>
          <c:showLegendKey val="0"/>
          <c:showVal val="0"/>
          <c:showCatName val="0"/>
          <c:showSerName val="0"/>
          <c:showPercent val="0"/>
          <c:showBubbleSize val="0"/>
        </c:dLbls>
        <c:gapWidth val="50"/>
        <c:overlap val="100"/>
        <c:axId val="242408359"/>
        <c:axId val="3392189"/>
      </c:barChart>
      <c:catAx>
        <c:axId val="242408359"/>
        <c:scaling>
          <c:orientation val="maxMin"/>
        </c:scaling>
        <c:delete val="1"/>
        <c:axPos val="l"/>
        <c:majorTickMark val="in"/>
        <c:minorTickMark val="none"/>
        <c:tickLblPos val="nextTo"/>
        <c:crossAx val="3392189"/>
        <c:crosses val="autoZero"/>
        <c:auto val="0"/>
        <c:lblAlgn val="ctr"/>
        <c:lblOffset val="100"/>
        <c:noMultiLvlLbl val="0"/>
      </c:catAx>
      <c:valAx>
        <c:axId val="3392189"/>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242408359"/>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'n%表'!$B$286</c:f>
              <c:strCache>
                <c:ptCount val="1"/>
                <c:pt idx="0">
                  <c:v>そう思う</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'n%表'!$D$286</c:f>
              <c:numCache>
                <c:formatCode>0.0</c:formatCode>
                <c:ptCount val="1"/>
                <c:pt idx="0">
                  <c:v>37</c:v>
                </c:pt>
              </c:numCache>
            </c:numRef>
          </c:val>
          <c:extLst>
            <c:ext xmlns:c16="http://schemas.microsoft.com/office/drawing/2014/chart" uri="{C3380CC4-5D6E-409C-BE32-E72D297353CC}">
              <c16:uniqueId val="{00000000-F511-4B09-BD30-4B37AF401465}"/>
            </c:ext>
          </c:extLst>
        </c:ser>
        <c:ser>
          <c:idx val="1"/>
          <c:order val="1"/>
          <c:tx>
            <c:strRef>
              <c:f>'n%表'!$B$287</c:f>
              <c:strCache>
                <c:ptCount val="1"/>
                <c:pt idx="0">
                  <c:v>どちらかというとそう思う</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'n%表'!$D$287</c:f>
              <c:numCache>
                <c:formatCode>0.0</c:formatCode>
                <c:ptCount val="1"/>
                <c:pt idx="0">
                  <c:v>44.4</c:v>
                </c:pt>
              </c:numCache>
            </c:numRef>
          </c:val>
          <c:extLst>
            <c:ext xmlns:c16="http://schemas.microsoft.com/office/drawing/2014/chart" uri="{C3380CC4-5D6E-409C-BE32-E72D297353CC}">
              <c16:uniqueId val="{00000001-F511-4B09-BD30-4B37AF401465}"/>
            </c:ext>
          </c:extLst>
        </c:ser>
        <c:ser>
          <c:idx val="2"/>
          <c:order val="2"/>
          <c:tx>
            <c:strRef>
              <c:f>'n%表'!$B$288</c:f>
              <c:strCache>
                <c:ptCount val="1"/>
                <c:pt idx="0">
                  <c:v>どちらかというとそう思わない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'n%表'!$D$288</c:f>
              <c:numCache>
                <c:formatCode>0.0</c:formatCode>
                <c:ptCount val="1"/>
                <c:pt idx="0">
                  <c:v>13.7</c:v>
                </c:pt>
              </c:numCache>
            </c:numRef>
          </c:val>
          <c:extLst>
            <c:ext xmlns:c16="http://schemas.microsoft.com/office/drawing/2014/chart" uri="{C3380CC4-5D6E-409C-BE32-E72D297353CC}">
              <c16:uniqueId val="{00000002-F511-4B09-BD30-4B37AF401465}"/>
            </c:ext>
          </c:extLst>
        </c:ser>
        <c:ser>
          <c:idx val="3"/>
          <c:order val="3"/>
          <c:tx>
            <c:strRef>
              <c:f>'n%表'!$B$289</c:f>
              <c:strCache>
                <c:ptCount val="1"/>
                <c:pt idx="0">
                  <c:v>そう思わない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'n%表'!$D$289</c:f>
              <c:numCache>
                <c:formatCode>0.0</c:formatCode>
                <c:ptCount val="1"/>
                <c:pt idx="0">
                  <c:v>4.9000000000000004</c:v>
                </c:pt>
              </c:numCache>
            </c:numRef>
          </c:val>
          <c:extLst>
            <c:ext xmlns:c16="http://schemas.microsoft.com/office/drawing/2014/chart" uri="{C3380CC4-5D6E-409C-BE32-E72D297353CC}">
              <c16:uniqueId val="{00000003-F511-4B09-BD30-4B37AF401465}"/>
            </c:ext>
          </c:extLst>
        </c:ser>
        <c:dLbls>
          <c:showLegendKey val="0"/>
          <c:showVal val="0"/>
          <c:showCatName val="0"/>
          <c:showSerName val="0"/>
          <c:showPercent val="0"/>
          <c:showBubbleSize val="0"/>
        </c:dLbls>
        <c:gapWidth val="50"/>
        <c:overlap val="100"/>
        <c:axId val="2111882926"/>
        <c:axId val="172518776"/>
      </c:barChart>
      <c:catAx>
        <c:axId val="2111882926"/>
        <c:scaling>
          <c:orientation val="maxMin"/>
        </c:scaling>
        <c:delete val="1"/>
        <c:axPos val="l"/>
        <c:majorTickMark val="in"/>
        <c:minorTickMark val="none"/>
        <c:tickLblPos val="nextTo"/>
        <c:crossAx val="172518776"/>
        <c:crosses val="autoZero"/>
        <c:auto val="0"/>
        <c:lblAlgn val="ctr"/>
        <c:lblOffset val="100"/>
        <c:noMultiLvlLbl val="0"/>
      </c:catAx>
      <c:valAx>
        <c:axId val="172518776"/>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2111882926"/>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'n%表'!$B$154</c:f>
              <c:strCache>
                <c:ptCount val="1"/>
                <c:pt idx="0">
                  <c:v>そう思う</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'n%表'!$D$154</c:f>
              <c:numCache>
                <c:formatCode>0.0</c:formatCode>
                <c:ptCount val="1"/>
                <c:pt idx="0">
                  <c:v>33.1</c:v>
                </c:pt>
              </c:numCache>
            </c:numRef>
          </c:val>
          <c:extLst>
            <c:ext xmlns:c16="http://schemas.microsoft.com/office/drawing/2014/chart" uri="{C3380CC4-5D6E-409C-BE32-E72D297353CC}">
              <c16:uniqueId val="{00000000-19E3-4493-AFBA-4A0C0C2A754F}"/>
            </c:ext>
          </c:extLst>
        </c:ser>
        <c:ser>
          <c:idx val="1"/>
          <c:order val="1"/>
          <c:tx>
            <c:strRef>
              <c:f>'n%表'!$B$155</c:f>
              <c:strCache>
                <c:ptCount val="1"/>
                <c:pt idx="0">
                  <c:v>どちらかというとそう思う</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'n%表'!$D$155</c:f>
              <c:numCache>
                <c:formatCode>0.0</c:formatCode>
                <c:ptCount val="1"/>
                <c:pt idx="0">
                  <c:v>43.6</c:v>
                </c:pt>
              </c:numCache>
            </c:numRef>
          </c:val>
          <c:extLst>
            <c:ext xmlns:c16="http://schemas.microsoft.com/office/drawing/2014/chart" uri="{C3380CC4-5D6E-409C-BE32-E72D297353CC}">
              <c16:uniqueId val="{00000001-19E3-4493-AFBA-4A0C0C2A754F}"/>
            </c:ext>
          </c:extLst>
        </c:ser>
        <c:ser>
          <c:idx val="2"/>
          <c:order val="2"/>
          <c:tx>
            <c:strRef>
              <c:f>'n%表'!$B$156</c:f>
              <c:strCache>
                <c:ptCount val="1"/>
                <c:pt idx="0">
                  <c:v>どちらかというとそう思わない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'n%表'!$D$156</c:f>
              <c:numCache>
                <c:formatCode>0.0</c:formatCode>
                <c:ptCount val="1"/>
                <c:pt idx="0">
                  <c:v>16</c:v>
                </c:pt>
              </c:numCache>
            </c:numRef>
          </c:val>
          <c:extLst>
            <c:ext xmlns:c16="http://schemas.microsoft.com/office/drawing/2014/chart" uri="{C3380CC4-5D6E-409C-BE32-E72D297353CC}">
              <c16:uniqueId val="{00000002-19E3-4493-AFBA-4A0C0C2A754F}"/>
            </c:ext>
          </c:extLst>
        </c:ser>
        <c:ser>
          <c:idx val="3"/>
          <c:order val="3"/>
          <c:tx>
            <c:strRef>
              <c:f>'n%表'!$B$157</c:f>
              <c:strCache>
                <c:ptCount val="1"/>
                <c:pt idx="0">
                  <c:v>そう思わない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'n%表'!$D$157</c:f>
              <c:numCache>
                <c:formatCode>0.0</c:formatCode>
                <c:ptCount val="1"/>
                <c:pt idx="0">
                  <c:v>7.3</c:v>
                </c:pt>
              </c:numCache>
            </c:numRef>
          </c:val>
          <c:extLst>
            <c:ext xmlns:c16="http://schemas.microsoft.com/office/drawing/2014/chart" uri="{C3380CC4-5D6E-409C-BE32-E72D297353CC}">
              <c16:uniqueId val="{00000003-19E3-4493-AFBA-4A0C0C2A754F}"/>
            </c:ext>
          </c:extLst>
        </c:ser>
        <c:dLbls>
          <c:showLegendKey val="0"/>
          <c:showVal val="0"/>
          <c:showCatName val="0"/>
          <c:showSerName val="0"/>
          <c:showPercent val="0"/>
          <c:showBubbleSize val="0"/>
        </c:dLbls>
        <c:gapWidth val="50"/>
        <c:overlap val="100"/>
        <c:axId val="1167327028"/>
        <c:axId val="936628786"/>
      </c:barChart>
      <c:catAx>
        <c:axId val="1167327028"/>
        <c:scaling>
          <c:orientation val="maxMin"/>
        </c:scaling>
        <c:delete val="1"/>
        <c:axPos val="l"/>
        <c:majorTickMark val="in"/>
        <c:minorTickMark val="none"/>
        <c:tickLblPos val="nextTo"/>
        <c:crossAx val="936628786"/>
        <c:crosses val="autoZero"/>
        <c:auto val="0"/>
        <c:lblAlgn val="ctr"/>
        <c:lblOffset val="100"/>
        <c:noMultiLvlLbl val="0"/>
      </c:catAx>
      <c:valAx>
        <c:axId val="936628786"/>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167327028"/>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'n%表'!$B$185</c:f>
              <c:strCache>
                <c:ptCount val="1"/>
                <c:pt idx="0">
                  <c:v>賛成</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'n%表'!$D$185</c:f>
              <c:numCache>
                <c:formatCode>0.0</c:formatCode>
                <c:ptCount val="1"/>
                <c:pt idx="0">
                  <c:v>4.3</c:v>
                </c:pt>
              </c:numCache>
            </c:numRef>
          </c:val>
          <c:extLst>
            <c:ext xmlns:c16="http://schemas.microsoft.com/office/drawing/2014/chart" uri="{C3380CC4-5D6E-409C-BE32-E72D297353CC}">
              <c16:uniqueId val="{00000000-0DFA-4C1A-83D6-E48FAE39BB78}"/>
            </c:ext>
          </c:extLst>
        </c:ser>
        <c:ser>
          <c:idx val="1"/>
          <c:order val="1"/>
          <c:tx>
            <c:strRef>
              <c:f>'n%表'!$B$186</c:f>
              <c:strCache>
                <c:ptCount val="1"/>
                <c:pt idx="0">
                  <c:v>どちらかというと賛成</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'n%表'!$D$186</c:f>
              <c:numCache>
                <c:formatCode>0.0</c:formatCode>
                <c:ptCount val="1"/>
                <c:pt idx="0">
                  <c:v>34.4</c:v>
                </c:pt>
              </c:numCache>
            </c:numRef>
          </c:val>
          <c:extLst>
            <c:ext xmlns:c16="http://schemas.microsoft.com/office/drawing/2014/chart" uri="{C3380CC4-5D6E-409C-BE32-E72D297353CC}">
              <c16:uniqueId val="{00000001-0DFA-4C1A-83D6-E48FAE39BB78}"/>
            </c:ext>
          </c:extLst>
        </c:ser>
        <c:ser>
          <c:idx val="2"/>
          <c:order val="2"/>
          <c:tx>
            <c:strRef>
              <c:f>'n%表'!$B$187</c:f>
              <c:strCache>
                <c:ptCount val="1"/>
                <c:pt idx="0">
                  <c:v>どちらかというと反対</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'n%表'!$D$187</c:f>
              <c:numCache>
                <c:formatCode>0.0</c:formatCode>
                <c:ptCount val="1"/>
                <c:pt idx="0">
                  <c:v>44.5</c:v>
                </c:pt>
              </c:numCache>
            </c:numRef>
          </c:val>
          <c:extLst>
            <c:ext xmlns:c16="http://schemas.microsoft.com/office/drawing/2014/chart" uri="{C3380CC4-5D6E-409C-BE32-E72D297353CC}">
              <c16:uniqueId val="{00000002-0DFA-4C1A-83D6-E48FAE39BB78}"/>
            </c:ext>
          </c:extLst>
        </c:ser>
        <c:ser>
          <c:idx val="3"/>
          <c:order val="3"/>
          <c:tx>
            <c:strRef>
              <c:f>'n%表'!$B$188</c:f>
              <c:strCache>
                <c:ptCount val="1"/>
                <c:pt idx="0">
                  <c:v>反対</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'n%表'!$D$188</c:f>
              <c:numCache>
                <c:formatCode>0.0</c:formatCode>
                <c:ptCount val="1"/>
                <c:pt idx="0">
                  <c:v>16.8</c:v>
                </c:pt>
              </c:numCache>
            </c:numRef>
          </c:val>
          <c:extLst>
            <c:ext xmlns:c16="http://schemas.microsoft.com/office/drawing/2014/chart" uri="{C3380CC4-5D6E-409C-BE32-E72D297353CC}">
              <c16:uniqueId val="{00000003-0DFA-4C1A-83D6-E48FAE39BB78}"/>
            </c:ext>
          </c:extLst>
        </c:ser>
        <c:dLbls>
          <c:showLegendKey val="0"/>
          <c:showVal val="0"/>
          <c:showCatName val="0"/>
          <c:showSerName val="0"/>
          <c:showPercent val="0"/>
          <c:showBubbleSize val="0"/>
        </c:dLbls>
        <c:gapWidth val="50"/>
        <c:overlap val="100"/>
        <c:axId val="503144273"/>
        <c:axId val="1009916891"/>
      </c:barChart>
      <c:catAx>
        <c:axId val="503144273"/>
        <c:scaling>
          <c:orientation val="maxMin"/>
        </c:scaling>
        <c:delete val="1"/>
        <c:axPos val="l"/>
        <c:majorTickMark val="in"/>
        <c:minorTickMark val="none"/>
        <c:tickLblPos val="nextTo"/>
        <c:crossAx val="1009916891"/>
        <c:crosses val="autoZero"/>
        <c:auto val="0"/>
        <c:lblAlgn val="ctr"/>
        <c:lblOffset val="100"/>
        <c:noMultiLvlLbl val="0"/>
      </c:catAx>
      <c:valAx>
        <c:axId val="1009916891"/>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503144273"/>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'n%表'!$B$297</c:f>
              <c:strCache>
                <c:ptCount val="1"/>
                <c:pt idx="0">
                  <c:v>賛成</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'n%表'!$D$297</c:f>
              <c:numCache>
                <c:formatCode>0.0</c:formatCode>
                <c:ptCount val="1"/>
                <c:pt idx="0">
                  <c:v>5.5</c:v>
                </c:pt>
              </c:numCache>
            </c:numRef>
          </c:val>
          <c:extLst>
            <c:ext xmlns:c16="http://schemas.microsoft.com/office/drawing/2014/chart" uri="{C3380CC4-5D6E-409C-BE32-E72D297353CC}">
              <c16:uniqueId val="{00000000-7ECA-4B91-9E72-82C2EA7E77C5}"/>
            </c:ext>
          </c:extLst>
        </c:ser>
        <c:ser>
          <c:idx val="1"/>
          <c:order val="1"/>
          <c:tx>
            <c:strRef>
              <c:f>'n%表'!$B$298</c:f>
              <c:strCache>
                <c:ptCount val="1"/>
                <c:pt idx="0">
                  <c:v>どちらかというと賛成</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'n%表'!$D$298</c:f>
              <c:numCache>
                <c:formatCode>0.0</c:formatCode>
                <c:ptCount val="1"/>
                <c:pt idx="0">
                  <c:v>35.299999999999997</c:v>
                </c:pt>
              </c:numCache>
            </c:numRef>
          </c:val>
          <c:extLst>
            <c:ext xmlns:c16="http://schemas.microsoft.com/office/drawing/2014/chart" uri="{C3380CC4-5D6E-409C-BE32-E72D297353CC}">
              <c16:uniqueId val="{00000001-7ECA-4B91-9E72-82C2EA7E77C5}"/>
            </c:ext>
          </c:extLst>
        </c:ser>
        <c:ser>
          <c:idx val="2"/>
          <c:order val="2"/>
          <c:tx>
            <c:strRef>
              <c:f>'n%表'!$B$299</c:f>
              <c:strCache>
                <c:ptCount val="1"/>
                <c:pt idx="0">
                  <c:v>どちらかというと反対</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'n%表'!$D$299</c:f>
              <c:numCache>
                <c:formatCode>0.0</c:formatCode>
                <c:ptCount val="1"/>
                <c:pt idx="0">
                  <c:v>42.4</c:v>
                </c:pt>
              </c:numCache>
            </c:numRef>
          </c:val>
          <c:extLst>
            <c:ext xmlns:c16="http://schemas.microsoft.com/office/drawing/2014/chart" uri="{C3380CC4-5D6E-409C-BE32-E72D297353CC}">
              <c16:uniqueId val="{00000002-7ECA-4B91-9E72-82C2EA7E77C5}"/>
            </c:ext>
          </c:extLst>
        </c:ser>
        <c:ser>
          <c:idx val="3"/>
          <c:order val="3"/>
          <c:tx>
            <c:strRef>
              <c:f>'n%表'!$B$300</c:f>
              <c:strCache>
                <c:ptCount val="1"/>
                <c:pt idx="0">
                  <c:v>反対</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'n%表'!$D$300</c:f>
              <c:numCache>
                <c:formatCode>0.0</c:formatCode>
                <c:ptCount val="1"/>
                <c:pt idx="0">
                  <c:v>16.8</c:v>
                </c:pt>
              </c:numCache>
            </c:numRef>
          </c:val>
          <c:extLst>
            <c:ext xmlns:c16="http://schemas.microsoft.com/office/drawing/2014/chart" uri="{C3380CC4-5D6E-409C-BE32-E72D297353CC}">
              <c16:uniqueId val="{00000003-7ECA-4B91-9E72-82C2EA7E77C5}"/>
            </c:ext>
          </c:extLst>
        </c:ser>
        <c:dLbls>
          <c:showLegendKey val="0"/>
          <c:showVal val="0"/>
          <c:showCatName val="0"/>
          <c:showSerName val="0"/>
          <c:showPercent val="0"/>
          <c:showBubbleSize val="0"/>
        </c:dLbls>
        <c:gapWidth val="50"/>
        <c:overlap val="100"/>
        <c:axId val="215759534"/>
        <c:axId val="2129844134"/>
      </c:barChart>
      <c:catAx>
        <c:axId val="215759534"/>
        <c:scaling>
          <c:orientation val="maxMin"/>
        </c:scaling>
        <c:delete val="1"/>
        <c:axPos val="l"/>
        <c:majorTickMark val="in"/>
        <c:minorTickMark val="none"/>
        <c:tickLblPos val="nextTo"/>
        <c:crossAx val="2129844134"/>
        <c:crosses val="autoZero"/>
        <c:auto val="0"/>
        <c:lblAlgn val="ctr"/>
        <c:lblOffset val="100"/>
        <c:noMultiLvlLbl val="0"/>
      </c:catAx>
      <c:valAx>
        <c:axId val="2129844134"/>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215759534"/>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'n%表'!$B$165</c:f>
              <c:strCache>
                <c:ptCount val="1"/>
                <c:pt idx="0">
                  <c:v>賛成</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'n%表'!$D$165</c:f>
              <c:numCache>
                <c:formatCode>0.0</c:formatCode>
                <c:ptCount val="1"/>
                <c:pt idx="0">
                  <c:v>6</c:v>
                </c:pt>
              </c:numCache>
            </c:numRef>
          </c:val>
          <c:extLst>
            <c:ext xmlns:c16="http://schemas.microsoft.com/office/drawing/2014/chart" uri="{C3380CC4-5D6E-409C-BE32-E72D297353CC}">
              <c16:uniqueId val="{00000000-1639-4224-B85E-76425C88B01A}"/>
            </c:ext>
          </c:extLst>
        </c:ser>
        <c:ser>
          <c:idx val="1"/>
          <c:order val="1"/>
          <c:tx>
            <c:strRef>
              <c:f>'n%表'!$B$166</c:f>
              <c:strCache>
                <c:ptCount val="1"/>
                <c:pt idx="0">
                  <c:v>どちらかというと賛成</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'n%表'!$D$166</c:f>
              <c:numCache>
                <c:formatCode>0.0</c:formatCode>
                <c:ptCount val="1"/>
                <c:pt idx="0">
                  <c:v>29.8</c:v>
                </c:pt>
              </c:numCache>
            </c:numRef>
          </c:val>
          <c:extLst>
            <c:ext xmlns:c16="http://schemas.microsoft.com/office/drawing/2014/chart" uri="{C3380CC4-5D6E-409C-BE32-E72D297353CC}">
              <c16:uniqueId val="{00000001-1639-4224-B85E-76425C88B01A}"/>
            </c:ext>
          </c:extLst>
        </c:ser>
        <c:ser>
          <c:idx val="2"/>
          <c:order val="2"/>
          <c:tx>
            <c:strRef>
              <c:f>'n%表'!$B$167</c:f>
              <c:strCache>
                <c:ptCount val="1"/>
                <c:pt idx="0">
                  <c:v>どちらかというと反対</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'n%表'!$D$167</c:f>
              <c:numCache>
                <c:formatCode>0.0</c:formatCode>
                <c:ptCount val="1"/>
                <c:pt idx="0">
                  <c:v>41</c:v>
                </c:pt>
              </c:numCache>
            </c:numRef>
          </c:val>
          <c:extLst>
            <c:ext xmlns:c16="http://schemas.microsoft.com/office/drawing/2014/chart" uri="{C3380CC4-5D6E-409C-BE32-E72D297353CC}">
              <c16:uniqueId val="{00000002-1639-4224-B85E-76425C88B01A}"/>
            </c:ext>
          </c:extLst>
        </c:ser>
        <c:ser>
          <c:idx val="3"/>
          <c:order val="3"/>
          <c:tx>
            <c:strRef>
              <c:f>'n%表'!$B$168</c:f>
              <c:strCache>
                <c:ptCount val="1"/>
                <c:pt idx="0">
                  <c:v>反対</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'n%表'!$D$168</c:f>
              <c:numCache>
                <c:formatCode>0.0</c:formatCode>
                <c:ptCount val="1"/>
                <c:pt idx="0">
                  <c:v>23.2</c:v>
                </c:pt>
              </c:numCache>
            </c:numRef>
          </c:val>
          <c:extLst>
            <c:ext xmlns:c16="http://schemas.microsoft.com/office/drawing/2014/chart" uri="{C3380CC4-5D6E-409C-BE32-E72D297353CC}">
              <c16:uniqueId val="{00000003-1639-4224-B85E-76425C88B01A}"/>
            </c:ext>
          </c:extLst>
        </c:ser>
        <c:dLbls>
          <c:showLegendKey val="0"/>
          <c:showVal val="0"/>
          <c:showCatName val="0"/>
          <c:showSerName val="0"/>
          <c:showPercent val="0"/>
          <c:showBubbleSize val="0"/>
        </c:dLbls>
        <c:gapWidth val="50"/>
        <c:overlap val="100"/>
        <c:axId val="817941759"/>
        <c:axId val="1478334108"/>
      </c:barChart>
      <c:catAx>
        <c:axId val="817941759"/>
        <c:scaling>
          <c:orientation val="maxMin"/>
        </c:scaling>
        <c:delete val="1"/>
        <c:axPos val="l"/>
        <c:majorTickMark val="in"/>
        <c:minorTickMark val="none"/>
        <c:tickLblPos val="nextTo"/>
        <c:crossAx val="1478334108"/>
        <c:crosses val="autoZero"/>
        <c:auto val="0"/>
        <c:lblAlgn val="ctr"/>
        <c:lblOffset val="100"/>
        <c:noMultiLvlLbl val="0"/>
      </c:catAx>
      <c:valAx>
        <c:axId val="1478334108"/>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817941759"/>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'Z:\10計画グループ（23.7.12～）\200_万博計画T\12 アンケート関係\01 MRT\02 結果\府民\[【191111-1】【年間16】【大阪府民向け】都市生活に関するアンケート_単純集計表.xlsx]n%表'!$B$307</c:f>
              <c:strCache>
                <c:ptCount val="1"/>
                <c:pt idx="0">
                  <c:v>住み続けたい</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'[1]n%表'!$D$307</c:f>
              <c:numCache>
                <c:formatCode>General</c:formatCode>
                <c:ptCount val="1"/>
                <c:pt idx="0">
                  <c:v>48.7</c:v>
                </c:pt>
              </c:numCache>
            </c:numRef>
          </c:val>
          <c:extLst>
            <c:ext xmlns:c16="http://schemas.microsoft.com/office/drawing/2014/chart" uri="{C3380CC4-5D6E-409C-BE32-E72D297353CC}">
              <c16:uniqueId val="{00000000-786B-4FEE-9DDA-EA07FDCAB73A}"/>
            </c:ext>
          </c:extLst>
        </c:ser>
        <c:ser>
          <c:idx val="1"/>
          <c:order val="1"/>
          <c:tx>
            <c:strRef>
              <c:f>'Z:\10計画グループ（23.7.12～）\200_万博計画T\12 アンケート関係\01 MRT\02 結果\府民\[【191111-1】【年間16】【大阪府民向け】都市生活に関するアンケート_単純集計表.xlsx]n%表'!$B$308</c:f>
              <c:strCache>
                <c:ptCount val="1"/>
                <c:pt idx="0">
                  <c:v>どちらかというと住み続けたい</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'[1]n%表'!$D$308</c:f>
              <c:numCache>
                <c:formatCode>General</c:formatCode>
                <c:ptCount val="1"/>
                <c:pt idx="0">
                  <c:v>35</c:v>
                </c:pt>
              </c:numCache>
            </c:numRef>
          </c:val>
          <c:extLst>
            <c:ext xmlns:c16="http://schemas.microsoft.com/office/drawing/2014/chart" uri="{C3380CC4-5D6E-409C-BE32-E72D297353CC}">
              <c16:uniqueId val="{00000001-786B-4FEE-9DDA-EA07FDCAB73A}"/>
            </c:ext>
          </c:extLst>
        </c:ser>
        <c:ser>
          <c:idx val="2"/>
          <c:order val="2"/>
          <c:tx>
            <c:strRef>
              <c:f>'Z:\10計画グループ（23.7.12～）\200_万博計画T\12 アンケート関係\01 MRT\02 結果\府民\[【191111-1】【年間16】【大阪府民向け】都市生活に関するアンケート_単純集計表.xlsx]n%表'!$B$309</c:f>
              <c:strCache>
                <c:ptCount val="1"/>
                <c:pt idx="0">
                  <c:v>どちらかというと住み続けたくない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'[1]n%表'!$D$309</c:f>
              <c:numCache>
                <c:formatCode>General</c:formatCode>
                <c:ptCount val="1"/>
                <c:pt idx="0">
                  <c:v>6.5</c:v>
                </c:pt>
              </c:numCache>
            </c:numRef>
          </c:val>
          <c:extLst>
            <c:ext xmlns:c16="http://schemas.microsoft.com/office/drawing/2014/chart" uri="{C3380CC4-5D6E-409C-BE32-E72D297353CC}">
              <c16:uniqueId val="{00000002-786B-4FEE-9DDA-EA07FDCAB73A}"/>
            </c:ext>
          </c:extLst>
        </c:ser>
        <c:ser>
          <c:idx val="3"/>
          <c:order val="3"/>
          <c:tx>
            <c:strRef>
              <c:f>'Z:\10計画グループ（23.7.12～）\200_万博計画T\12 アンケート関係\01 MRT\02 結果\府民\[【191111-1】【年間16】【大阪府民向け】都市生活に関するアンケート_単純集計表.xlsx]n%表'!$B$310</c:f>
              <c:strCache>
                <c:ptCount val="1"/>
                <c:pt idx="0">
                  <c:v>住み続けたくない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'[1]n%表'!$D$310</c:f>
              <c:numCache>
                <c:formatCode>General</c:formatCode>
                <c:ptCount val="1"/>
                <c:pt idx="0">
                  <c:v>2.7</c:v>
                </c:pt>
              </c:numCache>
            </c:numRef>
          </c:val>
          <c:extLst>
            <c:ext xmlns:c16="http://schemas.microsoft.com/office/drawing/2014/chart" uri="{C3380CC4-5D6E-409C-BE32-E72D297353CC}">
              <c16:uniqueId val="{00000003-786B-4FEE-9DDA-EA07FDCAB73A}"/>
            </c:ext>
          </c:extLst>
        </c:ser>
        <c:ser>
          <c:idx val="4"/>
          <c:order val="4"/>
          <c:tx>
            <c:strRef>
              <c:f>'Z:\10計画グループ（23.7.12～）\200_万博計画T\12 アンケート関係\01 MRT\02 結果\府民\[【191111-1】【年間16】【大阪府民向け】都市生活に関するアンケート_単純集計表.xlsx]n%表'!$B$311</c:f>
              <c:strCache>
                <c:ptCount val="1"/>
                <c:pt idx="0">
                  <c:v>どちらともいえない／わからない</c:v>
                </c:pt>
              </c:strCache>
            </c:strRef>
          </c:tx>
          <c:spPr>
            <a:solidFill>
              <a:srgbClr val="B7CBFF"/>
            </a:solidFill>
            <a:ln>
              <a:solidFill>
                <a:srgbClr val="B7CB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'[1]n%表'!$D$311</c:f>
              <c:numCache>
                <c:formatCode>General</c:formatCode>
                <c:ptCount val="1"/>
                <c:pt idx="0">
                  <c:v>7.1</c:v>
                </c:pt>
              </c:numCache>
            </c:numRef>
          </c:val>
          <c:extLst>
            <c:ext xmlns:c16="http://schemas.microsoft.com/office/drawing/2014/chart" uri="{C3380CC4-5D6E-409C-BE32-E72D297353CC}">
              <c16:uniqueId val="{00000004-786B-4FEE-9DDA-EA07FDCAB73A}"/>
            </c:ext>
          </c:extLst>
        </c:ser>
        <c:dLbls>
          <c:showLegendKey val="0"/>
          <c:showVal val="0"/>
          <c:showCatName val="0"/>
          <c:showSerName val="0"/>
          <c:showPercent val="0"/>
          <c:showBubbleSize val="0"/>
        </c:dLbls>
        <c:gapWidth val="50"/>
        <c:overlap val="100"/>
        <c:axId val="612716569"/>
        <c:axId val="985487390"/>
      </c:barChart>
      <c:catAx>
        <c:axId val="612716569"/>
        <c:scaling>
          <c:orientation val="maxMin"/>
        </c:scaling>
        <c:delete val="1"/>
        <c:axPos val="l"/>
        <c:majorTickMark val="in"/>
        <c:minorTickMark val="none"/>
        <c:tickLblPos val="nextTo"/>
        <c:crossAx val="985487390"/>
        <c:crosses val="autoZero"/>
        <c:auto val="0"/>
        <c:lblAlgn val="ctr"/>
        <c:lblOffset val="100"/>
        <c:noMultiLvlLbl val="0"/>
      </c:catAx>
      <c:valAx>
        <c:axId val="985487390"/>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612716569"/>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'Z:\10計画グループ（23.7.12～）\200_万博計画T\12 アンケート関係\01 MRT\02 結果\東京\[【191111-1】【年間17】【東京都民向け】都市生活に関するアンケート_単純集計表.xlsx]n%表'!$B$110</c:f>
              <c:strCache>
                <c:ptCount val="1"/>
                <c:pt idx="0">
                  <c:v>生きていると思う</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'[2]n%表'!$D$110</c:f>
              <c:numCache>
                <c:formatCode>General</c:formatCode>
                <c:ptCount val="1"/>
                <c:pt idx="0">
                  <c:v>30.6</c:v>
                </c:pt>
              </c:numCache>
            </c:numRef>
          </c:val>
          <c:extLst>
            <c:ext xmlns:c16="http://schemas.microsoft.com/office/drawing/2014/chart" uri="{C3380CC4-5D6E-409C-BE32-E72D297353CC}">
              <c16:uniqueId val="{00000000-F762-4A9C-A2DF-E6C89159EC77}"/>
            </c:ext>
          </c:extLst>
        </c:ser>
        <c:ser>
          <c:idx val="1"/>
          <c:order val="1"/>
          <c:tx>
            <c:strRef>
              <c:f>'Z:\10計画グループ（23.7.12～）\200_万博計画T\12 アンケート関係\01 MRT\02 結果\東京\[【191111-1】【年間17】【東京都民向け】都市生活に関するアンケート_単純集計表.xlsx]n%表'!$B$111</c:f>
              <c:strCache>
                <c:ptCount val="1"/>
                <c:pt idx="0">
                  <c:v>どちらかというと生きていると思う</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'[2]n%表'!$D$111</c:f>
              <c:numCache>
                <c:formatCode>General</c:formatCode>
                <c:ptCount val="1"/>
                <c:pt idx="0">
                  <c:v>33.799999999999997</c:v>
                </c:pt>
              </c:numCache>
            </c:numRef>
          </c:val>
          <c:extLst>
            <c:ext xmlns:c16="http://schemas.microsoft.com/office/drawing/2014/chart" uri="{C3380CC4-5D6E-409C-BE32-E72D297353CC}">
              <c16:uniqueId val="{00000001-F762-4A9C-A2DF-E6C89159EC77}"/>
            </c:ext>
          </c:extLst>
        </c:ser>
        <c:ser>
          <c:idx val="2"/>
          <c:order val="2"/>
          <c:tx>
            <c:strRef>
              <c:f>'Z:\10計画グループ（23.7.12～）\200_万博計画T\12 アンケート関係\01 MRT\02 結果\東京\[【191111-1】【年間17】【東京都民向け】都市生活に関するアンケート_単純集計表.xlsx]n%表'!$B$112</c:f>
              <c:strCache>
                <c:ptCount val="1"/>
                <c:pt idx="0">
                  <c:v>どちらかというと生きていると思わない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'[2]n%表'!$D$112</c:f>
              <c:numCache>
                <c:formatCode>General</c:formatCode>
                <c:ptCount val="1"/>
                <c:pt idx="0">
                  <c:v>18.7</c:v>
                </c:pt>
              </c:numCache>
            </c:numRef>
          </c:val>
          <c:extLst>
            <c:ext xmlns:c16="http://schemas.microsoft.com/office/drawing/2014/chart" uri="{C3380CC4-5D6E-409C-BE32-E72D297353CC}">
              <c16:uniqueId val="{00000002-F762-4A9C-A2DF-E6C89159EC77}"/>
            </c:ext>
          </c:extLst>
        </c:ser>
        <c:ser>
          <c:idx val="3"/>
          <c:order val="3"/>
          <c:tx>
            <c:strRef>
              <c:f>'Z:\10計画グループ（23.7.12～）\200_万博計画T\12 アンケート関係\01 MRT\02 結果\東京\[【191111-1】【年間17】【東京都民向け】都市生活に関するアンケート_単純集計表.xlsx]n%表'!$B$113</c:f>
              <c:strCache>
                <c:ptCount val="1"/>
                <c:pt idx="0">
                  <c:v>生きていると思わない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'[2]n%表'!$D$113</c:f>
              <c:numCache>
                <c:formatCode>General</c:formatCode>
                <c:ptCount val="1"/>
                <c:pt idx="0">
                  <c:v>16.899999999999999</c:v>
                </c:pt>
              </c:numCache>
            </c:numRef>
          </c:val>
          <c:extLst>
            <c:ext xmlns:c16="http://schemas.microsoft.com/office/drawing/2014/chart" uri="{C3380CC4-5D6E-409C-BE32-E72D297353CC}">
              <c16:uniqueId val="{00000003-F762-4A9C-A2DF-E6C89159EC77}"/>
            </c:ext>
          </c:extLst>
        </c:ser>
        <c:dLbls>
          <c:showLegendKey val="0"/>
          <c:showVal val="0"/>
          <c:showCatName val="0"/>
          <c:showSerName val="0"/>
          <c:showPercent val="0"/>
          <c:showBubbleSize val="0"/>
        </c:dLbls>
        <c:gapWidth val="50"/>
        <c:overlap val="100"/>
        <c:axId val="1924966548"/>
        <c:axId val="1128266449"/>
      </c:barChart>
      <c:catAx>
        <c:axId val="1924966548"/>
        <c:scaling>
          <c:orientation val="maxMin"/>
        </c:scaling>
        <c:delete val="1"/>
        <c:axPos val="l"/>
        <c:majorTickMark val="in"/>
        <c:minorTickMark val="none"/>
        <c:tickLblPos val="nextTo"/>
        <c:crossAx val="1128266449"/>
        <c:crosses val="autoZero"/>
        <c:auto val="0"/>
        <c:lblAlgn val="ctr"/>
        <c:lblOffset val="100"/>
        <c:noMultiLvlLbl val="0"/>
      </c:catAx>
      <c:valAx>
        <c:axId val="1128266449"/>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924966548"/>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'[【191111-1】【年間17】【東京都民向け】都市生活に関するアンケート_単純集計表.xlsx]n%表'!$B$287</c:f>
              <c:strCache>
                <c:ptCount val="1"/>
                <c:pt idx="0">
                  <c:v>住み続けたい</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'[2]n%表'!$D$287</c:f>
              <c:numCache>
                <c:formatCode>0.0</c:formatCode>
                <c:ptCount val="1"/>
                <c:pt idx="0">
                  <c:v>51.4</c:v>
                </c:pt>
              </c:numCache>
            </c:numRef>
          </c:val>
          <c:extLst>
            <c:ext xmlns:c16="http://schemas.microsoft.com/office/drawing/2014/chart" uri="{C3380CC4-5D6E-409C-BE32-E72D297353CC}">
              <c16:uniqueId val="{00000000-AAE9-4A96-8318-6979D8D62C05}"/>
            </c:ext>
          </c:extLst>
        </c:ser>
        <c:ser>
          <c:idx val="1"/>
          <c:order val="1"/>
          <c:tx>
            <c:strRef>
              <c:f>'[【191111-1】【年間17】【東京都民向け】都市生活に関するアンケート_単純集計表.xlsx]n%表'!$B$288</c:f>
              <c:strCache>
                <c:ptCount val="1"/>
                <c:pt idx="0">
                  <c:v>どちらかというと住み続けたい</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'[2]n%表'!$D$288</c:f>
              <c:numCache>
                <c:formatCode>0.0</c:formatCode>
                <c:ptCount val="1"/>
                <c:pt idx="0">
                  <c:v>35.200000000000003</c:v>
                </c:pt>
              </c:numCache>
            </c:numRef>
          </c:val>
          <c:extLst>
            <c:ext xmlns:c16="http://schemas.microsoft.com/office/drawing/2014/chart" uri="{C3380CC4-5D6E-409C-BE32-E72D297353CC}">
              <c16:uniqueId val="{00000001-AAE9-4A96-8318-6979D8D62C05}"/>
            </c:ext>
          </c:extLst>
        </c:ser>
        <c:ser>
          <c:idx val="2"/>
          <c:order val="2"/>
          <c:tx>
            <c:strRef>
              <c:f>'[【191111-1】【年間17】【東京都民向け】都市生活に関するアンケート_単純集計表.xlsx]n%表'!$B$289</c:f>
              <c:strCache>
                <c:ptCount val="1"/>
                <c:pt idx="0">
                  <c:v>どちらかというと住み続けたくない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'[2]n%表'!$D$289</c:f>
              <c:numCache>
                <c:formatCode>0.0</c:formatCode>
                <c:ptCount val="1"/>
                <c:pt idx="0">
                  <c:v>6</c:v>
                </c:pt>
              </c:numCache>
            </c:numRef>
          </c:val>
          <c:extLst>
            <c:ext xmlns:c16="http://schemas.microsoft.com/office/drawing/2014/chart" uri="{C3380CC4-5D6E-409C-BE32-E72D297353CC}">
              <c16:uniqueId val="{00000002-AAE9-4A96-8318-6979D8D62C05}"/>
            </c:ext>
          </c:extLst>
        </c:ser>
        <c:ser>
          <c:idx val="3"/>
          <c:order val="3"/>
          <c:tx>
            <c:strRef>
              <c:f>'[【191111-1】【年間17】【東京都民向け】都市生活に関するアンケート_単純集計表.xlsx]n%表'!$B$290</c:f>
              <c:strCache>
                <c:ptCount val="1"/>
                <c:pt idx="0">
                  <c:v>住み続けたくない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'[2]n%表'!$D$290</c:f>
              <c:numCache>
                <c:formatCode>0.0</c:formatCode>
                <c:ptCount val="1"/>
                <c:pt idx="0">
                  <c:v>2.2999999999999998</c:v>
                </c:pt>
              </c:numCache>
            </c:numRef>
          </c:val>
          <c:extLst>
            <c:ext xmlns:c16="http://schemas.microsoft.com/office/drawing/2014/chart" uri="{C3380CC4-5D6E-409C-BE32-E72D297353CC}">
              <c16:uniqueId val="{00000003-AAE9-4A96-8318-6979D8D62C05}"/>
            </c:ext>
          </c:extLst>
        </c:ser>
        <c:ser>
          <c:idx val="4"/>
          <c:order val="4"/>
          <c:tx>
            <c:strRef>
              <c:f>'[【191111-1】【年間17】【東京都民向け】都市生活に関するアンケート_単純集計表.xlsx]n%表'!$B$291</c:f>
              <c:strCache>
                <c:ptCount val="1"/>
                <c:pt idx="0">
                  <c:v>どちらともいえない／わからない</c:v>
                </c:pt>
              </c:strCache>
            </c:strRef>
          </c:tx>
          <c:spPr>
            <a:solidFill>
              <a:srgbClr val="B7CBFF"/>
            </a:solidFill>
            <a:ln>
              <a:solidFill>
                <a:srgbClr val="B7CB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'[2]n%表'!$D$291</c:f>
              <c:numCache>
                <c:formatCode>0.0</c:formatCode>
                <c:ptCount val="1"/>
                <c:pt idx="0">
                  <c:v>5.0999999999999996</c:v>
                </c:pt>
              </c:numCache>
            </c:numRef>
          </c:val>
          <c:extLst>
            <c:ext xmlns:c16="http://schemas.microsoft.com/office/drawing/2014/chart" uri="{C3380CC4-5D6E-409C-BE32-E72D297353CC}">
              <c16:uniqueId val="{00000004-AAE9-4A96-8318-6979D8D62C05}"/>
            </c:ext>
          </c:extLst>
        </c:ser>
        <c:dLbls>
          <c:showLegendKey val="0"/>
          <c:showVal val="0"/>
          <c:showCatName val="0"/>
          <c:showSerName val="0"/>
          <c:showPercent val="0"/>
          <c:showBubbleSize val="0"/>
        </c:dLbls>
        <c:gapWidth val="50"/>
        <c:overlap val="100"/>
        <c:axId val="36550900"/>
        <c:axId val="726051009"/>
      </c:barChart>
      <c:catAx>
        <c:axId val="36550900"/>
        <c:scaling>
          <c:orientation val="maxMin"/>
        </c:scaling>
        <c:delete val="1"/>
        <c:axPos val="l"/>
        <c:majorTickMark val="in"/>
        <c:minorTickMark val="none"/>
        <c:tickLblPos val="nextTo"/>
        <c:crossAx val="726051009"/>
        <c:crosses val="autoZero"/>
        <c:auto val="0"/>
        <c:lblAlgn val="ctr"/>
        <c:lblOffset val="100"/>
        <c:noMultiLvlLbl val="0"/>
      </c:catAx>
      <c:valAx>
        <c:axId val="726051009"/>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36550900"/>
        <c:crosses val="autoZero"/>
        <c:crossBetween val="between"/>
      </c:valAx>
      <c:spPr>
        <a:noFill/>
        <a:ln w="12700">
          <a:noFill/>
        </a:ln>
      </c:spPr>
    </c:plotArea>
    <c:legend>
      <c:legendPos val="r"/>
      <c:layout>
        <c:manualLayout>
          <c:xMode val="edge"/>
          <c:yMode val="edge"/>
          <c:x val="0.67500000000000004"/>
          <c:y val="0"/>
          <c:w val="0.32499989964080855"/>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'n%表'!$B$308</c:f>
              <c:strCache>
                <c:ptCount val="1"/>
                <c:pt idx="0">
                  <c:v>住み続けたい</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'n%表'!$D$308</c:f>
              <c:numCache>
                <c:formatCode>0.0</c:formatCode>
                <c:ptCount val="1"/>
                <c:pt idx="0">
                  <c:v>37.9</c:v>
                </c:pt>
              </c:numCache>
            </c:numRef>
          </c:val>
          <c:extLst>
            <c:ext xmlns:c16="http://schemas.microsoft.com/office/drawing/2014/chart" uri="{C3380CC4-5D6E-409C-BE32-E72D297353CC}">
              <c16:uniqueId val="{00000000-6544-4F8C-A282-814B0CF23399}"/>
            </c:ext>
          </c:extLst>
        </c:ser>
        <c:ser>
          <c:idx val="1"/>
          <c:order val="1"/>
          <c:tx>
            <c:strRef>
              <c:f>'n%表'!$B$309</c:f>
              <c:strCache>
                <c:ptCount val="1"/>
                <c:pt idx="0">
                  <c:v>どちらかというと住み続けたい</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'n%表'!$D$309</c:f>
              <c:numCache>
                <c:formatCode>0.0</c:formatCode>
                <c:ptCount val="1"/>
                <c:pt idx="0">
                  <c:v>35.200000000000003</c:v>
                </c:pt>
              </c:numCache>
            </c:numRef>
          </c:val>
          <c:extLst>
            <c:ext xmlns:c16="http://schemas.microsoft.com/office/drawing/2014/chart" uri="{C3380CC4-5D6E-409C-BE32-E72D297353CC}">
              <c16:uniqueId val="{00000001-6544-4F8C-A282-814B0CF23399}"/>
            </c:ext>
          </c:extLst>
        </c:ser>
        <c:ser>
          <c:idx val="2"/>
          <c:order val="2"/>
          <c:tx>
            <c:strRef>
              <c:f>'n%表'!$B$310</c:f>
              <c:strCache>
                <c:ptCount val="1"/>
                <c:pt idx="0">
                  <c:v>どちらかというと住み続けたくない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'n%表'!$D$310</c:f>
              <c:numCache>
                <c:formatCode>0.0</c:formatCode>
                <c:ptCount val="1"/>
                <c:pt idx="0">
                  <c:v>7</c:v>
                </c:pt>
              </c:numCache>
            </c:numRef>
          </c:val>
          <c:extLst>
            <c:ext xmlns:c16="http://schemas.microsoft.com/office/drawing/2014/chart" uri="{C3380CC4-5D6E-409C-BE32-E72D297353CC}">
              <c16:uniqueId val="{00000002-6544-4F8C-A282-814B0CF23399}"/>
            </c:ext>
          </c:extLst>
        </c:ser>
        <c:ser>
          <c:idx val="3"/>
          <c:order val="3"/>
          <c:tx>
            <c:strRef>
              <c:f>'n%表'!$B$311</c:f>
              <c:strCache>
                <c:ptCount val="1"/>
                <c:pt idx="0">
                  <c:v>住み続けたくない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'n%表'!$D$311</c:f>
              <c:numCache>
                <c:formatCode>0.0</c:formatCode>
                <c:ptCount val="1"/>
                <c:pt idx="0">
                  <c:v>3.7</c:v>
                </c:pt>
              </c:numCache>
            </c:numRef>
          </c:val>
          <c:extLst>
            <c:ext xmlns:c16="http://schemas.microsoft.com/office/drawing/2014/chart" uri="{C3380CC4-5D6E-409C-BE32-E72D297353CC}">
              <c16:uniqueId val="{00000003-6544-4F8C-A282-814B0CF23399}"/>
            </c:ext>
          </c:extLst>
        </c:ser>
        <c:ser>
          <c:idx val="4"/>
          <c:order val="4"/>
          <c:tx>
            <c:strRef>
              <c:f>'n%表'!$B$312</c:f>
              <c:strCache>
                <c:ptCount val="1"/>
                <c:pt idx="0">
                  <c:v>どちらともいえない／わからない</c:v>
                </c:pt>
              </c:strCache>
            </c:strRef>
          </c:tx>
          <c:spPr>
            <a:solidFill>
              <a:srgbClr val="B7CBFF"/>
            </a:solidFill>
            <a:ln>
              <a:solidFill>
                <a:srgbClr val="B7CB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'n%表'!$D$312</c:f>
              <c:numCache>
                <c:formatCode>0.0</c:formatCode>
                <c:ptCount val="1"/>
                <c:pt idx="0">
                  <c:v>16.2</c:v>
                </c:pt>
              </c:numCache>
            </c:numRef>
          </c:val>
          <c:extLst>
            <c:ext xmlns:c16="http://schemas.microsoft.com/office/drawing/2014/chart" uri="{C3380CC4-5D6E-409C-BE32-E72D297353CC}">
              <c16:uniqueId val="{00000004-6544-4F8C-A282-814B0CF23399}"/>
            </c:ext>
          </c:extLst>
        </c:ser>
        <c:dLbls>
          <c:showLegendKey val="0"/>
          <c:showVal val="0"/>
          <c:showCatName val="0"/>
          <c:showSerName val="0"/>
          <c:showPercent val="0"/>
          <c:showBubbleSize val="0"/>
        </c:dLbls>
        <c:gapWidth val="50"/>
        <c:overlap val="100"/>
        <c:axId val="98351968"/>
        <c:axId val="1278616846"/>
      </c:barChart>
      <c:catAx>
        <c:axId val="98351968"/>
        <c:scaling>
          <c:orientation val="maxMin"/>
        </c:scaling>
        <c:delete val="1"/>
        <c:axPos val="l"/>
        <c:majorTickMark val="in"/>
        <c:minorTickMark val="none"/>
        <c:tickLblPos val="nextTo"/>
        <c:crossAx val="1278616846"/>
        <c:crosses val="autoZero"/>
        <c:auto val="0"/>
        <c:lblAlgn val="ctr"/>
        <c:lblOffset val="100"/>
        <c:noMultiLvlLbl val="0"/>
      </c:catAx>
      <c:valAx>
        <c:axId val="1278616846"/>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98351968"/>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spPr>
    <a:ln>
      <a:noFill/>
    </a:ln>
  </c:spPr>
  <c:txPr>
    <a:bodyPr rot="0" vert="horz"/>
    <a:lstStyle/>
    <a:p>
      <a:pPr>
        <a:defRPr lang="en-US" u="none" baseline="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50000000000001E-2"/>
          <c:y val="0.14274999999999999"/>
          <c:w val="0.85"/>
          <c:h val="0.84550000000000003"/>
        </c:manualLayout>
      </c:layout>
      <c:barChart>
        <c:barDir val="bar"/>
        <c:grouping val="clustered"/>
        <c:varyColors val="0"/>
        <c:ser>
          <c:idx val="0"/>
          <c:order val="0"/>
          <c:spPr>
            <a:solidFill>
              <a:srgbClr val="2044A2"/>
            </a:solidFill>
            <a:ln>
              <a:solidFill>
                <a:srgbClr val="2044A2"/>
              </a:solidFill>
            </a:ln>
          </c:spPr>
          <c:invertIfNegative val="0"/>
          <c:dLbls>
            <c:spPr>
              <a:noFill/>
              <a:ln>
                <a:noFill/>
              </a:ln>
              <a:effectLst/>
            </c:spPr>
            <c:txPr>
              <a:bodyPr rot="0" vert="horz"/>
              <a:lstStyle/>
              <a:p>
                <a:pPr algn="ctr">
                  <a:defRPr lang="en-US" sz="800" u="none" baseline="0">
                    <a:latin typeface="Meiryo UI"/>
                    <a:ea typeface="Meiryo UI"/>
                    <a:cs typeface="Meiryo UI"/>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'n%表'!$A$319:$A$333</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'n%表'!$D$319:$D$333</c:f>
              <c:numCache>
                <c:formatCode>0.0</c:formatCode>
                <c:ptCount val="15"/>
                <c:pt idx="0">
                  <c:v>48.1</c:v>
                </c:pt>
                <c:pt idx="1">
                  <c:v>27.5</c:v>
                </c:pt>
                <c:pt idx="2">
                  <c:v>8.4</c:v>
                </c:pt>
                <c:pt idx="3">
                  <c:v>2.7</c:v>
                </c:pt>
                <c:pt idx="4">
                  <c:v>32.9</c:v>
                </c:pt>
                <c:pt idx="5">
                  <c:v>60.1</c:v>
                </c:pt>
                <c:pt idx="6">
                  <c:v>8.5</c:v>
                </c:pt>
                <c:pt idx="7">
                  <c:v>8.5</c:v>
                </c:pt>
                <c:pt idx="8">
                  <c:v>19.3</c:v>
                </c:pt>
                <c:pt idx="9">
                  <c:v>5.4</c:v>
                </c:pt>
                <c:pt idx="10">
                  <c:v>35.4</c:v>
                </c:pt>
                <c:pt idx="11">
                  <c:v>3.1</c:v>
                </c:pt>
                <c:pt idx="12">
                  <c:v>5.2</c:v>
                </c:pt>
                <c:pt idx="13">
                  <c:v>5.2</c:v>
                </c:pt>
                <c:pt idx="14">
                  <c:v>1.7</c:v>
                </c:pt>
              </c:numCache>
            </c:numRef>
          </c:val>
          <c:extLst>
            <c:ext xmlns:c16="http://schemas.microsoft.com/office/drawing/2014/chart" uri="{C3380CC4-5D6E-409C-BE32-E72D297353CC}">
              <c16:uniqueId val="{00000000-9872-46AA-A053-AB16C4BAE378}"/>
            </c:ext>
          </c:extLst>
        </c:ser>
        <c:dLbls>
          <c:showLegendKey val="0"/>
          <c:showVal val="0"/>
          <c:showCatName val="0"/>
          <c:showSerName val="0"/>
          <c:showPercent val="0"/>
          <c:showBubbleSize val="0"/>
        </c:dLbls>
        <c:gapWidth val="40"/>
        <c:axId val="1296928719"/>
        <c:axId val="1628289406"/>
      </c:barChart>
      <c:catAx>
        <c:axId val="1296928719"/>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latin typeface="Meiryo UI"/>
                <a:ea typeface="Meiryo UI"/>
                <a:cs typeface="Meiryo UI"/>
              </a:defRPr>
            </a:pPr>
            <a:endParaRPr lang="ja-JP"/>
          </a:p>
        </c:txPr>
        <c:crossAx val="1628289406"/>
        <c:crosses val="autoZero"/>
        <c:auto val="0"/>
        <c:lblAlgn val="ctr"/>
        <c:lblOffset val="100"/>
        <c:tickLblSkip val="1"/>
        <c:noMultiLvlLbl val="0"/>
      </c:catAx>
      <c:valAx>
        <c:axId val="1628289406"/>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lang="en-US" sz="800" u="none" baseline="0">
                <a:latin typeface="Meiryo UI"/>
                <a:ea typeface="Meiryo UI"/>
                <a:cs typeface="Meiryo UI"/>
              </a:defRPr>
            </a:pPr>
            <a:endParaRPr lang="ja-JP"/>
          </a:p>
        </c:txPr>
        <c:crossAx val="1296928719"/>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u="none" baseline="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92364590789796E-2"/>
          <c:y val="0.1545000463177397"/>
          <c:w val="0.85"/>
          <c:h val="0.84550000000000003"/>
        </c:manualLayout>
      </c:layout>
      <c:barChart>
        <c:barDir val="bar"/>
        <c:grouping val="clustered"/>
        <c:varyColors val="0"/>
        <c:ser>
          <c:idx val="0"/>
          <c:order val="0"/>
          <c:spPr>
            <a:solidFill>
              <a:srgbClr val="2044A2"/>
            </a:solidFill>
            <a:ln>
              <a:solidFill>
                <a:srgbClr val="2044A2"/>
              </a:solidFill>
            </a:ln>
          </c:spPr>
          <c:invertIfNegative val="0"/>
          <c:dLbls>
            <c:dLbl>
              <c:idx val="2"/>
              <c:layout/>
              <c:tx>
                <c:rich>
                  <a:bodyPr/>
                  <a:lstStyle/>
                  <a:p>
                    <a:fld id="{778757E0-5C35-4FE5-86F8-2F70D188EA6B}" type="VALUE">
                      <a:rPr lang="en-US" altLang="ja-JP" smtClean="0"/>
                      <a:pPr/>
                      <a:t>[値]</a:t>
                    </a:fld>
                    <a:r>
                      <a:rPr lang="en-US" altLang="ja-JP" smtClean="0"/>
                      <a:t>.0</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C11-45FA-BC3F-5D5682F41205}"/>
                </c:ext>
              </c:extLst>
            </c:dLbl>
            <c:dLbl>
              <c:idx val="5"/>
              <c:layout>
                <c:manualLayout>
                  <c:x val="-6.1592510738678495E-3"/>
                  <c:y val="4.7822993517195453E-17"/>
                </c:manualLayout>
              </c:layout>
              <c:tx>
                <c:rich>
                  <a:bodyPr/>
                  <a:lstStyle/>
                  <a:p>
                    <a:fld id="{2E60980B-4BC2-46B2-A291-F03B4B8564A2}" type="VALUE">
                      <a:rPr lang="en-US" altLang="ja-JP" smtClean="0"/>
                      <a:pPr/>
                      <a:t>[値]</a:t>
                    </a:fld>
                    <a:r>
                      <a:rPr lang="en-US" altLang="ja-JP" dirty="0" smtClean="0"/>
                      <a:t>.0</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8.6044737501933866E-2"/>
                      <c:h val="0.10022076197800105"/>
                    </c:manualLayout>
                  </c15:layout>
                  <c15:dlblFieldTable/>
                  <c15:showDataLabelsRange val="0"/>
                </c:ext>
                <c:ext xmlns:c16="http://schemas.microsoft.com/office/drawing/2014/chart" uri="{C3380CC4-5D6E-409C-BE32-E72D297353CC}">
                  <c16:uniqueId val="{00000000-3C11-45FA-BC3F-5D5682F41205}"/>
                </c:ext>
              </c:extLst>
            </c:dLbl>
            <c:dLbl>
              <c:idx val="11"/>
              <c:layout/>
              <c:tx>
                <c:rich>
                  <a:bodyPr/>
                  <a:lstStyle/>
                  <a:p>
                    <a:fld id="{804D6091-4C36-4880-AED2-C97798719992}" type="VALUE">
                      <a:rPr lang="en-US" altLang="ja-JP" smtClean="0"/>
                      <a:pPr/>
                      <a:t>[値]</a:t>
                    </a:fld>
                    <a:r>
                      <a:rPr lang="en-US" altLang="ja-JP" smtClean="0"/>
                      <a:t>.0</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3C11-45FA-BC3F-5D5682F41205}"/>
                </c:ext>
              </c:extLst>
            </c:dLbl>
            <c:spPr>
              <a:noFill/>
              <a:ln>
                <a:noFill/>
              </a:ln>
              <a:effectLst/>
            </c:spPr>
            <c:txPr>
              <a:bodyPr rot="0" vert="horz"/>
              <a:lstStyle/>
              <a:p>
                <a:pPr algn="ctr">
                  <a:defRPr lang="en-US" sz="800" u="none" baseline="0">
                    <a:latin typeface="Meiryo UI"/>
                    <a:ea typeface="Meiryo UI"/>
                    <a:cs typeface="Meiryo UI"/>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'[1]n%表'!$A$298:$A$312</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'[1]n%表'!$D$298:$D$312</c:f>
              <c:numCache>
                <c:formatCode>General</c:formatCode>
                <c:ptCount val="15"/>
                <c:pt idx="0">
                  <c:v>45.1</c:v>
                </c:pt>
                <c:pt idx="1">
                  <c:v>25.3</c:v>
                </c:pt>
                <c:pt idx="2">
                  <c:v>14</c:v>
                </c:pt>
                <c:pt idx="3">
                  <c:v>2.2000000000000002</c:v>
                </c:pt>
                <c:pt idx="4">
                  <c:v>40.5</c:v>
                </c:pt>
                <c:pt idx="5">
                  <c:v>58</c:v>
                </c:pt>
                <c:pt idx="6">
                  <c:v>7.3</c:v>
                </c:pt>
                <c:pt idx="7">
                  <c:v>4.9000000000000004</c:v>
                </c:pt>
                <c:pt idx="8">
                  <c:v>18.399999999999999</c:v>
                </c:pt>
                <c:pt idx="9">
                  <c:v>8.6</c:v>
                </c:pt>
                <c:pt idx="10">
                  <c:v>41.5</c:v>
                </c:pt>
                <c:pt idx="11">
                  <c:v>1</c:v>
                </c:pt>
                <c:pt idx="12">
                  <c:v>5.5</c:v>
                </c:pt>
                <c:pt idx="13">
                  <c:v>5.3</c:v>
                </c:pt>
                <c:pt idx="14">
                  <c:v>1.3</c:v>
                </c:pt>
              </c:numCache>
            </c:numRef>
          </c:val>
          <c:extLst>
            <c:ext xmlns:c16="http://schemas.microsoft.com/office/drawing/2014/chart" uri="{C3380CC4-5D6E-409C-BE32-E72D297353CC}">
              <c16:uniqueId val="{00000000-C48D-478A-961C-0370BD6A1B59}"/>
            </c:ext>
          </c:extLst>
        </c:ser>
        <c:dLbls>
          <c:showLegendKey val="0"/>
          <c:showVal val="0"/>
          <c:showCatName val="0"/>
          <c:showSerName val="0"/>
          <c:showPercent val="0"/>
          <c:showBubbleSize val="0"/>
        </c:dLbls>
        <c:gapWidth val="40"/>
        <c:axId val="492252770"/>
        <c:axId val="701166114"/>
      </c:barChart>
      <c:catAx>
        <c:axId val="492252770"/>
        <c:scaling>
          <c:orientation val="maxMin"/>
        </c:scaling>
        <c:delete val="0"/>
        <c:axPos val="l"/>
        <c:numFmt formatCode="General" sourceLinked="1"/>
        <c:majorTickMark val="in"/>
        <c:minorTickMark val="none"/>
        <c:tickLblPos val="nextTo"/>
        <c:spPr>
          <a:ln>
            <a:noFill/>
          </a:ln>
        </c:spPr>
        <c:txPr>
          <a:bodyPr rot="0" vert="horz"/>
          <a:lstStyle/>
          <a:p>
            <a:pPr>
              <a:defRPr lang="en-US" sz="800" u="none" baseline="0">
                <a:latin typeface="Meiryo UI"/>
                <a:ea typeface="Meiryo UI"/>
                <a:cs typeface="Meiryo UI"/>
              </a:defRPr>
            </a:pPr>
            <a:endParaRPr lang="ja-JP"/>
          </a:p>
        </c:txPr>
        <c:crossAx val="701166114"/>
        <c:crosses val="autoZero"/>
        <c:auto val="0"/>
        <c:lblAlgn val="ctr"/>
        <c:lblOffset val="100"/>
        <c:tickLblSkip val="1"/>
        <c:noMultiLvlLbl val="0"/>
      </c:catAx>
      <c:valAx>
        <c:axId val="701166114"/>
        <c:scaling>
          <c:orientation val="minMax"/>
          <c:max val="100"/>
          <c:min val="0"/>
        </c:scaling>
        <c:delete val="0"/>
        <c:axPos val="t"/>
        <c:numFmt formatCode="0&quot;%&quot;" sourceLinked="0"/>
        <c:majorTickMark val="in"/>
        <c:minorTickMark val="none"/>
        <c:tickLblPos val="low"/>
        <c:spPr>
          <a:ln>
            <a:solidFill>
              <a:srgbClr val="898989"/>
            </a:solidFill>
          </a:ln>
        </c:spPr>
        <c:txPr>
          <a:bodyPr rot="0" vert="horz"/>
          <a:lstStyle/>
          <a:p>
            <a:pPr>
              <a:defRPr lang="en-US" sz="800" u="none" baseline="0">
                <a:latin typeface="Meiryo UI"/>
                <a:ea typeface="Meiryo UI"/>
                <a:cs typeface="Meiryo UI"/>
              </a:defRPr>
            </a:pPr>
            <a:endParaRPr lang="ja-JP"/>
          </a:p>
        </c:txPr>
        <c:crossAx val="492252770"/>
        <c:crosses val="autoZero"/>
        <c:crossBetween val="between"/>
        <c:majorUnit val="20"/>
      </c:valAx>
      <c:spPr>
        <a:noFill/>
        <a:ln w="12700">
          <a:noFill/>
        </a:ln>
      </c:spPr>
    </c:plotArea>
    <c:plotVisOnly val="0"/>
    <c:dispBlanksAs val="gap"/>
    <c:showDLblsOverMax val="0"/>
  </c:chart>
  <c:spPr>
    <a:solidFill>
      <a:srgbClr val="FFFFFF"/>
    </a:solidFill>
    <a:ln>
      <a:solidFill>
        <a:srgbClr val="898989"/>
      </a:solidFill>
    </a:ln>
  </c:spPr>
  <c:txPr>
    <a:bodyPr rot="0" vert="horz"/>
    <a:lstStyle/>
    <a:p>
      <a:pPr>
        <a:defRPr lang="en-US" u="none" baseline="0"/>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'n%表'!$B$8</c:f>
              <c:strCache>
                <c:ptCount val="1"/>
                <c:pt idx="0">
                  <c:v>親しみを感じる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'n%表'!$D$8</c:f>
              <c:numCache>
                <c:formatCode>0.0</c:formatCode>
                <c:ptCount val="1"/>
                <c:pt idx="0">
                  <c:v>13.306038894575</c:v>
                </c:pt>
              </c:numCache>
            </c:numRef>
          </c:val>
          <c:extLst>
            <c:ext xmlns:c16="http://schemas.microsoft.com/office/drawing/2014/chart" uri="{C3380CC4-5D6E-409C-BE32-E72D297353CC}">
              <c16:uniqueId val="{00000000-742F-47C8-B93F-916B3E8775FE}"/>
            </c:ext>
          </c:extLst>
        </c:ser>
        <c:ser>
          <c:idx val="1"/>
          <c:order val="1"/>
          <c:tx>
            <c:strRef>
              <c:f>'n%表'!$B$9</c:f>
              <c:strCache>
                <c:ptCount val="1"/>
                <c:pt idx="0">
                  <c:v>どちらかというと親しみを感じる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'n%表'!$D$9</c:f>
              <c:numCache>
                <c:formatCode>0.0</c:formatCode>
                <c:ptCount val="1"/>
                <c:pt idx="0">
                  <c:v>28.147389969294</c:v>
                </c:pt>
              </c:numCache>
            </c:numRef>
          </c:val>
          <c:extLst>
            <c:ext xmlns:c16="http://schemas.microsoft.com/office/drawing/2014/chart" uri="{C3380CC4-5D6E-409C-BE32-E72D297353CC}">
              <c16:uniqueId val="{00000001-742F-47C8-B93F-916B3E8775FE}"/>
            </c:ext>
          </c:extLst>
        </c:ser>
        <c:ser>
          <c:idx val="2"/>
          <c:order val="2"/>
          <c:tx>
            <c:strRef>
              <c:f>'n%表'!$B$10</c:f>
              <c:strCache>
                <c:ptCount val="1"/>
                <c:pt idx="0">
                  <c:v>どちらともいえない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'n%表'!$D$10</c:f>
              <c:numCache>
                <c:formatCode>0.0</c:formatCode>
                <c:ptCount val="1"/>
                <c:pt idx="0">
                  <c:v>26.714431934493</c:v>
                </c:pt>
              </c:numCache>
            </c:numRef>
          </c:val>
          <c:extLst>
            <c:ext xmlns:c16="http://schemas.microsoft.com/office/drawing/2014/chart" uri="{C3380CC4-5D6E-409C-BE32-E72D297353CC}">
              <c16:uniqueId val="{00000002-742F-47C8-B93F-916B3E8775FE}"/>
            </c:ext>
          </c:extLst>
        </c:ser>
        <c:ser>
          <c:idx val="3"/>
          <c:order val="3"/>
          <c:tx>
            <c:strRef>
              <c:f>'n%表'!$B$11</c:f>
              <c:strCache>
                <c:ptCount val="1"/>
                <c:pt idx="0">
                  <c:v>どちらかというと親しみを感じない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'n%表'!$D$11</c:f>
              <c:numCache>
                <c:formatCode>0.0</c:formatCode>
                <c:ptCount val="1"/>
                <c:pt idx="0">
                  <c:v>15.046059365404</c:v>
                </c:pt>
              </c:numCache>
            </c:numRef>
          </c:val>
          <c:extLst>
            <c:ext xmlns:c16="http://schemas.microsoft.com/office/drawing/2014/chart" uri="{C3380CC4-5D6E-409C-BE32-E72D297353CC}">
              <c16:uniqueId val="{00000003-742F-47C8-B93F-916B3E8775FE}"/>
            </c:ext>
          </c:extLst>
        </c:ser>
        <c:ser>
          <c:idx val="4"/>
          <c:order val="4"/>
          <c:tx>
            <c:strRef>
              <c:f>'n%表'!$B$12</c:f>
              <c:strCache>
                <c:ptCount val="1"/>
                <c:pt idx="0">
                  <c:v>親しみを感じない</c:v>
                </c:pt>
              </c:strCache>
            </c:strRef>
          </c:tx>
          <c:spPr>
            <a:solidFill>
              <a:srgbClr val="B7CBFF"/>
            </a:solidFill>
            <a:ln>
              <a:solidFill>
                <a:srgbClr val="B7CB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'n%表'!$D$12</c:f>
              <c:numCache>
                <c:formatCode>0.0</c:formatCode>
                <c:ptCount val="1"/>
                <c:pt idx="0">
                  <c:v>16.786079836233</c:v>
                </c:pt>
              </c:numCache>
            </c:numRef>
          </c:val>
          <c:extLst>
            <c:ext xmlns:c16="http://schemas.microsoft.com/office/drawing/2014/chart" uri="{C3380CC4-5D6E-409C-BE32-E72D297353CC}">
              <c16:uniqueId val="{00000004-742F-47C8-B93F-916B3E8775FE}"/>
            </c:ext>
          </c:extLst>
        </c:ser>
        <c:dLbls>
          <c:showLegendKey val="0"/>
          <c:showVal val="0"/>
          <c:showCatName val="0"/>
          <c:showSerName val="0"/>
          <c:showPercent val="0"/>
          <c:showBubbleSize val="0"/>
        </c:dLbls>
        <c:gapWidth val="50"/>
        <c:overlap val="100"/>
        <c:axId val="1414845278"/>
        <c:axId val="549496397"/>
      </c:barChart>
      <c:catAx>
        <c:axId val="1414845278"/>
        <c:scaling>
          <c:orientation val="maxMin"/>
        </c:scaling>
        <c:delete val="1"/>
        <c:axPos val="l"/>
        <c:majorTickMark val="in"/>
        <c:minorTickMark val="none"/>
        <c:tickLblPos val="nextTo"/>
        <c:crossAx val="549496397"/>
        <c:crosses val="autoZero"/>
        <c:auto val="0"/>
        <c:lblAlgn val="ctr"/>
        <c:lblOffset val="100"/>
        <c:noMultiLvlLbl val="0"/>
      </c:catAx>
      <c:valAx>
        <c:axId val="549496397"/>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414845278"/>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spPr>
    <a:ln>
      <a:noFill/>
    </a:ln>
  </c:spPr>
  <c:txPr>
    <a:bodyPr rot="0" vert="horz"/>
    <a:lstStyle/>
    <a:p>
      <a:pPr>
        <a:defRPr lang="en-US" u="none" baseline="0"/>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'n%表'!$B$8</c:f>
              <c:strCache>
                <c:ptCount val="1"/>
                <c:pt idx="0">
                  <c:v>親しみを感じる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'n%表'!$D$8</c:f>
              <c:numCache>
                <c:formatCode>0.0</c:formatCode>
                <c:ptCount val="1"/>
                <c:pt idx="0">
                  <c:v>20.092378752887001</c:v>
                </c:pt>
              </c:numCache>
            </c:numRef>
          </c:val>
          <c:extLst>
            <c:ext xmlns:c16="http://schemas.microsoft.com/office/drawing/2014/chart" uri="{C3380CC4-5D6E-409C-BE32-E72D297353CC}">
              <c16:uniqueId val="{00000000-8AFE-4356-A05E-2DDB3058DC91}"/>
            </c:ext>
          </c:extLst>
        </c:ser>
        <c:ser>
          <c:idx val="1"/>
          <c:order val="1"/>
          <c:tx>
            <c:strRef>
              <c:f>'n%表'!$B$9</c:f>
              <c:strCache>
                <c:ptCount val="1"/>
                <c:pt idx="0">
                  <c:v>どちらかというと親しみを感じる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'n%表'!$D$9</c:f>
              <c:numCache>
                <c:formatCode>0.0</c:formatCode>
                <c:ptCount val="1"/>
                <c:pt idx="0">
                  <c:v>42.032332563510003</c:v>
                </c:pt>
              </c:numCache>
            </c:numRef>
          </c:val>
          <c:extLst>
            <c:ext xmlns:c16="http://schemas.microsoft.com/office/drawing/2014/chart" uri="{C3380CC4-5D6E-409C-BE32-E72D297353CC}">
              <c16:uniqueId val="{00000001-8AFE-4356-A05E-2DDB3058DC91}"/>
            </c:ext>
          </c:extLst>
        </c:ser>
        <c:ser>
          <c:idx val="2"/>
          <c:order val="2"/>
          <c:tx>
            <c:strRef>
              <c:f>'n%表'!$B$10</c:f>
              <c:strCache>
                <c:ptCount val="1"/>
                <c:pt idx="0">
                  <c:v>どちらともいえない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'n%表'!$D$10</c:f>
              <c:numCache>
                <c:formatCode>0.0</c:formatCode>
                <c:ptCount val="1"/>
                <c:pt idx="0">
                  <c:v>26.327944572747999</c:v>
                </c:pt>
              </c:numCache>
            </c:numRef>
          </c:val>
          <c:extLst>
            <c:ext xmlns:c16="http://schemas.microsoft.com/office/drawing/2014/chart" uri="{C3380CC4-5D6E-409C-BE32-E72D297353CC}">
              <c16:uniqueId val="{00000002-8AFE-4356-A05E-2DDB3058DC91}"/>
            </c:ext>
          </c:extLst>
        </c:ser>
        <c:ser>
          <c:idx val="3"/>
          <c:order val="3"/>
          <c:tx>
            <c:strRef>
              <c:f>'n%表'!$B$11</c:f>
              <c:strCache>
                <c:ptCount val="1"/>
                <c:pt idx="0">
                  <c:v>どちらかというと親しみを感じない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'n%表'!$D$11</c:f>
              <c:numCache>
                <c:formatCode>0.0</c:formatCode>
                <c:ptCount val="1"/>
                <c:pt idx="0">
                  <c:v>7.3903002309468997</c:v>
                </c:pt>
              </c:numCache>
            </c:numRef>
          </c:val>
          <c:extLst>
            <c:ext xmlns:c16="http://schemas.microsoft.com/office/drawing/2014/chart" uri="{C3380CC4-5D6E-409C-BE32-E72D297353CC}">
              <c16:uniqueId val="{00000003-8AFE-4356-A05E-2DDB3058DC91}"/>
            </c:ext>
          </c:extLst>
        </c:ser>
        <c:ser>
          <c:idx val="4"/>
          <c:order val="4"/>
          <c:tx>
            <c:strRef>
              <c:f>'n%表'!$B$12</c:f>
              <c:strCache>
                <c:ptCount val="1"/>
                <c:pt idx="0">
                  <c:v>親しみを感じない</c:v>
                </c:pt>
              </c:strCache>
            </c:strRef>
          </c:tx>
          <c:spPr>
            <a:solidFill>
              <a:srgbClr val="B7CBFF"/>
            </a:solidFill>
            <a:ln>
              <a:solidFill>
                <a:srgbClr val="B7CB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'n%表'!$D$12</c:f>
              <c:numCache>
                <c:formatCode>0.0</c:formatCode>
                <c:ptCount val="1"/>
                <c:pt idx="0">
                  <c:v>4.1570438799075999</c:v>
                </c:pt>
              </c:numCache>
            </c:numRef>
          </c:val>
          <c:extLst>
            <c:ext xmlns:c16="http://schemas.microsoft.com/office/drawing/2014/chart" uri="{C3380CC4-5D6E-409C-BE32-E72D297353CC}">
              <c16:uniqueId val="{00000004-8AFE-4356-A05E-2DDB3058DC91}"/>
            </c:ext>
          </c:extLst>
        </c:ser>
        <c:dLbls>
          <c:showLegendKey val="0"/>
          <c:showVal val="0"/>
          <c:showCatName val="0"/>
          <c:showSerName val="0"/>
          <c:showPercent val="0"/>
          <c:showBubbleSize val="0"/>
        </c:dLbls>
        <c:gapWidth val="50"/>
        <c:overlap val="100"/>
        <c:axId val="1414845278"/>
        <c:axId val="549496397"/>
      </c:barChart>
      <c:catAx>
        <c:axId val="1414845278"/>
        <c:scaling>
          <c:orientation val="maxMin"/>
        </c:scaling>
        <c:delete val="1"/>
        <c:axPos val="l"/>
        <c:majorTickMark val="in"/>
        <c:minorTickMark val="none"/>
        <c:tickLblPos val="nextTo"/>
        <c:crossAx val="549496397"/>
        <c:crosses val="autoZero"/>
        <c:auto val="0"/>
        <c:lblAlgn val="ctr"/>
        <c:lblOffset val="100"/>
        <c:noMultiLvlLbl val="0"/>
      </c:catAx>
      <c:valAx>
        <c:axId val="549496397"/>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414845278"/>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spPr>
    <a:ln>
      <a:noFill/>
    </a:ln>
  </c:spPr>
  <c:txPr>
    <a:bodyPr rot="0" vert="horz"/>
    <a:lstStyle/>
    <a:p>
      <a:pPr>
        <a:defRPr lang="en-US" u="none" baseline="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'n%表'!$B$242</c:f>
              <c:strCache>
                <c:ptCount val="1"/>
                <c:pt idx="0">
                  <c:v>生きていると思う</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'n%表'!$D$242</c:f>
              <c:numCache>
                <c:formatCode>0.0</c:formatCode>
                <c:ptCount val="1"/>
                <c:pt idx="0">
                  <c:v>29.6</c:v>
                </c:pt>
              </c:numCache>
            </c:numRef>
          </c:val>
          <c:extLst>
            <c:ext xmlns:c16="http://schemas.microsoft.com/office/drawing/2014/chart" uri="{C3380CC4-5D6E-409C-BE32-E72D297353CC}">
              <c16:uniqueId val="{00000000-979D-4145-8A92-F3005FFA25DD}"/>
            </c:ext>
          </c:extLst>
        </c:ser>
        <c:ser>
          <c:idx val="1"/>
          <c:order val="1"/>
          <c:tx>
            <c:strRef>
              <c:f>'n%表'!$B$243</c:f>
              <c:strCache>
                <c:ptCount val="1"/>
                <c:pt idx="0">
                  <c:v>どちらかというと生きていると思う</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'n%表'!$D$243</c:f>
              <c:numCache>
                <c:formatCode>0.0</c:formatCode>
                <c:ptCount val="1"/>
                <c:pt idx="0">
                  <c:v>38.700000000000003</c:v>
                </c:pt>
              </c:numCache>
            </c:numRef>
          </c:val>
          <c:extLst>
            <c:ext xmlns:c16="http://schemas.microsoft.com/office/drawing/2014/chart" uri="{C3380CC4-5D6E-409C-BE32-E72D297353CC}">
              <c16:uniqueId val="{00000001-979D-4145-8A92-F3005FFA25DD}"/>
            </c:ext>
          </c:extLst>
        </c:ser>
        <c:ser>
          <c:idx val="2"/>
          <c:order val="2"/>
          <c:tx>
            <c:strRef>
              <c:f>'n%表'!$B$244</c:f>
              <c:strCache>
                <c:ptCount val="1"/>
                <c:pt idx="0">
                  <c:v>どちらかというと生きていると思わない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'n%表'!$D$244</c:f>
              <c:numCache>
                <c:formatCode>0.0</c:formatCode>
                <c:ptCount val="1"/>
                <c:pt idx="0">
                  <c:v>20.8</c:v>
                </c:pt>
              </c:numCache>
            </c:numRef>
          </c:val>
          <c:extLst>
            <c:ext xmlns:c16="http://schemas.microsoft.com/office/drawing/2014/chart" uri="{C3380CC4-5D6E-409C-BE32-E72D297353CC}">
              <c16:uniqueId val="{00000002-979D-4145-8A92-F3005FFA25DD}"/>
            </c:ext>
          </c:extLst>
        </c:ser>
        <c:ser>
          <c:idx val="3"/>
          <c:order val="3"/>
          <c:tx>
            <c:strRef>
              <c:f>'n%表'!$B$245</c:f>
              <c:strCache>
                <c:ptCount val="1"/>
                <c:pt idx="0">
                  <c:v>生きていると思わない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'n%表'!$D$245</c:f>
              <c:numCache>
                <c:formatCode>0.0</c:formatCode>
                <c:ptCount val="1"/>
                <c:pt idx="0">
                  <c:v>10.9</c:v>
                </c:pt>
              </c:numCache>
            </c:numRef>
          </c:val>
          <c:extLst>
            <c:ext xmlns:c16="http://schemas.microsoft.com/office/drawing/2014/chart" uri="{C3380CC4-5D6E-409C-BE32-E72D297353CC}">
              <c16:uniqueId val="{00000003-979D-4145-8A92-F3005FFA25DD}"/>
            </c:ext>
          </c:extLst>
        </c:ser>
        <c:dLbls>
          <c:showLegendKey val="0"/>
          <c:showVal val="0"/>
          <c:showCatName val="0"/>
          <c:showSerName val="0"/>
          <c:showPercent val="0"/>
          <c:showBubbleSize val="0"/>
        </c:dLbls>
        <c:gapWidth val="50"/>
        <c:overlap val="100"/>
        <c:axId val="2031927175"/>
        <c:axId val="176041373"/>
      </c:barChart>
      <c:catAx>
        <c:axId val="2031927175"/>
        <c:scaling>
          <c:orientation val="maxMin"/>
        </c:scaling>
        <c:delete val="1"/>
        <c:axPos val="l"/>
        <c:majorTickMark val="in"/>
        <c:minorTickMark val="none"/>
        <c:tickLblPos val="nextTo"/>
        <c:crossAx val="176041373"/>
        <c:crosses val="autoZero"/>
        <c:auto val="0"/>
        <c:lblAlgn val="ctr"/>
        <c:lblOffset val="100"/>
        <c:noMultiLvlLbl val="0"/>
      </c:catAx>
      <c:valAx>
        <c:axId val="176041373"/>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2031927175"/>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'n%表'!$B$141</c:f>
              <c:strCache>
                <c:ptCount val="1"/>
                <c:pt idx="0">
                  <c:v>あてはまる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'n%表'!$D$141</c:f>
              <c:numCache>
                <c:formatCode>0.0</c:formatCode>
                <c:ptCount val="1"/>
                <c:pt idx="0">
                  <c:v>24.5</c:v>
                </c:pt>
              </c:numCache>
            </c:numRef>
          </c:val>
          <c:extLst>
            <c:ext xmlns:c16="http://schemas.microsoft.com/office/drawing/2014/chart" uri="{C3380CC4-5D6E-409C-BE32-E72D297353CC}">
              <c16:uniqueId val="{00000000-7035-4B2F-AD13-323BC0197A5B}"/>
            </c:ext>
          </c:extLst>
        </c:ser>
        <c:ser>
          <c:idx val="1"/>
          <c:order val="1"/>
          <c:tx>
            <c:strRef>
              <c:f>'n%表'!$B$142</c:f>
              <c:strCache>
                <c:ptCount val="1"/>
                <c:pt idx="0">
                  <c:v>どちらかというとあてはまる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'n%表'!$D$142</c:f>
              <c:numCache>
                <c:formatCode>0.0</c:formatCode>
                <c:ptCount val="1"/>
                <c:pt idx="0">
                  <c:v>46.7</c:v>
                </c:pt>
              </c:numCache>
            </c:numRef>
          </c:val>
          <c:extLst>
            <c:ext xmlns:c16="http://schemas.microsoft.com/office/drawing/2014/chart" uri="{C3380CC4-5D6E-409C-BE32-E72D297353CC}">
              <c16:uniqueId val="{00000001-7035-4B2F-AD13-323BC0197A5B}"/>
            </c:ext>
          </c:extLst>
        </c:ser>
        <c:ser>
          <c:idx val="2"/>
          <c:order val="2"/>
          <c:tx>
            <c:strRef>
              <c:f>'n%表'!$B$143</c:f>
              <c:strCache>
                <c:ptCount val="1"/>
                <c:pt idx="0">
                  <c:v>どちらかというとあてはまらない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'n%表'!$D$143</c:f>
              <c:numCache>
                <c:formatCode>0.0</c:formatCode>
                <c:ptCount val="1"/>
                <c:pt idx="0">
                  <c:v>23.6</c:v>
                </c:pt>
              </c:numCache>
            </c:numRef>
          </c:val>
          <c:extLst>
            <c:ext xmlns:c16="http://schemas.microsoft.com/office/drawing/2014/chart" uri="{C3380CC4-5D6E-409C-BE32-E72D297353CC}">
              <c16:uniqueId val="{00000002-7035-4B2F-AD13-323BC0197A5B}"/>
            </c:ext>
          </c:extLst>
        </c:ser>
        <c:ser>
          <c:idx val="3"/>
          <c:order val="3"/>
          <c:tx>
            <c:strRef>
              <c:f>'n%表'!$B$144</c:f>
              <c:strCache>
                <c:ptCount val="1"/>
                <c:pt idx="0">
                  <c:v>あてはまらない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'n%表'!$D$144</c:f>
              <c:numCache>
                <c:formatCode>0.0</c:formatCode>
                <c:ptCount val="1"/>
                <c:pt idx="0">
                  <c:v>5.2</c:v>
                </c:pt>
              </c:numCache>
            </c:numRef>
          </c:val>
          <c:extLst>
            <c:ext xmlns:c16="http://schemas.microsoft.com/office/drawing/2014/chart" uri="{C3380CC4-5D6E-409C-BE32-E72D297353CC}">
              <c16:uniqueId val="{00000003-7035-4B2F-AD13-323BC0197A5B}"/>
            </c:ext>
          </c:extLst>
        </c:ser>
        <c:dLbls>
          <c:showLegendKey val="0"/>
          <c:showVal val="0"/>
          <c:showCatName val="0"/>
          <c:showSerName val="0"/>
          <c:showPercent val="0"/>
          <c:showBubbleSize val="0"/>
        </c:dLbls>
        <c:gapWidth val="50"/>
        <c:overlap val="100"/>
        <c:axId val="1622135821"/>
        <c:axId val="681747431"/>
      </c:barChart>
      <c:catAx>
        <c:axId val="1622135821"/>
        <c:scaling>
          <c:orientation val="maxMin"/>
        </c:scaling>
        <c:delete val="1"/>
        <c:axPos val="l"/>
        <c:majorTickMark val="in"/>
        <c:minorTickMark val="none"/>
        <c:tickLblPos val="nextTo"/>
        <c:crossAx val="681747431"/>
        <c:crosses val="autoZero"/>
        <c:auto val="0"/>
        <c:lblAlgn val="ctr"/>
        <c:lblOffset val="100"/>
        <c:noMultiLvlLbl val="0"/>
      </c:catAx>
      <c:valAx>
        <c:axId val="681747431"/>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622135821"/>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'n%表'!$B$253</c:f>
              <c:strCache>
                <c:ptCount val="1"/>
                <c:pt idx="0">
                  <c:v>あてはまる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'n%表'!$D$253</c:f>
              <c:numCache>
                <c:formatCode>0.0</c:formatCode>
                <c:ptCount val="1"/>
                <c:pt idx="0">
                  <c:v>16.100000000000001</c:v>
                </c:pt>
              </c:numCache>
            </c:numRef>
          </c:val>
          <c:extLst>
            <c:ext xmlns:c16="http://schemas.microsoft.com/office/drawing/2014/chart" uri="{C3380CC4-5D6E-409C-BE32-E72D297353CC}">
              <c16:uniqueId val="{00000000-172F-4081-B0B7-D981D0BF82B9}"/>
            </c:ext>
          </c:extLst>
        </c:ser>
        <c:ser>
          <c:idx val="1"/>
          <c:order val="1"/>
          <c:tx>
            <c:strRef>
              <c:f>'n%表'!$B$254</c:f>
              <c:strCache>
                <c:ptCount val="1"/>
                <c:pt idx="0">
                  <c:v>どちらかというとあてはまる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'n%表'!$D$254</c:f>
              <c:numCache>
                <c:formatCode>0.0</c:formatCode>
                <c:ptCount val="1"/>
                <c:pt idx="0">
                  <c:v>52.4</c:v>
                </c:pt>
              </c:numCache>
            </c:numRef>
          </c:val>
          <c:extLst>
            <c:ext xmlns:c16="http://schemas.microsoft.com/office/drawing/2014/chart" uri="{C3380CC4-5D6E-409C-BE32-E72D297353CC}">
              <c16:uniqueId val="{00000001-172F-4081-B0B7-D981D0BF82B9}"/>
            </c:ext>
          </c:extLst>
        </c:ser>
        <c:ser>
          <c:idx val="2"/>
          <c:order val="2"/>
          <c:tx>
            <c:strRef>
              <c:f>'n%表'!$B$255</c:f>
              <c:strCache>
                <c:ptCount val="1"/>
                <c:pt idx="0">
                  <c:v>どちらかというとあてはまらない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'n%表'!$D$255</c:f>
              <c:numCache>
                <c:formatCode>0.0</c:formatCode>
                <c:ptCount val="1"/>
                <c:pt idx="0">
                  <c:v>27.6</c:v>
                </c:pt>
              </c:numCache>
            </c:numRef>
          </c:val>
          <c:extLst>
            <c:ext xmlns:c16="http://schemas.microsoft.com/office/drawing/2014/chart" uri="{C3380CC4-5D6E-409C-BE32-E72D297353CC}">
              <c16:uniqueId val="{00000002-172F-4081-B0B7-D981D0BF82B9}"/>
            </c:ext>
          </c:extLst>
        </c:ser>
        <c:ser>
          <c:idx val="3"/>
          <c:order val="3"/>
          <c:tx>
            <c:strRef>
              <c:f>'n%表'!$B$256</c:f>
              <c:strCache>
                <c:ptCount val="1"/>
                <c:pt idx="0">
                  <c:v>あてはまらない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'n%表'!$D$256</c:f>
              <c:numCache>
                <c:formatCode>0.0</c:formatCode>
                <c:ptCount val="1"/>
                <c:pt idx="0">
                  <c:v>3.9</c:v>
                </c:pt>
              </c:numCache>
            </c:numRef>
          </c:val>
          <c:extLst>
            <c:ext xmlns:c16="http://schemas.microsoft.com/office/drawing/2014/chart" uri="{C3380CC4-5D6E-409C-BE32-E72D297353CC}">
              <c16:uniqueId val="{00000003-172F-4081-B0B7-D981D0BF82B9}"/>
            </c:ext>
          </c:extLst>
        </c:ser>
        <c:dLbls>
          <c:showLegendKey val="0"/>
          <c:showVal val="0"/>
          <c:showCatName val="0"/>
          <c:showSerName val="0"/>
          <c:showPercent val="0"/>
          <c:showBubbleSize val="0"/>
        </c:dLbls>
        <c:gapWidth val="50"/>
        <c:overlap val="100"/>
        <c:axId val="1967617997"/>
        <c:axId val="726843606"/>
      </c:barChart>
      <c:catAx>
        <c:axId val="1967617997"/>
        <c:scaling>
          <c:orientation val="maxMin"/>
        </c:scaling>
        <c:delete val="1"/>
        <c:axPos val="l"/>
        <c:majorTickMark val="in"/>
        <c:minorTickMark val="none"/>
        <c:tickLblPos val="nextTo"/>
        <c:crossAx val="726843606"/>
        <c:crosses val="autoZero"/>
        <c:auto val="0"/>
        <c:lblAlgn val="ctr"/>
        <c:lblOffset val="100"/>
        <c:noMultiLvlLbl val="0"/>
      </c:catAx>
      <c:valAx>
        <c:axId val="726843606"/>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967617997"/>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'n%表'!$B$121</c:f>
              <c:strCache>
                <c:ptCount val="1"/>
                <c:pt idx="0">
                  <c:v>あてはまる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'n%表'!$D$121</c:f>
              <c:numCache>
                <c:formatCode>0.0</c:formatCode>
                <c:ptCount val="1"/>
                <c:pt idx="0">
                  <c:v>24.5</c:v>
                </c:pt>
              </c:numCache>
            </c:numRef>
          </c:val>
          <c:extLst>
            <c:ext xmlns:c16="http://schemas.microsoft.com/office/drawing/2014/chart" uri="{C3380CC4-5D6E-409C-BE32-E72D297353CC}">
              <c16:uniqueId val="{00000000-1192-44C3-86E9-489CAFA5F295}"/>
            </c:ext>
          </c:extLst>
        </c:ser>
        <c:ser>
          <c:idx val="1"/>
          <c:order val="1"/>
          <c:tx>
            <c:strRef>
              <c:f>'n%表'!$B$122</c:f>
              <c:strCache>
                <c:ptCount val="1"/>
                <c:pt idx="0">
                  <c:v>どちらかというとあてはまる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'n%表'!$D$122</c:f>
              <c:numCache>
                <c:formatCode>0.0</c:formatCode>
                <c:ptCount val="1"/>
                <c:pt idx="0">
                  <c:v>49.6</c:v>
                </c:pt>
              </c:numCache>
            </c:numRef>
          </c:val>
          <c:extLst>
            <c:ext xmlns:c16="http://schemas.microsoft.com/office/drawing/2014/chart" uri="{C3380CC4-5D6E-409C-BE32-E72D297353CC}">
              <c16:uniqueId val="{00000001-1192-44C3-86E9-489CAFA5F295}"/>
            </c:ext>
          </c:extLst>
        </c:ser>
        <c:ser>
          <c:idx val="2"/>
          <c:order val="2"/>
          <c:tx>
            <c:strRef>
              <c:f>'n%表'!$B$123</c:f>
              <c:strCache>
                <c:ptCount val="1"/>
                <c:pt idx="0">
                  <c:v>どちらかというとあてはまらない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'n%表'!$D$123</c:f>
              <c:numCache>
                <c:formatCode>0.0</c:formatCode>
                <c:ptCount val="1"/>
                <c:pt idx="0">
                  <c:v>20.5</c:v>
                </c:pt>
              </c:numCache>
            </c:numRef>
          </c:val>
          <c:extLst>
            <c:ext xmlns:c16="http://schemas.microsoft.com/office/drawing/2014/chart" uri="{C3380CC4-5D6E-409C-BE32-E72D297353CC}">
              <c16:uniqueId val="{00000002-1192-44C3-86E9-489CAFA5F295}"/>
            </c:ext>
          </c:extLst>
        </c:ser>
        <c:ser>
          <c:idx val="3"/>
          <c:order val="3"/>
          <c:tx>
            <c:strRef>
              <c:f>'n%表'!$B$124</c:f>
              <c:strCache>
                <c:ptCount val="1"/>
                <c:pt idx="0">
                  <c:v>あてはまらない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'n%表'!$D$124</c:f>
              <c:numCache>
                <c:formatCode>0.0</c:formatCode>
                <c:ptCount val="1"/>
                <c:pt idx="0">
                  <c:v>5.4</c:v>
                </c:pt>
              </c:numCache>
            </c:numRef>
          </c:val>
          <c:extLst>
            <c:ext xmlns:c16="http://schemas.microsoft.com/office/drawing/2014/chart" uri="{C3380CC4-5D6E-409C-BE32-E72D297353CC}">
              <c16:uniqueId val="{00000003-1192-44C3-86E9-489CAFA5F295}"/>
            </c:ext>
          </c:extLst>
        </c:ser>
        <c:dLbls>
          <c:showLegendKey val="0"/>
          <c:showVal val="0"/>
          <c:showCatName val="0"/>
          <c:showSerName val="0"/>
          <c:showPercent val="0"/>
          <c:showBubbleSize val="0"/>
        </c:dLbls>
        <c:gapWidth val="50"/>
        <c:overlap val="100"/>
        <c:axId val="533173186"/>
        <c:axId val="628487793"/>
      </c:barChart>
      <c:catAx>
        <c:axId val="533173186"/>
        <c:scaling>
          <c:orientation val="maxMin"/>
        </c:scaling>
        <c:delete val="1"/>
        <c:axPos val="l"/>
        <c:majorTickMark val="in"/>
        <c:minorTickMark val="none"/>
        <c:tickLblPos val="nextTo"/>
        <c:crossAx val="628487793"/>
        <c:crosses val="autoZero"/>
        <c:auto val="0"/>
        <c:lblAlgn val="ctr"/>
        <c:lblOffset val="100"/>
        <c:noMultiLvlLbl val="0"/>
      </c:catAx>
      <c:valAx>
        <c:axId val="628487793"/>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533173186"/>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'n%表'!$B$152</c:f>
              <c:strCache>
                <c:ptCount val="1"/>
                <c:pt idx="0">
                  <c:v>愛着を感じている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'n%表'!$D$152</c:f>
              <c:numCache>
                <c:formatCode>0.0</c:formatCode>
                <c:ptCount val="1"/>
                <c:pt idx="0">
                  <c:v>36</c:v>
                </c:pt>
              </c:numCache>
            </c:numRef>
          </c:val>
          <c:extLst>
            <c:ext xmlns:c16="http://schemas.microsoft.com/office/drawing/2014/chart" uri="{C3380CC4-5D6E-409C-BE32-E72D297353CC}">
              <c16:uniqueId val="{00000000-E8C2-4099-9501-836618199651}"/>
            </c:ext>
          </c:extLst>
        </c:ser>
        <c:ser>
          <c:idx val="1"/>
          <c:order val="1"/>
          <c:tx>
            <c:strRef>
              <c:f>'n%表'!$B$153</c:f>
              <c:strCache>
                <c:ptCount val="1"/>
                <c:pt idx="0">
                  <c:v>どちらかというと愛着を感じている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'n%表'!$D$153</c:f>
              <c:numCache>
                <c:formatCode>0.0</c:formatCode>
                <c:ptCount val="1"/>
                <c:pt idx="0">
                  <c:v>46.6</c:v>
                </c:pt>
              </c:numCache>
            </c:numRef>
          </c:val>
          <c:extLst>
            <c:ext xmlns:c16="http://schemas.microsoft.com/office/drawing/2014/chart" uri="{C3380CC4-5D6E-409C-BE32-E72D297353CC}">
              <c16:uniqueId val="{00000001-E8C2-4099-9501-836618199651}"/>
            </c:ext>
          </c:extLst>
        </c:ser>
        <c:ser>
          <c:idx val="2"/>
          <c:order val="2"/>
          <c:tx>
            <c:strRef>
              <c:f>'n%表'!$B$154</c:f>
              <c:strCache>
                <c:ptCount val="1"/>
                <c:pt idx="0">
                  <c:v>どちらかというと愛着を感じていない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'n%表'!$D$154</c:f>
              <c:numCache>
                <c:formatCode>0.0</c:formatCode>
                <c:ptCount val="1"/>
                <c:pt idx="0">
                  <c:v>12</c:v>
                </c:pt>
              </c:numCache>
            </c:numRef>
          </c:val>
          <c:extLst>
            <c:ext xmlns:c16="http://schemas.microsoft.com/office/drawing/2014/chart" uri="{C3380CC4-5D6E-409C-BE32-E72D297353CC}">
              <c16:uniqueId val="{00000002-E8C2-4099-9501-836618199651}"/>
            </c:ext>
          </c:extLst>
        </c:ser>
        <c:ser>
          <c:idx val="3"/>
          <c:order val="3"/>
          <c:tx>
            <c:strRef>
              <c:f>'n%表'!$B$155</c:f>
              <c:strCache>
                <c:ptCount val="1"/>
                <c:pt idx="0">
                  <c:v>愛着を感じていない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'n%表'!$D$155</c:f>
              <c:numCache>
                <c:formatCode>0.0</c:formatCode>
                <c:ptCount val="1"/>
                <c:pt idx="0">
                  <c:v>5.4</c:v>
                </c:pt>
              </c:numCache>
            </c:numRef>
          </c:val>
          <c:extLst>
            <c:ext xmlns:c16="http://schemas.microsoft.com/office/drawing/2014/chart" uri="{C3380CC4-5D6E-409C-BE32-E72D297353CC}">
              <c16:uniqueId val="{00000003-E8C2-4099-9501-836618199651}"/>
            </c:ext>
          </c:extLst>
        </c:ser>
        <c:dLbls>
          <c:showLegendKey val="0"/>
          <c:showVal val="0"/>
          <c:showCatName val="0"/>
          <c:showSerName val="0"/>
          <c:showPercent val="0"/>
          <c:showBubbleSize val="0"/>
        </c:dLbls>
        <c:gapWidth val="50"/>
        <c:overlap val="100"/>
        <c:axId val="1059080630"/>
        <c:axId val="280223635"/>
      </c:barChart>
      <c:catAx>
        <c:axId val="1059080630"/>
        <c:scaling>
          <c:orientation val="maxMin"/>
        </c:scaling>
        <c:delete val="1"/>
        <c:axPos val="l"/>
        <c:majorTickMark val="in"/>
        <c:minorTickMark val="none"/>
        <c:tickLblPos val="nextTo"/>
        <c:crossAx val="280223635"/>
        <c:crosses val="autoZero"/>
        <c:auto val="0"/>
        <c:lblAlgn val="ctr"/>
        <c:lblOffset val="100"/>
        <c:noMultiLvlLbl val="0"/>
      </c:catAx>
      <c:valAx>
        <c:axId val="280223635"/>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1059080630"/>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'n%表'!$B$264</c:f>
              <c:strCache>
                <c:ptCount val="1"/>
                <c:pt idx="0">
                  <c:v>愛着を感じている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'n%表'!$D$264</c:f>
              <c:numCache>
                <c:formatCode>0.0</c:formatCode>
                <c:ptCount val="1"/>
                <c:pt idx="0">
                  <c:v>32.799999999999997</c:v>
                </c:pt>
              </c:numCache>
            </c:numRef>
          </c:val>
          <c:extLst>
            <c:ext xmlns:c16="http://schemas.microsoft.com/office/drawing/2014/chart" uri="{C3380CC4-5D6E-409C-BE32-E72D297353CC}">
              <c16:uniqueId val="{00000000-CA2A-486A-93C2-308CDABEFAF7}"/>
            </c:ext>
          </c:extLst>
        </c:ser>
        <c:ser>
          <c:idx val="1"/>
          <c:order val="1"/>
          <c:tx>
            <c:strRef>
              <c:f>'n%表'!$B$265</c:f>
              <c:strCache>
                <c:ptCount val="1"/>
                <c:pt idx="0">
                  <c:v>どちらかというと愛着を感じている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'n%表'!$D$265</c:f>
              <c:numCache>
                <c:formatCode>0.0</c:formatCode>
                <c:ptCount val="1"/>
                <c:pt idx="0">
                  <c:v>47.6</c:v>
                </c:pt>
              </c:numCache>
            </c:numRef>
          </c:val>
          <c:extLst>
            <c:ext xmlns:c16="http://schemas.microsoft.com/office/drawing/2014/chart" uri="{C3380CC4-5D6E-409C-BE32-E72D297353CC}">
              <c16:uniqueId val="{00000001-CA2A-486A-93C2-308CDABEFAF7}"/>
            </c:ext>
          </c:extLst>
        </c:ser>
        <c:ser>
          <c:idx val="2"/>
          <c:order val="2"/>
          <c:tx>
            <c:strRef>
              <c:f>'n%表'!$B$266</c:f>
              <c:strCache>
                <c:ptCount val="1"/>
                <c:pt idx="0">
                  <c:v>どちらかというと愛着を感じていない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'n%表'!$D$266</c:f>
              <c:numCache>
                <c:formatCode>0.0</c:formatCode>
                <c:ptCount val="1"/>
                <c:pt idx="0">
                  <c:v>15.7</c:v>
                </c:pt>
              </c:numCache>
            </c:numRef>
          </c:val>
          <c:extLst>
            <c:ext xmlns:c16="http://schemas.microsoft.com/office/drawing/2014/chart" uri="{C3380CC4-5D6E-409C-BE32-E72D297353CC}">
              <c16:uniqueId val="{00000002-CA2A-486A-93C2-308CDABEFAF7}"/>
            </c:ext>
          </c:extLst>
        </c:ser>
        <c:ser>
          <c:idx val="3"/>
          <c:order val="3"/>
          <c:tx>
            <c:strRef>
              <c:f>'n%表'!$B$267</c:f>
              <c:strCache>
                <c:ptCount val="1"/>
                <c:pt idx="0">
                  <c:v>愛着を感じていない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'n%表'!$D$267</c:f>
              <c:numCache>
                <c:formatCode>0.0</c:formatCode>
                <c:ptCount val="1"/>
                <c:pt idx="0">
                  <c:v>3.9</c:v>
                </c:pt>
              </c:numCache>
            </c:numRef>
          </c:val>
          <c:extLst>
            <c:ext xmlns:c16="http://schemas.microsoft.com/office/drawing/2014/chart" uri="{C3380CC4-5D6E-409C-BE32-E72D297353CC}">
              <c16:uniqueId val="{00000003-CA2A-486A-93C2-308CDABEFAF7}"/>
            </c:ext>
          </c:extLst>
        </c:ser>
        <c:dLbls>
          <c:showLegendKey val="0"/>
          <c:showVal val="0"/>
          <c:showCatName val="0"/>
          <c:showSerName val="0"/>
          <c:showPercent val="0"/>
          <c:showBubbleSize val="0"/>
        </c:dLbls>
        <c:gapWidth val="50"/>
        <c:overlap val="100"/>
        <c:axId val="925803196"/>
        <c:axId val="1288135425"/>
      </c:barChart>
      <c:catAx>
        <c:axId val="925803196"/>
        <c:scaling>
          <c:orientation val="maxMin"/>
        </c:scaling>
        <c:delete val="1"/>
        <c:axPos val="l"/>
        <c:majorTickMark val="in"/>
        <c:minorTickMark val="none"/>
        <c:tickLblPos val="nextTo"/>
        <c:crossAx val="1288135425"/>
        <c:crosses val="autoZero"/>
        <c:auto val="0"/>
        <c:lblAlgn val="ctr"/>
        <c:lblOffset val="100"/>
        <c:noMultiLvlLbl val="0"/>
      </c:catAx>
      <c:valAx>
        <c:axId val="1288135425"/>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925803196"/>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7500000000000004"/>
          <c:h val="0.98750000000000004"/>
        </c:manualLayout>
      </c:layout>
      <c:barChart>
        <c:barDir val="bar"/>
        <c:grouping val="percentStacked"/>
        <c:varyColors val="0"/>
        <c:ser>
          <c:idx val="0"/>
          <c:order val="0"/>
          <c:tx>
            <c:strRef>
              <c:f>'n%表'!$B$132</c:f>
              <c:strCache>
                <c:ptCount val="1"/>
                <c:pt idx="0">
                  <c:v>愛着を感じている</c:v>
                </c:pt>
              </c:strCache>
            </c:strRef>
          </c:tx>
          <c:spPr>
            <a:solidFill>
              <a:srgbClr val="00144A"/>
            </a:solidFill>
            <a:ln>
              <a:solidFill>
                <a:srgbClr val="00144A"/>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'n%表'!$D$132</c:f>
              <c:numCache>
                <c:formatCode>0.0</c:formatCode>
                <c:ptCount val="1"/>
                <c:pt idx="0">
                  <c:v>37.4</c:v>
                </c:pt>
              </c:numCache>
            </c:numRef>
          </c:val>
          <c:extLst>
            <c:ext xmlns:c16="http://schemas.microsoft.com/office/drawing/2014/chart" uri="{C3380CC4-5D6E-409C-BE32-E72D297353CC}">
              <c16:uniqueId val="{00000000-3E5C-4D48-8269-D73F012691F7}"/>
            </c:ext>
          </c:extLst>
        </c:ser>
        <c:ser>
          <c:idx val="1"/>
          <c:order val="1"/>
          <c:tx>
            <c:strRef>
              <c:f>'n%表'!$B$133</c:f>
              <c:strCache>
                <c:ptCount val="1"/>
                <c:pt idx="0">
                  <c:v>どちらかというと愛着を感じている</c:v>
                </c:pt>
              </c:strCache>
            </c:strRef>
          </c:tx>
          <c:spPr>
            <a:solidFill>
              <a:srgbClr val="001F71"/>
            </a:solidFill>
            <a:ln>
              <a:solidFill>
                <a:srgbClr val="001F71"/>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'n%表'!$D$133</c:f>
              <c:numCache>
                <c:formatCode>0.0</c:formatCode>
                <c:ptCount val="1"/>
                <c:pt idx="0">
                  <c:v>45.2</c:v>
                </c:pt>
              </c:numCache>
            </c:numRef>
          </c:val>
          <c:extLst>
            <c:ext xmlns:c16="http://schemas.microsoft.com/office/drawing/2014/chart" uri="{C3380CC4-5D6E-409C-BE32-E72D297353CC}">
              <c16:uniqueId val="{00000001-3E5C-4D48-8269-D73F012691F7}"/>
            </c:ext>
          </c:extLst>
        </c:ser>
        <c:ser>
          <c:idx val="2"/>
          <c:order val="2"/>
          <c:tx>
            <c:strRef>
              <c:f>'n%表'!$B$134</c:f>
              <c:strCache>
                <c:ptCount val="1"/>
                <c:pt idx="0">
                  <c:v>どちらかというと愛着を感じていない</c:v>
                </c:pt>
              </c:strCache>
            </c:strRef>
          </c:tx>
          <c:spPr>
            <a:solidFill>
              <a:srgbClr val="2662FF"/>
            </a:solidFill>
            <a:ln>
              <a:solidFill>
                <a:srgbClr val="2662FF"/>
              </a:solidFill>
            </a:ln>
          </c:spPr>
          <c:invertIfNegative val="0"/>
          <c:dLbls>
            <c:spPr>
              <a:noFill/>
              <a:ln>
                <a:noFill/>
              </a:ln>
              <a:effectLst/>
            </c:spPr>
            <c:txPr>
              <a:bodyPr rot="0" vert="horz"/>
              <a:lstStyle/>
              <a:p>
                <a:pPr algn="ctr">
                  <a:defRPr lang="en-US" sz="800" u="none" baseline="0">
                    <a:solidFill>
                      <a:srgbClr val="FFFFFF"/>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'n%表'!$D$134</c:f>
              <c:numCache>
                <c:formatCode>0.0</c:formatCode>
                <c:ptCount val="1"/>
                <c:pt idx="0">
                  <c:v>12</c:v>
                </c:pt>
              </c:numCache>
            </c:numRef>
          </c:val>
          <c:extLst>
            <c:ext xmlns:c16="http://schemas.microsoft.com/office/drawing/2014/chart" uri="{C3380CC4-5D6E-409C-BE32-E72D297353CC}">
              <c16:uniqueId val="{00000002-3E5C-4D48-8269-D73F012691F7}"/>
            </c:ext>
          </c:extLst>
        </c:ser>
        <c:ser>
          <c:idx val="3"/>
          <c:order val="3"/>
          <c:tx>
            <c:strRef>
              <c:f>'n%表'!$B$135</c:f>
              <c:strCache>
                <c:ptCount val="1"/>
                <c:pt idx="0">
                  <c:v>愛着を感じていない</c:v>
                </c:pt>
              </c:strCache>
            </c:strRef>
          </c:tx>
          <c:spPr>
            <a:solidFill>
              <a:srgbClr val="6F96FF"/>
            </a:solidFill>
            <a:ln>
              <a:solidFill>
                <a:srgbClr val="6F96FF"/>
              </a:solidFill>
            </a:ln>
          </c:spPr>
          <c:invertIfNegative val="0"/>
          <c:dLbls>
            <c:spPr>
              <a:noFill/>
              <a:ln>
                <a:noFill/>
              </a:ln>
              <a:effectLst/>
            </c:spPr>
            <c:txPr>
              <a:bodyPr rot="0" vert="horz"/>
              <a:lstStyle/>
              <a:p>
                <a:pPr algn="ctr">
                  <a:defRPr lang="en-US" sz="800" u="none" baseline="0">
                    <a:solidFill>
                      <a:srgbClr val="000000"/>
                    </a:solidFill>
                    <a:latin typeface="Meiryo UI"/>
                    <a:ea typeface="Meiryo UI"/>
                    <a:cs typeface="Meiryo U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'n%表'!$D$135</c:f>
              <c:numCache>
                <c:formatCode>0.0</c:formatCode>
                <c:ptCount val="1"/>
                <c:pt idx="0">
                  <c:v>5.4</c:v>
                </c:pt>
              </c:numCache>
            </c:numRef>
          </c:val>
          <c:extLst>
            <c:ext xmlns:c16="http://schemas.microsoft.com/office/drawing/2014/chart" uri="{C3380CC4-5D6E-409C-BE32-E72D297353CC}">
              <c16:uniqueId val="{00000003-3E5C-4D48-8269-D73F012691F7}"/>
            </c:ext>
          </c:extLst>
        </c:ser>
        <c:dLbls>
          <c:showLegendKey val="0"/>
          <c:showVal val="0"/>
          <c:showCatName val="0"/>
          <c:showSerName val="0"/>
          <c:showPercent val="0"/>
          <c:showBubbleSize val="0"/>
        </c:dLbls>
        <c:gapWidth val="50"/>
        <c:overlap val="100"/>
        <c:axId val="848958019"/>
        <c:axId val="248487859"/>
      </c:barChart>
      <c:catAx>
        <c:axId val="848958019"/>
        <c:scaling>
          <c:orientation val="maxMin"/>
        </c:scaling>
        <c:delete val="1"/>
        <c:axPos val="l"/>
        <c:majorTickMark val="in"/>
        <c:minorTickMark val="none"/>
        <c:tickLblPos val="nextTo"/>
        <c:crossAx val="248487859"/>
        <c:crosses val="autoZero"/>
        <c:auto val="0"/>
        <c:lblAlgn val="ctr"/>
        <c:lblOffset val="100"/>
        <c:noMultiLvlLbl val="0"/>
      </c:catAx>
      <c:valAx>
        <c:axId val="248487859"/>
        <c:scaling>
          <c:orientation val="minMax"/>
          <c:max val="1"/>
          <c:min val="0"/>
        </c:scaling>
        <c:delete val="0"/>
        <c:axPos val="t"/>
        <c:numFmt formatCode="0%" sourceLinked="1"/>
        <c:majorTickMark val="in"/>
        <c:minorTickMark val="none"/>
        <c:tickLblPos val="nextTo"/>
        <c:txPr>
          <a:bodyPr rot="0" vert="horz"/>
          <a:lstStyle/>
          <a:p>
            <a:pPr>
              <a:defRPr lang="en-US" sz="800" u="none" baseline="0">
                <a:latin typeface="Meiryo UI"/>
                <a:ea typeface="Meiryo UI"/>
                <a:cs typeface="Meiryo UI"/>
              </a:defRPr>
            </a:pPr>
            <a:endParaRPr lang="ja-JP"/>
          </a:p>
        </c:txPr>
        <c:crossAx val="848958019"/>
        <c:crosses val="autoZero"/>
        <c:crossBetween val="between"/>
      </c:valAx>
      <c:spPr>
        <a:noFill/>
        <a:ln w="12700">
          <a:noFill/>
        </a:ln>
      </c:spPr>
    </c:plotArea>
    <c:legend>
      <c:legendPos val="r"/>
      <c:layout>
        <c:manualLayout>
          <c:xMode val="edge"/>
          <c:yMode val="edge"/>
          <c:x val="0.67500000000000004"/>
          <c:y val="0"/>
          <c:w val="0.32500000000000001"/>
          <c:h val="0.92749999999999999"/>
        </c:manualLayout>
      </c:layout>
      <c:overlay val="0"/>
      <c:spPr>
        <a:ln>
          <a:noFill/>
        </a:ln>
      </c:spPr>
      <c:txPr>
        <a:bodyPr rot="0" vert="horz"/>
        <a:lstStyle/>
        <a:p>
          <a:pPr>
            <a:defRPr lang="en-US" sz="800" u="none" baseline="0">
              <a:latin typeface="Meiryo UI"/>
              <a:ea typeface="Meiryo UI"/>
              <a:cs typeface="Meiryo UI"/>
            </a:defRPr>
          </a:pPr>
          <a:endParaRPr lang="ja-JP"/>
        </a:p>
      </c:txPr>
    </c:legend>
    <c:plotVisOnly val="0"/>
    <c:dispBlanksAs val="gap"/>
    <c:showDLblsOverMax val="0"/>
  </c:chart>
  <c:txPr>
    <a:bodyPr rot="0" vert="horz"/>
    <a:lstStyle/>
    <a:p>
      <a:pPr>
        <a:defRPr lang="en-US" u="none" baseline="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90DEDF-90AC-4025-9635-A6CC93DBD8F4}"/>
              </a:ext>
            </a:extLst>
          </p:cNvPr>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1AB6B65-FCB2-45E6-B681-FDAE83B2B92D}"/>
              </a:ext>
            </a:extLst>
          </p:cNvPr>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459A58F1-516E-44A6-A4C3-189FF5979E91}" type="datetimeFigureOut">
              <a:rPr kumimoji="1" lang="ja-JP" altLang="en-US" smtClean="0"/>
              <a:t>2019/11/18</a:t>
            </a:fld>
            <a:endParaRPr kumimoji="1" lang="ja-JP" altLang="en-US"/>
          </a:p>
        </p:txBody>
      </p:sp>
      <p:sp>
        <p:nvSpPr>
          <p:cNvPr id="4" name="フッター プレースホルダー 3">
            <a:extLst>
              <a:ext uri="{FF2B5EF4-FFF2-40B4-BE49-F238E27FC236}">
                <a16:creationId xmlns:a16="http://schemas.microsoft.com/office/drawing/2014/main" id="{157242F2-8856-46A2-889C-A669A86102A0}"/>
              </a:ext>
            </a:extLst>
          </p:cNvPr>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BEDADD6-DEFF-42D2-9131-F60348992812}"/>
              </a:ext>
            </a:extLst>
          </p:cNvPr>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14C1C6C-487A-4D7D-A886-4734DB2D8F83}" type="slidenum">
              <a:rPr kumimoji="1" lang="ja-JP" altLang="en-US" smtClean="0"/>
              <a:t>‹#›</a:t>
            </a:fld>
            <a:endParaRPr kumimoji="1" lang="ja-JP" altLang="en-US"/>
          </a:p>
        </p:txBody>
      </p:sp>
    </p:spTree>
    <p:extLst>
      <p:ext uri="{BB962C8B-B14F-4D97-AF65-F5344CB8AC3E}">
        <p14:creationId xmlns:p14="http://schemas.microsoft.com/office/powerpoint/2010/main" val="3824079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24E578F4-2EC6-4193-8109-2A1FB6825C94}" type="datetimeFigureOut">
              <a:rPr kumimoji="1" lang="ja-JP" altLang="en-US" smtClean="0"/>
              <a:t>2019/11/18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F05CA8DE-BF97-4353-818B-7690A64BB692}" type="slidenum">
              <a:rPr kumimoji="1" lang="ja-JP" altLang="en-US" smtClean="0"/>
              <a:t>‹#›</a:t>
            </a:fld>
            <a:endParaRPr kumimoji="1" lang="ja-JP" altLang="en-US"/>
          </a:p>
        </p:txBody>
      </p:sp>
    </p:spTree>
    <p:extLst>
      <p:ext uri="{BB962C8B-B14F-4D97-AF65-F5344CB8AC3E}">
        <p14:creationId xmlns:p14="http://schemas.microsoft.com/office/powerpoint/2010/main" val="24622766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2402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CFD6537-8BB0-415D-8B0B-DBC90ECC1EAD}" type="datetime1">
              <a:rPr kumimoji="1" lang="ja-JP" altLang="en-US" smtClean="0"/>
              <a:t>2019/11/18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7173"/>
            <a:ext cx="2133600" cy="365125"/>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468D009E-D4C7-489C-ACD0-30498F6D6B59}" type="slidenum">
              <a:rPr lang="ja-JP" altLang="en-US" smtClean="0"/>
              <a:pPr/>
              <a:t>‹#›</a:t>
            </a:fld>
            <a:endParaRPr lang="ja-JP" altLang="en-US"/>
          </a:p>
        </p:txBody>
      </p:sp>
    </p:spTree>
    <p:extLst>
      <p:ext uri="{BB962C8B-B14F-4D97-AF65-F5344CB8AC3E}">
        <p14:creationId xmlns:p14="http://schemas.microsoft.com/office/powerpoint/2010/main" val="350364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3DFEA3-F354-4013-97FF-DEBF85EBF1FF}" type="datetime1">
              <a:rPr kumimoji="1" lang="ja-JP" altLang="en-US" smtClean="0"/>
              <a:t>2019/11/18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53775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2EB72-6749-40B9-9E56-5FA9566B3C30}" type="datetime1">
              <a:rPr kumimoji="1" lang="ja-JP" altLang="en-US" smtClean="0"/>
              <a:t>2019/11/18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409987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7556A6-A651-4872-B9D5-A202BF760F74}" type="datetime1">
              <a:rPr kumimoji="1" lang="ja-JP" altLang="en-US" smtClean="0"/>
              <a:t>2019/11/18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73403"/>
            <a:ext cx="2133600" cy="365125"/>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468D009E-D4C7-489C-ACD0-30498F6D6B59}" type="slidenum">
              <a:rPr lang="ja-JP" altLang="en-US" smtClean="0"/>
              <a:pPr/>
              <a:t>‹#›</a:t>
            </a:fld>
            <a:endParaRPr lang="ja-JP" altLang="en-US"/>
          </a:p>
        </p:txBody>
      </p:sp>
    </p:spTree>
    <p:extLst>
      <p:ext uri="{BB962C8B-B14F-4D97-AF65-F5344CB8AC3E}">
        <p14:creationId xmlns:p14="http://schemas.microsoft.com/office/powerpoint/2010/main" val="172777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9636A7-BF7B-4A66-AACD-531688A285B1}" type="datetime1">
              <a:rPr kumimoji="1" lang="ja-JP" altLang="en-US" smtClean="0"/>
              <a:t>2019/11/18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118087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DFF1C13-16A9-4E54-88BC-0474395C4B9F}" type="datetime1">
              <a:rPr kumimoji="1" lang="ja-JP" altLang="en-US" smtClean="0"/>
              <a:t>2019/11/18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301004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DA61A9E-D1BC-4A42-9658-71A2C73F3E66}" type="datetime1">
              <a:rPr kumimoji="1" lang="ja-JP" altLang="en-US" smtClean="0"/>
              <a:t>2019/11/18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426009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25CEAF8-971A-4B31-B437-D82660C18910}" type="datetime1">
              <a:rPr kumimoji="1" lang="ja-JP" altLang="en-US" smtClean="0"/>
              <a:t>2019/11/18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4763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827FC04-C988-4368-ADEA-95A822B976C5}" type="datetime1">
              <a:rPr kumimoji="1" lang="ja-JP" altLang="en-US" smtClean="0"/>
              <a:t>2019/11/18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366486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B4C930-DD63-4F53-88E5-A82B9B089CCD}" type="datetime1">
              <a:rPr kumimoji="1" lang="ja-JP" altLang="en-US" smtClean="0"/>
              <a:t>2019/11/18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193312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7AF0AA-4567-431B-BFBE-39232C24BD5E}" type="datetime1">
              <a:rPr kumimoji="1" lang="ja-JP" altLang="en-US" smtClean="0"/>
              <a:t>2019/11/18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2354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128DC-4588-4C0E-BEE0-197B334F9446}" type="datetime1">
              <a:rPr kumimoji="1" lang="ja-JP" altLang="en-US" smtClean="0"/>
              <a:t>2019/11/18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D009E-D4C7-489C-ACD0-30498F6D6B59}" type="slidenum">
              <a:rPr kumimoji="1" lang="ja-JP" altLang="en-US" smtClean="0"/>
              <a:t>‹#›</a:t>
            </a:fld>
            <a:endParaRPr kumimoji="1" lang="ja-JP" altLang="en-US"/>
          </a:p>
        </p:txBody>
      </p:sp>
    </p:spTree>
    <p:extLst>
      <p:ext uri="{BB962C8B-B14F-4D97-AF65-F5344CB8AC3E}">
        <p14:creationId xmlns:p14="http://schemas.microsoft.com/office/powerpoint/2010/main" val="158658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4" Type="http://schemas.openxmlformats.org/officeDocument/2006/relationships/chart" Target="../charts/char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12776"/>
            <a:ext cx="8229600" cy="1584176"/>
          </a:xfrm>
        </p:spPr>
        <p:txBody>
          <a:bodyPr>
            <a:normAutofit/>
          </a:bodyPr>
          <a:lstStyle/>
          <a:p>
            <a:r>
              <a:rPr kumimoji="1" lang="ja-JP" altLang="en-US" sz="4000" dirty="0" smtClean="0">
                <a:latin typeface="Meiryo UI" pitchFamily="50" charset="-128"/>
                <a:ea typeface="Meiryo UI" pitchFamily="50" charset="-128"/>
                <a:cs typeface="Meiryo UI" pitchFamily="50" charset="-128"/>
              </a:rPr>
              <a:t>大阪のイメージ等に関する</a:t>
            </a:r>
            <a:r>
              <a:rPr kumimoji="1" lang="en-US" altLang="ja-JP" sz="4000" dirty="0" smtClean="0">
                <a:latin typeface="Meiryo UI" pitchFamily="50" charset="-128"/>
                <a:ea typeface="Meiryo UI" pitchFamily="50" charset="-128"/>
                <a:cs typeface="Meiryo UI" pitchFamily="50" charset="-128"/>
              </a:rPr>
              <a:t/>
            </a:r>
            <a:br>
              <a:rPr kumimoji="1" lang="en-US" altLang="ja-JP" sz="4000" dirty="0" smtClean="0">
                <a:latin typeface="Meiryo UI" pitchFamily="50" charset="-128"/>
                <a:ea typeface="Meiryo UI" pitchFamily="50" charset="-128"/>
                <a:cs typeface="Meiryo UI" pitchFamily="50" charset="-128"/>
              </a:rPr>
            </a:br>
            <a:r>
              <a:rPr kumimoji="1" lang="ja-JP" altLang="en-US" sz="4000" dirty="0" smtClean="0">
                <a:latin typeface="Meiryo UI" pitchFamily="50" charset="-128"/>
                <a:ea typeface="Meiryo UI" pitchFamily="50" charset="-128"/>
                <a:cs typeface="Meiryo UI" pitchFamily="50" charset="-128"/>
              </a:rPr>
              <a:t>インターネットアンケートの結果について</a:t>
            </a:r>
            <a:endParaRPr kumimoji="1" lang="ja-JP" altLang="en-US" sz="4000" dirty="0">
              <a:latin typeface="Meiryo UI" pitchFamily="50" charset="-128"/>
              <a:ea typeface="Meiryo UI" pitchFamily="50" charset="-128"/>
              <a:cs typeface="Meiryo UI" pitchFamily="50" charset="-128"/>
            </a:endParaRPr>
          </a:p>
        </p:txBody>
      </p:sp>
      <p:sp>
        <p:nvSpPr>
          <p:cNvPr id="3" name="サブタイトル 2"/>
          <p:cNvSpPr txBox="1">
            <a:spLocks/>
          </p:cNvSpPr>
          <p:nvPr/>
        </p:nvSpPr>
        <p:spPr>
          <a:xfrm>
            <a:off x="1143000" y="4437112"/>
            <a:ext cx="6858000" cy="1434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zh-TW" altLang="en-US" sz="2400" dirty="0" smtClean="0">
                <a:latin typeface="Meiryo UI" panose="020B0604030504040204" pitchFamily="50" charset="-128"/>
                <a:ea typeface="Meiryo UI" panose="020B0604030504040204" pitchFamily="50" charset="-128"/>
              </a:rPr>
              <a:t>第</a:t>
            </a:r>
            <a:r>
              <a:rPr lang="ja-JP" altLang="en-US" sz="2400" dirty="0" smtClean="0">
                <a:latin typeface="Meiryo UI" panose="020B0604030504040204" pitchFamily="50" charset="-128"/>
                <a:ea typeface="Meiryo UI" panose="020B0604030504040204" pitchFamily="50" charset="-128"/>
              </a:rPr>
              <a:t>５</a:t>
            </a:r>
            <a:r>
              <a:rPr lang="zh-TW" altLang="en-US" sz="2400" dirty="0" smtClean="0">
                <a:latin typeface="Meiryo UI" panose="020B0604030504040204" pitchFamily="50" charset="-128"/>
                <a:ea typeface="Meiryo UI" panose="020B0604030504040204" pitchFamily="50" charset="-128"/>
              </a:rPr>
              <a:t>回有識者ＷＧ資料</a:t>
            </a:r>
          </a:p>
          <a:p>
            <a:pPr algn="ctr"/>
            <a:endParaRPr lang="zh-TW" altLang="en-US" sz="2400" dirty="0" smtClean="0">
              <a:latin typeface="Meiryo UI" panose="020B0604030504040204" pitchFamily="50" charset="-128"/>
              <a:ea typeface="Meiryo UI" panose="020B0604030504040204" pitchFamily="50" charset="-128"/>
            </a:endParaRPr>
          </a:p>
          <a:p>
            <a:pPr marL="0" indent="0" algn="ctr">
              <a:buNone/>
            </a:pPr>
            <a:r>
              <a:rPr lang="zh-TW" altLang="en-US" sz="2400" dirty="0" smtClean="0">
                <a:latin typeface="Meiryo UI" panose="020B0604030504040204" pitchFamily="50" charset="-128"/>
                <a:ea typeface="Meiryo UI" panose="020B0604030504040204" pitchFamily="50" charset="-128"/>
              </a:rPr>
              <a:t>令和元年</a:t>
            </a:r>
            <a:r>
              <a:rPr lang="en-US" altLang="ja-JP" sz="2400" dirty="0" smtClean="0">
                <a:latin typeface="Meiryo UI" panose="020B0604030504040204" pitchFamily="50" charset="-128"/>
                <a:ea typeface="Meiryo UI" panose="020B0604030504040204" pitchFamily="50" charset="-128"/>
              </a:rPr>
              <a:t>11</a:t>
            </a:r>
            <a:r>
              <a:rPr lang="zh-TW" altLang="en-US" sz="2400" dirty="0" smtClean="0">
                <a:latin typeface="Meiryo UI" panose="020B0604030504040204" pitchFamily="50" charset="-128"/>
                <a:ea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rPr>
              <a:t>19</a:t>
            </a:r>
            <a:r>
              <a:rPr lang="zh-TW" altLang="en-US" sz="2400" dirty="0" smtClean="0">
                <a:latin typeface="Meiryo UI" panose="020B0604030504040204" pitchFamily="50" charset="-128"/>
                <a:ea typeface="Meiryo UI" panose="020B0604030504040204" pitchFamily="50" charset="-128"/>
              </a:rPr>
              <a:t>日</a:t>
            </a:r>
            <a:endParaRPr lang="zh-TW" altLang="en-US" sz="2400" dirty="0">
              <a:latin typeface="Meiryo UI" panose="020B0604030504040204" pitchFamily="50" charset="-128"/>
              <a:ea typeface="Meiryo UI" panose="020B0604030504040204" pitchFamily="50" charset="-128"/>
            </a:endParaRPr>
          </a:p>
        </p:txBody>
      </p:sp>
      <p:sp>
        <p:nvSpPr>
          <p:cNvPr id="4" name="正方形/長方形 1"/>
          <p:cNvSpPr>
            <a:spLocks noChangeArrowheads="1"/>
          </p:cNvSpPr>
          <p:nvPr/>
        </p:nvSpPr>
        <p:spPr bwMode="auto">
          <a:xfrm>
            <a:off x="7812360" y="137866"/>
            <a:ext cx="1109663" cy="36988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200" b="1" i="0" u="none" strike="noStrike" cap="none" normalizeH="0" baseline="0" dirty="0" smtClean="0">
                <a:ln>
                  <a:noFill/>
                </a:ln>
                <a:solidFill>
                  <a:schemeClr val="tx1"/>
                </a:solidFill>
                <a:effectLst/>
                <a:latin typeface="Century" panose="02040604050505020304" pitchFamily="18" charset="0"/>
                <a:ea typeface="ＭＳ Ｐゴシック" panose="020B0600070205080204" pitchFamily="50" charset="-128"/>
              </a:rPr>
              <a:t>資料</a:t>
            </a:r>
            <a:r>
              <a:rPr kumimoji="0" lang="ja-JP" altLang="en-US" sz="2200" b="1" dirty="0">
                <a:latin typeface="Century" panose="02040604050505020304" pitchFamily="18" charset="0"/>
                <a:ea typeface="ＭＳ Ｐゴシック" panose="020B0600070205080204" pitchFamily="50" charset="-128"/>
              </a:rPr>
              <a:t>５</a:t>
            </a:r>
            <a:endParaRPr kumimoji="0" lang="en-US" altLang="ja-JP" sz="2200" b="1" i="0" u="none" strike="noStrike" cap="none" normalizeH="0" baseline="0" dirty="0" smtClean="0">
              <a:ln>
                <a:noFill/>
              </a:ln>
              <a:solidFill>
                <a:schemeClr val="tx1"/>
              </a:solidFill>
              <a:effectLst/>
              <a:latin typeface="Century" panose="02040604050505020304" pitchFamily="18" charset="0"/>
              <a:ea typeface="ＭＳ Ｐゴシック" panose="020B0600070205080204" pitchFamily="50" charset="-128"/>
            </a:endParaRPr>
          </a:p>
        </p:txBody>
      </p:sp>
    </p:spTree>
    <p:extLst>
      <p:ext uri="{BB962C8B-B14F-4D97-AF65-F5344CB8AC3E}">
        <p14:creationId xmlns:p14="http://schemas.microsoft.com/office/powerpoint/2010/main" val="60387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a:t>
            </a:r>
            <a:r>
              <a:rPr lang="ja-JP" altLang="en-US" sz="2800" dirty="0">
                <a:solidFill>
                  <a:prstClr val="white"/>
                </a:solidFill>
                <a:latin typeface="Meiryo UI" pitchFamily="50" charset="-128"/>
                <a:ea typeface="Meiryo UI" pitchFamily="50" charset="-128"/>
                <a:cs typeface="Meiryo UI" pitchFamily="50" charset="-128"/>
              </a:rPr>
              <a:t>　</a:t>
            </a:r>
            <a:r>
              <a:rPr lang="ja-JP" altLang="en-US" sz="2800" dirty="0" smtClean="0">
                <a:solidFill>
                  <a:prstClr val="white"/>
                </a:solidFill>
                <a:latin typeface="Meiryo UI" pitchFamily="50" charset="-128"/>
                <a:ea typeface="Meiryo UI" pitchFamily="50" charset="-128"/>
                <a:cs typeface="Meiryo UI" pitchFamily="50" charset="-128"/>
              </a:rPr>
              <a:t>②</a:t>
            </a:r>
            <a:r>
              <a:rPr lang="en-US" altLang="ja-JP" sz="2800" dirty="0" smtClean="0">
                <a:solidFill>
                  <a:prstClr val="white"/>
                </a:solidFill>
                <a:latin typeface="Meiryo UI" pitchFamily="50" charset="-128"/>
                <a:ea typeface="Meiryo UI" pitchFamily="50" charset="-128"/>
                <a:cs typeface="Meiryo UI" pitchFamily="50" charset="-128"/>
              </a:rPr>
              <a:t>-1 </a:t>
            </a:r>
            <a:r>
              <a:rPr lang="ja-JP" altLang="en-US" sz="2800" dirty="0" smtClean="0">
                <a:solidFill>
                  <a:prstClr val="white"/>
                </a:solidFill>
                <a:latin typeface="Meiryo UI" pitchFamily="50" charset="-128"/>
                <a:ea typeface="Meiryo UI" pitchFamily="50" charset="-128"/>
                <a:cs typeface="Meiryo UI" pitchFamily="50" charset="-128"/>
              </a:rPr>
              <a:t>現在</a:t>
            </a:r>
            <a:r>
              <a:rPr lang="ja-JP" altLang="en-US" sz="2800" dirty="0">
                <a:solidFill>
                  <a:prstClr val="white"/>
                </a:solidFill>
                <a:latin typeface="Meiryo UI" pitchFamily="50" charset="-128"/>
                <a:ea typeface="Meiryo UI" pitchFamily="50" charset="-128"/>
                <a:cs typeface="Meiryo UI" pitchFamily="50" charset="-128"/>
              </a:rPr>
              <a:t>の居住地への</a:t>
            </a:r>
            <a:r>
              <a:rPr lang="ja-JP" altLang="en-US" sz="2800" dirty="0" smtClean="0">
                <a:solidFill>
                  <a:prstClr val="white"/>
                </a:solidFill>
                <a:latin typeface="Meiryo UI" pitchFamily="50" charset="-128"/>
                <a:ea typeface="Meiryo UI" pitchFamily="50" charset="-128"/>
                <a:cs typeface="Meiryo UI" pitchFamily="50" charset="-128"/>
              </a:rPr>
              <a:t>評価</a:t>
            </a:r>
            <a:endParaRPr lang="ja-JP" altLang="en-US" sz="2800" dirty="0">
              <a:solidFill>
                <a:prstClr val="white"/>
              </a:solidFill>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9228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８</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301A11-D686-4320-A71C-68DA37A7EEA7}"/>
              </a:ext>
            </a:extLst>
          </p:cNvPr>
          <p:cNvSpPr/>
          <p:nvPr/>
        </p:nvSpPr>
        <p:spPr>
          <a:xfrm>
            <a:off x="251519" y="658330"/>
            <a:ext cx="8640961" cy="1015663"/>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smtClean="0">
                <a:solidFill>
                  <a:prstClr val="black"/>
                </a:solidFill>
                <a:latin typeface="Meiryo UI"/>
                <a:ea typeface="Meiryo UI"/>
              </a:rPr>
              <a:t>〇暮らしている</a:t>
            </a:r>
            <a:r>
              <a:rPr lang="ja-JP" altLang="en-US" sz="1600" dirty="0">
                <a:solidFill>
                  <a:prstClr val="black"/>
                </a:solidFill>
                <a:latin typeface="Meiryo UI"/>
                <a:ea typeface="Meiryo UI"/>
              </a:rPr>
              <a:t>実感として、どの程度、今のまちを魅力的だと感じているのかを、５段階評価にて調査。（環境分野や都市魅力、教育・福祉・医療関係、経済関係、国際交流関係、防犯・防災関係）</a:t>
            </a:r>
          </a:p>
          <a:p>
            <a:pPr marL="180000" lvl="0" indent="-457200" algn="just">
              <a:defRPr/>
            </a:pPr>
            <a:r>
              <a:rPr lang="ja-JP" altLang="en-US" sz="1600" dirty="0" smtClean="0">
                <a:solidFill>
                  <a:prstClr val="black"/>
                </a:solidFill>
                <a:latin typeface="Meiryo UI"/>
                <a:ea typeface="Meiryo UI"/>
              </a:rPr>
              <a:t>〇</a:t>
            </a:r>
            <a:r>
              <a:rPr lang="ja-JP" altLang="en-US" sz="1600" b="1" dirty="0" smtClean="0">
                <a:solidFill>
                  <a:prstClr val="black"/>
                </a:solidFill>
                <a:latin typeface="Meiryo UI"/>
                <a:ea typeface="Meiryo UI"/>
              </a:rPr>
              <a:t>総じて</a:t>
            </a:r>
            <a:r>
              <a:rPr lang="ja-JP" altLang="en-US" sz="1600" b="1" dirty="0">
                <a:solidFill>
                  <a:prstClr val="black"/>
                </a:solidFill>
                <a:latin typeface="Meiryo UI"/>
                <a:ea typeface="Meiryo UI"/>
              </a:rPr>
              <a:t>、大阪府民よりも東京都民の方が、自身のまちを魅力的に感じている</a:t>
            </a:r>
            <a:r>
              <a:rPr lang="ja-JP" altLang="en-US" sz="1600" b="1" dirty="0" smtClean="0">
                <a:solidFill>
                  <a:prstClr val="black"/>
                </a:solidFill>
                <a:latin typeface="Meiryo UI"/>
                <a:ea typeface="Meiryo UI"/>
              </a:rPr>
              <a:t>。</a:t>
            </a:r>
            <a:endParaRPr lang="en-US" altLang="ja-JP" sz="1600" b="1" dirty="0" smtClean="0">
              <a:solidFill>
                <a:prstClr val="black"/>
              </a:solidFill>
              <a:latin typeface="Meiryo UI"/>
              <a:ea typeface="Meiryo UI"/>
            </a:endParaRPr>
          </a:p>
          <a:p>
            <a:pPr marL="180000" lvl="0" indent="-457200" algn="just">
              <a:defRPr/>
            </a:pPr>
            <a:r>
              <a:rPr lang="ja-JP" altLang="en-US" sz="1200" dirty="0" smtClean="0">
                <a:solidFill>
                  <a:prstClr val="black"/>
                </a:solidFill>
                <a:latin typeface="Meiryo UI"/>
                <a:ea typeface="Meiryo UI"/>
              </a:rPr>
              <a:t>　　　　　　　　　　　　　　　　　　　　　　　　　　　　　　　　　　　　　　　　　　　　　　　　　　　　　　　　　　　　＊下記数値は、５段階評価の平均点。</a:t>
            </a:r>
            <a:endParaRPr lang="en-US" altLang="ja-JP" sz="1200" dirty="0" smtClean="0">
              <a:solidFill>
                <a:prstClr val="black"/>
              </a:solidFill>
              <a:latin typeface="Meiryo UI"/>
              <a:ea typeface="Meiryo UI"/>
            </a:endParaRPr>
          </a:p>
        </p:txBody>
      </p:sp>
      <p:pic>
        <p:nvPicPr>
          <p:cNvPr id="2" name="図 1"/>
          <p:cNvPicPr>
            <a:picLocks noChangeAspect="1"/>
          </p:cNvPicPr>
          <p:nvPr/>
        </p:nvPicPr>
        <p:blipFill>
          <a:blip r:embed="rId2"/>
          <a:stretch>
            <a:fillRect/>
          </a:stretch>
        </p:blipFill>
        <p:spPr>
          <a:xfrm>
            <a:off x="251519" y="1833588"/>
            <a:ext cx="8784977" cy="2287430"/>
          </a:xfrm>
          <a:prstGeom prst="rect">
            <a:avLst/>
          </a:prstGeom>
        </p:spPr>
      </p:pic>
      <p:pic>
        <p:nvPicPr>
          <p:cNvPr id="5" name="図 4"/>
          <p:cNvPicPr>
            <a:picLocks noChangeAspect="1"/>
          </p:cNvPicPr>
          <p:nvPr/>
        </p:nvPicPr>
        <p:blipFill>
          <a:blip r:embed="rId3"/>
          <a:stretch>
            <a:fillRect/>
          </a:stretch>
        </p:blipFill>
        <p:spPr>
          <a:xfrm>
            <a:off x="340490" y="4221193"/>
            <a:ext cx="8551990" cy="2454244"/>
          </a:xfrm>
          <a:prstGeom prst="rect">
            <a:avLst/>
          </a:prstGeom>
        </p:spPr>
      </p:pic>
    </p:spTree>
    <p:extLst>
      <p:ext uri="{BB962C8B-B14F-4D97-AF65-F5344CB8AC3E}">
        <p14:creationId xmlns:p14="http://schemas.microsoft.com/office/powerpoint/2010/main" val="267102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schemeClr val="bg1"/>
                </a:solidFill>
                <a:latin typeface="Meiryo UI" pitchFamily="50" charset="-128"/>
                <a:ea typeface="Meiryo UI" pitchFamily="50" charset="-128"/>
                <a:cs typeface="Meiryo UI" pitchFamily="50" charset="-128"/>
              </a:rPr>
              <a:t>２</a:t>
            </a:r>
            <a:r>
              <a:rPr lang="ja-JP" altLang="en-US" sz="2800" dirty="0" smtClean="0">
                <a:solidFill>
                  <a:schemeClr val="bg1"/>
                </a:solidFill>
                <a:latin typeface="Meiryo UI" pitchFamily="50" charset="-128"/>
                <a:ea typeface="Meiryo UI" pitchFamily="50" charset="-128"/>
                <a:cs typeface="Meiryo UI" pitchFamily="50" charset="-128"/>
              </a:rPr>
              <a:t>　結果概要</a:t>
            </a:r>
            <a:r>
              <a:rPr lang="ja-JP" altLang="en-US" sz="2800" dirty="0">
                <a:solidFill>
                  <a:schemeClr val="bg1"/>
                </a:solidFill>
                <a:latin typeface="Meiryo UI" pitchFamily="50" charset="-128"/>
                <a:ea typeface="Meiryo UI" pitchFamily="50" charset="-128"/>
                <a:cs typeface="Meiryo UI" pitchFamily="50" charset="-128"/>
              </a:rPr>
              <a:t>　</a:t>
            </a:r>
            <a:r>
              <a:rPr lang="ja-JP" altLang="en-US" sz="2800" dirty="0" smtClean="0">
                <a:solidFill>
                  <a:schemeClr val="bg1"/>
                </a:solidFill>
                <a:latin typeface="Meiryo UI" pitchFamily="50" charset="-128"/>
                <a:ea typeface="Meiryo UI" pitchFamily="50" charset="-128"/>
                <a:cs typeface="Meiryo UI" pitchFamily="50" charset="-128"/>
              </a:rPr>
              <a:t>②</a:t>
            </a:r>
            <a:r>
              <a:rPr lang="en-US" altLang="ja-JP" sz="2800" dirty="0" smtClean="0">
                <a:solidFill>
                  <a:schemeClr val="bg1"/>
                </a:solidFill>
                <a:latin typeface="Meiryo UI" pitchFamily="50" charset="-128"/>
                <a:ea typeface="Meiryo UI" pitchFamily="50" charset="-128"/>
                <a:cs typeface="Meiryo UI" pitchFamily="50" charset="-128"/>
              </a:rPr>
              <a:t>-2 </a:t>
            </a:r>
            <a:r>
              <a:rPr lang="ja-JP" altLang="en-US" sz="2800" dirty="0" smtClean="0">
                <a:solidFill>
                  <a:schemeClr val="bg1"/>
                </a:solidFill>
                <a:latin typeface="Meiryo UI" pitchFamily="50" charset="-128"/>
                <a:ea typeface="Meiryo UI" pitchFamily="50" charset="-128"/>
                <a:cs typeface="Meiryo UI" pitchFamily="50" charset="-128"/>
              </a:rPr>
              <a:t>今後の居住希望</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9228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９</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301A11-D686-4320-A71C-68DA37A7EEA7}"/>
              </a:ext>
            </a:extLst>
          </p:cNvPr>
          <p:cNvSpPr/>
          <p:nvPr/>
        </p:nvSpPr>
        <p:spPr>
          <a:xfrm>
            <a:off x="251519" y="744548"/>
            <a:ext cx="8640961" cy="1077218"/>
          </a:xfrm>
          <a:prstGeom prst="rect">
            <a:avLst/>
          </a:prstGeom>
          <a:ln w="19050">
            <a:solidFill>
              <a:schemeClr val="tx1"/>
            </a:solidFill>
            <a:prstDash val="sysDash"/>
          </a:ln>
        </p:spPr>
        <p:txBody>
          <a:bodyPr wrap="square">
            <a:spAutoFit/>
          </a:bodyPr>
          <a:lstStyle/>
          <a:p>
            <a:pPr marL="180000" lvl="0" indent="-457200" algn="just">
              <a:defRPr/>
            </a:pPr>
            <a:r>
              <a:rPr lang="ja-JP" altLang="en-US" sz="1600" b="1" dirty="0" smtClean="0">
                <a:latin typeface="Meiryo UI"/>
                <a:ea typeface="Meiryo UI"/>
              </a:rPr>
              <a:t>〇大阪や東京の人は、関西の人と比べて、今の居住地に住み続けたいと思う人の割合が高い。</a:t>
            </a:r>
            <a:endParaRPr lang="en-US" altLang="ja-JP" sz="1600" b="1" dirty="0" smtClean="0">
              <a:latin typeface="Meiryo UI"/>
              <a:ea typeface="Meiryo UI"/>
            </a:endParaRPr>
          </a:p>
          <a:p>
            <a:pPr marL="180000" lvl="0" indent="-457200" algn="just">
              <a:defRPr/>
            </a:pPr>
            <a:endParaRPr lang="en-US" altLang="ja-JP" sz="1600" dirty="0">
              <a:latin typeface="Meiryo UI"/>
              <a:ea typeface="Meiryo UI"/>
            </a:endParaRPr>
          </a:p>
          <a:p>
            <a:pPr marL="180000" lvl="0" indent="-457200" algn="just">
              <a:defRPr/>
            </a:pPr>
            <a:r>
              <a:rPr lang="ja-JP" altLang="en-US" sz="1600" dirty="0" smtClean="0">
                <a:latin typeface="Meiryo UI"/>
                <a:ea typeface="Meiryo UI"/>
              </a:rPr>
              <a:t>　　</a:t>
            </a:r>
            <a:r>
              <a:rPr lang="en-US" altLang="ja-JP" sz="1600" dirty="0" smtClean="0">
                <a:latin typeface="Meiryo UI"/>
                <a:ea typeface="Meiryo UI"/>
              </a:rPr>
              <a:t>※</a:t>
            </a:r>
            <a:r>
              <a:rPr lang="ja-JP" altLang="en-US" sz="1600" dirty="0" smtClean="0">
                <a:latin typeface="Meiryo UI"/>
                <a:ea typeface="Meiryo UI"/>
              </a:rPr>
              <a:t>「住み続けたい」、「どちらかというと住み続けたい」と回答した人の割合</a:t>
            </a:r>
            <a:endParaRPr lang="en-US" altLang="ja-JP" sz="1600" dirty="0" smtClean="0">
              <a:latin typeface="Meiryo UI"/>
              <a:ea typeface="Meiryo UI"/>
            </a:endParaRPr>
          </a:p>
          <a:p>
            <a:pPr marL="180000" lvl="0" indent="-457200" algn="just">
              <a:defRPr/>
            </a:pPr>
            <a:r>
              <a:rPr lang="ja-JP" altLang="en-US" sz="1600" dirty="0">
                <a:latin typeface="Meiryo UI"/>
                <a:ea typeface="Meiryo UI"/>
              </a:rPr>
              <a:t>　</a:t>
            </a:r>
            <a:r>
              <a:rPr lang="ja-JP" altLang="en-US" sz="1600" dirty="0" smtClean="0">
                <a:latin typeface="Meiryo UI"/>
                <a:ea typeface="Meiryo UI"/>
              </a:rPr>
              <a:t>　　　東京都民（</a:t>
            </a:r>
            <a:r>
              <a:rPr lang="en-US" altLang="ja-JP" sz="1600" dirty="0">
                <a:latin typeface="Meiryo UI"/>
                <a:ea typeface="Meiryo UI"/>
              </a:rPr>
              <a:t>86.6</a:t>
            </a:r>
            <a:r>
              <a:rPr lang="en-US" altLang="ja-JP" sz="1600" dirty="0" smtClean="0">
                <a:latin typeface="Meiryo UI"/>
                <a:ea typeface="Meiryo UI"/>
              </a:rPr>
              <a:t>%</a:t>
            </a:r>
            <a:r>
              <a:rPr lang="ja-JP" altLang="en-US" sz="1600" dirty="0" smtClean="0">
                <a:latin typeface="Meiryo UI"/>
                <a:ea typeface="Meiryo UI"/>
              </a:rPr>
              <a:t>）</a:t>
            </a:r>
            <a:r>
              <a:rPr lang="ja-JP" altLang="en-US" sz="1600" dirty="0">
                <a:latin typeface="Meiryo UI"/>
                <a:ea typeface="Meiryo UI"/>
              </a:rPr>
              <a:t>、大阪府民</a:t>
            </a:r>
            <a:r>
              <a:rPr lang="ja-JP" altLang="en-US" sz="1600" dirty="0" smtClean="0">
                <a:latin typeface="Meiryo UI"/>
                <a:ea typeface="Meiryo UI"/>
              </a:rPr>
              <a:t>（</a:t>
            </a:r>
            <a:r>
              <a:rPr lang="en-US" altLang="ja-JP" sz="1600" dirty="0">
                <a:latin typeface="Meiryo UI"/>
                <a:ea typeface="Meiryo UI"/>
              </a:rPr>
              <a:t>83</a:t>
            </a:r>
            <a:r>
              <a:rPr lang="en-US" altLang="ja-JP" sz="1600" dirty="0" smtClean="0">
                <a:latin typeface="Meiryo UI"/>
                <a:ea typeface="Meiryo UI"/>
              </a:rPr>
              <a:t>.7</a:t>
            </a:r>
            <a:r>
              <a:rPr lang="en-US" altLang="ja-JP" sz="1600" dirty="0">
                <a:latin typeface="Meiryo UI"/>
                <a:ea typeface="Meiryo UI"/>
              </a:rPr>
              <a:t>%</a:t>
            </a:r>
            <a:r>
              <a:rPr lang="ja-JP" altLang="en-US" sz="1600" dirty="0">
                <a:latin typeface="Meiryo UI"/>
                <a:ea typeface="Meiryo UI"/>
              </a:rPr>
              <a:t>）、</a:t>
            </a:r>
            <a:r>
              <a:rPr lang="ja-JP" altLang="en-US" sz="1600" dirty="0" smtClean="0">
                <a:latin typeface="Meiryo UI"/>
                <a:ea typeface="Meiryo UI"/>
              </a:rPr>
              <a:t>関西在住者（</a:t>
            </a:r>
            <a:r>
              <a:rPr lang="en-US" altLang="ja-JP" sz="1600" dirty="0">
                <a:latin typeface="Meiryo UI"/>
                <a:ea typeface="Meiryo UI"/>
              </a:rPr>
              <a:t>73.1</a:t>
            </a:r>
            <a:r>
              <a:rPr lang="ja-JP" altLang="en-US" sz="1600" dirty="0" smtClean="0">
                <a:latin typeface="Meiryo UI"/>
                <a:ea typeface="Meiryo UI"/>
              </a:rPr>
              <a:t>％）</a:t>
            </a:r>
            <a:endParaRPr lang="ja-JP" altLang="en-US" sz="1600" dirty="0">
              <a:latin typeface="Meiryo UI"/>
              <a:ea typeface="Meiryo UI"/>
            </a:endParaRPr>
          </a:p>
        </p:txBody>
      </p:sp>
      <p:graphicFrame>
        <p:nvGraphicFramePr>
          <p:cNvPr id="5" name="Chart 10"/>
          <p:cNvGraphicFramePr>
            <a:graphicFrameLocks/>
          </p:cNvGraphicFramePr>
          <p:nvPr>
            <p:extLst>
              <p:ext uri="{D42A27DB-BD31-4B8C-83A1-F6EECF244321}">
                <p14:modId xmlns:p14="http://schemas.microsoft.com/office/powerpoint/2010/main" val="1118406443"/>
              </p:ext>
            </p:extLst>
          </p:nvPr>
        </p:nvGraphicFramePr>
        <p:xfrm>
          <a:off x="144016" y="2937054"/>
          <a:ext cx="4355975" cy="127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0"/>
          <p:cNvGraphicFramePr>
            <a:graphicFrameLocks/>
          </p:cNvGraphicFramePr>
          <p:nvPr>
            <p:extLst>
              <p:ext uri="{D42A27DB-BD31-4B8C-83A1-F6EECF244321}">
                <p14:modId xmlns:p14="http://schemas.microsoft.com/office/powerpoint/2010/main" val="1369773119"/>
              </p:ext>
            </p:extLst>
          </p:nvPr>
        </p:nvGraphicFramePr>
        <p:xfrm>
          <a:off x="121188" y="5019547"/>
          <a:ext cx="4378803" cy="127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6428" y="2161635"/>
            <a:ext cx="6408712" cy="276999"/>
          </a:xfrm>
          <a:prstGeom prst="rect">
            <a:avLst/>
          </a:prstGeom>
        </p:spPr>
        <p:txBody>
          <a:bodyPr wrap="square">
            <a:spAutoFit/>
          </a:bodyPr>
          <a:lstStyle/>
          <a:p>
            <a:r>
              <a:rPr lang="ja-JP" altLang="en-US" sz="1200" u="sng" dirty="0"/>
              <a:t>あなたは、今後</a:t>
            </a:r>
            <a:r>
              <a:rPr lang="ja-JP" altLang="en-US" sz="1200" u="sng" dirty="0" smtClean="0"/>
              <a:t>も、今の居住地に</a:t>
            </a:r>
            <a:r>
              <a:rPr lang="ja-JP" altLang="en-US" sz="1200" u="sng" dirty="0"/>
              <a:t>住み続けたいと思いますか。</a:t>
            </a:r>
          </a:p>
        </p:txBody>
      </p:sp>
      <p:sp>
        <p:nvSpPr>
          <p:cNvPr id="8" name="正方形/長方形 7"/>
          <p:cNvSpPr/>
          <p:nvPr/>
        </p:nvSpPr>
        <p:spPr>
          <a:xfrm>
            <a:off x="176428" y="2617167"/>
            <a:ext cx="543739" cy="307777"/>
          </a:xfrm>
          <a:prstGeom prst="rect">
            <a:avLst/>
          </a:prstGeom>
        </p:spPr>
        <p:txBody>
          <a:bodyPr wrap="none">
            <a:spAutoFit/>
          </a:bodyPr>
          <a:lstStyle/>
          <a:p>
            <a:r>
              <a:rPr lang="ja-JP" altLang="en-US" sz="1400" b="1" dirty="0" smtClean="0"/>
              <a:t>大阪</a:t>
            </a:r>
            <a:endParaRPr lang="ja-JP" altLang="en-US" sz="1400" b="1" dirty="0"/>
          </a:p>
        </p:txBody>
      </p:sp>
      <p:sp>
        <p:nvSpPr>
          <p:cNvPr id="9" name="正方形/長方形 8"/>
          <p:cNvSpPr/>
          <p:nvPr/>
        </p:nvSpPr>
        <p:spPr>
          <a:xfrm>
            <a:off x="192064" y="4572880"/>
            <a:ext cx="543739" cy="307777"/>
          </a:xfrm>
          <a:prstGeom prst="rect">
            <a:avLst/>
          </a:prstGeom>
        </p:spPr>
        <p:txBody>
          <a:bodyPr wrap="none">
            <a:spAutoFit/>
          </a:bodyPr>
          <a:lstStyle/>
          <a:p>
            <a:r>
              <a:rPr lang="ja-JP" altLang="en-US" sz="1400" b="1" dirty="0"/>
              <a:t>東京</a:t>
            </a:r>
          </a:p>
        </p:txBody>
      </p:sp>
      <p:graphicFrame>
        <p:nvGraphicFramePr>
          <p:cNvPr id="11" name="Chart 10"/>
          <p:cNvGraphicFramePr>
            <a:graphicFrameLocks/>
          </p:cNvGraphicFramePr>
          <p:nvPr>
            <p:extLst>
              <p:ext uri="{D42A27DB-BD31-4B8C-83A1-F6EECF244321}">
                <p14:modId xmlns:p14="http://schemas.microsoft.com/office/powerpoint/2010/main" val="583706266"/>
              </p:ext>
            </p:extLst>
          </p:nvPr>
        </p:nvGraphicFramePr>
        <p:xfrm>
          <a:off x="4716016" y="2924944"/>
          <a:ext cx="4320481" cy="1219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正方形/長方形 11"/>
          <p:cNvSpPr/>
          <p:nvPr/>
        </p:nvSpPr>
        <p:spPr>
          <a:xfrm>
            <a:off x="4690864" y="2625393"/>
            <a:ext cx="616417" cy="307777"/>
          </a:xfrm>
          <a:prstGeom prst="rect">
            <a:avLst/>
          </a:prstGeom>
        </p:spPr>
        <p:txBody>
          <a:bodyPr wrap="square">
            <a:spAutoFit/>
          </a:bodyPr>
          <a:lstStyle/>
          <a:p>
            <a:r>
              <a:rPr lang="ja-JP" altLang="en-US" sz="1400" b="1" dirty="0"/>
              <a:t>関西</a:t>
            </a:r>
          </a:p>
        </p:txBody>
      </p:sp>
    </p:spTree>
    <p:extLst>
      <p:ext uri="{BB962C8B-B14F-4D97-AF65-F5344CB8AC3E}">
        <p14:creationId xmlns:p14="http://schemas.microsoft.com/office/powerpoint/2010/main" val="17777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②</a:t>
            </a:r>
            <a:r>
              <a:rPr lang="en-US" altLang="ja-JP" sz="2800" dirty="0" smtClean="0">
                <a:solidFill>
                  <a:prstClr val="white"/>
                </a:solidFill>
                <a:latin typeface="Meiryo UI" pitchFamily="50" charset="-128"/>
                <a:ea typeface="Meiryo UI" pitchFamily="50" charset="-128"/>
                <a:cs typeface="Meiryo UI" pitchFamily="50" charset="-128"/>
              </a:rPr>
              <a:t>-3 </a:t>
            </a:r>
            <a:r>
              <a:rPr lang="ja-JP" altLang="en-US" sz="2800" dirty="0" smtClean="0">
                <a:solidFill>
                  <a:schemeClr val="bg1"/>
                </a:solidFill>
              </a:rPr>
              <a:t>居住</a:t>
            </a:r>
            <a:r>
              <a:rPr lang="ja-JP" altLang="en-US" sz="2800" dirty="0">
                <a:solidFill>
                  <a:schemeClr val="bg1"/>
                </a:solidFill>
              </a:rPr>
              <a:t>で重視する</a:t>
            </a:r>
            <a:r>
              <a:rPr lang="ja-JP" altLang="en-US" sz="2800" dirty="0" smtClean="0">
                <a:solidFill>
                  <a:schemeClr val="bg1"/>
                </a:solidFill>
              </a:rPr>
              <a:t>こと（１）</a:t>
            </a:r>
            <a:endParaRPr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498553528"/>
              </p:ext>
            </p:extLst>
          </p:nvPr>
        </p:nvGraphicFramePr>
        <p:xfrm>
          <a:off x="-180528" y="1628156"/>
          <a:ext cx="5200650" cy="2469858"/>
        </p:xfrm>
        <a:graphic>
          <a:graphicData uri="http://schemas.openxmlformats.org/presentationml/2006/ole">
            <mc:AlternateContent xmlns:mc="http://schemas.openxmlformats.org/markup-compatibility/2006">
              <mc:Choice xmlns:v="urn:schemas-microsoft-com:vml" Requires="v">
                <p:oleObj spid="_x0000_s1083" name="ワークシート" r:id="rId3" imgW="5200678" imgH="2600497" progId="Excel.Sheet.12">
                  <p:embed/>
                </p:oleObj>
              </mc:Choice>
              <mc:Fallback>
                <p:oleObj name="ワークシート" r:id="rId3" imgW="5200678" imgH="2600497" progId="Excel.Sheet.12">
                  <p:embed/>
                  <p:pic>
                    <p:nvPicPr>
                      <p:cNvPr id="5" name="オブジェクト 4"/>
                      <p:cNvPicPr/>
                      <p:nvPr/>
                    </p:nvPicPr>
                    <p:blipFill>
                      <a:blip r:embed="rId4"/>
                      <a:stretch>
                        <a:fillRect/>
                      </a:stretch>
                    </p:blipFill>
                    <p:spPr>
                      <a:xfrm>
                        <a:off x="-180528" y="1628156"/>
                        <a:ext cx="5200650" cy="2469858"/>
                      </a:xfrm>
                      <a:prstGeom prst="rect">
                        <a:avLst/>
                      </a:prstGeom>
                    </p:spPr>
                  </p:pic>
                </p:oleObj>
              </mc:Fallback>
            </mc:AlternateContent>
          </a:graphicData>
        </a:graphic>
      </p:graphicFrame>
      <p:graphicFrame>
        <p:nvGraphicFramePr>
          <p:cNvPr id="9" name="Chart 11"/>
          <p:cNvGraphicFramePr>
            <a:graphicFrameLocks/>
          </p:cNvGraphicFramePr>
          <p:nvPr>
            <p:extLst>
              <p:ext uri="{D42A27DB-BD31-4B8C-83A1-F6EECF244321}">
                <p14:modId xmlns:p14="http://schemas.microsoft.com/office/powerpoint/2010/main" val="1260318935"/>
              </p:ext>
            </p:extLst>
          </p:nvPr>
        </p:nvGraphicFramePr>
        <p:xfrm>
          <a:off x="5020122" y="1622076"/>
          <a:ext cx="4108892" cy="2475938"/>
        </p:xfrm>
        <a:graphic>
          <a:graphicData uri="http://schemas.openxmlformats.org/drawingml/2006/chart">
            <c:chart xmlns:c="http://schemas.openxmlformats.org/drawingml/2006/chart" xmlns:r="http://schemas.openxmlformats.org/officeDocument/2006/relationships" r:id="rId5"/>
          </a:graphicData>
        </a:graphic>
      </p:graphicFrame>
      <p:sp>
        <p:nvSpPr>
          <p:cNvPr id="10" name="正方形/長方形 9"/>
          <p:cNvSpPr/>
          <p:nvPr/>
        </p:nvSpPr>
        <p:spPr>
          <a:xfrm>
            <a:off x="107503" y="1509765"/>
            <a:ext cx="543739" cy="307777"/>
          </a:xfrm>
          <a:prstGeom prst="rect">
            <a:avLst/>
          </a:prstGeom>
        </p:spPr>
        <p:txBody>
          <a:bodyPr wrap="none">
            <a:spAutoFit/>
          </a:bodyPr>
          <a:lstStyle/>
          <a:p>
            <a:r>
              <a:rPr lang="ja-JP" altLang="en-US" sz="1400" b="1" dirty="0" smtClean="0"/>
              <a:t>大阪</a:t>
            </a:r>
            <a:endParaRPr lang="ja-JP" altLang="en-US" sz="1400" b="1" dirty="0"/>
          </a:p>
        </p:txBody>
      </p:sp>
      <p:sp>
        <p:nvSpPr>
          <p:cNvPr id="11" name="正方形/長方形 10"/>
          <p:cNvSpPr/>
          <p:nvPr/>
        </p:nvSpPr>
        <p:spPr>
          <a:xfrm>
            <a:off x="107504" y="4240138"/>
            <a:ext cx="543739" cy="307777"/>
          </a:xfrm>
          <a:prstGeom prst="rect">
            <a:avLst/>
          </a:prstGeom>
        </p:spPr>
        <p:txBody>
          <a:bodyPr wrap="none">
            <a:spAutoFit/>
          </a:bodyPr>
          <a:lstStyle/>
          <a:p>
            <a:r>
              <a:rPr lang="ja-JP" altLang="en-US" sz="1400" b="1" dirty="0"/>
              <a:t>東京</a:t>
            </a:r>
          </a:p>
        </p:txBody>
      </p:sp>
      <p:graphicFrame>
        <p:nvGraphicFramePr>
          <p:cNvPr id="13" name="Chart 11"/>
          <p:cNvGraphicFramePr>
            <a:graphicFrameLocks/>
          </p:cNvGraphicFramePr>
          <p:nvPr>
            <p:extLst>
              <p:ext uri="{D42A27DB-BD31-4B8C-83A1-F6EECF244321}">
                <p14:modId xmlns:p14="http://schemas.microsoft.com/office/powerpoint/2010/main" val="2866128353"/>
              </p:ext>
            </p:extLst>
          </p:nvPr>
        </p:nvGraphicFramePr>
        <p:xfrm>
          <a:off x="5020122" y="4369391"/>
          <a:ext cx="4123878" cy="2434296"/>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a:extLst>
              <a:ext uri="{FF2B5EF4-FFF2-40B4-BE49-F238E27FC236}">
                <a16:creationId xmlns:a16="http://schemas.microsoft.com/office/drawing/2014/main" id="{4A301A11-D686-4320-A71C-68DA37A7EEA7}"/>
              </a:ext>
            </a:extLst>
          </p:cNvPr>
          <p:cNvSpPr/>
          <p:nvPr/>
        </p:nvSpPr>
        <p:spPr>
          <a:xfrm>
            <a:off x="107505" y="670361"/>
            <a:ext cx="8856984" cy="584775"/>
          </a:xfrm>
          <a:prstGeom prst="rect">
            <a:avLst/>
          </a:prstGeom>
          <a:ln w="19050">
            <a:solidFill>
              <a:schemeClr val="tx1"/>
            </a:solidFill>
            <a:prstDash val="sysDash"/>
          </a:ln>
        </p:spPr>
        <p:txBody>
          <a:bodyPr wrap="square">
            <a:spAutoFit/>
          </a:bodyPr>
          <a:lstStyle/>
          <a:p>
            <a:pPr marL="180000" lvl="0" indent="-457200" algn="just">
              <a:defRPr/>
            </a:pPr>
            <a:r>
              <a:rPr lang="ja-JP" altLang="en-US" sz="1600" b="1" dirty="0" smtClean="0">
                <a:latin typeface="Meiryo UI"/>
                <a:ea typeface="Meiryo UI"/>
              </a:rPr>
              <a:t>〇大阪、東京ともに、住む場所を決める際に重視するのは、「買い物、飲食など日常生活が便利であること」、「治安がよいこと」、「公共交通機関（電車・バス）が便利であること」の順番。</a:t>
            </a:r>
            <a:endParaRPr lang="en-US" altLang="ja-JP" sz="1600" b="1" dirty="0" smtClean="0">
              <a:latin typeface="Meiryo UI"/>
              <a:ea typeface="Meiryo UI"/>
            </a:endParaRPr>
          </a:p>
        </p:txBody>
      </p:sp>
      <p:sp>
        <p:nvSpPr>
          <p:cNvPr id="15" name="正方形/長方形 14"/>
          <p:cNvSpPr/>
          <p:nvPr/>
        </p:nvSpPr>
        <p:spPr>
          <a:xfrm>
            <a:off x="0" y="1320378"/>
            <a:ext cx="6408712" cy="276999"/>
          </a:xfrm>
          <a:prstGeom prst="rect">
            <a:avLst/>
          </a:prstGeom>
        </p:spPr>
        <p:txBody>
          <a:bodyPr wrap="square">
            <a:spAutoFit/>
          </a:bodyPr>
          <a:lstStyle/>
          <a:p>
            <a:r>
              <a:rPr lang="ja-JP" altLang="en-US" sz="1200" u="sng" dirty="0" smtClean="0"/>
              <a:t>あなた</a:t>
            </a:r>
            <a:r>
              <a:rPr lang="ja-JP" altLang="en-US" sz="1200" u="sng" dirty="0"/>
              <a:t>が住む場所を決める際に重視することを</a:t>
            </a:r>
            <a:r>
              <a:rPr lang="en-US" altLang="ja-JP" sz="1200" u="sng" dirty="0"/>
              <a:t>3</a:t>
            </a:r>
            <a:r>
              <a:rPr lang="ja-JP" altLang="en-US" sz="1200" u="sng" dirty="0"/>
              <a:t>つ以内でお選びください。</a:t>
            </a:r>
          </a:p>
        </p:txBody>
      </p:sp>
      <p:sp>
        <p:nvSpPr>
          <p:cNvPr id="2" name="楕円 1"/>
          <p:cNvSpPr/>
          <p:nvPr/>
        </p:nvSpPr>
        <p:spPr>
          <a:xfrm>
            <a:off x="7164288" y="2618585"/>
            <a:ext cx="864096"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6674216" y="1928818"/>
            <a:ext cx="864096"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6300192" y="3250002"/>
            <a:ext cx="864096"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6732240" y="4620004"/>
            <a:ext cx="864096"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164288" y="5260069"/>
            <a:ext cx="864096"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660232" y="6000593"/>
            <a:ext cx="864096"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7"/>
          <a:stretch>
            <a:fillRect/>
          </a:stretch>
        </p:blipFill>
        <p:spPr>
          <a:xfrm>
            <a:off x="-30394" y="4369391"/>
            <a:ext cx="5050516" cy="2455538"/>
          </a:xfrm>
          <a:prstGeom prst="rect">
            <a:avLst/>
          </a:prstGeom>
        </p:spPr>
      </p:pic>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9228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10</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1948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②</a:t>
            </a:r>
            <a:r>
              <a:rPr lang="en-US" altLang="ja-JP" sz="2800" dirty="0" smtClean="0">
                <a:solidFill>
                  <a:prstClr val="white"/>
                </a:solidFill>
                <a:latin typeface="Meiryo UI" pitchFamily="50" charset="-128"/>
                <a:ea typeface="Meiryo UI" pitchFamily="50" charset="-128"/>
                <a:cs typeface="Meiryo UI" pitchFamily="50" charset="-128"/>
              </a:rPr>
              <a:t>-3 </a:t>
            </a:r>
            <a:r>
              <a:rPr lang="ja-JP" altLang="en-US" sz="2800" dirty="0" smtClean="0">
                <a:solidFill>
                  <a:schemeClr val="bg1"/>
                </a:solidFill>
              </a:rPr>
              <a:t>居住</a:t>
            </a:r>
            <a:r>
              <a:rPr lang="ja-JP" altLang="en-US" sz="2800" dirty="0">
                <a:solidFill>
                  <a:schemeClr val="bg1"/>
                </a:solidFill>
              </a:rPr>
              <a:t>で重視する</a:t>
            </a:r>
            <a:r>
              <a:rPr lang="ja-JP" altLang="en-US" sz="2800" dirty="0" smtClean="0">
                <a:solidFill>
                  <a:schemeClr val="bg1"/>
                </a:solidFill>
              </a:rPr>
              <a:t>こと（２）</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9228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11</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76285" y="2690480"/>
            <a:ext cx="543739" cy="307777"/>
          </a:xfrm>
          <a:prstGeom prst="rect">
            <a:avLst/>
          </a:prstGeom>
        </p:spPr>
        <p:txBody>
          <a:bodyPr wrap="none">
            <a:spAutoFit/>
          </a:bodyPr>
          <a:lstStyle/>
          <a:p>
            <a:r>
              <a:rPr lang="ja-JP" altLang="en-US" sz="1400" b="1" dirty="0" smtClean="0"/>
              <a:t>関西</a:t>
            </a:r>
            <a:endParaRPr lang="ja-JP" altLang="en-US" sz="1400" b="1" dirty="0"/>
          </a:p>
        </p:txBody>
      </p:sp>
      <p:sp>
        <p:nvSpPr>
          <p:cNvPr id="15" name="正方形/長方形 14"/>
          <p:cNvSpPr/>
          <p:nvPr/>
        </p:nvSpPr>
        <p:spPr>
          <a:xfrm>
            <a:off x="26092" y="1818852"/>
            <a:ext cx="6408712" cy="276999"/>
          </a:xfrm>
          <a:prstGeom prst="rect">
            <a:avLst/>
          </a:prstGeom>
        </p:spPr>
        <p:txBody>
          <a:bodyPr wrap="square">
            <a:spAutoFit/>
          </a:bodyPr>
          <a:lstStyle/>
          <a:p>
            <a:r>
              <a:rPr lang="ja-JP" altLang="en-US" sz="1200" u="sng" dirty="0" smtClean="0"/>
              <a:t>あなた</a:t>
            </a:r>
            <a:r>
              <a:rPr lang="ja-JP" altLang="en-US" sz="1200" u="sng" dirty="0"/>
              <a:t>が住む場所を決める際に重視することを</a:t>
            </a:r>
            <a:r>
              <a:rPr lang="en-US" altLang="ja-JP" sz="1200" u="sng" dirty="0"/>
              <a:t>3</a:t>
            </a:r>
            <a:r>
              <a:rPr lang="ja-JP" altLang="en-US" sz="1200" u="sng" dirty="0"/>
              <a:t>つ以内でお選びください。</a:t>
            </a:r>
          </a:p>
        </p:txBody>
      </p:sp>
      <p:pic>
        <p:nvPicPr>
          <p:cNvPr id="3" name="図 2"/>
          <p:cNvPicPr>
            <a:picLocks noChangeAspect="1"/>
          </p:cNvPicPr>
          <p:nvPr/>
        </p:nvPicPr>
        <p:blipFill>
          <a:blip r:embed="rId2"/>
          <a:stretch>
            <a:fillRect/>
          </a:stretch>
        </p:blipFill>
        <p:spPr>
          <a:xfrm>
            <a:off x="4867615" y="2854103"/>
            <a:ext cx="4276386" cy="2467833"/>
          </a:xfrm>
          <a:prstGeom prst="rect">
            <a:avLst/>
          </a:prstGeom>
        </p:spPr>
      </p:pic>
      <p:sp>
        <p:nvSpPr>
          <p:cNvPr id="7" name="楕円 6"/>
          <p:cNvSpPr/>
          <p:nvPr/>
        </p:nvSpPr>
        <p:spPr>
          <a:xfrm>
            <a:off x="7331099" y="3137345"/>
            <a:ext cx="671380" cy="36004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6995409" y="3826192"/>
            <a:ext cx="671380" cy="36004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6461377" y="3309952"/>
            <a:ext cx="671380" cy="36004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A301A11-D686-4320-A71C-68DA37A7EEA7}"/>
              </a:ext>
            </a:extLst>
          </p:cNvPr>
          <p:cNvSpPr/>
          <p:nvPr/>
        </p:nvSpPr>
        <p:spPr>
          <a:xfrm>
            <a:off x="76285" y="639448"/>
            <a:ext cx="8856984" cy="584775"/>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smtClean="0">
                <a:latin typeface="Meiryo UI"/>
                <a:ea typeface="Meiryo UI"/>
              </a:rPr>
              <a:t>〇関西では、住む場所を決める際に重視するのは</a:t>
            </a:r>
            <a:r>
              <a:rPr lang="ja-JP" altLang="en-US" sz="1600" dirty="0">
                <a:latin typeface="Meiryo UI"/>
                <a:ea typeface="Meiryo UI"/>
              </a:rPr>
              <a:t>、 「治安がよいこと」 </a:t>
            </a:r>
            <a:r>
              <a:rPr lang="ja-JP" altLang="en-US" sz="1600" dirty="0" smtClean="0">
                <a:latin typeface="Meiryo UI"/>
                <a:ea typeface="Meiryo UI"/>
              </a:rPr>
              <a:t>、「買い物、飲食など日常生活が便利であること」、「災害に強い」</a:t>
            </a:r>
            <a:r>
              <a:rPr lang="ja-JP" altLang="en-US" sz="1600" dirty="0">
                <a:latin typeface="Meiryo UI"/>
                <a:ea typeface="Meiryo UI"/>
              </a:rPr>
              <a:t>の</a:t>
            </a:r>
            <a:r>
              <a:rPr lang="ja-JP" altLang="en-US" sz="1600" dirty="0" smtClean="0">
                <a:latin typeface="Meiryo UI"/>
                <a:ea typeface="Meiryo UI"/>
              </a:rPr>
              <a:t>順番</a:t>
            </a:r>
            <a:r>
              <a:rPr lang="ja-JP" altLang="en-US" sz="1600" dirty="0">
                <a:latin typeface="Meiryo UI"/>
                <a:ea typeface="Meiryo UI"/>
              </a:rPr>
              <a:t>。</a:t>
            </a:r>
            <a:endParaRPr lang="en-US" altLang="ja-JP" sz="1600" dirty="0" smtClean="0">
              <a:latin typeface="Meiryo UI"/>
              <a:ea typeface="Meiryo UI"/>
            </a:endParaRPr>
          </a:p>
        </p:txBody>
      </p:sp>
      <p:pic>
        <p:nvPicPr>
          <p:cNvPr id="2" name="図 1"/>
          <p:cNvPicPr>
            <a:picLocks noChangeAspect="1"/>
          </p:cNvPicPr>
          <p:nvPr/>
        </p:nvPicPr>
        <p:blipFill>
          <a:blip r:embed="rId3"/>
          <a:stretch>
            <a:fillRect/>
          </a:stretch>
        </p:blipFill>
        <p:spPr>
          <a:xfrm>
            <a:off x="35496" y="2854103"/>
            <a:ext cx="4832118" cy="2478844"/>
          </a:xfrm>
          <a:prstGeom prst="rect">
            <a:avLst/>
          </a:prstGeom>
        </p:spPr>
      </p:pic>
    </p:spTree>
    <p:extLst>
      <p:ext uri="{BB962C8B-B14F-4D97-AF65-F5344CB8AC3E}">
        <p14:creationId xmlns:p14="http://schemas.microsoft.com/office/powerpoint/2010/main" val="96501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a:t>
            </a:r>
            <a:r>
              <a:rPr lang="ja-JP" altLang="en-US" sz="2800" dirty="0">
                <a:solidFill>
                  <a:prstClr val="white"/>
                </a:solidFill>
                <a:latin typeface="Meiryo UI" pitchFamily="50" charset="-128"/>
                <a:ea typeface="Meiryo UI" pitchFamily="50" charset="-128"/>
                <a:cs typeface="Meiryo UI" pitchFamily="50" charset="-128"/>
              </a:rPr>
              <a:t>　</a:t>
            </a:r>
            <a:r>
              <a:rPr lang="ja-JP" altLang="en-US" sz="2800" dirty="0" smtClean="0">
                <a:solidFill>
                  <a:prstClr val="white"/>
                </a:solidFill>
                <a:latin typeface="Meiryo UI" pitchFamily="50" charset="-128"/>
                <a:ea typeface="Meiryo UI" pitchFamily="50" charset="-128"/>
                <a:cs typeface="Meiryo UI" pitchFamily="50" charset="-128"/>
              </a:rPr>
              <a:t>③</a:t>
            </a:r>
            <a:r>
              <a:rPr lang="en-US" altLang="ja-JP" sz="2800" dirty="0" smtClean="0">
                <a:solidFill>
                  <a:prstClr val="white"/>
                </a:solidFill>
                <a:latin typeface="Meiryo UI" pitchFamily="50" charset="-128"/>
                <a:ea typeface="Meiryo UI" pitchFamily="50" charset="-128"/>
                <a:cs typeface="Meiryo UI" pitchFamily="50" charset="-128"/>
              </a:rPr>
              <a:t>-</a:t>
            </a:r>
            <a:r>
              <a:rPr lang="ja-JP" altLang="en-US" sz="2800" dirty="0" smtClean="0">
                <a:solidFill>
                  <a:prstClr val="white"/>
                </a:solidFill>
                <a:latin typeface="Meiryo UI" pitchFamily="50" charset="-128"/>
                <a:ea typeface="Meiryo UI" pitchFamily="50" charset="-128"/>
                <a:cs typeface="Meiryo UI" pitchFamily="50" charset="-128"/>
              </a:rPr>
              <a:t>１大阪の良いところ</a:t>
            </a:r>
            <a:endParaRPr lang="ja-JP" altLang="en-US" sz="2800" dirty="0">
              <a:solidFill>
                <a:prstClr val="white"/>
              </a:solidFill>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10400" y="656369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12</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301A11-D686-4320-A71C-68DA37A7EEA7}"/>
              </a:ext>
            </a:extLst>
          </p:cNvPr>
          <p:cNvSpPr/>
          <p:nvPr/>
        </p:nvSpPr>
        <p:spPr>
          <a:xfrm>
            <a:off x="251519" y="658330"/>
            <a:ext cx="8640961" cy="1815882"/>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smtClean="0">
                <a:solidFill>
                  <a:prstClr val="black"/>
                </a:solidFill>
                <a:latin typeface="Meiryo UI"/>
                <a:ea typeface="Meiryo UI"/>
              </a:rPr>
              <a:t>〇「大阪について</a:t>
            </a:r>
            <a:r>
              <a:rPr lang="ja-JP" altLang="en-US" sz="1600" dirty="0">
                <a:solidFill>
                  <a:prstClr val="black"/>
                </a:solidFill>
                <a:latin typeface="Meiryo UI"/>
                <a:ea typeface="Meiryo UI"/>
              </a:rPr>
              <a:t>良いと思っていることはどれです</a:t>
            </a:r>
            <a:r>
              <a:rPr lang="ja-JP" altLang="en-US" sz="1600" dirty="0" smtClean="0">
                <a:solidFill>
                  <a:prstClr val="black"/>
                </a:solidFill>
                <a:latin typeface="Meiryo UI"/>
                <a:ea typeface="Meiryo UI"/>
              </a:rPr>
              <a:t>か。」</a:t>
            </a:r>
            <a:r>
              <a:rPr lang="ja-JP" altLang="en-US" sz="1600" dirty="0">
                <a:solidFill>
                  <a:prstClr val="black"/>
                </a:solidFill>
                <a:latin typeface="Meiryo UI"/>
                <a:ea typeface="Meiryo UI"/>
              </a:rPr>
              <a:t>への回答では、</a:t>
            </a:r>
            <a:r>
              <a:rPr lang="ja-JP" altLang="en-US" sz="1600" b="1" dirty="0">
                <a:solidFill>
                  <a:prstClr val="black"/>
                </a:solidFill>
                <a:latin typeface="Meiryo UI"/>
                <a:ea typeface="Meiryo UI"/>
              </a:rPr>
              <a:t>大阪府民</a:t>
            </a:r>
            <a:r>
              <a:rPr lang="ja-JP" altLang="en-US" sz="1600" dirty="0">
                <a:solidFill>
                  <a:prstClr val="black"/>
                </a:solidFill>
                <a:latin typeface="Meiryo UI"/>
                <a:ea typeface="Meiryo UI"/>
              </a:rPr>
              <a:t>は、</a:t>
            </a:r>
            <a:r>
              <a:rPr lang="ja-JP" altLang="en-US" sz="1600" b="1" dirty="0">
                <a:solidFill>
                  <a:prstClr val="black"/>
                </a:solidFill>
                <a:latin typeface="Meiryo UI"/>
                <a:ea typeface="Meiryo UI"/>
              </a:rPr>
              <a:t>「買い物、飲食など、日常生活が便利である」が</a:t>
            </a:r>
            <a:r>
              <a:rPr lang="en-US" altLang="ja-JP" sz="1600" b="1" dirty="0">
                <a:solidFill>
                  <a:prstClr val="black"/>
                </a:solidFill>
                <a:latin typeface="Meiryo UI"/>
                <a:ea typeface="Meiryo UI"/>
              </a:rPr>
              <a:t>59.1%</a:t>
            </a:r>
            <a:r>
              <a:rPr lang="ja-JP" altLang="en-US" sz="1600" dirty="0">
                <a:solidFill>
                  <a:prstClr val="black"/>
                </a:solidFill>
                <a:latin typeface="Meiryo UI"/>
                <a:ea typeface="Meiryo UI"/>
              </a:rPr>
              <a:t>で最も高く、次いで</a:t>
            </a:r>
            <a:r>
              <a:rPr lang="ja-JP" altLang="en-US" sz="1600" b="1" dirty="0">
                <a:solidFill>
                  <a:prstClr val="black"/>
                </a:solidFill>
                <a:latin typeface="Meiryo UI"/>
                <a:ea typeface="Meiryo UI"/>
              </a:rPr>
              <a:t>「交通が充実している</a:t>
            </a:r>
            <a:r>
              <a:rPr lang="en-US" altLang="ja-JP" sz="1600" b="1" dirty="0">
                <a:solidFill>
                  <a:prstClr val="black"/>
                </a:solidFill>
                <a:latin typeface="Meiryo UI"/>
                <a:ea typeface="Meiryo UI"/>
              </a:rPr>
              <a:t>(52.0%)</a:t>
            </a:r>
            <a:r>
              <a:rPr lang="ja-JP" altLang="en-US" sz="1600" b="1" dirty="0">
                <a:solidFill>
                  <a:prstClr val="black"/>
                </a:solidFill>
                <a:latin typeface="Meiryo UI"/>
                <a:ea typeface="Meiryo UI"/>
              </a:rPr>
              <a:t>」「通勤・通学に便利である</a:t>
            </a:r>
            <a:r>
              <a:rPr lang="en-US" altLang="ja-JP" sz="1600" b="1" dirty="0">
                <a:solidFill>
                  <a:prstClr val="black"/>
                </a:solidFill>
                <a:latin typeface="Meiryo UI"/>
                <a:ea typeface="Meiryo UI"/>
              </a:rPr>
              <a:t>(46.6%)</a:t>
            </a:r>
            <a:r>
              <a:rPr lang="ja-JP" altLang="en-US" sz="1600" b="1" dirty="0">
                <a:solidFill>
                  <a:prstClr val="black"/>
                </a:solidFill>
                <a:latin typeface="Meiryo UI"/>
                <a:ea typeface="Meiryo UI"/>
              </a:rPr>
              <a:t>」</a:t>
            </a:r>
            <a:r>
              <a:rPr lang="ja-JP" altLang="en-US" sz="1600" dirty="0">
                <a:solidFill>
                  <a:prstClr val="black"/>
                </a:solidFill>
                <a:latin typeface="Meiryo UI"/>
                <a:ea typeface="Meiryo UI"/>
              </a:rPr>
              <a:t>である。</a:t>
            </a:r>
          </a:p>
          <a:p>
            <a:pPr marL="180000" lvl="0" indent="-457200" algn="just">
              <a:defRPr/>
            </a:pPr>
            <a:r>
              <a:rPr lang="ja-JP" altLang="en-US" sz="1600" dirty="0" smtClean="0">
                <a:solidFill>
                  <a:prstClr val="black"/>
                </a:solidFill>
                <a:latin typeface="Meiryo UI"/>
                <a:ea typeface="Meiryo UI"/>
              </a:rPr>
              <a:t>〇</a:t>
            </a:r>
            <a:r>
              <a:rPr lang="ja-JP" altLang="en-US" sz="1600" b="1" dirty="0" smtClean="0">
                <a:solidFill>
                  <a:prstClr val="black"/>
                </a:solidFill>
                <a:latin typeface="Meiryo UI"/>
                <a:ea typeface="Meiryo UI"/>
              </a:rPr>
              <a:t>東京</a:t>
            </a:r>
            <a:r>
              <a:rPr lang="ja-JP" altLang="en-US" sz="1600" b="1" dirty="0">
                <a:solidFill>
                  <a:prstClr val="black"/>
                </a:solidFill>
                <a:latin typeface="Meiryo UI"/>
                <a:ea typeface="Meiryo UI"/>
              </a:rPr>
              <a:t>都民</a:t>
            </a:r>
            <a:r>
              <a:rPr lang="ja-JP" altLang="en-US" sz="1600" dirty="0">
                <a:solidFill>
                  <a:prstClr val="black"/>
                </a:solidFill>
                <a:latin typeface="Meiryo UI"/>
                <a:ea typeface="Meiryo UI"/>
              </a:rPr>
              <a:t>では、</a:t>
            </a:r>
            <a:r>
              <a:rPr lang="ja-JP" altLang="en-US" sz="1600" b="1" dirty="0">
                <a:solidFill>
                  <a:prstClr val="black"/>
                </a:solidFill>
                <a:latin typeface="Meiryo UI"/>
                <a:ea typeface="Meiryo UI"/>
              </a:rPr>
              <a:t>「まちがにぎやかでおもしろい」が</a:t>
            </a:r>
            <a:r>
              <a:rPr lang="en-US" altLang="ja-JP" sz="1600" b="1" dirty="0">
                <a:solidFill>
                  <a:prstClr val="black"/>
                </a:solidFill>
                <a:latin typeface="Meiryo UI"/>
                <a:ea typeface="Meiryo UI"/>
              </a:rPr>
              <a:t>50.7%</a:t>
            </a:r>
            <a:r>
              <a:rPr lang="ja-JP" altLang="en-US" sz="1600" dirty="0">
                <a:solidFill>
                  <a:prstClr val="black"/>
                </a:solidFill>
                <a:latin typeface="Meiryo UI"/>
                <a:ea typeface="Meiryo UI"/>
              </a:rPr>
              <a:t>で最も高く、次いで</a:t>
            </a:r>
            <a:r>
              <a:rPr lang="ja-JP" altLang="en-US" sz="1600" b="1" dirty="0">
                <a:solidFill>
                  <a:prstClr val="black"/>
                </a:solidFill>
                <a:latin typeface="Meiryo UI"/>
                <a:ea typeface="Meiryo UI"/>
              </a:rPr>
              <a:t>「豊かな食がある</a:t>
            </a:r>
            <a:r>
              <a:rPr lang="en-US" altLang="ja-JP" sz="1600" b="1" dirty="0">
                <a:solidFill>
                  <a:prstClr val="black"/>
                </a:solidFill>
                <a:latin typeface="Meiryo UI"/>
                <a:ea typeface="Meiryo UI"/>
              </a:rPr>
              <a:t>(40.9%)</a:t>
            </a:r>
            <a:r>
              <a:rPr lang="ja-JP" altLang="en-US" sz="1600" b="1" dirty="0">
                <a:solidFill>
                  <a:prstClr val="black"/>
                </a:solidFill>
                <a:latin typeface="Meiryo UI"/>
                <a:ea typeface="Meiryo UI"/>
              </a:rPr>
              <a:t>」「住む人たちに人情味がある</a:t>
            </a:r>
            <a:r>
              <a:rPr lang="en-US" altLang="ja-JP" sz="1600" b="1" dirty="0">
                <a:solidFill>
                  <a:prstClr val="black"/>
                </a:solidFill>
                <a:latin typeface="Meiryo UI"/>
                <a:ea typeface="Meiryo UI"/>
              </a:rPr>
              <a:t>(25.6%)</a:t>
            </a:r>
            <a:r>
              <a:rPr lang="ja-JP" altLang="en-US" sz="1600" b="1" dirty="0">
                <a:solidFill>
                  <a:prstClr val="black"/>
                </a:solidFill>
                <a:latin typeface="Meiryo UI"/>
                <a:ea typeface="Meiryo UI"/>
              </a:rPr>
              <a:t>」</a:t>
            </a:r>
            <a:r>
              <a:rPr lang="ja-JP" altLang="en-US" sz="1600" dirty="0">
                <a:solidFill>
                  <a:prstClr val="black"/>
                </a:solidFill>
                <a:latin typeface="Meiryo UI"/>
                <a:ea typeface="Meiryo UI"/>
              </a:rPr>
              <a:t>である。</a:t>
            </a:r>
          </a:p>
          <a:p>
            <a:pPr marL="180000" lvl="0" indent="-457200" algn="just">
              <a:defRPr/>
            </a:pPr>
            <a:r>
              <a:rPr lang="ja-JP" altLang="en-US" sz="1600" dirty="0" smtClean="0">
                <a:solidFill>
                  <a:prstClr val="black"/>
                </a:solidFill>
                <a:latin typeface="Meiryo UI"/>
                <a:ea typeface="Meiryo UI"/>
              </a:rPr>
              <a:t>〇</a:t>
            </a:r>
            <a:r>
              <a:rPr lang="ja-JP" altLang="en-US" sz="1600" b="1" dirty="0" smtClean="0">
                <a:solidFill>
                  <a:prstClr val="black"/>
                </a:solidFill>
                <a:latin typeface="Meiryo UI"/>
                <a:ea typeface="Meiryo UI"/>
              </a:rPr>
              <a:t>関西在住者</a:t>
            </a:r>
            <a:r>
              <a:rPr lang="ja-JP" altLang="en-US" sz="1600" dirty="0" smtClean="0">
                <a:solidFill>
                  <a:prstClr val="black"/>
                </a:solidFill>
                <a:latin typeface="Meiryo UI"/>
                <a:ea typeface="Meiryo UI"/>
              </a:rPr>
              <a:t>では</a:t>
            </a:r>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「買い物、飲食など、日常生活が便利である」が</a:t>
            </a:r>
            <a:r>
              <a:rPr lang="en-US" altLang="ja-JP" sz="1600" b="1" dirty="0">
                <a:solidFill>
                  <a:prstClr val="black"/>
                </a:solidFill>
                <a:latin typeface="Meiryo UI"/>
                <a:ea typeface="Meiryo UI"/>
              </a:rPr>
              <a:t>52.6%</a:t>
            </a:r>
            <a:r>
              <a:rPr lang="ja-JP" altLang="en-US" sz="1600" dirty="0">
                <a:solidFill>
                  <a:prstClr val="black"/>
                </a:solidFill>
                <a:latin typeface="Meiryo UI"/>
                <a:ea typeface="Meiryo UI"/>
              </a:rPr>
              <a:t>で最も高く、次いで</a:t>
            </a:r>
            <a:r>
              <a:rPr lang="ja-JP" altLang="en-US" sz="1600" b="1" dirty="0">
                <a:solidFill>
                  <a:prstClr val="black"/>
                </a:solidFill>
                <a:latin typeface="Meiryo UI"/>
                <a:ea typeface="Meiryo UI"/>
              </a:rPr>
              <a:t>「交通が充実している</a:t>
            </a:r>
            <a:r>
              <a:rPr lang="en-US" altLang="ja-JP" sz="1600" b="1" dirty="0">
                <a:solidFill>
                  <a:prstClr val="black"/>
                </a:solidFill>
                <a:latin typeface="Meiryo UI"/>
                <a:ea typeface="Meiryo UI"/>
              </a:rPr>
              <a:t>(51.1%)</a:t>
            </a:r>
            <a:r>
              <a:rPr lang="ja-JP" altLang="en-US" sz="1600" b="1" dirty="0">
                <a:solidFill>
                  <a:prstClr val="black"/>
                </a:solidFill>
                <a:latin typeface="Meiryo UI"/>
                <a:ea typeface="Meiryo UI"/>
              </a:rPr>
              <a:t>」「まちがにぎやかでおもしろい</a:t>
            </a:r>
            <a:r>
              <a:rPr lang="en-US" altLang="ja-JP" sz="1600" b="1" dirty="0">
                <a:solidFill>
                  <a:prstClr val="black"/>
                </a:solidFill>
                <a:latin typeface="Meiryo UI"/>
                <a:ea typeface="Meiryo UI"/>
              </a:rPr>
              <a:t>(46.0%)</a:t>
            </a:r>
            <a:r>
              <a:rPr lang="ja-JP" altLang="en-US" sz="1600" b="1" dirty="0">
                <a:solidFill>
                  <a:prstClr val="black"/>
                </a:solidFill>
                <a:latin typeface="Meiryo UI"/>
                <a:ea typeface="Meiryo UI"/>
              </a:rPr>
              <a:t>」</a:t>
            </a:r>
            <a:r>
              <a:rPr lang="ja-JP" altLang="en-US" sz="1600" dirty="0">
                <a:solidFill>
                  <a:prstClr val="black"/>
                </a:solidFill>
                <a:latin typeface="Meiryo UI"/>
                <a:ea typeface="Meiryo UI"/>
              </a:rPr>
              <a:t>である。</a:t>
            </a:r>
          </a:p>
        </p:txBody>
      </p:sp>
      <p:pic>
        <p:nvPicPr>
          <p:cNvPr id="8" name="図 7"/>
          <p:cNvPicPr>
            <a:picLocks noChangeAspect="1"/>
          </p:cNvPicPr>
          <p:nvPr/>
        </p:nvPicPr>
        <p:blipFill>
          <a:blip r:embed="rId2"/>
          <a:stretch>
            <a:fillRect/>
          </a:stretch>
        </p:blipFill>
        <p:spPr>
          <a:xfrm>
            <a:off x="32319" y="2474212"/>
            <a:ext cx="9201151" cy="4195148"/>
          </a:xfrm>
          <a:prstGeom prst="rect">
            <a:avLst/>
          </a:prstGeom>
        </p:spPr>
      </p:pic>
      <p:sp>
        <p:nvSpPr>
          <p:cNvPr id="9" name="楕円 8"/>
          <p:cNvSpPr/>
          <p:nvPr/>
        </p:nvSpPr>
        <p:spPr>
          <a:xfrm>
            <a:off x="2651848" y="3177064"/>
            <a:ext cx="288032"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4436063" y="3329464"/>
            <a:ext cx="261847"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303840" y="3469832"/>
            <a:ext cx="288032"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5584623" y="3371250"/>
            <a:ext cx="288032" cy="21640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6300192" y="3593335"/>
            <a:ext cx="288032" cy="21640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940152" y="3975618"/>
            <a:ext cx="288032" cy="178845"/>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2879904" y="3407964"/>
            <a:ext cx="288032" cy="162586"/>
          </a:xfrm>
          <a:prstGeom prst="ellipse">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4644008" y="3429000"/>
            <a:ext cx="288032" cy="162586"/>
          </a:xfrm>
          <a:prstGeom prst="ellipse">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5700064" y="3525072"/>
            <a:ext cx="288032" cy="162586"/>
          </a:xfrm>
          <a:prstGeom prst="ellipse">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102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a:t>
            </a:r>
            <a:r>
              <a:rPr lang="ja-JP" altLang="en-US" sz="2800" dirty="0">
                <a:solidFill>
                  <a:prstClr val="white"/>
                </a:solidFill>
                <a:latin typeface="Meiryo UI" pitchFamily="50" charset="-128"/>
                <a:ea typeface="Meiryo UI" pitchFamily="50" charset="-128"/>
                <a:cs typeface="Meiryo UI" pitchFamily="50" charset="-128"/>
              </a:rPr>
              <a:t>　</a:t>
            </a:r>
            <a:r>
              <a:rPr lang="ja-JP" altLang="en-US" sz="2800" dirty="0" smtClean="0">
                <a:solidFill>
                  <a:prstClr val="white"/>
                </a:solidFill>
                <a:latin typeface="Meiryo UI" pitchFamily="50" charset="-128"/>
                <a:ea typeface="Meiryo UI" pitchFamily="50" charset="-128"/>
                <a:cs typeface="Meiryo UI" pitchFamily="50" charset="-128"/>
              </a:rPr>
              <a:t>③</a:t>
            </a:r>
            <a:r>
              <a:rPr lang="en-US" altLang="ja-JP" sz="2800" dirty="0" smtClean="0">
                <a:solidFill>
                  <a:prstClr val="white"/>
                </a:solidFill>
                <a:latin typeface="Meiryo UI" pitchFamily="50" charset="-128"/>
                <a:ea typeface="Meiryo UI" pitchFamily="50" charset="-128"/>
                <a:cs typeface="Meiryo UI" pitchFamily="50" charset="-128"/>
              </a:rPr>
              <a:t>-2 </a:t>
            </a:r>
            <a:r>
              <a:rPr lang="ja-JP" altLang="en-US" sz="2800" dirty="0" smtClean="0">
                <a:solidFill>
                  <a:prstClr val="white"/>
                </a:solidFill>
                <a:latin typeface="Meiryo UI" pitchFamily="50" charset="-128"/>
                <a:ea typeface="Meiryo UI" pitchFamily="50" charset="-128"/>
                <a:cs typeface="Meiryo UI" pitchFamily="50" charset="-128"/>
              </a:rPr>
              <a:t>大阪の悪いところ</a:t>
            </a:r>
            <a:endParaRPr lang="ja-JP" altLang="en-US" sz="2800" dirty="0">
              <a:solidFill>
                <a:prstClr val="white"/>
              </a:solidFill>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10400" y="65923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13</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301A11-D686-4320-A71C-68DA37A7EEA7}"/>
              </a:ext>
            </a:extLst>
          </p:cNvPr>
          <p:cNvSpPr/>
          <p:nvPr/>
        </p:nvSpPr>
        <p:spPr>
          <a:xfrm>
            <a:off x="133085" y="658522"/>
            <a:ext cx="8877829" cy="1569660"/>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smtClean="0">
                <a:solidFill>
                  <a:prstClr val="black"/>
                </a:solidFill>
                <a:latin typeface="Meiryo UI"/>
                <a:ea typeface="Meiryo UI"/>
              </a:rPr>
              <a:t>〇「</a:t>
            </a:r>
            <a:r>
              <a:rPr lang="ja-JP" altLang="en-US" sz="1600" dirty="0">
                <a:solidFill>
                  <a:prstClr val="black"/>
                </a:solidFill>
                <a:latin typeface="Meiryo UI"/>
                <a:ea typeface="Meiryo UI"/>
              </a:rPr>
              <a:t>大阪について悪いと思っていることはどれですか。」への回答では、</a:t>
            </a:r>
            <a:r>
              <a:rPr lang="ja-JP" altLang="en-US" sz="1600" b="1" dirty="0">
                <a:solidFill>
                  <a:prstClr val="black"/>
                </a:solidFill>
                <a:latin typeface="Meiryo UI"/>
                <a:ea typeface="Meiryo UI"/>
              </a:rPr>
              <a:t>大阪府民</a:t>
            </a:r>
            <a:r>
              <a:rPr lang="ja-JP" altLang="en-US" sz="1600" dirty="0">
                <a:solidFill>
                  <a:prstClr val="black"/>
                </a:solidFill>
                <a:latin typeface="Meiryo UI"/>
                <a:ea typeface="Meiryo UI"/>
              </a:rPr>
              <a:t>は、</a:t>
            </a:r>
            <a:r>
              <a:rPr lang="ja-JP" altLang="en-US" sz="1600" b="1" dirty="0">
                <a:solidFill>
                  <a:prstClr val="black"/>
                </a:solidFill>
                <a:latin typeface="Meiryo UI"/>
                <a:ea typeface="Meiryo UI"/>
              </a:rPr>
              <a:t>「治安が悪い」が</a:t>
            </a:r>
            <a:r>
              <a:rPr lang="en-US" altLang="ja-JP" sz="1600" b="1" dirty="0">
                <a:solidFill>
                  <a:prstClr val="black"/>
                </a:solidFill>
                <a:latin typeface="Meiryo UI"/>
                <a:ea typeface="Meiryo UI"/>
              </a:rPr>
              <a:t>48.8%</a:t>
            </a:r>
            <a:r>
              <a:rPr lang="ja-JP" altLang="en-US" sz="1600" dirty="0">
                <a:solidFill>
                  <a:prstClr val="black"/>
                </a:solidFill>
                <a:latin typeface="Meiryo UI"/>
                <a:ea typeface="Meiryo UI"/>
              </a:rPr>
              <a:t>で最も高く、次いで</a:t>
            </a:r>
            <a:r>
              <a:rPr lang="ja-JP" altLang="en-US" sz="1600" b="1" dirty="0">
                <a:solidFill>
                  <a:prstClr val="black"/>
                </a:solidFill>
                <a:latin typeface="Meiryo UI"/>
                <a:ea typeface="Meiryo UI"/>
              </a:rPr>
              <a:t>「まちが汚い、ごみごみしている</a:t>
            </a:r>
            <a:r>
              <a:rPr lang="en-US" altLang="ja-JP" sz="1600" b="1" dirty="0">
                <a:solidFill>
                  <a:prstClr val="black"/>
                </a:solidFill>
                <a:latin typeface="Meiryo UI"/>
                <a:ea typeface="Meiryo UI"/>
              </a:rPr>
              <a:t>(39.6%)</a:t>
            </a:r>
            <a:r>
              <a:rPr lang="ja-JP" altLang="en-US" sz="1600" b="1" dirty="0">
                <a:solidFill>
                  <a:prstClr val="black"/>
                </a:solidFill>
                <a:latin typeface="Meiryo UI"/>
                <a:ea typeface="Meiryo UI"/>
              </a:rPr>
              <a:t>」「みどりが少ない</a:t>
            </a:r>
            <a:r>
              <a:rPr lang="en-US" altLang="ja-JP" sz="1600" b="1" dirty="0">
                <a:solidFill>
                  <a:prstClr val="black"/>
                </a:solidFill>
                <a:latin typeface="Meiryo UI"/>
                <a:ea typeface="Meiryo UI"/>
              </a:rPr>
              <a:t>(27.6%)</a:t>
            </a:r>
            <a:r>
              <a:rPr lang="ja-JP" altLang="en-US" sz="1600" b="1" dirty="0">
                <a:solidFill>
                  <a:prstClr val="black"/>
                </a:solidFill>
                <a:latin typeface="Meiryo UI"/>
                <a:ea typeface="Meiryo UI"/>
              </a:rPr>
              <a:t>」</a:t>
            </a:r>
            <a:r>
              <a:rPr lang="ja-JP" altLang="en-US" sz="1600" dirty="0">
                <a:solidFill>
                  <a:prstClr val="black"/>
                </a:solidFill>
                <a:latin typeface="Meiryo UI"/>
                <a:ea typeface="Meiryo UI"/>
              </a:rPr>
              <a:t>である。</a:t>
            </a:r>
          </a:p>
          <a:p>
            <a:pPr marL="180000" lvl="0" indent="-457200" algn="just">
              <a:defRPr/>
            </a:pPr>
            <a:r>
              <a:rPr lang="ja-JP" altLang="en-US" sz="1600" dirty="0" smtClean="0">
                <a:solidFill>
                  <a:prstClr val="black"/>
                </a:solidFill>
                <a:latin typeface="Meiryo UI"/>
                <a:ea typeface="Meiryo UI"/>
              </a:rPr>
              <a:t>〇</a:t>
            </a:r>
            <a:r>
              <a:rPr lang="ja-JP" altLang="en-US" sz="1600" b="1" dirty="0" smtClean="0">
                <a:solidFill>
                  <a:prstClr val="black"/>
                </a:solidFill>
                <a:latin typeface="Meiryo UI"/>
                <a:ea typeface="Meiryo UI"/>
              </a:rPr>
              <a:t>東京</a:t>
            </a:r>
            <a:r>
              <a:rPr lang="ja-JP" altLang="en-US" sz="1600" b="1" dirty="0">
                <a:solidFill>
                  <a:prstClr val="black"/>
                </a:solidFill>
                <a:latin typeface="Meiryo UI"/>
                <a:ea typeface="Meiryo UI"/>
              </a:rPr>
              <a:t>都民</a:t>
            </a:r>
            <a:r>
              <a:rPr lang="ja-JP" altLang="en-US" sz="1600" dirty="0">
                <a:solidFill>
                  <a:prstClr val="black"/>
                </a:solidFill>
                <a:latin typeface="Meiryo UI"/>
                <a:ea typeface="Meiryo UI"/>
              </a:rPr>
              <a:t>では、</a:t>
            </a:r>
            <a:r>
              <a:rPr lang="ja-JP" altLang="en-US" sz="1600" b="1" dirty="0">
                <a:solidFill>
                  <a:prstClr val="black"/>
                </a:solidFill>
                <a:latin typeface="Meiryo UI"/>
                <a:ea typeface="Meiryo UI"/>
              </a:rPr>
              <a:t>「治安が悪い」が</a:t>
            </a:r>
            <a:r>
              <a:rPr lang="en-US" altLang="ja-JP" sz="1600" b="1" dirty="0">
                <a:solidFill>
                  <a:prstClr val="black"/>
                </a:solidFill>
                <a:latin typeface="Meiryo UI"/>
                <a:ea typeface="Meiryo UI"/>
              </a:rPr>
              <a:t>47.0%</a:t>
            </a:r>
            <a:r>
              <a:rPr lang="ja-JP" altLang="en-US" sz="1600" dirty="0">
                <a:solidFill>
                  <a:prstClr val="black"/>
                </a:solidFill>
                <a:latin typeface="Meiryo UI"/>
                <a:ea typeface="Meiryo UI"/>
              </a:rPr>
              <a:t>で最も高く、次いで</a:t>
            </a:r>
            <a:r>
              <a:rPr lang="ja-JP" altLang="en-US" sz="1600" b="1" dirty="0">
                <a:solidFill>
                  <a:prstClr val="black"/>
                </a:solidFill>
                <a:latin typeface="Meiryo UI"/>
                <a:ea typeface="Meiryo UI"/>
              </a:rPr>
              <a:t>「人がせっかちで怖い</a:t>
            </a:r>
            <a:r>
              <a:rPr lang="en-US" altLang="ja-JP" sz="1600" b="1" dirty="0">
                <a:solidFill>
                  <a:prstClr val="black"/>
                </a:solidFill>
                <a:latin typeface="Meiryo UI"/>
                <a:ea typeface="Meiryo UI"/>
              </a:rPr>
              <a:t>(42.8%)</a:t>
            </a:r>
            <a:r>
              <a:rPr lang="ja-JP" altLang="en-US" sz="1600" b="1" dirty="0">
                <a:solidFill>
                  <a:prstClr val="black"/>
                </a:solidFill>
                <a:latin typeface="Meiryo UI"/>
                <a:ea typeface="Meiryo UI"/>
              </a:rPr>
              <a:t>」「まちが汚い、ごみごみしている</a:t>
            </a:r>
            <a:r>
              <a:rPr lang="en-US" altLang="ja-JP" sz="1600" b="1" dirty="0">
                <a:solidFill>
                  <a:prstClr val="black"/>
                </a:solidFill>
                <a:latin typeface="Meiryo UI"/>
                <a:ea typeface="Meiryo UI"/>
              </a:rPr>
              <a:t>(39.2%)</a:t>
            </a:r>
            <a:r>
              <a:rPr lang="ja-JP" altLang="en-US" sz="1600" b="1" dirty="0">
                <a:solidFill>
                  <a:prstClr val="black"/>
                </a:solidFill>
                <a:latin typeface="Meiryo UI"/>
                <a:ea typeface="Meiryo UI"/>
              </a:rPr>
              <a:t>」</a:t>
            </a:r>
            <a:r>
              <a:rPr lang="ja-JP" altLang="en-US" sz="1600" dirty="0">
                <a:solidFill>
                  <a:prstClr val="black"/>
                </a:solidFill>
                <a:latin typeface="Meiryo UI"/>
                <a:ea typeface="Meiryo UI"/>
              </a:rPr>
              <a:t>である。</a:t>
            </a:r>
          </a:p>
          <a:p>
            <a:pPr marL="180000" lvl="0" indent="-457200" algn="just">
              <a:defRPr/>
            </a:pPr>
            <a:r>
              <a:rPr lang="ja-JP" altLang="en-US" sz="1600" dirty="0" smtClean="0">
                <a:solidFill>
                  <a:prstClr val="black"/>
                </a:solidFill>
                <a:latin typeface="Meiryo UI"/>
                <a:ea typeface="Meiryo UI"/>
              </a:rPr>
              <a:t>〇</a:t>
            </a:r>
            <a:r>
              <a:rPr lang="ja-JP" altLang="en-US" sz="1600" b="1" dirty="0" smtClean="0">
                <a:solidFill>
                  <a:prstClr val="black"/>
                </a:solidFill>
                <a:latin typeface="Meiryo UI"/>
                <a:ea typeface="Meiryo UI"/>
              </a:rPr>
              <a:t>関西在住</a:t>
            </a:r>
            <a:r>
              <a:rPr lang="ja-JP" altLang="en-US" sz="1600" b="1" dirty="0">
                <a:solidFill>
                  <a:prstClr val="black"/>
                </a:solidFill>
                <a:latin typeface="Meiryo UI"/>
                <a:ea typeface="Meiryo UI"/>
              </a:rPr>
              <a:t>者</a:t>
            </a:r>
            <a:r>
              <a:rPr lang="ja-JP" altLang="en-US" sz="1600" dirty="0" smtClean="0">
                <a:solidFill>
                  <a:prstClr val="black"/>
                </a:solidFill>
                <a:latin typeface="Meiryo UI"/>
                <a:ea typeface="Meiryo UI"/>
              </a:rPr>
              <a:t>では</a:t>
            </a:r>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「治安が悪い」が</a:t>
            </a:r>
            <a:r>
              <a:rPr lang="en-US" altLang="ja-JP" sz="1600" b="1" dirty="0">
                <a:solidFill>
                  <a:prstClr val="black"/>
                </a:solidFill>
                <a:latin typeface="Meiryo UI"/>
                <a:ea typeface="Meiryo UI"/>
              </a:rPr>
              <a:t>52.6%</a:t>
            </a:r>
            <a:r>
              <a:rPr lang="ja-JP" altLang="en-US" sz="1600" dirty="0">
                <a:solidFill>
                  <a:prstClr val="black"/>
                </a:solidFill>
                <a:latin typeface="Meiryo UI"/>
                <a:ea typeface="Meiryo UI"/>
              </a:rPr>
              <a:t>で最も高く、次いで</a:t>
            </a:r>
            <a:r>
              <a:rPr lang="ja-JP" altLang="en-US" sz="1600" b="1" dirty="0">
                <a:solidFill>
                  <a:prstClr val="black"/>
                </a:solidFill>
                <a:latin typeface="Meiryo UI"/>
                <a:ea typeface="Meiryo UI"/>
              </a:rPr>
              <a:t>「まちが汚い、ごみごみしている</a:t>
            </a:r>
            <a:r>
              <a:rPr lang="en-US" altLang="ja-JP" sz="1600" b="1" dirty="0">
                <a:solidFill>
                  <a:prstClr val="black"/>
                </a:solidFill>
                <a:latin typeface="Meiryo UI"/>
                <a:ea typeface="Meiryo UI"/>
              </a:rPr>
              <a:t>(44.9%)</a:t>
            </a:r>
            <a:r>
              <a:rPr lang="ja-JP" altLang="en-US" sz="1600" b="1" dirty="0">
                <a:solidFill>
                  <a:prstClr val="black"/>
                </a:solidFill>
                <a:latin typeface="Meiryo UI"/>
                <a:ea typeface="Meiryo UI"/>
              </a:rPr>
              <a:t>」「人がせっかちで怖い</a:t>
            </a:r>
            <a:r>
              <a:rPr lang="en-US" altLang="ja-JP" sz="1600" b="1" dirty="0">
                <a:solidFill>
                  <a:prstClr val="black"/>
                </a:solidFill>
                <a:latin typeface="Meiryo UI"/>
                <a:ea typeface="Meiryo UI"/>
              </a:rPr>
              <a:t>(30.4%)</a:t>
            </a:r>
            <a:r>
              <a:rPr lang="ja-JP" altLang="en-US" sz="1600" b="1" dirty="0">
                <a:solidFill>
                  <a:prstClr val="black"/>
                </a:solidFill>
                <a:latin typeface="Meiryo UI"/>
                <a:ea typeface="Meiryo UI"/>
              </a:rPr>
              <a:t>」</a:t>
            </a:r>
            <a:r>
              <a:rPr lang="ja-JP" altLang="en-US" sz="1600" dirty="0">
                <a:solidFill>
                  <a:prstClr val="black"/>
                </a:solidFill>
                <a:latin typeface="Meiryo UI"/>
                <a:ea typeface="Meiryo UI"/>
              </a:rPr>
              <a:t>である。</a:t>
            </a:r>
          </a:p>
        </p:txBody>
      </p:sp>
      <p:pic>
        <p:nvPicPr>
          <p:cNvPr id="2" name="図 1"/>
          <p:cNvPicPr>
            <a:picLocks noChangeAspect="1"/>
          </p:cNvPicPr>
          <p:nvPr/>
        </p:nvPicPr>
        <p:blipFill>
          <a:blip r:embed="rId2"/>
          <a:stretch>
            <a:fillRect/>
          </a:stretch>
        </p:blipFill>
        <p:spPr>
          <a:xfrm>
            <a:off x="0" y="2333493"/>
            <a:ext cx="9129348" cy="4335867"/>
          </a:xfrm>
          <a:prstGeom prst="rect">
            <a:avLst/>
          </a:prstGeom>
        </p:spPr>
      </p:pic>
      <p:sp>
        <p:nvSpPr>
          <p:cNvPr id="10" name="楕円 9"/>
          <p:cNvSpPr/>
          <p:nvPr/>
        </p:nvSpPr>
        <p:spPr>
          <a:xfrm>
            <a:off x="1083800" y="3183274"/>
            <a:ext cx="261847" cy="2380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162995" y="3377926"/>
            <a:ext cx="288032" cy="21640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1333615" y="3246699"/>
            <a:ext cx="288032" cy="162586"/>
          </a:xfrm>
          <a:prstGeom prst="ellipse">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5842600" y="3459390"/>
            <a:ext cx="261847" cy="2380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6053674" y="3541453"/>
            <a:ext cx="288032" cy="178845"/>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6192272" y="3386519"/>
            <a:ext cx="288032" cy="162586"/>
          </a:xfrm>
          <a:prstGeom prst="ellipse">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6384232" y="3749677"/>
            <a:ext cx="261847" cy="1788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6960296" y="3441032"/>
            <a:ext cx="288032" cy="178845"/>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116160" y="3710310"/>
            <a:ext cx="288032" cy="162586"/>
          </a:xfrm>
          <a:prstGeom prst="ellipse">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1097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a:t>
            </a:r>
            <a:r>
              <a:rPr lang="ja-JP" altLang="en-US" sz="2800" dirty="0">
                <a:solidFill>
                  <a:prstClr val="white"/>
                </a:solidFill>
                <a:latin typeface="Meiryo UI" pitchFamily="50" charset="-128"/>
                <a:ea typeface="Meiryo UI" pitchFamily="50" charset="-128"/>
                <a:cs typeface="Meiryo UI" pitchFamily="50" charset="-128"/>
              </a:rPr>
              <a:t>　</a:t>
            </a:r>
            <a:r>
              <a:rPr lang="ja-JP" altLang="en-US" sz="2800" dirty="0" smtClean="0">
                <a:solidFill>
                  <a:prstClr val="white"/>
                </a:solidFill>
                <a:latin typeface="Meiryo UI" pitchFamily="50" charset="-128"/>
                <a:ea typeface="Meiryo UI" pitchFamily="50" charset="-128"/>
                <a:cs typeface="Meiryo UI" pitchFamily="50" charset="-128"/>
              </a:rPr>
              <a:t>③</a:t>
            </a:r>
            <a:r>
              <a:rPr lang="en-US" altLang="ja-JP" sz="2800" dirty="0" smtClean="0">
                <a:solidFill>
                  <a:prstClr val="white"/>
                </a:solidFill>
                <a:latin typeface="Meiryo UI" pitchFamily="50" charset="-128"/>
                <a:ea typeface="Meiryo UI" pitchFamily="50" charset="-128"/>
                <a:cs typeface="Meiryo UI" pitchFamily="50" charset="-128"/>
              </a:rPr>
              <a:t>-3</a:t>
            </a:r>
            <a:r>
              <a:rPr lang="ja-JP" altLang="en-US" sz="2800" dirty="0" smtClean="0">
                <a:solidFill>
                  <a:prstClr val="white"/>
                </a:solidFill>
                <a:latin typeface="Meiryo UI" pitchFamily="50" charset="-128"/>
                <a:ea typeface="Meiryo UI" pitchFamily="50" charset="-128"/>
                <a:cs typeface="Meiryo UI" pitchFamily="50" charset="-128"/>
              </a:rPr>
              <a:t> 大阪</a:t>
            </a:r>
            <a:r>
              <a:rPr lang="ja-JP" altLang="en-US" sz="2800" dirty="0">
                <a:solidFill>
                  <a:prstClr val="white"/>
                </a:solidFill>
                <a:latin typeface="Meiryo UI" pitchFamily="50" charset="-128"/>
                <a:ea typeface="Meiryo UI" pitchFamily="50" charset="-128"/>
                <a:cs typeface="Meiryo UI" pitchFamily="50" charset="-128"/>
              </a:rPr>
              <a:t>への親しみ度</a:t>
            </a: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10400" y="65923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rPr>
              <a:t>14</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301A11-D686-4320-A71C-68DA37A7EEA7}"/>
              </a:ext>
            </a:extLst>
          </p:cNvPr>
          <p:cNvSpPr/>
          <p:nvPr/>
        </p:nvSpPr>
        <p:spPr>
          <a:xfrm>
            <a:off x="251519" y="658330"/>
            <a:ext cx="8640961" cy="1077218"/>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a:solidFill>
                  <a:prstClr val="black"/>
                </a:solidFill>
                <a:latin typeface="Meiryo UI"/>
                <a:ea typeface="Meiryo UI"/>
              </a:rPr>
              <a:t>〇</a:t>
            </a:r>
            <a:r>
              <a:rPr lang="ja-JP" altLang="en-US" sz="1600" b="1" dirty="0">
                <a:solidFill>
                  <a:prstClr val="black"/>
                </a:solidFill>
                <a:latin typeface="Meiryo UI"/>
                <a:ea typeface="Meiryo UI"/>
              </a:rPr>
              <a:t>関西の人は、東京の人と比べて、大阪に対して親しみを感じる人が多い</a:t>
            </a:r>
            <a:r>
              <a:rPr lang="ja-JP" altLang="en-US" sz="1600" b="1" dirty="0" smtClean="0">
                <a:solidFill>
                  <a:prstClr val="black"/>
                </a:solidFill>
                <a:latin typeface="Meiryo UI"/>
                <a:ea typeface="Meiryo UI"/>
              </a:rPr>
              <a:t>。</a:t>
            </a:r>
            <a:endParaRPr lang="en-US" altLang="ja-JP" sz="1600" b="1" dirty="0" smtClean="0">
              <a:solidFill>
                <a:prstClr val="black"/>
              </a:solidFill>
              <a:latin typeface="Meiryo UI"/>
              <a:ea typeface="Meiryo UI"/>
            </a:endParaRPr>
          </a:p>
          <a:p>
            <a:pPr marL="180000" lvl="0" indent="-457200" algn="just">
              <a:defRPr/>
            </a:pPr>
            <a:endParaRPr lang="en-US" altLang="ja-JP" sz="1600" b="1" dirty="0">
              <a:latin typeface="Meiryo UI"/>
              <a:ea typeface="Meiryo UI"/>
            </a:endParaRPr>
          </a:p>
          <a:p>
            <a:pPr marL="180000" lvl="0" indent="-457200" algn="just">
              <a:defRPr/>
            </a:pPr>
            <a:r>
              <a:rPr lang="ja-JP" altLang="en-US" sz="1600" dirty="0">
                <a:latin typeface="Meiryo UI"/>
                <a:ea typeface="Meiryo UI"/>
              </a:rPr>
              <a:t>　　</a:t>
            </a:r>
            <a:r>
              <a:rPr lang="en-US" altLang="ja-JP" sz="1600" dirty="0" smtClean="0">
                <a:latin typeface="Meiryo UI"/>
                <a:ea typeface="Meiryo UI"/>
              </a:rPr>
              <a:t>※</a:t>
            </a:r>
            <a:r>
              <a:rPr lang="ja-JP" altLang="en-US" sz="1600" dirty="0" smtClean="0">
                <a:latin typeface="Meiryo UI"/>
                <a:ea typeface="Meiryo UI"/>
              </a:rPr>
              <a:t>「親しみを感じる」、「どちらかというと親しみを感じる」と回答した人の割合</a:t>
            </a:r>
            <a:r>
              <a:rPr lang="ja-JP" altLang="en-US" sz="1200" dirty="0" smtClean="0">
                <a:latin typeface="Meiryo UI"/>
                <a:ea typeface="Meiryo UI"/>
              </a:rPr>
              <a:t>（大阪出身者を除いて集計）</a:t>
            </a:r>
            <a:endParaRPr lang="en-US" altLang="ja-JP" sz="1200" dirty="0" smtClean="0">
              <a:latin typeface="Meiryo UI"/>
              <a:ea typeface="Meiryo UI"/>
            </a:endParaRPr>
          </a:p>
          <a:p>
            <a:pPr marL="180000" lvl="0" indent="-457200" algn="just">
              <a:defRPr/>
            </a:pPr>
            <a:r>
              <a:rPr lang="ja-JP" altLang="en-US" sz="1600" dirty="0">
                <a:latin typeface="Meiryo UI"/>
                <a:ea typeface="Meiryo UI"/>
              </a:rPr>
              <a:t>　</a:t>
            </a:r>
            <a:r>
              <a:rPr lang="ja-JP" altLang="en-US" sz="1600" dirty="0" smtClean="0">
                <a:latin typeface="Meiryo UI"/>
                <a:ea typeface="Meiryo UI"/>
              </a:rPr>
              <a:t>　　　東京</a:t>
            </a:r>
            <a:r>
              <a:rPr lang="ja-JP" altLang="en-US" sz="1600" dirty="0">
                <a:latin typeface="Meiryo UI"/>
                <a:ea typeface="Meiryo UI"/>
              </a:rPr>
              <a:t>都民</a:t>
            </a:r>
            <a:r>
              <a:rPr lang="ja-JP" altLang="en-US" sz="1600" dirty="0" smtClean="0">
                <a:latin typeface="Meiryo UI"/>
                <a:ea typeface="Meiryo UI"/>
              </a:rPr>
              <a:t>（</a:t>
            </a:r>
            <a:r>
              <a:rPr lang="en-US" altLang="ja-JP" sz="1600" dirty="0" smtClean="0">
                <a:latin typeface="Meiryo UI"/>
                <a:ea typeface="Meiryo UI"/>
              </a:rPr>
              <a:t>41.</a:t>
            </a:r>
            <a:r>
              <a:rPr lang="en-US" altLang="ja-JP" sz="1600" dirty="0">
                <a:latin typeface="Meiryo UI"/>
                <a:ea typeface="Meiryo UI"/>
              </a:rPr>
              <a:t>5</a:t>
            </a:r>
            <a:r>
              <a:rPr lang="en-US" altLang="ja-JP" sz="1600" dirty="0" smtClean="0">
                <a:latin typeface="Meiryo UI"/>
                <a:ea typeface="Meiryo UI"/>
              </a:rPr>
              <a:t>%</a:t>
            </a:r>
            <a:r>
              <a:rPr lang="ja-JP" altLang="en-US" sz="1600" dirty="0" smtClean="0">
                <a:latin typeface="Meiryo UI"/>
                <a:ea typeface="Meiryo UI"/>
              </a:rPr>
              <a:t>）、関西在住者（</a:t>
            </a:r>
            <a:r>
              <a:rPr lang="en-US" altLang="ja-JP" sz="1600" dirty="0" smtClean="0">
                <a:latin typeface="Meiryo UI"/>
                <a:ea typeface="Meiryo UI"/>
              </a:rPr>
              <a:t>62.</a:t>
            </a:r>
            <a:r>
              <a:rPr lang="en-US" altLang="ja-JP" sz="1600" dirty="0">
                <a:latin typeface="Meiryo UI"/>
                <a:ea typeface="Meiryo UI"/>
              </a:rPr>
              <a:t>1</a:t>
            </a:r>
            <a:r>
              <a:rPr lang="en-US" altLang="ja-JP" sz="1600" dirty="0" smtClean="0">
                <a:latin typeface="Meiryo UI"/>
                <a:ea typeface="Meiryo UI"/>
              </a:rPr>
              <a:t>%</a:t>
            </a:r>
            <a:r>
              <a:rPr lang="ja-JP" altLang="en-US" sz="1600" dirty="0" smtClean="0">
                <a:latin typeface="Meiryo UI"/>
                <a:ea typeface="Meiryo UI"/>
              </a:rPr>
              <a:t>）</a:t>
            </a:r>
            <a:endParaRPr lang="ja-JP" altLang="en-US" sz="1600" dirty="0">
              <a:latin typeface="Meiryo UI"/>
              <a:ea typeface="Meiryo UI"/>
            </a:endParaRPr>
          </a:p>
        </p:txBody>
      </p:sp>
      <p:sp>
        <p:nvSpPr>
          <p:cNvPr id="3" name="正方形/長方形 2"/>
          <p:cNvSpPr/>
          <p:nvPr/>
        </p:nvSpPr>
        <p:spPr>
          <a:xfrm>
            <a:off x="250249" y="1949842"/>
            <a:ext cx="4905510" cy="276999"/>
          </a:xfrm>
          <a:prstGeom prst="rect">
            <a:avLst/>
          </a:prstGeom>
        </p:spPr>
        <p:txBody>
          <a:bodyPr wrap="none">
            <a:spAutoFit/>
          </a:bodyPr>
          <a:lstStyle/>
          <a:p>
            <a:r>
              <a:rPr lang="ja-JP" altLang="en-US" sz="1200" dirty="0"/>
              <a:t>あなたは大阪に対して親しみを感じますか</a:t>
            </a:r>
            <a:r>
              <a:rPr lang="ja-JP" altLang="en-US" sz="1200" dirty="0" smtClean="0"/>
              <a:t>。　（大阪出身者を除いて集計）</a:t>
            </a:r>
            <a:endParaRPr lang="ja-JP" altLang="en-US" sz="1200" dirty="0"/>
          </a:p>
        </p:txBody>
      </p:sp>
      <p:sp>
        <p:nvSpPr>
          <p:cNvPr id="9" name="正方形/長方形 8"/>
          <p:cNvSpPr/>
          <p:nvPr/>
        </p:nvSpPr>
        <p:spPr>
          <a:xfrm>
            <a:off x="268861" y="2226841"/>
            <a:ext cx="543739" cy="307777"/>
          </a:xfrm>
          <a:prstGeom prst="rect">
            <a:avLst/>
          </a:prstGeom>
        </p:spPr>
        <p:txBody>
          <a:bodyPr wrap="none">
            <a:spAutoFit/>
          </a:bodyPr>
          <a:lstStyle/>
          <a:p>
            <a:r>
              <a:rPr lang="ja-JP" altLang="en-US" sz="1400" b="1" dirty="0"/>
              <a:t>東京</a:t>
            </a:r>
          </a:p>
        </p:txBody>
      </p:sp>
      <p:sp>
        <p:nvSpPr>
          <p:cNvPr id="10" name="正方形/長方形 9"/>
          <p:cNvSpPr/>
          <p:nvPr/>
        </p:nvSpPr>
        <p:spPr>
          <a:xfrm>
            <a:off x="268861" y="4080098"/>
            <a:ext cx="543739" cy="307777"/>
          </a:xfrm>
          <a:prstGeom prst="rect">
            <a:avLst/>
          </a:prstGeom>
        </p:spPr>
        <p:txBody>
          <a:bodyPr wrap="none">
            <a:spAutoFit/>
          </a:bodyPr>
          <a:lstStyle/>
          <a:p>
            <a:r>
              <a:rPr lang="ja-JP" altLang="en-US" sz="1400" b="1" dirty="0" smtClean="0"/>
              <a:t>関西</a:t>
            </a:r>
            <a:endParaRPr lang="ja-JP" altLang="en-US" sz="1400" b="1" dirty="0"/>
          </a:p>
        </p:txBody>
      </p:sp>
      <p:graphicFrame>
        <p:nvGraphicFramePr>
          <p:cNvPr id="12" name="Chart 1"/>
          <p:cNvGraphicFramePr>
            <a:graphicFrameLocks/>
          </p:cNvGraphicFramePr>
          <p:nvPr>
            <p:extLst>
              <p:ext uri="{D42A27DB-BD31-4B8C-83A1-F6EECF244321}">
                <p14:modId xmlns:p14="http://schemas.microsoft.com/office/powerpoint/2010/main" val="1858608027"/>
              </p:ext>
            </p:extLst>
          </p:nvPr>
        </p:nvGraphicFramePr>
        <p:xfrm>
          <a:off x="268861" y="2671428"/>
          <a:ext cx="8450446" cy="121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
          <p:cNvGraphicFramePr>
            <a:graphicFrameLocks/>
          </p:cNvGraphicFramePr>
          <p:nvPr>
            <p:extLst>
              <p:ext uri="{D42A27DB-BD31-4B8C-83A1-F6EECF244321}">
                <p14:modId xmlns:p14="http://schemas.microsoft.com/office/powerpoint/2010/main" val="3529167782"/>
              </p:ext>
            </p:extLst>
          </p:nvPr>
        </p:nvGraphicFramePr>
        <p:xfrm>
          <a:off x="268860" y="4841997"/>
          <a:ext cx="8450447" cy="121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6444208" y="6147614"/>
            <a:ext cx="2843808" cy="523220"/>
          </a:xfrm>
          <a:prstGeom prst="rect">
            <a:avLst/>
          </a:prstGeom>
        </p:spPr>
        <p:txBody>
          <a:bodyPr wrap="square">
            <a:spAutoFit/>
          </a:bodyPr>
          <a:lstStyle/>
          <a:p>
            <a:r>
              <a:rPr lang="ja-JP" altLang="en-US" sz="280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グラフは</a:t>
            </a:r>
            <a:r>
              <a:rPr lang="ja-JP" altLang="en-US" sz="1050" dirty="0">
                <a:latin typeface="Meiryo UI" pitchFamily="50" charset="-128"/>
                <a:ea typeface="Meiryo UI" pitchFamily="50" charset="-128"/>
                <a:cs typeface="Meiryo UI" pitchFamily="50" charset="-128"/>
              </a:rPr>
              <a:t>小数点第二を四捨五入。</a:t>
            </a:r>
            <a:endParaRPr lang="en-US" altLang="ja-JP" sz="105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12015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a:t>
            </a:r>
            <a:r>
              <a:rPr lang="ja-JP" altLang="en-US" sz="2800" dirty="0">
                <a:solidFill>
                  <a:prstClr val="white"/>
                </a:solidFill>
                <a:latin typeface="Meiryo UI" pitchFamily="50" charset="-128"/>
                <a:ea typeface="Meiryo UI" pitchFamily="50" charset="-128"/>
                <a:cs typeface="Meiryo UI" pitchFamily="50" charset="-128"/>
              </a:rPr>
              <a:t>　④</a:t>
            </a:r>
            <a:r>
              <a:rPr lang="ja-JP" altLang="en-US" sz="2800" dirty="0" smtClean="0">
                <a:solidFill>
                  <a:prstClr val="white"/>
                </a:solidFill>
                <a:latin typeface="Meiryo UI" pitchFamily="50" charset="-128"/>
                <a:ea typeface="Meiryo UI" pitchFamily="50" charset="-128"/>
                <a:cs typeface="Meiryo UI" pitchFamily="50" charset="-128"/>
              </a:rPr>
              <a:t>万博</a:t>
            </a:r>
            <a:r>
              <a:rPr lang="ja-JP" altLang="en-US" sz="2800" dirty="0">
                <a:solidFill>
                  <a:prstClr val="white"/>
                </a:solidFill>
                <a:latin typeface="Meiryo UI" pitchFamily="50" charset="-128"/>
                <a:ea typeface="Meiryo UI" pitchFamily="50" charset="-128"/>
                <a:cs typeface="Meiryo UI" pitchFamily="50" charset="-128"/>
              </a:rPr>
              <a:t>開催後の将来の大阪への希望</a:t>
            </a: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10400" y="65923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15</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301A11-D686-4320-A71C-68DA37A7EEA7}"/>
              </a:ext>
            </a:extLst>
          </p:cNvPr>
          <p:cNvSpPr/>
          <p:nvPr/>
        </p:nvSpPr>
        <p:spPr>
          <a:xfrm>
            <a:off x="84254" y="692696"/>
            <a:ext cx="8975492" cy="1708160"/>
          </a:xfrm>
          <a:prstGeom prst="rect">
            <a:avLst/>
          </a:prstGeom>
          <a:ln w="19050">
            <a:solidFill>
              <a:schemeClr val="tx1"/>
            </a:solidFill>
            <a:prstDash val="sysDash"/>
          </a:ln>
        </p:spPr>
        <p:txBody>
          <a:bodyPr wrap="square">
            <a:spAutoFit/>
          </a:bodyPr>
          <a:lstStyle/>
          <a:p>
            <a:pPr marL="180000" lvl="0" indent="-457200" algn="just">
              <a:defRPr/>
            </a:pPr>
            <a:r>
              <a:rPr lang="ja-JP" altLang="en-US" sz="1500" dirty="0" smtClean="0">
                <a:solidFill>
                  <a:prstClr val="black"/>
                </a:solidFill>
                <a:latin typeface="Meiryo UI"/>
                <a:ea typeface="Meiryo UI"/>
              </a:rPr>
              <a:t>〇「</a:t>
            </a:r>
            <a:r>
              <a:rPr lang="en-US" altLang="ja-JP" sz="1500" dirty="0">
                <a:solidFill>
                  <a:prstClr val="black"/>
                </a:solidFill>
                <a:latin typeface="Meiryo UI"/>
                <a:ea typeface="Meiryo UI"/>
              </a:rPr>
              <a:t>2025</a:t>
            </a:r>
            <a:r>
              <a:rPr lang="ja-JP" altLang="en-US" sz="1500" dirty="0">
                <a:solidFill>
                  <a:prstClr val="black"/>
                </a:solidFill>
                <a:latin typeface="Meiryo UI"/>
                <a:ea typeface="Meiryo UI"/>
              </a:rPr>
              <a:t>大阪・関西万博の開催後の将来、どのようなまちに住みたいですか。」への回答では、</a:t>
            </a:r>
            <a:r>
              <a:rPr lang="ja-JP" altLang="en-US" sz="1500" b="1" dirty="0">
                <a:solidFill>
                  <a:prstClr val="black"/>
                </a:solidFill>
                <a:latin typeface="Meiryo UI"/>
                <a:ea typeface="Meiryo UI"/>
              </a:rPr>
              <a:t>大阪府民</a:t>
            </a:r>
            <a:r>
              <a:rPr lang="ja-JP" altLang="en-US" sz="1500" dirty="0">
                <a:solidFill>
                  <a:prstClr val="black"/>
                </a:solidFill>
                <a:latin typeface="Meiryo UI"/>
                <a:ea typeface="Meiryo UI"/>
              </a:rPr>
              <a:t>は、</a:t>
            </a:r>
            <a:r>
              <a:rPr lang="ja-JP" altLang="en-US" sz="1500" b="1" dirty="0">
                <a:solidFill>
                  <a:prstClr val="black"/>
                </a:solidFill>
                <a:latin typeface="Meiryo UI"/>
                <a:ea typeface="Meiryo UI"/>
              </a:rPr>
              <a:t>「犯罪や事故の少ない安全なまち」が</a:t>
            </a:r>
            <a:r>
              <a:rPr lang="en-US" altLang="ja-JP" sz="1500" b="1" dirty="0">
                <a:solidFill>
                  <a:prstClr val="black"/>
                </a:solidFill>
                <a:latin typeface="Meiryo UI"/>
                <a:ea typeface="Meiryo UI"/>
              </a:rPr>
              <a:t>40.6%</a:t>
            </a:r>
            <a:r>
              <a:rPr lang="ja-JP" altLang="en-US" sz="1500" dirty="0">
                <a:solidFill>
                  <a:prstClr val="black"/>
                </a:solidFill>
                <a:latin typeface="Meiryo UI"/>
                <a:ea typeface="Meiryo UI"/>
              </a:rPr>
              <a:t>で最も高く、次いで</a:t>
            </a:r>
            <a:r>
              <a:rPr lang="ja-JP" altLang="en-US" sz="1500" b="1" dirty="0">
                <a:solidFill>
                  <a:prstClr val="black"/>
                </a:solidFill>
                <a:latin typeface="Meiryo UI"/>
                <a:ea typeface="Meiryo UI"/>
              </a:rPr>
              <a:t>「身近に水や緑などの自然を感じることのできるまち</a:t>
            </a:r>
            <a:r>
              <a:rPr lang="en-US" altLang="ja-JP" sz="1500" b="1" dirty="0">
                <a:solidFill>
                  <a:prstClr val="black"/>
                </a:solidFill>
                <a:latin typeface="Meiryo UI"/>
                <a:ea typeface="Meiryo UI"/>
              </a:rPr>
              <a:t>(36.9%)</a:t>
            </a:r>
            <a:r>
              <a:rPr lang="ja-JP" altLang="en-US" sz="1500" b="1" dirty="0">
                <a:solidFill>
                  <a:prstClr val="black"/>
                </a:solidFill>
                <a:latin typeface="Meiryo UI"/>
                <a:ea typeface="Meiryo UI"/>
              </a:rPr>
              <a:t>」「誰もが安心して子どもを産み育てることができるまち</a:t>
            </a:r>
            <a:r>
              <a:rPr lang="en-US" altLang="ja-JP" sz="1500" b="1" dirty="0">
                <a:solidFill>
                  <a:prstClr val="black"/>
                </a:solidFill>
                <a:latin typeface="Meiryo UI"/>
                <a:ea typeface="Meiryo UI"/>
              </a:rPr>
              <a:t>(26.4%)</a:t>
            </a:r>
            <a:r>
              <a:rPr lang="ja-JP" altLang="en-US" sz="1500" b="1" dirty="0">
                <a:solidFill>
                  <a:prstClr val="black"/>
                </a:solidFill>
                <a:latin typeface="Meiryo UI"/>
                <a:ea typeface="Meiryo UI"/>
              </a:rPr>
              <a:t>」</a:t>
            </a:r>
            <a:r>
              <a:rPr lang="ja-JP" altLang="en-US" sz="1500" dirty="0">
                <a:solidFill>
                  <a:prstClr val="black"/>
                </a:solidFill>
                <a:latin typeface="Meiryo UI"/>
                <a:ea typeface="Meiryo UI"/>
              </a:rPr>
              <a:t>である。</a:t>
            </a:r>
          </a:p>
          <a:p>
            <a:pPr marL="180000" lvl="0" indent="-457200" algn="just">
              <a:defRPr/>
            </a:pPr>
            <a:r>
              <a:rPr lang="ja-JP" altLang="en-US" sz="1500" dirty="0" smtClean="0">
                <a:solidFill>
                  <a:prstClr val="black"/>
                </a:solidFill>
                <a:latin typeface="Meiryo UI"/>
                <a:ea typeface="Meiryo UI"/>
              </a:rPr>
              <a:t>〇</a:t>
            </a:r>
            <a:r>
              <a:rPr lang="ja-JP" altLang="en-US" sz="1500" b="1" dirty="0" smtClean="0">
                <a:solidFill>
                  <a:prstClr val="black"/>
                </a:solidFill>
                <a:latin typeface="Meiryo UI"/>
                <a:ea typeface="Meiryo UI"/>
              </a:rPr>
              <a:t>東京</a:t>
            </a:r>
            <a:r>
              <a:rPr lang="ja-JP" altLang="en-US" sz="1500" b="1" dirty="0">
                <a:solidFill>
                  <a:prstClr val="black"/>
                </a:solidFill>
                <a:latin typeface="Meiryo UI"/>
                <a:ea typeface="Meiryo UI"/>
              </a:rPr>
              <a:t>都民</a:t>
            </a:r>
            <a:r>
              <a:rPr lang="ja-JP" altLang="en-US" sz="1500" dirty="0">
                <a:solidFill>
                  <a:prstClr val="black"/>
                </a:solidFill>
                <a:latin typeface="Meiryo UI"/>
                <a:ea typeface="Meiryo UI"/>
              </a:rPr>
              <a:t>では、</a:t>
            </a:r>
            <a:r>
              <a:rPr lang="ja-JP" altLang="en-US" sz="1500" b="1" dirty="0">
                <a:solidFill>
                  <a:prstClr val="black"/>
                </a:solidFill>
                <a:latin typeface="Meiryo UI"/>
                <a:ea typeface="Meiryo UI"/>
              </a:rPr>
              <a:t>「犯罪や事故の少ない安全なまち」が</a:t>
            </a:r>
            <a:r>
              <a:rPr lang="en-US" altLang="ja-JP" sz="1500" b="1" dirty="0">
                <a:solidFill>
                  <a:prstClr val="black"/>
                </a:solidFill>
                <a:latin typeface="Meiryo UI"/>
                <a:ea typeface="Meiryo UI"/>
              </a:rPr>
              <a:t>37.8%</a:t>
            </a:r>
            <a:r>
              <a:rPr lang="ja-JP" altLang="en-US" sz="1500" dirty="0">
                <a:solidFill>
                  <a:prstClr val="black"/>
                </a:solidFill>
                <a:latin typeface="Meiryo UI"/>
                <a:ea typeface="Meiryo UI"/>
              </a:rPr>
              <a:t>で最も高く、次いで</a:t>
            </a:r>
            <a:r>
              <a:rPr lang="ja-JP" altLang="en-US" sz="1500" b="1" dirty="0">
                <a:solidFill>
                  <a:prstClr val="black"/>
                </a:solidFill>
                <a:latin typeface="Meiryo UI"/>
                <a:ea typeface="Meiryo UI"/>
              </a:rPr>
              <a:t>「身近に水や緑などの自然を感じることのできるまち</a:t>
            </a:r>
            <a:r>
              <a:rPr lang="en-US" altLang="ja-JP" sz="1500" b="1" dirty="0">
                <a:solidFill>
                  <a:prstClr val="black"/>
                </a:solidFill>
                <a:latin typeface="Meiryo UI"/>
                <a:ea typeface="Meiryo UI"/>
              </a:rPr>
              <a:t>(30.2%)</a:t>
            </a:r>
            <a:r>
              <a:rPr lang="ja-JP" altLang="en-US" sz="1500" b="1" dirty="0">
                <a:solidFill>
                  <a:prstClr val="black"/>
                </a:solidFill>
                <a:latin typeface="Meiryo UI"/>
                <a:ea typeface="Meiryo UI"/>
              </a:rPr>
              <a:t>」「誰もが安心して子どもを産み育てることができるまち</a:t>
            </a:r>
            <a:r>
              <a:rPr lang="en-US" altLang="ja-JP" sz="1500" b="1" dirty="0">
                <a:solidFill>
                  <a:prstClr val="black"/>
                </a:solidFill>
                <a:latin typeface="Meiryo UI"/>
                <a:ea typeface="Meiryo UI"/>
              </a:rPr>
              <a:t>(21.2%)</a:t>
            </a:r>
            <a:r>
              <a:rPr lang="ja-JP" altLang="en-US" sz="1500" b="1" dirty="0">
                <a:solidFill>
                  <a:prstClr val="black"/>
                </a:solidFill>
                <a:latin typeface="Meiryo UI"/>
                <a:ea typeface="Meiryo UI"/>
              </a:rPr>
              <a:t>」</a:t>
            </a:r>
            <a:r>
              <a:rPr lang="ja-JP" altLang="en-US" sz="1500" dirty="0">
                <a:solidFill>
                  <a:prstClr val="black"/>
                </a:solidFill>
                <a:latin typeface="Meiryo UI"/>
                <a:ea typeface="Meiryo UI"/>
              </a:rPr>
              <a:t>である。</a:t>
            </a:r>
          </a:p>
          <a:p>
            <a:pPr marL="180000" lvl="0" indent="-457200" algn="just">
              <a:defRPr/>
            </a:pPr>
            <a:r>
              <a:rPr lang="ja-JP" altLang="en-US" sz="1500" dirty="0" smtClean="0">
                <a:solidFill>
                  <a:prstClr val="black"/>
                </a:solidFill>
                <a:latin typeface="Meiryo UI"/>
                <a:ea typeface="Meiryo UI"/>
              </a:rPr>
              <a:t>〇</a:t>
            </a:r>
            <a:r>
              <a:rPr lang="ja-JP" altLang="en-US" sz="1500" b="1" dirty="0" smtClean="0">
                <a:solidFill>
                  <a:prstClr val="black"/>
                </a:solidFill>
                <a:latin typeface="Meiryo UI"/>
                <a:ea typeface="Meiryo UI"/>
              </a:rPr>
              <a:t>関西圏</a:t>
            </a:r>
            <a:r>
              <a:rPr lang="ja-JP" altLang="en-US" sz="1500" b="1" dirty="0">
                <a:solidFill>
                  <a:prstClr val="black"/>
                </a:solidFill>
                <a:latin typeface="Meiryo UI"/>
                <a:ea typeface="Meiryo UI"/>
              </a:rPr>
              <a:t>住民</a:t>
            </a:r>
            <a:r>
              <a:rPr lang="ja-JP" altLang="en-US" sz="1500" dirty="0">
                <a:solidFill>
                  <a:prstClr val="black"/>
                </a:solidFill>
                <a:latin typeface="Meiryo UI"/>
                <a:ea typeface="Meiryo UI"/>
              </a:rPr>
              <a:t>では、</a:t>
            </a:r>
            <a:r>
              <a:rPr lang="ja-JP" altLang="en-US" sz="1500" b="1" dirty="0">
                <a:solidFill>
                  <a:prstClr val="black"/>
                </a:solidFill>
                <a:latin typeface="Meiryo UI"/>
                <a:ea typeface="Meiryo UI"/>
              </a:rPr>
              <a:t>「犯罪や事故の少ない安全なまち」が</a:t>
            </a:r>
            <a:r>
              <a:rPr lang="en-US" altLang="ja-JP" sz="1500" b="1" dirty="0">
                <a:solidFill>
                  <a:prstClr val="black"/>
                </a:solidFill>
                <a:latin typeface="Meiryo UI"/>
                <a:ea typeface="Meiryo UI"/>
              </a:rPr>
              <a:t>39.2%</a:t>
            </a:r>
            <a:r>
              <a:rPr lang="ja-JP" altLang="en-US" sz="1500" dirty="0">
                <a:solidFill>
                  <a:prstClr val="black"/>
                </a:solidFill>
                <a:latin typeface="Meiryo UI"/>
                <a:ea typeface="Meiryo UI"/>
              </a:rPr>
              <a:t>で最も高く、次いで</a:t>
            </a:r>
            <a:r>
              <a:rPr lang="ja-JP" altLang="en-US" sz="1500" b="1" dirty="0">
                <a:solidFill>
                  <a:prstClr val="black"/>
                </a:solidFill>
                <a:latin typeface="Meiryo UI"/>
                <a:ea typeface="Meiryo UI"/>
              </a:rPr>
              <a:t>「身近に水や緑などの自然を感じることのできるまち</a:t>
            </a:r>
            <a:r>
              <a:rPr lang="en-US" altLang="ja-JP" sz="1500" b="1" dirty="0">
                <a:solidFill>
                  <a:prstClr val="black"/>
                </a:solidFill>
                <a:latin typeface="Meiryo UI"/>
                <a:ea typeface="Meiryo UI"/>
              </a:rPr>
              <a:t>(37.2%)</a:t>
            </a:r>
            <a:r>
              <a:rPr lang="ja-JP" altLang="en-US" sz="1500" b="1" dirty="0">
                <a:solidFill>
                  <a:prstClr val="black"/>
                </a:solidFill>
                <a:latin typeface="Meiryo UI"/>
                <a:ea typeface="Meiryo UI"/>
              </a:rPr>
              <a:t>」「誰もが安心して子どもを産み育てることができるまち</a:t>
            </a:r>
            <a:r>
              <a:rPr lang="en-US" altLang="ja-JP" sz="1500" b="1" dirty="0">
                <a:solidFill>
                  <a:prstClr val="black"/>
                </a:solidFill>
                <a:latin typeface="Meiryo UI"/>
                <a:ea typeface="Meiryo UI"/>
              </a:rPr>
              <a:t>(25.3%)</a:t>
            </a:r>
            <a:r>
              <a:rPr lang="ja-JP" altLang="en-US" sz="1500" b="1" dirty="0">
                <a:solidFill>
                  <a:prstClr val="black"/>
                </a:solidFill>
                <a:latin typeface="Meiryo UI"/>
                <a:ea typeface="Meiryo UI"/>
              </a:rPr>
              <a:t>」</a:t>
            </a:r>
            <a:r>
              <a:rPr lang="ja-JP" altLang="en-US" sz="1500" dirty="0">
                <a:solidFill>
                  <a:prstClr val="black"/>
                </a:solidFill>
                <a:latin typeface="Meiryo UI"/>
                <a:ea typeface="Meiryo UI"/>
              </a:rPr>
              <a:t>である。</a:t>
            </a:r>
          </a:p>
        </p:txBody>
      </p:sp>
      <p:pic>
        <p:nvPicPr>
          <p:cNvPr id="5" name="図 4"/>
          <p:cNvPicPr>
            <a:picLocks noChangeAspect="1"/>
          </p:cNvPicPr>
          <p:nvPr/>
        </p:nvPicPr>
        <p:blipFill>
          <a:blip r:embed="rId2"/>
          <a:stretch>
            <a:fillRect/>
          </a:stretch>
        </p:blipFill>
        <p:spPr>
          <a:xfrm>
            <a:off x="0" y="2508578"/>
            <a:ext cx="9059746" cy="4160782"/>
          </a:xfrm>
          <a:prstGeom prst="rect">
            <a:avLst/>
          </a:prstGeom>
        </p:spPr>
      </p:pic>
      <p:sp>
        <p:nvSpPr>
          <p:cNvPr id="7" name="楕円 6"/>
          <p:cNvSpPr/>
          <p:nvPr/>
        </p:nvSpPr>
        <p:spPr>
          <a:xfrm>
            <a:off x="827584" y="2780928"/>
            <a:ext cx="648072"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7236296" y="2553324"/>
            <a:ext cx="648072"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3203848" y="3266291"/>
            <a:ext cx="648072"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2872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2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5486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800" dirty="0">
                <a:solidFill>
                  <a:prstClr val="white"/>
                </a:solidFill>
                <a:latin typeface="Meiryo UI" pitchFamily="50" charset="-128"/>
                <a:ea typeface="Meiryo UI" pitchFamily="50" charset="-128"/>
                <a:cs typeface="Meiryo UI" pitchFamily="50" charset="-128"/>
              </a:rPr>
              <a:t>１　</a:t>
            </a:r>
            <a:r>
              <a:rPr lang="ja-JP" altLang="en-US" sz="2800" dirty="0" smtClean="0">
                <a:solidFill>
                  <a:prstClr val="white"/>
                </a:solidFill>
                <a:latin typeface="Meiryo UI" pitchFamily="50" charset="-128"/>
                <a:ea typeface="Meiryo UI" pitchFamily="50" charset="-128"/>
                <a:cs typeface="Meiryo UI" pitchFamily="50" charset="-128"/>
              </a:rPr>
              <a:t>実施概要等</a:t>
            </a:r>
            <a:endParaRPr lang="ja-JP" altLang="en-US" sz="2800" dirty="0">
              <a:solidFill>
                <a:prstClr val="white"/>
              </a:solidFill>
              <a:latin typeface="Meiryo UI" pitchFamily="50" charset="-128"/>
              <a:ea typeface="Meiryo UI" pitchFamily="50" charset="-128"/>
              <a:cs typeface="Meiryo UI" pitchFamily="50" charset="-128"/>
            </a:endParaRPr>
          </a:p>
        </p:txBody>
      </p:sp>
      <p:sp>
        <p:nvSpPr>
          <p:cNvPr id="10" name="サブタイトル 2"/>
          <p:cNvSpPr>
            <a:spLocks noGrp="1"/>
          </p:cNvSpPr>
          <p:nvPr>
            <p:ph type="subTitle" idx="1"/>
          </p:nvPr>
        </p:nvSpPr>
        <p:spPr>
          <a:xfrm>
            <a:off x="251520" y="1920509"/>
            <a:ext cx="8640959" cy="2398078"/>
          </a:xfrm>
        </p:spPr>
        <p:txBody>
          <a:bodyPr>
            <a:noAutofit/>
          </a:bodyPr>
          <a:lstStyle/>
          <a:p>
            <a:pPr algn="l"/>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smtClean="0">
                <a:solidFill>
                  <a:schemeClr val="tx1"/>
                </a:solidFill>
                <a:latin typeface="Meiryo UI" pitchFamily="50" charset="-128"/>
                <a:ea typeface="Meiryo UI" pitchFamily="50" charset="-128"/>
                <a:cs typeface="Meiryo UI" pitchFamily="50" charset="-128"/>
              </a:rPr>
              <a:t>実施概要</a:t>
            </a:r>
            <a:r>
              <a:rPr lang="en-US" altLang="ja-JP" sz="1800" b="1" dirty="0" smtClean="0">
                <a:solidFill>
                  <a:schemeClr val="tx1"/>
                </a:solidFill>
                <a:latin typeface="Meiryo UI" pitchFamily="50" charset="-128"/>
                <a:ea typeface="Meiryo UI" pitchFamily="50" charset="-128"/>
                <a:cs typeface="Meiryo UI" pitchFamily="50" charset="-128"/>
              </a:rPr>
              <a:t>】</a:t>
            </a:r>
          </a:p>
          <a:p>
            <a:pPr algn="l"/>
            <a:r>
              <a:rPr lang="ja-JP" altLang="en-US" sz="1800" dirty="0" smtClean="0">
                <a:solidFill>
                  <a:schemeClr val="tx1"/>
                </a:solidFill>
                <a:latin typeface="Meiryo UI" pitchFamily="50" charset="-128"/>
                <a:ea typeface="Meiryo UI" pitchFamily="50" charset="-128"/>
                <a:cs typeface="Meiryo UI" pitchFamily="50" charset="-128"/>
              </a:rPr>
              <a:t>○手</a:t>
            </a:r>
            <a:r>
              <a:rPr lang="ja-JP" altLang="en-US" sz="1800" dirty="0">
                <a:solidFill>
                  <a:schemeClr val="tx1"/>
                </a:solidFill>
                <a:latin typeface="Meiryo UI" pitchFamily="50" charset="-128"/>
                <a:ea typeface="Meiryo UI" pitchFamily="50" charset="-128"/>
                <a:cs typeface="Meiryo UI" pitchFamily="50" charset="-128"/>
              </a:rPr>
              <a:t>　</a:t>
            </a:r>
            <a:r>
              <a:rPr lang="ja-JP" altLang="en-US" sz="1800" dirty="0" smtClean="0">
                <a:solidFill>
                  <a:schemeClr val="tx1"/>
                </a:solidFill>
                <a:latin typeface="Meiryo UI" pitchFamily="50" charset="-128"/>
                <a:ea typeface="Meiryo UI" pitchFamily="50" charset="-128"/>
                <a:cs typeface="Meiryo UI" pitchFamily="50" charset="-128"/>
              </a:rPr>
              <a:t> 法</a:t>
            </a:r>
            <a:r>
              <a:rPr lang="ja-JP" altLang="en-US" sz="1800" dirty="0">
                <a:solidFill>
                  <a:schemeClr val="tx1"/>
                </a:solidFill>
                <a:latin typeface="Meiryo UI" pitchFamily="50" charset="-128"/>
                <a:ea typeface="Meiryo UI" pitchFamily="50" charset="-128"/>
                <a:cs typeface="Meiryo UI" pitchFamily="50" charset="-128"/>
              </a:rPr>
              <a:t>：インターネットアンケート（民間会社を通じて実施）</a:t>
            </a:r>
          </a:p>
          <a:p>
            <a:pPr algn="l"/>
            <a:r>
              <a:rPr lang="ja-JP" altLang="en-US" sz="1800" dirty="0" smtClean="0">
                <a:solidFill>
                  <a:schemeClr val="tx1"/>
                </a:solidFill>
                <a:latin typeface="Meiryo UI" pitchFamily="50" charset="-128"/>
                <a:ea typeface="Meiryo UI" pitchFamily="50" charset="-128"/>
                <a:cs typeface="Meiryo UI" pitchFamily="50" charset="-128"/>
              </a:rPr>
              <a:t>○対象者</a:t>
            </a:r>
            <a:r>
              <a:rPr lang="ja-JP" altLang="en-US" sz="1800" dirty="0">
                <a:solidFill>
                  <a:schemeClr val="tx1"/>
                </a:solidFill>
                <a:latin typeface="Meiryo UI" pitchFamily="50" charset="-128"/>
                <a:ea typeface="Meiryo UI" pitchFamily="50" charset="-128"/>
                <a:cs typeface="Meiryo UI" pitchFamily="50" charset="-128"/>
              </a:rPr>
              <a:t>：大阪府民、東京都民、関西圏住民、各</a:t>
            </a:r>
            <a:r>
              <a:rPr lang="en-US" altLang="ja-JP" sz="1800" dirty="0" smtClean="0">
                <a:solidFill>
                  <a:schemeClr val="tx1"/>
                </a:solidFill>
                <a:latin typeface="Meiryo UI" pitchFamily="50" charset="-128"/>
                <a:ea typeface="Meiryo UI" pitchFamily="50" charset="-128"/>
                <a:cs typeface="Meiryo UI" pitchFamily="50" charset="-128"/>
              </a:rPr>
              <a:t>1000</a:t>
            </a:r>
            <a:r>
              <a:rPr lang="ja-JP" altLang="en-US" sz="1800" dirty="0" smtClean="0">
                <a:solidFill>
                  <a:schemeClr val="tx1"/>
                </a:solidFill>
                <a:latin typeface="Meiryo UI" pitchFamily="50" charset="-128"/>
                <a:ea typeface="Meiryo UI" pitchFamily="50" charset="-128"/>
                <a:cs typeface="Meiryo UI" pitchFamily="50" charset="-128"/>
              </a:rPr>
              <a:t>人</a:t>
            </a:r>
            <a:endParaRPr lang="ja-JP" altLang="en-US" sz="1800" dirty="0">
              <a:solidFill>
                <a:schemeClr val="tx1"/>
              </a:solidFill>
              <a:latin typeface="Meiryo UI" pitchFamily="50" charset="-128"/>
              <a:ea typeface="Meiryo UI" pitchFamily="50" charset="-128"/>
              <a:cs typeface="Meiryo UI" pitchFamily="50" charset="-128"/>
            </a:endParaRPr>
          </a:p>
          <a:p>
            <a:pPr algn="l"/>
            <a:r>
              <a:rPr lang="ja-JP" altLang="en-US" sz="1800" dirty="0" smtClean="0">
                <a:solidFill>
                  <a:schemeClr val="tx1"/>
                </a:solidFill>
                <a:latin typeface="Meiryo UI" pitchFamily="50" charset="-128"/>
                <a:ea typeface="Meiryo UI" pitchFamily="50" charset="-128"/>
                <a:cs typeface="Meiryo UI" pitchFamily="50" charset="-128"/>
              </a:rPr>
              <a:t>　</a:t>
            </a:r>
            <a:r>
              <a:rPr lang="ja-JP" altLang="en-US" sz="1800" dirty="0">
                <a:solidFill>
                  <a:schemeClr val="tx1"/>
                </a:solidFill>
                <a:latin typeface="Meiryo UI" pitchFamily="50" charset="-128"/>
                <a:ea typeface="Meiryo UI" pitchFamily="50" charset="-128"/>
                <a:cs typeface="Meiryo UI" pitchFamily="50" charset="-128"/>
              </a:rPr>
              <a:t>　　　　</a:t>
            </a:r>
            <a:r>
              <a:rPr lang="ja-JP" altLang="en-US" sz="1800" dirty="0" smtClean="0">
                <a:solidFill>
                  <a:schemeClr val="tx1"/>
                </a:solidFill>
                <a:latin typeface="Meiryo UI" pitchFamily="50" charset="-128"/>
                <a:ea typeface="Meiryo UI" pitchFamily="50" charset="-128"/>
                <a:cs typeface="Meiryo UI" pitchFamily="50" charset="-128"/>
              </a:rPr>
              <a:t>　　</a:t>
            </a:r>
            <a:r>
              <a:rPr lang="ja-JP" altLang="en-US" sz="1800" dirty="0">
                <a:solidFill>
                  <a:schemeClr val="tx1"/>
                </a:solidFill>
                <a:latin typeface="Meiryo UI" pitchFamily="50" charset="-128"/>
                <a:ea typeface="Meiryo UI" pitchFamily="50" charset="-128"/>
                <a:cs typeface="Meiryo UI" pitchFamily="50" charset="-128"/>
              </a:rPr>
              <a:t>　</a:t>
            </a:r>
            <a:r>
              <a:rPr lang="ja-JP" altLang="en-US" sz="1800" dirty="0" smtClean="0">
                <a:solidFill>
                  <a:schemeClr val="tx1"/>
                </a:solidFill>
                <a:latin typeface="Meiryo UI" pitchFamily="50" charset="-128"/>
                <a:ea typeface="Meiryo UI" pitchFamily="50" charset="-128"/>
                <a:cs typeface="Meiryo UI" pitchFamily="50" charset="-128"/>
              </a:rPr>
              <a:t>　　＊</a:t>
            </a:r>
            <a:r>
              <a:rPr lang="en-US" altLang="ja-JP" sz="1800" dirty="0" smtClean="0">
                <a:solidFill>
                  <a:schemeClr val="tx1"/>
                </a:solidFill>
                <a:latin typeface="Meiryo UI" pitchFamily="50" charset="-128"/>
                <a:ea typeface="Meiryo UI" pitchFamily="50" charset="-128"/>
                <a:cs typeface="Meiryo UI" pitchFamily="50" charset="-128"/>
              </a:rPr>
              <a:t>18</a:t>
            </a:r>
            <a:r>
              <a:rPr lang="ja-JP" altLang="en-US" sz="1800" dirty="0">
                <a:solidFill>
                  <a:schemeClr val="tx1"/>
                </a:solidFill>
                <a:latin typeface="Meiryo UI" pitchFamily="50" charset="-128"/>
                <a:ea typeface="Meiryo UI" pitchFamily="50" charset="-128"/>
                <a:cs typeface="Meiryo UI" pitchFamily="50" charset="-128"/>
              </a:rPr>
              <a:t>歳以上</a:t>
            </a:r>
            <a:r>
              <a:rPr lang="en-US" altLang="ja-JP" sz="1800" dirty="0">
                <a:solidFill>
                  <a:schemeClr val="tx1"/>
                </a:solidFill>
                <a:latin typeface="Meiryo UI" pitchFamily="50" charset="-128"/>
                <a:ea typeface="Meiryo UI" pitchFamily="50" charset="-128"/>
                <a:cs typeface="Meiryo UI" pitchFamily="50" charset="-128"/>
              </a:rPr>
              <a:t>90</a:t>
            </a:r>
            <a:r>
              <a:rPr lang="ja-JP" altLang="en-US" sz="1800" dirty="0" smtClean="0">
                <a:solidFill>
                  <a:schemeClr val="tx1"/>
                </a:solidFill>
                <a:latin typeface="Meiryo UI" pitchFamily="50" charset="-128"/>
                <a:ea typeface="Meiryo UI" pitchFamily="50" charset="-128"/>
                <a:cs typeface="Meiryo UI" pitchFamily="50" charset="-128"/>
              </a:rPr>
              <a:t>歳以下を</a:t>
            </a:r>
            <a:r>
              <a:rPr lang="ja-JP" altLang="en-US" sz="1800" dirty="0">
                <a:solidFill>
                  <a:schemeClr val="tx1"/>
                </a:solidFill>
                <a:latin typeface="Meiryo UI" pitchFamily="50" charset="-128"/>
                <a:ea typeface="Meiryo UI" pitchFamily="50" charset="-128"/>
                <a:cs typeface="Meiryo UI" pitchFamily="50" charset="-128"/>
              </a:rPr>
              <a:t>対象に調査。</a:t>
            </a:r>
          </a:p>
          <a:p>
            <a:pPr algn="l"/>
            <a:r>
              <a:rPr lang="ja-JP" altLang="en-US" sz="1800" dirty="0" smtClean="0">
                <a:solidFill>
                  <a:schemeClr val="tx1"/>
                </a:solidFill>
                <a:latin typeface="Meiryo UI" pitchFamily="50" charset="-128"/>
                <a:ea typeface="Meiryo UI" pitchFamily="50" charset="-128"/>
                <a:cs typeface="Meiryo UI" pitchFamily="50" charset="-128"/>
              </a:rPr>
              <a:t>　</a:t>
            </a:r>
            <a:r>
              <a:rPr lang="ja-JP" altLang="en-US" sz="1800" dirty="0">
                <a:solidFill>
                  <a:schemeClr val="tx1"/>
                </a:solidFill>
                <a:latin typeface="Meiryo UI" pitchFamily="50" charset="-128"/>
                <a:ea typeface="Meiryo UI" pitchFamily="50" charset="-128"/>
                <a:cs typeface="Meiryo UI" pitchFamily="50" charset="-128"/>
              </a:rPr>
              <a:t>　　　</a:t>
            </a:r>
            <a:r>
              <a:rPr lang="ja-JP" altLang="en-US" sz="1800" dirty="0" smtClean="0">
                <a:solidFill>
                  <a:schemeClr val="tx1"/>
                </a:solidFill>
                <a:latin typeface="Meiryo UI" pitchFamily="50" charset="-128"/>
                <a:ea typeface="Meiryo UI" pitchFamily="50" charset="-128"/>
                <a:cs typeface="Meiryo UI" pitchFamily="50" charset="-128"/>
              </a:rPr>
              <a:t>   　　　 </a:t>
            </a:r>
            <a:r>
              <a:rPr lang="ja-JP" altLang="en-US" sz="1800" dirty="0">
                <a:solidFill>
                  <a:schemeClr val="tx1"/>
                </a:solidFill>
                <a:latin typeface="Meiryo UI" pitchFamily="50" charset="-128"/>
                <a:ea typeface="Meiryo UI" pitchFamily="50" charset="-128"/>
                <a:cs typeface="Meiryo UI" pitchFamily="50" charset="-128"/>
              </a:rPr>
              <a:t>　</a:t>
            </a:r>
            <a:r>
              <a:rPr lang="ja-JP" altLang="en-US" sz="1800" dirty="0" smtClean="0">
                <a:solidFill>
                  <a:schemeClr val="tx1"/>
                </a:solidFill>
                <a:latin typeface="Meiryo UI" pitchFamily="50" charset="-128"/>
                <a:ea typeface="Meiryo UI" pitchFamily="50" charset="-128"/>
                <a:cs typeface="Meiryo UI" pitchFamily="50" charset="-128"/>
              </a:rPr>
              <a:t>＊</a:t>
            </a:r>
            <a:r>
              <a:rPr lang="ja-JP" altLang="en-US" sz="1800" dirty="0">
                <a:solidFill>
                  <a:schemeClr val="tx1"/>
                </a:solidFill>
                <a:latin typeface="Meiryo UI" pitchFamily="50" charset="-128"/>
                <a:ea typeface="Meiryo UI" pitchFamily="50" charset="-128"/>
                <a:cs typeface="Meiryo UI" pitchFamily="50" charset="-128"/>
              </a:rPr>
              <a:t>関西圏住民は、京都府、兵庫県、滋賀県、奈良県、和歌山県</a:t>
            </a:r>
          </a:p>
          <a:p>
            <a:pPr algn="l"/>
            <a:r>
              <a:rPr lang="ja-JP" altLang="en-US" sz="1800" dirty="0" smtClean="0">
                <a:solidFill>
                  <a:schemeClr val="tx1"/>
                </a:solidFill>
                <a:latin typeface="Meiryo UI" pitchFamily="50" charset="-128"/>
                <a:ea typeface="Meiryo UI" pitchFamily="50" charset="-128"/>
                <a:cs typeface="Meiryo UI" pitchFamily="50" charset="-128"/>
              </a:rPr>
              <a:t>○実施</a:t>
            </a:r>
            <a:r>
              <a:rPr lang="ja-JP" altLang="en-US" sz="1800" dirty="0">
                <a:solidFill>
                  <a:schemeClr val="tx1"/>
                </a:solidFill>
                <a:latin typeface="Meiryo UI" pitchFamily="50" charset="-128"/>
                <a:ea typeface="Meiryo UI" pitchFamily="50" charset="-128"/>
                <a:cs typeface="Meiryo UI" pitchFamily="50" charset="-128"/>
              </a:rPr>
              <a:t>期間：１１月７日から１１月９日</a:t>
            </a:r>
            <a:r>
              <a:rPr lang="ja-JP" altLang="en-US" sz="1800" dirty="0" smtClean="0">
                <a:solidFill>
                  <a:schemeClr val="tx1"/>
                </a:solidFill>
                <a:latin typeface="Meiryo UI" pitchFamily="50" charset="-128"/>
                <a:ea typeface="Meiryo UI" pitchFamily="50" charset="-128"/>
                <a:cs typeface="Meiryo UI" pitchFamily="50" charset="-128"/>
              </a:rPr>
              <a:t>まで</a:t>
            </a:r>
            <a:endParaRPr lang="en-US" altLang="ja-JP" sz="1800" dirty="0" smtClean="0">
              <a:solidFill>
                <a:schemeClr val="tx1"/>
              </a:solidFill>
              <a:latin typeface="Meiryo UI" pitchFamily="50" charset="-128"/>
              <a:ea typeface="Meiryo UI" pitchFamily="50" charset="-128"/>
              <a:cs typeface="Meiryo UI" pitchFamily="50" charset="-128"/>
            </a:endParaRPr>
          </a:p>
          <a:p>
            <a:pPr algn="l"/>
            <a:r>
              <a:rPr lang="ja-JP" altLang="en-US" sz="1800" dirty="0">
                <a:solidFill>
                  <a:schemeClr val="tx1"/>
                </a:solidFill>
                <a:latin typeface="Meiryo UI" pitchFamily="50" charset="-128"/>
                <a:ea typeface="Meiryo UI" pitchFamily="50" charset="-128"/>
                <a:cs typeface="Meiryo UI" pitchFamily="50" charset="-128"/>
              </a:rPr>
              <a:t>　</a:t>
            </a:r>
            <a:r>
              <a:rPr lang="ja-JP" altLang="en-US" sz="1800" dirty="0" smtClean="0">
                <a:solidFill>
                  <a:schemeClr val="tx1"/>
                </a:solidFill>
                <a:latin typeface="Meiryo UI" pitchFamily="50" charset="-128"/>
                <a:ea typeface="Meiryo UI" pitchFamily="50" charset="-128"/>
                <a:cs typeface="Meiryo UI" pitchFamily="50" charset="-128"/>
              </a:rPr>
              <a:t>　　　　　　　　　　　　　　　　　　　　　　　　　　　　　　　　　</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05A119CF-23CE-4A9B-9ADA-B5B61C02C270}"/>
              </a:ext>
            </a:extLst>
          </p:cNvPr>
          <p:cNvSpPr>
            <a:spLocks noGrp="1"/>
          </p:cNvSpPr>
          <p:nvPr>
            <p:ph type="sldNum" sz="quarter" idx="12"/>
          </p:nvPr>
        </p:nvSpPr>
        <p:spPr/>
        <p:txBody>
          <a:bodyPr/>
          <a:lstStyle/>
          <a:p>
            <a:r>
              <a:rPr lang="en-US" altLang="ja-JP" dirty="0"/>
              <a:t>1</a:t>
            </a:r>
          </a:p>
        </p:txBody>
      </p:sp>
      <p:sp>
        <p:nvSpPr>
          <p:cNvPr id="5" name="サブタイトル 2"/>
          <p:cNvSpPr txBox="1">
            <a:spLocks/>
          </p:cNvSpPr>
          <p:nvPr/>
        </p:nvSpPr>
        <p:spPr>
          <a:xfrm>
            <a:off x="251520" y="764704"/>
            <a:ext cx="8640959"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趣旨</a:t>
            </a:r>
            <a:r>
              <a:rPr lang="en-US" altLang="ja-JP" sz="1800" b="1" dirty="0" smtClean="0">
                <a:solidFill>
                  <a:schemeClr val="tx1"/>
                </a:solidFill>
                <a:latin typeface="Meiryo UI" pitchFamily="50" charset="-128"/>
                <a:ea typeface="Meiryo UI" pitchFamily="50" charset="-128"/>
                <a:cs typeface="Meiryo UI" pitchFamily="50" charset="-128"/>
              </a:rPr>
              <a:t>】</a:t>
            </a:r>
          </a:p>
          <a:p>
            <a:pPr marL="265113" indent="-265113" algn="l"/>
            <a:r>
              <a:rPr lang="ja-JP" altLang="en-US" sz="1800" dirty="0" smtClean="0">
                <a:solidFill>
                  <a:schemeClr val="tx1"/>
                </a:solidFill>
                <a:latin typeface="Meiryo UI" pitchFamily="50" charset="-128"/>
                <a:ea typeface="Meiryo UI" pitchFamily="50" charset="-128"/>
                <a:cs typeface="Meiryo UI" pitchFamily="50" charset="-128"/>
              </a:rPr>
              <a:t>　　万博後</a:t>
            </a:r>
            <a:r>
              <a:rPr lang="ja-JP" altLang="en-US" sz="1800" dirty="0">
                <a:solidFill>
                  <a:schemeClr val="tx1"/>
                </a:solidFill>
                <a:latin typeface="Meiryo UI" pitchFamily="50" charset="-128"/>
                <a:ea typeface="Meiryo UI" pitchFamily="50" charset="-128"/>
                <a:cs typeface="Meiryo UI" pitchFamily="50" charset="-128"/>
              </a:rPr>
              <a:t>の将来像を検討するにあたり、あらためて、大阪府民の特性や、大阪のイメージ等について調査を実施するとともに、万博後の</a:t>
            </a:r>
            <a:r>
              <a:rPr lang="ja-JP" altLang="en-US" sz="1800" dirty="0" smtClean="0">
                <a:solidFill>
                  <a:schemeClr val="tx1"/>
                </a:solidFill>
                <a:latin typeface="Meiryo UI" pitchFamily="50" charset="-128"/>
                <a:ea typeface="Meiryo UI" pitchFamily="50" charset="-128"/>
                <a:cs typeface="Meiryo UI" pitchFamily="50" charset="-128"/>
              </a:rPr>
              <a:t>大阪への期待について調査を実施。</a:t>
            </a:r>
            <a:endParaRPr lang="en-US" altLang="ja-JP" sz="1800" dirty="0" smtClean="0">
              <a:solidFill>
                <a:schemeClr val="tx1"/>
              </a:solidFill>
              <a:latin typeface="Meiryo UI" pitchFamily="50" charset="-128"/>
              <a:ea typeface="Meiryo UI" pitchFamily="50" charset="-128"/>
              <a:cs typeface="Meiryo UI" pitchFamily="50" charset="-128"/>
            </a:endParaRPr>
          </a:p>
        </p:txBody>
      </p:sp>
      <p:sp>
        <p:nvSpPr>
          <p:cNvPr id="7" name="サブタイトル 2"/>
          <p:cNvSpPr txBox="1">
            <a:spLocks/>
          </p:cNvSpPr>
          <p:nvPr/>
        </p:nvSpPr>
        <p:spPr>
          <a:xfrm>
            <a:off x="263658" y="4318586"/>
            <a:ext cx="8640959" cy="2350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smtClean="0">
                <a:solidFill>
                  <a:schemeClr val="tx1"/>
                </a:solidFill>
                <a:latin typeface="Meiryo UI" pitchFamily="50" charset="-128"/>
                <a:ea typeface="Meiryo UI" pitchFamily="50" charset="-128"/>
                <a:cs typeface="Meiryo UI" pitchFamily="50" charset="-128"/>
              </a:rPr>
              <a:t>主な調査項目</a:t>
            </a:r>
            <a:r>
              <a:rPr lang="en-US" altLang="ja-JP" sz="1800" b="1" dirty="0" smtClean="0">
                <a:solidFill>
                  <a:schemeClr val="tx1"/>
                </a:solidFill>
                <a:latin typeface="Meiryo UI" pitchFamily="50" charset="-128"/>
                <a:ea typeface="Meiryo UI" pitchFamily="50" charset="-128"/>
                <a:cs typeface="Meiryo UI" pitchFamily="50" charset="-128"/>
              </a:rPr>
              <a:t>】</a:t>
            </a:r>
          </a:p>
          <a:p>
            <a:pPr algn="l"/>
            <a:r>
              <a:rPr lang="ja-JP" altLang="en-US" sz="1800" dirty="0">
                <a:solidFill>
                  <a:schemeClr val="tx1"/>
                </a:solidFill>
                <a:latin typeface="Meiryo UI" pitchFamily="50" charset="-128"/>
                <a:ea typeface="Meiryo UI" pitchFamily="50" charset="-128"/>
                <a:cs typeface="Meiryo UI" pitchFamily="50" charset="-128"/>
              </a:rPr>
              <a:t>①</a:t>
            </a:r>
            <a:r>
              <a:rPr lang="ja-JP" altLang="en-US" sz="1800" dirty="0" smtClean="0">
                <a:solidFill>
                  <a:schemeClr val="tx1"/>
                </a:solidFill>
                <a:latin typeface="Meiryo UI" pitchFamily="50" charset="-128"/>
                <a:ea typeface="Meiryo UI" pitchFamily="50" charset="-128"/>
                <a:cs typeface="Meiryo UI" pitchFamily="50" charset="-128"/>
              </a:rPr>
              <a:t>住民特性（寛容度、進取性、愛着度、ソーシャルキャピタル、金銭感覚、ダイバーシティ）</a:t>
            </a:r>
          </a:p>
          <a:p>
            <a:pPr algn="l"/>
            <a:r>
              <a:rPr lang="ja-JP" altLang="en-US" sz="1800" dirty="0">
                <a:solidFill>
                  <a:schemeClr val="tx1"/>
                </a:solidFill>
                <a:latin typeface="Meiryo UI" pitchFamily="50" charset="-128"/>
                <a:ea typeface="Meiryo UI" pitchFamily="50" charset="-128"/>
                <a:cs typeface="Meiryo UI" pitchFamily="50" charset="-128"/>
              </a:rPr>
              <a:t>②</a:t>
            </a:r>
            <a:r>
              <a:rPr lang="ja-JP" altLang="en-US" sz="1800" dirty="0" smtClean="0">
                <a:solidFill>
                  <a:schemeClr val="tx1"/>
                </a:solidFill>
                <a:latin typeface="Meiryo UI" pitchFamily="50" charset="-128"/>
                <a:ea typeface="Meiryo UI" pitchFamily="50" charset="-128"/>
                <a:cs typeface="Meiryo UI" pitchFamily="50" charset="-128"/>
              </a:rPr>
              <a:t>居住地への評価（環境、都市魅力、教育・福祉・医療、経済、国際交流、防犯・防災）</a:t>
            </a:r>
            <a:endParaRPr lang="en-US" altLang="ja-JP" sz="1800" dirty="0" smtClean="0">
              <a:solidFill>
                <a:schemeClr val="tx1"/>
              </a:solidFill>
              <a:latin typeface="Meiryo UI" pitchFamily="50" charset="-128"/>
              <a:ea typeface="Meiryo UI" pitchFamily="50" charset="-128"/>
              <a:cs typeface="Meiryo UI" pitchFamily="50" charset="-128"/>
            </a:endParaRPr>
          </a:p>
          <a:p>
            <a:pPr algn="l"/>
            <a:r>
              <a:rPr lang="ja-JP" altLang="en-US" sz="1800" dirty="0" smtClean="0">
                <a:solidFill>
                  <a:schemeClr val="tx1"/>
                </a:solidFill>
                <a:latin typeface="Meiryo UI" pitchFamily="50" charset="-128"/>
                <a:ea typeface="Meiryo UI" pitchFamily="50" charset="-128"/>
                <a:cs typeface="Meiryo UI" pitchFamily="50" charset="-128"/>
              </a:rPr>
              <a:t>　今後の居住希望、住む場所を決める際に重視すること。</a:t>
            </a:r>
            <a:endParaRPr lang="en-US" altLang="ja-JP" sz="1800" dirty="0" smtClean="0">
              <a:solidFill>
                <a:schemeClr val="tx1"/>
              </a:solidFill>
              <a:latin typeface="Meiryo UI" pitchFamily="50" charset="-128"/>
              <a:ea typeface="Meiryo UI" pitchFamily="50" charset="-128"/>
              <a:cs typeface="Meiryo UI" pitchFamily="50" charset="-128"/>
            </a:endParaRPr>
          </a:p>
          <a:p>
            <a:pPr algn="l"/>
            <a:r>
              <a:rPr lang="ja-JP" altLang="en-US" sz="1800" dirty="0">
                <a:solidFill>
                  <a:schemeClr val="tx1"/>
                </a:solidFill>
                <a:latin typeface="Meiryo UI" pitchFamily="50" charset="-128"/>
                <a:ea typeface="Meiryo UI" pitchFamily="50" charset="-128"/>
                <a:cs typeface="Meiryo UI" pitchFamily="50" charset="-128"/>
              </a:rPr>
              <a:t>③</a:t>
            </a:r>
            <a:r>
              <a:rPr lang="ja-JP" altLang="en-US" sz="1800" dirty="0" smtClean="0">
                <a:solidFill>
                  <a:schemeClr val="tx1"/>
                </a:solidFill>
                <a:latin typeface="Meiryo UI" pitchFamily="50" charset="-128"/>
                <a:ea typeface="Meiryo UI" pitchFamily="50" charset="-128"/>
                <a:cs typeface="Meiryo UI" pitchFamily="50" charset="-128"/>
              </a:rPr>
              <a:t>大阪へのイメージ（良いところ、悪いところ）、大阪への親しみ</a:t>
            </a:r>
            <a:endParaRPr lang="en-US" altLang="ja-JP" sz="1800" dirty="0" smtClean="0">
              <a:solidFill>
                <a:schemeClr val="tx1"/>
              </a:solidFill>
              <a:latin typeface="Meiryo UI" pitchFamily="50" charset="-128"/>
              <a:ea typeface="Meiryo UI" pitchFamily="50" charset="-128"/>
              <a:cs typeface="Meiryo UI" pitchFamily="50" charset="-128"/>
            </a:endParaRPr>
          </a:p>
          <a:p>
            <a:pPr algn="l"/>
            <a:r>
              <a:rPr lang="ja-JP" altLang="en-US" sz="1800" dirty="0" smtClean="0">
                <a:solidFill>
                  <a:schemeClr val="tx1"/>
                </a:solidFill>
                <a:latin typeface="Meiryo UI" pitchFamily="50" charset="-128"/>
                <a:ea typeface="Meiryo UI" pitchFamily="50" charset="-128"/>
                <a:cs typeface="Meiryo UI" pitchFamily="50" charset="-128"/>
              </a:rPr>
              <a:t>④</a:t>
            </a:r>
            <a:r>
              <a:rPr lang="en-US" altLang="ja-JP" sz="1800" dirty="0" smtClean="0">
                <a:solidFill>
                  <a:schemeClr val="tx1"/>
                </a:solidFill>
                <a:latin typeface="Meiryo UI" pitchFamily="50" charset="-128"/>
                <a:ea typeface="Meiryo UI" pitchFamily="50" charset="-128"/>
                <a:cs typeface="Meiryo UI" pitchFamily="50" charset="-128"/>
              </a:rPr>
              <a:t>2025</a:t>
            </a:r>
            <a:r>
              <a:rPr lang="ja-JP" altLang="en-US" sz="1800" dirty="0" smtClean="0">
                <a:solidFill>
                  <a:schemeClr val="tx1"/>
                </a:solidFill>
                <a:latin typeface="Meiryo UI" pitchFamily="50" charset="-128"/>
                <a:ea typeface="Meiryo UI" pitchFamily="50" charset="-128"/>
                <a:cs typeface="Meiryo UI" pitchFamily="50" charset="-128"/>
              </a:rPr>
              <a:t>年大阪・関西万博の開催後、どのようなまちに住みたいか</a:t>
            </a:r>
            <a:endParaRPr lang="en-US" altLang="ja-JP" sz="1800" dirty="0" smtClean="0">
              <a:solidFill>
                <a:schemeClr val="tx1"/>
              </a:solidFill>
              <a:latin typeface="Meiryo UI" pitchFamily="50" charset="-128"/>
              <a:ea typeface="Meiryo UI" pitchFamily="50" charset="-128"/>
              <a:cs typeface="Meiryo UI" pitchFamily="50" charset="-128"/>
            </a:endParaRPr>
          </a:p>
          <a:p>
            <a:pPr algn="l"/>
            <a:r>
              <a:rPr lang="ja-JP" altLang="en-US" sz="1800" dirty="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②の居住地への評価は東京と大阪のみ、③の大阪への親しみについては東京と関西のみ調査。</a:t>
            </a:r>
            <a:endParaRPr lang="en-US" altLang="ja-JP" sz="14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4851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①住民特性（寛容度）</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２</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Chart 4"/>
          <p:cNvGraphicFramePr>
            <a:graphicFrameLocks/>
          </p:cNvGraphicFramePr>
          <p:nvPr>
            <p:extLst>
              <p:ext uri="{D42A27DB-BD31-4B8C-83A1-F6EECF244321}">
                <p14:modId xmlns:p14="http://schemas.microsoft.com/office/powerpoint/2010/main" val="3352938080"/>
              </p:ext>
            </p:extLst>
          </p:nvPr>
        </p:nvGraphicFramePr>
        <p:xfrm>
          <a:off x="63409" y="3293819"/>
          <a:ext cx="4563491" cy="1462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4"/>
          <p:cNvGraphicFramePr>
            <a:graphicFrameLocks/>
          </p:cNvGraphicFramePr>
          <p:nvPr>
            <p:extLst>
              <p:ext uri="{D42A27DB-BD31-4B8C-83A1-F6EECF244321}">
                <p14:modId xmlns:p14="http://schemas.microsoft.com/office/powerpoint/2010/main" val="84617160"/>
              </p:ext>
            </p:extLst>
          </p:nvPr>
        </p:nvGraphicFramePr>
        <p:xfrm>
          <a:off x="70724" y="5183336"/>
          <a:ext cx="4556176" cy="127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70724" y="2553273"/>
            <a:ext cx="5130879" cy="276999"/>
          </a:xfrm>
          <a:prstGeom prst="rect">
            <a:avLst/>
          </a:prstGeom>
        </p:spPr>
        <p:txBody>
          <a:bodyPr wrap="square">
            <a:spAutoFit/>
          </a:bodyPr>
          <a:lstStyle/>
          <a:p>
            <a:r>
              <a:rPr lang="ja-JP" altLang="en-US" sz="1200" u="sng" dirty="0"/>
              <a:t>「よそ者」というような言葉が、地域でまだ生きていると思いますか</a:t>
            </a:r>
            <a:r>
              <a:rPr lang="ja-JP" altLang="en-US" sz="1200" u="sng" dirty="0" smtClean="0"/>
              <a:t>。</a:t>
            </a:r>
            <a:endParaRPr lang="ja-JP" altLang="en-US" sz="1200" u="sng" dirty="0"/>
          </a:p>
        </p:txBody>
      </p:sp>
      <p:sp>
        <p:nvSpPr>
          <p:cNvPr id="7" name="正方形/長方形 6"/>
          <p:cNvSpPr/>
          <p:nvPr/>
        </p:nvSpPr>
        <p:spPr>
          <a:xfrm>
            <a:off x="180506" y="2926333"/>
            <a:ext cx="543739" cy="307777"/>
          </a:xfrm>
          <a:prstGeom prst="rect">
            <a:avLst/>
          </a:prstGeom>
        </p:spPr>
        <p:txBody>
          <a:bodyPr wrap="none">
            <a:spAutoFit/>
          </a:bodyPr>
          <a:lstStyle/>
          <a:p>
            <a:r>
              <a:rPr lang="ja-JP" altLang="en-US" sz="1400" b="1" dirty="0"/>
              <a:t>大阪</a:t>
            </a:r>
          </a:p>
        </p:txBody>
      </p:sp>
      <p:sp>
        <p:nvSpPr>
          <p:cNvPr id="21" name="正方形/長方形 20"/>
          <p:cNvSpPr/>
          <p:nvPr/>
        </p:nvSpPr>
        <p:spPr>
          <a:xfrm>
            <a:off x="244895" y="4795947"/>
            <a:ext cx="543739" cy="307777"/>
          </a:xfrm>
          <a:prstGeom prst="rect">
            <a:avLst/>
          </a:prstGeom>
        </p:spPr>
        <p:txBody>
          <a:bodyPr wrap="none">
            <a:spAutoFit/>
          </a:bodyPr>
          <a:lstStyle/>
          <a:p>
            <a:r>
              <a:rPr lang="ja-JP" altLang="en-US" sz="1400" b="1" dirty="0" smtClean="0"/>
              <a:t>東京</a:t>
            </a:r>
            <a:endParaRPr lang="ja-JP" altLang="en-US" sz="1400" b="1" dirty="0"/>
          </a:p>
        </p:txBody>
      </p:sp>
      <p:sp>
        <p:nvSpPr>
          <p:cNvPr id="31" name="正方形/長方形 30"/>
          <p:cNvSpPr/>
          <p:nvPr/>
        </p:nvSpPr>
        <p:spPr>
          <a:xfrm>
            <a:off x="4767646" y="2981268"/>
            <a:ext cx="543739" cy="307777"/>
          </a:xfrm>
          <a:prstGeom prst="rect">
            <a:avLst/>
          </a:prstGeom>
        </p:spPr>
        <p:txBody>
          <a:bodyPr wrap="none">
            <a:spAutoFit/>
          </a:bodyPr>
          <a:lstStyle/>
          <a:p>
            <a:r>
              <a:rPr lang="ja-JP" altLang="en-US" sz="1400" b="1" dirty="0"/>
              <a:t>関西</a:t>
            </a:r>
          </a:p>
        </p:txBody>
      </p:sp>
      <p:graphicFrame>
        <p:nvGraphicFramePr>
          <p:cNvPr id="15" name="Chart 4"/>
          <p:cNvGraphicFramePr>
            <a:graphicFrameLocks/>
          </p:cNvGraphicFramePr>
          <p:nvPr>
            <p:extLst>
              <p:ext uri="{D42A27DB-BD31-4B8C-83A1-F6EECF244321}">
                <p14:modId xmlns:p14="http://schemas.microsoft.com/office/powerpoint/2010/main" val="2208314405"/>
              </p:ext>
            </p:extLst>
          </p:nvPr>
        </p:nvGraphicFramePr>
        <p:xfrm>
          <a:off x="4786760" y="3415380"/>
          <a:ext cx="4204128" cy="1219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a:extLst>
              <a:ext uri="{FF2B5EF4-FFF2-40B4-BE49-F238E27FC236}">
                <a16:creationId xmlns:a16="http://schemas.microsoft.com/office/drawing/2014/main" id="{4A301A11-D686-4320-A71C-68DA37A7EEA7}"/>
              </a:ext>
            </a:extLst>
          </p:cNvPr>
          <p:cNvSpPr/>
          <p:nvPr/>
        </p:nvSpPr>
        <p:spPr>
          <a:xfrm>
            <a:off x="91102" y="822272"/>
            <a:ext cx="8899786" cy="1077218"/>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smtClean="0">
                <a:solidFill>
                  <a:prstClr val="black"/>
                </a:solidFill>
                <a:latin typeface="Meiryo UI"/>
                <a:ea typeface="Meiryo UI"/>
              </a:rPr>
              <a:t>○</a:t>
            </a:r>
            <a:r>
              <a:rPr lang="ja-JP" altLang="en-US" sz="1600" b="1" dirty="0" smtClean="0">
                <a:solidFill>
                  <a:prstClr val="black"/>
                </a:solidFill>
                <a:latin typeface="Meiryo UI"/>
                <a:ea typeface="Meiryo UI"/>
              </a:rPr>
              <a:t>大阪と比べて、東京や関西は、「よそ者」というような言葉が地域でまだ生きていると思う割合が高い。</a:t>
            </a:r>
            <a:endParaRPr lang="en-US" altLang="ja-JP" sz="1600" b="1" dirty="0" smtClean="0">
              <a:solidFill>
                <a:prstClr val="black"/>
              </a:solidFill>
              <a:latin typeface="Meiryo UI"/>
              <a:ea typeface="Meiryo UI"/>
            </a:endParaRPr>
          </a:p>
          <a:p>
            <a:pPr marL="180000" lvl="0" indent="-457200" algn="just">
              <a:defRPr/>
            </a:pPr>
            <a:endParaRPr lang="en-US" altLang="ja-JP" sz="1600" dirty="0" smtClean="0">
              <a:solidFill>
                <a:prstClr val="black"/>
              </a:solidFill>
              <a:latin typeface="Meiryo UI"/>
              <a:ea typeface="Meiryo UI"/>
            </a:endParaRPr>
          </a:p>
          <a:p>
            <a:pPr marL="180000" lvl="0" indent="-457200" algn="just">
              <a:defRPr/>
            </a:pPr>
            <a:r>
              <a:rPr lang="ja-JP" altLang="en-US" sz="1600" dirty="0">
                <a:solidFill>
                  <a:prstClr val="black"/>
                </a:solidFill>
                <a:latin typeface="Meiryo UI"/>
                <a:ea typeface="Meiryo UI"/>
              </a:rPr>
              <a:t>　</a:t>
            </a:r>
            <a:r>
              <a:rPr lang="ja-JP" altLang="en-US" sz="1600" dirty="0" smtClean="0">
                <a:solidFill>
                  <a:prstClr val="black"/>
                </a:solidFill>
                <a:latin typeface="Meiryo UI"/>
                <a:ea typeface="Meiryo UI"/>
              </a:rPr>
              <a:t>　</a:t>
            </a:r>
            <a:r>
              <a:rPr lang="en-US" altLang="ja-JP" sz="1600" dirty="0" smtClean="0">
                <a:solidFill>
                  <a:prstClr val="black"/>
                </a:solidFill>
                <a:latin typeface="Meiryo UI"/>
                <a:ea typeface="Meiryo UI"/>
              </a:rPr>
              <a:t>※</a:t>
            </a:r>
            <a:r>
              <a:rPr lang="ja-JP" altLang="en-US" sz="1600" dirty="0" smtClean="0">
                <a:solidFill>
                  <a:prstClr val="black"/>
                </a:solidFill>
                <a:latin typeface="Meiryo UI"/>
                <a:ea typeface="Meiryo UI"/>
              </a:rPr>
              <a:t>「生きていると思う」、「どちらかというと生きていると思う」と回答した人の割合</a:t>
            </a:r>
            <a:endParaRPr lang="en-US" altLang="ja-JP" sz="1600" dirty="0" smtClean="0">
              <a:solidFill>
                <a:prstClr val="black"/>
              </a:solidFill>
              <a:latin typeface="Meiryo UI"/>
              <a:ea typeface="Meiryo UI"/>
            </a:endParaRPr>
          </a:p>
          <a:p>
            <a:pPr marL="180000" lvl="0" indent="-457200" algn="just">
              <a:defRPr/>
            </a:pPr>
            <a:r>
              <a:rPr lang="ja-JP" altLang="en-US" sz="1600" dirty="0">
                <a:solidFill>
                  <a:prstClr val="black"/>
                </a:solidFill>
                <a:latin typeface="Meiryo UI"/>
                <a:ea typeface="Meiryo UI"/>
              </a:rPr>
              <a:t>　</a:t>
            </a:r>
            <a:r>
              <a:rPr lang="ja-JP" altLang="en-US" sz="1600" dirty="0" smtClean="0">
                <a:solidFill>
                  <a:prstClr val="black"/>
                </a:solidFill>
                <a:latin typeface="Meiryo UI"/>
                <a:ea typeface="Meiryo UI"/>
              </a:rPr>
              <a:t>　　　</a:t>
            </a:r>
            <a:r>
              <a:rPr lang="ja-JP" altLang="en-US" sz="1600" dirty="0" smtClean="0">
                <a:solidFill>
                  <a:prstClr val="black"/>
                </a:solidFill>
                <a:latin typeface="Meiryo UI" panose="020B0604030504040204" pitchFamily="50" charset="-128"/>
                <a:ea typeface="Meiryo UI" panose="020B0604030504040204" pitchFamily="50" charset="-128"/>
              </a:rPr>
              <a:t>大阪府民（</a:t>
            </a:r>
            <a:r>
              <a:rPr lang="en-US" altLang="ja-JP" sz="1600" dirty="0">
                <a:solidFill>
                  <a:prstClr val="black"/>
                </a:solidFill>
                <a:latin typeface="Meiryo UI" panose="020B0604030504040204" pitchFamily="50" charset="-128"/>
                <a:ea typeface="Meiryo UI" panose="020B0604030504040204" pitchFamily="50" charset="-128"/>
              </a:rPr>
              <a:t>59.4</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東京</a:t>
            </a:r>
            <a:r>
              <a:rPr lang="ja-JP" altLang="en-US" sz="1600" dirty="0" smtClean="0">
                <a:solidFill>
                  <a:prstClr val="black"/>
                </a:solidFill>
                <a:latin typeface="Meiryo UI" panose="020B0604030504040204" pitchFamily="50" charset="-128"/>
                <a:ea typeface="Meiryo UI" panose="020B0604030504040204" pitchFamily="50" charset="-128"/>
              </a:rPr>
              <a:t>都民（</a:t>
            </a:r>
            <a:r>
              <a:rPr lang="en-US" altLang="ja-JP" sz="1600" dirty="0">
                <a:solidFill>
                  <a:prstClr val="black"/>
                </a:solidFill>
                <a:latin typeface="Meiryo UI" panose="020B0604030504040204" pitchFamily="50" charset="-128"/>
                <a:ea typeface="Meiryo UI" panose="020B0604030504040204" pitchFamily="50" charset="-128"/>
              </a:rPr>
              <a:t>64.4</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）、関西在住者（</a:t>
            </a:r>
            <a:r>
              <a:rPr lang="en-US" altLang="ja-JP" sz="1600" dirty="0">
                <a:solidFill>
                  <a:prstClr val="black"/>
                </a:solidFill>
                <a:latin typeface="Meiryo UI" panose="020B0604030504040204" pitchFamily="50" charset="-128"/>
                <a:ea typeface="Meiryo UI" panose="020B0604030504040204" pitchFamily="50" charset="-128"/>
              </a:rPr>
              <a:t>68.3</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a:ea typeface="Meiryo UI"/>
            </a:endParaRPr>
          </a:p>
        </p:txBody>
      </p:sp>
    </p:spTree>
    <p:extLst>
      <p:ext uri="{BB962C8B-B14F-4D97-AF65-F5344CB8AC3E}">
        <p14:creationId xmlns:p14="http://schemas.microsoft.com/office/powerpoint/2010/main" val="642339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①住民特性（進取性）</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３</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58989" y="2690667"/>
            <a:ext cx="5274895" cy="276999"/>
          </a:xfrm>
          <a:prstGeom prst="rect">
            <a:avLst/>
          </a:prstGeom>
        </p:spPr>
        <p:txBody>
          <a:bodyPr wrap="square">
            <a:spAutoFit/>
          </a:bodyPr>
          <a:lstStyle/>
          <a:p>
            <a:r>
              <a:rPr lang="ja-JP" altLang="en-US" sz="1200" u="sng" dirty="0" smtClean="0"/>
              <a:t>仕事</a:t>
            </a:r>
            <a:r>
              <a:rPr lang="ja-JP" altLang="en-US" sz="1200" u="sng" dirty="0"/>
              <a:t>や生活の上で、新しいことを積極的に取り入れたいほうですか</a:t>
            </a:r>
            <a:r>
              <a:rPr lang="ja-JP" altLang="en-US" sz="1200" u="sng" dirty="0" smtClean="0"/>
              <a:t>。</a:t>
            </a:r>
            <a:endParaRPr lang="ja-JP" altLang="en-US" sz="1200" u="sng" dirty="0"/>
          </a:p>
        </p:txBody>
      </p:sp>
      <p:sp>
        <p:nvSpPr>
          <p:cNvPr id="7" name="正方形/長方形 6"/>
          <p:cNvSpPr/>
          <p:nvPr/>
        </p:nvSpPr>
        <p:spPr>
          <a:xfrm>
            <a:off x="82291" y="3135224"/>
            <a:ext cx="539552" cy="307777"/>
          </a:xfrm>
          <a:prstGeom prst="rect">
            <a:avLst/>
          </a:prstGeom>
        </p:spPr>
        <p:txBody>
          <a:bodyPr wrap="square">
            <a:spAutoFit/>
          </a:bodyPr>
          <a:lstStyle/>
          <a:p>
            <a:r>
              <a:rPr lang="ja-JP" altLang="en-US" sz="1400" b="1" dirty="0"/>
              <a:t>大阪</a:t>
            </a:r>
          </a:p>
        </p:txBody>
      </p:sp>
      <p:sp>
        <p:nvSpPr>
          <p:cNvPr id="21" name="正方形/長方形 20"/>
          <p:cNvSpPr/>
          <p:nvPr/>
        </p:nvSpPr>
        <p:spPr>
          <a:xfrm>
            <a:off x="85442" y="4874625"/>
            <a:ext cx="578565" cy="307777"/>
          </a:xfrm>
          <a:prstGeom prst="rect">
            <a:avLst/>
          </a:prstGeom>
        </p:spPr>
        <p:txBody>
          <a:bodyPr wrap="square">
            <a:spAutoFit/>
          </a:bodyPr>
          <a:lstStyle/>
          <a:p>
            <a:r>
              <a:rPr lang="ja-JP" altLang="en-US" sz="1400" b="1" dirty="0" smtClean="0"/>
              <a:t>東京</a:t>
            </a:r>
            <a:endParaRPr lang="ja-JP" altLang="en-US" sz="1400" b="1" dirty="0"/>
          </a:p>
        </p:txBody>
      </p:sp>
      <p:sp>
        <p:nvSpPr>
          <p:cNvPr id="31" name="正方形/長方形 30"/>
          <p:cNvSpPr/>
          <p:nvPr/>
        </p:nvSpPr>
        <p:spPr>
          <a:xfrm>
            <a:off x="4717467" y="3133954"/>
            <a:ext cx="616417" cy="307777"/>
          </a:xfrm>
          <a:prstGeom prst="rect">
            <a:avLst/>
          </a:prstGeom>
        </p:spPr>
        <p:txBody>
          <a:bodyPr wrap="square">
            <a:spAutoFit/>
          </a:bodyPr>
          <a:lstStyle/>
          <a:p>
            <a:r>
              <a:rPr lang="ja-JP" altLang="en-US" sz="1400" b="1" dirty="0"/>
              <a:t>関西</a:t>
            </a:r>
          </a:p>
        </p:txBody>
      </p:sp>
      <p:graphicFrame>
        <p:nvGraphicFramePr>
          <p:cNvPr id="15" name="Chart 5"/>
          <p:cNvGraphicFramePr>
            <a:graphicFrameLocks/>
          </p:cNvGraphicFramePr>
          <p:nvPr>
            <p:extLst>
              <p:ext uri="{D42A27DB-BD31-4B8C-83A1-F6EECF244321}">
                <p14:modId xmlns:p14="http://schemas.microsoft.com/office/powerpoint/2010/main" val="1869211831"/>
              </p:ext>
            </p:extLst>
          </p:nvPr>
        </p:nvGraphicFramePr>
        <p:xfrm>
          <a:off x="58989" y="3475685"/>
          <a:ext cx="4695011" cy="121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5"/>
          <p:cNvGraphicFramePr>
            <a:graphicFrameLocks/>
          </p:cNvGraphicFramePr>
          <p:nvPr>
            <p:extLst>
              <p:ext uri="{D42A27DB-BD31-4B8C-83A1-F6EECF244321}">
                <p14:modId xmlns:p14="http://schemas.microsoft.com/office/powerpoint/2010/main" val="1791836444"/>
              </p:ext>
            </p:extLst>
          </p:nvPr>
        </p:nvGraphicFramePr>
        <p:xfrm>
          <a:off x="4717467" y="3529410"/>
          <a:ext cx="4366570"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5"/>
          <p:cNvGraphicFramePr>
            <a:graphicFrameLocks/>
          </p:cNvGraphicFramePr>
          <p:nvPr>
            <p:extLst>
              <p:ext uri="{D42A27DB-BD31-4B8C-83A1-F6EECF244321}">
                <p14:modId xmlns:p14="http://schemas.microsoft.com/office/powerpoint/2010/main" val="3230536550"/>
              </p:ext>
            </p:extLst>
          </p:nvPr>
        </p:nvGraphicFramePr>
        <p:xfrm>
          <a:off x="82291" y="5215086"/>
          <a:ext cx="4658866" cy="1238250"/>
        </p:xfrm>
        <a:graphic>
          <a:graphicData uri="http://schemas.openxmlformats.org/drawingml/2006/chart">
            <c:chart xmlns:c="http://schemas.openxmlformats.org/drawingml/2006/chart" xmlns:r="http://schemas.openxmlformats.org/officeDocument/2006/relationships" r:id="rId4"/>
          </a:graphicData>
        </a:graphic>
      </p:graphicFrame>
      <p:sp>
        <p:nvSpPr>
          <p:cNvPr id="41" name="正方形/長方形 40">
            <a:extLst>
              <a:ext uri="{FF2B5EF4-FFF2-40B4-BE49-F238E27FC236}">
                <a16:creationId xmlns:a16="http://schemas.microsoft.com/office/drawing/2014/main" id="{4A301A11-D686-4320-A71C-68DA37A7EEA7}"/>
              </a:ext>
            </a:extLst>
          </p:cNvPr>
          <p:cNvSpPr/>
          <p:nvPr/>
        </p:nvSpPr>
        <p:spPr>
          <a:xfrm>
            <a:off x="130902" y="690641"/>
            <a:ext cx="8882197" cy="1323439"/>
          </a:xfrm>
          <a:prstGeom prst="rect">
            <a:avLst/>
          </a:prstGeom>
          <a:ln w="19050">
            <a:solidFill>
              <a:schemeClr val="tx1"/>
            </a:solidFill>
            <a:prstDash val="sysDash"/>
          </a:ln>
        </p:spPr>
        <p:txBody>
          <a:bodyPr wrap="square">
            <a:spAutoFit/>
          </a:bodyPr>
          <a:lstStyle/>
          <a:p>
            <a:pPr marL="180000" lvl="0" indent="-457200" algn="just">
              <a:defRPr/>
            </a:pPr>
            <a:r>
              <a:rPr lang="ja-JP" altLang="en-US" sz="1600" b="1" dirty="0">
                <a:solidFill>
                  <a:prstClr val="black"/>
                </a:solidFill>
                <a:latin typeface="Meiryo UI"/>
                <a:ea typeface="Meiryo UI"/>
              </a:rPr>
              <a:t>○</a:t>
            </a:r>
            <a:r>
              <a:rPr lang="ja-JP" altLang="en-US" sz="1600" b="1" dirty="0" smtClean="0">
                <a:solidFill>
                  <a:prstClr val="black"/>
                </a:solidFill>
                <a:latin typeface="Meiryo UI"/>
                <a:ea typeface="Meiryo UI"/>
              </a:rPr>
              <a:t>関西と</a:t>
            </a:r>
            <a:r>
              <a:rPr lang="ja-JP" altLang="en-US" sz="1600" b="1" dirty="0">
                <a:solidFill>
                  <a:prstClr val="black"/>
                </a:solidFill>
                <a:latin typeface="Meiryo UI"/>
                <a:ea typeface="Meiryo UI"/>
              </a:rPr>
              <a:t>比べて</a:t>
            </a:r>
            <a:r>
              <a:rPr lang="ja-JP" altLang="en-US" sz="1600" b="1" dirty="0" smtClean="0">
                <a:solidFill>
                  <a:prstClr val="black"/>
                </a:solidFill>
                <a:latin typeface="Meiryo UI"/>
                <a:ea typeface="Meiryo UI"/>
              </a:rPr>
              <a:t>、東京は、仕事</a:t>
            </a:r>
            <a:r>
              <a:rPr lang="ja-JP" altLang="en-US" sz="1600" b="1" dirty="0">
                <a:solidFill>
                  <a:prstClr val="black"/>
                </a:solidFill>
                <a:latin typeface="Meiryo UI"/>
                <a:ea typeface="Meiryo UI"/>
              </a:rPr>
              <a:t>や生活の上で新しいことを積極的に取り入れたいほうだと思う割合が高い</a:t>
            </a:r>
            <a:r>
              <a:rPr lang="ja-JP" altLang="en-US" sz="1600" b="1" dirty="0" smtClean="0">
                <a:solidFill>
                  <a:prstClr val="black"/>
                </a:solidFill>
                <a:latin typeface="Meiryo UI"/>
                <a:ea typeface="Meiryo UI"/>
              </a:rPr>
              <a:t>。</a:t>
            </a:r>
            <a:endParaRPr lang="en-US" altLang="ja-JP" sz="1600" b="1" dirty="0" smtClean="0">
              <a:solidFill>
                <a:prstClr val="black"/>
              </a:solidFill>
              <a:latin typeface="Meiryo UI"/>
              <a:ea typeface="Meiryo UI"/>
            </a:endParaRPr>
          </a:p>
          <a:p>
            <a:pPr marL="180000" lvl="0" indent="-457200" algn="just">
              <a:defRPr/>
            </a:pPr>
            <a:r>
              <a:rPr lang="ja-JP" altLang="en-US" sz="1600" b="1" dirty="0" smtClean="0">
                <a:solidFill>
                  <a:prstClr val="black"/>
                </a:solidFill>
                <a:latin typeface="Meiryo UI"/>
                <a:ea typeface="Meiryo UI"/>
              </a:rPr>
              <a:t>○大阪と東京では、統計的な有意差は見られなかった。</a:t>
            </a:r>
            <a:endParaRPr lang="en-US" altLang="ja-JP" sz="1600" b="1" dirty="0" smtClean="0">
              <a:solidFill>
                <a:prstClr val="black"/>
              </a:solidFill>
              <a:latin typeface="Meiryo UI"/>
              <a:ea typeface="Meiryo UI"/>
            </a:endParaRPr>
          </a:p>
          <a:p>
            <a:pPr marL="180000" lvl="0" indent="-457200" algn="just">
              <a:defRPr/>
            </a:pPr>
            <a:endParaRPr lang="en-US" altLang="ja-JP" sz="1600" b="1" dirty="0" smtClean="0">
              <a:solidFill>
                <a:prstClr val="black"/>
              </a:solidFill>
              <a:latin typeface="Meiryo UI"/>
              <a:ea typeface="Meiryo UI"/>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「あてはまる」、「どちらかというとあてはまる」と回答した人の割合</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a:t>
            </a:r>
            <a:r>
              <a:rPr lang="ja-JP" altLang="en-US" sz="1600" dirty="0">
                <a:solidFill>
                  <a:prstClr val="black"/>
                </a:solidFill>
                <a:latin typeface="Meiryo UI" panose="020B0604030504040204" pitchFamily="50" charset="-128"/>
                <a:ea typeface="Meiryo UI" panose="020B0604030504040204" pitchFamily="50" charset="-128"/>
              </a:rPr>
              <a:t>府民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71.2</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東京都民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74.1</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）、関西在住者（</a:t>
            </a:r>
            <a:r>
              <a:rPr lang="en-US" altLang="ja-JP" sz="1600" dirty="0">
                <a:solidFill>
                  <a:prstClr val="black"/>
                </a:solidFill>
                <a:latin typeface="Meiryo UI" panose="020B0604030504040204" pitchFamily="50" charset="-128"/>
                <a:ea typeface="Meiryo UI" panose="020B0604030504040204" pitchFamily="50" charset="-128"/>
              </a:rPr>
              <a:t>68.5</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9531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①住民特性（愛着度）</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４</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正方形/長方形 34"/>
          <p:cNvSpPr/>
          <p:nvPr/>
        </p:nvSpPr>
        <p:spPr>
          <a:xfrm>
            <a:off x="31504" y="2045358"/>
            <a:ext cx="5274895" cy="276999"/>
          </a:xfrm>
          <a:prstGeom prst="rect">
            <a:avLst/>
          </a:prstGeom>
        </p:spPr>
        <p:txBody>
          <a:bodyPr wrap="square">
            <a:spAutoFit/>
          </a:bodyPr>
          <a:lstStyle/>
          <a:p>
            <a:r>
              <a:rPr lang="ja-JP" altLang="en-US" sz="1200" u="sng" dirty="0"/>
              <a:t>あなたは、ご自身の住んでいる地域に愛着を感じていますか</a:t>
            </a:r>
            <a:r>
              <a:rPr lang="ja-JP" altLang="en-US" sz="1200" u="sng" dirty="0" smtClean="0"/>
              <a:t>。</a:t>
            </a:r>
            <a:endParaRPr lang="ja-JP" altLang="en-US" sz="1200" u="sng" dirty="0"/>
          </a:p>
        </p:txBody>
      </p:sp>
      <p:graphicFrame>
        <p:nvGraphicFramePr>
          <p:cNvPr id="36" name="Chart 6"/>
          <p:cNvGraphicFramePr>
            <a:graphicFrameLocks/>
          </p:cNvGraphicFramePr>
          <p:nvPr>
            <p:extLst>
              <p:ext uri="{D42A27DB-BD31-4B8C-83A1-F6EECF244321}">
                <p14:modId xmlns:p14="http://schemas.microsoft.com/office/powerpoint/2010/main" val="4158698216"/>
              </p:ext>
            </p:extLst>
          </p:nvPr>
        </p:nvGraphicFramePr>
        <p:xfrm>
          <a:off x="31504" y="2741784"/>
          <a:ext cx="4685963" cy="121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6"/>
          <p:cNvGraphicFramePr>
            <a:graphicFrameLocks/>
          </p:cNvGraphicFramePr>
          <p:nvPr>
            <p:extLst>
              <p:ext uri="{D42A27DB-BD31-4B8C-83A1-F6EECF244321}">
                <p14:modId xmlns:p14="http://schemas.microsoft.com/office/powerpoint/2010/main" val="1082441579"/>
              </p:ext>
            </p:extLst>
          </p:nvPr>
        </p:nvGraphicFramePr>
        <p:xfrm>
          <a:off x="4768254" y="2735765"/>
          <a:ext cx="4268243" cy="1219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a:extLst>
              <a:ext uri="{FF2B5EF4-FFF2-40B4-BE49-F238E27FC236}">
                <a16:creationId xmlns:a16="http://schemas.microsoft.com/office/drawing/2014/main" id="{4A301A11-D686-4320-A71C-68DA37A7EEA7}"/>
              </a:ext>
            </a:extLst>
          </p:cNvPr>
          <p:cNvSpPr/>
          <p:nvPr/>
        </p:nvSpPr>
        <p:spPr>
          <a:xfrm>
            <a:off x="86380" y="738759"/>
            <a:ext cx="8820780" cy="1077218"/>
          </a:xfrm>
          <a:prstGeom prst="rect">
            <a:avLst/>
          </a:prstGeom>
          <a:ln w="19050">
            <a:solidFill>
              <a:schemeClr val="tx1"/>
            </a:solidFill>
            <a:prstDash val="sysDash"/>
          </a:ln>
        </p:spPr>
        <p:txBody>
          <a:bodyPr wrap="square">
            <a:spAutoFit/>
          </a:bodyPr>
          <a:lstStyle/>
          <a:p>
            <a:pPr marL="180000" lvl="0" indent="-457200" algn="just">
              <a:defRPr/>
            </a:pPr>
            <a:r>
              <a:rPr lang="ja-JP" altLang="en-US" sz="1600" dirty="0" smtClean="0">
                <a:solidFill>
                  <a:prstClr val="black"/>
                </a:solidFill>
                <a:latin typeface="Meiryo UI"/>
                <a:ea typeface="Meiryo UI"/>
              </a:rPr>
              <a:t>〇</a:t>
            </a:r>
            <a:r>
              <a:rPr lang="ja-JP" altLang="en-US" sz="1600" b="1" dirty="0" smtClean="0">
                <a:solidFill>
                  <a:prstClr val="black"/>
                </a:solidFill>
                <a:latin typeface="Meiryo UI"/>
                <a:ea typeface="Meiryo UI"/>
              </a:rPr>
              <a:t>地域</a:t>
            </a:r>
            <a:r>
              <a:rPr lang="ja-JP" altLang="en-US" sz="1600" b="1" dirty="0">
                <a:solidFill>
                  <a:prstClr val="black"/>
                </a:solidFill>
                <a:latin typeface="Meiryo UI"/>
                <a:ea typeface="Meiryo UI"/>
              </a:rPr>
              <a:t>に対する愛着については</a:t>
            </a:r>
            <a:r>
              <a:rPr lang="ja-JP" altLang="en-US" sz="1600" b="1" dirty="0" smtClean="0">
                <a:solidFill>
                  <a:prstClr val="black"/>
                </a:solidFill>
                <a:latin typeface="Meiryo UI"/>
                <a:ea typeface="Meiryo UI"/>
              </a:rPr>
              <a:t>、統計的</a:t>
            </a:r>
            <a:r>
              <a:rPr lang="ja-JP" altLang="en-US" sz="1600" b="1" dirty="0">
                <a:solidFill>
                  <a:prstClr val="black"/>
                </a:solidFill>
                <a:latin typeface="Meiryo UI"/>
                <a:ea typeface="Meiryo UI"/>
              </a:rPr>
              <a:t>な有意差は</a:t>
            </a:r>
            <a:r>
              <a:rPr lang="ja-JP" altLang="en-US" sz="1600" b="1" dirty="0" smtClean="0">
                <a:solidFill>
                  <a:prstClr val="black"/>
                </a:solidFill>
                <a:latin typeface="Meiryo UI"/>
                <a:ea typeface="Meiryo UI"/>
              </a:rPr>
              <a:t>見られなかった。</a:t>
            </a:r>
            <a:endParaRPr lang="en-US" altLang="ja-JP" sz="1600" b="1" dirty="0" smtClean="0">
              <a:solidFill>
                <a:prstClr val="black"/>
              </a:solidFill>
              <a:latin typeface="Meiryo UI"/>
              <a:ea typeface="Meiryo UI"/>
            </a:endParaRPr>
          </a:p>
          <a:p>
            <a:pPr marL="180000" lvl="0" indent="-457200" algn="just">
              <a:defRPr/>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「愛着を感じている」、「どちらかというと愛着を感じている」と回答した人の割合</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a:t>
            </a:r>
            <a:r>
              <a:rPr lang="ja-JP" altLang="en-US" sz="1600" dirty="0">
                <a:solidFill>
                  <a:prstClr val="black"/>
                </a:solidFill>
                <a:latin typeface="Meiryo UI" panose="020B0604030504040204" pitchFamily="50" charset="-128"/>
                <a:ea typeface="Meiryo UI" panose="020B0604030504040204" pitchFamily="50" charset="-128"/>
              </a:rPr>
              <a:t>府民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82.6</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東京都民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82.6</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）、関西在住者（</a:t>
            </a:r>
            <a:r>
              <a:rPr lang="en-US" altLang="ja-JP" sz="1600" dirty="0">
                <a:solidFill>
                  <a:prstClr val="black"/>
                </a:solidFill>
                <a:latin typeface="Meiryo UI" panose="020B0604030504040204" pitchFamily="50" charset="-128"/>
                <a:ea typeface="Meiryo UI" panose="020B0604030504040204" pitchFamily="50" charset="-128"/>
              </a:rPr>
              <a:t>80.4</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82291" y="2429258"/>
            <a:ext cx="539552" cy="307777"/>
          </a:xfrm>
          <a:prstGeom prst="rect">
            <a:avLst/>
          </a:prstGeom>
        </p:spPr>
        <p:txBody>
          <a:bodyPr wrap="square">
            <a:spAutoFit/>
          </a:bodyPr>
          <a:lstStyle/>
          <a:p>
            <a:r>
              <a:rPr lang="ja-JP" altLang="en-US" sz="1400" b="1" dirty="0"/>
              <a:t>大阪</a:t>
            </a:r>
          </a:p>
        </p:txBody>
      </p:sp>
      <p:sp>
        <p:nvSpPr>
          <p:cNvPr id="20" name="正方形/長方形 19"/>
          <p:cNvSpPr/>
          <p:nvPr/>
        </p:nvSpPr>
        <p:spPr>
          <a:xfrm>
            <a:off x="85442" y="4168659"/>
            <a:ext cx="578565" cy="307777"/>
          </a:xfrm>
          <a:prstGeom prst="rect">
            <a:avLst/>
          </a:prstGeom>
        </p:spPr>
        <p:txBody>
          <a:bodyPr wrap="square">
            <a:spAutoFit/>
          </a:bodyPr>
          <a:lstStyle/>
          <a:p>
            <a:r>
              <a:rPr lang="ja-JP" altLang="en-US" sz="1400" b="1" dirty="0" smtClean="0"/>
              <a:t>東京</a:t>
            </a:r>
            <a:endParaRPr lang="ja-JP" altLang="en-US" sz="1400" b="1" dirty="0"/>
          </a:p>
        </p:txBody>
      </p:sp>
      <p:sp>
        <p:nvSpPr>
          <p:cNvPr id="22" name="正方形/長方形 21"/>
          <p:cNvSpPr/>
          <p:nvPr/>
        </p:nvSpPr>
        <p:spPr>
          <a:xfrm>
            <a:off x="4717467" y="2427988"/>
            <a:ext cx="616417" cy="307777"/>
          </a:xfrm>
          <a:prstGeom prst="rect">
            <a:avLst/>
          </a:prstGeom>
        </p:spPr>
        <p:txBody>
          <a:bodyPr wrap="square">
            <a:spAutoFit/>
          </a:bodyPr>
          <a:lstStyle/>
          <a:p>
            <a:r>
              <a:rPr lang="ja-JP" altLang="en-US" sz="1400" b="1" dirty="0"/>
              <a:t>関西</a:t>
            </a:r>
          </a:p>
        </p:txBody>
      </p:sp>
      <p:graphicFrame>
        <p:nvGraphicFramePr>
          <p:cNvPr id="23" name="Chart 6"/>
          <p:cNvGraphicFramePr>
            <a:graphicFrameLocks/>
          </p:cNvGraphicFramePr>
          <p:nvPr>
            <p:extLst>
              <p:ext uri="{D42A27DB-BD31-4B8C-83A1-F6EECF244321}">
                <p14:modId xmlns:p14="http://schemas.microsoft.com/office/powerpoint/2010/main" val="1227692942"/>
              </p:ext>
            </p:extLst>
          </p:nvPr>
        </p:nvGraphicFramePr>
        <p:xfrm>
          <a:off x="-10943" y="4591944"/>
          <a:ext cx="4728410" cy="123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824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①住民特性（ソーシャルキャピタル）</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５</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正方形/長方形 34"/>
          <p:cNvSpPr/>
          <p:nvPr/>
        </p:nvSpPr>
        <p:spPr>
          <a:xfrm>
            <a:off x="31504" y="2294014"/>
            <a:ext cx="8875656" cy="276999"/>
          </a:xfrm>
          <a:prstGeom prst="rect">
            <a:avLst/>
          </a:prstGeom>
        </p:spPr>
        <p:txBody>
          <a:bodyPr wrap="square">
            <a:spAutoFit/>
          </a:bodyPr>
          <a:lstStyle/>
          <a:p>
            <a:r>
              <a:rPr lang="ja-JP" altLang="en-US" sz="1200" u="sng" dirty="0"/>
              <a:t>あなたは、ご近所の方とどのようなお付き合いをされていますか。付き合いの程度について、最もあてはまるものを一つお選びください</a:t>
            </a:r>
            <a:r>
              <a:rPr lang="ja-JP" altLang="en-US" sz="1200" u="sng" dirty="0" smtClean="0"/>
              <a:t>。</a:t>
            </a:r>
            <a:endParaRPr lang="ja-JP" altLang="en-US" sz="1200" u="sng" dirty="0"/>
          </a:p>
        </p:txBody>
      </p:sp>
      <p:sp>
        <p:nvSpPr>
          <p:cNvPr id="17" name="正方形/長方形 16"/>
          <p:cNvSpPr/>
          <p:nvPr/>
        </p:nvSpPr>
        <p:spPr>
          <a:xfrm>
            <a:off x="82291" y="2562773"/>
            <a:ext cx="539552" cy="307777"/>
          </a:xfrm>
          <a:prstGeom prst="rect">
            <a:avLst/>
          </a:prstGeom>
        </p:spPr>
        <p:txBody>
          <a:bodyPr wrap="square">
            <a:spAutoFit/>
          </a:bodyPr>
          <a:lstStyle/>
          <a:p>
            <a:r>
              <a:rPr lang="ja-JP" altLang="en-US" sz="1400" b="1" dirty="0"/>
              <a:t>大阪</a:t>
            </a:r>
          </a:p>
        </p:txBody>
      </p:sp>
      <p:sp>
        <p:nvSpPr>
          <p:cNvPr id="20" name="正方形/長方形 19"/>
          <p:cNvSpPr/>
          <p:nvPr/>
        </p:nvSpPr>
        <p:spPr>
          <a:xfrm>
            <a:off x="82291" y="4579281"/>
            <a:ext cx="578565" cy="307777"/>
          </a:xfrm>
          <a:prstGeom prst="rect">
            <a:avLst/>
          </a:prstGeom>
        </p:spPr>
        <p:txBody>
          <a:bodyPr wrap="square">
            <a:spAutoFit/>
          </a:bodyPr>
          <a:lstStyle/>
          <a:p>
            <a:r>
              <a:rPr lang="ja-JP" altLang="en-US" sz="1400" b="1" dirty="0" smtClean="0"/>
              <a:t>東京</a:t>
            </a:r>
            <a:endParaRPr lang="ja-JP" altLang="en-US" sz="1400" b="1" dirty="0"/>
          </a:p>
        </p:txBody>
      </p:sp>
      <p:sp>
        <p:nvSpPr>
          <p:cNvPr id="22" name="正方形/長方形 21"/>
          <p:cNvSpPr/>
          <p:nvPr/>
        </p:nvSpPr>
        <p:spPr>
          <a:xfrm>
            <a:off x="4717467" y="2561503"/>
            <a:ext cx="616417" cy="307777"/>
          </a:xfrm>
          <a:prstGeom prst="rect">
            <a:avLst/>
          </a:prstGeom>
        </p:spPr>
        <p:txBody>
          <a:bodyPr wrap="square">
            <a:spAutoFit/>
          </a:bodyPr>
          <a:lstStyle/>
          <a:p>
            <a:r>
              <a:rPr lang="ja-JP" altLang="en-US" sz="1400" b="1" dirty="0"/>
              <a:t>関西</a:t>
            </a:r>
          </a:p>
        </p:txBody>
      </p:sp>
      <p:graphicFrame>
        <p:nvGraphicFramePr>
          <p:cNvPr id="12" name="Chart 7"/>
          <p:cNvGraphicFramePr>
            <a:graphicFrameLocks/>
          </p:cNvGraphicFramePr>
          <p:nvPr>
            <p:extLst>
              <p:ext uri="{D42A27DB-BD31-4B8C-83A1-F6EECF244321}">
                <p14:modId xmlns:p14="http://schemas.microsoft.com/office/powerpoint/2010/main" val="1252294036"/>
              </p:ext>
            </p:extLst>
          </p:nvPr>
        </p:nvGraphicFramePr>
        <p:xfrm>
          <a:off x="0" y="2783623"/>
          <a:ext cx="4572000" cy="2083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7"/>
          <p:cNvGraphicFramePr>
            <a:graphicFrameLocks/>
          </p:cNvGraphicFramePr>
          <p:nvPr>
            <p:extLst>
              <p:ext uri="{D42A27DB-BD31-4B8C-83A1-F6EECF244321}">
                <p14:modId xmlns:p14="http://schemas.microsoft.com/office/powerpoint/2010/main" val="4075752981"/>
              </p:ext>
            </p:extLst>
          </p:nvPr>
        </p:nvGraphicFramePr>
        <p:xfrm>
          <a:off x="4717467" y="2879677"/>
          <a:ext cx="4426533" cy="1987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7"/>
          <p:cNvGraphicFramePr>
            <a:graphicFrameLocks/>
          </p:cNvGraphicFramePr>
          <p:nvPr>
            <p:extLst>
              <p:ext uri="{D42A27DB-BD31-4B8C-83A1-F6EECF244321}">
                <p14:modId xmlns:p14="http://schemas.microsoft.com/office/powerpoint/2010/main" val="2774290232"/>
              </p:ext>
            </p:extLst>
          </p:nvPr>
        </p:nvGraphicFramePr>
        <p:xfrm>
          <a:off x="20380" y="4887058"/>
          <a:ext cx="4551620" cy="2255770"/>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a:extLst>
              <a:ext uri="{FF2B5EF4-FFF2-40B4-BE49-F238E27FC236}">
                <a16:creationId xmlns:a16="http://schemas.microsoft.com/office/drawing/2014/main" id="{4A301A11-D686-4320-A71C-68DA37A7EEA7}"/>
              </a:ext>
            </a:extLst>
          </p:cNvPr>
          <p:cNvSpPr/>
          <p:nvPr/>
        </p:nvSpPr>
        <p:spPr>
          <a:xfrm>
            <a:off x="80061" y="723466"/>
            <a:ext cx="8983878" cy="1015663"/>
          </a:xfrm>
          <a:prstGeom prst="rect">
            <a:avLst/>
          </a:prstGeom>
          <a:ln w="19050">
            <a:solidFill>
              <a:schemeClr val="tx1"/>
            </a:solidFill>
            <a:prstDash val="sysDash"/>
          </a:ln>
        </p:spPr>
        <p:txBody>
          <a:bodyPr wrap="square">
            <a:spAutoFit/>
          </a:bodyPr>
          <a:lstStyle/>
          <a:p>
            <a:pPr marL="180000" lvl="0" indent="-457200" algn="just">
              <a:defRPr/>
            </a:pPr>
            <a:r>
              <a:rPr lang="ja-JP" altLang="en-US" sz="1600" b="1" dirty="0" smtClean="0">
                <a:solidFill>
                  <a:prstClr val="black"/>
                </a:solidFill>
                <a:latin typeface="Meiryo UI"/>
                <a:ea typeface="Meiryo UI"/>
              </a:rPr>
              <a:t>○近所との付き合いを全くしていない人の割合は、東京が最も高く、大阪と関西では大きな差はない。</a:t>
            </a:r>
            <a:endParaRPr lang="en-US" altLang="ja-JP" sz="1600" b="1" dirty="0" smtClean="0">
              <a:solidFill>
                <a:prstClr val="black"/>
              </a:solidFill>
              <a:latin typeface="Meiryo UI"/>
              <a:ea typeface="Meiryo UI"/>
            </a:endParaRPr>
          </a:p>
          <a:p>
            <a:pPr marL="180000" lvl="0" indent="-457200" algn="just">
              <a:defRPr/>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indent="-457200" algn="just">
              <a:defRPr/>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近所との付きあいを全くしていない人の割合：大阪府民（</a:t>
            </a:r>
            <a:r>
              <a:rPr lang="en-US" altLang="ja-JP" sz="1400" dirty="0">
                <a:solidFill>
                  <a:prstClr val="black"/>
                </a:solidFill>
                <a:latin typeface="Meiryo UI" panose="020B0604030504040204" pitchFamily="50" charset="-128"/>
                <a:ea typeface="Meiryo UI" panose="020B0604030504040204" pitchFamily="50" charset="-128"/>
              </a:rPr>
              <a:t>12.2%</a:t>
            </a:r>
            <a:r>
              <a:rPr lang="ja-JP" altLang="en-US" sz="1400" dirty="0">
                <a:solidFill>
                  <a:prstClr val="black"/>
                </a:solidFill>
                <a:latin typeface="Meiryo UI" panose="020B0604030504040204" pitchFamily="50" charset="-128"/>
                <a:ea typeface="Meiryo UI" panose="020B0604030504040204" pitchFamily="50" charset="-128"/>
              </a:rPr>
              <a:t>）、東京都民（</a:t>
            </a:r>
            <a:r>
              <a:rPr lang="en-US" altLang="ja-JP" sz="1400" dirty="0">
                <a:solidFill>
                  <a:prstClr val="black"/>
                </a:solidFill>
                <a:latin typeface="Meiryo UI" panose="020B0604030504040204" pitchFamily="50" charset="-128"/>
                <a:ea typeface="Meiryo UI" panose="020B0604030504040204" pitchFamily="50" charset="-128"/>
              </a:rPr>
              <a:t>21.4%</a:t>
            </a:r>
            <a:r>
              <a:rPr lang="ja-JP" altLang="en-US" sz="1400" dirty="0">
                <a:solidFill>
                  <a:prstClr val="black"/>
                </a:solidFill>
                <a:latin typeface="Meiryo UI" panose="020B0604030504040204" pitchFamily="50" charset="-128"/>
                <a:ea typeface="Meiryo UI" panose="020B0604030504040204" pitchFamily="50" charset="-128"/>
              </a:rPr>
              <a:t>）、関西在住者（</a:t>
            </a:r>
            <a:r>
              <a:rPr lang="en-US" altLang="ja-JP" sz="1400" dirty="0">
                <a:solidFill>
                  <a:prstClr val="black"/>
                </a:solidFill>
                <a:latin typeface="Meiryo UI" panose="020B0604030504040204" pitchFamily="50" charset="-128"/>
                <a:ea typeface="Meiryo UI" panose="020B0604030504040204" pitchFamily="50" charset="-128"/>
              </a:rPr>
              <a:t>8.7%</a:t>
            </a:r>
            <a:r>
              <a:rPr lang="ja-JP" altLang="en-US" sz="1400" dirty="0">
                <a:solidFill>
                  <a:prstClr val="black"/>
                </a:solidFill>
                <a:latin typeface="Meiryo UI" panose="020B0604030504040204" pitchFamily="50" charset="-128"/>
                <a:ea typeface="Meiryo UI" panose="020B0604030504040204" pitchFamily="50" charset="-128"/>
              </a:rPr>
              <a:t>）</a:t>
            </a:r>
          </a:p>
          <a:p>
            <a:pPr marL="180000" lvl="0" indent="-457200" algn="just">
              <a:defRPr/>
            </a:pP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なんらかの付き合いをしている人の割合：大阪府</a:t>
            </a:r>
            <a:r>
              <a:rPr lang="ja-JP" altLang="en-US" sz="1400" dirty="0">
                <a:solidFill>
                  <a:prstClr val="black"/>
                </a:solidFill>
                <a:latin typeface="Meiryo UI" panose="020B0604030504040204" pitchFamily="50" charset="-128"/>
                <a:ea typeface="Meiryo UI" panose="020B0604030504040204" pitchFamily="50" charset="-128"/>
              </a:rPr>
              <a:t>民</a:t>
            </a:r>
            <a:r>
              <a:rPr lang="ja-JP"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87.8%</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東京都民</a:t>
            </a:r>
            <a:r>
              <a:rPr lang="ja-JP"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78.6%</a:t>
            </a:r>
            <a:r>
              <a:rPr lang="ja-JP" altLang="en-US" sz="1400" dirty="0" smtClean="0">
                <a:solidFill>
                  <a:prstClr val="black"/>
                </a:solidFill>
                <a:latin typeface="Meiryo UI" panose="020B0604030504040204" pitchFamily="50" charset="-128"/>
                <a:ea typeface="Meiryo UI" panose="020B0604030504040204" pitchFamily="50" charset="-128"/>
              </a:rPr>
              <a:t>）、関西在住者（</a:t>
            </a:r>
            <a:r>
              <a:rPr lang="en-US" altLang="ja-JP" sz="1400" dirty="0" smtClean="0">
                <a:solidFill>
                  <a:prstClr val="black"/>
                </a:solidFill>
                <a:latin typeface="Meiryo UI" panose="020B0604030504040204" pitchFamily="50" charset="-128"/>
                <a:ea typeface="Meiryo UI" panose="020B0604030504040204" pitchFamily="50" charset="-128"/>
              </a:rPr>
              <a:t>91.3%</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926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①住民特性（金銭感覚）</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a:xfrm>
            <a:off x="7046912" y="646717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６</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正方形/長方形 34"/>
          <p:cNvSpPr/>
          <p:nvPr/>
        </p:nvSpPr>
        <p:spPr>
          <a:xfrm>
            <a:off x="31504" y="2045358"/>
            <a:ext cx="8875656" cy="276999"/>
          </a:xfrm>
          <a:prstGeom prst="rect">
            <a:avLst/>
          </a:prstGeom>
        </p:spPr>
        <p:txBody>
          <a:bodyPr wrap="square">
            <a:spAutoFit/>
          </a:bodyPr>
          <a:lstStyle/>
          <a:p>
            <a:r>
              <a:rPr lang="ja-JP" altLang="en-US" sz="1200" u="sng" dirty="0"/>
              <a:t>お金はしばしば人間を堕落させると思いますか</a:t>
            </a:r>
            <a:r>
              <a:rPr lang="ja-JP" altLang="en-US" sz="1200" u="sng" dirty="0" smtClean="0"/>
              <a:t>。</a:t>
            </a:r>
            <a:endParaRPr lang="ja-JP" altLang="en-US" sz="1200" u="sng" dirty="0"/>
          </a:p>
        </p:txBody>
      </p:sp>
      <p:sp>
        <p:nvSpPr>
          <p:cNvPr id="17" name="正方形/長方形 16"/>
          <p:cNvSpPr/>
          <p:nvPr/>
        </p:nvSpPr>
        <p:spPr>
          <a:xfrm>
            <a:off x="82291" y="2429258"/>
            <a:ext cx="539552" cy="307777"/>
          </a:xfrm>
          <a:prstGeom prst="rect">
            <a:avLst/>
          </a:prstGeom>
        </p:spPr>
        <p:txBody>
          <a:bodyPr wrap="square">
            <a:spAutoFit/>
          </a:bodyPr>
          <a:lstStyle/>
          <a:p>
            <a:r>
              <a:rPr lang="ja-JP" altLang="en-US" sz="1400" b="1" dirty="0"/>
              <a:t>大阪</a:t>
            </a:r>
          </a:p>
        </p:txBody>
      </p:sp>
      <p:sp>
        <p:nvSpPr>
          <p:cNvPr id="20" name="正方形/長方形 19"/>
          <p:cNvSpPr/>
          <p:nvPr/>
        </p:nvSpPr>
        <p:spPr>
          <a:xfrm>
            <a:off x="82291" y="4579281"/>
            <a:ext cx="578565" cy="307777"/>
          </a:xfrm>
          <a:prstGeom prst="rect">
            <a:avLst/>
          </a:prstGeom>
        </p:spPr>
        <p:txBody>
          <a:bodyPr wrap="square">
            <a:spAutoFit/>
          </a:bodyPr>
          <a:lstStyle/>
          <a:p>
            <a:r>
              <a:rPr lang="ja-JP" altLang="en-US" sz="1400" b="1" dirty="0" smtClean="0"/>
              <a:t>東京</a:t>
            </a:r>
            <a:endParaRPr lang="ja-JP" altLang="en-US" sz="1400" b="1" dirty="0"/>
          </a:p>
        </p:txBody>
      </p:sp>
      <p:sp>
        <p:nvSpPr>
          <p:cNvPr id="22" name="正方形/長方形 21"/>
          <p:cNvSpPr/>
          <p:nvPr/>
        </p:nvSpPr>
        <p:spPr>
          <a:xfrm>
            <a:off x="4717467" y="2427988"/>
            <a:ext cx="616417" cy="307777"/>
          </a:xfrm>
          <a:prstGeom prst="rect">
            <a:avLst/>
          </a:prstGeom>
        </p:spPr>
        <p:txBody>
          <a:bodyPr wrap="square">
            <a:spAutoFit/>
          </a:bodyPr>
          <a:lstStyle/>
          <a:p>
            <a:r>
              <a:rPr lang="ja-JP" altLang="en-US" sz="1400" b="1" dirty="0"/>
              <a:t>関西</a:t>
            </a:r>
          </a:p>
        </p:txBody>
      </p:sp>
      <p:sp>
        <p:nvSpPr>
          <p:cNvPr id="15" name="正方形/長方形 14">
            <a:extLst>
              <a:ext uri="{FF2B5EF4-FFF2-40B4-BE49-F238E27FC236}">
                <a16:creationId xmlns:a16="http://schemas.microsoft.com/office/drawing/2014/main" id="{4A301A11-D686-4320-A71C-68DA37A7EEA7}"/>
              </a:ext>
            </a:extLst>
          </p:cNvPr>
          <p:cNvSpPr/>
          <p:nvPr/>
        </p:nvSpPr>
        <p:spPr>
          <a:xfrm>
            <a:off x="86380" y="738759"/>
            <a:ext cx="8820780" cy="1077218"/>
          </a:xfrm>
          <a:prstGeom prst="rect">
            <a:avLst/>
          </a:prstGeom>
          <a:ln w="19050">
            <a:solidFill>
              <a:schemeClr val="tx1"/>
            </a:solidFill>
            <a:prstDash val="sysDash"/>
          </a:ln>
        </p:spPr>
        <p:txBody>
          <a:bodyPr wrap="square">
            <a:spAutoFit/>
          </a:bodyPr>
          <a:lstStyle/>
          <a:p>
            <a:pPr marL="180000" lvl="0" indent="-457200" algn="just">
              <a:defRPr/>
            </a:pPr>
            <a:r>
              <a:rPr lang="ja-JP" altLang="en-US" sz="1600" b="1" dirty="0">
                <a:solidFill>
                  <a:prstClr val="black"/>
                </a:solidFill>
                <a:latin typeface="Meiryo UI"/>
                <a:ea typeface="Meiryo UI"/>
              </a:rPr>
              <a:t>〇大阪や関西の人は、東京の人と比べて、お金はしばしば人間を堕落させると思う割合が</a:t>
            </a:r>
            <a:r>
              <a:rPr lang="ja-JP" altLang="en-US" sz="1600" b="1" dirty="0" smtClean="0">
                <a:solidFill>
                  <a:prstClr val="black"/>
                </a:solidFill>
                <a:latin typeface="Meiryo UI"/>
                <a:ea typeface="Meiryo UI"/>
              </a:rPr>
              <a:t>高い。</a:t>
            </a:r>
            <a:endParaRPr lang="en-US" altLang="ja-JP" sz="1600" b="1" dirty="0" smtClean="0">
              <a:solidFill>
                <a:prstClr val="black"/>
              </a:solidFill>
              <a:latin typeface="Meiryo UI"/>
              <a:ea typeface="Meiryo UI"/>
            </a:endParaRPr>
          </a:p>
          <a:p>
            <a:pPr marL="180000" lvl="0" indent="-457200" algn="just">
              <a:defRPr/>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「そう思う」、「どちらかというとそう思う」と回答した人の割合</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a:t>
            </a:r>
            <a:r>
              <a:rPr lang="ja-JP" altLang="en-US" sz="1600" dirty="0">
                <a:solidFill>
                  <a:prstClr val="black"/>
                </a:solidFill>
                <a:latin typeface="Meiryo UI" panose="020B0604030504040204" pitchFamily="50" charset="-128"/>
                <a:ea typeface="Meiryo UI" panose="020B0604030504040204" pitchFamily="50" charset="-128"/>
              </a:rPr>
              <a:t>府民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81.7</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東京都民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76.7</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）、関西在住者（</a:t>
            </a:r>
            <a:r>
              <a:rPr lang="en-US" altLang="ja-JP" sz="1600" dirty="0">
                <a:solidFill>
                  <a:prstClr val="black"/>
                </a:solidFill>
                <a:latin typeface="Meiryo UI" panose="020B0604030504040204" pitchFamily="50" charset="-128"/>
                <a:ea typeface="Meiryo UI" panose="020B0604030504040204" pitchFamily="50" charset="-128"/>
              </a:rPr>
              <a:t>81.4</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graphicFrame>
        <p:nvGraphicFramePr>
          <p:cNvPr id="16" name="Chart 8"/>
          <p:cNvGraphicFramePr>
            <a:graphicFrameLocks/>
          </p:cNvGraphicFramePr>
          <p:nvPr>
            <p:extLst>
              <p:ext uri="{D42A27DB-BD31-4B8C-83A1-F6EECF244321}">
                <p14:modId xmlns:p14="http://schemas.microsoft.com/office/powerpoint/2010/main" val="3854974242"/>
              </p:ext>
            </p:extLst>
          </p:nvPr>
        </p:nvGraphicFramePr>
        <p:xfrm>
          <a:off x="17295" y="2761280"/>
          <a:ext cx="4554705" cy="121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8"/>
          <p:cNvGraphicFramePr>
            <a:graphicFrameLocks/>
          </p:cNvGraphicFramePr>
          <p:nvPr>
            <p:extLst>
              <p:ext uri="{D42A27DB-BD31-4B8C-83A1-F6EECF244321}">
                <p14:modId xmlns:p14="http://schemas.microsoft.com/office/powerpoint/2010/main" val="353024465"/>
              </p:ext>
            </p:extLst>
          </p:nvPr>
        </p:nvGraphicFramePr>
        <p:xfrm>
          <a:off x="4738990" y="2779265"/>
          <a:ext cx="4405010"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8"/>
          <p:cNvGraphicFramePr>
            <a:graphicFrameLocks/>
          </p:cNvGraphicFramePr>
          <p:nvPr>
            <p:extLst>
              <p:ext uri="{D42A27DB-BD31-4B8C-83A1-F6EECF244321}">
                <p14:modId xmlns:p14="http://schemas.microsoft.com/office/powerpoint/2010/main" val="3737315685"/>
              </p:ext>
            </p:extLst>
          </p:nvPr>
        </p:nvGraphicFramePr>
        <p:xfrm>
          <a:off x="17295" y="4951126"/>
          <a:ext cx="4482697" cy="123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498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15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２</a:t>
            </a:r>
            <a:r>
              <a:rPr lang="ja-JP" altLang="en-US" sz="2800" dirty="0" smtClean="0">
                <a:solidFill>
                  <a:prstClr val="white"/>
                </a:solidFill>
                <a:latin typeface="Meiryo UI" pitchFamily="50" charset="-128"/>
                <a:ea typeface="Meiryo UI" pitchFamily="50" charset="-128"/>
                <a:cs typeface="Meiryo UI" pitchFamily="50" charset="-128"/>
              </a:rPr>
              <a:t>　結果概要　①住民特性（ダイバーシティ）</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スライド番号プレースホルダー 5">
            <a:extLst>
              <a:ext uri="{FF2B5EF4-FFF2-40B4-BE49-F238E27FC236}">
                <a16:creationId xmlns:a16="http://schemas.microsoft.com/office/drawing/2014/main" id="{461BEE71-D681-4A24-A753-CFB9C3122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正方形/長方形 34"/>
          <p:cNvSpPr/>
          <p:nvPr/>
        </p:nvSpPr>
        <p:spPr>
          <a:xfrm>
            <a:off x="20320" y="2352063"/>
            <a:ext cx="8875656" cy="276999"/>
          </a:xfrm>
          <a:prstGeom prst="rect">
            <a:avLst/>
          </a:prstGeom>
        </p:spPr>
        <p:txBody>
          <a:bodyPr wrap="square">
            <a:spAutoFit/>
          </a:bodyPr>
          <a:lstStyle/>
          <a:p>
            <a:r>
              <a:rPr lang="ja-JP" altLang="en-US" sz="1200" u="sng" dirty="0"/>
              <a:t>「夫は外で働き、妻は家庭を守るべきである」という考え方について、あなたはどうお考えですか。</a:t>
            </a:r>
          </a:p>
        </p:txBody>
      </p:sp>
      <p:sp>
        <p:nvSpPr>
          <p:cNvPr id="17" name="正方形/長方形 16"/>
          <p:cNvSpPr/>
          <p:nvPr/>
        </p:nvSpPr>
        <p:spPr>
          <a:xfrm>
            <a:off x="71107" y="2735963"/>
            <a:ext cx="539552" cy="307777"/>
          </a:xfrm>
          <a:prstGeom prst="rect">
            <a:avLst/>
          </a:prstGeom>
        </p:spPr>
        <p:txBody>
          <a:bodyPr wrap="square">
            <a:spAutoFit/>
          </a:bodyPr>
          <a:lstStyle/>
          <a:p>
            <a:r>
              <a:rPr lang="ja-JP" altLang="en-US" sz="1400" b="1" dirty="0"/>
              <a:t>大阪</a:t>
            </a:r>
          </a:p>
        </p:txBody>
      </p:sp>
      <p:sp>
        <p:nvSpPr>
          <p:cNvPr id="20" name="正方形/長方形 19"/>
          <p:cNvSpPr/>
          <p:nvPr/>
        </p:nvSpPr>
        <p:spPr>
          <a:xfrm>
            <a:off x="82291" y="4579281"/>
            <a:ext cx="578565" cy="307777"/>
          </a:xfrm>
          <a:prstGeom prst="rect">
            <a:avLst/>
          </a:prstGeom>
        </p:spPr>
        <p:txBody>
          <a:bodyPr wrap="square">
            <a:spAutoFit/>
          </a:bodyPr>
          <a:lstStyle/>
          <a:p>
            <a:r>
              <a:rPr lang="ja-JP" altLang="en-US" sz="1400" b="1" dirty="0" smtClean="0"/>
              <a:t>東京</a:t>
            </a:r>
            <a:endParaRPr lang="ja-JP" altLang="en-US" sz="1400" b="1" dirty="0"/>
          </a:p>
        </p:txBody>
      </p:sp>
      <p:sp>
        <p:nvSpPr>
          <p:cNvPr id="22" name="正方形/長方形 21"/>
          <p:cNvSpPr/>
          <p:nvPr/>
        </p:nvSpPr>
        <p:spPr>
          <a:xfrm>
            <a:off x="4706283" y="2734693"/>
            <a:ext cx="616417" cy="307777"/>
          </a:xfrm>
          <a:prstGeom prst="rect">
            <a:avLst/>
          </a:prstGeom>
        </p:spPr>
        <p:txBody>
          <a:bodyPr wrap="square">
            <a:spAutoFit/>
          </a:bodyPr>
          <a:lstStyle/>
          <a:p>
            <a:r>
              <a:rPr lang="ja-JP" altLang="en-US" sz="1400" b="1" dirty="0"/>
              <a:t>関西</a:t>
            </a:r>
          </a:p>
        </p:txBody>
      </p:sp>
      <p:sp>
        <p:nvSpPr>
          <p:cNvPr id="15" name="正方形/長方形 14">
            <a:extLst>
              <a:ext uri="{FF2B5EF4-FFF2-40B4-BE49-F238E27FC236}">
                <a16:creationId xmlns:a16="http://schemas.microsoft.com/office/drawing/2014/main" id="{4A301A11-D686-4320-A71C-68DA37A7EEA7}"/>
              </a:ext>
            </a:extLst>
          </p:cNvPr>
          <p:cNvSpPr/>
          <p:nvPr/>
        </p:nvSpPr>
        <p:spPr>
          <a:xfrm>
            <a:off x="86380" y="738759"/>
            <a:ext cx="8950116" cy="1323439"/>
          </a:xfrm>
          <a:prstGeom prst="rect">
            <a:avLst/>
          </a:prstGeom>
          <a:ln w="19050">
            <a:solidFill>
              <a:schemeClr val="tx1"/>
            </a:solidFill>
            <a:prstDash val="sysDash"/>
          </a:ln>
        </p:spPr>
        <p:txBody>
          <a:bodyPr wrap="square">
            <a:spAutoFit/>
          </a:bodyPr>
          <a:lstStyle/>
          <a:p>
            <a:pPr marL="180000" lvl="0" indent="-457200" algn="just">
              <a:defRPr/>
            </a:pPr>
            <a:r>
              <a:rPr lang="ja-JP" altLang="en-US" sz="1600" b="1" dirty="0">
                <a:solidFill>
                  <a:prstClr val="black"/>
                </a:solidFill>
                <a:latin typeface="Meiryo UI"/>
                <a:ea typeface="Meiryo UI"/>
              </a:rPr>
              <a:t>○</a:t>
            </a:r>
            <a:r>
              <a:rPr lang="ja-JP" altLang="en-US" sz="1600" b="1" dirty="0" smtClean="0">
                <a:solidFill>
                  <a:prstClr val="black"/>
                </a:solidFill>
                <a:latin typeface="Meiryo UI"/>
                <a:ea typeface="Meiryo UI"/>
              </a:rPr>
              <a:t>関西は、東京と</a:t>
            </a:r>
            <a:r>
              <a:rPr lang="ja-JP" altLang="en-US" sz="1600" b="1" dirty="0">
                <a:solidFill>
                  <a:prstClr val="black"/>
                </a:solidFill>
                <a:latin typeface="Meiryo UI"/>
                <a:ea typeface="Meiryo UI"/>
              </a:rPr>
              <a:t>比べて、「夫は外で働き、妻は家庭を守るべきである」という考えに賛成の人が多い</a:t>
            </a:r>
            <a:r>
              <a:rPr lang="ja-JP" altLang="en-US" sz="1600" b="1" dirty="0" smtClean="0">
                <a:solidFill>
                  <a:prstClr val="black"/>
                </a:solidFill>
                <a:latin typeface="Meiryo UI"/>
                <a:ea typeface="Meiryo UI"/>
              </a:rPr>
              <a:t>。</a:t>
            </a:r>
            <a:endParaRPr lang="en-US" altLang="ja-JP" sz="1600" b="1" dirty="0" smtClean="0">
              <a:solidFill>
                <a:prstClr val="black"/>
              </a:solidFill>
              <a:latin typeface="Meiryo UI"/>
              <a:ea typeface="Meiryo UI"/>
            </a:endParaRPr>
          </a:p>
          <a:p>
            <a:pPr marL="180000" lvl="0" indent="-457200" algn="just">
              <a:defRPr/>
            </a:pPr>
            <a:r>
              <a:rPr lang="ja-JP" altLang="en-US" sz="1600" b="1" dirty="0">
                <a:solidFill>
                  <a:prstClr val="black"/>
                </a:solidFill>
                <a:latin typeface="Meiryo UI"/>
                <a:ea typeface="Meiryo UI"/>
              </a:rPr>
              <a:t>○大阪と東京では、統計的な有意差は見られなかった。</a:t>
            </a:r>
          </a:p>
          <a:p>
            <a:pPr marL="180000" lvl="0" indent="-457200" algn="just">
              <a:defRPr/>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「賛成」、「どちらかというと賛成」と回答した人の割合</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0000" lvl="0" indent="-457200" algn="ju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rPr>
              <a:t>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38.7</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東京都民</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35.8</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）、関西在住者（</a:t>
            </a:r>
            <a:r>
              <a:rPr lang="en-US" altLang="ja-JP" sz="1600" dirty="0">
                <a:solidFill>
                  <a:prstClr val="black"/>
                </a:solidFill>
                <a:latin typeface="Meiryo UI" panose="020B0604030504040204" pitchFamily="50" charset="-128"/>
                <a:ea typeface="Meiryo UI" panose="020B0604030504040204" pitchFamily="50" charset="-128"/>
              </a:rPr>
              <a:t>40.8</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graphicFrame>
        <p:nvGraphicFramePr>
          <p:cNvPr id="12" name="Chart 9"/>
          <p:cNvGraphicFramePr>
            <a:graphicFrameLocks/>
          </p:cNvGraphicFramePr>
          <p:nvPr>
            <p:extLst>
              <p:ext uri="{D42A27DB-BD31-4B8C-83A1-F6EECF244321}">
                <p14:modId xmlns:p14="http://schemas.microsoft.com/office/powerpoint/2010/main" val="709001181"/>
              </p:ext>
            </p:extLst>
          </p:nvPr>
        </p:nvGraphicFramePr>
        <p:xfrm>
          <a:off x="-11185" y="3064900"/>
          <a:ext cx="4860033" cy="121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9"/>
          <p:cNvGraphicFramePr>
            <a:graphicFrameLocks/>
          </p:cNvGraphicFramePr>
          <p:nvPr>
            <p:extLst>
              <p:ext uri="{D42A27DB-BD31-4B8C-83A1-F6EECF244321}">
                <p14:modId xmlns:p14="http://schemas.microsoft.com/office/powerpoint/2010/main" val="2534537684"/>
              </p:ext>
            </p:extLst>
          </p:nvPr>
        </p:nvGraphicFramePr>
        <p:xfrm>
          <a:off x="4727987" y="3075298"/>
          <a:ext cx="4404829"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9"/>
          <p:cNvGraphicFramePr>
            <a:graphicFrameLocks/>
          </p:cNvGraphicFramePr>
          <p:nvPr>
            <p:extLst>
              <p:ext uri="{D42A27DB-BD31-4B8C-83A1-F6EECF244321}">
                <p14:modId xmlns:p14="http://schemas.microsoft.com/office/powerpoint/2010/main" val="2852031151"/>
              </p:ext>
            </p:extLst>
          </p:nvPr>
        </p:nvGraphicFramePr>
        <p:xfrm>
          <a:off x="-34643" y="5198169"/>
          <a:ext cx="4678651" cy="123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4671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11056</TotalTime>
  <Words>1261</Words>
  <Application>Microsoft Office PowerPoint</Application>
  <PresentationFormat>画面に合わせる (4:3)</PresentationFormat>
  <Paragraphs>139</Paragraphs>
  <Slides>17</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5" baseType="lpstr">
      <vt:lpstr>Meiryo UI</vt:lpstr>
      <vt:lpstr>ＭＳ Ｐゴシック</vt:lpstr>
      <vt:lpstr>游ゴシック</vt:lpstr>
      <vt:lpstr>Arial</vt:lpstr>
      <vt:lpstr>Calibri</vt:lpstr>
      <vt:lpstr>Century</vt:lpstr>
      <vt:lpstr>Office ​​テーマ</vt:lpstr>
      <vt:lpstr>ワークシート</vt:lpstr>
      <vt:lpstr>大阪のイメージ等に関する インターネットアンケートの結果について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清水　浩章</cp:lastModifiedBy>
  <cp:revision>783</cp:revision>
  <cp:lastPrinted>2019-11-18T10:30:40Z</cp:lastPrinted>
  <dcterms:created xsi:type="dcterms:W3CDTF">2013-09-30T02:18:00Z</dcterms:created>
  <dcterms:modified xsi:type="dcterms:W3CDTF">2019-11-18T10:39:30Z</dcterms:modified>
</cp:coreProperties>
</file>