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2" r:id="rId3"/>
    <p:sldId id="258" r:id="rId4"/>
    <p:sldId id="259" r:id="rId5"/>
    <p:sldId id="265" r:id="rId6"/>
    <p:sldId id="262" r:id="rId7"/>
    <p:sldId id="260" r:id="rId8"/>
    <p:sldId id="261" r:id="rId9"/>
    <p:sldId id="263" r:id="rId10"/>
    <p:sldId id="268" r:id="rId11"/>
    <p:sldId id="271" r:id="rId1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791A32C-D4F9-4E4E-97DD-4B2E4F22905C}" type="datetimeFigureOut">
              <a:rPr kumimoji="1" lang="ja-JP" altLang="en-US" smtClean="0"/>
              <a:t>2019/11/18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3350818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791A32C-D4F9-4E4E-97DD-4B2E4F22905C}" type="datetimeFigureOut">
              <a:rPr kumimoji="1" lang="ja-JP" altLang="en-US" smtClean="0"/>
              <a:t>2019/11/18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3193181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791A32C-D4F9-4E4E-97DD-4B2E4F22905C}" type="datetimeFigureOut">
              <a:rPr kumimoji="1" lang="ja-JP" altLang="en-US" smtClean="0"/>
              <a:t>2019/11/18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3003008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791A32C-D4F9-4E4E-97DD-4B2E4F22905C}" type="datetimeFigureOut">
              <a:rPr kumimoji="1" lang="ja-JP" altLang="en-US" smtClean="0"/>
              <a:t>2019/11/18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1338531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791A32C-D4F9-4E4E-97DD-4B2E4F22905C}" type="datetimeFigureOut">
              <a:rPr kumimoji="1" lang="ja-JP" altLang="en-US" smtClean="0"/>
              <a:t>2019/11/18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2708934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791A32C-D4F9-4E4E-97DD-4B2E4F22905C}" type="datetimeFigureOut">
              <a:rPr kumimoji="1" lang="ja-JP" altLang="en-US" smtClean="0"/>
              <a:t>2019/11/18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3811735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791A32C-D4F9-4E4E-97DD-4B2E4F22905C}" type="datetimeFigureOut">
              <a:rPr kumimoji="1" lang="ja-JP" altLang="en-US" smtClean="0"/>
              <a:t>2019/11/18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3285489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791A32C-D4F9-4E4E-97DD-4B2E4F22905C}" type="datetimeFigureOut">
              <a:rPr kumimoji="1" lang="ja-JP" altLang="en-US" smtClean="0"/>
              <a:t>2019/11/18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1867928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91A32C-D4F9-4E4E-97DD-4B2E4F22905C}" type="datetimeFigureOut">
              <a:rPr kumimoji="1" lang="ja-JP" altLang="en-US" smtClean="0"/>
              <a:t>2019/11/18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4184572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791A32C-D4F9-4E4E-97DD-4B2E4F22905C}" type="datetimeFigureOut">
              <a:rPr kumimoji="1" lang="ja-JP" altLang="en-US" smtClean="0"/>
              <a:t>2019/11/18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3162175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791A32C-D4F9-4E4E-97DD-4B2E4F22905C}" type="datetimeFigureOut">
              <a:rPr kumimoji="1" lang="ja-JP" altLang="en-US" smtClean="0"/>
              <a:t>2019/11/18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227354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91A32C-D4F9-4E4E-97DD-4B2E4F22905C}" type="datetimeFigureOut">
              <a:rPr kumimoji="1" lang="ja-JP" altLang="en-US" smtClean="0"/>
              <a:t>2019/11/18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223394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18364" y="1226131"/>
            <a:ext cx="8925636" cy="1349644"/>
          </a:xfrm>
        </p:spPr>
        <p:txBody>
          <a:bodyPr>
            <a:noAutofit/>
          </a:bodyPr>
          <a:lstStyle/>
          <a:p>
            <a:r>
              <a:rPr lang="ja-JP" altLang="en-US" sz="3400" dirty="0" smtClean="0">
                <a:latin typeface="Meiryo UI" panose="020B0604030504040204" pitchFamily="50" charset="-128"/>
                <a:ea typeface="Meiryo UI" panose="020B0604030504040204" pitchFamily="50" charset="-128"/>
              </a:rPr>
              <a:t>万博後</a:t>
            </a:r>
            <a:r>
              <a:rPr lang="ja-JP" altLang="en-US" sz="3400" dirty="0">
                <a:latin typeface="Meiryo UI" panose="020B0604030504040204" pitchFamily="50" charset="-128"/>
                <a:ea typeface="Meiryo UI" panose="020B0604030504040204" pitchFamily="50" charset="-128"/>
              </a:rPr>
              <a:t>の</a:t>
            </a:r>
            <a:r>
              <a:rPr kumimoji="1" lang="ja-JP" altLang="en-US" sz="3400" dirty="0" smtClean="0">
                <a:latin typeface="Meiryo UI" panose="020B0604030504040204" pitchFamily="50" charset="-128"/>
                <a:ea typeface="Meiryo UI" panose="020B0604030504040204" pitchFamily="50" charset="-128"/>
              </a:rPr>
              <a:t>大阪の将来像を導くアプローチ（要約）</a:t>
            </a:r>
            <a:endParaRPr kumimoji="1" lang="ja-JP" altLang="en-US" sz="3400" dirty="0">
              <a:latin typeface="Meiryo UI" panose="020B0604030504040204" pitchFamily="50" charset="-128"/>
              <a:ea typeface="Meiryo UI" panose="020B0604030504040204" pitchFamily="50" charset="-128"/>
            </a:endParaRPr>
          </a:p>
        </p:txBody>
      </p:sp>
      <p:sp>
        <p:nvSpPr>
          <p:cNvPr id="4" name="サブタイトル 2"/>
          <p:cNvSpPr>
            <a:spLocks noGrp="1"/>
          </p:cNvSpPr>
          <p:nvPr>
            <p:ph type="subTitle" idx="1"/>
          </p:nvPr>
        </p:nvSpPr>
        <p:spPr>
          <a:xfrm>
            <a:off x="1143000" y="3662195"/>
            <a:ext cx="6858000" cy="1434240"/>
          </a:xfrm>
        </p:spPr>
        <p:txBody>
          <a:bodyPr>
            <a:noAutofit/>
          </a:bodyPr>
          <a:lstStyle/>
          <a:p>
            <a:r>
              <a:rPr lang="zh-TW" altLang="en-US" dirty="0" smtClean="0">
                <a:latin typeface="Meiryo UI" panose="020B0604030504040204" pitchFamily="50" charset="-128"/>
                <a:ea typeface="Meiryo UI" panose="020B0604030504040204" pitchFamily="50" charset="-128"/>
              </a:rPr>
              <a:t>第</a:t>
            </a:r>
            <a:r>
              <a:rPr lang="ja-JP" altLang="en-US" dirty="0" smtClean="0">
                <a:latin typeface="Meiryo UI" panose="020B0604030504040204" pitchFamily="50" charset="-128"/>
                <a:ea typeface="Meiryo UI" panose="020B0604030504040204" pitchFamily="50" charset="-128"/>
              </a:rPr>
              <a:t>５</a:t>
            </a:r>
            <a:r>
              <a:rPr lang="zh-TW" altLang="en-US" dirty="0" smtClean="0">
                <a:latin typeface="Meiryo UI" panose="020B0604030504040204" pitchFamily="50" charset="-128"/>
                <a:ea typeface="Meiryo UI" panose="020B0604030504040204" pitchFamily="50" charset="-128"/>
              </a:rPr>
              <a:t>回</a:t>
            </a:r>
            <a:r>
              <a:rPr lang="zh-TW" altLang="en-US" dirty="0">
                <a:latin typeface="Meiryo UI" panose="020B0604030504040204" pitchFamily="50" charset="-128"/>
                <a:ea typeface="Meiryo UI" panose="020B0604030504040204" pitchFamily="50" charset="-128"/>
              </a:rPr>
              <a:t>有識者ＷＧ資料</a:t>
            </a:r>
          </a:p>
          <a:p>
            <a:endParaRPr lang="zh-TW" altLang="en-US" dirty="0">
              <a:latin typeface="Meiryo UI" panose="020B0604030504040204" pitchFamily="50" charset="-128"/>
              <a:ea typeface="Meiryo UI" panose="020B0604030504040204" pitchFamily="50" charset="-128"/>
            </a:endParaRPr>
          </a:p>
          <a:p>
            <a:r>
              <a:rPr lang="zh-TW" altLang="en-US" dirty="0">
                <a:latin typeface="Meiryo UI" panose="020B0604030504040204" pitchFamily="50" charset="-128"/>
                <a:ea typeface="Meiryo UI" panose="020B0604030504040204" pitchFamily="50" charset="-128"/>
              </a:rPr>
              <a:t>令和</a:t>
            </a:r>
            <a:r>
              <a:rPr lang="zh-TW" altLang="en-US" dirty="0" smtClean="0">
                <a:latin typeface="Meiryo UI" panose="020B0604030504040204" pitchFamily="50" charset="-128"/>
                <a:ea typeface="Meiryo UI" panose="020B0604030504040204" pitchFamily="50" charset="-128"/>
              </a:rPr>
              <a:t>元年</a:t>
            </a:r>
            <a:r>
              <a:rPr lang="en-US" altLang="ja-JP" dirty="0" smtClean="0">
                <a:latin typeface="Meiryo UI" panose="020B0604030504040204" pitchFamily="50" charset="-128"/>
                <a:ea typeface="Meiryo UI" panose="020B0604030504040204" pitchFamily="50" charset="-128"/>
              </a:rPr>
              <a:t>11</a:t>
            </a:r>
            <a:r>
              <a:rPr lang="zh-TW" altLang="en-US" dirty="0" smtClean="0">
                <a:latin typeface="Meiryo UI" panose="020B0604030504040204" pitchFamily="50" charset="-128"/>
                <a:ea typeface="Meiryo UI" panose="020B0604030504040204" pitchFamily="50" charset="-128"/>
              </a:rPr>
              <a:t>月</a:t>
            </a:r>
            <a:r>
              <a:rPr lang="en-US" altLang="ja-JP" dirty="0">
                <a:latin typeface="Meiryo UI" panose="020B0604030504040204" pitchFamily="50" charset="-128"/>
                <a:ea typeface="Meiryo UI" panose="020B0604030504040204" pitchFamily="50" charset="-128"/>
              </a:rPr>
              <a:t>19</a:t>
            </a:r>
            <a:r>
              <a:rPr lang="zh-TW" altLang="en-US" dirty="0" smtClean="0">
                <a:latin typeface="Meiryo UI" panose="020B0604030504040204" pitchFamily="50" charset="-128"/>
                <a:ea typeface="Meiryo UI" panose="020B0604030504040204" pitchFamily="50" charset="-128"/>
              </a:rPr>
              <a:t>日</a:t>
            </a:r>
            <a:endParaRPr lang="zh-TW" altLang="en-US" dirty="0">
              <a:latin typeface="Meiryo UI" panose="020B0604030504040204" pitchFamily="50" charset="-128"/>
              <a:ea typeface="Meiryo UI" panose="020B0604030504040204" pitchFamily="50" charset="-128"/>
            </a:endParaRPr>
          </a:p>
        </p:txBody>
      </p:sp>
      <p:sp>
        <p:nvSpPr>
          <p:cNvPr id="5" name="正方形/長方形 1"/>
          <p:cNvSpPr>
            <a:spLocks noChangeArrowheads="1"/>
          </p:cNvSpPr>
          <p:nvPr/>
        </p:nvSpPr>
        <p:spPr bwMode="auto">
          <a:xfrm>
            <a:off x="7812360" y="137866"/>
            <a:ext cx="1109663" cy="369887"/>
          </a:xfrm>
          <a:prstGeom prst="rect">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2200" b="1" i="0" u="none" strike="noStrike" cap="none" normalizeH="0" baseline="0" dirty="0" smtClean="0">
                <a:ln>
                  <a:noFill/>
                </a:ln>
                <a:solidFill>
                  <a:schemeClr val="tx1"/>
                </a:solidFill>
                <a:effectLst/>
                <a:latin typeface="Century" panose="02040604050505020304" pitchFamily="18" charset="0"/>
                <a:ea typeface="ＭＳ Ｐゴシック" panose="020B0600070205080204" pitchFamily="50" charset="-128"/>
              </a:rPr>
              <a:t>資料</a:t>
            </a:r>
            <a:r>
              <a:rPr lang="ja-JP" altLang="en-US" sz="2200" b="1" dirty="0">
                <a:latin typeface="Century" panose="02040604050505020304" pitchFamily="18" charset="0"/>
                <a:ea typeface="ＭＳ Ｐゴシック" panose="020B0600070205080204" pitchFamily="50" charset="-128"/>
              </a:rPr>
              <a:t>４</a:t>
            </a:r>
            <a:endParaRPr kumimoji="0" lang="en-US" altLang="ja-JP" sz="2200" b="1" i="0" u="none" strike="noStrike" cap="none" normalizeH="0" baseline="0" dirty="0" smtClean="0">
              <a:ln>
                <a:noFill/>
              </a:ln>
              <a:solidFill>
                <a:schemeClr val="tx1"/>
              </a:solidFill>
              <a:effectLst/>
              <a:latin typeface="Century" panose="02040604050505020304" pitchFamily="18" charset="0"/>
              <a:ea typeface="ＭＳ Ｐゴシック" panose="020B0600070205080204" pitchFamily="50" charset="-128"/>
            </a:endParaRPr>
          </a:p>
        </p:txBody>
      </p:sp>
    </p:spTree>
    <p:extLst>
      <p:ext uri="{BB962C8B-B14F-4D97-AF65-F5344CB8AC3E}">
        <p14:creationId xmlns:p14="http://schemas.microsoft.com/office/powerpoint/2010/main" val="2292511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441058"/>
          </a:xfrm>
          <a:solidFill>
            <a:srgbClr val="002060"/>
          </a:solidFill>
        </p:spPr>
        <p:txBody>
          <a:bodyPr>
            <a:noAutofit/>
          </a:bodyPr>
          <a:lstStyle/>
          <a:p>
            <a:pPr algn="ctr"/>
            <a:r>
              <a:rPr kumimoji="1" lang="ja-JP" altLang="en-US" sz="2400" b="1" dirty="0" smtClean="0">
                <a:solidFill>
                  <a:schemeClr val="bg1"/>
                </a:solidFill>
                <a:latin typeface="Meiryo UI" panose="020B0604030504040204" pitchFamily="50" charset="-128"/>
                <a:ea typeface="Meiryo UI" panose="020B0604030504040204" pitchFamily="50" charset="-128"/>
              </a:rPr>
              <a:t>大阪の将来像の基本的な考え方</a:t>
            </a:r>
            <a:r>
              <a:rPr lang="ja-JP" altLang="en-US" sz="2400" b="1" dirty="0" smtClean="0">
                <a:solidFill>
                  <a:schemeClr val="bg1"/>
                </a:solidFill>
                <a:latin typeface="Meiryo UI" panose="020B0604030504040204" pitchFamily="50" charset="-128"/>
                <a:ea typeface="Meiryo UI" panose="020B0604030504040204" pitchFamily="50" charset="-128"/>
              </a:rPr>
              <a:t>について</a:t>
            </a:r>
            <a:endParaRPr kumimoji="1" lang="ja-JP" altLang="en-US" sz="2400" b="1" dirty="0">
              <a:solidFill>
                <a:schemeClr val="bg1"/>
              </a:solidFill>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877284" y="1921623"/>
            <a:ext cx="400110" cy="1270616"/>
          </a:xfrm>
          <a:prstGeom prst="rect">
            <a:avLst/>
          </a:prstGeom>
          <a:noFill/>
        </p:spPr>
        <p:txBody>
          <a:bodyPr vert="eaVert" wrap="square" rtlCol="0">
            <a:spAutoFit/>
          </a:bodyPr>
          <a:lstStyle/>
          <a:p>
            <a:r>
              <a:rPr kumimoji="1" lang="ja-JP" altLang="en-US" sz="1400" b="1" dirty="0">
                <a:solidFill>
                  <a:schemeClr val="bg1"/>
                </a:solidFill>
                <a:latin typeface="Meiryo UI" panose="020B0604030504040204" pitchFamily="50" charset="-128"/>
                <a:ea typeface="Meiryo UI" panose="020B0604030504040204" pitchFamily="50" charset="-128"/>
              </a:rPr>
              <a:t>大阪の将来像</a:t>
            </a:r>
          </a:p>
        </p:txBody>
      </p:sp>
      <p:sp>
        <p:nvSpPr>
          <p:cNvPr id="22" name="二等辺三角形 21"/>
          <p:cNvSpPr/>
          <p:nvPr/>
        </p:nvSpPr>
        <p:spPr>
          <a:xfrm flipV="1">
            <a:off x="2271617" y="2200840"/>
            <a:ext cx="4800599" cy="1735201"/>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楕円 24"/>
          <p:cNvSpPr/>
          <p:nvPr/>
        </p:nvSpPr>
        <p:spPr>
          <a:xfrm>
            <a:off x="168442" y="1897564"/>
            <a:ext cx="3188122" cy="893224"/>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b="1" dirty="0"/>
          </a:p>
        </p:txBody>
      </p:sp>
      <p:sp>
        <p:nvSpPr>
          <p:cNvPr id="28" name="テキスト ボックス 27"/>
          <p:cNvSpPr txBox="1"/>
          <p:nvPr/>
        </p:nvSpPr>
        <p:spPr>
          <a:xfrm>
            <a:off x="435485" y="2141285"/>
            <a:ext cx="2634676" cy="369332"/>
          </a:xfrm>
          <a:prstGeom prst="rect">
            <a:avLst/>
          </a:prstGeom>
          <a:noFill/>
        </p:spPr>
        <p:txBody>
          <a:bodyPr wrap="square" rtlCol="0">
            <a:spAutoFit/>
          </a:bodyPr>
          <a:lstStyle/>
          <a:p>
            <a:pPr algn="ctr"/>
            <a:r>
              <a:rPr kumimoji="1" lang="ja-JP" altLang="en-US" b="1" dirty="0" smtClean="0">
                <a:solidFill>
                  <a:schemeClr val="bg1"/>
                </a:solidFill>
                <a:latin typeface="Meiryo UI" panose="020B0604030504040204" pitchFamily="50" charset="-128"/>
                <a:ea typeface="Meiryo UI" panose="020B0604030504040204" pitchFamily="50" charset="-128"/>
              </a:rPr>
              <a:t>持続的</a:t>
            </a:r>
            <a:r>
              <a:rPr kumimoji="1" lang="ja-JP" altLang="en-US" b="1" dirty="0">
                <a:solidFill>
                  <a:schemeClr val="bg1"/>
                </a:solidFill>
                <a:latin typeface="Meiryo UI" panose="020B0604030504040204" pitchFamily="50" charset="-128"/>
                <a:ea typeface="Meiryo UI" panose="020B0604030504040204" pitchFamily="50" charset="-128"/>
              </a:rPr>
              <a:t>な</a:t>
            </a:r>
            <a:r>
              <a:rPr kumimoji="1" lang="ja-JP" altLang="en-US" b="1" dirty="0" smtClean="0">
                <a:solidFill>
                  <a:schemeClr val="bg1"/>
                </a:solidFill>
                <a:latin typeface="Meiryo UI" panose="020B0604030504040204" pitchFamily="50" charset="-128"/>
                <a:ea typeface="Meiryo UI" panose="020B0604030504040204" pitchFamily="50" charset="-128"/>
              </a:rPr>
              <a:t>成長</a:t>
            </a:r>
            <a:endParaRPr kumimoji="1" lang="en-US" altLang="ja-JP" b="1" dirty="0">
              <a:solidFill>
                <a:schemeClr val="bg1"/>
              </a:solidFill>
              <a:latin typeface="Meiryo UI" panose="020B0604030504040204" pitchFamily="50" charset="-128"/>
              <a:ea typeface="Meiryo UI" panose="020B0604030504040204" pitchFamily="50" charset="-128"/>
            </a:endParaRPr>
          </a:p>
        </p:txBody>
      </p:sp>
      <p:sp>
        <p:nvSpPr>
          <p:cNvPr id="33" name="テキスト ボックス 32"/>
          <p:cNvSpPr txBox="1"/>
          <p:nvPr/>
        </p:nvSpPr>
        <p:spPr>
          <a:xfrm>
            <a:off x="168442" y="5003677"/>
            <a:ext cx="8807116" cy="1569660"/>
          </a:xfrm>
          <a:prstGeom prst="rect">
            <a:avLst/>
          </a:prstGeom>
          <a:noFill/>
          <a:ln w="9525">
            <a:solidFill>
              <a:schemeClr val="tx1"/>
            </a:solidFill>
            <a:prstDash val="dash"/>
          </a:ln>
        </p:spPr>
        <p:txBody>
          <a:bodyPr wrap="square" rtlCol="0">
            <a:spAutoFit/>
          </a:bodyPr>
          <a:lstStyle/>
          <a:p>
            <a:r>
              <a:rPr kumimoji="1" lang="ja-JP" altLang="en-US" sz="1600" b="1" dirty="0" smtClean="0">
                <a:latin typeface="Meiryo UI" panose="020B0604030504040204" pitchFamily="50" charset="-128"/>
                <a:ea typeface="Meiryo UI" panose="020B0604030504040204" pitchFamily="50" charset="-128"/>
              </a:rPr>
              <a:t>　◆</a:t>
            </a:r>
            <a:r>
              <a:rPr kumimoji="1" lang="ja-JP" altLang="en-US" sz="1600" b="1" dirty="0">
                <a:latin typeface="Meiryo UI" panose="020B0604030504040204" pitchFamily="50" charset="-128"/>
                <a:ea typeface="Meiryo UI" panose="020B0604030504040204" pitchFamily="50" charset="-128"/>
              </a:rPr>
              <a:t>先端技術と人が共生する社会</a:t>
            </a:r>
            <a:endParaRPr kumimoji="1" lang="en-US" altLang="ja-JP" sz="1600" b="1" dirty="0">
              <a:latin typeface="Meiryo UI" panose="020B0604030504040204" pitchFamily="50" charset="-128"/>
              <a:ea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　➢「生」を第一に、互いに思いやり、「共」に創る「ヒューマン都市」</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ＡＩ、データが人々の健康・暮らしを支える「ウエルネス都市</a:t>
            </a:r>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➢ウエルネス</a:t>
            </a:r>
            <a:r>
              <a:rPr kumimoji="1" lang="en-US" altLang="ja-JP" sz="1600"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ライフサイエンス</a:t>
            </a:r>
            <a:r>
              <a:rPr kumimoji="1" lang="en-US" altLang="ja-JP" sz="1600"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クリエイティブ</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ロボットが行き交う「ユニークネス都市」</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世界を惹きつける（新たな価値の創出等）「クリエイティブ都市</a:t>
            </a:r>
            <a:r>
              <a:rPr kumimoji="1" lang="ja-JP" altLang="en-US" sz="1600" dirty="0" smtClean="0">
                <a:latin typeface="Meiryo UI" panose="020B0604030504040204" pitchFamily="50" charset="-128"/>
                <a:ea typeface="Meiryo UI" panose="020B0604030504040204" pitchFamily="50" charset="-128"/>
              </a:rPr>
              <a:t>」　など</a:t>
            </a:r>
            <a:r>
              <a:rPr kumimoji="1" lang="ja-JP" altLang="en-US" sz="1600" dirty="0">
                <a:latin typeface="Meiryo UI" panose="020B0604030504040204" pitchFamily="50" charset="-128"/>
                <a:ea typeface="Meiryo UI" panose="020B0604030504040204" pitchFamily="50" charset="-128"/>
              </a:rPr>
              <a:t>　　</a:t>
            </a:r>
            <a:endParaRPr kumimoji="1" lang="en-US" altLang="ja-JP" sz="1600" dirty="0">
              <a:latin typeface="Meiryo UI" panose="020B0604030504040204" pitchFamily="50" charset="-128"/>
              <a:ea typeface="Meiryo UI" panose="020B0604030504040204" pitchFamily="50" charset="-128"/>
            </a:endParaRPr>
          </a:p>
        </p:txBody>
      </p:sp>
      <p:sp>
        <p:nvSpPr>
          <p:cNvPr id="34" name="楕円 33"/>
          <p:cNvSpPr/>
          <p:nvPr/>
        </p:nvSpPr>
        <p:spPr>
          <a:xfrm>
            <a:off x="3137472" y="3465033"/>
            <a:ext cx="3188122" cy="864399"/>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b="1" dirty="0"/>
          </a:p>
        </p:txBody>
      </p:sp>
      <p:sp>
        <p:nvSpPr>
          <p:cNvPr id="35" name="楕円 34"/>
          <p:cNvSpPr/>
          <p:nvPr/>
        </p:nvSpPr>
        <p:spPr>
          <a:xfrm>
            <a:off x="5787436" y="1853318"/>
            <a:ext cx="3188122" cy="931356"/>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b="1" dirty="0"/>
          </a:p>
        </p:txBody>
      </p:sp>
      <p:sp>
        <p:nvSpPr>
          <p:cNvPr id="30" name="テキスト ボックス 29"/>
          <p:cNvSpPr txBox="1"/>
          <p:nvPr/>
        </p:nvSpPr>
        <p:spPr>
          <a:xfrm>
            <a:off x="3634488" y="3751375"/>
            <a:ext cx="2194089" cy="369332"/>
          </a:xfrm>
          <a:prstGeom prst="rect">
            <a:avLst/>
          </a:prstGeom>
          <a:noFill/>
        </p:spPr>
        <p:txBody>
          <a:bodyPr wrap="square" rtlCol="0">
            <a:spAutoFit/>
          </a:bodyPr>
          <a:lstStyle/>
          <a:p>
            <a:pPr algn="ctr"/>
            <a:r>
              <a:rPr kumimoji="1" lang="ja-JP" altLang="en-US" b="1" dirty="0">
                <a:solidFill>
                  <a:schemeClr val="bg1"/>
                </a:solidFill>
                <a:latin typeface="Meiryo UI" panose="020B0604030504040204" pitchFamily="50" charset="-128"/>
                <a:ea typeface="Meiryo UI" panose="020B0604030504040204" pitchFamily="50" charset="-128"/>
              </a:rPr>
              <a:t>世界に貢献</a:t>
            </a:r>
            <a:endParaRPr kumimoji="1" lang="en-US" altLang="ja-JP" b="1" dirty="0">
              <a:solidFill>
                <a:schemeClr val="bg1"/>
              </a:solidFill>
              <a:latin typeface="Meiryo UI" panose="020B0604030504040204" pitchFamily="50" charset="-128"/>
              <a:ea typeface="Meiryo UI" panose="020B0604030504040204" pitchFamily="50" charset="-128"/>
            </a:endParaRPr>
          </a:p>
        </p:txBody>
      </p:sp>
      <p:sp>
        <p:nvSpPr>
          <p:cNvPr id="29" name="テキスト ボックス 28"/>
          <p:cNvSpPr txBox="1"/>
          <p:nvPr/>
        </p:nvSpPr>
        <p:spPr>
          <a:xfrm>
            <a:off x="6220646" y="2134330"/>
            <a:ext cx="2321701" cy="369332"/>
          </a:xfrm>
          <a:prstGeom prst="rect">
            <a:avLst/>
          </a:prstGeom>
          <a:noFill/>
        </p:spPr>
        <p:txBody>
          <a:bodyPr wrap="square" rtlCol="0">
            <a:spAutoFit/>
          </a:bodyPr>
          <a:lstStyle/>
          <a:p>
            <a:pPr algn="ctr"/>
            <a:r>
              <a:rPr kumimoji="1" lang="ja-JP" altLang="en-US" b="1" dirty="0" smtClean="0">
                <a:solidFill>
                  <a:schemeClr val="bg1"/>
                </a:solidFill>
                <a:latin typeface="Meiryo UI" panose="020B0604030504040204" pitchFamily="50" charset="-128"/>
                <a:ea typeface="Meiryo UI" panose="020B0604030504040204" pitchFamily="50" charset="-128"/>
              </a:rPr>
              <a:t>豊かなくらし</a:t>
            </a:r>
            <a:endParaRPr kumimoji="1" lang="en-US" altLang="ja-JP" b="1" dirty="0">
              <a:solidFill>
                <a:schemeClr val="bg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27472" y="4610286"/>
            <a:ext cx="3560590" cy="369332"/>
          </a:xfrm>
          <a:prstGeom prst="rect">
            <a:avLst/>
          </a:prstGeom>
        </p:spPr>
        <p:txBody>
          <a:bodyPr wrap="none">
            <a:spAutoFit/>
          </a:bodyPr>
          <a:lstStyle/>
          <a:p>
            <a:r>
              <a:rPr kumimoji="1" lang="en-US" altLang="ja-JP" b="1" dirty="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将来像に関するキーワード（案）</a:t>
            </a:r>
            <a:r>
              <a:rPr kumimoji="1" lang="en-US" altLang="ja-JP" b="1" dirty="0">
                <a:latin typeface="Meiryo UI" panose="020B0604030504040204" pitchFamily="50" charset="-128"/>
                <a:ea typeface="Meiryo UI" panose="020B0604030504040204" pitchFamily="50" charset="-128"/>
              </a:rPr>
              <a:t>】</a:t>
            </a:r>
          </a:p>
        </p:txBody>
      </p:sp>
      <p:sp>
        <p:nvSpPr>
          <p:cNvPr id="36" name="正方形/長方形 35"/>
          <p:cNvSpPr/>
          <p:nvPr/>
        </p:nvSpPr>
        <p:spPr>
          <a:xfrm>
            <a:off x="-27472" y="530075"/>
            <a:ext cx="3560590" cy="369332"/>
          </a:xfrm>
          <a:prstGeom prst="rect">
            <a:avLst/>
          </a:prstGeom>
        </p:spPr>
        <p:txBody>
          <a:bodyPr wrap="none">
            <a:spAutoFit/>
          </a:bodyPr>
          <a:lstStyle/>
          <a:p>
            <a:r>
              <a:rPr kumimoji="1" lang="en-US" altLang="ja-JP" b="1" dirty="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将来像に関するキーワード（案）</a:t>
            </a:r>
            <a:r>
              <a:rPr kumimoji="1" lang="en-US" altLang="ja-JP" b="1" dirty="0">
                <a:latin typeface="Meiryo UI" panose="020B0604030504040204" pitchFamily="50" charset="-128"/>
                <a:ea typeface="Meiryo UI" panose="020B0604030504040204" pitchFamily="50" charset="-128"/>
              </a:rPr>
              <a:t>】</a:t>
            </a:r>
          </a:p>
        </p:txBody>
      </p:sp>
      <p:sp>
        <p:nvSpPr>
          <p:cNvPr id="17" name="スライド番号プレースホルダー 3"/>
          <p:cNvSpPr>
            <a:spLocks noGrp="1"/>
          </p:cNvSpPr>
          <p:nvPr>
            <p:ph type="sldNum" sz="quarter" idx="12"/>
          </p:nvPr>
        </p:nvSpPr>
        <p:spPr>
          <a:xfrm>
            <a:off x="8780929" y="6621260"/>
            <a:ext cx="363071" cy="236740"/>
          </a:xfrm>
          <a:solidFill>
            <a:schemeClr val="accent4"/>
          </a:solidFill>
        </p:spPr>
        <p:txBody>
          <a:bodyPr/>
          <a:lstStyle/>
          <a:p>
            <a:r>
              <a:rPr kumimoji="1" lang="en-US" altLang="ja-JP" b="1" dirty="0" smtClean="0">
                <a:solidFill>
                  <a:schemeClr val="tx1"/>
                </a:solidFill>
              </a:rPr>
              <a:t>8</a:t>
            </a:r>
            <a:endParaRPr kumimoji="1" lang="ja-JP" altLang="en-US" b="1" dirty="0">
              <a:solidFill>
                <a:schemeClr val="tx1"/>
              </a:solidFill>
            </a:endParaRPr>
          </a:p>
        </p:txBody>
      </p:sp>
      <p:sp>
        <p:nvSpPr>
          <p:cNvPr id="37" name="正方形/長方形 36"/>
          <p:cNvSpPr/>
          <p:nvPr/>
        </p:nvSpPr>
        <p:spPr>
          <a:xfrm>
            <a:off x="168442" y="893585"/>
            <a:ext cx="8746781" cy="78760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3663" indent="-93663"/>
            <a:r>
              <a:rPr kumimoji="1" lang="ja-JP" altLang="en-US" sz="1600" dirty="0" smtClean="0">
                <a:solidFill>
                  <a:schemeClr val="tx1"/>
                </a:solidFill>
                <a:latin typeface="Meiryo UI" panose="020B0604030504040204" pitchFamily="50" charset="-128"/>
                <a:ea typeface="Meiryo UI" panose="020B0604030504040204" pitchFamily="50" charset="-128"/>
              </a:rPr>
              <a:t>○万博</a:t>
            </a:r>
            <a:r>
              <a:rPr kumimoji="1" lang="ja-JP" altLang="en-US" sz="1600" dirty="0">
                <a:solidFill>
                  <a:schemeClr val="tx1"/>
                </a:solidFill>
                <a:latin typeface="Meiryo UI" panose="020B0604030504040204" pitchFamily="50" charset="-128"/>
                <a:ea typeface="Meiryo UI" panose="020B0604030504040204" pitchFamily="50" charset="-128"/>
              </a:rPr>
              <a:t>開催・成功を一過性のものとせず、そのインパクトを最大限に活かすことで、将来に向けた大阪</a:t>
            </a:r>
            <a:r>
              <a:rPr kumimoji="1" lang="ja-JP" altLang="en-US" sz="1600" dirty="0" smtClean="0">
                <a:solidFill>
                  <a:schemeClr val="tx1"/>
                </a:solidFill>
                <a:latin typeface="Meiryo UI" panose="020B0604030504040204" pitchFamily="50" charset="-128"/>
                <a:ea typeface="Meiryo UI" panose="020B0604030504040204" pitchFamily="50" charset="-128"/>
              </a:rPr>
              <a:t>の</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93663" indent="-93663"/>
            <a:r>
              <a:rPr kumimoji="1" lang="ja-JP" altLang="en-US" sz="1600" b="1" dirty="0">
                <a:solidFill>
                  <a:schemeClr val="tx1"/>
                </a:solidFill>
                <a:latin typeface="Meiryo UI" panose="020B0604030504040204" pitchFamily="50" charset="-128"/>
                <a:ea typeface="Meiryo UI" panose="020B0604030504040204" pitchFamily="50" charset="-128"/>
              </a:rPr>
              <a:t>　</a:t>
            </a:r>
            <a:r>
              <a:rPr kumimoji="1" lang="ja-JP" altLang="en-US" sz="1600" b="1" dirty="0" smtClean="0">
                <a:solidFill>
                  <a:schemeClr val="tx1"/>
                </a:solidFill>
                <a:latin typeface="Meiryo UI" panose="020B0604030504040204" pitchFamily="50" charset="-128"/>
                <a:ea typeface="Meiryo UI" panose="020B0604030504040204" pitchFamily="50" charset="-128"/>
              </a:rPr>
              <a:t>「</a:t>
            </a:r>
            <a:r>
              <a:rPr kumimoji="1" lang="ja-JP" altLang="en-US" sz="1600" b="1" dirty="0">
                <a:solidFill>
                  <a:schemeClr val="tx1"/>
                </a:solidFill>
                <a:latin typeface="Meiryo UI" panose="020B0604030504040204" pitchFamily="50" charset="-128"/>
                <a:ea typeface="Meiryo UI" panose="020B0604030504040204" pitchFamily="50" charset="-128"/>
              </a:rPr>
              <a:t>持続的な成長」</a:t>
            </a:r>
            <a:r>
              <a:rPr kumimoji="1" lang="ja-JP" altLang="en-US" sz="1600" dirty="0" smtClean="0">
                <a:solidFill>
                  <a:schemeClr val="tx1"/>
                </a:solidFill>
                <a:latin typeface="Meiryo UI" panose="020B0604030504040204" pitchFamily="50" charset="-128"/>
                <a:ea typeface="Meiryo UI" panose="020B0604030504040204" pitchFamily="50" charset="-128"/>
              </a:rPr>
              <a:t>と</a:t>
            </a:r>
            <a:r>
              <a:rPr kumimoji="1" lang="ja-JP" altLang="en-US" sz="1600" dirty="0">
                <a:solidFill>
                  <a:schemeClr val="tx1"/>
                </a:solidFill>
                <a:latin typeface="Meiryo UI" panose="020B0604030504040204" pitchFamily="50" charset="-128"/>
                <a:ea typeface="Meiryo UI" panose="020B0604030504040204" pitchFamily="50" charset="-128"/>
              </a:rPr>
              <a:t>　</a:t>
            </a:r>
            <a:r>
              <a:rPr kumimoji="1" lang="ja-JP" altLang="en-US" sz="1600" dirty="0" smtClean="0">
                <a:solidFill>
                  <a:schemeClr val="tx1"/>
                </a:solidFill>
                <a:latin typeface="Meiryo UI" panose="020B0604030504040204" pitchFamily="50" charset="-128"/>
                <a:ea typeface="Meiryo UI" panose="020B0604030504040204" pitchFamily="50" charset="-128"/>
              </a:rPr>
              <a:t>府民</a:t>
            </a:r>
            <a:r>
              <a:rPr kumimoji="1" lang="ja-JP" altLang="en-US" sz="1600" dirty="0">
                <a:solidFill>
                  <a:schemeClr val="tx1"/>
                </a:solidFill>
                <a:latin typeface="Meiryo UI" panose="020B0604030504040204" pitchFamily="50" charset="-128"/>
                <a:ea typeface="Meiryo UI" panose="020B0604030504040204" pitchFamily="50" charset="-128"/>
              </a:rPr>
              <a:t>の</a:t>
            </a:r>
            <a:r>
              <a:rPr kumimoji="1" lang="ja-JP" altLang="en-US" sz="1600" b="1" dirty="0">
                <a:solidFill>
                  <a:schemeClr val="tx1"/>
                </a:solidFill>
                <a:latin typeface="Meiryo UI" panose="020B0604030504040204" pitchFamily="50" charset="-128"/>
                <a:ea typeface="Meiryo UI" panose="020B0604030504040204" pitchFamily="50" charset="-128"/>
              </a:rPr>
              <a:t>「豊かな暮らし」</a:t>
            </a:r>
            <a:r>
              <a:rPr kumimoji="1" lang="ja-JP" altLang="en-US" sz="1600" dirty="0">
                <a:solidFill>
                  <a:schemeClr val="tx1"/>
                </a:solidFill>
                <a:latin typeface="Meiryo UI" panose="020B0604030504040204" pitchFamily="50" charset="-128"/>
                <a:ea typeface="Meiryo UI" panose="020B0604030504040204" pitchFamily="50" charset="-128"/>
              </a:rPr>
              <a:t>を確実にし、さらには</a:t>
            </a:r>
            <a:r>
              <a:rPr kumimoji="1" lang="en-US" altLang="ja-JP" sz="1600" dirty="0">
                <a:solidFill>
                  <a:schemeClr val="tx1"/>
                </a:solidFill>
                <a:latin typeface="Meiryo UI" panose="020B0604030504040204" pitchFamily="50" charset="-128"/>
                <a:ea typeface="Meiryo UI" panose="020B0604030504040204" pitchFamily="50" charset="-128"/>
              </a:rPr>
              <a:t>SDGs</a:t>
            </a:r>
            <a:r>
              <a:rPr kumimoji="1" lang="ja-JP" altLang="en-US" sz="1600" dirty="0">
                <a:solidFill>
                  <a:schemeClr val="tx1"/>
                </a:solidFill>
                <a:latin typeface="Meiryo UI" panose="020B0604030504040204" pitchFamily="50" charset="-128"/>
                <a:ea typeface="Meiryo UI" panose="020B0604030504040204" pitchFamily="50" charset="-128"/>
              </a:rPr>
              <a:t>や</a:t>
            </a:r>
            <a:r>
              <a:rPr kumimoji="1" lang="ja-JP" altLang="en-US" sz="1600" b="1" dirty="0">
                <a:solidFill>
                  <a:schemeClr val="tx1"/>
                </a:solidFill>
                <a:latin typeface="Meiryo UI" panose="020B0604030504040204" pitchFamily="50" charset="-128"/>
                <a:ea typeface="Meiryo UI" panose="020B0604030504040204" pitchFamily="50" charset="-128"/>
              </a:rPr>
              <a:t>「世界に貢献</a:t>
            </a:r>
            <a:r>
              <a:rPr kumimoji="1" lang="ja-JP" altLang="en-US" sz="1600" b="1" dirty="0" smtClean="0">
                <a:solidFill>
                  <a:schemeClr val="tx1"/>
                </a:solidFill>
                <a:latin typeface="Meiryo UI" panose="020B0604030504040204" pitchFamily="50" charset="-128"/>
                <a:ea typeface="Meiryo UI" panose="020B0604030504040204" pitchFamily="50" charset="-128"/>
              </a:rPr>
              <a:t>」</a:t>
            </a:r>
            <a:r>
              <a:rPr kumimoji="1" lang="ja-JP" altLang="en-US" sz="1600" dirty="0" smtClean="0">
                <a:solidFill>
                  <a:schemeClr val="tx1"/>
                </a:solidFill>
                <a:latin typeface="Meiryo UI" panose="020B0604030504040204" pitchFamily="50" charset="-128"/>
                <a:ea typeface="Meiryo UI" panose="020B0604030504040204" pitchFamily="50" charset="-128"/>
              </a:rPr>
              <a:t>していくという視点を基本的な考え方とす</a:t>
            </a:r>
            <a:r>
              <a:rPr kumimoji="1" lang="ja-JP" altLang="en-US" sz="1600" dirty="0">
                <a:solidFill>
                  <a:schemeClr val="tx1"/>
                </a:solidFill>
                <a:latin typeface="Meiryo UI" panose="020B0604030504040204" pitchFamily="50" charset="-128"/>
                <a:ea typeface="Meiryo UI" panose="020B0604030504040204" pitchFamily="50" charset="-128"/>
              </a:rPr>
              <a:t>る</a:t>
            </a:r>
            <a:r>
              <a:rPr kumimoji="1" lang="ja-JP" altLang="en-US" sz="1600" dirty="0" smtClean="0">
                <a:solidFill>
                  <a:schemeClr val="tx1"/>
                </a:solidFill>
                <a:latin typeface="Meiryo UI" panose="020B0604030504040204" pitchFamily="50" charset="-128"/>
                <a:ea typeface="Meiryo UI" panose="020B0604030504040204" pitchFamily="50" charset="-128"/>
              </a:rPr>
              <a:t>。</a:t>
            </a:r>
            <a:endParaRPr kumimoji="1" lang="en-US" altLang="ja-JP" sz="1600" dirty="0" smtClean="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94219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0908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83778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 name="図 68">
            <a:extLst>
              <a:ext uri="{FF2B5EF4-FFF2-40B4-BE49-F238E27FC236}">
                <a16:creationId xmlns:a16="http://schemas.microsoft.com/office/drawing/2014/main" id="{C56DD4F9-F41D-4A53-996E-CBABECBB8D36}"/>
              </a:ext>
            </a:extLst>
          </p:cNvPr>
          <p:cNvPicPr>
            <a:picLocks noChangeAspect="1"/>
          </p:cNvPicPr>
          <p:nvPr/>
        </p:nvPicPr>
        <p:blipFill>
          <a:blip r:embed="rId2"/>
          <a:stretch>
            <a:fillRect/>
          </a:stretch>
        </p:blipFill>
        <p:spPr>
          <a:xfrm>
            <a:off x="989185" y="673259"/>
            <a:ext cx="4095119" cy="5951574"/>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53" name="ホームベース 52"/>
          <p:cNvSpPr/>
          <p:nvPr/>
        </p:nvSpPr>
        <p:spPr>
          <a:xfrm>
            <a:off x="97904" y="2075524"/>
            <a:ext cx="5912931" cy="883443"/>
          </a:xfrm>
          <a:prstGeom prst="homePlat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0" y="0"/>
            <a:ext cx="9144000" cy="441058"/>
          </a:xfrm>
          <a:solidFill>
            <a:srgbClr val="002060"/>
          </a:solidFill>
        </p:spPr>
        <p:txBody>
          <a:bodyPr>
            <a:noAutofit/>
          </a:bodyPr>
          <a:lstStyle/>
          <a:p>
            <a:pPr algn="ctr"/>
            <a:r>
              <a:rPr kumimoji="1" lang="ja-JP" altLang="en-US" sz="2400" b="1" dirty="0" smtClean="0">
                <a:solidFill>
                  <a:schemeClr val="bg1"/>
                </a:solidFill>
                <a:latin typeface="Meiryo UI" panose="020B0604030504040204" pitchFamily="50" charset="-128"/>
                <a:ea typeface="Meiryo UI" panose="020B0604030504040204" pitchFamily="50" charset="-128"/>
              </a:rPr>
              <a:t>大阪の将来像を導く考え方（全体イメージ）</a:t>
            </a:r>
            <a:endParaRPr kumimoji="1" lang="ja-JP" altLang="en-US" sz="2400" b="1" dirty="0">
              <a:solidFill>
                <a:schemeClr val="bg1"/>
              </a:solidFill>
              <a:latin typeface="Meiryo UI" panose="020B0604030504040204" pitchFamily="50" charset="-128"/>
              <a:ea typeface="Meiryo UI" panose="020B0604030504040204" pitchFamily="50" charset="-128"/>
            </a:endParaRPr>
          </a:p>
        </p:txBody>
      </p:sp>
      <p:sp>
        <p:nvSpPr>
          <p:cNvPr id="44" name="テキスト ボックス 43"/>
          <p:cNvSpPr txBox="1"/>
          <p:nvPr/>
        </p:nvSpPr>
        <p:spPr>
          <a:xfrm>
            <a:off x="124799" y="1284797"/>
            <a:ext cx="2599059" cy="707886"/>
          </a:xfrm>
          <a:prstGeom prst="rect">
            <a:avLst/>
          </a:prstGeom>
          <a:solidFill>
            <a:schemeClr val="bg1"/>
          </a:solidFill>
          <a:ln w="19050" cmpd="sng">
            <a:solidFill>
              <a:schemeClr val="accent1"/>
            </a:solidFill>
            <a:prstDash val="solid"/>
          </a:ln>
          <a:effectLst>
            <a:outerShdw blurRad="50800" dist="38100" dir="2700000" algn="tl" rotWithShape="0">
              <a:prstClr val="black">
                <a:alpha val="40000"/>
              </a:prstClr>
            </a:outerShdw>
          </a:effectLst>
        </p:spPr>
        <p:txBody>
          <a:bodyPr wrap="square" rtlCol="0">
            <a:spAutoFit/>
          </a:bodyPr>
          <a:lstStyle/>
          <a:p>
            <a:pPr marL="265100" indent="-265100" algn="ctr"/>
            <a:r>
              <a:rPr kumimoji="1" lang="ja-JP" altLang="en-US" sz="2000" dirty="0">
                <a:latin typeface="Meiryo UI" panose="020B0604030504040204" pitchFamily="50" charset="-128"/>
                <a:ea typeface="Meiryo UI" panose="020B0604030504040204" pitchFamily="50" charset="-128"/>
              </a:rPr>
              <a:t>①</a:t>
            </a:r>
            <a:r>
              <a:rPr kumimoji="1" lang="ja-JP" altLang="en-US" sz="2000" dirty="0" smtClean="0">
                <a:latin typeface="Meiryo UI" panose="020B0604030504040204" pitchFamily="50" charset="-128"/>
                <a:ea typeface="Meiryo UI" panose="020B0604030504040204" pitchFamily="50" charset="-128"/>
              </a:rPr>
              <a:t>歴史から導かれる</a:t>
            </a:r>
            <a:endParaRPr kumimoji="1" lang="en-US" altLang="ja-JP" sz="2000" dirty="0" smtClean="0">
              <a:latin typeface="Meiryo UI" panose="020B0604030504040204" pitchFamily="50" charset="-128"/>
              <a:ea typeface="Meiryo UI" panose="020B0604030504040204" pitchFamily="50" charset="-128"/>
            </a:endParaRPr>
          </a:p>
          <a:p>
            <a:pPr marL="265100" indent="-265100" algn="ctr"/>
            <a:r>
              <a:rPr kumimoji="1" lang="ja-JP" altLang="en-US" sz="2000" dirty="0" smtClean="0">
                <a:latin typeface="Meiryo UI" panose="020B0604030504040204" pitchFamily="50" charset="-128"/>
                <a:ea typeface="Meiryo UI" panose="020B0604030504040204" pitchFamily="50" charset="-128"/>
              </a:rPr>
              <a:t>大阪の特色</a:t>
            </a:r>
            <a:endParaRPr kumimoji="1" lang="en-US" altLang="ja-JP" sz="2000" dirty="0">
              <a:latin typeface="Meiryo UI" panose="020B0604030504040204" pitchFamily="50" charset="-128"/>
              <a:ea typeface="Meiryo UI" panose="020B0604030504040204" pitchFamily="50" charset="-128"/>
            </a:endParaRPr>
          </a:p>
        </p:txBody>
      </p:sp>
      <p:sp>
        <p:nvSpPr>
          <p:cNvPr id="45" name="テキスト ボックス 44"/>
          <p:cNvSpPr txBox="1"/>
          <p:nvPr/>
        </p:nvSpPr>
        <p:spPr>
          <a:xfrm>
            <a:off x="3054369" y="1302094"/>
            <a:ext cx="2599059" cy="707886"/>
          </a:xfrm>
          <a:prstGeom prst="rect">
            <a:avLst/>
          </a:prstGeom>
          <a:solidFill>
            <a:schemeClr val="bg1"/>
          </a:solidFill>
          <a:ln w="19050" cmpd="sng">
            <a:solidFill>
              <a:schemeClr val="accent1"/>
            </a:solidFill>
            <a:prstDash val="solid"/>
          </a:ln>
          <a:effectLst>
            <a:outerShdw blurRad="50800" dist="38100" dir="2700000" algn="tl" rotWithShape="0">
              <a:prstClr val="black">
                <a:alpha val="40000"/>
              </a:prstClr>
            </a:outerShdw>
          </a:effectLst>
        </p:spPr>
        <p:txBody>
          <a:bodyPr wrap="square" rtlCol="0">
            <a:spAutoFit/>
          </a:bodyPr>
          <a:lstStyle/>
          <a:p>
            <a:pPr marL="265100" indent="-265100" algn="ctr"/>
            <a:r>
              <a:rPr kumimoji="1" lang="ja-JP" altLang="en-US" sz="2000" dirty="0">
                <a:latin typeface="Meiryo UI" panose="020B0604030504040204" pitchFamily="50" charset="-128"/>
                <a:ea typeface="Meiryo UI" panose="020B0604030504040204" pitchFamily="50" charset="-128"/>
              </a:rPr>
              <a:t>②</a:t>
            </a:r>
            <a:r>
              <a:rPr kumimoji="1" lang="ja-JP" altLang="en-US" sz="2000" dirty="0" smtClean="0">
                <a:latin typeface="Meiryo UI" panose="020B0604030504040204" pitchFamily="50" charset="-128"/>
                <a:ea typeface="Meiryo UI" panose="020B0604030504040204" pitchFamily="50" charset="-128"/>
              </a:rPr>
              <a:t>現在の大阪の位置</a:t>
            </a:r>
            <a:endParaRPr kumimoji="1" lang="en-US" altLang="ja-JP" sz="2000" dirty="0" smtClean="0">
              <a:latin typeface="Meiryo UI" panose="020B0604030504040204" pitchFamily="50" charset="-128"/>
              <a:ea typeface="Meiryo UI" panose="020B0604030504040204" pitchFamily="50" charset="-128"/>
            </a:endParaRPr>
          </a:p>
          <a:p>
            <a:pPr marL="265100" indent="-265100" algn="ctr"/>
            <a:r>
              <a:rPr kumimoji="1" lang="ja-JP" altLang="en-US" sz="2000" dirty="0" smtClean="0">
                <a:latin typeface="Meiryo UI" panose="020B0604030504040204" pitchFamily="50" charset="-128"/>
                <a:ea typeface="Meiryo UI" panose="020B0604030504040204" pitchFamily="50" charset="-128"/>
              </a:rPr>
              <a:t>ポテンシャル</a:t>
            </a:r>
            <a:endParaRPr kumimoji="1" lang="en-US" altLang="ja-JP" sz="2000" dirty="0">
              <a:latin typeface="Meiryo UI" panose="020B0604030504040204" pitchFamily="50" charset="-128"/>
              <a:ea typeface="Meiryo UI" panose="020B0604030504040204" pitchFamily="50" charset="-128"/>
            </a:endParaRPr>
          </a:p>
        </p:txBody>
      </p:sp>
      <p:sp>
        <p:nvSpPr>
          <p:cNvPr id="47" name="テキスト ボックス 46"/>
          <p:cNvSpPr txBox="1"/>
          <p:nvPr/>
        </p:nvSpPr>
        <p:spPr>
          <a:xfrm>
            <a:off x="2975575" y="5365700"/>
            <a:ext cx="2599059" cy="707886"/>
          </a:xfrm>
          <a:prstGeom prst="rect">
            <a:avLst/>
          </a:prstGeom>
          <a:solidFill>
            <a:schemeClr val="bg1"/>
          </a:solidFill>
          <a:ln w="19050" cmpd="sng">
            <a:solidFill>
              <a:schemeClr val="accent1"/>
            </a:solidFill>
            <a:prstDash val="solid"/>
          </a:ln>
          <a:effectLst>
            <a:outerShdw blurRad="50800" dist="38100" dir="2700000" algn="tl" rotWithShape="0">
              <a:prstClr val="black">
                <a:alpha val="40000"/>
              </a:prstClr>
            </a:outerShdw>
          </a:effectLst>
        </p:spPr>
        <p:txBody>
          <a:bodyPr wrap="square" rtlCol="0">
            <a:spAutoFit/>
          </a:bodyPr>
          <a:lstStyle/>
          <a:p>
            <a:pPr marL="265100" indent="-265100" algn="ctr"/>
            <a:r>
              <a:rPr kumimoji="1" lang="ja-JP" altLang="en-US" sz="2000" dirty="0">
                <a:latin typeface="Meiryo UI" panose="020B0604030504040204" pitchFamily="50" charset="-128"/>
                <a:ea typeface="Meiryo UI" panose="020B0604030504040204" pitchFamily="50" charset="-128"/>
              </a:rPr>
              <a:t>⑤</a:t>
            </a:r>
            <a:r>
              <a:rPr kumimoji="1" lang="en-US" altLang="ja-JP" sz="2000" dirty="0" smtClean="0">
                <a:latin typeface="Meiryo UI" panose="020B0604030504040204" pitchFamily="50" charset="-128"/>
                <a:ea typeface="Meiryo UI" panose="020B0604030504040204" pitchFamily="50" charset="-128"/>
              </a:rPr>
              <a:t>2025</a:t>
            </a:r>
            <a:r>
              <a:rPr kumimoji="1" lang="ja-JP" altLang="en-US" sz="2000" dirty="0" smtClean="0">
                <a:latin typeface="Meiryo UI" panose="020B0604030504040204" pitchFamily="50" charset="-128"/>
                <a:ea typeface="Meiryo UI" panose="020B0604030504040204" pitchFamily="50" charset="-128"/>
              </a:rPr>
              <a:t>年大阪・関西</a:t>
            </a:r>
            <a:endParaRPr kumimoji="1" lang="en-US" altLang="ja-JP" sz="2000" dirty="0" smtClean="0">
              <a:latin typeface="Meiryo UI" panose="020B0604030504040204" pitchFamily="50" charset="-128"/>
              <a:ea typeface="Meiryo UI" panose="020B0604030504040204" pitchFamily="50" charset="-128"/>
            </a:endParaRPr>
          </a:p>
          <a:p>
            <a:pPr marL="265100" indent="-265100" algn="ctr"/>
            <a:r>
              <a:rPr kumimoji="1" lang="ja-JP" altLang="en-US" sz="2000" dirty="0" smtClean="0">
                <a:latin typeface="Meiryo UI" panose="020B0604030504040204" pitchFamily="50" charset="-128"/>
                <a:ea typeface="Meiryo UI" panose="020B0604030504040204" pitchFamily="50" charset="-128"/>
              </a:rPr>
              <a:t>万博の意義</a:t>
            </a:r>
            <a:endParaRPr kumimoji="1" lang="en-US" altLang="ja-JP" sz="2000" dirty="0">
              <a:latin typeface="Meiryo UI" panose="020B0604030504040204" pitchFamily="50" charset="-128"/>
              <a:ea typeface="Meiryo UI" panose="020B0604030504040204" pitchFamily="50" charset="-128"/>
            </a:endParaRPr>
          </a:p>
        </p:txBody>
      </p:sp>
      <p:sp>
        <p:nvSpPr>
          <p:cNvPr id="50" name="テキスト ボックス 49"/>
          <p:cNvSpPr txBox="1"/>
          <p:nvPr/>
        </p:nvSpPr>
        <p:spPr>
          <a:xfrm>
            <a:off x="124799" y="2300321"/>
            <a:ext cx="5607424" cy="400110"/>
          </a:xfrm>
          <a:prstGeom prst="rect">
            <a:avLst/>
          </a:prstGeom>
          <a:noFill/>
          <a:ln w="19050" cmpd="sng">
            <a:noFill/>
            <a:prstDash val="solid"/>
          </a:ln>
        </p:spPr>
        <p:txBody>
          <a:bodyPr wrap="square" rtlCol="0">
            <a:spAutoFit/>
          </a:bodyPr>
          <a:lstStyle/>
          <a:p>
            <a:pPr marL="265100" indent="-265100" algn="ctr"/>
            <a:r>
              <a:rPr kumimoji="1" lang="ja-JP" altLang="en-US" sz="2000" b="1" dirty="0" smtClean="0">
                <a:solidFill>
                  <a:schemeClr val="bg1"/>
                </a:solidFill>
                <a:latin typeface="Meiryo UI" panose="020B0604030504040204" pitchFamily="50" charset="-128"/>
                <a:ea typeface="Meiryo UI" panose="020B0604030504040204" pitchFamily="50" charset="-128"/>
              </a:rPr>
              <a:t>大阪の歴史的な厚み・現在のポテンシャルを活かす</a:t>
            </a:r>
            <a:endParaRPr kumimoji="1" lang="en-US" altLang="ja-JP" sz="2000" b="1" dirty="0">
              <a:solidFill>
                <a:schemeClr val="bg1"/>
              </a:solidFill>
              <a:latin typeface="Meiryo UI" panose="020B0604030504040204" pitchFamily="50" charset="-128"/>
              <a:ea typeface="Meiryo UI" panose="020B0604030504040204" pitchFamily="50" charset="-128"/>
            </a:endParaRPr>
          </a:p>
        </p:txBody>
      </p:sp>
      <p:sp>
        <p:nvSpPr>
          <p:cNvPr id="51" name="ホームベース 50"/>
          <p:cNvSpPr/>
          <p:nvPr/>
        </p:nvSpPr>
        <p:spPr>
          <a:xfrm>
            <a:off x="111351" y="4338113"/>
            <a:ext cx="5912931" cy="883443"/>
          </a:xfrm>
          <a:prstGeom prst="homePlat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p:cNvSpPr txBox="1"/>
          <p:nvPr/>
        </p:nvSpPr>
        <p:spPr>
          <a:xfrm>
            <a:off x="84457" y="4458566"/>
            <a:ext cx="5607424" cy="707886"/>
          </a:xfrm>
          <a:prstGeom prst="rect">
            <a:avLst/>
          </a:prstGeom>
          <a:noFill/>
          <a:ln w="19050" cmpd="sng">
            <a:noFill/>
            <a:prstDash val="solid"/>
          </a:ln>
        </p:spPr>
        <p:txBody>
          <a:bodyPr wrap="square" rtlCol="0">
            <a:spAutoFit/>
          </a:bodyPr>
          <a:lstStyle/>
          <a:p>
            <a:pPr marL="265100" indent="-265100" algn="ctr"/>
            <a:r>
              <a:rPr kumimoji="1" lang="en-US" altLang="ja-JP" sz="2000" b="1" dirty="0" smtClean="0">
                <a:solidFill>
                  <a:schemeClr val="bg1"/>
                </a:solidFill>
                <a:latin typeface="Meiryo UI" panose="020B0604030504040204" pitchFamily="50" charset="-128"/>
                <a:ea typeface="Meiryo UI" panose="020B0604030504040204" pitchFamily="50" charset="-128"/>
              </a:rPr>
              <a:t>70</a:t>
            </a:r>
            <a:r>
              <a:rPr kumimoji="1" lang="ja-JP" altLang="en-US" sz="2000" b="1" dirty="0" smtClean="0">
                <a:solidFill>
                  <a:schemeClr val="bg1"/>
                </a:solidFill>
                <a:latin typeface="Meiryo UI" panose="020B0604030504040204" pitchFamily="50" charset="-128"/>
                <a:ea typeface="Meiryo UI" panose="020B0604030504040204" pitchFamily="50" charset="-128"/>
              </a:rPr>
              <a:t>年万博の経験を活かし、</a:t>
            </a:r>
            <a:r>
              <a:rPr kumimoji="1" lang="en-US" altLang="ja-JP" sz="2000" b="1" dirty="0" smtClean="0">
                <a:solidFill>
                  <a:schemeClr val="bg1"/>
                </a:solidFill>
                <a:latin typeface="Meiryo UI" panose="020B0604030504040204" pitchFamily="50" charset="-128"/>
                <a:ea typeface="Meiryo UI" panose="020B0604030504040204" pitchFamily="50" charset="-128"/>
              </a:rPr>
              <a:t>2025</a:t>
            </a:r>
            <a:r>
              <a:rPr kumimoji="1" lang="ja-JP" altLang="en-US" sz="2000" b="1" dirty="0" smtClean="0">
                <a:solidFill>
                  <a:schemeClr val="bg1"/>
                </a:solidFill>
                <a:latin typeface="Meiryo UI" panose="020B0604030504040204" pitchFamily="50" charset="-128"/>
                <a:ea typeface="Meiryo UI" panose="020B0604030504040204" pitchFamily="50" charset="-128"/>
              </a:rPr>
              <a:t>年万博の</a:t>
            </a:r>
            <a:endParaRPr kumimoji="1" lang="en-US" altLang="ja-JP" sz="2000" b="1" dirty="0" smtClean="0">
              <a:solidFill>
                <a:schemeClr val="bg1"/>
              </a:solidFill>
              <a:latin typeface="Meiryo UI" panose="020B0604030504040204" pitchFamily="50" charset="-128"/>
              <a:ea typeface="Meiryo UI" panose="020B0604030504040204" pitchFamily="50" charset="-128"/>
            </a:endParaRPr>
          </a:p>
          <a:p>
            <a:pPr marL="265100" indent="-265100" algn="ctr"/>
            <a:r>
              <a:rPr kumimoji="1" lang="ja-JP" altLang="en-US" sz="2000" b="1" dirty="0" smtClean="0">
                <a:solidFill>
                  <a:schemeClr val="bg1"/>
                </a:solidFill>
                <a:latin typeface="Meiryo UI" panose="020B0604030504040204" pitchFamily="50" charset="-128"/>
                <a:ea typeface="Meiryo UI" panose="020B0604030504040204" pitchFamily="50" charset="-128"/>
              </a:rPr>
              <a:t>インパクトを最大限に活かす</a:t>
            </a:r>
            <a:endParaRPr kumimoji="1" lang="en-US" altLang="ja-JP" sz="2000" b="1" dirty="0">
              <a:solidFill>
                <a:schemeClr val="bg1"/>
              </a:solidFill>
              <a:latin typeface="Meiryo UI" panose="020B0604030504040204" pitchFamily="50" charset="-128"/>
              <a:ea typeface="Meiryo UI" panose="020B0604030504040204" pitchFamily="50" charset="-128"/>
            </a:endParaRPr>
          </a:p>
        </p:txBody>
      </p:sp>
      <p:sp>
        <p:nvSpPr>
          <p:cNvPr id="55" name="正方形/長方形 54"/>
          <p:cNvSpPr/>
          <p:nvPr/>
        </p:nvSpPr>
        <p:spPr>
          <a:xfrm>
            <a:off x="6312332" y="534205"/>
            <a:ext cx="2583724" cy="707886"/>
          </a:xfrm>
          <a:prstGeom prst="rect">
            <a:avLst/>
          </a:prstGeom>
          <a:no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Meiryo UI" panose="020B0604030504040204" pitchFamily="50" charset="-128"/>
                <a:ea typeface="Meiryo UI" panose="020B0604030504040204" pitchFamily="50" charset="-128"/>
              </a:rPr>
              <a:t>③世界の都市の</a:t>
            </a:r>
            <a:r>
              <a:rPr kumimoji="1" lang="ja-JP" altLang="en-US" sz="2000" dirty="0" smtClean="0">
                <a:solidFill>
                  <a:schemeClr val="tx1"/>
                </a:solidFill>
                <a:latin typeface="Meiryo UI" panose="020B0604030504040204" pitchFamily="50" charset="-128"/>
                <a:ea typeface="Meiryo UI" panose="020B0604030504040204" pitchFamily="50" charset="-128"/>
              </a:rPr>
              <a:t>潮流</a:t>
            </a:r>
            <a:endParaRPr kumimoji="1" lang="en-US" altLang="ja-JP" sz="2000" dirty="0">
              <a:solidFill>
                <a:schemeClr val="tx1"/>
              </a:solidFill>
              <a:latin typeface="Meiryo UI" panose="020B0604030504040204" pitchFamily="50" charset="-128"/>
              <a:ea typeface="Meiryo UI" panose="020B0604030504040204" pitchFamily="50" charset="-128"/>
            </a:endParaRPr>
          </a:p>
        </p:txBody>
      </p:sp>
      <p:sp>
        <p:nvSpPr>
          <p:cNvPr id="56" name="正方形/長方形 55"/>
          <p:cNvSpPr/>
          <p:nvPr/>
        </p:nvSpPr>
        <p:spPr>
          <a:xfrm>
            <a:off x="153580" y="5372731"/>
            <a:ext cx="2583724" cy="707886"/>
          </a:xfrm>
          <a:prstGeom prst="rect">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Meiryo UI" panose="020B0604030504040204" pitchFamily="50" charset="-128"/>
                <a:ea typeface="Meiryo UI" panose="020B0604030504040204" pitchFamily="50" charset="-128"/>
              </a:rPr>
              <a:t>④</a:t>
            </a:r>
            <a:r>
              <a:rPr kumimoji="1" lang="en-US" altLang="ja-JP" sz="2000" dirty="0" smtClean="0">
                <a:solidFill>
                  <a:schemeClr val="tx1"/>
                </a:solidFill>
                <a:latin typeface="Meiryo UI" panose="020B0604030504040204" pitchFamily="50" charset="-128"/>
                <a:ea typeface="Meiryo UI" panose="020B0604030504040204" pitchFamily="50" charset="-128"/>
              </a:rPr>
              <a:t>1970</a:t>
            </a:r>
            <a:r>
              <a:rPr kumimoji="1" lang="ja-JP" altLang="en-US" sz="2000" dirty="0" smtClean="0">
                <a:solidFill>
                  <a:schemeClr val="tx1"/>
                </a:solidFill>
                <a:latin typeface="Meiryo UI" panose="020B0604030504040204" pitchFamily="50" charset="-128"/>
                <a:ea typeface="Meiryo UI" panose="020B0604030504040204" pitchFamily="50" charset="-128"/>
              </a:rPr>
              <a:t>年万博の</a:t>
            </a:r>
            <a:endParaRPr kumimoji="1" lang="en-US" altLang="ja-JP" sz="20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2000" dirty="0" smtClean="0">
                <a:solidFill>
                  <a:schemeClr val="tx1"/>
                </a:solidFill>
                <a:latin typeface="Meiryo UI" panose="020B0604030504040204" pitchFamily="50" charset="-128"/>
                <a:ea typeface="Meiryo UI" panose="020B0604030504040204" pitchFamily="50" charset="-128"/>
              </a:rPr>
              <a:t>成果等</a:t>
            </a:r>
            <a:endParaRPr kumimoji="1" lang="en-US" altLang="ja-JP" sz="2000" dirty="0">
              <a:solidFill>
                <a:schemeClr val="tx1"/>
              </a:solidFill>
              <a:latin typeface="Meiryo UI" panose="020B0604030504040204" pitchFamily="50" charset="-128"/>
              <a:ea typeface="Meiryo UI" panose="020B0604030504040204" pitchFamily="50" charset="-128"/>
            </a:endParaRPr>
          </a:p>
        </p:txBody>
      </p:sp>
      <p:sp>
        <p:nvSpPr>
          <p:cNvPr id="57" name="正方形/長方形 56"/>
          <p:cNvSpPr/>
          <p:nvPr/>
        </p:nvSpPr>
        <p:spPr>
          <a:xfrm>
            <a:off x="6312333" y="6080617"/>
            <a:ext cx="2583724" cy="707886"/>
          </a:xfrm>
          <a:prstGeom prst="rect">
            <a:avLst/>
          </a:prstGeom>
          <a:no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Meiryo UI" panose="020B0604030504040204" pitchFamily="50" charset="-128"/>
                <a:ea typeface="Meiryo UI" panose="020B0604030504040204" pitchFamily="50" charset="-128"/>
              </a:rPr>
              <a:t>⑥今後の将来予測</a:t>
            </a:r>
            <a:endParaRPr kumimoji="1" lang="en-US" altLang="ja-JP" sz="2000" dirty="0">
              <a:solidFill>
                <a:schemeClr val="tx1"/>
              </a:solidFill>
              <a:latin typeface="Meiryo UI" panose="020B0604030504040204" pitchFamily="50" charset="-128"/>
              <a:ea typeface="Meiryo UI" panose="020B0604030504040204" pitchFamily="50" charset="-128"/>
            </a:endParaRPr>
          </a:p>
        </p:txBody>
      </p:sp>
      <p:sp>
        <p:nvSpPr>
          <p:cNvPr id="58" name="ホームベース 57"/>
          <p:cNvSpPr/>
          <p:nvPr/>
        </p:nvSpPr>
        <p:spPr>
          <a:xfrm rot="5400000">
            <a:off x="7097266" y="514684"/>
            <a:ext cx="1013856" cy="2583723"/>
          </a:xfrm>
          <a:prstGeom prst="homePlat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ホームベース 58"/>
          <p:cNvSpPr/>
          <p:nvPr/>
        </p:nvSpPr>
        <p:spPr>
          <a:xfrm rot="5400000" flipH="1">
            <a:off x="7082619" y="4192223"/>
            <a:ext cx="1043150" cy="2583723"/>
          </a:xfrm>
          <a:prstGeom prst="homePlat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p:cNvSpPr txBox="1"/>
          <p:nvPr/>
        </p:nvSpPr>
        <p:spPr>
          <a:xfrm>
            <a:off x="6478769" y="1367638"/>
            <a:ext cx="2250848" cy="707886"/>
          </a:xfrm>
          <a:prstGeom prst="rect">
            <a:avLst/>
          </a:prstGeom>
          <a:noFill/>
          <a:ln w="19050" cmpd="sng">
            <a:noFill/>
            <a:prstDash val="solid"/>
          </a:ln>
        </p:spPr>
        <p:txBody>
          <a:bodyPr wrap="square" rtlCol="0">
            <a:spAutoFit/>
          </a:bodyPr>
          <a:lstStyle/>
          <a:p>
            <a:pPr marL="265100" indent="-265100" algn="ctr"/>
            <a:r>
              <a:rPr kumimoji="1" lang="ja-JP" altLang="en-US" sz="2000" b="1" dirty="0" smtClean="0">
                <a:solidFill>
                  <a:schemeClr val="bg1"/>
                </a:solidFill>
                <a:latin typeface="Meiryo UI" panose="020B0604030504040204" pitchFamily="50" charset="-128"/>
                <a:ea typeface="Meiryo UI" panose="020B0604030504040204" pitchFamily="50" charset="-128"/>
              </a:rPr>
              <a:t>世界の発展都市の</a:t>
            </a:r>
            <a:endParaRPr kumimoji="1" lang="en-US" altLang="ja-JP" sz="2000" b="1" dirty="0" smtClean="0">
              <a:solidFill>
                <a:schemeClr val="bg1"/>
              </a:solidFill>
              <a:latin typeface="Meiryo UI" panose="020B0604030504040204" pitchFamily="50" charset="-128"/>
              <a:ea typeface="Meiryo UI" panose="020B0604030504040204" pitchFamily="50" charset="-128"/>
            </a:endParaRPr>
          </a:p>
          <a:p>
            <a:pPr marL="265100" indent="-265100" algn="ctr"/>
            <a:r>
              <a:rPr kumimoji="1" lang="ja-JP" altLang="en-US" sz="2000" b="1" dirty="0" smtClean="0">
                <a:solidFill>
                  <a:schemeClr val="bg1"/>
                </a:solidFill>
                <a:latin typeface="Meiryo UI" panose="020B0604030504040204" pitchFamily="50" charset="-128"/>
                <a:ea typeface="Meiryo UI" panose="020B0604030504040204" pitchFamily="50" charset="-128"/>
              </a:rPr>
              <a:t>特色を検証</a:t>
            </a:r>
            <a:endParaRPr kumimoji="1" lang="en-US" altLang="ja-JP" sz="2000" b="1" dirty="0">
              <a:latin typeface="Meiryo UI" panose="020B0604030504040204" pitchFamily="50" charset="-128"/>
              <a:ea typeface="Meiryo UI" panose="020B0604030504040204" pitchFamily="50" charset="-128"/>
            </a:endParaRPr>
          </a:p>
        </p:txBody>
      </p:sp>
      <p:sp>
        <p:nvSpPr>
          <p:cNvPr id="61" name="テキスト ボックス 60"/>
          <p:cNvSpPr txBox="1"/>
          <p:nvPr/>
        </p:nvSpPr>
        <p:spPr>
          <a:xfrm>
            <a:off x="6316742" y="5353302"/>
            <a:ext cx="2568684" cy="707886"/>
          </a:xfrm>
          <a:prstGeom prst="rect">
            <a:avLst/>
          </a:prstGeom>
          <a:noFill/>
          <a:ln w="19050" cmpd="sng">
            <a:noFill/>
            <a:prstDash val="solid"/>
          </a:ln>
        </p:spPr>
        <p:txBody>
          <a:bodyPr wrap="square" rtlCol="0">
            <a:spAutoFit/>
          </a:bodyPr>
          <a:lstStyle/>
          <a:p>
            <a:pPr marL="265100" indent="-265100" algn="ctr"/>
            <a:r>
              <a:rPr kumimoji="1" lang="ja-JP" altLang="en-US" sz="2000" b="1" dirty="0" smtClean="0">
                <a:solidFill>
                  <a:schemeClr val="bg1"/>
                </a:solidFill>
                <a:latin typeface="Meiryo UI" panose="020B0604030504040204" pitchFamily="50" charset="-128"/>
                <a:ea typeface="Meiryo UI" panose="020B0604030504040204" pitchFamily="50" charset="-128"/>
              </a:rPr>
              <a:t>今後予測される課題に</a:t>
            </a:r>
            <a:endParaRPr kumimoji="1" lang="en-US" altLang="ja-JP" sz="2000" b="1" dirty="0" smtClean="0">
              <a:solidFill>
                <a:schemeClr val="bg1"/>
              </a:solidFill>
              <a:latin typeface="Meiryo UI" panose="020B0604030504040204" pitchFamily="50" charset="-128"/>
              <a:ea typeface="Meiryo UI" panose="020B0604030504040204" pitchFamily="50" charset="-128"/>
            </a:endParaRPr>
          </a:p>
          <a:p>
            <a:pPr marL="265100" indent="-265100" algn="ctr"/>
            <a:r>
              <a:rPr kumimoji="1" lang="ja-JP" altLang="en-US" sz="2000" b="1" dirty="0" smtClean="0">
                <a:solidFill>
                  <a:schemeClr val="bg1"/>
                </a:solidFill>
                <a:latin typeface="Meiryo UI" panose="020B0604030504040204" pitchFamily="50" charset="-128"/>
                <a:ea typeface="Meiryo UI" panose="020B0604030504040204" pitchFamily="50" charset="-128"/>
              </a:rPr>
              <a:t>世界とともに貢献</a:t>
            </a:r>
            <a:endParaRPr kumimoji="1" lang="en-US" altLang="ja-JP" sz="2000" b="1" dirty="0">
              <a:solidFill>
                <a:schemeClr val="bg1"/>
              </a:solidFill>
              <a:latin typeface="Meiryo UI" panose="020B0604030504040204" pitchFamily="50" charset="-128"/>
              <a:ea typeface="Meiryo UI" panose="020B0604030504040204" pitchFamily="50" charset="-128"/>
            </a:endParaRPr>
          </a:p>
        </p:txBody>
      </p:sp>
      <p:sp>
        <p:nvSpPr>
          <p:cNvPr id="64" name="角丸四角形 63"/>
          <p:cNvSpPr/>
          <p:nvPr/>
        </p:nvSpPr>
        <p:spPr>
          <a:xfrm>
            <a:off x="6289446" y="2388431"/>
            <a:ext cx="2720082" cy="2521230"/>
          </a:xfrm>
          <a:prstGeom prst="roundRect">
            <a:avLst>
              <a:gd name="adj" fmla="val 11333"/>
            </a:avLst>
          </a:prstGeom>
          <a:solidFill>
            <a:srgbClr val="002060"/>
          </a:solidFill>
          <a:effectLst>
            <a:outerShdw blurRad="50800" dist="38100" dir="2700000" algn="tl" rotWithShape="0">
              <a:prstClr val="black">
                <a:alpha val="40000"/>
              </a:prstClr>
            </a:outerShdw>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テキスト ボックス 61"/>
          <p:cNvSpPr txBox="1"/>
          <p:nvPr/>
        </p:nvSpPr>
        <p:spPr>
          <a:xfrm>
            <a:off x="6440843" y="2940251"/>
            <a:ext cx="2417287" cy="461665"/>
          </a:xfrm>
          <a:prstGeom prst="rect">
            <a:avLst/>
          </a:prstGeom>
          <a:noFill/>
        </p:spPr>
        <p:txBody>
          <a:bodyPr wrap="square" rtlCol="0">
            <a:spAutoFit/>
          </a:bodyPr>
          <a:lstStyle/>
          <a:p>
            <a:pPr algn="ctr"/>
            <a:r>
              <a:rPr kumimoji="1" lang="ja-JP" altLang="en-US" sz="2400" b="1" dirty="0" smtClean="0">
                <a:solidFill>
                  <a:schemeClr val="bg1"/>
                </a:solidFill>
                <a:latin typeface="Meiryo UI" panose="020B0604030504040204" pitchFamily="50" charset="-128"/>
                <a:ea typeface="Meiryo UI" panose="020B0604030504040204" pitchFamily="50" charset="-128"/>
              </a:rPr>
              <a:t>大阪の将来像</a:t>
            </a:r>
            <a:endParaRPr kumimoji="1" lang="en-US" altLang="ja-JP" sz="2400" b="1" dirty="0" smtClean="0">
              <a:solidFill>
                <a:schemeClr val="bg1"/>
              </a:solidFill>
              <a:latin typeface="Meiryo UI" panose="020B0604030504040204" pitchFamily="50" charset="-128"/>
              <a:ea typeface="Meiryo UI" panose="020B0604030504040204" pitchFamily="50" charset="-128"/>
            </a:endParaRPr>
          </a:p>
        </p:txBody>
      </p:sp>
      <p:grpSp>
        <p:nvGrpSpPr>
          <p:cNvPr id="67" name="グループ化 66"/>
          <p:cNvGrpSpPr/>
          <p:nvPr/>
        </p:nvGrpSpPr>
        <p:grpSpPr>
          <a:xfrm>
            <a:off x="7820167" y="3765413"/>
            <a:ext cx="1037963" cy="975115"/>
            <a:chOff x="3609975" y="2871787"/>
            <a:chExt cx="1924050" cy="1619250"/>
          </a:xfrm>
        </p:grpSpPr>
        <p:pic>
          <p:nvPicPr>
            <p:cNvPr id="65" name="図 64"/>
            <p:cNvPicPr>
              <a:picLocks noChangeAspect="1"/>
            </p:cNvPicPr>
            <p:nvPr/>
          </p:nvPicPr>
          <p:blipFill>
            <a:blip r:embed="rId3"/>
            <a:stretch>
              <a:fillRect/>
            </a:stretch>
          </p:blipFill>
          <p:spPr>
            <a:xfrm>
              <a:off x="3609975" y="2871787"/>
              <a:ext cx="1924050" cy="1114425"/>
            </a:xfrm>
            <a:prstGeom prst="rect">
              <a:avLst/>
            </a:prstGeom>
          </p:spPr>
        </p:pic>
        <p:pic>
          <p:nvPicPr>
            <p:cNvPr id="66" name="図 65"/>
            <p:cNvPicPr>
              <a:picLocks noChangeAspect="1"/>
            </p:cNvPicPr>
            <p:nvPr/>
          </p:nvPicPr>
          <p:blipFill>
            <a:blip r:embed="rId4"/>
            <a:stretch>
              <a:fillRect/>
            </a:stretch>
          </p:blipFill>
          <p:spPr>
            <a:xfrm>
              <a:off x="3895651" y="3986212"/>
              <a:ext cx="1285875" cy="504825"/>
            </a:xfrm>
            <a:prstGeom prst="rect">
              <a:avLst/>
            </a:prstGeom>
          </p:spPr>
        </p:pic>
      </p:grpSp>
      <p:pic>
        <p:nvPicPr>
          <p:cNvPr id="68" name="図 67"/>
          <p:cNvPicPr>
            <a:picLocks noChangeAspect="1"/>
          </p:cNvPicPr>
          <p:nvPr/>
        </p:nvPicPr>
        <p:blipFill>
          <a:blip r:embed="rId5"/>
          <a:stretch>
            <a:fillRect/>
          </a:stretch>
        </p:blipFill>
        <p:spPr>
          <a:xfrm>
            <a:off x="6517421" y="3896611"/>
            <a:ext cx="1225690" cy="615306"/>
          </a:xfrm>
          <a:prstGeom prst="rect">
            <a:avLst/>
          </a:prstGeom>
        </p:spPr>
      </p:pic>
      <p:pic>
        <p:nvPicPr>
          <p:cNvPr id="71" name="図 70"/>
          <p:cNvPicPr>
            <a:picLocks noChangeAspect="1"/>
          </p:cNvPicPr>
          <p:nvPr/>
        </p:nvPicPr>
        <p:blipFill>
          <a:blip r:embed="rId6"/>
          <a:stretch>
            <a:fillRect/>
          </a:stretch>
        </p:blipFill>
        <p:spPr>
          <a:xfrm>
            <a:off x="2232594" y="5732851"/>
            <a:ext cx="540542" cy="545618"/>
          </a:xfrm>
          <a:prstGeom prst="rect">
            <a:avLst/>
          </a:prstGeom>
          <a:effectLst>
            <a:outerShdw blurRad="50800" dist="38100" dir="2700000" algn="tl" rotWithShape="0">
              <a:prstClr val="black">
                <a:alpha val="40000"/>
              </a:prstClr>
            </a:outerShdw>
          </a:effectLst>
        </p:spPr>
      </p:pic>
      <p:pic>
        <p:nvPicPr>
          <p:cNvPr id="72" name="図 71"/>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5128077" y="5768525"/>
            <a:ext cx="558797" cy="449205"/>
          </a:xfrm>
          <a:prstGeom prst="rect">
            <a:avLst/>
          </a:prstGeom>
          <a:effectLst>
            <a:outerShdw blurRad="50800" dist="38100" dir="2700000" algn="tl" rotWithShape="0">
              <a:prstClr val="black">
                <a:alpha val="40000"/>
              </a:prstClr>
            </a:outerShdw>
          </a:effectLst>
        </p:spPr>
      </p:pic>
      <p:sp>
        <p:nvSpPr>
          <p:cNvPr id="26" name="スライド番号プレースホルダー 3"/>
          <p:cNvSpPr>
            <a:spLocks noGrp="1"/>
          </p:cNvSpPr>
          <p:nvPr>
            <p:ph type="sldNum" sz="quarter" idx="12"/>
          </p:nvPr>
        </p:nvSpPr>
        <p:spPr>
          <a:xfrm>
            <a:off x="8780929" y="6621260"/>
            <a:ext cx="363071" cy="236740"/>
          </a:xfrm>
          <a:solidFill>
            <a:schemeClr val="accent4"/>
          </a:solidFill>
        </p:spPr>
        <p:txBody>
          <a:bodyPr/>
          <a:lstStyle/>
          <a:p>
            <a:r>
              <a:rPr kumimoji="1" lang="en-US" altLang="ja-JP" b="1" dirty="0" smtClean="0">
                <a:solidFill>
                  <a:schemeClr val="tx1"/>
                </a:solidFill>
              </a:rPr>
              <a:t>1</a:t>
            </a:r>
            <a:endParaRPr kumimoji="1" lang="ja-JP" altLang="en-US" b="1" dirty="0">
              <a:solidFill>
                <a:schemeClr val="tx1"/>
              </a:solidFill>
            </a:endParaRPr>
          </a:p>
        </p:txBody>
      </p:sp>
    </p:spTree>
    <p:extLst>
      <p:ext uri="{BB962C8B-B14F-4D97-AF65-F5344CB8AC3E}">
        <p14:creationId xmlns:p14="http://schemas.microsoft.com/office/powerpoint/2010/main" val="3865167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ホームベース 52"/>
          <p:cNvSpPr/>
          <p:nvPr/>
        </p:nvSpPr>
        <p:spPr>
          <a:xfrm>
            <a:off x="-1" y="491207"/>
            <a:ext cx="9064379" cy="647363"/>
          </a:xfrm>
          <a:prstGeom prst="homePlat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0" y="0"/>
            <a:ext cx="9144000" cy="441058"/>
          </a:xfrm>
          <a:solidFill>
            <a:srgbClr val="002060"/>
          </a:solidFill>
        </p:spPr>
        <p:txBody>
          <a:bodyPr>
            <a:noAutofit/>
          </a:bodyPr>
          <a:lstStyle/>
          <a:p>
            <a:pPr algn="ctr"/>
            <a:r>
              <a:rPr kumimoji="1" lang="ja-JP" altLang="en-US" sz="2400" b="1" dirty="0" smtClean="0">
                <a:solidFill>
                  <a:schemeClr val="bg1"/>
                </a:solidFill>
                <a:latin typeface="Meiryo UI" panose="020B0604030504040204" pitchFamily="50" charset="-128"/>
                <a:ea typeface="Meiryo UI" panose="020B0604030504040204" pitchFamily="50" charset="-128"/>
              </a:rPr>
              <a:t>大阪の将来像を導く</a:t>
            </a:r>
            <a:r>
              <a:rPr lang="ja-JP" altLang="en-US" sz="2400" b="1" dirty="0">
                <a:solidFill>
                  <a:schemeClr val="bg1"/>
                </a:solidFill>
                <a:latin typeface="Meiryo UI" panose="020B0604030504040204" pitchFamily="50" charset="-128"/>
                <a:ea typeface="Meiryo UI" panose="020B0604030504040204" pitchFamily="50" charset="-128"/>
              </a:rPr>
              <a:t>考え方</a:t>
            </a:r>
            <a:r>
              <a:rPr kumimoji="1" lang="ja-JP" altLang="en-US" sz="2400" b="1" dirty="0" smtClean="0">
                <a:solidFill>
                  <a:schemeClr val="bg1"/>
                </a:solidFill>
                <a:latin typeface="Meiryo UI" panose="020B0604030504040204" pitchFamily="50" charset="-128"/>
                <a:ea typeface="Meiryo UI" panose="020B0604030504040204" pitchFamily="50" charset="-128"/>
              </a:rPr>
              <a:t>①</a:t>
            </a:r>
            <a:endParaRPr kumimoji="1" lang="ja-JP" altLang="en-US" sz="2400" b="1" dirty="0">
              <a:solidFill>
                <a:schemeClr val="bg1"/>
              </a:solidFill>
              <a:latin typeface="Meiryo UI" panose="020B0604030504040204" pitchFamily="50" charset="-128"/>
              <a:ea typeface="Meiryo UI" panose="020B0604030504040204" pitchFamily="50" charset="-128"/>
            </a:endParaRPr>
          </a:p>
        </p:txBody>
      </p:sp>
      <p:sp>
        <p:nvSpPr>
          <p:cNvPr id="44" name="テキスト ボックス 43"/>
          <p:cNvSpPr txBox="1"/>
          <p:nvPr/>
        </p:nvSpPr>
        <p:spPr>
          <a:xfrm>
            <a:off x="482438" y="814888"/>
            <a:ext cx="2599059" cy="276999"/>
          </a:xfrm>
          <a:prstGeom prst="rect">
            <a:avLst/>
          </a:prstGeom>
          <a:solidFill>
            <a:schemeClr val="bg1"/>
          </a:solidFill>
          <a:ln w="19050" cmpd="sng">
            <a:noFill/>
            <a:prstDash val="solid"/>
          </a:ln>
        </p:spPr>
        <p:txBody>
          <a:bodyPr wrap="square" rtlCol="0">
            <a:spAutoFit/>
          </a:bodyPr>
          <a:lstStyle/>
          <a:p>
            <a:pPr marL="265100" indent="-265100" algn="ctr"/>
            <a:r>
              <a:rPr kumimoji="1" lang="ja-JP" altLang="en-US" sz="1200" dirty="0">
                <a:latin typeface="Meiryo UI" panose="020B0604030504040204" pitchFamily="50" charset="-128"/>
                <a:ea typeface="Meiryo UI" panose="020B0604030504040204" pitchFamily="50" charset="-128"/>
              </a:rPr>
              <a:t>①</a:t>
            </a:r>
            <a:r>
              <a:rPr kumimoji="1" lang="ja-JP" altLang="en-US" sz="1200" dirty="0" smtClean="0">
                <a:latin typeface="Meiryo UI" panose="020B0604030504040204" pitchFamily="50" charset="-128"/>
                <a:ea typeface="Meiryo UI" panose="020B0604030504040204" pitchFamily="50" charset="-128"/>
              </a:rPr>
              <a:t>歴史から導かれる大阪の特色</a:t>
            </a:r>
            <a:endParaRPr kumimoji="1" lang="en-US" altLang="ja-JP" sz="1200" dirty="0">
              <a:latin typeface="Meiryo UI" panose="020B0604030504040204" pitchFamily="50" charset="-128"/>
              <a:ea typeface="Meiryo UI" panose="020B0604030504040204" pitchFamily="50" charset="-128"/>
            </a:endParaRPr>
          </a:p>
        </p:txBody>
      </p:sp>
      <p:sp>
        <p:nvSpPr>
          <p:cNvPr id="19" name="正方形/長方形 18"/>
          <p:cNvSpPr/>
          <p:nvPr/>
        </p:nvSpPr>
        <p:spPr>
          <a:xfrm>
            <a:off x="108129" y="1334669"/>
            <a:ext cx="8903013" cy="417264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①歴史から導かれる大阪の特色</a:t>
            </a:r>
            <a:r>
              <a:rPr kumimoji="1" lang="en-US" altLang="ja-JP" sz="1100" b="1" dirty="0" smtClean="0">
                <a:solidFill>
                  <a:schemeClr val="tx1"/>
                </a:solidFill>
                <a:latin typeface="Meiryo UI" panose="020B0604030504040204" pitchFamily="50" charset="-128"/>
                <a:ea typeface="Meiryo UI" panose="020B0604030504040204" pitchFamily="50" charset="-128"/>
              </a:rPr>
              <a:t>】</a:t>
            </a:r>
          </a:p>
          <a:p>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r>
              <a:rPr kumimoji="1" lang="ja-JP" altLang="en-US" sz="1100" b="1" dirty="0" smtClean="0">
                <a:solidFill>
                  <a:schemeClr val="tx1"/>
                </a:solidFill>
                <a:latin typeface="Meiryo UI" panose="020B0604030504040204" pitchFamily="50" charset="-128"/>
                <a:ea typeface="Meiryo UI" panose="020B0604030504040204" pitchFamily="50" charset="-128"/>
              </a:rPr>
              <a:t>▼世界</a:t>
            </a:r>
            <a:r>
              <a:rPr kumimoji="1" lang="ja-JP" altLang="en-US" sz="1100" b="1" dirty="0">
                <a:solidFill>
                  <a:schemeClr val="tx1"/>
                </a:solidFill>
                <a:latin typeface="Meiryo UI" panose="020B0604030504040204" pitchFamily="50" charset="-128"/>
                <a:ea typeface="Meiryo UI" panose="020B0604030504040204" pitchFamily="50" charset="-128"/>
              </a:rPr>
              <a:t>とともに発展</a:t>
            </a:r>
          </a:p>
          <a:p>
            <a:pPr marL="174625" indent="-174625"/>
            <a:r>
              <a:rPr kumimoji="1" lang="ja-JP" altLang="en-US" sz="1100" dirty="0">
                <a:solidFill>
                  <a:schemeClr val="tx1"/>
                </a:solidFill>
                <a:latin typeface="Meiryo UI" panose="020B0604030504040204" pitchFamily="50" charset="-128"/>
                <a:ea typeface="Meiryo UI" panose="020B0604030504040204" pitchFamily="50" charset="-128"/>
              </a:rPr>
              <a:t>　・大阪は、難波津の昔から、</a:t>
            </a:r>
            <a:r>
              <a:rPr kumimoji="1" lang="ja-JP" altLang="en-US" sz="1100" b="1" dirty="0">
                <a:solidFill>
                  <a:schemeClr val="tx1"/>
                </a:solidFill>
                <a:latin typeface="Meiryo UI" panose="020B0604030504040204" pitchFamily="50" charset="-128"/>
                <a:ea typeface="Meiryo UI" panose="020B0604030504040204" pitchFamily="50" charset="-128"/>
              </a:rPr>
              <a:t>国内外の玄関口</a:t>
            </a:r>
            <a:r>
              <a:rPr kumimoji="1" lang="ja-JP" altLang="en-US" sz="1100" dirty="0">
                <a:solidFill>
                  <a:schemeClr val="tx1"/>
                </a:solidFill>
                <a:latin typeface="Meiryo UI" panose="020B0604030504040204" pitchFamily="50" charset="-128"/>
                <a:ea typeface="Meiryo UI" panose="020B0604030504040204" pitchFamily="50" charset="-128"/>
              </a:rPr>
              <a:t>として</a:t>
            </a:r>
            <a:r>
              <a:rPr kumimoji="1" lang="ja-JP" altLang="en-US" sz="1100" dirty="0" smtClean="0">
                <a:solidFill>
                  <a:schemeClr val="tx1"/>
                </a:solidFill>
                <a:latin typeface="Meiryo UI" panose="020B0604030504040204" pitchFamily="50" charset="-128"/>
                <a:ea typeface="Meiryo UI" panose="020B0604030504040204" pitchFamily="50" charset="-128"/>
              </a:rPr>
              <a:t>、日本の中で外交、内政、物流のネットワークの重要な拠点として、</a:t>
            </a:r>
            <a:r>
              <a:rPr kumimoji="1" lang="ja-JP" altLang="en-US" sz="1100" b="1" dirty="0" smtClean="0">
                <a:solidFill>
                  <a:schemeClr val="tx1"/>
                </a:solidFill>
                <a:latin typeface="Meiryo UI" panose="020B0604030504040204" pitchFamily="50" charset="-128"/>
                <a:ea typeface="Meiryo UI" panose="020B0604030504040204" pitchFamily="50" charset="-128"/>
              </a:rPr>
              <a:t>内外から多く</a:t>
            </a:r>
            <a:r>
              <a:rPr kumimoji="1" lang="ja-JP" altLang="en-US" sz="1100" b="1" dirty="0">
                <a:solidFill>
                  <a:schemeClr val="tx1"/>
                </a:solidFill>
                <a:latin typeface="Meiryo UI" panose="020B0604030504040204" pitchFamily="50" charset="-128"/>
                <a:ea typeface="Meiryo UI" panose="020B0604030504040204" pitchFamily="50" charset="-128"/>
              </a:rPr>
              <a:t>の人やモノを受け入れ、また様々な知識や技術を</a:t>
            </a:r>
            <a:r>
              <a:rPr kumimoji="1" lang="ja-JP" altLang="en-US" sz="1100" b="1" dirty="0" smtClean="0">
                <a:solidFill>
                  <a:schemeClr val="tx1"/>
                </a:solidFill>
                <a:latin typeface="Meiryo UI" panose="020B0604030504040204" pitchFamily="50" charset="-128"/>
                <a:ea typeface="Meiryo UI" panose="020B0604030504040204" pitchFamily="50" charset="-128"/>
              </a:rPr>
              <a:t>取り入れながら発展</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・現在の大阪も、関西国際空港や大阪国際空港、大阪港、堺泉北港などを有し、我が国の世界に開かれた玄関口としての役割を果たしている。</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r>
              <a:rPr kumimoji="1" lang="ja-JP" altLang="en-US" sz="1100" b="1" dirty="0" smtClean="0">
                <a:solidFill>
                  <a:schemeClr val="tx1"/>
                </a:solidFill>
                <a:latin typeface="Meiryo UI" panose="020B0604030504040204" pitchFamily="50" charset="-128"/>
                <a:ea typeface="Meiryo UI" panose="020B0604030504040204" pitchFamily="50" charset="-128"/>
              </a:rPr>
              <a:t>▼人</a:t>
            </a:r>
            <a:r>
              <a:rPr kumimoji="1" lang="ja-JP" altLang="en-US" sz="1100" b="1" dirty="0">
                <a:solidFill>
                  <a:schemeClr val="tx1"/>
                </a:solidFill>
                <a:latin typeface="Meiryo UI" panose="020B0604030504040204" pitchFamily="50" charset="-128"/>
                <a:ea typeface="Meiryo UI" panose="020B0604030504040204" pitchFamily="50" charset="-128"/>
              </a:rPr>
              <a:t>を惹きつける魅力</a:t>
            </a:r>
          </a:p>
          <a:p>
            <a:pPr marL="174625" indent="-174625"/>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・大阪</a:t>
            </a:r>
            <a:r>
              <a:rPr kumimoji="1" lang="ja-JP" altLang="en-US" sz="1100" dirty="0">
                <a:solidFill>
                  <a:schemeClr val="tx1"/>
                </a:solidFill>
                <a:latin typeface="Meiryo UI" panose="020B0604030504040204" pitchFamily="50" charset="-128"/>
                <a:ea typeface="Meiryo UI" panose="020B0604030504040204" pitchFamily="50" charset="-128"/>
              </a:rPr>
              <a:t>は、奈良時代の難波宮の遷都、豊臣秀吉の大阪城の築城、大正期の大大阪時代など</a:t>
            </a:r>
            <a:r>
              <a:rPr kumimoji="1" lang="ja-JP" altLang="en-US" sz="1100" dirty="0" smtClean="0">
                <a:solidFill>
                  <a:schemeClr val="tx1"/>
                </a:solidFill>
                <a:latin typeface="Meiryo UI" panose="020B0604030504040204" pitchFamily="50" charset="-128"/>
                <a:ea typeface="Meiryo UI" panose="020B0604030504040204" pitchFamily="50" charset="-128"/>
              </a:rPr>
              <a:t>、歴史上、日本</a:t>
            </a:r>
            <a:r>
              <a:rPr kumimoji="1" lang="ja-JP" altLang="en-US" sz="1100" dirty="0">
                <a:solidFill>
                  <a:schemeClr val="tx1"/>
                </a:solidFill>
                <a:latin typeface="Meiryo UI" panose="020B0604030504040204" pitchFamily="50" charset="-128"/>
                <a:ea typeface="Meiryo UI" panose="020B0604030504040204" pitchFamily="50" charset="-128"/>
              </a:rPr>
              <a:t>の中心地として発展していた時期</a:t>
            </a:r>
            <a:r>
              <a:rPr kumimoji="1" lang="ja-JP" altLang="en-US" sz="1100" dirty="0" smtClean="0">
                <a:solidFill>
                  <a:schemeClr val="tx1"/>
                </a:solidFill>
                <a:latin typeface="Meiryo UI" panose="020B0604030504040204" pitchFamily="50" charset="-128"/>
                <a:ea typeface="Meiryo UI" panose="020B0604030504040204" pitchFamily="50" charset="-128"/>
              </a:rPr>
              <a:t>もあるが、幾度</a:t>
            </a:r>
            <a:r>
              <a:rPr kumimoji="1" lang="ja-JP" altLang="en-US" sz="1100" dirty="0">
                <a:solidFill>
                  <a:schemeClr val="tx1"/>
                </a:solidFill>
                <a:latin typeface="Meiryo UI" panose="020B0604030504040204" pitchFamily="50" charset="-128"/>
                <a:ea typeface="Meiryo UI" panose="020B0604030504040204" pitchFamily="50" charset="-128"/>
              </a:rPr>
              <a:t>となく停滞期を迎えるが</a:t>
            </a:r>
            <a:r>
              <a:rPr kumimoji="1" lang="ja-JP" altLang="en-US" sz="1100" dirty="0" smtClean="0">
                <a:solidFill>
                  <a:schemeClr val="tx1"/>
                </a:solidFill>
                <a:latin typeface="Meiryo UI" panose="020B0604030504040204" pitchFamily="50" charset="-128"/>
                <a:ea typeface="Meiryo UI" panose="020B0604030504040204" pitchFamily="50" charset="-128"/>
              </a:rPr>
              <a:t>、その都度、</a:t>
            </a:r>
            <a:r>
              <a:rPr kumimoji="1" lang="ja-JP" altLang="en-US" sz="1100" b="1" dirty="0" smtClean="0">
                <a:solidFill>
                  <a:schemeClr val="tx1"/>
                </a:solidFill>
                <a:latin typeface="Meiryo UI" panose="020B0604030504040204" pitchFamily="50" charset="-128"/>
                <a:ea typeface="Meiryo UI" panose="020B0604030504040204" pitchFamily="50" charset="-128"/>
              </a:rPr>
              <a:t>内外から人を呼び込み、新しいことに果敢にチャンレンジ、新たなビジネスを生み出すなど、時代を切り拓いてきた</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・近代社会において、大阪で活躍した起業家の系譜をみると、大阪府出身の企業家は約２割に過ぎず、五代友厚や藤田伝三郎をはじめ、そのほとんどが大阪以外の出身者である。</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100" dirty="0">
                <a:solidFill>
                  <a:schemeClr val="tx1"/>
                </a:solidFill>
                <a:latin typeface="Meiryo UI" panose="020B0604030504040204" pitchFamily="50" charset="-128"/>
                <a:ea typeface="Meiryo UI" panose="020B0604030504040204" pitchFamily="50" charset="-128"/>
              </a:rPr>
              <a:t>　</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b="1" dirty="0" smtClean="0">
                <a:solidFill>
                  <a:schemeClr val="tx1"/>
                </a:solidFill>
                <a:latin typeface="Meiryo UI" panose="020B0604030504040204" pitchFamily="50" charset="-128"/>
                <a:ea typeface="Meiryo UI" panose="020B0604030504040204" pitchFamily="50" charset="-128"/>
              </a:rPr>
              <a:t>▼世界</a:t>
            </a:r>
            <a:r>
              <a:rPr kumimoji="1" lang="ja-JP" altLang="en-US" sz="1100" b="1" dirty="0">
                <a:solidFill>
                  <a:schemeClr val="tx1"/>
                </a:solidFill>
                <a:latin typeface="Meiryo UI" panose="020B0604030504040204" pitchFamily="50" charset="-128"/>
                <a:ea typeface="Meiryo UI" panose="020B0604030504040204" pitchFamily="50" charset="-128"/>
              </a:rPr>
              <a:t>標準を生み出す先駆性</a:t>
            </a:r>
          </a:p>
          <a:p>
            <a:pPr marL="174625" indent="-174625"/>
            <a:r>
              <a:rPr kumimoji="1" lang="ja-JP" altLang="en-US" sz="1100" dirty="0">
                <a:solidFill>
                  <a:schemeClr val="tx1"/>
                </a:solidFill>
                <a:latin typeface="Meiryo UI" panose="020B0604030504040204" pitchFamily="50" charset="-128"/>
                <a:ea typeface="Meiryo UI" panose="020B0604030504040204" pitchFamily="50" charset="-128"/>
              </a:rPr>
              <a:t>　・大阪人は</a:t>
            </a:r>
            <a:r>
              <a:rPr kumimoji="1" lang="ja-JP" altLang="en-US" sz="1100" b="1" dirty="0">
                <a:solidFill>
                  <a:schemeClr val="tx1"/>
                </a:solidFill>
                <a:latin typeface="Meiryo UI" panose="020B0604030504040204" pitchFamily="50" charset="-128"/>
                <a:ea typeface="Meiryo UI" panose="020B0604030504040204" pitchFamily="50" charset="-128"/>
              </a:rPr>
              <a:t>進取の</a:t>
            </a:r>
            <a:r>
              <a:rPr kumimoji="1" lang="ja-JP" altLang="en-US" sz="1100" b="1" dirty="0" smtClean="0">
                <a:solidFill>
                  <a:schemeClr val="tx1"/>
                </a:solidFill>
                <a:latin typeface="Meiryo UI" panose="020B0604030504040204" pitchFamily="50" charset="-128"/>
                <a:ea typeface="Meiryo UI" panose="020B0604030504040204" pitchFamily="50" charset="-128"/>
              </a:rPr>
              <a:t>気質に富み</a:t>
            </a:r>
            <a:r>
              <a:rPr kumimoji="1" lang="ja-JP" altLang="en-US" sz="1100" dirty="0" smtClean="0">
                <a:solidFill>
                  <a:schemeClr val="tx1"/>
                </a:solidFill>
                <a:latin typeface="Meiryo UI" panose="020B0604030504040204" pitchFamily="50" charset="-128"/>
                <a:ea typeface="Meiryo UI" panose="020B0604030504040204" pitchFamily="50" charset="-128"/>
              </a:rPr>
              <a:t>、世界</a:t>
            </a:r>
            <a:r>
              <a:rPr kumimoji="1" lang="ja-JP" altLang="en-US" sz="1100" dirty="0">
                <a:solidFill>
                  <a:schemeClr val="tx1"/>
                </a:solidFill>
                <a:latin typeface="Meiryo UI" panose="020B0604030504040204" pitchFamily="50" charset="-128"/>
                <a:ea typeface="Meiryo UI" panose="020B0604030504040204" pitchFamily="50" charset="-128"/>
              </a:rPr>
              <a:t>の先駆けとなる先物取引市場の開設や、世界の食文化を変えたインスタントラーメンを生み出すなど</a:t>
            </a: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世界標準となる新た</a:t>
            </a:r>
            <a:r>
              <a:rPr kumimoji="1" lang="ja-JP" altLang="en-US" sz="1100" b="1" dirty="0">
                <a:solidFill>
                  <a:schemeClr val="tx1"/>
                </a:solidFill>
                <a:latin typeface="Meiryo UI" panose="020B0604030504040204" pitchFamily="50" charset="-128"/>
                <a:ea typeface="Meiryo UI" panose="020B0604030504040204" pitchFamily="50" charset="-128"/>
              </a:rPr>
              <a:t>な社会システム</a:t>
            </a:r>
            <a:r>
              <a:rPr kumimoji="1" lang="ja-JP" altLang="en-US" sz="1100" b="1" dirty="0" smtClean="0">
                <a:solidFill>
                  <a:schemeClr val="tx1"/>
                </a:solidFill>
                <a:latin typeface="Meiryo UI" panose="020B0604030504040204" pitchFamily="50" charset="-128"/>
                <a:ea typeface="Meiryo UI" panose="020B0604030504040204" pitchFamily="50" charset="-128"/>
              </a:rPr>
              <a:t>や、産業</a:t>
            </a:r>
            <a:r>
              <a:rPr kumimoji="1" lang="ja-JP" altLang="en-US" sz="1100" b="1" dirty="0">
                <a:solidFill>
                  <a:schemeClr val="tx1"/>
                </a:solidFill>
                <a:latin typeface="Meiryo UI" panose="020B0604030504040204" pitchFamily="50" charset="-128"/>
                <a:ea typeface="Meiryo UI" panose="020B0604030504040204" pitchFamily="50" charset="-128"/>
              </a:rPr>
              <a:t>、製品等</a:t>
            </a:r>
            <a:r>
              <a:rPr kumimoji="1" lang="ja-JP" altLang="en-US" sz="1100" b="1" dirty="0" smtClean="0">
                <a:solidFill>
                  <a:schemeClr val="tx1"/>
                </a:solidFill>
                <a:latin typeface="Meiryo UI" panose="020B0604030504040204" pitchFamily="50" charset="-128"/>
                <a:ea typeface="Meiryo UI" panose="020B0604030504040204" pitchFamily="50" charset="-128"/>
              </a:rPr>
              <a:t>を数多く生み出してきた</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endParaRPr kumimoji="1" lang="ja-JP" altLang="en-US" sz="1100" dirty="0">
              <a:solidFill>
                <a:schemeClr val="tx1"/>
              </a:solidFill>
              <a:latin typeface="Meiryo UI" panose="020B0604030504040204" pitchFamily="50" charset="-128"/>
              <a:ea typeface="Meiryo UI" panose="020B0604030504040204" pitchFamily="50" charset="-128"/>
            </a:endParaRPr>
          </a:p>
          <a:p>
            <a:r>
              <a:rPr kumimoji="1" lang="ja-JP" altLang="en-US" sz="1100" b="1" dirty="0" smtClean="0">
                <a:solidFill>
                  <a:schemeClr val="tx1"/>
                </a:solidFill>
                <a:latin typeface="Meiryo UI" panose="020B0604030504040204" pitchFamily="50" charset="-128"/>
                <a:ea typeface="Meiryo UI" panose="020B0604030504040204" pitchFamily="50" charset="-128"/>
              </a:rPr>
              <a:t>▼社会</a:t>
            </a:r>
            <a:r>
              <a:rPr kumimoji="1" lang="ja-JP" altLang="en-US" sz="1100" b="1" dirty="0">
                <a:solidFill>
                  <a:schemeClr val="tx1"/>
                </a:solidFill>
                <a:latin typeface="Meiryo UI" panose="020B0604030504040204" pitchFamily="50" charset="-128"/>
                <a:ea typeface="Meiryo UI" panose="020B0604030504040204" pitchFamily="50" charset="-128"/>
              </a:rPr>
              <a:t>貢献の考え</a:t>
            </a:r>
          </a:p>
          <a:p>
            <a:pPr marL="174625" indent="-174625"/>
            <a:r>
              <a:rPr kumimoji="1" lang="ja-JP" altLang="en-US" sz="1100" dirty="0">
                <a:solidFill>
                  <a:schemeClr val="tx1"/>
                </a:solidFill>
                <a:latin typeface="Meiryo UI" panose="020B0604030504040204" pitchFamily="50" charset="-128"/>
                <a:ea typeface="Meiryo UI" panose="020B0604030504040204" pitchFamily="50" charset="-128"/>
              </a:rPr>
              <a:t>　・大阪人は冨を重視、利益を追求</a:t>
            </a:r>
            <a:r>
              <a:rPr kumimoji="1" lang="ja-JP" altLang="en-US" sz="1100" dirty="0" smtClean="0">
                <a:solidFill>
                  <a:schemeClr val="tx1"/>
                </a:solidFill>
                <a:latin typeface="Meiryo UI" panose="020B0604030504040204" pitchFamily="50" charset="-128"/>
                <a:ea typeface="Meiryo UI" panose="020B0604030504040204" pitchFamily="50" charset="-128"/>
              </a:rPr>
              <a:t>するといった気質である一方</a:t>
            </a:r>
            <a:r>
              <a:rPr kumimoji="1" lang="ja-JP" altLang="en-US" sz="1100" dirty="0">
                <a:solidFill>
                  <a:schemeClr val="tx1"/>
                </a:solidFill>
                <a:latin typeface="Meiryo UI" panose="020B0604030504040204" pitchFamily="50" charset="-128"/>
                <a:ea typeface="Meiryo UI" panose="020B0604030504040204" pitchFamily="50" charset="-128"/>
              </a:rPr>
              <a:t>、「三方よし」に代表</a:t>
            </a:r>
            <a:r>
              <a:rPr kumimoji="1" lang="ja-JP" altLang="en-US" sz="1100" dirty="0" smtClean="0">
                <a:solidFill>
                  <a:schemeClr val="tx1"/>
                </a:solidFill>
                <a:latin typeface="Meiryo UI" panose="020B0604030504040204" pitchFamily="50" charset="-128"/>
                <a:ea typeface="Meiryo UI" panose="020B0604030504040204" pitchFamily="50" charset="-128"/>
              </a:rPr>
              <a:t>されるように、</a:t>
            </a:r>
            <a:r>
              <a:rPr kumimoji="1" lang="ja-JP" altLang="en-US" sz="1100" b="1" dirty="0">
                <a:solidFill>
                  <a:schemeClr val="tx1"/>
                </a:solidFill>
                <a:latin typeface="Meiryo UI" panose="020B0604030504040204" pitchFamily="50" charset="-128"/>
                <a:ea typeface="Meiryo UI" panose="020B0604030504040204" pitchFamily="50" charset="-128"/>
              </a:rPr>
              <a:t>社会貢献、公利公益の精神を重んじる</a:t>
            </a:r>
            <a:r>
              <a:rPr kumimoji="1" lang="ja-JP" altLang="en-US" sz="1100" b="1" dirty="0" smtClean="0">
                <a:solidFill>
                  <a:schemeClr val="tx1"/>
                </a:solidFill>
                <a:latin typeface="Meiryo UI" panose="020B0604030504040204" pitchFamily="50" charset="-128"/>
                <a:ea typeface="Meiryo UI" panose="020B0604030504040204" pitchFamily="50" charset="-128"/>
              </a:rPr>
              <a:t>気質</a:t>
            </a:r>
            <a:r>
              <a:rPr kumimoji="1" lang="ja-JP" altLang="en-US" sz="1100" dirty="0" smtClean="0">
                <a:solidFill>
                  <a:schemeClr val="tx1"/>
                </a:solidFill>
                <a:latin typeface="Meiryo UI" panose="020B0604030504040204" pitchFamily="50" charset="-128"/>
                <a:ea typeface="Meiryo UI" panose="020B0604030504040204" pitchFamily="50" charset="-128"/>
              </a:rPr>
              <a:t>を有している。</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・現在も数多くの大阪の企業が世界の医療や貧困等の課題に貢献（パナソニックのソーラーランタン、サラヤの滅菌消毒など）</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100" dirty="0" smtClean="0">
                <a:solidFill>
                  <a:schemeClr val="tx1"/>
                </a:solidFill>
                <a:latin typeface="Meiryo UI" panose="020B0604030504040204" pitchFamily="50" charset="-128"/>
                <a:ea typeface="Meiryo UI" panose="020B0604030504040204" pitchFamily="50" charset="-128"/>
              </a:rPr>
              <a:t>　</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100" b="1" dirty="0" smtClean="0">
                <a:solidFill>
                  <a:schemeClr val="tx1"/>
                </a:solidFill>
                <a:latin typeface="Meiryo UI" panose="020B0604030504040204" pitchFamily="50" charset="-128"/>
                <a:ea typeface="Meiryo UI" panose="020B0604030504040204" pitchFamily="50" charset="-128"/>
              </a:rPr>
              <a:t>▼大阪のイメージ</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・大阪は、</a:t>
            </a:r>
            <a:r>
              <a:rPr kumimoji="1" lang="ja-JP" altLang="en-US" sz="1100" b="1" dirty="0" smtClean="0">
                <a:solidFill>
                  <a:schemeClr val="tx1"/>
                </a:solidFill>
                <a:latin typeface="Meiryo UI" panose="020B0604030504040204" pitchFamily="50" charset="-128"/>
                <a:ea typeface="Meiryo UI" panose="020B0604030504040204" pitchFamily="50" charset="-128"/>
              </a:rPr>
              <a:t>日本の中で一番「にぎわいのある楽しいまち」</a:t>
            </a:r>
            <a:r>
              <a:rPr kumimoji="1" lang="ja-JP" altLang="en-US" sz="1100" dirty="0" smtClean="0">
                <a:solidFill>
                  <a:schemeClr val="tx1"/>
                </a:solidFill>
                <a:latin typeface="Meiryo UI" panose="020B0604030504040204" pitchFamily="50" charset="-128"/>
                <a:ea typeface="Meiryo UI" panose="020B0604030504040204" pitchFamily="50" charset="-128"/>
              </a:rPr>
              <a:t>というイメージ。</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・首都圏から見たイメージとしては、「エネルギッシュ」、「ダイナミック」、「開放的」、「活気がある」、「個性がある」といったイメージ。</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174625" indent="-174625"/>
            <a:endParaRPr kumimoji="1" lang="en-US" altLang="ja-JP" sz="1100" dirty="0" smtClean="0">
              <a:solidFill>
                <a:schemeClr val="tx1"/>
              </a:solidFill>
              <a:latin typeface="Meiryo UI" panose="020B0604030504040204" pitchFamily="50" charset="-128"/>
              <a:ea typeface="Meiryo UI" panose="020B0604030504040204" pitchFamily="50" charset="-128"/>
            </a:endParaRPr>
          </a:p>
        </p:txBody>
      </p:sp>
      <p:sp>
        <p:nvSpPr>
          <p:cNvPr id="4" name="二等辺三角形 3"/>
          <p:cNvSpPr/>
          <p:nvPr/>
        </p:nvSpPr>
        <p:spPr>
          <a:xfrm flipV="1">
            <a:off x="3081497" y="5574923"/>
            <a:ext cx="2750720" cy="12849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37626" y="490633"/>
            <a:ext cx="7385152" cy="338554"/>
          </a:xfrm>
          <a:prstGeom prst="rect">
            <a:avLst/>
          </a:prstGeom>
          <a:noFill/>
          <a:ln w="19050" cmpd="sng">
            <a:noFill/>
            <a:prstDash val="solid"/>
          </a:ln>
        </p:spPr>
        <p:txBody>
          <a:bodyPr wrap="square" rtlCol="0">
            <a:spAutoFit/>
          </a:bodyPr>
          <a:lstStyle/>
          <a:p>
            <a:pPr marL="265100" indent="-265100"/>
            <a:r>
              <a:rPr kumimoji="1" lang="ja-JP" altLang="en-US" sz="1600" b="1" dirty="0">
                <a:solidFill>
                  <a:schemeClr val="bg1"/>
                </a:solidFill>
                <a:latin typeface="Meiryo UI" panose="020B0604030504040204" pitchFamily="50" charset="-128"/>
                <a:ea typeface="Meiryo UI" panose="020B0604030504040204" pitchFamily="50" charset="-128"/>
              </a:rPr>
              <a:t>大阪の歴史的な厚み・現在のポテンシャルを</a:t>
            </a:r>
            <a:r>
              <a:rPr kumimoji="1" lang="ja-JP" altLang="en-US" sz="1600" b="1" dirty="0" smtClean="0">
                <a:solidFill>
                  <a:schemeClr val="bg1"/>
                </a:solidFill>
                <a:latin typeface="Meiryo UI" panose="020B0604030504040204" pitchFamily="50" charset="-128"/>
                <a:ea typeface="Meiryo UI" panose="020B0604030504040204" pitchFamily="50" charset="-128"/>
              </a:rPr>
              <a:t>活かす</a:t>
            </a:r>
            <a:endParaRPr kumimoji="1" lang="en-US" altLang="ja-JP" sz="1600" b="1" dirty="0">
              <a:solidFill>
                <a:schemeClr val="bg1"/>
              </a:solidFill>
              <a:latin typeface="Meiryo UI" panose="020B0604030504040204" pitchFamily="50" charset="-128"/>
              <a:ea typeface="Meiryo UI" panose="020B0604030504040204" pitchFamily="50" charset="-128"/>
            </a:endParaRPr>
          </a:p>
        </p:txBody>
      </p:sp>
      <p:sp>
        <p:nvSpPr>
          <p:cNvPr id="24" name="正方形/長方形 23"/>
          <p:cNvSpPr/>
          <p:nvPr/>
        </p:nvSpPr>
        <p:spPr>
          <a:xfrm>
            <a:off x="161365" y="5771022"/>
            <a:ext cx="8903013" cy="97940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schemeClr val="bg1"/>
                </a:solidFill>
                <a:latin typeface="Meiryo UI" panose="020B0604030504040204" pitchFamily="50" charset="-128"/>
                <a:ea typeface="Meiryo UI" panose="020B0604030504040204" pitchFamily="50" charset="-128"/>
              </a:rPr>
              <a:t>➢大阪は、昔より、世界に開かれ、</a:t>
            </a:r>
            <a:r>
              <a:rPr kumimoji="1" lang="ja-JP" altLang="en-US" sz="1200" b="1" dirty="0">
                <a:solidFill>
                  <a:schemeClr val="bg1"/>
                </a:solidFill>
                <a:latin typeface="Meiryo UI" panose="020B0604030504040204" pitchFamily="50" charset="-128"/>
                <a:ea typeface="Meiryo UI" panose="020B0604030504040204" pitchFamily="50" charset="-128"/>
              </a:rPr>
              <a:t>内外から多くの人が集まり、</a:t>
            </a:r>
            <a:r>
              <a:rPr kumimoji="1" lang="ja-JP" altLang="en-US" sz="1200" b="1" dirty="0" smtClean="0">
                <a:solidFill>
                  <a:schemeClr val="bg1"/>
                </a:solidFill>
                <a:latin typeface="Meiryo UI" panose="020B0604030504040204" pitchFamily="50" charset="-128"/>
                <a:ea typeface="Meiryo UI" panose="020B0604030504040204" pitchFamily="50" charset="-128"/>
              </a:rPr>
              <a:t>世界とともに発展してきた都市。</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r>
              <a:rPr kumimoji="1" lang="ja-JP" altLang="en-US" sz="1200" b="1" dirty="0" smtClean="0">
                <a:solidFill>
                  <a:schemeClr val="bg1"/>
                </a:solidFill>
                <a:latin typeface="Meiryo UI" panose="020B0604030504040204" pitchFamily="50" charset="-128"/>
                <a:ea typeface="Meiryo UI" panose="020B0604030504040204" pitchFamily="50" charset="-128"/>
              </a:rPr>
              <a:t>➢大阪には、人を惹きつけける魅力があり、また、寛容性に富み、世界と共にこれからの社会を創りあげていく土壌がある。</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marL="95250" indent="-95250"/>
            <a:r>
              <a:rPr kumimoji="1" lang="ja-JP" altLang="en-US" sz="1200" b="1" dirty="0" smtClean="0">
                <a:solidFill>
                  <a:schemeClr val="bg1"/>
                </a:solidFill>
                <a:latin typeface="Meiryo UI" panose="020B0604030504040204" pitchFamily="50" charset="-128"/>
                <a:ea typeface="Meiryo UI" panose="020B0604030504040204" pitchFamily="50" charset="-128"/>
              </a:rPr>
              <a:t>➢大阪人は、進取の気質に富み、さらには社会貢献の考えを持っており、これからの社会においても、新たな価値観、社会システム等を創出し、社会課題を解決していく力がある。</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marL="95250" indent="-95250"/>
            <a:r>
              <a:rPr kumimoji="1" lang="ja-JP" altLang="en-US" sz="1200" b="1" dirty="0" smtClean="0">
                <a:solidFill>
                  <a:schemeClr val="bg1"/>
                </a:solidFill>
                <a:latin typeface="Meiryo UI" panose="020B0604030504040204" pitchFamily="50" charset="-128"/>
                <a:ea typeface="Meiryo UI" panose="020B0604030504040204" pitchFamily="50" charset="-128"/>
              </a:rPr>
              <a:t>➢大阪には、賑わい、楽しいといったイメージがあり、人を元気にするパワーがある。</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p:txBody>
      </p:sp>
      <p:sp>
        <p:nvSpPr>
          <p:cNvPr id="9" name="スライド番号プレースホルダー 3"/>
          <p:cNvSpPr>
            <a:spLocks noGrp="1"/>
          </p:cNvSpPr>
          <p:nvPr>
            <p:ph type="sldNum" sz="quarter" idx="12"/>
          </p:nvPr>
        </p:nvSpPr>
        <p:spPr>
          <a:xfrm>
            <a:off x="8780929" y="6621260"/>
            <a:ext cx="363071" cy="236740"/>
          </a:xfrm>
          <a:solidFill>
            <a:schemeClr val="accent4"/>
          </a:solidFill>
        </p:spPr>
        <p:txBody>
          <a:bodyPr/>
          <a:lstStyle/>
          <a:p>
            <a:r>
              <a:rPr kumimoji="1" lang="en-US" altLang="ja-JP" b="1" dirty="0" smtClean="0">
                <a:solidFill>
                  <a:schemeClr val="tx1"/>
                </a:solidFill>
              </a:rPr>
              <a:t>2</a:t>
            </a:r>
            <a:endParaRPr kumimoji="1" lang="ja-JP" altLang="en-US" b="1" dirty="0">
              <a:solidFill>
                <a:schemeClr val="tx1"/>
              </a:solidFill>
            </a:endParaRPr>
          </a:p>
        </p:txBody>
      </p:sp>
    </p:spTree>
    <p:extLst>
      <p:ext uri="{BB962C8B-B14F-4D97-AF65-F5344CB8AC3E}">
        <p14:creationId xmlns:p14="http://schemas.microsoft.com/office/powerpoint/2010/main" val="1393064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ホームベース 52"/>
          <p:cNvSpPr/>
          <p:nvPr/>
        </p:nvSpPr>
        <p:spPr>
          <a:xfrm>
            <a:off x="-1" y="491207"/>
            <a:ext cx="9064379" cy="647363"/>
          </a:xfrm>
          <a:prstGeom prst="homePlat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0" y="0"/>
            <a:ext cx="9144000" cy="441058"/>
          </a:xfrm>
          <a:solidFill>
            <a:srgbClr val="002060"/>
          </a:solidFill>
        </p:spPr>
        <p:txBody>
          <a:bodyPr>
            <a:noAutofit/>
          </a:bodyPr>
          <a:lstStyle/>
          <a:p>
            <a:pPr algn="ctr"/>
            <a:r>
              <a:rPr kumimoji="1" lang="ja-JP" altLang="en-US" sz="2400" b="1" dirty="0" smtClean="0">
                <a:solidFill>
                  <a:schemeClr val="bg1"/>
                </a:solidFill>
                <a:latin typeface="Meiryo UI" panose="020B0604030504040204" pitchFamily="50" charset="-128"/>
                <a:ea typeface="Meiryo UI" panose="020B0604030504040204" pitchFamily="50" charset="-128"/>
              </a:rPr>
              <a:t>大阪の将来像を導く</a:t>
            </a:r>
            <a:r>
              <a:rPr lang="ja-JP" altLang="en-US" sz="2400" b="1" dirty="0">
                <a:solidFill>
                  <a:schemeClr val="bg1"/>
                </a:solidFill>
                <a:latin typeface="Meiryo UI" panose="020B0604030504040204" pitchFamily="50" charset="-128"/>
                <a:ea typeface="Meiryo UI" panose="020B0604030504040204" pitchFamily="50" charset="-128"/>
              </a:rPr>
              <a:t>考え方</a:t>
            </a:r>
            <a:r>
              <a:rPr kumimoji="1" lang="ja-JP" altLang="en-US" sz="2400" b="1" dirty="0" smtClean="0">
                <a:solidFill>
                  <a:schemeClr val="bg1"/>
                </a:solidFill>
                <a:latin typeface="Meiryo UI" panose="020B0604030504040204" pitchFamily="50" charset="-128"/>
                <a:ea typeface="Meiryo UI" panose="020B0604030504040204" pitchFamily="50" charset="-128"/>
              </a:rPr>
              <a:t>②</a:t>
            </a:r>
            <a:endParaRPr kumimoji="1" lang="ja-JP" altLang="en-US" sz="2400" b="1" dirty="0">
              <a:solidFill>
                <a:schemeClr val="bg1"/>
              </a:solidFill>
              <a:latin typeface="Meiryo UI" panose="020B0604030504040204" pitchFamily="50" charset="-128"/>
              <a:ea typeface="Meiryo UI" panose="020B0604030504040204" pitchFamily="50" charset="-128"/>
            </a:endParaRPr>
          </a:p>
        </p:txBody>
      </p:sp>
      <p:sp>
        <p:nvSpPr>
          <p:cNvPr id="45" name="テキスト ボックス 44"/>
          <p:cNvSpPr txBox="1"/>
          <p:nvPr/>
        </p:nvSpPr>
        <p:spPr>
          <a:xfrm>
            <a:off x="515718" y="829187"/>
            <a:ext cx="2792683" cy="276999"/>
          </a:xfrm>
          <a:prstGeom prst="rect">
            <a:avLst/>
          </a:prstGeom>
          <a:solidFill>
            <a:schemeClr val="bg1"/>
          </a:solidFill>
          <a:ln w="19050" cmpd="sng">
            <a:noFill/>
            <a:prstDash val="solid"/>
          </a:ln>
        </p:spPr>
        <p:txBody>
          <a:bodyPr wrap="square" rtlCol="0">
            <a:spAutoFit/>
          </a:bodyPr>
          <a:lstStyle/>
          <a:p>
            <a:pPr marL="265100" indent="-265100" algn="ctr"/>
            <a:r>
              <a:rPr kumimoji="1" lang="ja-JP" altLang="en-US" sz="1200" dirty="0">
                <a:latin typeface="Meiryo UI" panose="020B0604030504040204" pitchFamily="50" charset="-128"/>
                <a:ea typeface="Meiryo UI" panose="020B0604030504040204" pitchFamily="50" charset="-128"/>
              </a:rPr>
              <a:t>②</a:t>
            </a:r>
            <a:r>
              <a:rPr kumimoji="1" lang="ja-JP" altLang="en-US" sz="1200" dirty="0" smtClean="0">
                <a:latin typeface="Meiryo UI" panose="020B0604030504040204" pitchFamily="50" charset="-128"/>
                <a:ea typeface="Meiryo UI" panose="020B0604030504040204" pitchFamily="50" charset="-128"/>
              </a:rPr>
              <a:t>現在の大阪の位置・ポテンシャル</a:t>
            </a:r>
            <a:endParaRPr kumimoji="1" lang="en-US" altLang="ja-JP" sz="1200" dirty="0">
              <a:latin typeface="Meiryo UI" panose="020B0604030504040204" pitchFamily="50" charset="-128"/>
              <a:ea typeface="Meiryo UI" panose="020B0604030504040204" pitchFamily="50" charset="-128"/>
            </a:endParaRPr>
          </a:p>
        </p:txBody>
      </p:sp>
      <p:sp>
        <p:nvSpPr>
          <p:cNvPr id="19" name="正方形/長方形 18"/>
          <p:cNvSpPr/>
          <p:nvPr/>
        </p:nvSpPr>
        <p:spPr>
          <a:xfrm>
            <a:off x="121024" y="1170886"/>
            <a:ext cx="8903013" cy="488269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300"/>
              </a:lnSpc>
            </a:pPr>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a:solidFill>
                  <a:schemeClr val="tx1"/>
                </a:solidFill>
                <a:latin typeface="Meiryo UI" panose="020B0604030504040204" pitchFamily="50" charset="-128"/>
                <a:ea typeface="Meiryo UI" panose="020B0604030504040204" pitchFamily="50" charset="-128"/>
              </a:rPr>
              <a:t>②現在の大阪の位置・</a:t>
            </a:r>
            <a:r>
              <a:rPr kumimoji="1" lang="ja-JP" altLang="en-US" sz="1100" b="1" dirty="0" smtClean="0">
                <a:solidFill>
                  <a:schemeClr val="tx1"/>
                </a:solidFill>
                <a:latin typeface="Meiryo UI" panose="020B0604030504040204" pitchFamily="50" charset="-128"/>
                <a:ea typeface="Meiryo UI" panose="020B0604030504040204" pitchFamily="50" charset="-128"/>
              </a:rPr>
              <a:t>ポテンシャル</a:t>
            </a:r>
            <a:r>
              <a:rPr kumimoji="1" lang="en-US" altLang="ja-JP" sz="1100" b="1" dirty="0" smtClean="0">
                <a:solidFill>
                  <a:schemeClr val="tx1"/>
                </a:solidFill>
                <a:latin typeface="Meiryo UI" panose="020B0604030504040204" pitchFamily="50" charset="-128"/>
                <a:ea typeface="Meiryo UI" panose="020B0604030504040204" pitchFamily="50" charset="-128"/>
              </a:rPr>
              <a:t>】</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a:lnSpc>
                <a:spcPts val="1300"/>
              </a:lnSpc>
            </a:pPr>
            <a:r>
              <a:rPr kumimoji="1" lang="ja-JP" altLang="en-US" sz="1100" b="1" dirty="0" smtClean="0">
                <a:solidFill>
                  <a:schemeClr val="tx1"/>
                </a:solidFill>
                <a:latin typeface="Meiryo UI" panose="020B0604030504040204" pitchFamily="50" charset="-128"/>
                <a:ea typeface="Meiryo UI" panose="020B0604030504040204" pitchFamily="50" charset="-128"/>
              </a:rPr>
              <a:t>▼経済</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rPr>
              <a:t>1920</a:t>
            </a:r>
            <a:r>
              <a:rPr kumimoji="1" lang="ja-JP" altLang="en-US" sz="1100" dirty="0" smtClean="0">
                <a:solidFill>
                  <a:schemeClr val="tx1"/>
                </a:solidFill>
                <a:latin typeface="Meiryo UI" panose="020B0604030504040204" pitchFamily="50" charset="-128"/>
                <a:ea typeface="Meiryo UI" panose="020B0604030504040204" pitchFamily="50" charset="-128"/>
              </a:rPr>
              <a:t>年頃、大阪は「大大阪」と呼ばれ、経済の中心地となった時代もあったが、</a:t>
            </a:r>
            <a:r>
              <a:rPr kumimoji="1" lang="en-US" altLang="ja-JP" sz="1100" dirty="0">
                <a:solidFill>
                  <a:schemeClr val="tx1"/>
                </a:solidFill>
                <a:latin typeface="Meiryo UI" panose="020B0604030504040204" pitchFamily="50" charset="-128"/>
                <a:ea typeface="Meiryo UI" panose="020B0604030504040204" pitchFamily="50" charset="-128"/>
              </a:rPr>
              <a:t>1970</a:t>
            </a:r>
            <a:r>
              <a:rPr kumimoji="1" lang="ja-JP" altLang="en-US" sz="1100" dirty="0">
                <a:solidFill>
                  <a:schemeClr val="tx1"/>
                </a:solidFill>
                <a:latin typeface="Meiryo UI" panose="020B0604030504040204" pitchFamily="50" charset="-128"/>
                <a:ea typeface="Meiryo UI" panose="020B0604030504040204" pitchFamily="50" charset="-128"/>
              </a:rPr>
              <a:t>年頃をピークに大阪経済は長期的な停滞を辿ることに</a:t>
            </a:r>
            <a:r>
              <a:rPr kumimoji="1" lang="ja-JP" altLang="en-US" sz="1100" dirty="0" smtClean="0">
                <a:solidFill>
                  <a:schemeClr val="tx1"/>
                </a:solidFill>
                <a:latin typeface="Meiryo UI" panose="020B0604030504040204" pitchFamily="50" charset="-128"/>
                <a:ea typeface="Meiryo UI" panose="020B0604030504040204" pitchFamily="50" charset="-128"/>
              </a:rPr>
              <a:t>なる。</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工場等制限法」等の影響により、</a:t>
            </a:r>
            <a:r>
              <a:rPr kumimoji="1" lang="ja-JP" altLang="en-US" sz="1100" b="1" dirty="0">
                <a:solidFill>
                  <a:schemeClr val="tx1"/>
                </a:solidFill>
                <a:latin typeface="Meiryo UI" panose="020B0604030504040204" pitchFamily="50" charset="-128"/>
                <a:ea typeface="Meiryo UI" panose="020B0604030504040204" pitchFamily="50" charset="-128"/>
              </a:rPr>
              <a:t>大学の郊外移転、製造業の府外流出、本社機能の東京への流出などが進んだことにより</a:t>
            </a:r>
            <a:r>
              <a:rPr kumimoji="1" lang="ja-JP" altLang="en-US" sz="1100" b="1" dirty="0" smtClean="0">
                <a:solidFill>
                  <a:schemeClr val="tx1"/>
                </a:solidFill>
                <a:latin typeface="Meiryo UI" panose="020B0604030504040204" pitchFamily="50" charset="-128"/>
                <a:ea typeface="Meiryo UI" panose="020B0604030504040204" pitchFamily="50" charset="-128"/>
              </a:rPr>
              <a:t>、大阪の地位は低下</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・近年、バランス</a:t>
            </a:r>
            <a:r>
              <a:rPr kumimoji="1" lang="ja-JP" altLang="en-US" sz="1100" dirty="0">
                <a:solidFill>
                  <a:schemeClr val="tx1"/>
                </a:solidFill>
                <a:latin typeface="Meiryo UI" panose="020B0604030504040204" pitchFamily="50" charset="-128"/>
                <a:ea typeface="Meiryo UI" panose="020B0604030504040204" pitchFamily="50" charset="-128"/>
              </a:rPr>
              <a:t>の取れた産業構造を土台に、安定した経済成長を支えるととも</a:t>
            </a:r>
            <a:r>
              <a:rPr kumimoji="1" lang="ja-JP" altLang="en-US" sz="1100" dirty="0" smtClean="0">
                <a:solidFill>
                  <a:schemeClr val="tx1"/>
                </a:solidFill>
                <a:latin typeface="Meiryo UI" panose="020B0604030504040204" pitchFamily="50" charset="-128"/>
                <a:ea typeface="Meiryo UI" panose="020B0604030504040204" pitchFamily="50" charset="-128"/>
              </a:rPr>
              <a:t>に</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輸出額の増加や、インバウンドの増勢により、大阪</a:t>
            </a:r>
            <a:r>
              <a:rPr kumimoji="1" lang="ja-JP" altLang="en-US" sz="1100" b="1" dirty="0">
                <a:solidFill>
                  <a:schemeClr val="tx1"/>
                </a:solidFill>
                <a:latin typeface="Meiryo UI" panose="020B0604030504040204" pitchFamily="50" charset="-128"/>
                <a:ea typeface="Meiryo UI" panose="020B0604030504040204" pitchFamily="50" charset="-128"/>
              </a:rPr>
              <a:t>経済は回復</a:t>
            </a:r>
            <a:r>
              <a:rPr kumimoji="1" lang="ja-JP" altLang="en-US" sz="1100" b="1" dirty="0" smtClean="0">
                <a:solidFill>
                  <a:schemeClr val="tx1"/>
                </a:solidFill>
                <a:latin typeface="Meiryo UI" panose="020B0604030504040204" pitchFamily="50" charset="-128"/>
                <a:ea typeface="Meiryo UI" panose="020B0604030504040204" pitchFamily="50" charset="-128"/>
              </a:rPr>
              <a:t>傾向</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endParaRPr kumimoji="1" lang="en-US" altLang="ja-JP" sz="1100" b="1" dirty="0">
              <a:solidFill>
                <a:schemeClr val="tx1"/>
              </a:solidFill>
              <a:latin typeface="Meiryo UI" panose="020B0604030504040204" pitchFamily="50" charset="-128"/>
              <a:ea typeface="Meiryo UI" panose="020B0604030504040204" pitchFamily="50" charset="-128"/>
            </a:endParaRPr>
          </a:p>
          <a:p>
            <a:pPr marL="174625" indent="-174625">
              <a:lnSpc>
                <a:spcPts val="1300"/>
              </a:lnSpc>
            </a:pPr>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b="1" dirty="0" smtClean="0">
                <a:solidFill>
                  <a:schemeClr val="tx1"/>
                </a:solidFill>
                <a:latin typeface="Meiryo UI" panose="020B0604030504040204" pitchFamily="50" charset="-128"/>
                <a:ea typeface="Meiryo UI" panose="020B0604030504040204" pitchFamily="50" charset="-128"/>
              </a:rPr>
              <a:t>▼大阪産業の強み</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高い技術力を持つ</a:t>
            </a:r>
            <a:r>
              <a:rPr kumimoji="1" lang="ja-JP" altLang="en-US" sz="1100" b="1" dirty="0">
                <a:solidFill>
                  <a:schemeClr val="tx1"/>
                </a:solidFill>
                <a:latin typeface="Meiryo UI" panose="020B0604030504040204" pitchFamily="50" charset="-128"/>
                <a:ea typeface="Meiryo UI" panose="020B0604030504040204" pitchFamily="50" charset="-128"/>
              </a:rPr>
              <a:t>ものづくり</a:t>
            </a:r>
            <a:r>
              <a:rPr kumimoji="1" lang="ja-JP" altLang="en-US" sz="1100" dirty="0" smtClean="0">
                <a:solidFill>
                  <a:schemeClr val="tx1"/>
                </a:solidFill>
                <a:latin typeface="Meiryo UI" panose="020B0604030504040204" pitchFamily="50" charset="-128"/>
                <a:ea typeface="Meiryo UI" panose="020B0604030504040204" pitchFamily="50" charset="-128"/>
              </a:rPr>
              <a:t>産業や、</a:t>
            </a:r>
            <a:r>
              <a:rPr kumimoji="1" lang="ja-JP" altLang="en-US" sz="1100" b="1" dirty="0" smtClean="0">
                <a:solidFill>
                  <a:schemeClr val="tx1"/>
                </a:solidFill>
                <a:latin typeface="Meiryo UI" panose="020B0604030504040204" pitchFamily="50" charset="-128"/>
                <a:ea typeface="Meiryo UI" panose="020B0604030504040204" pitchFamily="50" charset="-128"/>
              </a:rPr>
              <a:t>ライフサイエンス</a:t>
            </a:r>
            <a:r>
              <a:rPr kumimoji="1" lang="ja-JP" altLang="en-US" sz="1100" dirty="0" smtClean="0">
                <a:solidFill>
                  <a:schemeClr val="tx1"/>
                </a:solidFill>
                <a:latin typeface="Meiryo UI" panose="020B0604030504040204" pitchFamily="50" charset="-128"/>
                <a:ea typeface="Meiryo UI" panose="020B0604030504040204" pitchFamily="50" charset="-128"/>
              </a:rPr>
              <a:t>分野におけ</a:t>
            </a:r>
            <a:r>
              <a:rPr kumimoji="1" lang="ja-JP" altLang="en-US" sz="1100" dirty="0">
                <a:solidFill>
                  <a:schemeClr val="tx1"/>
                </a:solidFill>
                <a:latin typeface="Meiryo UI" panose="020B0604030504040204" pitchFamily="50" charset="-128"/>
                <a:ea typeface="Meiryo UI" panose="020B0604030504040204" pitchFamily="50" charset="-128"/>
              </a:rPr>
              <a:t>る</a:t>
            </a:r>
            <a:r>
              <a:rPr kumimoji="1" lang="ja-JP" altLang="en-US" sz="1100" dirty="0" smtClean="0">
                <a:solidFill>
                  <a:schemeClr val="tx1"/>
                </a:solidFill>
                <a:latin typeface="Meiryo UI" panose="020B0604030504040204" pitchFamily="50" charset="-128"/>
                <a:ea typeface="Meiryo UI" panose="020B0604030504040204" pitchFamily="50" charset="-128"/>
              </a:rPr>
              <a:t>大学や研究機関、企業等の集積に加え、</a:t>
            </a:r>
            <a:r>
              <a:rPr kumimoji="1" lang="ja-JP" altLang="en-US" sz="1100" dirty="0">
                <a:solidFill>
                  <a:schemeClr val="tx1"/>
                </a:solidFill>
                <a:latin typeface="Meiryo UI" panose="020B0604030504040204" pitchFamily="50" charset="-128"/>
                <a:ea typeface="Meiryo UI" panose="020B0604030504040204" pitchFamily="50" charset="-128"/>
              </a:rPr>
              <a:t>リチウムイオン電池や太陽電池の生産</a:t>
            </a:r>
            <a:r>
              <a:rPr kumimoji="1" lang="ja-JP" altLang="en-US" sz="1100" dirty="0" smtClean="0">
                <a:solidFill>
                  <a:schemeClr val="tx1"/>
                </a:solidFill>
                <a:latin typeface="Meiryo UI" panose="020B0604030504040204" pitchFamily="50" charset="-128"/>
                <a:ea typeface="Meiryo UI" panose="020B0604030504040204" pitchFamily="50" charset="-128"/>
              </a:rPr>
              <a:t>拠点、世界最大級の大型蓄電システムの試験・評価施設の立地など</a:t>
            </a:r>
            <a:r>
              <a:rPr kumimoji="1" lang="ja-JP" altLang="en-US" sz="1100" b="1" dirty="0" smtClean="0">
                <a:solidFill>
                  <a:schemeClr val="tx1"/>
                </a:solidFill>
                <a:latin typeface="Meiryo UI" panose="020B0604030504040204" pitchFamily="50" charset="-128"/>
                <a:ea typeface="Meiryo UI" panose="020B0604030504040204" pitchFamily="50" charset="-128"/>
              </a:rPr>
              <a:t>新エネルギー</a:t>
            </a:r>
            <a:r>
              <a:rPr kumimoji="1" lang="ja-JP" altLang="en-US" sz="1100" dirty="0" smtClean="0">
                <a:solidFill>
                  <a:schemeClr val="tx1"/>
                </a:solidFill>
                <a:latin typeface="Meiryo UI" panose="020B0604030504040204" pitchFamily="50" charset="-128"/>
                <a:ea typeface="Meiryo UI" panose="020B0604030504040204" pitchFamily="50" charset="-128"/>
              </a:rPr>
              <a:t>分野での強みを有する。</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b="1" dirty="0" smtClean="0">
                <a:solidFill>
                  <a:schemeClr val="tx1"/>
                </a:solidFill>
                <a:latin typeface="Meiryo UI" panose="020B0604030504040204" pitchFamily="50" charset="-128"/>
                <a:ea typeface="Meiryo UI" panose="020B0604030504040204" pitchFamily="50" charset="-128"/>
              </a:rPr>
              <a:t>▼人口</a:t>
            </a:r>
            <a:endParaRPr kumimoji="1" lang="ja-JP" altLang="en-US" sz="1100" b="1" dirty="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・高度</a:t>
            </a:r>
            <a:r>
              <a:rPr kumimoji="1" lang="ja-JP" altLang="en-US" sz="1100" dirty="0">
                <a:solidFill>
                  <a:schemeClr val="tx1"/>
                </a:solidFill>
                <a:latin typeface="Meiryo UI" panose="020B0604030504040204" pitchFamily="50" charset="-128"/>
                <a:ea typeface="Meiryo UI" panose="020B0604030504040204" pitchFamily="50" charset="-128"/>
              </a:rPr>
              <a:t>経済成長期には大きく</a:t>
            </a:r>
            <a:r>
              <a:rPr kumimoji="1" lang="ja-JP" altLang="en-US" sz="1100" dirty="0" smtClean="0">
                <a:solidFill>
                  <a:schemeClr val="tx1"/>
                </a:solidFill>
                <a:latin typeface="Meiryo UI" panose="020B0604030504040204" pitchFamily="50" charset="-128"/>
                <a:ea typeface="Meiryo UI" panose="020B0604030504040204" pitchFamily="50" charset="-128"/>
              </a:rPr>
              <a:t>上昇するが、その</a:t>
            </a:r>
            <a:r>
              <a:rPr kumimoji="1" lang="ja-JP" altLang="en-US" sz="1100" dirty="0">
                <a:solidFill>
                  <a:schemeClr val="tx1"/>
                </a:solidFill>
                <a:latin typeface="Meiryo UI" panose="020B0604030504040204" pitchFamily="50" charset="-128"/>
                <a:ea typeface="Meiryo UI" panose="020B0604030504040204" pitchFamily="50" charset="-128"/>
              </a:rPr>
              <a:t>ころが</a:t>
            </a:r>
            <a:r>
              <a:rPr kumimoji="1" lang="ja-JP" altLang="en-US" sz="1100" dirty="0" smtClean="0">
                <a:solidFill>
                  <a:schemeClr val="tx1"/>
                </a:solidFill>
                <a:latin typeface="Meiryo UI" panose="020B0604030504040204" pitchFamily="50" charset="-128"/>
                <a:ea typeface="Meiryo UI" panose="020B0604030504040204" pitchFamily="50" charset="-128"/>
              </a:rPr>
              <a:t>ピークに、大阪</a:t>
            </a:r>
            <a:r>
              <a:rPr kumimoji="1" lang="ja-JP" altLang="en-US" sz="1100" dirty="0">
                <a:solidFill>
                  <a:schemeClr val="tx1"/>
                </a:solidFill>
                <a:latin typeface="Meiryo UI" panose="020B0604030504040204" pitchFamily="50" charset="-128"/>
                <a:ea typeface="Meiryo UI" panose="020B0604030504040204" pitchFamily="50" charset="-128"/>
              </a:rPr>
              <a:t>の人口は対全国比において緩やかに</a:t>
            </a:r>
            <a:r>
              <a:rPr kumimoji="1" lang="ja-JP" altLang="en-US" sz="1100" dirty="0" smtClean="0">
                <a:solidFill>
                  <a:schemeClr val="tx1"/>
                </a:solidFill>
                <a:latin typeface="Meiryo UI" panose="020B0604030504040204" pitchFamily="50" charset="-128"/>
                <a:ea typeface="Meiryo UI" panose="020B0604030504040204" pitchFamily="50" charset="-128"/>
              </a:rPr>
              <a:t>低下。現在</a:t>
            </a:r>
            <a:r>
              <a:rPr kumimoji="1" lang="ja-JP" altLang="en-US" sz="1100" dirty="0">
                <a:solidFill>
                  <a:schemeClr val="tx1"/>
                </a:solidFill>
                <a:latin typeface="Meiryo UI" panose="020B0604030504040204" pitchFamily="50" charset="-128"/>
                <a:ea typeface="Meiryo UI" panose="020B0604030504040204" pitchFamily="50" charset="-128"/>
              </a:rPr>
              <a:t>は、人口規模では全国</a:t>
            </a:r>
            <a:r>
              <a:rPr kumimoji="1" lang="en-US" altLang="ja-JP" sz="1100" dirty="0">
                <a:solidFill>
                  <a:schemeClr val="tx1"/>
                </a:solidFill>
                <a:latin typeface="Meiryo UI" panose="020B0604030504040204" pitchFamily="50" charset="-128"/>
                <a:ea typeface="Meiryo UI" panose="020B0604030504040204" pitchFamily="50" charset="-128"/>
              </a:rPr>
              <a:t>3</a:t>
            </a:r>
            <a:r>
              <a:rPr kumimoji="1" lang="ja-JP" altLang="en-US" sz="1100" dirty="0">
                <a:solidFill>
                  <a:schemeClr val="tx1"/>
                </a:solidFill>
                <a:latin typeface="Meiryo UI" panose="020B0604030504040204" pitchFamily="50" charset="-128"/>
                <a:ea typeface="Meiryo UI" panose="020B0604030504040204" pitchFamily="50" charset="-128"/>
              </a:rPr>
              <a:t>位の</a:t>
            </a:r>
            <a:r>
              <a:rPr kumimoji="1" lang="ja-JP" altLang="en-US" sz="1100" dirty="0" smtClean="0">
                <a:solidFill>
                  <a:schemeClr val="tx1"/>
                </a:solidFill>
                <a:latin typeface="Meiryo UI" panose="020B0604030504040204" pitchFamily="50" charset="-128"/>
                <a:ea typeface="Meiryo UI" panose="020B0604030504040204" pitchFamily="50" charset="-128"/>
              </a:rPr>
              <a:t>状況。</a:t>
            </a:r>
            <a:endParaRPr kumimoji="1" lang="ja-JP" altLang="en-US" sz="1100" dirty="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smtClean="0">
                <a:solidFill>
                  <a:schemeClr val="tx1"/>
                </a:solidFill>
                <a:latin typeface="Meiryo UI" panose="020B0604030504040204" pitchFamily="50" charset="-128"/>
                <a:ea typeface="Meiryo UI" panose="020B0604030504040204" pitchFamily="50" charset="-128"/>
              </a:rPr>
              <a:t>　・転入</a:t>
            </a:r>
            <a:r>
              <a:rPr kumimoji="1" lang="ja-JP" altLang="en-US" sz="1100" dirty="0">
                <a:solidFill>
                  <a:schemeClr val="tx1"/>
                </a:solidFill>
                <a:latin typeface="Meiryo UI" panose="020B0604030504040204" pitchFamily="50" charset="-128"/>
                <a:ea typeface="Meiryo UI" panose="020B0604030504040204" pitchFamily="50" charset="-128"/>
              </a:rPr>
              <a:t>・転出の</a:t>
            </a:r>
            <a:r>
              <a:rPr kumimoji="1" lang="ja-JP" altLang="en-US" sz="1100" dirty="0" smtClean="0">
                <a:solidFill>
                  <a:schemeClr val="tx1"/>
                </a:solidFill>
                <a:latin typeface="Meiryo UI" panose="020B0604030504040204" pitchFamily="50" charset="-128"/>
                <a:ea typeface="Meiryo UI" panose="020B0604030504040204" pitchFamily="50" charset="-128"/>
              </a:rPr>
              <a:t>状況は</a:t>
            </a:r>
            <a:r>
              <a:rPr kumimoji="1" lang="ja-JP" altLang="en-US" sz="1100" dirty="0">
                <a:solidFill>
                  <a:schemeClr val="tx1"/>
                </a:solidFill>
                <a:latin typeface="Meiryo UI" panose="020B0604030504040204" pitchFamily="50" charset="-128"/>
                <a:ea typeface="Meiryo UI" panose="020B0604030504040204" pitchFamily="50" charset="-128"/>
              </a:rPr>
              <a:t>全体として転入</a:t>
            </a:r>
            <a:r>
              <a:rPr kumimoji="1" lang="ja-JP" altLang="en-US" sz="1100" dirty="0" smtClean="0">
                <a:solidFill>
                  <a:schemeClr val="tx1"/>
                </a:solidFill>
                <a:latin typeface="Meiryo UI" panose="020B0604030504040204" pitchFamily="50" charset="-128"/>
                <a:ea typeface="Meiryo UI" panose="020B0604030504040204" pitchFamily="50" charset="-128"/>
              </a:rPr>
              <a:t>超過であるが、</a:t>
            </a:r>
            <a:r>
              <a:rPr kumimoji="1" lang="ja-JP" altLang="en-US" sz="1100" b="1" dirty="0">
                <a:solidFill>
                  <a:schemeClr val="tx1"/>
                </a:solidFill>
                <a:latin typeface="Meiryo UI" panose="020B0604030504040204" pitchFamily="50" charset="-128"/>
                <a:ea typeface="Meiryo UI" panose="020B0604030504040204" pitchFamily="50" charset="-128"/>
              </a:rPr>
              <a:t>対東京圏においては</a:t>
            </a:r>
            <a:r>
              <a:rPr kumimoji="1" lang="ja-JP" altLang="en-US" sz="1100" b="1" dirty="0" smtClean="0">
                <a:solidFill>
                  <a:schemeClr val="tx1"/>
                </a:solidFill>
                <a:latin typeface="Meiryo UI" panose="020B0604030504040204" pitchFamily="50" charset="-128"/>
                <a:ea typeface="Meiryo UI" panose="020B0604030504040204" pitchFamily="50" charset="-128"/>
              </a:rPr>
              <a:t>転出超過</a:t>
            </a:r>
            <a:r>
              <a:rPr kumimoji="1" lang="ja-JP" altLang="en-US" sz="1100" dirty="0" smtClean="0">
                <a:solidFill>
                  <a:schemeClr val="tx1"/>
                </a:solidFill>
                <a:latin typeface="Meiryo UI" panose="020B0604030504040204" pitchFamily="50" charset="-128"/>
                <a:ea typeface="Meiryo UI" panose="020B0604030504040204" pitchFamily="50" charset="-128"/>
              </a:rPr>
              <a:t>。近年、インバウンドに係る求人の増加により</a:t>
            </a:r>
            <a:r>
              <a:rPr kumimoji="1" lang="ja-JP" altLang="en-US" sz="1100" b="1" dirty="0" smtClean="0">
                <a:solidFill>
                  <a:schemeClr val="tx1"/>
                </a:solidFill>
                <a:latin typeface="Meiryo UI" panose="020B0604030504040204" pitchFamily="50" charset="-128"/>
                <a:ea typeface="Meiryo UI" panose="020B0604030504040204" pitchFamily="50" charset="-128"/>
              </a:rPr>
              <a:t>若い女性の転入が増加</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en-US" altLang="ja-JP" sz="1100" b="1" dirty="0" smtClean="0">
                <a:solidFill>
                  <a:schemeClr val="tx1"/>
                </a:solidFill>
                <a:latin typeface="Meiryo UI" panose="020B0604030504040204" pitchFamily="50" charset="-128"/>
                <a:ea typeface="Meiryo UI" panose="020B0604030504040204" pitchFamily="50" charset="-128"/>
              </a:rPr>
              <a:t>2025</a:t>
            </a:r>
            <a:r>
              <a:rPr kumimoji="1" lang="ja-JP" altLang="en-US" sz="1100" b="1" dirty="0" smtClean="0">
                <a:solidFill>
                  <a:schemeClr val="tx1"/>
                </a:solidFill>
                <a:latin typeface="Meiryo UI" panose="020B0604030504040204" pitchFamily="50" charset="-128"/>
                <a:ea typeface="Meiryo UI" panose="020B0604030504040204" pitchFamily="50" charset="-128"/>
              </a:rPr>
              <a:t>年には団塊の世代が後期高齢者</a:t>
            </a:r>
            <a:r>
              <a:rPr kumimoji="1" lang="ja-JP" altLang="en-US" sz="1100" dirty="0" smtClean="0">
                <a:solidFill>
                  <a:schemeClr val="tx1"/>
                </a:solidFill>
                <a:latin typeface="Meiryo UI" panose="020B0604030504040204" pitchFamily="50" charset="-128"/>
                <a:ea typeface="Meiryo UI" panose="020B0604030504040204" pitchFamily="50" charset="-128"/>
              </a:rPr>
              <a:t>となり、大阪府における後期高齢者（</a:t>
            </a:r>
            <a:r>
              <a:rPr kumimoji="1" lang="en-US" altLang="ja-JP" sz="1100" dirty="0">
                <a:solidFill>
                  <a:schemeClr val="tx1"/>
                </a:solidFill>
                <a:latin typeface="Meiryo UI" panose="020B0604030504040204" pitchFamily="50" charset="-128"/>
                <a:ea typeface="Meiryo UI" panose="020B0604030504040204" pitchFamily="50" charset="-128"/>
              </a:rPr>
              <a:t>75</a:t>
            </a:r>
            <a:r>
              <a:rPr kumimoji="1" lang="ja-JP" altLang="en-US" sz="1100" dirty="0" smtClean="0">
                <a:solidFill>
                  <a:schemeClr val="tx1"/>
                </a:solidFill>
                <a:latin typeface="Meiryo UI" panose="020B0604030504040204" pitchFamily="50" charset="-128"/>
                <a:ea typeface="Meiryo UI" panose="020B0604030504040204" pitchFamily="50" charset="-128"/>
              </a:rPr>
              <a:t>歳以上）の割合も約２割（</a:t>
            </a:r>
            <a:r>
              <a:rPr kumimoji="1" lang="en-US" altLang="ja-JP" sz="1100" dirty="0" smtClean="0">
                <a:solidFill>
                  <a:schemeClr val="tx1"/>
                </a:solidFill>
                <a:latin typeface="Meiryo UI" panose="020B0604030504040204" pitchFamily="50" charset="-128"/>
                <a:ea typeface="Meiryo UI" panose="020B0604030504040204" pitchFamily="50" charset="-128"/>
              </a:rPr>
              <a:t>17.4%</a:t>
            </a:r>
            <a:r>
              <a:rPr kumimoji="1" lang="ja-JP" altLang="en-US" sz="1100" dirty="0" smtClean="0">
                <a:solidFill>
                  <a:schemeClr val="tx1"/>
                </a:solidFill>
                <a:latin typeface="Meiryo UI" panose="020B0604030504040204" pitchFamily="50" charset="-128"/>
                <a:ea typeface="Meiryo UI" panose="020B0604030504040204" pitchFamily="50" charset="-128"/>
              </a:rPr>
              <a:t>）まで増加。</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b="1" dirty="0" smtClean="0">
                <a:solidFill>
                  <a:schemeClr val="tx1"/>
                </a:solidFill>
                <a:latin typeface="Meiryo UI" panose="020B0604030504040204" pitchFamily="50" charset="-128"/>
                <a:ea typeface="Meiryo UI" panose="020B0604030504040204" pitchFamily="50" charset="-128"/>
              </a:rPr>
              <a:t>▼暮らし</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雇用：近年</a:t>
            </a:r>
            <a:r>
              <a:rPr kumimoji="1" lang="ja-JP" altLang="en-US" sz="1100" dirty="0">
                <a:solidFill>
                  <a:schemeClr val="tx1"/>
                </a:solidFill>
                <a:latin typeface="Meiryo UI" panose="020B0604030504040204" pitchFamily="50" charset="-128"/>
                <a:ea typeface="Meiryo UI" panose="020B0604030504040204" pitchFamily="50" charset="-128"/>
              </a:rPr>
              <a:t>、完全失業率や有効求人倍率が改善傾向である一方</a:t>
            </a: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女性</a:t>
            </a:r>
            <a:r>
              <a:rPr kumimoji="1" lang="ja-JP" altLang="en-US" sz="1100" b="1" dirty="0">
                <a:solidFill>
                  <a:schemeClr val="tx1"/>
                </a:solidFill>
                <a:latin typeface="Meiryo UI" panose="020B0604030504040204" pitchFamily="50" charset="-128"/>
                <a:ea typeface="Meiryo UI" panose="020B0604030504040204" pitchFamily="50" charset="-128"/>
              </a:rPr>
              <a:t>や高齢者、</a:t>
            </a:r>
            <a:r>
              <a:rPr kumimoji="1" lang="ja-JP" altLang="en-US" sz="1100" b="1" dirty="0" err="1">
                <a:solidFill>
                  <a:schemeClr val="tx1"/>
                </a:solidFill>
                <a:latin typeface="Meiryo UI" panose="020B0604030504040204" pitchFamily="50" charset="-128"/>
                <a:ea typeface="Meiryo UI" panose="020B0604030504040204" pitchFamily="50" charset="-128"/>
              </a:rPr>
              <a:t>障がい</a:t>
            </a:r>
            <a:r>
              <a:rPr kumimoji="1" lang="ja-JP" altLang="en-US" sz="1100" b="1" dirty="0">
                <a:solidFill>
                  <a:schemeClr val="tx1"/>
                </a:solidFill>
                <a:latin typeface="Meiryo UI" panose="020B0604030504040204" pitchFamily="50" charset="-128"/>
                <a:ea typeface="Meiryo UI" panose="020B0604030504040204" pitchFamily="50" charset="-128"/>
              </a:rPr>
              <a:t>者の</a:t>
            </a:r>
            <a:r>
              <a:rPr kumimoji="1" lang="ja-JP" altLang="en-US" sz="1100" b="1" dirty="0" smtClean="0">
                <a:solidFill>
                  <a:schemeClr val="tx1"/>
                </a:solidFill>
                <a:latin typeface="Meiryo UI" panose="020B0604030504040204" pitchFamily="50" charset="-128"/>
                <a:ea typeface="Meiryo UI" panose="020B0604030504040204" pitchFamily="50" charset="-128"/>
              </a:rPr>
              <a:t>雇用率は</a:t>
            </a:r>
            <a:r>
              <a:rPr kumimoji="1" lang="ja-JP" altLang="en-US" sz="1100" b="1" dirty="0">
                <a:solidFill>
                  <a:schemeClr val="tx1"/>
                </a:solidFill>
                <a:latin typeface="Meiryo UI" panose="020B0604030504040204" pitchFamily="50" charset="-128"/>
                <a:ea typeface="Meiryo UI" panose="020B0604030504040204" pitchFamily="50" charset="-128"/>
              </a:rPr>
              <a:t>、全国</a:t>
            </a:r>
            <a:r>
              <a:rPr kumimoji="1" lang="ja-JP" altLang="en-US" sz="1100" b="1" dirty="0" smtClean="0">
                <a:solidFill>
                  <a:schemeClr val="tx1"/>
                </a:solidFill>
                <a:latin typeface="Meiryo UI" panose="020B0604030504040204" pitchFamily="50" charset="-128"/>
                <a:ea typeface="Meiryo UI" panose="020B0604030504040204" pitchFamily="50" charset="-128"/>
              </a:rPr>
              <a:t>平均以下</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ja-JP" altLang="en-US" sz="1100" dirty="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smtClean="0">
                <a:solidFill>
                  <a:schemeClr val="tx1"/>
                </a:solidFill>
                <a:latin typeface="Meiryo UI" panose="020B0604030504040204" pitchFamily="50" charset="-128"/>
                <a:ea typeface="Meiryo UI" panose="020B0604030504040204" pitchFamily="50" charset="-128"/>
              </a:rPr>
              <a:t>　・健康：</a:t>
            </a:r>
            <a:r>
              <a:rPr kumimoji="1" lang="ja-JP" altLang="en-US" sz="1100" b="1" dirty="0" smtClean="0">
                <a:solidFill>
                  <a:schemeClr val="tx1"/>
                </a:solidFill>
                <a:latin typeface="Meiryo UI" panose="020B0604030504040204" pitchFamily="50" charset="-128"/>
                <a:ea typeface="Meiryo UI" panose="020B0604030504040204" pitchFamily="50" charset="-128"/>
              </a:rPr>
              <a:t>平均</a:t>
            </a:r>
            <a:r>
              <a:rPr kumimoji="1" lang="ja-JP" altLang="en-US" sz="1100" b="1" dirty="0">
                <a:solidFill>
                  <a:schemeClr val="tx1"/>
                </a:solidFill>
                <a:latin typeface="Meiryo UI" panose="020B0604030504040204" pitchFamily="50" charset="-128"/>
                <a:ea typeface="Meiryo UI" panose="020B0604030504040204" pitchFamily="50" charset="-128"/>
              </a:rPr>
              <a:t>寿命と健康寿命の差の開きが大きく、全国</a:t>
            </a:r>
            <a:r>
              <a:rPr kumimoji="1" lang="ja-JP" altLang="en-US" sz="1100" b="1" dirty="0" smtClean="0">
                <a:solidFill>
                  <a:schemeClr val="tx1"/>
                </a:solidFill>
                <a:latin typeface="Meiryo UI" panose="020B0604030504040204" pitchFamily="50" charset="-128"/>
                <a:ea typeface="Meiryo UI" panose="020B0604030504040204" pitchFamily="50" charset="-128"/>
              </a:rPr>
              <a:t>平均以下</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ja-JP" altLang="en-US" sz="1100" dirty="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smtClean="0">
                <a:solidFill>
                  <a:schemeClr val="tx1"/>
                </a:solidFill>
                <a:latin typeface="Meiryo UI" panose="020B0604030504040204" pitchFamily="50" charset="-128"/>
                <a:ea typeface="Meiryo UI" panose="020B0604030504040204" pitchFamily="50" charset="-128"/>
              </a:rPr>
              <a:t>　・教育：学力</a:t>
            </a:r>
            <a:r>
              <a:rPr kumimoji="1" lang="ja-JP" altLang="en-US" sz="1100" dirty="0">
                <a:solidFill>
                  <a:schemeClr val="tx1"/>
                </a:solidFill>
                <a:latin typeface="Meiryo UI" panose="020B0604030504040204" pitchFamily="50" charset="-128"/>
                <a:ea typeface="Meiryo UI" panose="020B0604030504040204" pitchFamily="50" charset="-128"/>
              </a:rPr>
              <a:t>・学習調査の結果について、改善傾向にあるものの、依然として全国平均を下回る教科が</a:t>
            </a:r>
            <a:r>
              <a:rPr kumimoji="1" lang="ja-JP" altLang="en-US" sz="1100" dirty="0" smtClean="0">
                <a:solidFill>
                  <a:schemeClr val="tx1"/>
                </a:solidFill>
                <a:latin typeface="Meiryo UI" panose="020B0604030504040204" pitchFamily="50" charset="-128"/>
                <a:ea typeface="Meiryo UI" panose="020B0604030504040204" pitchFamily="50" charset="-128"/>
              </a:rPr>
              <a:t>ある。</a:t>
            </a:r>
            <a:endParaRPr kumimoji="1" lang="ja-JP" altLang="en-US" sz="1100" dirty="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smtClean="0">
                <a:solidFill>
                  <a:schemeClr val="tx1"/>
                </a:solidFill>
                <a:latin typeface="Meiryo UI" panose="020B0604030504040204" pitchFamily="50" charset="-128"/>
                <a:ea typeface="Meiryo UI" panose="020B0604030504040204" pitchFamily="50" charset="-128"/>
              </a:rPr>
              <a:t>　　　　　　大阪</a:t>
            </a:r>
            <a:r>
              <a:rPr kumimoji="1" lang="ja-JP" altLang="en-US" sz="1100" dirty="0">
                <a:solidFill>
                  <a:schemeClr val="tx1"/>
                </a:solidFill>
                <a:latin typeface="Meiryo UI" panose="020B0604030504040204" pitchFamily="50" charset="-128"/>
                <a:ea typeface="Meiryo UI" panose="020B0604030504040204" pitchFamily="50" charset="-128"/>
              </a:rPr>
              <a:t>は</a:t>
            </a:r>
            <a:r>
              <a:rPr kumimoji="1" lang="ja-JP" altLang="en-US" sz="1100" b="1" dirty="0">
                <a:solidFill>
                  <a:schemeClr val="tx1"/>
                </a:solidFill>
                <a:latin typeface="Meiryo UI" panose="020B0604030504040204" pitchFamily="50" charset="-128"/>
                <a:ea typeface="Meiryo UI" panose="020B0604030504040204" pitchFamily="50" charset="-128"/>
              </a:rPr>
              <a:t>東京に次いで数多く大学を集積</a:t>
            </a:r>
            <a:r>
              <a:rPr kumimoji="1" lang="ja-JP" altLang="en-US" sz="1100" dirty="0">
                <a:solidFill>
                  <a:schemeClr val="tx1"/>
                </a:solidFill>
                <a:latin typeface="Meiryo UI" panose="020B0604030504040204" pitchFamily="50" charset="-128"/>
                <a:ea typeface="Meiryo UI" panose="020B0604030504040204" pitchFamily="50" charset="-128"/>
              </a:rPr>
              <a:t>しており、現在は</a:t>
            </a: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rPr>
              <a:t>2022</a:t>
            </a:r>
            <a:r>
              <a:rPr kumimoji="1" lang="ja-JP" altLang="en-US" sz="1100" dirty="0">
                <a:solidFill>
                  <a:schemeClr val="tx1"/>
                </a:solidFill>
                <a:latin typeface="Meiryo UI" panose="020B0604030504040204" pitchFamily="50" charset="-128"/>
                <a:ea typeface="Meiryo UI" panose="020B0604030504040204" pitchFamily="50" charset="-128"/>
              </a:rPr>
              <a:t>年度の</a:t>
            </a:r>
            <a:r>
              <a:rPr kumimoji="1" lang="ja-JP" altLang="en-US" sz="1100" b="1" dirty="0">
                <a:solidFill>
                  <a:schemeClr val="tx1"/>
                </a:solidFill>
                <a:latin typeface="Meiryo UI" panose="020B0604030504040204" pitchFamily="50" charset="-128"/>
                <a:ea typeface="Meiryo UI" panose="020B0604030504040204" pitchFamily="50" charset="-128"/>
              </a:rPr>
              <a:t>府立大学と市立大学の統合に向けた検討</a:t>
            </a:r>
            <a:r>
              <a:rPr kumimoji="1" lang="ja-JP" altLang="en-US" sz="1100" dirty="0">
                <a:solidFill>
                  <a:schemeClr val="tx1"/>
                </a:solidFill>
                <a:latin typeface="Meiryo UI" panose="020B0604030504040204" pitchFamily="50" charset="-128"/>
                <a:ea typeface="Meiryo UI" panose="020B0604030504040204" pitchFamily="50" charset="-128"/>
              </a:rPr>
              <a:t>を進めて</a:t>
            </a:r>
            <a:r>
              <a:rPr kumimoji="1" lang="ja-JP" altLang="en-US" sz="1100" dirty="0" smtClean="0">
                <a:solidFill>
                  <a:schemeClr val="tx1"/>
                </a:solidFill>
                <a:latin typeface="Meiryo UI" panose="020B0604030504040204" pitchFamily="50" charset="-128"/>
                <a:ea typeface="Meiryo UI" panose="020B0604030504040204" pitchFamily="50" charset="-128"/>
              </a:rPr>
              <a:t>いる状況。</a:t>
            </a:r>
            <a:endParaRPr kumimoji="1" lang="ja-JP" altLang="en-US" sz="1100" dirty="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smtClean="0">
                <a:solidFill>
                  <a:schemeClr val="tx1"/>
                </a:solidFill>
                <a:latin typeface="Meiryo UI" panose="020B0604030504040204" pitchFamily="50" charset="-128"/>
                <a:ea typeface="Meiryo UI" panose="020B0604030504040204" pitchFamily="50" charset="-128"/>
              </a:rPr>
              <a:t>　・治安：全刑法犯</a:t>
            </a:r>
            <a:r>
              <a:rPr kumimoji="1" lang="ja-JP" altLang="en-US" sz="1100" dirty="0">
                <a:solidFill>
                  <a:schemeClr val="tx1"/>
                </a:solidFill>
                <a:latin typeface="Meiryo UI" panose="020B0604030504040204" pitchFamily="50" charset="-128"/>
                <a:ea typeface="Meiryo UI" panose="020B0604030504040204" pitchFamily="50" charset="-128"/>
              </a:rPr>
              <a:t>の認知件数は大きく減少しているものの、人口規模別では</a:t>
            </a:r>
            <a:r>
              <a:rPr kumimoji="1" lang="ja-JP" altLang="en-US" sz="1100" b="1" dirty="0">
                <a:solidFill>
                  <a:schemeClr val="tx1"/>
                </a:solidFill>
                <a:latin typeface="Meiryo UI" panose="020B0604030504040204" pitchFamily="50" charset="-128"/>
                <a:ea typeface="Meiryo UI" panose="020B0604030504040204" pitchFamily="50" charset="-128"/>
              </a:rPr>
              <a:t>依然として全国ワースト</a:t>
            </a:r>
            <a:r>
              <a:rPr kumimoji="1" lang="ja-JP" altLang="en-US" sz="1100" b="1" dirty="0" smtClean="0">
                <a:solidFill>
                  <a:schemeClr val="tx1"/>
                </a:solidFill>
                <a:latin typeface="Meiryo UI" panose="020B0604030504040204" pitchFamily="50" charset="-128"/>
                <a:ea typeface="Meiryo UI" panose="020B0604030504040204" pitchFamily="50" charset="-128"/>
              </a:rPr>
              <a:t>１</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ja-JP" altLang="en-US" sz="1100" dirty="0">
              <a:solidFill>
                <a:schemeClr val="tx1"/>
              </a:solidFill>
              <a:latin typeface="Meiryo UI" panose="020B0604030504040204" pitchFamily="50" charset="-128"/>
              <a:ea typeface="Meiryo UI" panose="020B0604030504040204" pitchFamily="50" charset="-128"/>
            </a:endParaRPr>
          </a:p>
          <a:p>
            <a:pPr marL="531813" indent="-531813">
              <a:lnSpc>
                <a:spcPts val="1300"/>
              </a:lnSpc>
            </a:pPr>
            <a:r>
              <a:rPr kumimoji="1" lang="ja-JP" altLang="en-US" sz="1100" dirty="0" smtClean="0">
                <a:solidFill>
                  <a:schemeClr val="tx1"/>
                </a:solidFill>
                <a:latin typeface="Meiryo UI" panose="020B0604030504040204" pitchFamily="50" charset="-128"/>
                <a:ea typeface="Meiryo UI" panose="020B0604030504040204" pitchFamily="50" charset="-128"/>
              </a:rPr>
              <a:t>　・文化：文楽</a:t>
            </a:r>
            <a:r>
              <a:rPr kumimoji="1" lang="ja-JP" altLang="en-US" sz="1100" dirty="0">
                <a:solidFill>
                  <a:schemeClr val="tx1"/>
                </a:solidFill>
                <a:latin typeface="Meiryo UI" panose="020B0604030504040204" pitchFamily="50" charset="-128"/>
                <a:ea typeface="Meiryo UI" panose="020B0604030504040204" pitchFamily="50" charset="-128"/>
              </a:rPr>
              <a:t>等の伝統芸能から、食文化、ＵＳＪ等</a:t>
            </a:r>
            <a:r>
              <a:rPr kumimoji="1" lang="ja-JP" altLang="en-US" sz="1100" dirty="0" smtClean="0">
                <a:solidFill>
                  <a:schemeClr val="tx1"/>
                </a:solidFill>
                <a:latin typeface="Meiryo UI" panose="020B0604030504040204" pitchFamily="50" charset="-128"/>
                <a:ea typeface="Meiryo UI" panose="020B0604030504040204" pitchFamily="50" charset="-128"/>
              </a:rPr>
              <a:t>の</a:t>
            </a:r>
            <a:r>
              <a:rPr kumimoji="1" lang="ja-JP" altLang="en-US" sz="1100" b="1" dirty="0" smtClean="0">
                <a:solidFill>
                  <a:schemeClr val="tx1"/>
                </a:solidFill>
                <a:latin typeface="Meiryo UI" panose="020B0604030504040204" pitchFamily="50" charset="-128"/>
                <a:ea typeface="Meiryo UI" panose="020B0604030504040204" pitchFamily="50" charset="-128"/>
              </a:rPr>
              <a:t>多彩な</a:t>
            </a:r>
            <a:r>
              <a:rPr kumimoji="1" lang="ja-JP" altLang="en-US" sz="1100" b="1" dirty="0">
                <a:solidFill>
                  <a:schemeClr val="tx1"/>
                </a:solidFill>
                <a:latin typeface="Meiryo UI" panose="020B0604030504040204" pitchFamily="50" charset="-128"/>
                <a:ea typeface="Meiryo UI" panose="020B0604030504040204" pitchFamily="50" charset="-128"/>
              </a:rPr>
              <a:t>魅力</a:t>
            </a:r>
            <a:r>
              <a:rPr kumimoji="1" lang="ja-JP" altLang="en-US" sz="1100" dirty="0" smtClean="0">
                <a:solidFill>
                  <a:schemeClr val="tx1"/>
                </a:solidFill>
                <a:latin typeface="Meiryo UI" panose="020B0604030504040204" pitchFamily="50" charset="-128"/>
                <a:ea typeface="Meiryo UI" panose="020B0604030504040204" pitchFamily="50" charset="-128"/>
              </a:rPr>
              <a:t>が</a:t>
            </a:r>
            <a:r>
              <a:rPr kumimoji="1" lang="ja-JP" altLang="en-US" sz="1100" dirty="0">
                <a:solidFill>
                  <a:schemeClr val="tx1"/>
                </a:solidFill>
                <a:latin typeface="Meiryo UI" panose="020B0604030504040204" pitchFamily="50" charset="-128"/>
                <a:ea typeface="Meiryo UI" panose="020B0604030504040204" pitchFamily="50" charset="-128"/>
              </a:rPr>
              <a:t>あり、また、今年</a:t>
            </a:r>
            <a:r>
              <a:rPr kumimoji="1" lang="ja-JP" altLang="en-US" sz="1100" dirty="0" smtClean="0">
                <a:solidFill>
                  <a:schemeClr val="tx1"/>
                </a:solidFill>
                <a:latin typeface="Meiryo UI" panose="020B0604030504040204" pitchFamily="50" charset="-128"/>
                <a:ea typeface="Meiryo UI" panose="020B0604030504040204" pitchFamily="50" charset="-128"/>
              </a:rPr>
              <a:t>７月、</a:t>
            </a:r>
            <a:r>
              <a:rPr kumimoji="1" lang="ja-JP" altLang="en-US" sz="1100" b="1" dirty="0">
                <a:solidFill>
                  <a:schemeClr val="tx1"/>
                </a:solidFill>
                <a:latin typeface="Meiryo UI" panose="020B0604030504040204" pitchFamily="50" charset="-128"/>
                <a:ea typeface="Meiryo UI" panose="020B0604030504040204" pitchFamily="50" charset="-128"/>
              </a:rPr>
              <a:t>百舌鳥・古市古墳群が大阪発初となる世界遺産に</a:t>
            </a:r>
            <a:r>
              <a:rPr kumimoji="1" lang="ja-JP" altLang="en-US" sz="1100" b="1" dirty="0" smtClean="0">
                <a:solidFill>
                  <a:schemeClr val="tx1"/>
                </a:solidFill>
                <a:latin typeface="Meiryo UI" panose="020B0604030504040204" pitchFamily="50" charset="-128"/>
                <a:ea typeface="Meiryo UI" panose="020B0604030504040204" pitchFamily="50" charset="-128"/>
              </a:rPr>
              <a:t>登録</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ja-JP" altLang="en-US" sz="1100" dirty="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b="1" dirty="0" smtClean="0">
                <a:solidFill>
                  <a:schemeClr val="tx1"/>
                </a:solidFill>
                <a:latin typeface="Meiryo UI" panose="020B0604030504040204" pitchFamily="50" charset="-128"/>
                <a:ea typeface="Meiryo UI" panose="020B0604030504040204" pitchFamily="50" charset="-128"/>
              </a:rPr>
              <a:t>▼都市インフラ</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smtClean="0">
                <a:solidFill>
                  <a:schemeClr val="tx1"/>
                </a:solidFill>
                <a:latin typeface="Meiryo UI" panose="020B0604030504040204" pitchFamily="50" charset="-128"/>
                <a:ea typeface="Meiryo UI" panose="020B0604030504040204" pitchFamily="50" charset="-128"/>
              </a:rPr>
              <a:t>　・我が国</a:t>
            </a:r>
            <a:r>
              <a:rPr kumimoji="1" lang="ja-JP" altLang="en-US" sz="1100" dirty="0">
                <a:solidFill>
                  <a:schemeClr val="tx1"/>
                </a:solidFill>
                <a:latin typeface="Meiryo UI" panose="020B0604030504040204" pitchFamily="50" charset="-128"/>
                <a:ea typeface="Meiryo UI" panose="020B0604030504040204" pitchFamily="50" charset="-128"/>
              </a:rPr>
              <a:t>初となる完全</a:t>
            </a:r>
            <a:r>
              <a:rPr kumimoji="1" lang="en-US" altLang="ja-JP" sz="1100" dirty="0">
                <a:solidFill>
                  <a:schemeClr val="tx1"/>
                </a:solidFill>
                <a:latin typeface="Meiryo UI" panose="020B0604030504040204" pitchFamily="50" charset="-128"/>
                <a:ea typeface="Meiryo UI" panose="020B0604030504040204" pitchFamily="50" charset="-128"/>
              </a:rPr>
              <a:t>24</a:t>
            </a:r>
            <a:r>
              <a:rPr kumimoji="1" lang="ja-JP" altLang="en-US" sz="1100" dirty="0">
                <a:solidFill>
                  <a:schemeClr val="tx1"/>
                </a:solidFill>
                <a:latin typeface="Meiryo UI" panose="020B0604030504040204" pitchFamily="50" charset="-128"/>
                <a:ea typeface="Meiryo UI" panose="020B0604030504040204" pitchFamily="50" charset="-128"/>
              </a:rPr>
              <a:t>時間空港である</a:t>
            </a:r>
            <a:r>
              <a:rPr kumimoji="1" lang="ja-JP" altLang="en-US" sz="1100" b="1" dirty="0">
                <a:solidFill>
                  <a:schemeClr val="tx1"/>
                </a:solidFill>
                <a:latin typeface="Meiryo UI" panose="020B0604030504040204" pitchFamily="50" charset="-128"/>
                <a:ea typeface="Meiryo UI" panose="020B0604030504040204" pitchFamily="50" charset="-128"/>
              </a:rPr>
              <a:t>関西国際空港や大阪湾</a:t>
            </a:r>
            <a:r>
              <a:rPr kumimoji="1" lang="ja-JP" altLang="en-US" sz="1100" dirty="0">
                <a:solidFill>
                  <a:schemeClr val="tx1"/>
                </a:solidFill>
                <a:latin typeface="Meiryo UI" panose="020B0604030504040204" pitchFamily="50" charset="-128"/>
                <a:ea typeface="Meiryo UI" panose="020B0604030504040204" pitchFamily="50" charset="-128"/>
              </a:rPr>
              <a:t>など、国際的な人流・物流のネットワーク</a:t>
            </a:r>
            <a:r>
              <a:rPr kumimoji="1" lang="ja-JP" altLang="en-US" sz="1100" dirty="0" smtClean="0">
                <a:solidFill>
                  <a:schemeClr val="tx1"/>
                </a:solidFill>
                <a:latin typeface="Meiryo UI" panose="020B0604030504040204" pitchFamily="50" charset="-128"/>
                <a:ea typeface="Meiryo UI" panose="020B0604030504040204" pitchFamily="50" charset="-128"/>
              </a:rPr>
              <a:t>拠点を有するとともに、</a:t>
            </a:r>
            <a:r>
              <a:rPr kumimoji="1" lang="ja-JP" altLang="en-US" sz="1100" b="1" dirty="0" smtClean="0">
                <a:solidFill>
                  <a:schemeClr val="tx1"/>
                </a:solidFill>
                <a:latin typeface="Meiryo UI" panose="020B0604030504040204" pitchFamily="50" charset="-128"/>
                <a:ea typeface="Meiryo UI" panose="020B0604030504040204" pitchFamily="50" charset="-128"/>
              </a:rPr>
              <a:t>鉄道・道路などの交通ネットワークが充実</a:t>
            </a:r>
            <a:r>
              <a:rPr kumimoji="1" lang="ja-JP" altLang="en-US" sz="1100" dirty="0" smtClean="0">
                <a:solidFill>
                  <a:schemeClr val="tx1"/>
                </a:solidFill>
                <a:latin typeface="Meiryo UI" panose="020B0604030504040204" pitchFamily="50" charset="-128"/>
                <a:ea typeface="Meiryo UI" panose="020B0604030504040204" pitchFamily="50" charset="-128"/>
              </a:rPr>
              <a:t>。一方で、</a:t>
            </a:r>
            <a:r>
              <a:rPr kumimoji="1" lang="ja-JP" altLang="en-US" sz="1100" b="1" dirty="0" smtClean="0">
                <a:solidFill>
                  <a:schemeClr val="tx1"/>
                </a:solidFill>
                <a:latin typeface="Meiryo UI" panose="020B0604030504040204" pitchFamily="50" charset="-128"/>
                <a:ea typeface="Meiryo UI" panose="020B0604030504040204" pitchFamily="50" charset="-128"/>
              </a:rPr>
              <a:t>都市インフラの老朽化や空家率の向上などの課題</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300"/>
              </a:lnSpc>
            </a:pPr>
            <a:r>
              <a:rPr kumimoji="1" lang="ja-JP" altLang="en-US" sz="1100" b="1" dirty="0" smtClean="0">
                <a:solidFill>
                  <a:schemeClr val="tx1"/>
                </a:solidFill>
                <a:latin typeface="Meiryo UI" panose="020B0604030504040204" pitchFamily="50" charset="-128"/>
                <a:ea typeface="Meiryo UI" panose="020B0604030504040204" pitchFamily="50" charset="-128"/>
              </a:rPr>
              <a:t>▼国際化への対応</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留学生、外国人労働者とともに増加傾向</a:t>
            </a:r>
            <a:r>
              <a:rPr kumimoji="1" lang="ja-JP" altLang="en-US" sz="1100" dirty="0" smtClean="0">
                <a:solidFill>
                  <a:schemeClr val="tx1"/>
                </a:solidFill>
                <a:latin typeface="Meiryo UI" panose="020B0604030504040204" pitchFamily="50" charset="-128"/>
                <a:ea typeface="Meiryo UI" panose="020B0604030504040204" pitchFamily="50" charset="-128"/>
              </a:rPr>
              <a:t>。「特定技能」の創設により、今後さらに増加が見込まれる。</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・国際会議の開催件数は、東京</a:t>
            </a:r>
            <a:r>
              <a:rPr kumimoji="1" lang="ja-JP" altLang="en-US" sz="1100" dirty="0">
                <a:solidFill>
                  <a:schemeClr val="tx1"/>
                </a:solidFill>
                <a:latin typeface="Meiryo UI" panose="020B0604030504040204" pitchFamily="50" charset="-128"/>
                <a:ea typeface="Meiryo UI" panose="020B0604030504040204" pitchFamily="50" charset="-128"/>
              </a:rPr>
              <a:t>、福岡、京都を下回っている</a:t>
            </a:r>
            <a:r>
              <a:rPr kumimoji="1" lang="ja-JP" altLang="en-US" sz="1100" dirty="0" smtClean="0">
                <a:solidFill>
                  <a:schemeClr val="tx1"/>
                </a:solidFill>
                <a:latin typeface="Meiryo UI" panose="020B0604030504040204" pitchFamily="50" charset="-128"/>
                <a:ea typeface="Meiryo UI" panose="020B0604030504040204" pitchFamily="50" charset="-128"/>
              </a:rPr>
              <a:t>状況。今後Ｇ２０</a:t>
            </a:r>
            <a:r>
              <a:rPr kumimoji="1" lang="ja-JP" altLang="en-US" sz="1100" dirty="0">
                <a:solidFill>
                  <a:schemeClr val="tx1"/>
                </a:solidFill>
                <a:latin typeface="Meiryo UI" panose="020B0604030504040204" pitchFamily="50" charset="-128"/>
                <a:ea typeface="Meiryo UI" panose="020B0604030504040204" pitchFamily="50" charset="-128"/>
              </a:rPr>
              <a:t>サミットの成果やＩＲ立地を契機と</a:t>
            </a:r>
            <a:r>
              <a:rPr kumimoji="1" lang="ja-JP" altLang="en-US" sz="1100" dirty="0" smtClean="0">
                <a:solidFill>
                  <a:schemeClr val="tx1"/>
                </a:solidFill>
                <a:latin typeface="Meiryo UI" panose="020B0604030504040204" pitchFamily="50" charset="-128"/>
                <a:ea typeface="Meiryo UI" panose="020B0604030504040204" pitchFamily="50" charset="-128"/>
              </a:rPr>
              <a:t>して取組強化が必要。</a:t>
            </a:r>
            <a:endParaRPr kumimoji="1" lang="en-US" altLang="ja-JP" sz="1100" dirty="0">
              <a:solidFill>
                <a:schemeClr val="tx1"/>
              </a:solidFill>
              <a:latin typeface="Meiryo UI" panose="020B0604030504040204" pitchFamily="50" charset="-128"/>
              <a:ea typeface="Meiryo UI" panose="020B0604030504040204" pitchFamily="50" charset="-128"/>
            </a:endParaRPr>
          </a:p>
        </p:txBody>
      </p:sp>
      <p:sp>
        <p:nvSpPr>
          <p:cNvPr id="4" name="二等辺三角形 3"/>
          <p:cNvSpPr/>
          <p:nvPr/>
        </p:nvSpPr>
        <p:spPr>
          <a:xfrm flipV="1">
            <a:off x="3156828" y="6085897"/>
            <a:ext cx="2750720" cy="812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37626" y="490633"/>
            <a:ext cx="7385152" cy="338554"/>
          </a:xfrm>
          <a:prstGeom prst="rect">
            <a:avLst/>
          </a:prstGeom>
          <a:noFill/>
          <a:ln w="19050" cmpd="sng">
            <a:noFill/>
            <a:prstDash val="solid"/>
          </a:ln>
        </p:spPr>
        <p:txBody>
          <a:bodyPr wrap="square" rtlCol="0">
            <a:spAutoFit/>
          </a:bodyPr>
          <a:lstStyle/>
          <a:p>
            <a:pPr marL="265100" indent="-265100"/>
            <a:r>
              <a:rPr kumimoji="1" lang="ja-JP" altLang="en-US" sz="1600" b="1" dirty="0">
                <a:solidFill>
                  <a:schemeClr val="bg1"/>
                </a:solidFill>
                <a:latin typeface="Meiryo UI" panose="020B0604030504040204" pitchFamily="50" charset="-128"/>
                <a:ea typeface="Meiryo UI" panose="020B0604030504040204" pitchFamily="50" charset="-128"/>
              </a:rPr>
              <a:t>大阪の歴史的な厚み・現在のポテンシャルを</a:t>
            </a:r>
            <a:r>
              <a:rPr kumimoji="1" lang="ja-JP" altLang="en-US" sz="1600" b="1" dirty="0" smtClean="0">
                <a:solidFill>
                  <a:schemeClr val="bg1"/>
                </a:solidFill>
                <a:latin typeface="Meiryo UI" panose="020B0604030504040204" pitchFamily="50" charset="-128"/>
                <a:ea typeface="Meiryo UI" panose="020B0604030504040204" pitchFamily="50" charset="-128"/>
              </a:rPr>
              <a:t>活かす</a:t>
            </a:r>
            <a:endParaRPr kumimoji="1" lang="en-US" altLang="ja-JP" sz="1600" b="1" dirty="0">
              <a:solidFill>
                <a:schemeClr val="bg1"/>
              </a:solidFill>
              <a:latin typeface="Meiryo UI" panose="020B0604030504040204" pitchFamily="50" charset="-128"/>
              <a:ea typeface="Meiryo UI" panose="020B0604030504040204" pitchFamily="50" charset="-128"/>
            </a:endParaRPr>
          </a:p>
        </p:txBody>
      </p:sp>
      <p:sp>
        <p:nvSpPr>
          <p:cNvPr id="24" name="正方形/長方形 23"/>
          <p:cNvSpPr/>
          <p:nvPr/>
        </p:nvSpPr>
        <p:spPr>
          <a:xfrm>
            <a:off x="121024" y="6198920"/>
            <a:ext cx="8903013" cy="591283"/>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schemeClr val="bg1"/>
                </a:solidFill>
                <a:latin typeface="Meiryo UI" panose="020B0604030504040204" pitchFamily="50" charset="-128"/>
                <a:ea typeface="Meiryo UI" panose="020B0604030504040204" pitchFamily="50" charset="-128"/>
              </a:rPr>
              <a:t>➢ライフサイエンスや新エネルギー産業は、大阪の成長を牽引し、さらには、国際社会（健康長寿や温暖化対策）に貢献できるポテンシャル。</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r>
              <a:rPr kumimoji="1" lang="ja-JP" altLang="en-US" sz="1200" b="1" dirty="0" smtClean="0">
                <a:solidFill>
                  <a:schemeClr val="bg1"/>
                </a:solidFill>
                <a:latin typeface="Meiryo UI" panose="020B0604030504040204" pitchFamily="50" charset="-128"/>
                <a:ea typeface="Meiryo UI" panose="020B0604030504040204" pitchFamily="50" charset="-128"/>
              </a:rPr>
              <a:t>➢大阪は、高齢化の進展、健康寿命など課題先進都市として、</a:t>
            </a:r>
            <a:r>
              <a:rPr kumimoji="1" lang="en-US" altLang="ja-JP" sz="1200" b="1" dirty="0" smtClean="0">
                <a:solidFill>
                  <a:schemeClr val="bg1"/>
                </a:solidFill>
                <a:latin typeface="Meiryo UI" panose="020B0604030504040204" pitchFamily="50" charset="-128"/>
                <a:ea typeface="Meiryo UI" panose="020B0604030504040204" pitchFamily="50" charset="-128"/>
              </a:rPr>
              <a:t>AI</a:t>
            </a:r>
            <a:r>
              <a:rPr kumimoji="1" lang="ja-JP" altLang="en-US" sz="1200" b="1" dirty="0" err="1" smtClean="0">
                <a:solidFill>
                  <a:schemeClr val="bg1"/>
                </a:solidFill>
                <a:latin typeface="Meiryo UI" panose="020B0604030504040204" pitchFamily="50" charset="-128"/>
                <a:ea typeface="Meiryo UI" panose="020B0604030504040204" pitchFamily="50" charset="-128"/>
              </a:rPr>
              <a:t>、</a:t>
            </a:r>
            <a:r>
              <a:rPr kumimoji="1" lang="en-US" altLang="ja-JP" sz="1200" b="1" dirty="0" err="1" smtClean="0">
                <a:solidFill>
                  <a:schemeClr val="bg1"/>
                </a:solidFill>
                <a:latin typeface="Meiryo UI" panose="020B0604030504040204" pitchFamily="50" charset="-128"/>
                <a:ea typeface="Meiryo UI" panose="020B0604030504040204" pitchFamily="50" charset="-128"/>
              </a:rPr>
              <a:t>IoT</a:t>
            </a:r>
            <a:r>
              <a:rPr kumimoji="1" lang="ja-JP" altLang="en-US" sz="1200" b="1" dirty="0" err="1" smtClean="0">
                <a:solidFill>
                  <a:schemeClr val="bg1"/>
                </a:solidFill>
                <a:latin typeface="Meiryo UI" panose="020B0604030504040204" pitchFamily="50" charset="-128"/>
                <a:ea typeface="Meiryo UI" panose="020B0604030504040204" pitchFamily="50" charset="-128"/>
              </a:rPr>
              <a:t>、</a:t>
            </a:r>
            <a:r>
              <a:rPr kumimoji="1" lang="ja-JP" altLang="en-US" sz="1200" b="1" dirty="0" smtClean="0">
                <a:solidFill>
                  <a:schemeClr val="bg1"/>
                </a:solidFill>
                <a:latin typeface="Meiryo UI" panose="020B0604030504040204" pitchFamily="50" charset="-128"/>
                <a:ea typeface="Meiryo UI" panose="020B0604030504040204" pitchFamily="50" charset="-128"/>
              </a:rPr>
              <a:t>ビッグデータ等を活用した課題解決モデルを提示できる。</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r>
              <a:rPr kumimoji="1" lang="ja-JP" altLang="en-US" sz="1200" b="1" dirty="0" smtClean="0">
                <a:solidFill>
                  <a:schemeClr val="bg1"/>
                </a:solidFill>
                <a:latin typeface="Meiryo UI" panose="020B0604030504040204" pitchFamily="50" charset="-128"/>
                <a:ea typeface="Meiryo UI" panose="020B0604030504040204" pitchFamily="50" charset="-128"/>
              </a:rPr>
              <a:t>➢国際的な人材の流動化が進む中、留学生</a:t>
            </a:r>
            <a:r>
              <a:rPr kumimoji="1" lang="ja-JP" altLang="en-US" sz="1200" b="1" dirty="0">
                <a:solidFill>
                  <a:schemeClr val="bg1"/>
                </a:solidFill>
                <a:latin typeface="Meiryo UI" panose="020B0604030504040204" pitchFamily="50" charset="-128"/>
                <a:ea typeface="Meiryo UI" panose="020B0604030504040204" pitchFamily="50" charset="-128"/>
              </a:rPr>
              <a:t>を含めた外国人の住みやすい地域と共生した</a:t>
            </a:r>
            <a:r>
              <a:rPr kumimoji="1" lang="ja-JP" altLang="en-US" sz="1200" b="1" dirty="0" smtClean="0">
                <a:solidFill>
                  <a:schemeClr val="bg1"/>
                </a:solidFill>
                <a:latin typeface="Meiryo UI" panose="020B0604030504040204" pitchFamily="50" charset="-128"/>
                <a:ea typeface="Meiryo UI" panose="020B0604030504040204" pitchFamily="50" charset="-128"/>
              </a:rPr>
              <a:t>まちづくりを進めることが必要。</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459441" y="2044835"/>
            <a:ext cx="8225118" cy="644577"/>
          </a:xfrm>
          <a:prstGeom prst="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b="1" dirty="0" smtClean="0">
                <a:solidFill>
                  <a:schemeClr val="tx1"/>
                </a:solidFill>
                <a:latin typeface="Meiryo UI" panose="020B0604030504040204" pitchFamily="50" charset="-128"/>
                <a:ea typeface="Meiryo UI" panose="020B0604030504040204" pitchFamily="50" charset="-128"/>
              </a:rPr>
              <a:t>（東京一極集中の主な要因）</a:t>
            </a:r>
            <a:endParaRPr kumimoji="1" lang="en-US" altLang="ja-JP" sz="1000" b="1" dirty="0" smtClean="0">
              <a:solidFill>
                <a:schemeClr val="tx1"/>
              </a:solidFill>
              <a:latin typeface="Meiryo UI" panose="020B0604030504040204" pitchFamily="50" charset="-128"/>
              <a:ea typeface="Meiryo UI" panose="020B0604030504040204" pitchFamily="50" charset="-128"/>
            </a:endParaRPr>
          </a:p>
          <a:p>
            <a:r>
              <a:rPr kumimoji="1" lang="ja-JP" altLang="en-US" sz="1000" dirty="0" smtClean="0">
                <a:solidFill>
                  <a:schemeClr val="tx1"/>
                </a:solidFill>
                <a:latin typeface="Meiryo UI" panose="020B0604030504040204" pitchFamily="50" charset="-128"/>
                <a:ea typeface="Meiryo UI" panose="020B0604030504040204" pitchFamily="50" charset="-128"/>
              </a:rPr>
              <a:t>　・飛行機</a:t>
            </a:r>
            <a:r>
              <a:rPr kumimoji="1" lang="ja-JP" altLang="en-US" sz="1000" dirty="0">
                <a:solidFill>
                  <a:schemeClr val="tx1"/>
                </a:solidFill>
                <a:latin typeface="Meiryo UI" panose="020B0604030504040204" pitchFamily="50" charset="-128"/>
                <a:ea typeface="Meiryo UI" panose="020B0604030504040204" pitchFamily="50" charset="-128"/>
              </a:rPr>
              <a:t>や新幹線によって、東京への移動時間が大幅に短縮されたこと。</a:t>
            </a:r>
          </a:p>
          <a:p>
            <a:r>
              <a:rPr kumimoji="1" lang="ja-JP" altLang="en-US" sz="1000" dirty="0" smtClean="0">
                <a:solidFill>
                  <a:schemeClr val="tx1"/>
                </a:solidFill>
                <a:latin typeface="Meiryo UI" panose="020B0604030504040204" pitchFamily="50" charset="-128"/>
                <a:ea typeface="Meiryo UI" panose="020B0604030504040204" pitchFamily="50" charset="-128"/>
              </a:rPr>
              <a:t>　・戦中</a:t>
            </a:r>
            <a:r>
              <a:rPr kumimoji="1" lang="ja-JP" altLang="en-US" sz="1000" dirty="0">
                <a:solidFill>
                  <a:schemeClr val="tx1"/>
                </a:solidFill>
                <a:latin typeface="Meiryo UI" panose="020B0604030504040204" pitchFamily="50" charset="-128"/>
                <a:ea typeface="Meiryo UI" panose="020B0604030504040204" pitchFamily="50" charset="-128"/>
              </a:rPr>
              <a:t>から占領期にかけて、業界団体の本部が東京に集められ、大企業の本社機能が、政治権力の中心である東京に移転したこと。</a:t>
            </a:r>
          </a:p>
          <a:p>
            <a:r>
              <a:rPr kumimoji="1" lang="ja-JP" altLang="en-US" sz="1000" dirty="0" smtClean="0">
                <a:solidFill>
                  <a:schemeClr val="tx1"/>
                </a:solidFill>
                <a:latin typeface="Meiryo UI" panose="020B0604030504040204" pitchFamily="50" charset="-128"/>
                <a:ea typeface="Meiryo UI" panose="020B0604030504040204" pitchFamily="50" charset="-128"/>
              </a:rPr>
              <a:t>　・グローバル化</a:t>
            </a:r>
            <a:r>
              <a:rPr kumimoji="1" lang="ja-JP" altLang="en-US" sz="1000" dirty="0">
                <a:solidFill>
                  <a:schemeClr val="tx1"/>
                </a:solidFill>
                <a:latin typeface="Meiryo UI" panose="020B0604030504040204" pitchFamily="50" charset="-128"/>
                <a:ea typeface="Meiryo UI" panose="020B0604030504040204" pitchFamily="50" charset="-128"/>
              </a:rPr>
              <a:t>の進展によって、日本経済を世界と結び付けるゲートウエイ都市としての東京の地位がより強化された</a:t>
            </a:r>
            <a:r>
              <a:rPr kumimoji="1" lang="ja-JP" altLang="en-US" sz="1000" dirty="0" smtClean="0">
                <a:solidFill>
                  <a:schemeClr val="tx1"/>
                </a:solidFill>
                <a:latin typeface="Meiryo UI" panose="020B0604030504040204" pitchFamily="50" charset="-128"/>
                <a:ea typeface="Meiryo UI" panose="020B0604030504040204" pitchFamily="50" charset="-128"/>
              </a:rPr>
              <a:t>こと　など</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11" name="スライド番号プレースホルダー 3"/>
          <p:cNvSpPr>
            <a:spLocks noGrp="1"/>
          </p:cNvSpPr>
          <p:nvPr>
            <p:ph type="sldNum" sz="quarter" idx="12"/>
          </p:nvPr>
        </p:nvSpPr>
        <p:spPr>
          <a:xfrm>
            <a:off x="8780929" y="6621260"/>
            <a:ext cx="363071" cy="236740"/>
          </a:xfrm>
          <a:solidFill>
            <a:schemeClr val="accent4"/>
          </a:solidFill>
        </p:spPr>
        <p:txBody>
          <a:bodyPr/>
          <a:lstStyle/>
          <a:p>
            <a:r>
              <a:rPr kumimoji="1" lang="en-US" altLang="ja-JP" b="1" dirty="0">
                <a:solidFill>
                  <a:schemeClr val="tx1"/>
                </a:solidFill>
              </a:rPr>
              <a:t>3</a:t>
            </a:r>
            <a:endParaRPr kumimoji="1" lang="ja-JP" altLang="en-US" b="1" dirty="0">
              <a:solidFill>
                <a:schemeClr val="tx1"/>
              </a:solidFill>
            </a:endParaRPr>
          </a:p>
        </p:txBody>
      </p:sp>
    </p:spTree>
    <p:extLst>
      <p:ext uri="{BB962C8B-B14F-4D97-AF65-F5344CB8AC3E}">
        <p14:creationId xmlns:p14="http://schemas.microsoft.com/office/powerpoint/2010/main" val="11912251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ホームベース 52"/>
          <p:cNvSpPr/>
          <p:nvPr/>
        </p:nvSpPr>
        <p:spPr>
          <a:xfrm>
            <a:off x="-1" y="491207"/>
            <a:ext cx="9064379" cy="647363"/>
          </a:xfrm>
          <a:prstGeom prst="homePlat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0" y="0"/>
            <a:ext cx="9144000" cy="441058"/>
          </a:xfrm>
          <a:solidFill>
            <a:srgbClr val="002060"/>
          </a:solidFill>
        </p:spPr>
        <p:txBody>
          <a:bodyPr>
            <a:noAutofit/>
          </a:bodyPr>
          <a:lstStyle/>
          <a:p>
            <a:pPr algn="ctr"/>
            <a:r>
              <a:rPr kumimoji="1" lang="ja-JP" altLang="en-US" sz="2400" b="1" dirty="0" smtClean="0">
                <a:solidFill>
                  <a:schemeClr val="bg1"/>
                </a:solidFill>
                <a:latin typeface="Meiryo UI" panose="020B0604030504040204" pitchFamily="50" charset="-128"/>
                <a:ea typeface="Meiryo UI" panose="020B0604030504040204" pitchFamily="50" charset="-128"/>
              </a:rPr>
              <a:t>大阪の将来像を導く</a:t>
            </a:r>
            <a:r>
              <a:rPr lang="ja-JP" altLang="en-US" sz="2400" b="1" dirty="0">
                <a:solidFill>
                  <a:schemeClr val="bg1"/>
                </a:solidFill>
                <a:latin typeface="Meiryo UI" panose="020B0604030504040204" pitchFamily="50" charset="-128"/>
                <a:ea typeface="Meiryo UI" panose="020B0604030504040204" pitchFamily="50" charset="-128"/>
              </a:rPr>
              <a:t>考え方</a:t>
            </a:r>
            <a:r>
              <a:rPr kumimoji="1" lang="ja-JP" altLang="en-US" sz="2400" b="1" dirty="0" smtClean="0">
                <a:solidFill>
                  <a:schemeClr val="bg1"/>
                </a:solidFill>
                <a:latin typeface="Meiryo UI" panose="020B0604030504040204" pitchFamily="50" charset="-128"/>
                <a:ea typeface="Meiryo UI" panose="020B0604030504040204" pitchFamily="50" charset="-128"/>
              </a:rPr>
              <a:t>②（</a:t>
            </a:r>
            <a:r>
              <a:rPr kumimoji="1" lang="en-US" altLang="ja-JP" sz="2400" b="1" dirty="0" smtClean="0">
                <a:solidFill>
                  <a:schemeClr val="bg1"/>
                </a:solidFill>
                <a:latin typeface="Meiryo UI" panose="020B0604030504040204" pitchFamily="50" charset="-128"/>
                <a:ea typeface="Meiryo UI" panose="020B0604030504040204" pitchFamily="50" charset="-128"/>
              </a:rPr>
              <a:t>SDG</a:t>
            </a:r>
            <a:r>
              <a:rPr kumimoji="1" lang="ja-JP" altLang="en-US" sz="2400" b="1" dirty="0" err="1" smtClean="0">
                <a:solidFill>
                  <a:schemeClr val="bg1"/>
                </a:solidFill>
                <a:latin typeface="Meiryo UI" panose="020B0604030504040204" pitchFamily="50" charset="-128"/>
                <a:ea typeface="Meiryo UI" panose="020B0604030504040204" pitchFamily="50" charset="-128"/>
              </a:rPr>
              <a:t>ｓ</a:t>
            </a:r>
            <a:r>
              <a:rPr kumimoji="1" lang="ja-JP" altLang="en-US" sz="2400" b="1" dirty="0" smtClean="0">
                <a:solidFill>
                  <a:schemeClr val="bg1"/>
                </a:solidFill>
                <a:latin typeface="Meiryo UI" panose="020B0604030504040204" pitchFamily="50" charset="-128"/>
                <a:ea typeface="Meiryo UI" panose="020B0604030504040204" pitchFamily="50" charset="-128"/>
              </a:rPr>
              <a:t>から見て）</a:t>
            </a:r>
            <a:endParaRPr kumimoji="1" lang="ja-JP" altLang="en-US" sz="2400" b="1" dirty="0">
              <a:solidFill>
                <a:schemeClr val="bg1"/>
              </a:solidFill>
              <a:latin typeface="Meiryo UI" panose="020B0604030504040204" pitchFamily="50" charset="-128"/>
              <a:ea typeface="Meiryo UI" panose="020B0604030504040204" pitchFamily="50" charset="-128"/>
            </a:endParaRPr>
          </a:p>
        </p:txBody>
      </p:sp>
      <p:sp>
        <p:nvSpPr>
          <p:cNvPr id="45" name="テキスト ボックス 44"/>
          <p:cNvSpPr txBox="1"/>
          <p:nvPr/>
        </p:nvSpPr>
        <p:spPr>
          <a:xfrm>
            <a:off x="485932" y="829187"/>
            <a:ext cx="5191130" cy="276999"/>
          </a:xfrm>
          <a:prstGeom prst="rect">
            <a:avLst/>
          </a:prstGeom>
          <a:solidFill>
            <a:schemeClr val="bg1"/>
          </a:solidFill>
          <a:ln w="19050" cmpd="sng">
            <a:noFill/>
            <a:prstDash val="solid"/>
          </a:ln>
        </p:spPr>
        <p:txBody>
          <a:bodyPr wrap="square" rtlCol="0">
            <a:spAutoFit/>
          </a:bodyPr>
          <a:lstStyle/>
          <a:p>
            <a:pPr marL="265100" indent="-265100" algn="ctr"/>
            <a:r>
              <a:rPr kumimoji="1" lang="ja-JP" altLang="en-US" sz="1200" dirty="0">
                <a:latin typeface="Meiryo UI" panose="020B0604030504040204" pitchFamily="50" charset="-128"/>
                <a:ea typeface="Meiryo UI" panose="020B0604030504040204" pitchFamily="50" charset="-128"/>
              </a:rPr>
              <a:t>②</a:t>
            </a:r>
            <a:r>
              <a:rPr kumimoji="1" lang="ja-JP" altLang="en-US" sz="1200" dirty="0" smtClean="0">
                <a:latin typeface="Meiryo UI" panose="020B0604030504040204" pitchFamily="50" charset="-128"/>
                <a:ea typeface="Meiryo UI" panose="020B0604030504040204" pitchFamily="50" charset="-128"/>
              </a:rPr>
              <a:t>現在の大阪の位置・ポテンシャル（</a:t>
            </a:r>
            <a:r>
              <a:rPr kumimoji="1" lang="en-US" altLang="ja-JP" sz="1200" dirty="0">
                <a:latin typeface="Meiryo UI" panose="020B0604030504040204" pitchFamily="50" charset="-128"/>
                <a:ea typeface="Meiryo UI" panose="020B0604030504040204" pitchFamily="50" charset="-128"/>
              </a:rPr>
              <a:t>SDGs</a:t>
            </a:r>
            <a:r>
              <a:rPr kumimoji="1" lang="ja-JP" altLang="en-US" sz="1200" dirty="0">
                <a:latin typeface="Meiryo UI" panose="020B0604030504040204" pitchFamily="50" charset="-128"/>
                <a:ea typeface="Meiryo UI" panose="020B0604030504040204" pitchFamily="50" charset="-128"/>
              </a:rPr>
              <a:t>の</a:t>
            </a:r>
            <a:r>
              <a:rPr kumimoji="1" lang="en-US" altLang="ja-JP" sz="1200" dirty="0">
                <a:latin typeface="Meiryo UI" panose="020B0604030504040204" pitchFamily="50" charset="-128"/>
                <a:ea typeface="Meiryo UI" panose="020B0604030504040204" pitchFamily="50" charset="-128"/>
              </a:rPr>
              <a:t>17</a:t>
            </a:r>
            <a:r>
              <a:rPr kumimoji="1" lang="ja-JP" altLang="en-US" sz="1200" dirty="0">
                <a:latin typeface="Meiryo UI" panose="020B0604030504040204" pitchFamily="50" charset="-128"/>
                <a:ea typeface="Meiryo UI" panose="020B0604030504040204" pitchFamily="50" charset="-128"/>
              </a:rPr>
              <a:t>ゴールの現在の大阪の</a:t>
            </a:r>
            <a:r>
              <a:rPr kumimoji="1" lang="ja-JP" altLang="en-US" sz="1200" dirty="0" smtClean="0">
                <a:latin typeface="Meiryo UI" panose="020B0604030504040204" pitchFamily="50" charset="-128"/>
                <a:ea typeface="Meiryo UI" panose="020B0604030504040204" pitchFamily="50" charset="-128"/>
              </a:rPr>
              <a:t>到達点）</a:t>
            </a:r>
            <a:endParaRPr kumimoji="1" lang="en-US" altLang="ja-JP" sz="1200" dirty="0">
              <a:latin typeface="Meiryo UI" panose="020B0604030504040204" pitchFamily="50" charset="-128"/>
              <a:ea typeface="Meiryo UI" panose="020B0604030504040204" pitchFamily="50" charset="-128"/>
            </a:endParaRPr>
          </a:p>
        </p:txBody>
      </p:sp>
      <p:sp>
        <p:nvSpPr>
          <p:cNvPr id="4" name="二等辺三角形 3"/>
          <p:cNvSpPr/>
          <p:nvPr/>
        </p:nvSpPr>
        <p:spPr>
          <a:xfrm flipV="1">
            <a:off x="3081497" y="5932395"/>
            <a:ext cx="2750720" cy="16693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161365" y="5252092"/>
            <a:ext cx="8903013" cy="1534754"/>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4625" indent="-174625"/>
            <a:r>
              <a:rPr kumimoji="1" lang="ja-JP" altLang="en-US" sz="1200" b="1" dirty="0">
                <a:solidFill>
                  <a:schemeClr val="bg1"/>
                </a:solidFill>
                <a:latin typeface="Meiryo UI" panose="020B0604030504040204" pitchFamily="50" charset="-128"/>
                <a:ea typeface="Meiryo UI" panose="020B0604030504040204" pitchFamily="50" charset="-128"/>
              </a:rPr>
              <a:t>➢</a:t>
            </a:r>
            <a:r>
              <a:rPr kumimoji="1" lang="ja-JP" altLang="en-US" sz="1200" b="1" dirty="0" smtClean="0">
                <a:solidFill>
                  <a:schemeClr val="bg1"/>
                </a:solidFill>
                <a:latin typeface="Meiryo UI" panose="020B0604030504040204" pitchFamily="50" charset="-128"/>
                <a:ea typeface="Meiryo UI" panose="020B0604030504040204" pitchFamily="50" charset="-128"/>
              </a:rPr>
              <a:t>「</a:t>
            </a:r>
            <a:r>
              <a:rPr kumimoji="1" lang="en-US" altLang="ja-JP" sz="1200" b="1" dirty="0">
                <a:solidFill>
                  <a:schemeClr val="bg1"/>
                </a:solidFill>
                <a:latin typeface="Meiryo UI" panose="020B0604030504040204" pitchFamily="50" charset="-128"/>
                <a:ea typeface="Meiryo UI" panose="020B0604030504040204" pitchFamily="50" charset="-128"/>
              </a:rPr>
              <a:t>1  </a:t>
            </a:r>
            <a:r>
              <a:rPr kumimoji="1" lang="ja-JP" altLang="en-US" sz="1200" b="1" dirty="0">
                <a:solidFill>
                  <a:schemeClr val="bg1"/>
                </a:solidFill>
                <a:latin typeface="Meiryo UI" panose="020B0604030504040204" pitchFamily="50" charset="-128"/>
                <a:ea typeface="Meiryo UI" panose="020B0604030504040204" pitchFamily="50" charset="-128"/>
              </a:rPr>
              <a:t>貧困」や「</a:t>
            </a:r>
            <a:r>
              <a:rPr kumimoji="1" lang="en-US" altLang="ja-JP" sz="1200" b="1" dirty="0">
                <a:solidFill>
                  <a:schemeClr val="bg1"/>
                </a:solidFill>
                <a:latin typeface="Meiryo UI" panose="020B0604030504040204" pitchFamily="50" charset="-128"/>
                <a:ea typeface="Meiryo UI" panose="020B0604030504040204" pitchFamily="50" charset="-128"/>
              </a:rPr>
              <a:t>3 </a:t>
            </a:r>
            <a:r>
              <a:rPr kumimoji="1" lang="ja-JP" altLang="en-US" sz="1200" b="1" dirty="0">
                <a:solidFill>
                  <a:schemeClr val="bg1"/>
                </a:solidFill>
                <a:latin typeface="Meiryo UI" panose="020B0604030504040204" pitchFamily="50" charset="-128"/>
                <a:ea typeface="Meiryo UI" panose="020B0604030504040204" pitchFamily="50" charset="-128"/>
              </a:rPr>
              <a:t>健康と福祉」、「</a:t>
            </a:r>
            <a:r>
              <a:rPr kumimoji="1" lang="en-US" altLang="ja-JP" sz="1200" b="1" dirty="0">
                <a:solidFill>
                  <a:schemeClr val="bg1"/>
                </a:solidFill>
                <a:latin typeface="Meiryo UI" panose="020B0604030504040204" pitchFamily="50" charset="-128"/>
                <a:ea typeface="Meiryo UI" panose="020B0604030504040204" pitchFamily="50" charset="-128"/>
              </a:rPr>
              <a:t>4 </a:t>
            </a:r>
            <a:r>
              <a:rPr kumimoji="1" lang="ja-JP" altLang="en-US" sz="1200" b="1" dirty="0">
                <a:solidFill>
                  <a:schemeClr val="bg1"/>
                </a:solidFill>
                <a:latin typeface="Meiryo UI" panose="020B0604030504040204" pitchFamily="50" charset="-128"/>
                <a:ea typeface="Meiryo UI" panose="020B0604030504040204" pitchFamily="50" charset="-128"/>
              </a:rPr>
              <a:t>教育」、「</a:t>
            </a:r>
            <a:r>
              <a:rPr kumimoji="1" lang="en-US" altLang="ja-JP" sz="1200" b="1" dirty="0">
                <a:solidFill>
                  <a:schemeClr val="bg1"/>
                </a:solidFill>
                <a:latin typeface="Meiryo UI" panose="020B0604030504040204" pitchFamily="50" charset="-128"/>
                <a:ea typeface="Meiryo UI" panose="020B0604030504040204" pitchFamily="50" charset="-128"/>
              </a:rPr>
              <a:t>16 </a:t>
            </a:r>
            <a:r>
              <a:rPr kumimoji="1" lang="ja-JP" altLang="en-US" sz="1200" b="1" dirty="0">
                <a:solidFill>
                  <a:schemeClr val="bg1"/>
                </a:solidFill>
                <a:latin typeface="Meiryo UI" panose="020B0604030504040204" pitchFamily="50" charset="-128"/>
                <a:ea typeface="Meiryo UI" panose="020B0604030504040204" pitchFamily="50" charset="-128"/>
              </a:rPr>
              <a:t>平和」については、誰一人取り残さないという</a:t>
            </a:r>
            <a:r>
              <a:rPr kumimoji="1" lang="en-US" altLang="ja-JP" sz="1200" b="1" dirty="0">
                <a:solidFill>
                  <a:schemeClr val="bg1"/>
                </a:solidFill>
                <a:latin typeface="Meiryo UI" panose="020B0604030504040204" pitchFamily="50" charset="-128"/>
                <a:ea typeface="Meiryo UI" panose="020B0604030504040204" pitchFamily="50" charset="-128"/>
              </a:rPr>
              <a:t>SDGs</a:t>
            </a:r>
            <a:r>
              <a:rPr kumimoji="1" lang="ja-JP" altLang="en-US" sz="1200" b="1" dirty="0">
                <a:solidFill>
                  <a:schemeClr val="bg1"/>
                </a:solidFill>
                <a:latin typeface="Meiryo UI" panose="020B0604030504040204" pitchFamily="50" charset="-128"/>
                <a:ea typeface="Meiryo UI" panose="020B0604030504040204" pitchFamily="50" charset="-128"/>
              </a:rPr>
              <a:t>の理念や、大阪・関西万博のテーマである「いのち輝く未来社会のデザイン」の実現に不可欠となる府民の“いのち”や暮らし、また、子どもや孫など、将来の世代に関わるゴールとして、優先的に取組むべき課題が多いと言えるのではないか。</a:t>
            </a:r>
          </a:p>
          <a:p>
            <a:pPr marL="174625" indent="-174625"/>
            <a:r>
              <a:rPr kumimoji="1" lang="ja-JP" altLang="en-US" sz="1200" b="1" dirty="0" smtClean="0">
                <a:solidFill>
                  <a:schemeClr val="bg1"/>
                </a:solidFill>
                <a:latin typeface="Meiryo UI" panose="020B0604030504040204" pitchFamily="50" charset="-128"/>
                <a:ea typeface="Meiryo UI" panose="020B0604030504040204" pitchFamily="50" charset="-128"/>
              </a:rPr>
              <a:t>➢持続</a:t>
            </a:r>
            <a:r>
              <a:rPr kumimoji="1" lang="ja-JP" altLang="en-US" sz="1200" b="1" dirty="0">
                <a:solidFill>
                  <a:schemeClr val="bg1"/>
                </a:solidFill>
                <a:latin typeface="Meiryo UI" panose="020B0604030504040204" pitchFamily="50" charset="-128"/>
                <a:ea typeface="Meiryo UI" panose="020B0604030504040204" pitchFamily="50" charset="-128"/>
              </a:rPr>
              <a:t>可能な社会を未来に受け継ぐ基盤となる環境関連のゴールを集約できる「</a:t>
            </a:r>
            <a:r>
              <a:rPr kumimoji="1" lang="en-US" altLang="ja-JP" sz="1200" b="1" dirty="0">
                <a:solidFill>
                  <a:schemeClr val="bg1"/>
                </a:solidFill>
                <a:latin typeface="Meiryo UI" panose="020B0604030504040204" pitchFamily="50" charset="-128"/>
                <a:ea typeface="Meiryo UI" panose="020B0604030504040204" pitchFamily="50" charset="-128"/>
              </a:rPr>
              <a:t>12 </a:t>
            </a:r>
            <a:r>
              <a:rPr kumimoji="1" lang="ja-JP" altLang="en-US" sz="1200" b="1" dirty="0">
                <a:solidFill>
                  <a:schemeClr val="bg1"/>
                </a:solidFill>
                <a:latin typeface="Meiryo UI" panose="020B0604030504040204" pitchFamily="50" charset="-128"/>
                <a:ea typeface="Meiryo UI" panose="020B0604030504040204" pitchFamily="50" charset="-128"/>
              </a:rPr>
              <a:t>持続可能な生産と消費」が国際的にも国内的にも評価が低いことに関しては、「大阪ブルー・オーシャン・ビジョン」などの</a:t>
            </a:r>
            <a:r>
              <a:rPr kumimoji="1" lang="en-US" altLang="ja-JP" sz="1200" b="1" dirty="0">
                <a:solidFill>
                  <a:schemeClr val="bg1"/>
                </a:solidFill>
                <a:latin typeface="Meiryo UI" panose="020B0604030504040204" pitchFamily="50" charset="-128"/>
                <a:ea typeface="Meiryo UI" panose="020B0604030504040204" pitchFamily="50" charset="-128"/>
              </a:rPr>
              <a:t>G20</a:t>
            </a:r>
            <a:r>
              <a:rPr kumimoji="1" lang="ja-JP" altLang="en-US" sz="1200" b="1" dirty="0">
                <a:solidFill>
                  <a:schemeClr val="bg1"/>
                </a:solidFill>
                <a:latin typeface="Meiryo UI" panose="020B0604030504040204" pitchFamily="50" charset="-128"/>
                <a:ea typeface="Meiryo UI" panose="020B0604030504040204" pitchFamily="50" charset="-128"/>
              </a:rPr>
              <a:t>大阪サミットのレガシーを未来に生かすという観点から、取組むべき課題があると考えられるのではないか。</a:t>
            </a:r>
          </a:p>
          <a:p>
            <a:pPr marL="174625" indent="-174625"/>
            <a:r>
              <a:rPr kumimoji="1" lang="ja-JP" altLang="en-US" sz="1200" b="1" dirty="0" smtClean="0">
                <a:solidFill>
                  <a:schemeClr val="bg1"/>
                </a:solidFill>
                <a:latin typeface="Meiryo UI" panose="020B0604030504040204" pitchFamily="50" charset="-128"/>
                <a:ea typeface="Meiryo UI" panose="020B0604030504040204" pitchFamily="50" charset="-128"/>
              </a:rPr>
              <a:t>➢これら</a:t>
            </a:r>
            <a:r>
              <a:rPr kumimoji="1" lang="ja-JP" altLang="en-US" sz="1200" b="1" dirty="0">
                <a:solidFill>
                  <a:schemeClr val="bg1"/>
                </a:solidFill>
                <a:latin typeface="Meiryo UI" panose="020B0604030504040204" pitchFamily="50" charset="-128"/>
                <a:ea typeface="Meiryo UI" panose="020B0604030504040204" pitchFamily="50" charset="-128"/>
              </a:rPr>
              <a:t>の課題には、他の全てのゴールや自治体の様々な役割を包摂する「</a:t>
            </a:r>
            <a:r>
              <a:rPr kumimoji="1" lang="en-US" altLang="ja-JP" sz="1200" b="1" dirty="0">
                <a:solidFill>
                  <a:schemeClr val="bg1"/>
                </a:solidFill>
                <a:latin typeface="Meiryo UI" panose="020B0604030504040204" pitchFamily="50" charset="-128"/>
                <a:ea typeface="Meiryo UI" panose="020B0604030504040204" pitchFamily="50" charset="-128"/>
              </a:rPr>
              <a:t>11 </a:t>
            </a:r>
            <a:r>
              <a:rPr kumimoji="1" lang="ja-JP" altLang="en-US" sz="1200" b="1" dirty="0">
                <a:solidFill>
                  <a:schemeClr val="bg1"/>
                </a:solidFill>
                <a:latin typeface="Meiryo UI" panose="020B0604030504040204" pitchFamily="50" charset="-128"/>
                <a:ea typeface="Meiryo UI" panose="020B0604030504040204" pitchFamily="50" charset="-128"/>
              </a:rPr>
              <a:t>持続可能な都市」に関する取り組みや、 「</a:t>
            </a:r>
            <a:r>
              <a:rPr kumimoji="1" lang="en-US" altLang="ja-JP" sz="1200" b="1" dirty="0">
                <a:solidFill>
                  <a:schemeClr val="bg1"/>
                </a:solidFill>
                <a:latin typeface="Meiryo UI" panose="020B0604030504040204" pitchFamily="50" charset="-128"/>
                <a:ea typeface="Meiryo UI" panose="020B0604030504040204" pitchFamily="50" charset="-128"/>
              </a:rPr>
              <a:t>8 </a:t>
            </a:r>
            <a:r>
              <a:rPr kumimoji="1" lang="ja-JP" altLang="en-US" sz="1200" b="1" dirty="0">
                <a:solidFill>
                  <a:schemeClr val="bg1"/>
                </a:solidFill>
                <a:latin typeface="Meiryo UI" panose="020B0604030504040204" pitchFamily="50" charset="-128"/>
                <a:ea typeface="Meiryo UI" panose="020B0604030504040204" pitchFamily="50" charset="-128"/>
              </a:rPr>
              <a:t>経済成長と雇用」、「</a:t>
            </a:r>
            <a:r>
              <a:rPr kumimoji="1" lang="en-US" altLang="ja-JP" sz="1200" b="1" dirty="0">
                <a:solidFill>
                  <a:schemeClr val="bg1"/>
                </a:solidFill>
                <a:latin typeface="Meiryo UI" panose="020B0604030504040204" pitchFamily="50" charset="-128"/>
                <a:ea typeface="Meiryo UI" panose="020B0604030504040204" pitchFamily="50" charset="-128"/>
              </a:rPr>
              <a:t>9 </a:t>
            </a:r>
            <a:r>
              <a:rPr kumimoji="1" lang="ja-JP" altLang="en-US" sz="1200" b="1" dirty="0">
                <a:solidFill>
                  <a:schemeClr val="bg1"/>
                </a:solidFill>
                <a:latin typeface="Meiryo UI" panose="020B0604030504040204" pitchFamily="50" charset="-128"/>
                <a:ea typeface="Meiryo UI" panose="020B0604030504040204" pitchFamily="50" charset="-128"/>
              </a:rPr>
              <a:t>インフラ・産業化・イノベーション」など国際的にも国内的にも評価が高いゴールの強みを活かすことが重要ではないか</a:t>
            </a:r>
            <a:r>
              <a:rPr kumimoji="1" lang="ja-JP" altLang="en-US" sz="1200" b="1" dirty="0" smtClean="0">
                <a:solidFill>
                  <a:schemeClr val="bg1"/>
                </a:solidFill>
                <a:latin typeface="Meiryo UI" panose="020B0604030504040204" pitchFamily="50" charset="-128"/>
                <a:ea typeface="Meiryo UI" panose="020B0604030504040204" pitchFamily="50" charset="-128"/>
              </a:rPr>
              <a:t>。</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p:txBody>
      </p:sp>
      <p:pic>
        <p:nvPicPr>
          <p:cNvPr id="5" name="図 4"/>
          <p:cNvPicPr>
            <a:picLocks noChangeAspect="1"/>
          </p:cNvPicPr>
          <p:nvPr/>
        </p:nvPicPr>
        <p:blipFill>
          <a:blip r:embed="rId2"/>
          <a:stretch>
            <a:fillRect/>
          </a:stretch>
        </p:blipFill>
        <p:spPr>
          <a:xfrm>
            <a:off x="712498" y="1313893"/>
            <a:ext cx="7248161" cy="3722945"/>
          </a:xfrm>
          <a:prstGeom prst="rect">
            <a:avLst/>
          </a:prstGeom>
        </p:spPr>
      </p:pic>
      <p:sp>
        <p:nvSpPr>
          <p:cNvPr id="29" name="二等辺三角形 28"/>
          <p:cNvSpPr/>
          <p:nvPr/>
        </p:nvSpPr>
        <p:spPr>
          <a:xfrm flipV="1">
            <a:off x="3237511" y="5052775"/>
            <a:ext cx="2750720" cy="16693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0" name="図 29"/>
          <p:cNvPicPr>
            <a:picLocks noChangeAspect="1"/>
          </p:cNvPicPr>
          <p:nvPr/>
        </p:nvPicPr>
        <p:blipFill>
          <a:blip r:embed="rId3"/>
          <a:stretch>
            <a:fillRect/>
          </a:stretch>
        </p:blipFill>
        <p:spPr>
          <a:xfrm>
            <a:off x="7144632" y="503584"/>
            <a:ext cx="1225690" cy="615306"/>
          </a:xfrm>
          <a:prstGeom prst="rect">
            <a:avLst/>
          </a:prstGeom>
        </p:spPr>
      </p:pic>
      <p:sp>
        <p:nvSpPr>
          <p:cNvPr id="31" name="テキスト ボックス 30"/>
          <p:cNvSpPr txBox="1"/>
          <p:nvPr/>
        </p:nvSpPr>
        <p:spPr>
          <a:xfrm>
            <a:off x="37626" y="490633"/>
            <a:ext cx="7385152" cy="338554"/>
          </a:xfrm>
          <a:prstGeom prst="rect">
            <a:avLst/>
          </a:prstGeom>
          <a:noFill/>
          <a:ln w="19050" cmpd="sng">
            <a:noFill/>
            <a:prstDash val="solid"/>
          </a:ln>
        </p:spPr>
        <p:txBody>
          <a:bodyPr wrap="square" rtlCol="0">
            <a:spAutoFit/>
          </a:bodyPr>
          <a:lstStyle/>
          <a:p>
            <a:pPr marL="265100" indent="-265100"/>
            <a:r>
              <a:rPr kumimoji="1" lang="ja-JP" altLang="en-US" sz="1600" b="1" dirty="0">
                <a:solidFill>
                  <a:schemeClr val="bg1"/>
                </a:solidFill>
                <a:latin typeface="Meiryo UI" panose="020B0604030504040204" pitchFamily="50" charset="-128"/>
                <a:ea typeface="Meiryo UI" panose="020B0604030504040204" pitchFamily="50" charset="-128"/>
              </a:rPr>
              <a:t>大阪の歴史的な厚み・現在のポテンシャルを</a:t>
            </a:r>
            <a:r>
              <a:rPr kumimoji="1" lang="ja-JP" altLang="en-US" sz="1600" b="1" dirty="0" smtClean="0">
                <a:solidFill>
                  <a:schemeClr val="bg1"/>
                </a:solidFill>
                <a:latin typeface="Meiryo UI" panose="020B0604030504040204" pitchFamily="50" charset="-128"/>
                <a:ea typeface="Meiryo UI" panose="020B0604030504040204" pitchFamily="50" charset="-128"/>
              </a:rPr>
              <a:t>活かす</a:t>
            </a:r>
            <a:endParaRPr kumimoji="1" lang="en-US" altLang="ja-JP" sz="1600" b="1" dirty="0">
              <a:solidFill>
                <a:schemeClr val="bg1"/>
              </a:solidFill>
              <a:latin typeface="Meiryo UI" panose="020B0604030504040204" pitchFamily="50" charset="-128"/>
              <a:ea typeface="Meiryo UI" panose="020B0604030504040204" pitchFamily="50" charset="-128"/>
            </a:endParaRPr>
          </a:p>
        </p:txBody>
      </p:sp>
      <p:sp>
        <p:nvSpPr>
          <p:cNvPr id="11" name="スライド番号プレースホルダー 3"/>
          <p:cNvSpPr>
            <a:spLocks noGrp="1"/>
          </p:cNvSpPr>
          <p:nvPr>
            <p:ph type="sldNum" sz="quarter" idx="12"/>
          </p:nvPr>
        </p:nvSpPr>
        <p:spPr>
          <a:xfrm>
            <a:off x="8780929" y="6621260"/>
            <a:ext cx="363071" cy="236740"/>
          </a:xfrm>
          <a:solidFill>
            <a:schemeClr val="accent4"/>
          </a:solidFill>
        </p:spPr>
        <p:txBody>
          <a:bodyPr/>
          <a:lstStyle/>
          <a:p>
            <a:r>
              <a:rPr kumimoji="1" lang="en-US" altLang="ja-JP" b="1" dirty="0">
                <a:solidFill>
                  <a:schemeClr val="tx1"/>
                </a:solidFill>
              </a:rPr>
              <a:t>4</a:t>
            </a:r>
            <a:endParaRPr kumimoji="1" lang="ja-JP" altLang="en-US" b="1" dirty="0">
              <a:solidFill>
                <a:schemeClr val="tx1"/>
              </a:solidFill>
            </a:endParaRPr>
          </a:p>
        </p:txBody>
      </p:sp>
    </p:spTree>
    <p:extLst>
      <p:ext uri="{BB962C8B-B14F-4D97-AF65-F5344CB8AC3E}">
        <p14:creationId xmlns:p14="http://schemas.microsoft.com/office/powerpoint/2010/main" val="3413066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ホームベース 52"/>
          <p:cNvSpPr/>
          <p:nvPr/>
        </p:nvSpPr>
        <p:spPr>
          <a:xfrm>
            <a:off x="-1" y="491207"/>
            <a:ext cx="9064379" cy="647363"/>
          </a:xfrm>
          <a:prstGeom prst="homePlat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0" y="0"/>
            <a:ext cx="9144000" cy="441058"/>
          </a:xfrm>
          <a:solidFill>
            <a:srgbClr val="002060"/>
          </a:solidFill>
        </p:spPr>
        <p:txBody>
          <a:bodyPr>
            <a:noAutofit/>
          </a:bodyPr>
          <a:lstStyle/>
          <a:p>
            <a:pPr algn="ctr"/>
            <a:r>
              <a:rPr kumimoji="1" lang="ja-JP" altLang="en-US" sz="2400" b="1" dirty="0" smtClean="0">
                <a:solidFill>
                  <a:schemeClr val="bg1"/>
                </a:solidFill>
                <a:latin typeface="Meiryo UI" panose="020B0604030504040204" pitchFamily="50" charset="-128"/>
                <a:ea typeface="Meiryo UI" panose="020B0604030504040204" pitchFamily="50" charset="-128"/>
              </a:rPr>
              <a:t>大阪の将来像を導く</a:t>
            </a:r>
            <a:r>
              <a:rPr lang="ja-JP" altLang="en-US" sz="2400" b="1" dirty="0">
                <a:solidFill>
                  <a:schemeClr val="bg1"/>
                </a:solidFill>
                <a:latin typeface="Meiryo UI" panose="020B0604030504040204" pitchFamily="50" charset="-128"/>
                <a:ea typeface="Meiryo UI" panose="020B0604030504040204" pitchFamily="50" charset="-128"/>
              </a:rPr>
              <a:t>考え方</a:t>
            </a:r>
            <a:r>
              <a:rPr kumimoji="1" lang="ja-JP" altLang="en-US" sz="2400" b="1" dirty="0" smtClean="0">
                <a:solidFill>
                  <a:schemeClr val="bg1"/>
                </a:solidFill>
                <a:latin typeface="Meiryo UI" panose="020B0604030504040204" pitchFamily="50" charset="-128"/>
                <a:ea typeface="Meiryo UI" panose="020B0604030504040204" pitchFamily="50" charset="-128"/>
              </a:rPr>
              <a:t>③</a:t>
            </a:r>
            <a:endParaRPr kumimoji="1" lang="ja-JP" altLang="en-US" sz="2400" b="1" dirty="0">
              <a:solidFill>
                <a:schemeClr val="bg1"/>
              </a:solidFill>
              <a:latin typeface="Meiryo UI" panose="020B0604030504040204" pitchFamily="50" charset="-128"/>
              <a:ea typeface="Meiryo UI" panose="020B0604030504040204" pitchFamily="50" charset="-128"/>
            </a:endParaRPr>
          </a:p>
        </p:txBody>
      </p:sp>
      <p:sp>
        <p:nvSpPr>
          <p:cNvPr id="44" name="テキスト ボックス 43"/>
          <p:cNvSpPr txBox="1"/>
          <p:nvPr/>
        </p:nvSpPr>
        <p:spPr>
          <a:xfrm>
            <a:off x="655093" y="821231"/>
            <a:ext cx="2371555" cy="276660"/>
          </a:xfrm>
          <a:prstGeom prst="rect">
            <a:avLst/>
          </a:prstGeom>
          <a:solidFill>
            <a:schemeClr val="bg1"/>
          </a:solidFill>
          <a:ln w="19050" cmpd="sng">
            <a:noFill/>
            <a:prstDash val="solid"/>
          </a:ln>
        </p:spPr>
        <p:txBody>
          <a:bodyPr wrap="square" rtlCol="0">
            <a:spAutoFit/>
          </a:bodyPr>
          <a:lstStyle/>
          <a:p>
            <a:pPr marL="265100" indent="-265100" algn="ctr"/>
            <a:r>
              <a:rPr kumimoji="1" lang="ja-JP" altLang="en-US" sz="1200" dirty="0" smtClean="0">
                <a:latin typeface="Meiryo UI" panose="020B0604030504040204" pitchFamily="50" charset="-128"/>
                <a:ea typeface="Meiryo UI" panose="020B0604030504040204" pitchFamily="50" charset="-128"/>
              </a:rPr>
              <a:t>③世界の都市の潮流</a:t>
            </a:r>
            <a:endParaRPr kumimoji="1" lang="en-US" altLang="ja-JP" sz="1200" dirty="0">
              <a:latin typeface="Meiryo UI" panose="020B0604030504040204" pitchFamily="50" charset="-128"/>
              <a:ea typeface="Meiryo UI" panose="020B0604030504040204" pitchFamily="50" charset="-128"/>
            </a:endParaRPr>
          </a:p>
        </p:txBody>
      </p:sp>
      <p:sp>
        <p:nvSpPr>
          <p:cNvPr id="50" name="テキスト ボックス 49"/>
          <p:cNvSpPr txBox="1"/>
          <p:nvPr/>
        </p:nvSpPr>
        <p:spPr>
          <a:xfrm>
            <a:off x="14507" y="492477"/>
            <a:ext cx="6024282" cy="338554"/>
          </a:xfrm>
          <a:prstGeom prst="rect">
            <a:avLst/>
          </a:prstGeom>
          <a:noFill/>
          <a:ln w="19050" cmpd="sng">
            <a:noFill/>
            <a:prstDash val="solid"/>
          </a:ln>
        </p:spPr>
        <p:txBody>
          <a:bodyPr wrap="square" rtlCol="0">
            <a:spAutoFit/>
          </a:bodyPr>
          <a:lstStyle/>
          <a:p>
            <a:pPr marL="265100" indent="-265100"/>
            <a:r>
              <a:rPr kumimoji="1" lang="ja-JP" altLang="en-US" sz="1600" b="1" dirty="0">
                <a:solidFill>
                  <a:schemeClr val="bg1"/>
                </a:solidFill>
                <a:latin typeface="Meiryo UI" panose="020B0604030504040204" pitchFamily="50" charset="-128"/>
                <a:ea typeface="Meiryo UI" panose="020B0604030504040204" pitchFamily="50" charset="-128"/>
              </a:rPr>
              <a:t>■世界の発展都市</a:t>
            </a:r>
            <a:r>
              <a:rPr kumimoji="1" lang="ja-JP" altLang="en-US" sz="1600" b="1" dirty="0" smtClean="0">
                <a:solidFill>
                  <a:schemeClr val="bg1"/>
                </a:solidFill>
                <a:latin typeface="Meiryo UI" panose="020B0604030504040204" pitchFamily="50" charset="-128"/>
                <a:ea typeface="Meiryo UI" panose="020B0604030504040204" pitchFamily="50" charset="-128"/>
              </a:rPr>
              <a:t>の特色を検証</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19" name="正方形/長方形 18"/>
          <p:cNvSpPr/>
          <p:nvPr/>
        </p:nvSpPr>
        <p:spPr>
          <a:xfrm>
            <a:off x="121024" y="1211603"/>
            <a:ext cx="8903013" cy="422101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③世界の都市の潮流</a:t>
            </a:r>
            <a:r>
              <a:rPr kumimoji="1" lang="en-US" altLang="ja-JP" sz="1100" b="1" dirty="0" smtClean="0">
                <a:solidFill>
                  <a:schemeClr val="tx1"/>
                </a:solidFill>
                <a:latin typeface="Meiryo UI" panose="020B0604030504040204" pitchFamily="50" charset="-128"/>
                <a:ea typeface="Meiryo UI" panose="020B0604030504040204" pitchFamily="50" charset="-128"/>
              </a:rPr>
              <a:t>】</a:t>
            </a:r>
          </a:p>
          <a:p>
            <a:endParaRPr kumimoji="1" lang="en-US" altLang="ja-JP" sz="1100" dirty="0">
              <a:solidFill>
                <a:schemeClr val="tx1"/>
              </a:solidFill>
              <a:latin typeface="Meiryo UI" panose="020B0604030504040204" pitchFamily="50" charset="-128"/>
              <a:ea typeface="Meiryo UI" panose="020B0604030504040204" pitchFamily="50" charset="-128"/>
            </a:endParaRPr>
          </a:p>
        </p:txBody>
      </p:sp>
      <p:sp>
        <p:nvSpPr>
          <p:cNvPr id="4" name="二等辺三角形 3"/>
          <p:cNvSpPr/>
          <p:nvPr/>
        </p:nvSpPr>
        <p:spPr>
          <a:xfrm flipV="1">
            <a:off x="3026648" y="5505644"/>
            <a:ext cx="2750720" cy="1938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284629" y="1478461"/>
            <a:ext cx="8574741" cy="106772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85725" indent="-85725"/>
            <a:r>
              <a:rPr kumimoji="1" lang="ja-JP" altLang="en-US" sz="1100" dirty="0" smtClean="0">
                <a:solidFill>
                  <a:schemeClr val="tx1"/>
                </a:solidFill>
                <a:latin typeface="Meiryo UI" panose="020B0604030504040204" pitchFamily="50" charset="-128"/>
                <a:ea typeface="Meiryo UI" panose="020B0604030504040204" pitchFamily="50" charset="-128"/>
              </a:rPr>
              <a:t>○ニューヨーク、ロンドン、東京といった金融機能の中枢を担う世界都市とは異なる魅力（クリエイティブ都市、住みやすさ等）で人を惹きつけ、世界の中で発展している都市の潮流を検証。</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smtClean="0">
                <a:solidFill>
                  <a:schemeClr val="tx1"/>
                </a:solidFill>
                <a:latin typeface="Meiryo UI" panose="020B0604030504040204" pitchFamily="50" charset="-128"/>
                <a:ea typeface="Meiryo UI" panose="020B0604030504040204" pitchFamily="50" charset="-128"/>
              </a:rPr>
              <a:t>○その中から、次の観点から都市をセレクトし、発展モデルを検証</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　①重工業等からの産業構造の転換などにより、都市再生に成功した都市</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　②都市における成長産業等が大阪と類似（健康医療産業など）している都市</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　③寛容性・多様性に富み、生活の質が高く世界から多くの人が集まる都市</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endParaRPr kumimoji="1" lang="en-US" altLang="ja-JP" sz="1100" dirty="0">
              <a:solidFill>
                <a:schemeClr val="tx1"/>
              </a:solidFill>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4241517608"/>
              </p:ext>
            </p:extLst>
          </p:nvPr>
        </p:nvGraphicFramePr>
        <p:xfrm>
          <a:off x="278580" y="2667211"/>
          <a:ext cx="8576983" cy="2560320"/>
        </p:xfrm>
        <a:graphic>
          <a:graphicData uri="http://schemas.openxmlformats.org/drawingml/2006/table">
            <a:tbl>
              <a:tblPr firstRow="1" bandRow="1">
                <a:tableStyleId>{5940675A-B579-460E-94D1-54222C63F5DA}</a:tableStyleId>
              </a:tblPr>
              <a:tblGrid>
                <a:gridCol w="998891">
                  <a:extLst>
                    <a:ext uri="{9D8B030D-6E8A-4147-A177-3AD203B41FA5}">
                      <a16:colId xmlns:a16="http://schemas.microsoft.com/office/drawing/2014/main" val="2249678852"/>
                    </a:ext>
                  </a:extLst>
                </a:gridCol>
                <a:gridCol w="7578092">
                  <a:extLst>
                    <a:ext uri="{9D8B030D-6E8A-4147-A177-3AD203B41FA5}">
                      <a16:colId xmlns:a16="http://schemas.microsoft.com/office/drawing/2014/main" val="1869405091"/>
                    </a:ext>
                  </a:extLst>
                </a:gridCol>
              </a:tblGrid>
              <a:tr h="204139">
                <a:tc>
                  <a:txBody>
                    <a:bodyPr/>
                    <a:lstStyle/>
                    <a:p>
                      <a:r>
                        <a:rPr kumimoji="1" lang="ja-JP" altLang="en-US" sz="1100" b="1" dirty="0" smtClean="0">
                          <a:solidFill>
                            <a:schemeClr val="tx1"/>
                          </a:solidFill>
                          <a:latin typeface="Meiryo UI" panose="020B0604030504040204" pitchFamily="50" charset="-128"/>
                          <a:ea typeface="Meiryo UI" panose="020B0604030504040204" pitchFamily="50" charset="-128"/>
                        </a:rPr>
                        <a:t>コペンハーゲン</a:t>
                      </a:r>
                      <a:endParaRPr kumimoji="1" lang="ja-JP" altLang="en-US" sz="1100" b="1" dirty="0">
                        <a:solidFill>
                          <a:schemeClr val="tx1"/>
                        </a:solidFill>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rPr>
                        <a:t>○「人にとって世界一で一番すばらしい都市」をめざした歩行者中心の公共空間づくり</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smtClean="0">
                          <a:solidFill>
                            <a:schemeClr val="tx1"/>
                          </a:solidFill>
                          <a:latin typeface="Meiryo UI" panose="020B0604030504040204" pitchFamily="50" charset="-128"/>
                          <a:ea typeface="Meiryo UI" panose="020B0604030504040204" pitchFamily="50" charset="-128"/>
                        </a:rPr>
                        <a:t>○世界初の「カーボンニュートラル」をめざす環境先進都市　○バイオテクノロジーの強みを活かしたメディコンバレーの形成　など</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39806999"/>
                  </a:ext>
                </a:extLst>
              </a:tr>
              <a:tr h="0">
                <a:tc>
                  <a:txBody>
                    <a:bodyPr/>
                    <a:lstStyle/>
                    <a:p>
                      <a:r>
                        <a:rPr kumimoji="1" lang="ja-JP" altLang="en-US" sz="1100" b="1" dirty="0" smtClean="0">
                          <a:solidFill>
                            <a:schemeClr val="tx1"/>
                          </a:solidFill>
                          <a:latin typeface="Meiryo UI" panose="020B0604030504040204" pitchFamily="50" charset="-128"/>
                          <a:ea typeface="Meiryo UI" panose="020B0604030504040204" pitchFamily="50" charset="-128"/>
                        </a:rPr>
                        <a:t>シアトル</a:t>
                      </a:r>
                      <a:endParaRPr kumimoji="1" lang="ja-JP" altLang="en-US" sz="1100" b="1" dirty="0">
                        <a:solidFill>
                          <a:schemeClr val="tx1"/>
                        </a:solidFill>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rPr>
                        <a:t>○産業構造の転換に成功（港町→造船→航空宇宙→ソフトウエア）</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smtClean="0">
                          <a:solidFill>
                            <a:schemeClr val="tx1"/>
                          </a:solidFill>
                          <a:latin typeface="Meiryo UI" panose="020B0604030504040204" pitchFamily="50" charset="-128"/>
                          <a:ea typeface="Meiryo UI" panose="020B0604030504040204" pitchFamily="50" charset="-128"/>
                        </a:rPr>
                        <a:t>○アメリカを代表する主要テクノロジー・イノベーションハブ都市　○スタートアップを支えるエコシステムの確立</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67609292"/>
                  </a:ext>
                </a:extLst>
              </a:tr>
              <a:tr h="0">
                <a:tc>
                  <a:txBody>
                    <a:bodyPr/>
                    <a:lstStyle/>
                    <a:p>
                      <a:r>
                        <a:rPr kumimoji="1" lang="ja-JP" altLang="en-US" sz="1100" b="1" dirty="0" smtClean="0">
                          <a:solidFill>
                            <a:schemeClr val="tx1"/>
                          </a:solidFill>
                          <a:latin typeface="Meiryo UI" panose="020B0604030504040204" pitchFamily="50" charset="-128"/>
                          <a:ea typeface="Meiryo UI" panose="020B0604030504040204" pitchFamily="50" charset="-128"/>
                        </a:rPr>
                        <a:t>バルセロナ</a:t>
                      </a:r>
                      <a:endParaRPr kumimoji="1" lang="ja-JP" altLang="en-US" sz="1100" b="1" dirty="0">
                        <a:solidFill>
                          <a:schemeClr val="tx1"/>
                        </a:solidFill>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rPr>
                        <a:t>○オリンピックのインパクトを活用し、文化と経済が共に発展する戦略（バルセロナ・モデル）を打ち出し、都市再生に成功</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smtClean="0">
                          <a:solidFill>
                            <a:schemeClr val="tx1"/>
                          </a:solidFill>
                          <a:latin typeface="Meiryo UI" panose="020B0604030504040204" pitchFamily="50" charset="-128"/>
                          <a:ea typeface="Meiryo UI" panose="020B0604030504040204" pitchFamily="50" charset="-128"/>
                        </a:rPr>
                        <a:t>○産業構造の転換に成功（繊維産業→メディア、ＩＴ、バイオメディカル、エネルギー、文化）　○スマートシティとしても世界的に注目</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728872181"/>
                  </a:ext>
                </a:extLst>
              </a:tr>
              <a:tr h="0">
                <a:tc>
                  <a:txBody>
                    <a:bodyPr/>
                    <a:lstStyle/>
                    <a:p>
                      <a:r>
                        <a:rPr kumimoji="1" lang="ja-JP" altLang="en-US" sz="1100" b="1" dirty="0" smtClean="0">
                          <a:solidFill>
                            <a:schemeClr val="tx1"/>
                          </a:solidFill>
                          <a:latin typeface="Meiryo UI" panose="020B0604030504040204" pitchFamily="50" charset="-128"/>
                          <a:ea typeface="Meiryo UI" panose="020B0604030504040204" pitchFamily="50" charset="-128"/>
                        </a:rPr>
                        <a:t>ピッツバーグ</a:t>
                      </a:r>
                      <a:endParaRPr kumimoji="1" lang="ja-JP" altLang="en-US" sz="1100" b="1" dirty="0">
                        <a:solidFill>
                          <a:schemeClr val="tx1"/>
                        </a:solidFill>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rPr>
                        <a:t>○産業構造の転換に成功（製鉄産業→医療産業、ハイテク産業、教育、スポーツなど）</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smtClean="0">
                          <a:solidFill>
                            <a:schemeClr val="tx1"/>
                          </a:solidFill>
                          <a:latin typeface="Meiryo UI" panose="020B0604030504040204" pitchFamily="50" charset="-128"/>
                          <a:ea typeface="Meiryo UI" panose="020B0604030504040204" pitchFamily="50" charset="-128"/>
                        </a:rPr>
                        <a:t>○大学の集積等を活かし、イノベーションエコシステムを形成　</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569433934"/>
                  </a:ext>
                </a:extLst>
              </a:tr>
              <a:tr h="0">
                <a:tc>
                  <a:txBody>
                    <a:bodyPr/>
                    <a:lstStyle/>
                    <a:p>
                      <a:r>
                        <a:rPr kumimoji="1" lang="ja-JP" altLang="en-US" sz="1100" b="1" dirty="0" smtClean="0">
                          <a:solidFill>
                            <a:schemeClr val="tx1"/>
                          </a:solidFill>
                          <a:latin typeface="Meiryo UI" panose="020B0604030504040204" pitchFamily="50" charset="-128"/>
                          <a:ea typeface="Meiryo UI" panose="020B0604030504040204" pitchFamily="50" charset="-128"/>
                        </a:rPr>
                        <a:t>マンチェスター</a:t>
                      </a:r>
                      <a:endParaRPr kumimoji="1" lang="ja-JP" altLang="en-US" sz="1100" b="1" dirty="0">
                        <a:solidFill>
                          <a:schemeClr val="tx1"/>
                        </a:solidFill>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○産業構造の転換に成功（繊維産業→ライフサイエンス・ヘルスケア、高度製造業、クリエイティブ・デジタル産業など）</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smtClean="0">
                          <a:solidFill>
                            <a:schemeClr val="tx1"/>
                          </a:solidFill>
                          <a:latin typeface="Meiryo UI" panose="020B0604030504040204" pitchFamily="50" charset="-128"/>
                          <a:ea typeface="Meiryo UI" panose="020B0604030504040204" pitchFamily="50" charset="-128"/>
                        </a:rPr>
                        <a:t>○スマートシティの取組を展開　○マンチェスター国際空港を有し、交通アクセスの利便性が高い</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910449256"/>
                  </a:ext>
                </a:extLst>
              </a:tr>
              <a:tr h="145869">
                <a:tc>
                  <a:txBody>
                    <a:bodyPr/>
                    <a:lstStyle/>
                    <a:p>
                      <a:r>
                        <a:rPr kumimoji="1" lang="ja-JP" altLang="en-US" sz="1100" b="1" dirty="0" smtClean="0">
                          <a:solidFill>
                            <a:schemeClr val="tx1"/>
                          </a:solidFill>
                          <a:latin typeface="Meiryo UI" panose="020B0604030504040204" pitchFamily="50" charset="-128"/>
                          <a:ea typeface="Meiryo UI" panose="020B0604030504040204" pitchFamily="50" charset="-128"/>
                        </a:rPr>
                        <a:t>ポートランド</a:t>
                      </a:r>
                      <a:endParaRPr kumimoji="1" lang="ja-JP" altLang="en-US" sz="1100" b="1" dirty="0">
                        <a:solidFill>
                          <a:schemeClr val="tx1"/>
                        </a:solidFill>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rPr>
                        <a:t>○人口減少化において人口が増え続けている街。全米で住みたい街１位（職住近接による「</a:t>
                      </a:r>
                      <a:r>
                        <a:rPr kumimoji="1" lang="en-US" altLang="ja-JP" sz="1100" dirty="0" smtClean="0">
                          <a:solidFill>
                            <a:schemeClr val="tx1"/>
                          </a:solidFill>
                          <a:latin typeface="Meiryo UI" panose="020B0604030504040204" pitchFamily="50" charset="-128"/>
                          <a:ea typeface="Meiryo UI" panose="020B0604030504040204" pitchFamily="50" charset="-128"/>
                        </a:rPr>
                        <a:t>20</a:t>
                      </a:r>
                      <a:r>
                        <a:rPr kumimoji="1" lang="ja-JP" altLang="en-US" sz="1100" dirty="0" smtClean="0">
                          <a:solidFill>
                            <a:schemeClr val="tx1"/>
                          </a:solidFill>
                          <a:latin typeface="Meiryo UI" panose="020B0604030504040204" pitchFamily="50" charset="-128"/>
                          <a:ea typeface="Meiryo UI" panose="020B0604030504040204" pitchFamily="50" charset="-128"/>
                        </a:rPr>
                        <a:t>分圏コミュニティ」を形成）</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○産業構造の転換に成功（農林業→製鉄・造船→クリーンビジネス、スポーツ、ソフトウエアなど）</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357828030"/>
                  </a:ext>
                </a:extLst>
              </a:tr>
            </a:tbl>
          </a:graphicData>
        </a:graphic>
      </p:graphicFrame>
      <p:sp>
        <p:nvSpPr>
          <p:cNvPr id="12" name="正方形/長方形 11"/>
          <p:cNvSpPr/>
          <p:nvPr/>
        </p:nvSpPr>
        <p:spPr>
          <a:xfrm>
            <a:off x="121024" y="5772503"/>
            <a:ext cx="8903013" cy="106456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schemeClr val="bg1"/>
                </a:solidFill>
                <a:latin typeface="Meiryo UI" panose="020B0604030504040204" pitchFamily="50" charset="-128"/>
                <a:ea typeface="Meiryo UI" panose="020B0604030504040204" pitchFamily="50" charset="-128"/>
              </a:rPr>
              <a:t>世界の発展都市における共通点</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r>
              <a:rPr kumimoji="1" lang="ja-JP" altLang="en-US" sz="1200" b="1" dirty="0" smtClean="0">
                <a:solidFill>
                  <a:schemeClr val="bg1"/>
                </a:solidFill>
                <a:latin typeface="Meiryo UI" panose="020B0604030504040204" pitchFamily="50" charset="-128"/>
                <a:ea typeface="Meiryo UI" panose="020B0604030504040204" pitchFamily="50" charset="-128"/>
              </a:rPr>
              <a:t>　➢</a:t>
            </a:r>
            <a:r>
              <a:rPr kumimoji="1" lang="ja-JP" altLang="en-US" sz="1200" b="1" dirty="0">
                <a:solidFill>
                  <a:schemeClr val="bg1"/>
                </a:solidFill>
                <a:latin typeface="Meiryo UI" panose="020B0604030504040204" pitchFamily="50" charset="-128"/>
                <a:ea typeface="Meiryo UI" panose="020B0604030504040204" pitchFamily="50" charset="-128"/>
              </a:rPr>
              <a:t>大学や研究機関が都心（都市の近郊地域）に存在。</a:t>
            </a:r>
          </a:p>
          <a:p>
            <a:r>
              <a:rPr kumimoji="1" lang="ja-JP" altLang="en-US" sz="1200" b="1" dirty="0">
                <a:solidFill>
                  <a:schemeClr val="bg1"/>
                </a:solidFill>
                <a:latin typeface="Meiryo UI" panose="020B0604030504040204" pitchFamily="50" charset="-128"/>
                <a:ea typeface="Meiryo UI" panose="020B0604030504040204" pitchFamily="50" charset="-128"/>
              </a:rPr>
              <a:t>　➢ベンチャーキャピタル（</a:t>
            </a:r>
            <a:r>
              <a:rPr kumimoji="1" lang="en-US" altLang="ja-JP" sz="1200" b="1" dirty="0">
                <a:solidFill>
                  <a:schemeClr val="bg1"/>
                </a:solidFill>
                <a:latin typeface="Meiryo UI" panose="020B0604030504040204" pitchFamily="50" charset="-128"/>
                <a:ea typeface="Meiryo UI" panose="020B0604030504040204" pitchFamily="50" charset="-128"/>
              </a:rPr>
              <a:t>VC</a:t>
            </a:r>
            <a:r>
              <a:rPr kumimoji="1" lang="ja-JP" altLang="en-US" sz="1200" b="1" dirty="0" smtClean="0">
                <a:solidFill>
                  <a:schemeClr val="bg1"/>
                </a:solidFill>
                <a:latin typeface="Meiryo UI" panose="020B0604030504040204" pitchFamily="50" charset="-128"/>
                <a:ea typeface="Meiryo UI" panose="020B0604030504040204" pitchFamily="50" charset="-128"/>
              </a:rPr>
              <a:t>）、投資家</a:t>
            </a:r>
            <a:r>
              <a:rPr kumimoji="1" lang="ja-JP" altLang="en-US" sz="1200" b="1" dirty="0">
                <a:solidFill>
                  <a:schemeClr val="bg1"/>
                </a:solidFill>
                <a:latin typeface="Meiryo UI" panose="020B0604030504040204" pitchFamily="50" charset="-128"/>
                <a:ea typeface="Meiryo UI" panose="020B0604030504040204" pitchFamily="50" charset="-128"/>
              </a:rPr>
              <a:t>による支援。スタートアップを包括的にサポートする体制が充実。</a:t>
            </a:r>
          </a:p>
          <a:p>
            <a:r>
              <a:rPr kumimoji="1" lang="ja-JP" altLang="en-US" sz="1200" b="1" dirty="0">
                <a:solidFill>
                  <a:schemeClr val="bg1"/>
                </a:solidFill>
                <a:latin typeface="Meiryo UI" panose="020B0604030504040204" pitchFamily="50" charset="-128"/>
                <a:ea typeface="Meiryo UI" panose="020B0604030504040204" pitchFamily="50" charset="-128"/>
              </a:rPr>
              <a:t>　➢革新的な企業の集積による雇用創出と、大学やベンチャー企業との連携によるイノベーションの促進。</a:t>
            </a:r>
          </a:p>
          <a:p>
            <a:r>
              <a:rPr kumimoji="1" lang="ja-JP" altLang="en-US" sz="1200" b="1" dirty="0">
                <a:solidFill>
                  <a:schemeClr val="bg1"/>
                </a:solidFill>
                <a:latin typeface="Meiryo UI" panose="020B0604030504040204" pitchFamily="50" charset="-128"/>
                <a:ea typeface="Meiryo UI" panose="020B0604030504040204" pitchFamily="50" charset="-128"/>
              </a:rPr>
              <a:t>　➢地域外からの優秀な人材をも惹きつける良質な生活環境及び移住し易い環境</a:t>
            </a:r>
            <a:r>
              <a:rPr kumimoji="1" lang="ja-JP" altLang="en-US" sz="1200" b="1" dirty="0" smtClean="0">
                <a:solidFill>
                  <a:schemeClr val="bg1"/>
                </a:solidFill>
                <a:latin typeface="Meiryo UI" panose="020B0604030504040204" pitchFamily="50" charset="-128"/>
                <a:ea typeface="Meiryo UI" panose="020B0604030504040204" pitchFamily="50" charset="-128"/>
              </a:rPr>
              <a:t>。</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p:txBody>
      </p:sp>
      <p:sp>
        <p:nvSpPr>
          <p:cNvPr id="11" name="スライド番号プレースホルダー 3"/>
          <p:cNvSpPr>
            <a:spLocks noGrp="1"/>
          </p:cNvSpPr>
          <p:nvPr>
            <p:ph type="sldNum" sz="quarter" idx="12"/>
          </p:nvPr>
        </p:nvSpPr>
        <p:spPr>
          <a:xfrm>
            <a:off x="8780929" y="6621260"/>
            <a:ext cx="363071" cy="236740"/>
          </a:xfrm>
          <a:solidFill>
            <a:schemeClr val="accent4"/>
          </a:solidFill>
        </p:spPr>
        <p:txBody>
          <a:bodyPr/>
          <a:lstStyle/>
          <a:p>
            <a:r>
              <a:rPr kumimoji="1" lang="en-US" altLang="ja-JP" b="1" dirty="0">
                <a:solidFill>
                  <a:schemeClr val="tx1"/>
                </a:solidFill>
              </a:rPr>
              <a:t>5</a:t>
            </a:r>
            <a:endParaRPr kumimoji="1" lang="ja-JP" altLang="en-US" b="1" dirty="0">
              <a:solidFill>
                <a:schemeClr val="tx1"/>
              </a:solidFill>
            </a:endParaRPr>
          </a:p>
        </p:txBody>
      </p:sp>
    </p:spTree>
    <p:extLst>
      <p:ext uri="{BB962C8B-B14F-4D97-AF65-F5344CB8AC3E}">
        <p14:creationId xmlns:p14="http://schemas.microsoft.com/office/powerpoint/2010/main" val="3959107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ホームベース 52"/>
          <p:cNvSpPr/>
          <p:nvPr/>
        </p:nvSpPr>
        <p:spPr>
          <a:xfrm>
            <a:off x="-1" y="491207"/>
            <a:ext cx="9064379" cy="647363"/>
          </a:xfrm>
          <a:prstGeom prst="homePlat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0" y="0"/>
            <a:ext cx="9144000" cy="441058"/>
          </a:xfrm>
          <a:solidFill>
            <a:srgbClr val="002060"/>
          </a:solidFill>
        </p:spPr>
        <p:txBody>
          <a:bodyPr>
            <a:noAutofit/>
          </a:bodyPr>
          <a:lstStyle/>
          <a:p>
            <a:pPr algn="ctr"/>
            <a:r>
              <a:rPr kumimoji="1" lang="ja-JP" altLang="en-US" sz="2400" b="1" dirty="0" smtClean="0">
                <a:solidFill>
                  <a:schemeClr val="bg1"/>
                </a:solidFill>
                <a:latin typeface="Meiryo UI" panose="020B0604030504040204" pitchFamily="50" charset="-128"/>
                <a:ea typeface="Meiryo UI" panose="020B0604030504040204" pitchFamily="50" charset="-128"/>
              </a:rPr>
              <a:t>大阪の将来像を導く</a:t>
            </a:r>
            <a:r>
              <a:rPr lang="ja-JP" altLang="en-US" sz="2400" b="1" dirty="0">
                <a:solidFill>
                  <a:schemeClr val="bg1"/>
                </a:solidFill>
                <a:latin typeface="Meiryo UI" panose="020B0604030504040204" pitchFamily="50" charset="-128"/>
                <a:ea typeface="Meiryo UI" panose="020B0604030504040204" pitchFamily="50" charset="-128"/>
              </a:rPr>
              <a:t>考え方</a:t>
            </a:r>
            <a:r>
              <a:rPr kumimoji="1" lang="ja-JP" altLang="en-US" sz="2400" b="1" dirty="0" smtClean="0">
                <a:solidFill>
                  <a:schemeClr val="bg1"/>
                </a:solidFill>
                <a:latin typeface="Meiryo UI" panose="020B0604030504040204" pitchFamily="50" charset="-128"/>
                <a:ea typeface="Meiryo UI" panose="020B0604030504040204" pitchFamily="50" charset="-128"/>
              </a:rPr>
              <a:t>④・⑤</a:t>
            </a:r>
            <a:endParaRPr kumimoji="1" lang="ja-JP" altLang="en-US" sz="2400" b="1" dirty="0">
              <a:solidFill>
                <a:schemeClr val="bg1"/>
              </a:solidFill>
              <a:latin typeface="Meiryo UI" panose="020B0604030504040204" pitchFamily="50" charset="-128"/>
              <a:ea typeface="Meiryo UI" panose="020B0604030504040204" pitchFamily="50" charset="-128"/>
            </a:endParaRPr>
          </a:p>
        </p:txBody>
      </p:sp>
      <p:sp>
        <p:nvSpPr>
          <p:cNvPr id="44" name="テキスト ボックス 43"/>
          <p:cNvSpPr txBox="1"/>
          <p:nvPr/>
        </p:nvSpPr>
        <p:spPr>
          <a:xfrm>
            <a:off x="427589" y="821230"/>
            <a:ext cx="2599059" cy="276999"/>
          </a:xfrm>
          <a:prstGeom prst="rect">
            <a:avLst/>
          </a:prstGeom>
          <a:solidFill>
            <a:schemeClr val="bg1"/>
          </a:solidFill>
          <a:ln w="19050" cmpd="sng">
            <a:noFill/>
            <a:prstDash val="solid"/>
          </a:ln>
        </p:spPr>
        <p:txBody>
          <a:bodyPr wrap="square" rtlCol="0">
            <a:spAutoFit/>
          </a:bodyPr>
          <a:lstStyle/>
          <a:p>
            <a:pPr marL="265100" indent="-265100" algn="ctr"/>
            <a:r>
              <a:rPr kumimoji="1" lang="ja-JP" altLang="en-US" sz="1200" dirty="0" smtClean="0">
                <a:latin typeface="Meiryo UI" panose="020B0604030504040204" pitchFamily="50" charset="-128"/>
                <a:ea typeface="Meiryo UI" panose="020B0604030504040204" pitchFamily="50" charset="-128"/>
              </a:rPr>
              <a:t>④</a:t>
            </a:r>
            <a:r>
              <a:rPr kumimoji="1" lang="en-US" altLang="ja-JP" sz="1200" dirty="0" smtClean="0">
                <a:latin typeface="Meiryo UI" panose="020B0604030504040204" pitchFamily="50" charset="-128"/>
                <a:ea typeface="Meiryo UI" panose="020B0604030504040204" pitchFamily="50" charset="-128"/>
              </a:rPr>
              <a:t>1970</a:t>
            </a:r>
            <a:r>
              <a:rPr kumimoji="1" lang="ja-JP" altLang="en-US" sz="1200" dirty="0" smtClean="0">
                <a:latin typeface="Meiryo UI" panose="020B0604030504040204" pitchFamily="50" charset="-128"/>
                <a:ea typeface="Meiryo UI" panose="020B0604030504040204" pitchFamily="50" charset="-128"/>
              </a:rPr>
              <a:t>年万博の成果等</a:t>
            </a:r>
            <a:endParaRPr kumimoji="1" lang="en-US" altLang="ja-JP" sz="1200" dirty="0">
              <a:latin typeface="Meiryo UI" panose="020B0604030504040204" pitchFamily="50" charset="-128"/>
              <a:ea typeface="Meiryo UI" panose="020B0604030504040204" pitchFamily="50" charset="-128"/>
            </a:endParaRPr>
          </a:p>
        </p:txBody>
      </p:sp>
      <p:sp>
        <p:nvSpPr>
          <p:cNvPr id="45" name="テキスト ボックス 44"/>
          <p:cNvSpPr txBox="1"/>
          <p:nvPr/>
        </p:nvSpPr>
        <p:spPr>
          <a:xfrm>
            <a:off x="3081497" y="821673"/>
            <a:ext cx="2792683" cy="276999"/>
          </a:xfrm>
          <a:prstGeom prst="rect">
            <a:avLst/>
          </a:prstGeom>
          <a:solidFill>
            <a:schemeClr val="bg1"/>
          </a:solidFill>
          <a:ln w="19050" cmpd="sng">
            <a:noFill/>
            <a:prstDash val="solid"/>
          </a:ln>
        </p:spPr>
        <p:txBody>
          <a:bodyPr wrap="square" rtlCol="0">
            <a:spAutoFit/>
          </a:bodyPr>
          <a:lstStyle/>
          <a:p>
            <a:pPr marL="265100" indent="-265100" algn="ctr"/>
            <a:r>
              <a:rPr kumimoji="1" lang="ja-JP" altLang="en-US" sz="1200" dirty="0" smtClean="0">
                <a:latin typeface="Meiryo UI" panose="020B0604030504040204" pitchFamily="50" charset="-128"/>
                <a:ea typeface="Meiryo UI" panose="020B0604030504040204" pitchFamily="50" charset="-128"/>
              </a:rPr>
              <a:t>⑤</a:t>
            </a:r>
            <a:r>
              <a:rPr kumimoji="1" lang="en-US" altLang="ja-JP" sz="1200" dirty="0" smtClean="0">
                <a:latin typeface="Meiryo UI" panose="020B0604030504040204" pitchFamily="50" charset="-128"/>
                <a:ea typeface="Meiryo UI" panose="020B0604030504040204" pitchFamily="50" charset="-128"/>
              </a:rPr>
              <a:t>2025</a:t>
            </a:r>
            <a:r>
              <a:rPr kumimoji="1" lang="ja-JP" altLang="en-US" sz="1200" dirty="0" smtClean="0">
                <a:latin typeface="Meiryo UI" panose="020B0604030504040204" pitchFamily="50" charset="-128"/>
                <a:ea typeface="Meiryo UI" panose="020B0604030504040204" pitchFamily="50" charset="-128"/>
              </a:rPr>
              <a:t>年大阪・関西万博の意義</a:t>
            </a:r>
            <a:endParaRPr kumimoji="1" lang="en-US" altLang="ja-JP" sz="1200" dirty="0">
              <a:latin typeface="Meiryo UI" panose="020B0604030504040204" pitchFamily="50" charset="-128"/>
              <a:ea typeface="Meiryo UI" panose="020B0604030504040204" pitchFamily="50" charset="-128"/>
            </a:endParaRPr>
          </a:p>
        </p:txBody>
      </p:sp>
      <p:sp>
        <p:nvSpPr>
          <p:cNvPr id="19" name="正方形/長方形 18"/>
          <p:cNvSpPr/>
          <p:nvPr/>
        </p:nvSpPr>
        <p:spPr>
          <a:xfrm>
            <a:off x="121024" y="1211831"/>
            <a:ext cx="8903013" cy="44762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④</a:t>
            </a:r>
            <a:r>
              <a:rPr kumimoji="1" lang="en-US" altLang="ja-JP" sz="1100" b="1" dirty="0" smtClean="0">
                <a:solidFill>
                  <a:schemeClr val="tx1"/>
                </a:solidFill>
                <a:latin typeface="Meiryo UI" panose="020B0604030504040204" pitchFamily="50" charset="-128"/>
                <a:ea typeface="Meiryo UI" panose="020B0604030504040204" pitchFamily="50" charset="-128"/>
              </a:rPr>
              <a:t>1970</a:t>
            </a:r>
            <a:r>
              <a:rPr kumimoji="1" lang="ja-JP" altLang="en-US" sz="1100" b="1" dirty="0" smtClean="0">
                <a:solidFill>
                  <a:schemeClr val="tx1"/>
                </a:solidFill>
                <a:latin typeface="Meiryo UI" panose="020B0604030504040204" pitchFamily="50" charset="-128"/>
                <a:ea typeface="Meiryo UI" panose="020B0604030504040204" pitchFamily="50" charset="-128"/>
              </a:rPr>
              <a:t>年万博の成果等</a:t>
            </a:r>
            <a:r>
              <a:rPr kumimoji="1" lang="en-US" altLang="ja-JP" sz="1100" b="1" dirty="0" smtClean="0">
                <a:solidFill>
                  <a:schemeClr val="tx1"/>
                </a:solidFill>
                <a:latin typeface="Meiryo UI" panose="020B0604030504040204" pitchFamily="50" charset="-128"/>
                <a:ea typeface="Meiryo UI" panose="020B0604030504040204" pitchFamily="50" charset="-128"/>
              </a:rPr>
              <a:t>】</a:t>
            </a:r>
          </a:p>
          <a:p>
            <a:r>
              <a:rPr kumimoji="1" lang="ja-JP" altLang="en-US" sz="1100" b="1" dirty="0" smtClean="0">
                <a:solidFill>
                  <a:schemeClr val="tx1"/>
                </a:solidFill>
                <a:latin typeface="Meiryo UI" panose="020B0604030504040204" pitchFamily="50" charset="-128"/>
                <a:ea typeface="Meiryo UI" panose="020B0604030504040204" pitchFamily="50" charset="-128"/>
              </a:rPr>
              <a:t>▼経済効果</a:t>
            </a:r>
            <a:endParaRPr kumimoji="1" lang="ja-JP" altLang="en-US" sz="1100" b="1"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100" dirty="0">
                <a:solidFill>
                  <a:schemeClr val="tx1"/>
                </a:solidFill>
                <a:latin typeface="Meiryo UI" panose="020B0604030504040204" pitchFamily="50" charset="-128"/>
                <a:ea typeface="Meiryo UI" panose="020B0604030504040204" pitchFamily="50" charset="-128"/>
              </a:rPr>
              <a:t>　・３兆３千億円と</a:t>
            </a:r>
            <a:r>
              <a:rPr kumimoji="1" lang="ja-JP" altLang="en-US" sz="1100" dirty="0" smtClean="0">
                <a:solidFill>
                  <a:schemeClr val="tx1"/>
                </a:solidFill>
                <a:latin typeface="Meiryo UI" panose="020B0604030504040204" pitchFamily="50" charset="-128"/>
                <a:ea typeface="Meiryo UI" panose="020B0604030504040204" pitchFamily="50" charset="-128"/>
              </a:rPr>
              <a:t>いわれる経済効果を生み出すとともに</a:t>
            </a:r>
            <a:r>
              <a:rPr kumimoji="1" lang="ja-JP" altLang="en-US" sz="1100" b="1" dirty="0" smtClean="0">
                <a:solidFill>
                  <a:schemeClr val="tx1"/>
                </a:solidFill>
                <a:latin typeface="Meiryo UI" panose="020B0604030504040204" pitchFamily="50" charset="-128"/>
                <a:ea typeface="Meiryo UI" panose="020B0604030504040204" pitchFamily="50" charset="-128"/>
              </a:rPr>
              <a:t>、近畿圏</a:t>
            </a:r>
            <a:r>
              <a:rPr kumimoji="1" lang="ja-JP" altLang="en-US" sz="1100" b="1" dirty="0">
                <a:solidFill>
                  <a:schemeClr val="tx1"/>
                </a:solidFill>
                <a:latin typeface="Meiryo UI" panose="020B0604030504040204" pitchFamily="50" charset="-128"/>
                <a:ea typeface="Meiryo UI" panose="020B0604030504040204" pitchFamily="50" charset="-128"/>
              </a:rPr>
              <a:t>における経済基盤の強化</a:t>
            </a:r>
            <a:r>
              <a:rPr kumimoji="1" lang="ja-JP" altLang="en-US" sz="1100" b="1" dirty="0" smtClean="0">
                <a:solidFill>
                  <a:schemeClr val="tx1"/>
                </a:solidFill>
                <a:latin typeface="Meiryo UI" panose="020B0604030504040204" pitchFamily="50" charset="-128"/>
                <a:ea typeface="Meiryo UI" panose="020B0604030504040204" pitchFamily="50" charset="-128"/>
              </a:rPr>
              <a:t>、特に交通網</a:t>
            </a:r>
            <a:r>
              <a:rPr kumimoji="1" lang="ja-JP" altLang="en-US" sz="1100" b="1" dirty="0">
                <a:solidFill>
                  <a:schemeClr val="tx1"/>
                </a:solidFill>
                <a:latin typeface="Meiryo UI" panose="020B0604030504040204" pitchFamily="50" charset="-128"/>
                <a:ea typeface="Meiryo UI" panose="020B0604030504040204" pitchFamily="50" charset="-128"/>
              </a:rPr>
              <a:t>の</a:t>
            </a:r>
            <a:r>
              <a:rPr kumimoji="1" lang="ja-JP" altLang="en-US" sz="1100" b="1" dirty="0" smtClean="0">
                <a:solidFill>
                  <a:schemeClr val="tx1"/>
                </a:solidFill>
                <a:latin typeface="Meiryo UI" panose="020B0604030504040204" pitchFamily="50" charset="-128"/>
                <a:ea typeface="Meiryo UI" panose="020B0604030504040204" pitchFamily="50" charset="-128"/>
              </a:rPr>
              <a:t>整備が進展</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b="1" dirty="0" smtClean="0">
                <a:solidFill>
                  <a:schemeClr val="tx1"/>
                </a:solidFill>
                <a:latin typeface="Meiryo UI" panose="020B0604030504040204" pitchFamily="50" charset="-128"/>
                <a:ea typeface="Meiryo UI" panose="020B0604030504040204" pitchFamily="50" charset="-128"/>
              </a:rPr>
              <a:t>▼世界中の英知が結集（教育実験の場）</a:t>
            </a:r>
            <a:endParaRPr kumimoji="1" lang="ja-JP" altLang="en-US" sz="1100" b="1"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100" dirty="0">
                <a:solidFill>
                  <a:schemeClr val="tx1"/>
                </a:solidFill>
                <a:latin typeface="Meiryo UI" panose="020B0604030504040204" pitchFamily="50" charset="-128"/>
                <a:ea typeface="Meiryo UI" panose="020B0604030504040204" pitchFamily="50" charset="-128"/>
              </a:rPr>
              <a:t>　・世界中の英知が結集されることで、かつてない規模の教育実験の場になるとともに、</a:t>
            </a:r>
            <a:r>
              <a:rPr kumimoji="1" lang="ja-JP" altLang="en-US" sz="1100" b="1" dirty="0">
                <a:solidFill>
                  <a:schemeClr val="tx1"/>
                </a:solidFill>
                <a:latin typeface="Meiryo UI" panose="020B0604030504040204" pitchFamily="50" charset="-128"/>
                <a:ea typeface="Meiryo UI" panose="020B0604030504040204" pitchFamily="50" charset="-128"/>
              </a:rPr>
              <a:t>「世界の中の</a:t>
            </a:r>
            <a:r>
              <a:rPr kumimoji="1" lang="ja-JP" altLang="en-US" sz="1100" b="1" dirty="0" smtClean="0">
                <a:solidFill>
                  <a:schemeClr val="tx1"/>
                </a:solidFill>
                <a:latin typeface="Meiryo UI" panose="020B0604030504040204" pitchFamily="50" charset="-128"/>
                <a:ea typeface="Meiryo UI" panose="020B0604030504040204" pitchFamily="50" charset="-128"/>
              </a:rPr>
              <a:t>日本・大阪」</a:t>
            </a:r>
            <a:r>
              <a:rPr kumimoji="1" lang="ja-JP" altLang="en-US" sz="1100" b="1" dirty="0">
                <a:solidFill>
                  <a:schemeClr val="tx1"/>
                </a:solidFill>
                <a:latin typeface="Meiryo UI" panose="020B0604030504040204" pitchFamily="50" charset="-128"/>
                <a:ea typeface="Meiryo UI" panose="020B0604030504040204" pitchFamily="50" charset="-128"/>
              </a:rPr>
              <a:t>という認識を</a:t>
            </a:r>
            <a:r>
              <a:rPr kumimoji="1" lang="ja-JP" altLang="en-US" sz="1100" b="1" dirty="0" smtClean="0">
                <a:solidFill>
                  <a:schemeClr val="tx1"/>
                </a:solidFill>
                <a:latin typeface="Meiryo UI" panose="020B0604030504040204" pitchFamily="50" charset="-128"/>
                <a:ea typeface="Meiryo UI" panose="020B0604030504040204" pitchFamily="50" charset="-128"/>
              </a:rPr>
              <a:t>呼び覚ます機会</a:t>
            </a:r>
            <a:r>
              <a:rPr kumimoji="1" lang="ja-JP" altLang="en-US" sz="1100" dirty="0" smtClean="0">
                <a:solidFill>
                  <a:schemeClr val="tx1"/>
                </a:solidFill>
                <a:latin typeface="Meiryo UI" panose="020B0604030504040204" pitchFamily="50" charset="-128"/>
                <a:ea typeface="Meiryo UI" panose="020B0604030504040204" pitchFamily="50" charset="-128"/>
              </a:rPr>
              <a:t>となる。</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b="1" dirty="0" smtClean="0">
                <a:solidFill>
                  <a:schemeClr val="tx1"/>
                </a:solidFill>
                <a:latin typeface="Meiryo UI" panose="020B0604030504040204" pitchFamily="50" charset="-128"/>
                <a:ea typeface="Meiryo UI" panose="020B0604030504040204" pitchFamily="50" charset="-128"/>
              </a:rPr>
              <a:t>▼新たな技術・ビジネス手法の創出</a:t>
            </a:r>
            <a:endParaRPr kumimoji="1" lang="ja-JP" altLang="en-US" sz="1100" b="1"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100" dirty="0">
                <a:solidFill>
                  <a:schemeClr val="tx1"/>
                </a:solidFill>
                <a:latin typeface="Meiryo UI" panose="020B0604030504040204" pitchFamily="50" charset="-128"/>
                <a:ea typeface="Meiryo UI" panose="020B0604030504040204" pitchFamily="50" charset="-128"/>
              </a:rPr>
              <a:t>　・電気自動車や動く歩道などの</a:t>
            </a:r>
            <a:r>
              <a:rPr kumimoji="1" lang="ja-JP" altLang="en-US" sz="1100" b="1" dirty="0">
                <a:solidFill>
                  <a:schemeClr val="tx1"/>
                </a:solidFill>
                <a:latin typeface="Meiryo UI" panose="020B0604030504040204" pitchFamily="50" charset="-128"/>
                <a:ea typeface="Meiryo UI" panose="020B0604030504040204" pitchFamily="50" charset="-128"/>
              </a:rPr>
              <a:t>新技術</a:t>
            </a:r>
            <a:r>
              <a:rPr kumimoji="1" lang="ja-JP" altLang="en-US" sz="1100" dirty="0">
                <a:solidFill>
                  <a:schemeClr val="tx1"/>
                </a:solidFill>
                <a:latin typeface="Meiryo UI" panose="020B0604030504040204" pitchFamily="50" charset="-128"/>
                <a:ea typeface="Meiryo UI" panose="020B0604030504040204" pitchFamily="50" charset="-128"/>
              </a:rPr>
              <a:t>や</a:t>
            </a:r>
            <a:r>
              <a:rPr kumimoji="1" lang="ja-JP" altLang="en-US" sz="1100" dirty="0" smtClean="0">
                <a:solidFill>
                  <a:schemeClr val="tx1"/>
                </a:solidFill>
                <a:latin typeface="Meiryo UI" panose="020B0604030504040204" pitchFamily="50" charset="-128"/>
                <a:ea typeface="Meiryo UI" panose="020B0604030504040204" pitchFamily="50" charset="-128"/>
              </a:rPr>
              <a:t>、ジョイントベンチャー方式</a:t>
            </a:r>
            <a:r>
              <a:rPr kumimoji="1" lang="ja-JP" altLang="en-US" sz="1100" dirty="0">
                <a:solidFill>
                  <a:schemeClr val="tx1"/>
                </a:solidFill>
                <a:latin typeface="Meiryo UI" panose="020B0604030504040204" pitchFamily="50" charset="-128"/>
                <a:ea typeface="Meiryo UI" panose="020B0604030504040204" pitchFamily="50" charset="-128"/>
              </a:rPr>
              <a:t>や海外企業との連携など、</a:t>
            </a:r>
            <a:r>
              <a:rPr kumimoji="1" lang="ja-JP" altLang="en-US" sz="1100" b="1" dirty="0">
                <a:solidFill>
                  <a:schemeClr val="tx1"/>
                </a:solidFill>
                <a:latin typeface="Meiryo UI" panose="020B0604030504040204" pitchFamily="50" charset="-128"/>
                <a:ea typeface="Meiryo UI" panose="020B0604030504040204" pitchFamily="50" charset="-128"/>
              </a:rPr>
              <a:t>新たなビジネス手法を生み出す契機</a:t>
            </a:r>
            <a:r>
              <a:rPr kumimoji="1" lang="ja-JP" altLang="en-US" sz="1100" dirty="0" smtClean="0">
                <a:solidFill>
                  <a:schemeClr val="tx1"/>
                </a:solidFill>
                <a:latin typeface="Meiryo UI" panose="020B0604030504040204" pitchFamily="50" charset="-128"/>
                <a:ea typeface="Meiryo UI" panose="020B0604030504040204" pitchFamily="50" charset="-128"/>
              </a:rPr>
              <a:t>となった。</a:t>
            </a:r>
            <a:endParaRPr kumimoji="1" lang="ja-JP" altLang="en-US" sz="1100" dirty="0">
              <a:solidFill>
                <a:schemeClr val="tx1"/>
              </a:solidFill>
              <a:latin typeface="Meiryo UI" panose="020B0604030504040204" pitchFamily="50" charset="-128"/>
              <a:ea typeface="Meiryo UI" panose="020B0604030504040204" pitchFamily="50" charset="-128"/>
            </a:endParaRPr>
          </a:p>
          <a:p>
            <a:r>
              <a:rPr kumimoji="1" lang="ja-JP" altLang="en-US" sz="1100" b="1" dirty="0" smtClean="0">
                <a:solidFill>
                  <a:schemeClr val="tx1"/>
                </a:solidFill>
                <a:latin typeface="Meiryo UI" panose="020B0604030504040204" pitchFamily="50" charset="-128"/>
                <a:ea typeface="Meiryo UI" panose="020B0604030504040204" pitchFamily="50" charset="-128"/>
              </a:rPr>
              <a:t>▼若手クリエイター等の発掘・育成</a:t>
            </a:r>
            <a:endParaRPr kumimoji="1" lang="ja-JP" altLang="en-US" sz="1100" b="1"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・大阪万博には分野を問わず、クリエイティブシーンの最先端の人材が投入。その中で</a:t>
            </a:r>
            <a:r>
              <a:rPr kumimoji="1" lang="ja-JP" altLang="en-US" sz="1100" b="1" dirty="0" smtClean="0">
                <a:solidFill>
                  <a:schemeClr val="tx1"/>
                </a:solidFill>
                <a:latin typeface="Meiryo UI" panose="020B0604030504040204" pitchFamily="50" charset="-128"/>
                <a:ea typeface="Meiryo UI" panose="020B0604030504040204" pitchFamily="50" charset="-128"/>
              </a:rPr>
              <a:t>若手の「前衛」、「アングラ」芸術家の活躍の場</a:t>
            </a:r>
            <a:r>
              <a:rPr kumimoji="1" lang="ja-JP" altLang="en-US" sz="1100" dirty="0" smtClean="0">
                <a:solidFill>
                  <a:schemeClr val="tx1"/>
                </a:solidFill>
                <a:latin typeface="Meiryo UI" panose="020B0604030504040204" pitchFamily="50" charset="-128"/>
                <a:ea typeface="Meiryo UI" panose="020B0604030504040204" pitchFamily="50" charset="-128"/>
              </a:rPr>
              <a:t>となった。</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100" b="1" dirty="0" smtClean="0">
                <a:solidFill>
                  <a:schemeClr val="tx1"/>
                </a:solidFill>
                <a:latin typeface="Meiryo UI" panose="020B0604030504040204" pitchFamily="50" charset="-128"/>
                <a:ea typeface="Meiryo UI" panose="020B0604030504040204" pitchFamily="50" charset="-128"/>
              </a:rPr>
              <a:t>▼成功体験を府民と共有</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・大規模な国際イベンドである国際博覧会を成功させた</a:t>
            </a:r>
            <a:r>
              <a:rPr kumimoji="1" lang="ja-JP" altLang="en-US" sz="1100" b="1" dirty="0" smtClean="0">
                <a:solidFill>
                  <a:schemeClr val="tx1"/>
                </a:solidFill>
                <a:latin typeface="Meiryo UI" panose="020B0604030504040204" pitchFamily="50" charset="-128"/>
                <a:ea typeface="Meiryo UI" panose="020B0604030504040204" pitchFamily="50" charset="-128"/>
              </a:rPr>
              <a:t>自信、プライド等を府民と共有</a:t>
            </a:r>
            <a:r>
              <a:rPr kumimoji="1" lang="ja-JP" altLang="en-US" sz="1100" dirty="0" smtClean="0">
                <a:solidFill>
                  <a:schemeClr val="tx1"/>
                </a:solidFill>
                <a:latin typeface="Meiryo UI" panose="020B0604030504040204" pitchFamily="50" charset="-128"/>
                <a:ea typeface="Meiryo UI" panose="020B0604030504040204" pitchFamily="50" charset="-128"/>
              </a:rPr>
              <a:t>。こうした経験が、</a:t>
            </a:r>
            <a:r>
              <a:rPr kumimoji="1" lang="en-US" altLang="ja-JP" sz="1100" dirty="0" smtClean="0">
                <a:solidFill>
                  <a:schemeClr val="tx1"/>
                </a:solidFill>
                <a:latin typeface="Meiryo UI" panose="020B0604030504040204" pitchFamily="50" charset="-128"/>
                <a:ea typeface="Meiryo UI" panose="020B0604030504040204" pitchFamily="50" charset="-128"/>
              </a:rPr>
              <a:t>2025</a:t>
            </a:r>
            <a:r>
              <a:rPr kumimoji="1" lang="ja-JP" altLang="en-US" sz="1100" dirty="0" smtClean="0">
                <a:solidFill>
                  <a:schemeClr val="tx1"/>
                </a:solidFill>
                <a:latin typeface="Meiryo UI" panose="020B0604030504040204" pitchFamily="50" charset="-128"/>
                <a:ea typeface="Meiryo UI" panose="020B0604030504040204" pitchFamily="50" charset="-128"/>
              </a:rPr>
              <a:t>年大阪・関西万博の誘致活動や、万博開催に向けた機運醸成につながっている。</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smtClean="0">
                <a:solidFill>
                  <a:schemeClr val="tx1"/>
                </a:solidFill>
                <a:latin typeface="Meiryo UI" panose="020B0604030504040204" pitchFamily="50" charset="-128"/>
                <a:ea typeface="Meiryo UI" panose="020B0604030504040204" pitchFamily="50" charset="-128"/>
              </a:rPr>
              <a:t>　</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endParaRPr kumimoji="1" lang="en-US" altLang="ja-JP" sz="1100" dirty="0" smtClean="0">
              <a:solidFill>
                <a:schemeClr val="tx1"/>
              </a:solidFill>
              <a:latin typeface="Meiryo UI" panose="020B0604030504040204" pitchFamily="50" charset="-128"/>
              <a:ea typeface="Meiryo UI" panose="020B0604030504040204" pitchFamily="50" charset="-128"/>
            </a:endParaRPr>
          </a:p>
          <a:p>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⑤</a:t>
            </a:r>
            <a:r>
              <a:rPr kumimoji="1" lang="en-US" altLang="ja-JP" sz="1100" b="1" dirty="0" smtClean="0">
                <a:solidFill>
                  <a:schemeClr val="tx1"/>
                </a:solidFill>
                <a:latin typeface="Meiryo UI" panose="020B0604030504040204" pitchFamily="50" charset="-128"/>
                <a:ea typeface="Meiryo UI" panose="020B0604030504040204" pitchFamily="50" charset="-128"/>
              </a:rPr>
              <a:t>2025</a:t>
            </a:r>
            <a:r>
              <a:rPr kumimoji="1" lang="ja-JP" altLang="en-US" sz="1100" b="1" dirty="0" smtClean="0">
                <a:solidFill>
                  <a:schemeClr val="tx1"/>
                </a:solidFill>
                <a:latin typeface="Meiryo UI" panose="020B0604030504040204" pitchFamily="50" charset="-128"/>
                <a:ea typeface="Meiryo UI" panose="020B0604030504040204" pitchFamily="50" charset="-128"/>
              </a:rPr>
              <a:t>年大阪・関西万博の意義</a:t>
            </a:r>
            <a:r>
              <a:rPr kumimoji="1" lang="en-US" altLang="ja-JP" sz="1100" b="1" dirty="0" smtClean="0">
                <a:solidFill>
                  <a:schemeClr val="tx1"/>
                </a:solidFill>
                <a:latin typeface="Meiryo UI" panose="020B0604030504040204" pitchFamily="50" charset="-128"/>
                <a:ea typeface="Meiryo UI" panose="020B0604030504040204" pitchFamily="50" charset="-128"/>
              </a:rPr>
              <a:t>】</a:t>
            </a:r>
            <a:endParaRPr kumimoji="1" lang="en-US" altLang="ja-JP" sz="1100" b="1" dirty="0">
              <a:solidFill>
                <a:schemeClr val="tx1"/>
              </a:solidFill>
              <a:latin typeface="Meiryo UI" panose="020B0604030504040204" pitchFamily="50" charset="-128"/>
              <a:ea typeface="Meiryo UI" panose="020B0604030504040204" pitchFamily="50" charset="-128"/>
            </a:endParaRPr>
          </a:p>
          <a:p>
            <a:r>
              <a:rPr kumimoji="1" lang="ja-JP" altLang="en-US" sz="1100" b="1" dirty="0" smtClean="0">
                <a:solidFill>
                  <a:schemeClr val="tx1"/>
                </a:solidFill>
                <a:latin typeface="Meiryo UI" panose="020B0604030504040204" pitchFamily="50" charset="-128"/>
                <a:ea typeface="Meiryo UI" panose="020B0604030504040204" pitchFamily="50" charset="-128"/>
              </a:rPr>
              <a:t>▼テーマ等</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100" dirty="0" smtClean="0">
                <a:solidFill>
                  <a:schemeClr val="tx1"/>
                </a:solidFill>
                <a:latin typeface="Meiryo UI" panose="020B0604030504040204" pitchFamily="50" charset="-128"/>
                <a:ea typeface="Meiryo UI" panose="020B0604030504040204" pitchFamily="50" charset="-128"/>
              </a:rPr>
              <a:t>　・「いのち輝く未来社会のデザイン」のテーマのもと、世界中の一人ひとりが自ら望む生き方を考え、</a:t>
            </a:r>
            <a:r>
              <a:rPr kumimoji="1" lang="ja-JP" altLang="en-US" sz="1100" b="1" dirty="0" smtClean="0">
                <a:solidFill>
                  <a:schemeClr val="tx1"/>
                </a:solidFill>
                <a:latin typeface="Meiryo UI" panose="020B0604030504040204" pitchFamily="50" charset="-128"/>
                <a:ea typeface="Meiryo UI" panose="020B0604030504040204" pitchFamily="50" charset="-128"/>
              </a:rPr>
              <a:t>それぞれの可能性を十分に発揮</a:t>
            </a:r>
            <a:r>
              <a:rPr kumimoji="1" lang="ja-JP" altLang="en-US" sz="1100" dirty="0" smtClean="0">
                <a:solidFill>
                  <a:schemeClr val="tx1"/>
                </a:solidFill>
                <a:latin typeface="Meiryo UI" panose="020B0604030504040204" pitchFamily="50" charset="-128"/>
                <a:ea typeface="Meiryo UI" panose="020B0604030504040204" pitchFamily="50" charset="-128"/>
              </a:rPr>
              <a:t>できるようにするとともに、</a:t>
            </a:r>
            <a:r>
              <a:rPr kumimoji="1" lang="ja-JP" altLang="en-US" sz="1100" b="1" dirty="0" smtClean="0">
                <a:solidFill>
                  <a:schemeClr val="tx1"/>
                </a:solidFill>
                <a:latin typeface="Meiryo UI" panose="020B0604030504040204" pitchFamily="50" charset="-128"/>
                <a:ea typeface="Meiryo UI" panose="020B0604030504040204" pitchFamily="50" charset="-128"/>
              </a:rPr>
              <a:t>持続可能な社会の共通ビジョンをつくる世界的な取組</a:t>
            </a:r>
            <a:r>
              <a:rPr kumimoji="1" lang="ja-JP" altLang="en-US" sz="1100" dirty="0" smtClean="0">
                <a:solidFill>
                  <a:schemeClr val="tx1"/>
                </a:solidFill>
                <a:latin typeface="Meiryo UI" panose="020B0604030504040204" pitchFamily="50" charset="-128"/>
                <a:ea typeface="Meiryo UI" panose="020B0604030504040204" pitchFamily="50" charset="-128"/>
              </a:rPr>
              <a:t>を推し進める。世界中</a:t>
            </a:r>
            <a:r>
              <a:rPr kumimoji="1" lang="en-US" altLang="ja-JP" sz="1100" dirty="0" smtClean="0">
                <a:solidFill>
                  <a:schemeClr val="tx1"/>
                </a:solidFill>
                <a:latin typeface="Meiryo UI" panose="020B0604030504040204" pitchFamily="50" charset="-128"/>
                <a:ea typeface="Meiryo UI" panose="020B0604030504040204" pitchFamily="50" charset="-128"/>
              </a:rPr>
              <a:t>80</a:t>
            </a:r>
            <a:r>
              <a:rPr kumimoji="1" lang="ja-JP" altLang="en-US" sz="1100" dirty="0" smtClean="0">
                <a:solidFill>
                  <a:schemeClr val="tx1"/>
                </a:solidFill>
                <a:latin typeface="Meiryo UI" panose="020B0604030504040204" pitchFamily="50" charset="-128"/>
                <a:ea typeface="Meiryo UI" panose="020B0604030504040204" pitchFamily="50" charset="-128"/>
              </a:rPr>
              <a:t>億人がアイデアを交換し、参加国と来場者が</a:t>
            </a:r>
            <a:r>
              <a:rPr kumimoji="1" lang="ja-JP" altLang="en-US" sz="1100" b="1" dirty="0" smtClean="0">
                <a:solidFill>
                  <a:schemeClr val="tx1"/>
                </a:solidFill>
                <a:latin typeface="Meiryo UI" panose="020B0604030504040204" pitchFamily="50" charset="-128"/>
                <a:ea typeface="Meiryo UI" panose="020B0604030504040204" pitchFamily="50" charset="-128"/>
              </a:rPr>
              <a:t>共に創る</a:t>
            </a:r>
            <a:r>
              <a:rPr kumimoji="1" lang="ja-JP" altLang="en-US" sz="900" b="1" dirty="0" smtClean="0">
                <a:solidFill>
                  <a:schemeClr val="tx1"/>
                </a:solidFill>
                <a:latin typeface="Meiryo UI" panose="020B0604030504040204" pitchFamily="50" charset="-128"/>
                <a:ea typeface="Meiryo UI" panose="020B0604030504040204" pitchFamily="50" charset="-128"/>
              </a:rPr>
              <a:t>（</a:t>
            </a:r>
            <a:r>
              <a:rPr kumimoji="1" lang="en-US" altLang="ja-JP" sz="900" b="1" dirty="0" smtClean="0">
                <a:solidFill>
                  <a:schemeClr val="tx1"/>
                </a:solidFill>
                <a:latin typeface="Meiryo UI" panose="020B0604030504040204" pitchFamily="50" charset="-128"/>
                <a:ea typeface="Meiryo UI" panose="020B0604030504040204" pitchFamily="50" charset="-128"/>
              </a:rPr>
              <a:t>Co-create</a:t>
            </a:r>
            <a:r>
              <a:rPr kumimoji="1" lang="ja-JP" altLang="en-US" sz="9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万博</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100" b="1" dirty="0" smtClean="0">
                <a:solidFill>
                  <a:schemeClr val="tx1"/>
                </a:solidFill>
                <a:latin typeface="Meiryo UI" panose="020B0604030504040204" pitchFamily="50" charset="-128"/>
                <a:ea typeface="Meiryo UI" panose="020B0604030504040204" pitchFamily="50" charset="-128"/>
              </a:rPr>
              <a:t>▼世界にとっての開催意義</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rPr>
              <a:t>AI</a:t>
            </a:r>
            <a:r>
              <a:rPr kumimoji="1" lang="ja-JP" altLang="en-US" sz="1100" dirty="0" smtClean="0">
                <a:solidFill>
                  <a:schemeClr val="tx1"/>
                </a:solidFill>
                <a:latin typeface="Meiryo UI" panose="020B0604030504040204" pitchFamily="50" charset="-128"/>
                <a:ea typeface="Meiryo UI" panose="020B0604030504040204" pitchFamily="50" charset="-128"/>
              </a:rPr>
              <a:t>や</a:t>
            </a:r>
            <a:r>
              <a:rPr kumimoji="1" lang="en-US" altLang="ja-JP" sz="1100" dirty="0" err="1" smtClean="0">
                <a:solidFill>
                  <a:schemeClr val="tx1"/>
                </a:solidFill>
                <a:latin typeface="Meiryo UI" panose="020B0604030504040204" pitchFamily="50" charset="-128"/>
                <a:ea typeface="Meiryo UI" panose="020B0604030504040204" pitchFamily="50" charset="-128"/>
              </a:rPr>
              <a:t>IoT</a:t>
            </a:r>
            <a:r>
              <a:rPr kumimoji="1" lang="ja-JP" altLang="en-US" sz="1100" dirty="0" smtClean="0">
                <a:solidFill>
                  <a:schemeClr val="tx1"/>
                </a:solidFill>
                <a:latin typeface="Meiryo UI" panose="020B0604030504040204" pitchFamily="50" charset="-128"/>
                <a:ea typeface="Meiryo UI" panose="020B0604030504040204" pitchFamily="50" charset="-128"/>
              </a:rPr>
              <a:t>など先端技術を活用することで、健康・医療、食料、環境など、世界が直面する課題解決をめざし取り組むことで、</a:t>
            </a:r>
            <a:r>
              <a:rPr kumimoji="1" lang="ja-JP" altLang="en-US" sz="1100" b="1" dirty="0" smtClean="0">
                <a:solidFill>
                  <a:schemeClr val="tx1"/>
                </a:solidFill>
                <a:latin typeface="Meiryo UI" panose="020B0604030504040204" pitchFamily="50" charset="-128"/>
                <a:ea typeface="Meiryo UI" panose="020B0604030504040204" pitchFamily="50" charset="-128"/>
              </a:rPr>
              <a:t>ＳＤＧｓの達成に貢献</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100" b="1" dirty="0" smtClean="0">
                <a:solidFill>
                  <a:schemeClr val="tx1"/>
                </a:solidFill>
                <a:latin typeface="Meiryo UI" panose="020B0604030504040204" pitchFamily="50" charset="-128"/>
                <a:ea typeface="Meiryo UI" panose="020B0604030504040204" pitchFamily="50" charset="-128"/>
              </a:rPr>
              <a:t>▼日本にとっての開催意義</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en-US" altLang="ja-JP" sz="1100" b="1" dirty="0" smtClean="0">
                <a:solidFill>
                  <a:schemeClr val="tx1"/>
                </a:solidFill>
                <a:latin typeface="Meiryo UI" panose="020B0604030504040204" pitchFamily="50" charset="-128"/>
                <a:ea typeface="Meiryo UI" panose="020B0604030504040204" pitchFamily="50" charset="-128"/>
              </a:rPr>
              <a:t>Society5.0</a:t>
            </a:r>
            <a:r>
              <a:rPr kumimoji="1" lang="ja-JP" altLang="en-US" sz="1100" b="1" dirty="0" smtClean="0">
                <a:solidFill>
                  <a:schemeClr val="tx1"/>
                </a:solidFill>
                <a:latin typeface="Meiryo UI" panose="020B0604030504040204" pitchFamily="50" charset="-128"/>
                <a:ea typeface="Meiryo UI" panose="020B0604030504040204" pitchFamily="50" charset="-128"/>
              </a:rPr>
              <a:t>の実現に向けた取組が加速</a:t>
            </a:r>
            <a:r>
              <a:rPr kumimoji="1" lang="ja-JP" altLang="en-US" sz="1100" dirty="0" smtClean="0">
                <a:solidFill>
                  <a:schemeClr val="tx1"/>
                </a:solidFill>
                <a:latin typeface="Meiryo UI" panose="020B0604030504040204" pitchFamily="50" charset="-128"/>
                <a:ea typeface="Meiryo UI" panose="020B0604030504040204" pitchFamily="50" charset="-128"/>
              </a:rPr>
              <a:t>するとともに、日本の様々な分野の</a:t>
            </a:r>
            <a:r>
              <a:rPr kumimoji="1" lang="ja-JP" altLang="en-US" sz="1100" b="1" dirty="0" smtClean="0">
                <a:solidFill>
                  <a:schemeClr val="tx1"/>
                </a:solidFill>
                <a:latin typeface="Meiryo UI" panose="020B0604030504040204" pitchFamily="50" charset="-128"/>
                <a:ea typeface="Meiryo UI" panose="020B0604030504040204" pitchFamily="50" charset="-128"/>
              </a:rPr>
              <a:t>クリエーターが自らの才能を世界に示す好機</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100" b="1" dirty="0" smtClean="0">
                <a:solidFill>
                  <a:schemeClr val="tx1"/>
                </a:solidFill>
                <a:latin typeface="Meiryo UI" panose="020B0604030504040204" pitchFamily="50" charset="-128"/>
                <a:ea typeface="Meiryo UI" panose="020B0604030504040204" pitchFamily="50" charset="-128"/>
              </a:rPr>
              <a:t>▼大阪にとっての開催意義</a:t>
            </a:r>
            <a:endParaRPr kumimoji="1" lang="ja-JP" altLang="en-US" sz="1100" b="1"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100" dirty="0" smtClean="0">
                <a:solidFill>
                  <a:schemeClr val="tx1"/>
                </a:solidFill>
                <a:latin typeface="Meiryo UI" panose="020B0604030504040204" pitchFamily="50" charset="-128"/>
                <a:ea typeface="Meiryo UI" panose="020B0604030504040204" pitchFamily="50" charset="-128"/>
              </a:rPr>
              <a:t>　・大阪府・市の各種ビジョンの一部として、</a:t>
            </a:r>
            <a:r>
              <a:rPr kumimoji="1" lang="ja-JP" altLang="en-US" sz="1100" b="1" dirty="0" smtClean="0">
                <a:solidFill>
                  <a:schemeClr val="tx1"/>
                </a:solidFill>
                <a:latin typeface="Meiryo UI" panose="020B0604030504040204" pitchFamily="50" charset="-128"/>
                <a:ea typeface="Meiryo UI" panose="020B0604030504040204" pitchFamily="50" charset="-128"/>
              </a:rPr>
              <a:t>地域の持続可能な成長の起爆剤</a:t>
            </a:r>
            <a:r>
              <a:rPr kumimoji="1" lang="ja-JP" altLang="en-US" sz="1100" dirty="0" smtClean="0">
                <a:solidFill>
                  <a:schemeClr val="tx1"/>
                </a:solidFill>
                <a:latin typeface="Meiryo UI" panose="020B0604030504040204" pitchFamily="50" charset="-128"/>
                <a:ea typeface="Meiryo UI" panose="020B0604030504040204" pitchFamily="50" charset="-128"/>
              </a:rPr>
              <a:t>に。</a:t>
            </a:r>
            <a:r>
              <a:rPr kumimoji="1" lang="ja-JP" altLang="en-US" sz="1100" b="1" dirty="0" smtClean="0">
                <a:solidFill>
                  <a:schemeClr val="tx1"/>
                </a:solidFill>
                <a:latin typeface="Meiryo UI" panose="020B0604030504040204" pitchFamily="50" charset="-128"/>
                <a:ea typeface="Meiryo UI" panose="020B0604030504040204" pitchFamily="50" charset="-128"/>
              </a:rPr>
              <a:t>ライフサイエンス分野など大阪の強みを伸ばす機会</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en-US" altLang="ja-JP" sz="1100" dirty="0">
              <a:solidFill>
                <a:schemeClr val="tx1"/>
              </a:solidFill>
              <a:latin typeface="Meiryo UI" panose="020B0604030504040204" pitchFamily="50" charset="-128"/>
              <a:ea typeface="Meiryo UI" panose="020B0604030504040204" pitchFamily="50" charset="-128"/>
            </a:endParaRPr>
          </a:p>
        </p:txBody>
      </p:sp>
      <p:sp>
        <p:nvSpPr>
          <p:cNvPr id="4" name="二等辺三角形 3"/>
          <p:cNvSpPr/>
          <p:nvPr/>
        </p:nvSpPr>
        <p:spPr>
          <a:xfrm flipV="1">
            <a:off x="3081497" y="5734474"/>
            <a:ext cx="2750720" cy="16693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37626" y="490633"/>
            <a:ext cx="7385152" cy="338554"/>
          </a:xfrm>
          <a:prstGeom prst="rect">
            <a:avLst/>
          </a:prstGeom>
          <a:noFill/>
          <a:ln w="19050" cmpd="sng">
            <a:noFill/>
            <a:prstDash val="solid"/>
          </a:ln>
        </p:spPr>
        <p:txBody>
          <a:bodyPr wrap="square" rtlCol="0">
            <a:spAutoFit/>
          </a:bodyPr>
          <a:lstStyle/>
          <a:p>
            <a:pPr marL="265100" indent="-265100"/>
            <a:r>
              <a:rPr kumimoji="1" lang="en-US" altLang="ja-JP" sz="1600" b="1" dirty="0" smtClean="0">
                <a:solidFill>
                  <a:schemeClr val="bg1"/>
                </a:solidFill>
                <a:latin typeface="Meiryo UI" panose="020B0604030504040204" pitchFamily="50" charset="-128"/>
                <a:ea typeface="Meiryo UI" panose="020B0604030504040204" pitchFamily="50" charset="-128"/>
              </a:rPr>
              <a:t>70</a:t>
            </a:r>
            <a:r>
              <a:rPr kumimoji="1" lang="ja-JP" altLang="en-US" sz="1600" b="1" dirty="0" smtClean="0">
                <a:solidFill>
                  <a:schemeClr val="bg1"/>
                </a:solidFill>
                <a:latin typeface="Meiryo UI" panose="020B0604030504040204" pitchFamily="50" charset="-128"/>
                <a:ea typeface="Meiryo UI" panose="020B0604030504040204" pitchFamily="50" charset="-128"/>
              </a:rPr>
              <a:t>年万博の経験を活かし、</a:t>
            </a:r>
            <a:r>
              <a:rPr kumimoji="1" lang="en-US" altLang="ja-JP" sz="1600" b="1" dirty="0" smtClean="0">
                <a:solidFill>
                  <a:schemeClr val="bg1"/>
                </a:solidFill>
                <a:latin typeface="Meiryo UI" panose="020B0604030504040204" pitchFamily="50" charset="-128"/>
                <a:ea typeface="Meiryo UI" panose="020B0604030504040204" pitchFamily="50" charset="-128"/>
              </a:rPr>
              <a:t>2025</a:t>
            </a:r>
            <a:r>
              <a:rPr kumimoji="1" lang="ja-JP" altLang="en-US" sz="1600" b="1" dirty="0" smtClean="0">
                <a:solidFill>
                  <a:schemeClr val="bg1"/>
                </a:solidFill>
                <a:latin typeface="Meiryo UI" panose="020B0604030504040204" pitchFamily="50" charset="-128"/>
                <a:ea typeface="Meiryo UI" panose="020B0604030504040204" pitchFamily="50" charset="-128"/>
              </a:rPr>
              <a:t>年万博のインパクトを最大限に活かす</a:t>
            </a:r>
            <a:endParaRPr kumimoji="1" lang="en-US" altLang="ja-JP" sz="1600" b="1" dirty="0">
              <a:solidFill>
                <a:schemeClr val="bg1"/>
              </a:solidFill>
              <a:latin typeface="Meiryo UI" panose="020B0604030504040204" pitchFamily="50" charset="-128"/>
              <a:ea typeface="Meiryo UI" panose="020B0604030504040204" pitchFamily="50" charset="-128"/>
            </a:endParaRPr>
          </a:p>
        </p:txBody>
      </p:sp>
      <p:sp>
        <p:nvSpPr>
          <p:cNvPr id="24" name="正方形/長方形 23"/>
          <p:cNvSpPr/>
          <p:nvPr/>
        </p:nvSpPr>
        <p:spPr>
          <a:xfrm>
            <a:off x="120493" y="5928301"/>
            <a:ext cx="8903013" cy="929699"/>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schemeClr val="bg1"/>
                </a:solidFill>
                <a:latin typeface="Meiryo UI" panose="020B0604030504040204" pitchFamily="50" charset="-128"/>
                <a:ea typeface="Meiryo UI" panose="020B0604030504040204" pitchFamily="50" charset="-128"/>
              </a:rPr>
              <a:t>➢</a:t>
            </a:r>
            <a:r>
              <a:rPr kumimoji="1" lang="en-US" altLang="ja-JP" sz="1200" b="1" dirty="0" smtClean="0">
                <a:solidFill>
                  <a:schemeClr val="bg1"/>
                </a:solidFill>
                <a:latin typeface="Meiryo UI" panose="020B0604030504040204" pitchFamily="50" charset="-128"/>
                <a:ea typeface="Meiryo UI" panose="020B0604030504040204" pitchFamily="50" charset="-128"/>
              </a:rPr>
              <a:t>1970</a:t>
            </a:r>
            <a:r>
              <a:rPr kumimoji="1" lang="ja-JP" altLang="en-US" sz="1200" b="1" dirty="0">
                <a:solidFill>
                  <a:schemeClr val="bg1"/>
                </a:solidFill>
                <a:latin typeface="Meiryo UI" panose="020B0604030504040204" pitchFamily="50" charset="-128"/>
                <a:ea typeface="Meiryo UI" panose="020B0604030504040204" pitchFamily="50" charset="-128"/>
              </a:rPr>
              <a:t>年</a:t>
            </a:r>
            <a:r>
              <a:rPr kumimoji="1" lang="ja-JP" altLang="en-US" sz="1200" b="1" dirty="0" smtClean="0">
                <a:solidFill>
                  <a:schemeClr val="bg1"/>
                </a:solidFill>
                <a:latin typeface="Meiryo UI" panose="020B0604030504040204" pitchFamily="50" charset="-128"/>
                <a:ea typeface="Meiryo UI" panose="020B0604030504040204" pitchFamily="50" charset="-128"/>
              </a:rPr>
              <a:t>万博の開催により、経済効果やインフラ整備等の成果はあった</a:t>
            </a:r>
            <a:r>
              <a:rPr kumimoji="1" lang="ja-JP" altLang="en-US" sz="1200" b="1" dirty="0">
                <a:solidFill>
                  <a:schemeClr val="bg1"/>
                </a:solidFill>
                <a:latin typeface="Meiryo UI" panose="020B0604030504040204" pitchFamily="50" charset="-128"/>
                <a:ea typeface="Meiryo UI" panose="020B0604030504040204" pitchFamily="50" charset="-128"/>
              </a:rPr>
              <a:t>が</a:t>
            </a:r>
            <a:r>
              <a:rPr kumimoji="1" lang="ja-JP" altLang="en-US" sz="1200" b="1" dirty="0" smtClean="0">
                <a:solidFill>
                  <a:schemeClr val="bg1"/>
                </a:solidFill>
                <a:latin typeface="Meiryo UI" panose="020B0604030504040204" pitchFamily="50" charset="-128"/>
                <a:ea typeface="Meiryo UI" panose="020B0604030504040204" pitchFamily="50" charset="-128"/>
              </a:rPr>
              <a:t>、その後の大阪の成長に十分に結び</a:t>
            </a:r>
            <a:r>
              <a:rPr kumimoji="1" lang="ja-JP" altLang="en-US" sz="1200" b="1" dirty="0">
                <a:solidFill>
                  <a:schemeClr val="bg1"/>
                </a:solidFill>
                <a:latin typeface="Meiryo UI" panose="020B0604030504040204" pitchFamily="50" charset="-128"/>
                <a:ea typeface="Meiryo UI" panose="020B0604030504040204" pitchFamily="50" charset="-128"/>
              </a:rPr>
              <a:t>つ</a:t>
            </a:r>
            <a:r>
              <a:rPr kumimoji="1" lang="ja-JP" altLang="en-US" sz="1200" b="1" dirty="0" smtClean="0">
                <a:solidFill>
                  <a:schemeClr val="bg1"/>
                </a:solidFill>
                <a:latin typeface="Meiryo UI" panose="020B0604030504040204" pitchFamily="50" charset="-128"/>
                <a:ea typeface="Meiryo UI" panose="020B0604030504040204" pitchFamily="50" charset="-128"/>
              </a:rPr>
              <a:t>けることができなかった。</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marL="93663" indent="-93663"/>
            <a:r>
              <a:rPr kumimoji="1" lang="ja-JP" altLang="en-US" sz="1200" b="1" dirty="0" smtClean="0">
                <a:solidFill>
                  <a:schemeClr val="bg1"/>
                </a:solidFill>
                <a:latin typeface="Meiryo UI" panose="020B0604030504040204" pitchFamily="50" charset="-128"/>
                <a:ea typeface="Meiryo UI" panose="020B0604030504040204" pitchFamily="50" charset="-128"/>
              </a:rPr>
              <a:t>➢</a:t>
            </a:r>
            <a:r>
              <a:rPr kumimoji="1" lang="en-US" altLang="ja-JP" sz="1200" b="1" dirty="0" smtClean="0">
                <a:solidFill>
                  <a:schemeClr val="bg1"/>
                </a:solidFill>
                <a:latin typeface="Meiryo UI" panose="020B0604030504040204" pitchFamily="50" charset="-128"/>
                <a:ea typeface="Meiryo UI" panose="020B0604030504040204" pitchFamily="50" charset="-128"/>
              </a:rPr>
              <a:t>2025</a:t>
            </a:r>
            <a:r>
              <a:rPr kumimoji="1" lang="ja-JP" altLang="en-US" sz="1200" b="1" dirty="0" smtClean="0">
                <a:solidFill>
                  <a:schemeClr val="bg1"/>
                </a:solidFill>
                <a:latin typeface="Meiryo UI" panose="020B0604030504040204" pitchFamily="50" charset="-128"/>
                <a:ea typeface="Meiryo UI" panose="020B0604030504040204" pitchFamily="50" charset="-128"/>
              </a:rPr>
              <a:t>年大阪・関西万博では、</a:t>
            </a:r>
            <a:r>
              <a:rPr kumimoji="1" lang="ja-JP" altLang="en-US" sz="1200" b="1" dirty="0">
                <a:solidFill>
                  <a:schemeClr val="bg1"/>
                </a:solidFill>
                <a:latin typeface="Meiryo UI" panose="020B0604030504040204" pitchFamily="50" charset="-128"/>
                <a:ea typeface="Meiryo UI" panose="020B0604030504040204" pitchFamily="50" charset="-128"/>
              </a:rPr>
              <a:t>世界中の人たちが大阪に集まり、ＳＤＧｓの達成に向け、これからの未来を</a:t>
            </a:r>
            <a:r>
              <a:rPr kumimoji="1" lang="ja-JP" altLang="en-US" sz="1200" b="1" dirty="0" smtClean="0">
                <a:solidFill>
                  <a:schemeClr val="bg1"/>
                </a:solidFill>
                <a:latin typeface="Meiryo UI" panose="020B0604030504040204" pitchFamily="50" charset="-128"/>
                <a:ea typeface="Meiryo UI" panose="020B0604030504040204" pitchFamily="50" charset="-128"/>
              </a:rPr>
              <a:t>共創していくとともに、「未来社会の実験場」のもと、</a:t>
            </a:r>
            <a:r>
              <a:rPr kumimoji="1" lang="en-US" altLang="ja-JP" sz="1200" b="1" dirty="0">
                <a:solidFill>
                  <a:schemeClr val="bg1"/>
                </a:solidFill>
                <a:latin typeface="Meiryo UI" panose="020B0604030504040204" pitchFamily="50" charset="-128"/>
                <a:ea typeface="Meiryo UI" panose="020B0604030504040204" pitchFamily="50" charset="-128"/>
              </a:rPr>
              <a:t>Society5.0</a:t>
            </a:r>
            <a:r>
              <a:rPr kumimoji="1" lang="ja-JP" altLang="en-US" sz="1200" b="1" dirty="0">
                <a:solidFill>
                  <a:schemeClr val="bg1"/>
                </a:solidFill>
                <a:latin typeface="Meiryo UI" panose="020B0604030504040204" pitchFamily="50" charset="-128"/>
                <a:ea typeface="Meiryo UI" panose="020B0604030504040204" pitchFamily="50" charset="-128"/>
              </a:rPr>
              <a:t>の実現に</a:t>
            </a:r>
            <a:r>
              <a:rPr kumimoji="1" lang="ja-JP" altLang="en-US" sz="1200" b="1" dirty="0" smtClean="0">
                <a:solidFill>
                  <a:schemeClr val="bg1"/>
                </a:solidFill>
                <a:latin typeface="Meiryo UI" panose="020B0604030504040204" pitchFamily="50" charset="-128"/>
                <a:ea typeface="Meiryo UI" panose="020B0604030504040204" pitchFamily="50" charset="-128"/>
              </a:rPr>
              <a:t>向けた様々なチャレンジが行われる。</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marL="93663" indent="-93663"/>
            <a:r>
              <a:rPr kumimoji="1" lang="ja-JP" altLang="en-US" sz="1200" b="1" dirty="0" smtClean="0">
                <a:solidFill>
                  <a:schemeClr val="bg1"/>
                </a:solidFill>
                <a:latin typeface="Meiryo UI" panose="020B0604030504040204" pitchFamily="50" charset="-128"/>
                <a:ea typeface="Meiryo UI" panose="020B0604030504040204" pitchFamily="50" charset="-128"/>
              </a:rPr>
              <a:t>➢こうした万博のインパクトを最大限活用し、万博開催都市として大阪が先頭に立ち、ＳＤＧｓの達成に向け、世界とともに国際社会に貢献するとともに、万博で実証された新たな技術やサービスなどを、大阪から社会実装していくことが必要。</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602402" y="3312618"/>
            <a:ext cx="8225118" cy="605236"/>
          </a:xfrm>
          <a:prstGeom prst="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100" dirty="0" smtClean="0">
                <a:solidFill>
                  <a:schemeClr val="tx1"/>
                </a:solidFill>
                <a:latin typeface="Meiryo UI" panose="020B0604030504040204" pitchFamily="50" charset="-128"/>
                <a:ea typeface="Meiryo UI" panose="020B0604030504040204" pitchFamily="50" charset="-128"/>
              </a:rPr>
              <a:t>一方、</a:t>
            </a:r>
            <a:r>
              <a:rPr kumimoji="1" lang="en-US" altLang="ja-JP" sz="1100" dirty="0" smtClean="0">
                <a:solidFill>
                  <a:schemeClr val="tx1"/>
                </a:solidFill>
                <a:latin typeface="Meiryo UI" panose="020B0604030504040204" pitchFamily="50" charset="-128"/>
                <a:ea typeface="Meiryo UI" panose="020B0604030504040204" pitchFamily="50" charset="-128"/>
              </a:rPr>
              <a:t>1970</a:t>
            </a:r>
            <a:r>
              <a:rPr kumimoji="1" lang="ja-JP" altLang="en-US" sz="1100" dirty="0" smtClean="0">
                <a:solidFill>
                  <a:schemeClr val="tx1"/>
                </a:solidFill>
                <a:latin typeface="Meiryo UI" panose="020B0604030504040204" pitchFamily="50" charset="-128"/>
                <a:ea typeface="Meiryo UI" panose="020B0604030504040204" pitchFamily="50" charset="-128"/>
              </a:rPr>
              <a:t>年をピークに、その後</a:t>
            </a:r>
            <a:r>
              <a:rPr kumimoji="1" lang="ja-JP" altLang="en-US" sz="1100" dirty="0">
                <a:solidFill>
                  <a:schemeClr val="tx1"/>
                </a:solidFill>
                <a:latin typeface="Meiryo UI" panose="020B0604030504040204" pitchFamily="50" charset="-128"/>
                <a:ea typeface="Meiryo UI" panose="020B0604030504040204" pitchFamily="50" charset="-128"/>
              </a:rPr>
              <a:t>の大阪は、オイルショックによる日本全体の経済停滞に加え、「工場等制限法」等の影響により、</a:t>
            </a:r>
            <a:r>
              <a:rPr kumimoji="1" lang="ja-JP" altLang="en-US" sz="1100" b="1" dirty="0">
                <a:solidFill>
                  <a:schemeClr val="tx1"/>
                </a:solidFill>
                <a:latin typeface="Meiryo UI" panose="020B0604030504040204" pitchFamily="50" charset="-128"/>
                <a:ea typeface="Meiryo UI" panose="020B0604030504040204" pitchFamily="50" charset="-128"/>
              </a:rPr>
              <a:t>大学の郊外移転、製造業の府外流出、本社機能の東京への流出</a:t>
            </a:r>
            <a:r>
              <a:rPr kumimoji="1" lang="ja-JP" altLang="en-US" sz="1100" dirty="0">
                <a:solidFill>
                  <a:schemeClr val="tx1"/>
                </a:solidFill>
                <a:latin typeface="Meiryo UI" panose="020B0604030504040204" pitchFamily="50" charset="-128"/>
                <a:ea typeface="Meiryo UI" panose="020B0604030504040204" pitchFamily="50" charset="-128"/>
              </a:rPr>
              <a:t>などが進んだことにより</a:t>
            </a: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長期的</a:t>
            </a:r>
            <a:r>
              <a:rPr kumimoji="1" lang="ja-JP" altLang="en-US" sz="1100" b="1" dirty="0">
                <a:solidFill>
                  <a:schemeClr val="tx1"/>
                </a:solidFill>
                <a:latin typeface="Meiryo UI" panose="020B0604030504040204" pitchFamily="50" charset="-128"/>
                <a:ea typeface="Meiryo UI" panose="020B0604030504040204" pitchFamily="50" charset="-128"/>
              </a:rPr>
              <a:t>な地位の低下</a:t>
            </a:r>
            <a:r>
              <a:rPr kumimoji="1" lang="ja-JP" altLang="en-US" sz="1100" dirty="0">
                <a:solidFill>
                  <a:schemeClr val="tx1"/>
                </a:solidFill>
                <a:latin typeface="Meiryo UI" panose="020B0604030504040204" pitchFamily="50" charset="-128"/>
                <a:ea typeface="Meiryo UI" panose="020B0604030504040204" pitchFamily="50" charset="-128"/>
              </a:rPr>
              <a:t>を辿ることになり、</a:t>
            </a:r>
            <a:r>
              <a:rPr kumimoji="1" lang="ja-JP" altLang="en-US" sz="1100" b="1" u="sng" dirty="0">
                <a:solidFill>
                  <a:schemeClr val="tx1"/>
                </a:solidFill>
                <a:latin typeface="Meiryo UI" panose="020B0604030504040204" pitchFamily="50" charset="-128"/>
                <a:ea typeface="Meiryo UI" panose="020B0604030504040204" pitchFamily="50" charset="-128"/>
              </a:rPr>
              <a:t>万博開催の効果をその後の大阪の成長に十分結びつけることができなかった</a:t>
            </a:r>
            <a:r>
              <a:rPr kumimoji="1" lang="ja-JP" altLang="en-US" sz="1100" b="1" u="sng" dirty="0" smtClean="0">
                <a:solidFill>
                  <a:schemeClr val="tx1"/>
                </a:solidFill>
                <a:latin typeface="Meiryo UI" panose="020B0604030504040204" pitchFamily="50" charset="-128"/>
                <a:ea typeface="Meiryo UI" panose="020B0604030504040204" pitchFamily="50" charset="-128"/>
              </a:rPr>
              <a:t>。</a:t>
            </a:r>
            <a:endParaRPr kumimoji="1" lang="ja-JP" altLang="en-US" sz="1100" b="1" u="sng" dirty="0">
              <a:solidFill>
                <a:schemeClr val="tx1"/>
              </a:solidFill>
              <a:latin typeface="Meiryo UI" panose="020B0604030504040204" pitchFamily="50" charset="-128"/>
              <a:ea typeface="Meiryo UI" panose="020B0604030504040204" pitchFamily="50" charset="-128"/>
            </a:endParaRPr>
          </a:p>
        </p:txBody>
      </p:sp>
      <p:sp>
        <p:nvSpPr>
          <p:cNvPr id="12" name="二等辺三角形 11"/>
          <p:cNvSpPr/>
          <p:nvPr/>
        </p:nvSpPr>
        <p:spPr>
          <a:xfrm rot="16200000" flipV="1">
            <a:off x="304279" y="3527830"/>
            <a:ext cx="421432" cy="17481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図 12"/>
          <p:cNvPicPr>
            <a:picLocks noChangeAspect="1"/>
          </p:cNvPicPr>
          <p:nvPr/>
        </p:nvPicPr>
        <p:blipFill>
          <a:blip r:embed="rId2"/>
          <a:stretch>
            <a:fillRect/>
          </a:stretch>
        </p:blipFill>
        <p:spPr>
          <a:xfrm>
            <a:off x="6516438" y="546116"/>
            <a:ext cx="540542" cy="545618"/>
          </a:xfrm>
          <a:prstGeom prst="rect">
            <a:avLst/>
          </a:prstGeom>
          <a:effectLst>
            <a:outerShdw blurRad="50800" dist="38100" dir="2700000" algn="tl" rotWithShape="0">
              <a:prstClr val="black">
                <a:alpha val="40000"/>
              </a:prstClr>
            </a:outerShdw>
          </a:effectLst>
        </p:spPr>
      </p:pic>
      <p:pic>
        <p:nvPicPr>
          <p:cNvPr id="14" name="図 1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253944" y="584860"/>
            <a:ext cx="558797" cy="449205"/>
          </a:xfrm>
          <a:prstGeom prst="rect">
            <a:avLst/>
          </a:prstGeom>
          <a:effectLst>
            <a:outerShdw blurRad="50800" dist="38100" dir="2700000" algn="tl" rotWithShape="0">
              <a:prstClr val="black">
                <a:alpha val="40000"/>
              </a:prstClr>
            </a:outerShdw>
          </a:effectLst>
        </p:spPr>
      </p:pic>
      <p:sp>
        <p:nvSpPr>
          <p:cNvPr id="15" name="スライド番号プレースホルダー 3"/>
          <p:cNvSpPr>
            <a:spLocks noGrp="1"/>
          </p:cNvSpPr>
          <p:nvPr>
            <p:ph type="sldNum" sz="quarter" idx="12"/>
          </p:nvPr>
        </p:nvSpPr>
        <p:spPr>
          <a:xfrm>
            <a:off x="8780929" y="6621260"/>
            <a:ext cx="363071" cy="236740"/>
          </a:xfrm>
          <a:solidFill>
            <a:schemeClr val="accent4"/>
          </a:solidFill>
        </p:spPr>
        <p:txBody>
          <a:bodyPr/>
          <a:lstStyle/>
          <a:p>
            <a:r>
              <a:rPr kumimoji="1" lang="en-US" altLang="ja-JP" b="1" dirty="0">
                <a:solidFill>
                  <a:schemeClr val="tx1"/>
                </a:solidFill>
              </a:rPr>
              <a:t>6</a:t>
            </a:r>
            <a:endParaRPr kumimoji="1" lang="ja-JP" altLang="en-US" b="1" dirty="0">
              <a:solidFill>
                <a:schemeClr val="tx1"/>
              </a:solidFill>
            </a:endParaRPr>
          </a:p>
        </p:txBody>
      </p:sp>
    </p:spTree>
    <p:extLst>
      <p:ext uri="{BB962C8B-B14F-4D97-AF65-F5344CB8AC3E}">
        <p14:creationId xmlns:p14="http://schemas.microsoft.com/office/powerpoint/2010/main" val="4102347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ホームベース 52"/>
          <p:cNvSpPr/>
          <p:nvPr/>
        </p:nvSpPr>
        <p:spPr>
          <a:xfrm>
            <a:off x="-1" y="491207"/>
            <a:ext cx="9064379" cy="647363"/>
          </a:xfrm>
          <a:prstGeom prst="homePlat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0" y="0"/>
            <a:ext cx="9144000" cy="441058"/>
          </a:xfrm>
          <a:solidFill>
            <a:srgbClr val="002060"/>
          </a:solidFill>
        </p:spPr>
        <p:txBody>
          <a:bodyPr>
            <a:noAutofit/>
          </a:bodyPr>
          <a:lstStyle/>
          <a:p>
            <a:pPr algn="ctr"/>
            <a:r>
              <a:rPr kumimoji="1" lang="ja-JP" altLang="en-US" sz="2400" b="1" dirty="0" smtClean="0">
                <a:solidFill>
                  <a:schemeClr val="bg1"/>
                </a:solidFill>
                <a:latin typeface="Meiryo UI" panose="020B0604030504040204" pitchFamily="50" charset="-128"/>
                <a:ea typeface="Meiryo UI" panose="020B0604030504040204" pitchFamily="50" charset="-128"/>
              </a:rPr>
              <a:t>大阪の将来像を導く</a:t>
            </a:r>
            <a:r>
              <a:rPr lang="ja-JP" altLang="en-US" sz="2400" b="1" dirty="0">
                <a:solidFill>
                  <a:schemeClr val="bg1"/>
                </a:solidFill>
                <a:latin typeface="Meiryo UI" panose="020B0604030504040204" pitchFamily="50" charset="-128"/>
                <a:ea typeface="Meiryo UI" panose="020B0604030504040204" pitchFamily="50" charset="-128"/>
              </a:rPr>
              <a:t>考え方</a:t>
            </a:r>
            <a:r>
              <a:rPr kumimoji="1" lang="ja-JP" altLang="en-US" sz="2400" b="1" dirty="0" smtClean="0">
                <a:solidFill>
                  <a:schemeClr val="bg1"/>
                </a:solidFill>
                <a:latin typeface="Meiryo UI" panose="020B0604030504040204" pitchFamily="50" charset="-128"/>
                <a:ea typeface="Meiryo UI" panose="020B0604030504040204" pitchFamily="50" charset="-128"/>
              </a:rPr>
              <a:t>⑥</a:t>
            </a:r>
            <a:endParaRPr kumimoji="1" lang="ja-JP" altLang="en-US" sz="2400" b="1" dirty="0">
              <a:solidFill>
                <a:schemeClr val="bg1"/>
              </a:solidFill>
              <a:latin typeface="Meiryo UI" panose="020B0604030504040204" pitchFamily="50" charset="-128"/>
              <a:ea typeface="Meiryo UI" panose="020B0604030504040204" pitchFamily="50" charset="-128"/>
            </a:endParaRPr>
          </a:p>
        </p:txBody>
      </p:sp>
      <p:sp>
        <p:nvSpPr>
          <p:cNvPr id="44" name="テキスト ボックス 43"/>
          <p:cNvSpPr txBox="1"/>
          <p:nvPr/>
        </p:nvSpPr>
        <p:spPr>
          <a:xfrm>
            <a:off x="427589" y="821230"/>
            <a:ext cx="2087011" cy="276999"/>
          </a:xfrm>
          <a:prstGeom prst="rect">
            <a:avLst/>
          </a:prstGeom>
          <a:solidFill>
            <a:schemeClr val="bg1"/>
          </a:solidFill>
          <a:ln w="19050" cmpd="sng">
            <a:noFill/>
            <a:prstDash val="solid"/>
          </a:ln>
        </p:spPr>
        <p:txBody>
          <a:bodyPr wrap="square" rtlCol="0">
            <a:spAutoFit/>
          </a:bodyPr>
          <a:lstStyle/>
          <a:p>
            <a:pPr marL="265100" indent="-265100" algn="ctr"/>
            <a:r>
              <a:rPr kumimoji="1" lang="ja-JP" altLang="en-US" sz="1200" dirty="0" smtClean="0">
                <a:latin typeface="Meiryo UI" panose="020B0604030504040204" pitchFamily="50" charset="-128"/>
                <a:ea typeface="Meiryo UI" panose="020B0604030504040204" pitchFamily="50" charset="-128"/>
              </a:rPr>
              <a:t>⑥今後の将来予測</a:t>
            </a:r>
            <a:endParaRPr kumimoji="1" lang="en-US" altLang="ja-JP" sz="1200" dirty="0">
              <a:latin typeface="Meiryo UI" panose="020B0604030504040204" pitchFamily="50" charset="-128"/>
              <a:ea typeface="Meiryo UI" panose="020B0604030504040204" pitchFamily="50" charset="-128"/>
            </a:endParaRPr>
          </a:p>
        </p:txBody>
      </p:sp>
      <p:sp>
        <p:nvSpPr>
          <p:cNvPr id="19" name="正方形/長方形 18"/>
          <p:cNvSpPr/>
          <p:nvPr/>
        </p:nvSpPr>
        <p:spPr>
          <a:xfrm>
            <a:off x="121024" y="1211829"/>
            <a:ext cx="8903013" cy="482550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300"/>
              </a:lnSpc>
            </a:pPr>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⑥今後の将来予測</a:t>
            </a:r>
            <a:r>
              <a:rPr kumimoji="1" lang="en-US" altLang="ja-JP" sz="1100" b="1" dirty="0" smtClean="0">
                <a:solidFill>
                  <a:schemeClr val="tx1"/>
                </a:solidFill>
                <a:latin typeface="Meiryo UI" panose="020B0604030504040204" pitchFamily="50" charset="-128"/>
                <a:ea typeface="Meiryo UI" panose="020B0604030504040204" pitchFamily="50" charset="-128"/>
              </a:rPr>
              <a:t>】</a:t>
            </a:r>
          </a:p>
          <a:p>
            <a:pPr>
              <a:lnSpc>
                <a:spcPts val="1300"/>
              </a:lnSpc>
            </a:pPr>
            <a:r>
              <a:rPr kumimoji="1" lang="ja-JP" altLang="en-US" sz="1100" b="1" dirty="0" smtClean="0">
                <a:solidFill>
                  <a:schemeClr val="tx1"/>
                </a:solidFill>
                <a:latin typeface="Meiryo UI" panose="020B0604030504040204" pitchFamily="50" charset="-128"/>
                <a:ea typeface="Meiryo UI" panose="020B0604030504040204" pitchFamily="50" charset="-128"/>
              </a:rPr>
              <a:t>▼世界の人口予測から見える課題</a:t>
            </a:r>
            <a:endParaRPr kumimoji="1" lang="ja-JP" altLang="en-US" sz="1100" b="1" dirty="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b="1" dirty="0" smtClean="0">
                <a:solidFill>
                  <a:schemeClr val="tx1"/>
                </a:solidFill>
                <a:latin typeface="Meiryo UI" panose="020B0604030504040204" pitchFamily="50" charset="-128"/>
                <a:ea typeface="Meiryo UI" panose="020B0604030504040204" pitchFamily="50" charset="-128"/>
              </a:rPr>
              <a:t>○途上国を中心とした人口増加</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・世界の人口は</a:t>
            </a:r>
            <a:r>
              <a:rPr kumimoji="1" lang="en-US" altLang="ja-JP" sz="1100" dirty="0">
                <a:solidFill>
                  <a:schemeClr val="tx1"/>
                </a:solidFill>
                <a:latin typeface="Meiryo UI" panose="020B0604030504040204" pitchFamily="50" charset="-128"/>
                <a:ea typeface="Meiryo UI" panose="020B0604030504040204" pitchFamily="50" charset="-128"/>
              </a:rPr>
              <a:t>2019</a:t>
            </a:r>
            <a:r>
              <a:rPr kumimoji="1" lang="ja-JP" altLang="en-US" sz="1100" dirty="0">
                <a:solidFill>
                  <a:schemeClr val="tx1"/>
                </a:solidFill>
                <a:latin typeface="Meiryo UI" panose="020B0604030504040204" pitchFamily="50" charset="-128"/>
                <a:ea typeface="Meiryo UI" panose="020B0604030504040204" pitchFamily="50" charset="-128"/>
              </a:rPr>
              <a:t>年の</a:t>
            </a:r>
            <a:r>
              <a:rPr kumimoji="1" lang="en-US" altLang="ja-JP" sz="1100" dirty="0">
                <a:solidFill>
                  <a:schemeClr val="tx1"/>
                </a:solidFill>
                <a:latin typeface="Meiryo UI" panose="020B0604030504040204" pitchFamily="50" charset="-128"/>
                <a:ea typeface="Meiryo UI" panose="020B0604030504040204" pitchFamily="50" charset="-128"/>
              </a:rPr>
              <a:t>77</a:t>
            </a:r>
            <a:r>
              <a:rPr kumimoji="1" lang="ja-JP" altLang="en-US" sz="1100" dirty="0">
                <a:solidFill>
                  <a:schemeClr val="tx1"/>
                </a:solidFill>
                <a:latin typeface="Meiryo UI" panose="020B0604030504040204" pitchFamily="50" charset="-128"/>
                <a:ea typeface="Meiryo UI" panose="020B0604030504040204" pitchFamily="50" charset="-128"/>
              </a:rPr>
              <a:t>億人から</a:t>
            </a:r>
            <a:r>
              <a:rPr kumimoji="1" lang="en-US" altLang="ja-JP" sz="1100" dirty="0">
                <a:solidFill>
                  <a:schemeClr val="tx1"/>
                </a:solidFill>
                <a:latin typeface="Meiryo UI" panose="020B0604030504040204" pitchFamily="50" charset="-128"/>
                <a:ea typeface="Meiryo UI" panose="020B0604030504040204" pitchFamily="50" charset="-128"/>
              </a:rPr>
              <a:t>2030</a:t>
            </a:r>
            <a:r>
              <a:rPr kumimoji="1" lang="ja-JP" altLang="en-US" sz="1100" dirty="0">
                <a:solidFill>
                  <a:schemeClr val="tx1"/>
                </a:solidFill>
                <a:latin typeface="Meiryo UI" panose="020B0604030504040204" pitchFamily="50" charset="-128"/>
                <a:ea typeface="Meiryo UI" panose="020B0604030504040204" pitchFamily="50" charset="-128"/>
              </a:rPr>
              <a:t>年の</a:t>
            </a:r>
            <a:r>
              <a:rPr kumimoji="1" lang="en-US" altLang="ja-JP" sz="1100" dirty="0">
                <a:solidFill>
                  <a:schemeClr val="tx1"/>
                </a:solidFill>
                <a:latin typeface="Meiryo UI" panose="020B0604030504040204" pitchFamily="50" charset="-128"/>
                <a:ea typeface="Meiryo UI" panose="020B0604030504040204" pitchFamily="50" charset="-128"/>
              </a:rPr>
              <a:t>85</a:t>
            </a:r>
            <a:r>
              <a:rPr kumimoji="1" lang="ja-JP" altLang="en-US" sz="1100" dirty="0" smtClean="0">
                <a:solidFill>
                  <a:schemeClr val="tx1"/>
                </a:solidFill>
                <a:latin typeface="Meiryo UI" panose="020B0604030504040204" pitchFamily="50" charset="-128"/>
                <a:ea typeface="Meiryo UI" panose="020B0604030504040204" pitchFamily="50" charset="-128"/>
              </a:rPr>
              <a:t>億人へ</a:t>
            </a:r>
            <a:r>
              <a:rPr kumimoji="1" lang="ja-JP" altLang="en-US" sz="1100" dirty="0">
                <a:solidFill>
                  <a:schemeClr val="tx1"/>
                </a:solidFill>
                <a:latin typeface="Meiryo UI" panose="020B0604030504040204" pitchFamily="50" charset="-128"/>
                <a:ea typeface="Meiryo UI" panose="020B0604030504040204" pitchFamily="50" charset="-128"/>
              </a:rPr>
              <a:t>、さらに</a:t>
            </a:r>
            <a:r>
              <a:rPr kumimoji="1" lang="en-US" altLang="ja-JP" sz="1100" dirty="0">
                <a:solidFill>
                  <a:schemeClr val="tx1"/>
                </a:solidFill>
                <a:latin typeface="Meiryo UI" panose="020B0604030504040204" pitchFamily="50" charset="-128"/>
                <a:ea typeface="Meiryo UI" panose="020B0604030504040204" pitchFamily="50" charset="-128"/>
              </a:rPr>
              <a:t>2050</a:t>
            </a:r>
            <a:r>
              <a:rPr kumimoji="1" lang="ja-JP" altLang="en-US" sz="1100" dirty="0">
                <a:solidFill>
                  <a:schemeClr val="tx1"/>
                </a:solidFill>
                <a:latin typeface="Meiryo UI" panose="020B0604030504040204" pitchFamily="50" charset="-128"/>
                <a:ea typeface="Meiryo UI" panose="020B0604030504040204" pitchFamily="50" charset="-128"/>
              </a:rPr>
              <a:t>年には</a:t>
            </a:r>
            <a:r>
              <a:rPr kumimoji="1" lang="en-US" altLang="ja-JP" sz="1100" dirty="0">
                <a:solidFill>
                  <a:schemeClr val="tx1"/>
                </a:solidFill>
                <a:latin typeface="Meiryo UI" panose="020B0604030504040204" pitchFamily="50" charset="-128"/>
                <a:ea typeface="Meiryo UI" panose="020B0604030504040204" pitchFamily="50" charset="-128"/>
              </a:rPr>
              <a:t>97</a:t>
            </a:r>
            <a:r>
              <a:rPr kumimoji="1" lang="ja-JP" altLang="en-US" sz="1100" dirty="0" smtClean="0">
                <a:solidFill>
                  <a:schemeClr val="tx1"/>
                </a:solidFill>
                <a:latin typeface="Meiryo UI" panose="020B0604030504040204" pitchFamily="50" charset="-128"/>
                <a:ea typeface="Meiryo UI" panose="020B0604030504040204" pitchFamily="50" charset="-128"/>
              </a:rPr>
              <a:t>億人、</a:t>
            </a:r>
            <a:r>
              <a:rPr kumimoji="1" lang="en-US" altLang="ja-JP" sz="1100" b="1" dirty="0">
                <a:solidFill>
                  <a:schemeClr val="tx1"/>
                </a:solidFill>
                <a:latin typeface="Meiryo UI" panose="020B0604030504040204" pitchFamily="50" charset="-128"/>
                <a:ea typeface="Meiryo UI" panose="020B0604030504040204" pitchFamily="50" charset="-128"/>
              </a:rPr>
              <a:t>2100</a:t>
            </a:r>
            <a:r>
              <a:rPr kumimoji="1" lang="ja-JP" altLang="en-US" sz="1100" b="1" dirty="0">
                <a:solidFill>
                  <a:schemeClr val="tx1"/>
                </a:solidFill>
                <a:latin typeface="Meiryo UI" panose="020B0604030504040204" pitchFamily="50" charset="-128"/>
                <a:ea typeface="Meiryo UI" panose="020B0604030504040204" pitchFamily="50" charset="-128"/>
              </a:rPr>
              <a:t>年には</a:t>
            </a:r>
            <a:r>
              <a:rPr kumimoji="1" lang="en-US" altLang="ja-JP" sz="1100" b="1" dirty="0">
                <a:solidFill>
                  <a:schemeClr val="tx1"/>
                </a:solidFill>
                <a:latin typeface="Meiryo UI" panose="020B0604030504040204" pitchFamily="50" charset="-128"/>
                <a:ea typeface="Meiryo UI" panose="020B0604030504040204" pitchFamily="50" charset="-128"/>
              </a:rPr>
              <a:t>109</a:t>
            </a:r>
            <a:r>
              <a:rPr kumimoji="1" lang="ja-JP" altLang="en-US" sz="1100" b="1" dirty="0" smtClean="0">
                <a:solidFill>
                  <a:schemeClr val="tx1"/>
                </a:solidFill>
                <a:latin typeface="Meiryo UI" panose="020B0604030504040204" pitchFamily="50" charset="-128"/>
                <a:ea typeface="Meiryo UI" panose="020B0604030504040204" pitchFamily="50" charset="-128"/>
              </a:rPr>
              <a:t>億人</a:t>
            </a:r>
            <a:r>
              <a:rPr kumimoji="1" lang="ja-JP" altLang="en-US" sz="1100" dirty="0" smtClean="0">
                <a:solidFill>
                  <a:schemeClr val="tx1"/>
                </a:solidFill>
                <a:latin typeface="Meiryo UI" panose="020B0604030504040204" pitchFamily="50" charset="-128"/>
                <a:ea typeface="Meiryo UI" panose="020B0604030504040204" pitchFamily="50" charset="-128"/>
              </a:rPr>
              <a:t>へ</a:t>
            </a:r>
            <a:r>
              <a:rPr kumimoji="1" lang="ja-JP" altLang="en-US" sz="1100" dirty="0">
                <a:solidFill>
                  <a:schemeClr val="tx1"/>
                </a:solidFill>
                <a:latin typeface="Meiryo UI" panose="020B0604030504040204" pitchFamily="50" charset="-128"/>
                <a:ea typeface="Meiryo UI" panose="020B0604030504040204" pitchFamily="50" charset="-128"/>
              </a:rPr>
              <a:t>と増えることが</a:t>
            </a:r>
            <a:r>
              <a:rPr kumimoji="1" lang="ja-JP" altLang="en-US" sz="1100" dirty="0" smtClean="0">
                <a:solidFill>
                  <a:schemeClr val="tx1"/>
                </a:solidFill>
                <a:latin typeface="Meiryo UI" panose="020B0604030504040204" pitchFamily="50" charset="-128"/>
                <a:ea typeface="Meiryo UI" panose="020B0604030504040204" pitchFamily="50" charset="-128"/>
              </a:rPr>
              <a:t>予測。</a:t>
            </a:r>
            <a:endParaRPr kumimoji="1" lang="ja-JP" altLang="en-US" sz="1100" dirty="0">
              <a:solidFill>
                <a:schemeClr val="tx1"/>
              </a:solidFill>
              <a:latin typeface="Meiryo UI" panose="020B0604030504040204" pitchFamily="50" charset="-128"/>
              <a:ea typeface="Meiryo UI" panose="020B0604030504040204" pitchFamily="50" charset="-128"/>
            </a:endParaRPr>
          </a:p>
          <a:p>
            <a:pPr marL="268288" indent="-268288">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　・人口は特に</a:t>
            </a:r>
            <a:r>
              <a:rPr kumimoji="1" lang="ja-JP" altLang="en-US" sz="1100" b="1" dirty="0" smtClean="0">
                <a:solidFill>
                  <a:schemeClr val="tx1"/>
                </a:solidFill>
                <a:latin typeface="Meiryo UI" panose="020B0604030504040204" pitchFamily="50" charset="-128"/>
                <a:ea typeface="Meiryo UI" panose="020B0604030504040204" pitchFamily="50" charset="-128"/>
              </a:rPr>
              <a:t>途上国を中心に増加</a:t>
            </a:r>
            <a:r>
              <a:rPr kumimoji="1" lang="ja-JP" altLang="en-US" sz="1100" dirty="0" smtClean="0">
                <a:solidFill>
                  <a:schemeClr val="tx1"/>
                </a:solidFill>
                <a:latin typeface="Meiryo UI" panose="020B0604030504040204" pitchFamily="50" charset="-128"/>
                <a:ea typeface="Meiryo UI" panose="020B0604030504040204" pitchFamily="50" charset="-128"/>
              </a:rPr>
              <a:t>し、この人口増加</a:t>
            </a:r>
            <a:r>
              <a:rPr kumimoji="1" lang="ja-JP" altLang="en-US" sz="1100" dirty="0">
                <a:solidFill>
                  <a:schemeClr val="tx1"/>
                </a:solidFill>
                <a:latin typeface="Meiryo UI" panose="020B0604030504040204" pitchFamily="50" charset="-128"/>
                <a:ea typeface="Meiryo UI" panose="020B0604030504040204" pitchFamily="50" charset="-128"/>
              </a:rPr>
              <a:t>により</a:t>
            </a:r>
            <a:r>
              <a:rPr kumimoji="1" lang="ja-JP" altLang="en-US" sz="1100" b="1" dirty="0">
                <a:solidFill>
                  <a:schemeClr val="tx1"/>
                </a:solidFill>
                <a:latin typeface="Meiryo UI" panose="020B0604030504040204" pitchFamily="50" charset="-128"/>
                <a:ea typeface="Meiryo UI" panose="020B0604030504040204" pitchFamily="50" charset="-128"/>
              </a:rPr>
              <a:t>貧困</a:t>
            </a:r>
            <a:r>
              <a:rPr kumimoji="1" lang="ja-JP" altLang="en-US" sz="1100" dirty="0">
                <a:solidFill>
                  <a:schemeClr val="tx1"/>
                </a:solidFill>
                <a:latin typeface="Meiryo UI" panose="020B0604030504040204" pitchFamily="50" charset="-128"/>
                <a:ea typeface="Meiryo UI" panose="020B0604030504040204" pitchFamily="50" charset="-128"/>
              </a:rPr>
              <a:t>の根絶（</a:t>
            </a:r>
            <a:r>
              <a:rPr kumimoji="1" lang="en-US" altLang="ja-JP" sz="1100" dirty="0">
                <a:solidFill>
                  <a:schemeClr val="tx1"/>
                </a:solidFill>
                <a:latin typeface="Meiryo UI" panose="020B0604030504040204" pitchFamily="50" charset="-128"/>
                <a:ea typeface="Meiryo UI" panose="020B0604030504040204" pitchFamily="50" charset="-128"/>
              </a:rPr>
              <a:t>SDGs</a:t>
            </a:r>
            <a:r>
              <a:rPr kumimoji="1" lang="ja-JP" altLang="en-US" sz="1100" dirty="0">
                <a:solidFill>
                  <a:schemeClr val="tx1"/>
                </a:solidFill>
                <a:latin typeface="Meiryo UI" panose="020B0604030504040204" pitchFamily="50" charset="-128"/>
                <a:ea typeface="Meiryo UI" panose="020B0604030504040204" pitchFamily="50" charset="-128"/>
              </a:rPr>
              <a:t>ゴール </a:t>
            </a:r>
            <a:r>
              <a:rPr kumimoji="1" lang="en-US" altLang="ja-JP" sz="1100" dirty="0">
                <a:solidFill>
                  <a:schemeClr val="tx1"/>
                </a:solidFill>
                <a:latin typeface="Meiryo UI" panose="020B0604030504040204" pitchFamily="50" charset="-128"/>
                <a:ea typeface="Meiryo UI" panose="020B0604030504040204" pitchFamily="50" charset="-128"/>
              </a:rPr>
              <a:t>1</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ja-JP" altLang="en-US" sz="1100" b="1" dirty="0">
                <a:solidFill>
                  <a:schemeClr val="tx1"/>
                </a:solidFill>
                <a:latin typeface="Meiryo UI" panose="020B0604030504040204" pitchFamily="50" charset="-128"/>
                <a:ea typeface="Meiryo UI" panose="020B0604030504040204" pitchFamily="50" charset="-128"/>
              </a:rPr>
              <a:t>不平等</a:t>
            </a:r>
            <a:r>
              <a:rPr kumimoji="1" lang="ja-JP" altLang="en-US" sz="1100" dirty="0">
                <a:solidFill>
                  <a:schemeClr val="tx1"/>
                </a:solidFill>
                <a:latin typeface="Meiryo UI" panose="020B0604030504040204" pitchFamily="50" charset="-128"/>
                <a:ea typeface="Meiryo UI" panose="020B0604030504040204" pitchFamily="50" charset="-128"/>
              </a:rPr>
              <a:t>の是正（ゴール</a:t>
            </a:r>
            <a:r>
              <a:rPr kumimoji="1" lang="en-US" altLang="ja-JP" sz="1100" dirty="0">
                <a:solidFill>
                  <a:schemeClr val="tx1"/>
                </a:solidFill>
                <a:latin typeface="Meiryo UI" panose="020B0604030504040204" pitchFamily="50" charset="-128"/>
                <a:ea typeface="Meiryo UI" panose="020B0604030504040204" pitchFamily="50" charset="-128"/>
              </a:rPr>
              <a:t>5</a:t>
            </a:r>
            <a:r>
              <a:rPr kumimoji="1" lang="ja-JP" altLang="en-US" sz="1100" dirty="0">
                <a:solidFill>
                  <a:schemeClr val="tx1"/>
                </a:solidFill>
                <a:latin typeface="Meiryo UI" panose="020B0604030504040204" pitchFamily="50" charset="-128"/>
                <a:ea typeface="Meiryo UI" panose="020B0604030504040204" pitchFamily="50" charset="-128"/>
              </a:rPr>
              <a:t>および</a:t>
            </a:r>
            <a:r>
              <a:rPr kumimoji="1" lang="en-US" altLang="ja-JP" sz="1100" dirty="0">
                <a:solidFill>
                  <a:schemeClr val="tx1"/>
                </a:solidFill>
                <a:latin typeface="Meiryo UI" panose="020B0604030504040204" pitchFamily="50" charset="-128"/>
                <a:ea typeface="Meiryo UI" panose="020B0604030504040204" pitchFamily="50" charset="-128"/>
              </a:rPr>
              <a:t>10</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ja-JP" altLang="en-US" sz="1100" b="1" dirty="0">
                <a:solidFill>
                  <a:schemeClr val="tx1"/>
                </a:solidFill>
                <a:latin typeface="Meiryo UI" panose="020B0604030504040204" pitchFamily="50" charset="-128"/>
                <a:ea typeface="Meiryo UI" panose="020B0604030504040204" pitchFamily="50" charset="-128"/>
              </a:rPr>
              <a:t>飢餓と栄養不良</a:t>
            </a:r>
            <a:r>
              <a:rPr kumimoji="1" lang="ja-JP" altLang="en-US" sz="1100" dirty="0">
                <a:solidFill>
                  <a:schemeClr val="tx1"/>
                </a:solidFill>
                <a:latin typeface="Meiryo UI" panose="020B0604030504040204" pitchFamily="50" charset="-128"/>
                <a:ea typeface="Meiryo UI" panose="020B0604030504040204" pitchFamily="50" charset="-128"/>
              </a:rPr>
              <a:t>への対策（ゴール</a:t>
            </a:r>
            <a:r>
              <a:rPr kumimoji="1" lang="en-US" altLang="ja-JP" sz="1100" dirty="0">
                <a:solidFill>
                  <a:schemeClr val="tx1"/>
                </a:solidFill>
                <a:latin typeface="Meiryo UI" panose="020B0604030504040204" pitchFamily="50" charset="-128"/>
                <a:ea typeface="Meiryo UI" panose="020B0604030504040204" pitchFamily="50" charset="-128"/>
              </a:rPr>
              <a:t>2</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健康・福祉、教育</a:t>
            </a:r>
            <a:r>
              <a:rPr kumimoji="1" lang="ja-JP" altLang="en-US" sz="1100" dirty="0">
                <a:solidFill>
                  <a:schemeClr val="tx1"/>
                </a:solidFill>
                <a:latin typeface="Meiryo UI" panose="020B0604030504040204" pitchFamily="50" charset="-128"/>
                <a:ea typeface="Meiryo UI" panose="020B0604030504040204" pitchFamily="50" charset="-128"/>
              </a:rPr>
              <a:t>のカバレッジと質の向上（ゴール</a:t>
            </a:r>
            <a:r>
              <a:rPr kumimoji="1" lang="en-US" altLang="ja-JP" sz="1100" dirty="0">
                <a:solidFill>
                  <a:schemeClr val="tx1"/>
                </a:solidFill>
                <a:latin typeface="Meiryo UI" panose="020B0604030504040204" pitchFamily="50" charset="-128"/>
                <a:ea typeface="Meiryo UI" panose="020B0604030504040204" pitchFamily="50" charset="-128"/>
              </a:rPr>
              <a:t>3</a:t>
            </a:r>
            <a:r>
              <a:rPr kumimoji="1" lang="ja-JP" altLang="en-US" sz="1100" dirty="0">
                <a:solidFill>
                  <a:schemeClr val="tx1"/>
                </a:solidFill>
                <a:latin typeface="Meiryo UI" panose="020B0604030504040204" pitchFamily="50" charset="-128"/>
                <a:ea typeface="Meiryo UI" panose="020B0604030504040204" pitchFamily="50" charset="-128"/>
              </a:rPr>
              <a:t>および</a:t>
            </a:r>
            <a:r>
              <a:rPr kumimoji="1" lang="en-US" altLang="ja-JP" sz="1100" dirty="0">
                <a:solidFill>
                  <a:schemeClr val="tx1"/>
                </a:solidFill>
                <a:latin typeface="Meiryo UI" panose="020B0604030504040204" pitchFamily="50" charset="-128"/>
                <a:ea typeface="Meiryo UI" panose="020B0604030504040204" pitchFamily="50" charset="-128"/>
              </a:rPr>
              <a:t>4</a:t>
            </a: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などに対して、</a:t>
            </a:r>
            <a:r>
              <a:rPr kumimoji="1" lang="ja-JP" altLang="en-US" sz="1100" b="1" dirty="0">
                <a:solidFill>
                  <a:schemeClr val="tx1"/>
                </a:solidFill>
                <a:latin typeface="Meiryo UI" panose="020B0604030504040204" pitchFamily="50" charset="-128"/>
                <a:ea typeface="Meiryo UI" panose="020B0604030504040204" pitchFamily="50" charset="-128"/>
              </a:rPr>
              <a:t>追加的な課題</a:t>
            </a:r>
            <a:r>
              <a:rPr kumimoji="1" lang="ja-JP" altLang="en-US" sz="1100" dirty="0">
                <a:solidFill>
                  <a:schemeClr val="tx1"/>
                </a:solidFill>
                <a:latin typeface="Meiryo UI" panose="020B0604030504040204" pitchFamily="50" charset="-128"/>
                <a:ea typeface="Meiryo UI" panose="020B0604030504040204" pitchFamily="50" charset="-128"/>
              </a:rPr>
              <a:t>が生じる可能性</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268288" indent="-268288">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　・また、人口増加や世界における工業化・都市化の進展等により、</a:t>
            </a:r>
            <a:r>
              <a:rPr kumimoji="1" lang="ja-JP" altLang="en-US" sz="1100" b="1" dirty="0" smtClean="0">
                <a:solidFill>
                  <a:schemeClr val="tx1"/>
                </a:solidFill>
                <a:latin typeface="Meiryo UI" panose="020B0604030504040204" pitchFamily="50" charset="-128"/>
                <a:ea typeface="Meiryo UI" panose="020B0604030504040204" pitchFamily="50" charset="-128"/>
              </a:rPr>
              <a:t>地球温暖化や海洋プラスチックゴミ</a:t>
            </a:r>
            <a:r>
              <a:rPr kumimoji="1" lang="ja-JP" altLang="en-US" sz="1100" dirty="0" smtClean="0">
                <a:solidFill>
                  <a:schemeClr val="tx1"/>
                </a:solidFill>
                <a:latin typeface="Meiryo UI" panose="020B0604030504040204" pitchFamily="50" charset="-128"/>
                <a:ea typeface="Meiryo UI" panose="020B0604030504040204" pitchFamily="50" charset="-128"/>
              </a:rPr>
              <a:t>がさらに増加することが予想</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b="1" dirty="0" smtClean="0">
                <a:solidFill>
                  <a:schemeClr val="tx1"/>
                </a:solidFill>
                <a:latin typeface="Meiryo UI" panose="020B0604030504040204" pitchFamily="50" charset="-128"/>
                <a:ea typeface="Meiryo UI" panose="020B0604030504040204" pitchFamily="50" charset="-128"/>
              </a:rPr>
              <a:t>○先進国やアジアにおける高齢化の進展</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2019</a:t>
            </a:r>
            <a:r>
              <a:rPr kumimoji="1" lang="ja-JP" altLang="en-US" sz="1100" dirty="0">
                <a:solidFill>
                  <a:schemeClr val="tx1"/>
                </a:solidFill>
                <a:latin typeface="Meiryo UI" panose="020B0604030504040204" pitchFamily="50" charset="-128"/>
                <a:ea typeface="Meiryo UI" panose="020B0604030504040204" pitchFamily="50" charset="-128"/>
              </a:rPr>
              <a:t>年現在、世界人口の</a:t>
            </a:r>
            <a:r>
              <a:rPr kumimoji="1" lang="en-US" altLang="ja-JP" sz="1100" dirty="0">
                <a:solidFill>
                  <a:schemeClr val="tx1"/>
                </a:solidFill>
                <a:latin typeface="Meiryo UI" panose="020B0604030504040204" pitchFamily="50" charset="-128"/>
                <a:ea typeface="Meiryo UI" panose="020B0604030504040204" pitchFamily="50" charset="-128"/>
              </a:rPr>
              <a:t>11</a:t>
            </a:r>
            <a:r>
              <a:rPr kumimoji="1" lang="ja-JP" altLang="en-US" sz="1100" dirty="0">
                <a:solidFill>
                  <a:schemeClr val="tx1"/>
                </a:solidFill>
                <a:latin typeface="Meiryo UI" panose="020B0604030504040204" pitchFamily="50" charset="-128"/>
                <a:ea typeface="Meiryo UI" panose="020B0604030504040204" pitchFamily="50" charset="-128"/>
              </a:rPr>
              <a:t>人に</a:t>
            </a:r>
            <a:r>
              <a:rPr kumimoji="1" lang="en-US" altLang="ja-JP" sz="1100" dirty="0">
                <a:solidFill>
                  <a:schemeClr val="tx1"/>
                </a:solidFill>
                <a:latin typeface="Meiryo UI" panose="020B0604030504040204" pitchFamily="50" charset="-128"/>
                <a:ea typeface="Meiryo UI" panose="020B0604030504040204" pitchFamily="50" charset="-128"/>
              </a:rPr>
              <a:t>1</a:t>
            </a:r>
            <a:r>
              <a:rPr kumimoji="1" lang="ja-JP" altLang="en-US" sz="1100" dirty="0">
                <a:solidFill>
                  <a:schemeClr val="tx1"/>
                </a:solidFill>
                <a:latin typeface="Meiryo UI" panose="020B0604030504040204" pitchFamily="50" charset="-128"/>
                <a:ea typeface="Meiryo UI" panose="020B0604030504040204" pitchFamily="50" charset="-128"/>
              </a:rPr>
              <a:t>人（</a:t>
            </a:r>
            <a:r>
              <a:rPr kumimoji="1" lang="en-US" altLang="ja-JP" sz="1100" dirty="0">
                <a:solidFill>
                  <a:schemeClr val="tx1"/>
                </a:solidFill>
                <a:latin typeface="Meiryo UI" panose="020B0604030504040204" pitchFamily="50" charset="-128"/>
                <a:ea typeface="Meiryo UI" panose="020B0604030504040204" pitchFamily="50" charset="-128"/>
              </a:rPr>
              <a:t>9%</a:t>
            </a:r>
            <a:r>
              <a:rPr kumimoji="1" lang="ja-JP" altLang="en-US" sz="1100" dirty="0">
                <a:solidFill>
                  <a:schemeClr val="tx1"/>
                </a:solidFill>
                <a:latin typeface="Meiryo UI" panose="020B0604030504040204" pitchFamily="50" charset="-128"/>
                <a:ea typeface="Meiryo UI" panose="020B0604030504040204" pitchFamily="50" charset="-128"/>
              </a:rPr>
              <a:t>）が</a:t>
            </a:r>
            <a:r>
              <a:rPr kumimoji="1" lang="en-US" altLang="ja-JP" sz="1100" dirty="0">
                <a:solidFill>
                  <a:schemeClr val="tx1"/>
                </a:solidFill>
                <a:latin typeface="Meiryo UI" panose="020B0604030504040204" pitchFamily="50" charset="-128"/>
                <a:ea typeface="Meiryo UI" panose="020B0604030504040204" pitchFamily="50" charset="-128"/>
              </a:rPr>
              <a:t>65</a:t>
            </a:r>
            <a:r>
              <a:rPr kumimoji="1" lang="ja-JP" altLang="en-US" sz="1100" dirty="0">
                <a:solidFill>
                  <a:schemeClr val="tx1"/>
                </a:solidFill>
                <a:latin typeface="Meiryo UI" panose="020B0604030504040204" pitchFamily="50" charset="-128"/>
                <a:ea typeface="Meiryo UI" panose="020B0604030504040204" pitchFamily="50" charset="-128"/>
              </a:rPr>
              <a:t>歳以上となっている、この割合は</a:t>
            </a:r>
            <a:r>
              <a:rPr kumimoji="1" lang="en-US" altLang="ja-JP" sz="1100" b="1" dirty="0">
                <a:solidFill>
                  <a:schemeClr val="tx1"/>
                </a:solidFill>
                <a:latin typeface="Meiryo UI" panose="020B0604030504040204" pitchFamily="50" charset="-128"/>
                <a:ea typeface="Meiryo UI" panose="020B0604030504040204" pitchFamily="50" charset="-128"/>
              </a:rPr>
              <a:t>2050</a:t>
            </a:r>
            <a:r>
              <a:rPr kumimoji="1" lang="ja-JP" altLang="en-US" sz="1100" b="1" dirty="0">
                <a:solidFill>
                  <a:schemeClr val="tx1"/>
                </a:solidFill>
                <a:latin typeface="Meiryo UI" panose="020B0604030504040204" pitchFamily="50" charset="-128"/>
                <a:ea typeface="Meiryo UI" panose="020B0604030504040204" pitchFamily="50" charset="-128"/>
              </a:rPr>
              <a:t>年までに</a:t>
            </a:r>
            <a:r>
              <a:rPr kumimoji="1" lang="en-US" altLang="ja-JP" sz="1100" b="1" dirty="0">
                <a:solidFill>
                  <a:schemeClr val="tx1"/>
                </a:solidFill>
                <a:latin typeface="Meiryo UI" panose="020B0604030504040204" pitchFamily="50" charset="-128"/>
                <a:ea typeface="Meiryo UI" panose="020B0604030504040204" pitchFamily="50" charset="-128"/>
              </a:rPr>
              <a:t>6</a:t>
            </a:r>
            <a:r>
              <a:rPr kumimoji="1" lang="ja-JP" altLang="en-US" sz="1100" b="1" dirty="0">
                <a:solidFill>
                  <a:schemeClr val="tx1"/>
                </a:solidFill>
                <a:latin typeface="Meiryo UI" panose="020B0604030504040204" pitchFamily="50" charset="-128"/>
                <a:ea typeface="Meiryo UI" panose="020B0604030504040204" pitchFamily="50" charset="-128"/>
              </a:rPr>
              <a:t>人に</a:t>
            </a:r>
            <a:r>
              <a:rPr kumimoji="1" lang="en-US" altLang="ja-JP" sz="1100" b="1" dirty="0">
                <a:solidFill>
                  <a:schemeClr val="tx1"/>
                </a:solidFill>
                <a:latin typeface="Meiryo UI" panose="020B0604030504040204" pitchFamily="50" charset="-128"/>
                <a:ea typeface="Meiryo UI" panose="020B0604030504040204" pitchFamily="50" charset="-128"/>
              </a:rPr>
              <a:t>1</a:t>
            </a:r>
            <a:r>
              <a:rPr kumimoji="1" lang="ja-JP" altLang="en-US" sz="1100" b="1" dirty="0">
                <a:solidFill>
                  <a:schemeClr val="tx1"/>
                </a:solidFill>
                <a:latin typeface="Meiryo UI" panose="020B0604030504040204" pitchFamily="50" charset="-128"/>
                <a:ea typeface="Meiryo UI" panose="020B0604030504040204" pitchFamily="50" charset="-128"/>
              </a:rPr>
              <a:t>人</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16%</a:t>
            </a:r>
            <a:r>
              <a:rPr kumimoji="1" lang="ja-JP" altLang="en-US" sz="1100" dirty="0" smtClean="0">
                <a:solidFill>
                  <a:schemeClr val="tx1"/>
                </a:solidFill>
                <a:latin typeface="Meiryo UI" panose="020B0604030504040204" pitchFamily="50" charset="-128"/>
                <a:ea typeface="Meiryo UI" panose="020B0604030504040204" pitchFamily="50" charset="-128"/>
              </a:rPr>
              <a:t>）となる見込み。</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　・特に</a:t>
            </a:r>
            <a:r>
              <a:rPr kumimoji="1" lang="ja-JP" altLang="en-US" sz="1100" b="1" dirty="0" smtClean="0">
                <a:solidFill>
                  <a:schemeClr val="tx1"/>
                </a:solidFill>
                <a:latin typeface="Meiryo UI" panose="020B0604030504040204" pitchFamily="50" charset="-128"/>
                <a:ea typeface="Meiryo UI" panose="020B0604030504040204" pitchFamily="50" charset="-128"/>
              </a:rPr>
              <a:t>先進国やアジアを中心に、高齢化が進展し、健康・福祉（ゴール３）への影響</a:t>
            </a:r>
            <a:r>
              <a:rPr kumimoji="1" lang="ja-JP" altLang="en-US" sz="1100" dirty="0" smtClean="0">
                <a:solidFill>
                  <a:schemeClr val="tx1"/>
                </a:solidFill>
                <a:latin typeface="Meiryo UI" panose="020B0604030504040204" pitchFamily="50" charset="-128"/>
                <a:ea typeface="Meiryo UI" panose="020B0604030504040204" pitchFamily="50" charset="-128"/>
              </a:rPr>
              <a:t>が懸念。</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b="1" dirty="0" smtClean="0">
                <a:solidFill>
                  <a:schemeClr val="tx1"/>
                </a:solidFill>
                <a:latin typeface="Meiryo UI" panose="020B0604030504040204" pitchFamily="50" charset="-128"/>
                <a:ea typeface="Meiryo UI" panose="020B0604030504040204" pitchFamily="50" charset="-128"/>
              </a:rPr>
              <a:t>○日本における課題</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　・世界に先駆け、超高齢化社会に突入した日本において、</a:t>
            </a:r>
            <a:r>
              <a:rPr kumimoji="1" lang="ja-JP" altLang="en-US" sz="1100" b="1" dirty="0" smtClean="0">
                <a:solidFill>
                  <a:schemeClr val="tx1"/>
                </a:solidFill>
                <a:latin typeface="Meiryo UI" panose="020B0604030504040204" pitchFamily="50" charset="-128"/>
                <a:ea typeface="Meiryo UI" panose="020B0604030504040204" pitchFamily="50" charset="-128"/>
              </a:rPr>
              <a:t>医療・介護需要者の増加に伴い、社会的コストが大きく増大</a:t>
            </a:r>
            <a:r>
              <a:rPr kumimoji="1" lang="ja-JP" altLang="en-US" sz="1100" dirty="0" smtClean="0">
                <a:solidFill>
                  <a:schemeClr val="tx1"/>
                </a:solidFill>
                <a:latin typeface="Meiryo UI" panose="020B0604030504040204" pitchFamily="50" charset="-128"/>
                <a:ea typeface="Meiryo UI" panose="020B0604030504040204" pitchFamily="50" charset="-128"/>
              </a:rPr>
              <a:t>する見込み。</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　（日本では、</a:t>
            </a:r>
            <a:r>
              <a:rPr kumimoji="1" lang="en-US" altLang="ja-JP" sz="1100" dirty="0" smtClean="0">
                <a:solidFill>
                  <a:schemeClr val="tx1"/>
                </a:solidFill>
                <a:latin typeface="Meiryo UI" panose="020B0604030504040204" pitchFamily="50" charset="-128"/>
                <a:ea typeface="Meiryo UI" panose="020B0604030504040204" pitchFamily="50" charset="-128"/>
              </a:rPr>
              <a:t>2025</a:t>
            </a:r>
            <a:r>
              <a:rPr kumimoji="1" lang="ja-JP" altLang="en-US" sz="1100" dirty="0" smtClean="0">
                <a:solidFill>
                  <a:schemeClr val="tx1"/>
                </a:solidFill>
                <a:latin typeface="Meiryo UI" panose="020B0604030504040204" pitchFamily="50" charset="-128"/>
                <a:ea typeface="Meiryo UI" panose="020B0604030504040204" pitchFamily="50" charset="-128"/>
              </a:rPr>
              <a:t>年に団塊世代が後期高齢者（</a:t>
            </a:r>
            <a:r>
              <a:rPr kumimoji="1" lang="en-US" altLang="ja-JP" sz="1100" dirty="0" smtClean="0">
                <a:solidFill>
                  <a:schemeClr val="tx1"/>
                </a:solidFill>
                <a:latin typeface="Meiryo UI" panose="020B0604030504040204" pitchFamily="50" charset="-128"/>
                <a:ea typeface="Meiryo UI" panose="020B0604030504040204" pitchFamily="50" charset="-128"/>
              </a:rPr>
              <a:t>75</a:t>
            </a:r>
            <a:r>
              <a:rPr kumimoji="1" lang="ja-JP" altLang="en-US" sz="1100" dirty="0" smtClean="0">
                <a:solidFill>
                  <a:schemeClr val="tx1"/>
                </a:solidFill>
                <a:latin typeface="Meiryo UI" panose="020B0604030504040204" pitchFamily="50" charset="-128"/>
                <a:ea typeface="Meiryo UI" panose="020B0604030504040204" pitchFamily="50" charset="-128"/>
              </a:rPr>
              <a:t>歳以上）に。</a:t>
            </a:r>
            <a:r>
              <a:rPr kumimoji="1" lang="en-US" altLang="ja-JP" sz="1100" dirty="0" smtClean="0">
                <a:solidFill>
                  <a:schemeClr val="tx1"/>
                </a:solidFill>
                <a:latin typeface="Meiryo UI" panose="020B0604030504040204" pitchFamily="50" charset="-128"/>
                <a:ea typeface="Meiryo UI" panose="020B0604030504040204" pitchFamily="50" charset="-128"/>
              </a:rPr>
              <a:t>2040</a:t>
            </a:r>
            <a:r>
              <a:rPr kumimoji="1" lang="ja-JP" altLang="en-US" sz="1100" dirty="0">
                <a:solidFill>
                  <a:schemeClr val="tx1"/>
                </a:solidFill>
                <a:latin typeface="Meiryo UI" panose="020B0604030504040204" pitchFamily="50" charset="-128"/>
                <a:ea typeface="Meiryo UI" panose="020B0604030504040204" pitchFamily="50" charset="-128"/>
              </a:rPr>
              <a:t>年</a:t>
            </a:r>
            <a:r>
              <a:rPr kumimoji="1" lang="ja-JP" altLang="en-US" sz="1100" dirty="0" smtClean="0">
                <a:solidFill>
                  <a:schemeClr val="tx1"/>
                </a:solidFill>
                <a:latin typeface="Meiryo UI" panose="020B0604030504040204" pitchFamily="50" charset="-128"/>
                <a:ea typeface="Meiryo UI" panose="020B0604030504040204" pitchFamily="50" charset="-128"/>
              </a:rPr>
              <a:t>には団塊ジュニア世代が高齢者（</a:t>
            </a:r>
            <a:r>
              <a:rPr kumimoji="1" lang="en-US" altLang="ja-JP" sz="1100" dirty="0" smtClean="0">
                <a:solidFill>
                  <a:schemeClr val="tx1"/>
                </a:solidFill>
                <a:latin typeface="Meiryo UI" panose="020B0604030504040204" pitchFamily="50" charset="-128"/>
                <a:ea typeface="Meiryo UI" panose="020B0604030504040204" pitchFamily="50" charset="-128"/>
              </a:rPr>
              <a:t>65</a:t>
            </a:r>
            <a:r>
              <a:rPr kumimoji="1" lang="ja-JP" altLang="en-US" sz="1100" dirty="0" smtClean="0">
                <a:solidFill>
                  <a:schemeClr val="tx1"/>
                </a:solidFill>
                <a:latin typeface="Meiryo UI" panose="020B0604030504040204" pitchFamily="50" charset="-128"/>
                <a:ea typeface="Meiryo UI" panose="020B0604030504040204" pitchFamily="50" charset="-128"/>
              </a:rPr>
              <a:t>歳以上）に。）</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　・高度形成成長期に整備した</a:t>
            </a:r>
            <a:r>
              <a:rPr kumimoji="1" lang="ja-JP" altLang="en-US" sz="1100" b="1" dirty="0" smtClean="0">
                <a:solidFill>
                  <a:schemeClr val="tx1"/>
                </a:solidFill>
                <a:latin typeface="Meiryo UI" panose="020B0604030504040204" pitchFamily="50" charset="-128"/>
                <a:ea typeface="Meiryo UI" panose="020B0604030504040204" pitchFamily="50" charset="-128"/>
              </a:rPr>
              <a:t>インフラの老朽化や、人口減少により空家等の遊休資産の増加も懸念</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endParaRPr kumimoji="1" lang="en-US" altLang="ja-JP" sz="1100" dirty="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b="1" dirty="0" smtClean="0">
                <a:solidFill>
                  <a:schemeClr val="tx1"/>
                </a:solidFill>
                <a:latin typeface="Meiryo UI" panose="020B0604030504040204" pitchFamily="50" charset="-128"/>
                <a:ea typeface="Meiryo UI" panose="020B0604030504040204" pitchFamily="50" charset="-128"/>
              </a:rPr>
              <a:t>▼科学技術の進展</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b="1" dirty="0" smtClean="0">
                <a:solidFill>
                  <a:schemeClr val="tx1"/>
                </a:solidFill>
                <a:latin typeface="Meiryo UI" panose="020B0604030504040204" pitchFamily="50" charset="-128"/>
                <a:ea typeface="Meiryo UI" panose="020B0604030504040204" pitchFamily="50" charset="-128"/>
              </a:rPr>
              <a:t>○</a:t>
            </a:r>
            <a:r>
              <a:rPr kumimoji="1" lang="en-US" altLang="ja-JP" sz="1100" b="1" dirty="0">
                <a:solidFill>
                  <a:schemeClr val="tx1"/>
                </a:solidFill>
                <a:latin typeface="Meiryo UI" panose="020B0604030504040204" pitchFamily="50" charset="-128"/>
                <a:ea typeface="Meiryo UI" panose="020B0604030504040204" pitchFamily="50" charset="-128"/>
              </a:rPr>
              <a:t>SDGs</a:t>
            </a:r>
            <a:r>
              <a:rPr kumimoji="1" lang="ja-JP" altLang="en-US" sz="1100" b="1" dirty="0">
                <a:solidFill>
                  <a:schemeClr val="tx1"/>
                </a:solidFill>
                <a:latin typeface="Meiryo UI" panose="020B0604030504040204" pitchFamily="50" charset="-128"/>
                <a:ea typeface="Meiryo UI" panose="020B0604030504040204" pitchFamily="50" charset="-128"/>
              </a:rPr>
              <a:t>の達成に向け、限られた資源を最適化し、様々な社会課題を大胆に解決していくには、</a:t>
            </a:r>
            <a:r>
              <a:rPr kumimoji="1" lang="en-US" altLang="ja-JP" sz="1100" b="1" dirty="0">
                <a:solidFill>
                  <a:schemeClr val="tx1"/>
                </a:solidFill>
                <a:latin typeface="Meiryo UI" panose="020B0604030504040204" pitchFamily="50" charset="-128"/>
                <a:ea typeface="Meiryo UI" panose="020B0604030504040204" pitchFamily="50" charset="-128"/>
              </a:rPr>
              <a:t>AI</a:t>
            </a:r>
            <a:r>
              <a:rPr kumimoji="1" lang="ja-JP" altLang="en-US" sz="1100" b="1" dirty="0">
                <a:solidFill>
                  <a:schemeClr val="tx1"/>
                </a:solidFill>
                <a:latin typeface="Meiryo UI" panose="020B0604030504040204" pitchFamily="50" charset="-128"/>
                <a:ea typeface="Meiryo UI" panose="020B0604030504040204" pitchFamily="50" charset="-128"/>
              </a:rPr>
              <a:t>や</a:t>
            </a:r>
            <a:r>
              <a:rPr kumimoji="1" lang="en-US" altLang="ja-JP" sz="1100" b="1" dirty="0" err="1">
                <a:solidFill>
                  <a:schemeClr val="tx1"/>
                </a:solidFill>
                <a:latin typeface="Meiryo UI" panose="020B0604030504040204" pitchFamily="50" charset="-128"/>
                <a:ea typeface="Meiryo UI" panose="020B0604030504040204" pitchFamily="50" charset="-128"/>
              </a:rPr>
              <a:t>IoT</a:t>
            </a:r>
            <a:r>
              <a:rPr kumimoji="1" lang="ja-JP" altLang="en-US" sz="1100" b="1" dirty="0">
                <a:solidFill>
                  <a:schemeClr val="tx1"/>
                </a:solidFill>
                <a:latin typeface="Meiryo UI" panose="020B0604030504040204" pitchFamily="50" charset="-128"/>
                <a:ea typeface="Meiryo UI" panose="020B0604030504040204" pitchFamily="50" charset="-128"/>
              </a:rPr>
              <a:t>などの先端技術の活用が不可欠</a:t>
            </a:r>
          </a:p>
          <a:p>
            <a:pPr marL="174625" indent="-174625">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　</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endParaRPr kumimoji="1" lang="en-US" altLang="ja-JP" sz="1100" dirty="0">
              <a:solidFill>
                <a:schemeClr val="tx1"/>
              </a:solidFill>
              <a:latin typeface="Meiryo UI" panose="020B0604030504040204" pitchFamily="50" charset="-128"/>
              <a:ea typeface="Meiryo UI" panose="020B0604030504040204" pitchFamily="50" charset="-128"/>
            </a:endParaRPr>
          </a:p>
          <a:p>
            <a:pPr marL="174625" indent="-174625">
              <a:lnSpc>
                <a:spcPts val="1300"/>
              </a:lnSpc>
            </a:pP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endParaRPr kumimoji="1" lang="en-US" altLang="ja-JP" sz="1100" dirty="0">
              <a:solidFill>
                <a:schemeClr val="tx1"/>
              </a:solidFill>
              <a:latin typeface="Meiryo UI" panose="020B0604030504040204" pitchFamily="50" charset="-128"/>
              <a:ea typeface="Meiryo UI" panose="020B0604030504040204" pitchFamily="50" charset="-128"/>
            </a:endParaRPr>
          </a:p>
          <a:p>
            <a:pPr marL="174625" indent="-174625">
              <a:lnSpc>
                <a:spcPts val="1300"/>
              </a:lnSpc>
            </a:pP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endParaRPr kumimoji="1" lang="en-US" altLang="ja-JP" sz="1100" dirty="0">
              <a:solidFill>
                <a:schemeClr val="tx1"/>
              </a:solidFill>
              <a:latin typeface="Meiryo UI" panose="020B0604030504040204" pitchFamily="50" charset="-128"/>
              <a:ea typeface="Meiryo UI" panose="020B0604030504040204" pitchFamily="50" charset="-128"/>
            </a:endParaRPr>
          </a:p>
          <a:p>
            <a:pPr marL="174625" indent="-174625">
              <a:lnSpc>
                <a:spcPts val="1300"/>
              </a:lnSpc>
            </a:pP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endParaRPr kumimoji="1" lang="en-US" altLang="ja-JP" sz="1100" dirty="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smtClean="0">
                <a:solidFill>
                  <a:schemeClr val="tx1"/>
                </a:solidFill>
                <a:latin typeface="Meiryo UI" panose="020B0604030504040204" pitchFamily="50" charset="-128"/>
                <a:ea typeface="Meiryo UI" panose="020B0604030504040204" pitchFamily="50" charset="-128"/>
              </a:rPr>
              <a:t>　</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b="1" dirty="0">
                <a:solidFill>
                  <a:schemeClr val="tx1"/>
                </a:solidFill>
                <a:latin typeface="Meiryo UI" panose="020B0604030504040204" pitchFamily="50" charset="-128"/>
                <a:ea typeface="Meiryo UI" panose="020B0604030504040204" pitchFamily="50" charset="-128"/>
              </a:rPr>
              <a:t>　</a:t>
            </a:r>
            <a:r>
              <a:rPr kumimoji="1" lang="ja-JP" altLang="en-US" sz="1100" b="1" dirty="0" smtClean="0">
                <a:solidFill>
                  <a:schemeClr val="tx1"/>
                </a:solidFill>
                <a:latin typeface="Meiryo UI" panose="020B0604030504040204" pitchFamily="50" charset="-128"/>
                <a:ea typeface="Meiryo UI" panose="020B0604030504040204" pitchFamily="50" charset="-128"/>
              </a:rPr>
              <a:t>○</a:t>
            </a:r>
            <a:r>
              <a:rPr kumimoji="1" lang="en-US" altLang="ja-JP" sz="1100" b="1" dirty="0" smtClean="0">
                <a:solidFill>
                  <a:schemeClr val="tx1"/>
                </a:solidFill>
                <a:latin typeface="Meiryo UI" panose="020B0604030504040204" pitchFamily="50" charset="-128"/>
                <a:ea typeface="Meiryo UI" panose="020B0604030504040204" pitchFamily="50" charset="-128"/>
              </a:rPr>
              <a:t>AI</a:t>
            </a:r>
            <a:r>
              <a:rPr kumimoji="1" lang="ja-JP" altLang="en-US" sz="1100" b="1" dirty="0" smtClean="0">
                <a:solidFill>
                  <a:schemeClr val="tx1"/>
                </a:solidFill>
                <a:latin typeface="Meiryo UI" panose="020B0604030504040204" pitchFamily="50" charset="-128"/>
                <a:ea typeface="Meiryo UI" panose="020B0604030504040204" pitchFamily="50" charset="-128"/>
              </a:rPr>
              <a:t>の進展による負の側面</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pPr marL="273050" indent="-273050">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　・</a:t>
            </a:r>
            <a:r>
              <a:rPr kumimoji="1" lang="en-US" altLang="ja-JP" sz="1100" dirty="0" smtClean="0">
                <a:solidFill>
                  <a:schemeClr val="tx1"/>
                </a:solidFill>
                <a:latin typeface="Meiryo UI" panose="020B0604030504040204" pitchFamily="50" charset="-128"/>
                <a:ea typeface="Meiryo UI" panose="020B0604030504040204" pitchFamily="50" charset="-128"/>
              </a:rPr>
              <a:t>AI</a:t>
            </a:r>
            <a:r>
              <a:rPr kumimoji="1" lang="ja-JP" altLang="en-US" sz="1100" dirty="0" smtClean="0">
                <a:solidFill>
                  <a:schemeClr val="tx1"/>
                </a:solidFill>
                <a:latin typeface="Meiryo UI" panose="020B0604030504040204" pitchFamily="50" charset="-128"/>
                <a:ea typeface="Meiryo UI" panose="020B0604030504040204" pitchFamily="50" charset="-128"/>
              </a:rPr>
              <a:t>を利用することで、個々のサービス・ソリューションの進化を促進し、効率化・個別化による多様なメリットを生み出すことが期待される一方、</a:t>
            </a:r>
            <a:r>
              <a:rPr kumimoji="1" lang="ja-JP" altLang="en-US" sz="1100" b="1" dirty="0" smtClean="0">
                <a:solidFill>
                  <a:schemeClr val="tx1"/>
                </a:solidFill>
                <a:latin typeface="Meiryo UI" panose="020B0604030504040204" pitchFamily="50" charset="-128"/>
                <a:ea typeface="Meiryo UI" panose="020B0604030504040204" pitchFamily="50" charset="-128"/>
              </a:rPr>
              <a:t>不平等や格差の拡大、社会的排除等などの負の側面が懸念</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endParaRPr kumimoji="1" lang="en-US" altLang="ja-JP" sz="1100" dirty="0">
              <a:solidFill>
                <a:schemeClr val="tx1"/>
              </a:solidFill>
              <a:latin typeface="Meiryo UI" panose="020B0604030504040204" pitchFamily="50" charset="-128"/>
              <a:ea typeface="Meiryo UI" panose="020B0604030504040204" pitchFamily="50" charset="-128"/>
            </a:endParaRPr>
          </a:p>
        </p:txBody>
      </p:sp>
      <p:sp>
        <p:nvSpPr>
          <p:cNvPr id="4" name="二等辺三角形 3"/>
          <p:cNvSpPr/>
          <p:nvPr/>
        </p:nvSpPr>
        <p:spPr>
          <a:xfrm flipV="1">
            <a:off x="3219213" y="6037331"/>
            <a:ext cx="2750720" cy="10987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37626" y="490633"/>
            <a:ext cx="7385152" cy="584775"/>
          </a:xfrm>
          <a:prstGeom prst="rect">
            <a:avLst/>
          </a:prstGeom>
          <a:noFill/>
          <a:ln w="19050" cmpd="sng">
            <a:noFill/>
            <a:prstDash val="solid"/>
          </a:ln>
        </p:spPr>
        <p:txBody>
          <a:bodyPr wrap="square" rtlCol="0">
            <a:spAutoFit/>
          </a:bodyPr>
          <a:lstStyle/>
          <a:p>
            <a:pPr marL="265100" indent="-265100"/>
            <a:r>
              <a:rPr kumimoji="1" lang="ja-JP" altLang="en-US" sz="1600" b="1" dirty="0" smtClean="0">
                <a:solidFill>
                  <a:schemeClr val="bg1"/>
                </a:solidFill>
                <a:latin typeface="Meiryo UI" panose="020B0604030504040204" pitchFamily="50" charset="-128"/>
                <a:ea typeface="Meiryo UI" panose="020B0604030504040204" pitchFamily="50" charset="-128"/>
              </a:rPr>
              <a:t>今後予測</a:t>
            </a:r>
            <a:r>
              <a:rPr kumimoji="1" lang="ja-JP" altLang="en-US" sz="1600" b="1" dirty="0">
                <a:solidFill>
                  <a:schemeClr val="bg1"/>
                </a:solidFill>
                <a:latin typeface="Meiryo UI" panose="020B0604030504040204" pitchFamily="50" charset="-128"/>
                <a:ea typeface="Meiryo UI" panose="020B0604030504040204" pitchFamily="50" charset="-128"/>
              </a:rPr>
              <a:t>される課題</a:t>
            </a:r>
            <a:r>
              <a:rPr kumimoji="1" lang="ja-JP" altLang="en-US" sz="1600" b="1" dirty="0" smtClean="0">
                <a:solidFill>
                  <a:schemeClr val="bg1"/>
                </a:solidFill>
                <a:latin typeface="Meiryo UI" panose="020B0604030504040204" pitchFamily="50" charset="-128"/>
                <a:ea typeface="Meiryo UI" panose="020B0604030504040204" pitchFamily="50" charset="-128"/>
              </a:rPr>
              <a:t>に世界</a:t>
            </a:r>
            <a:r>
              <a:rPr kumimoji="1" lang="ja-JP" altLang="en-US" sz="1600" b="1" dirty="0">
                <a:solidFill>
                  <a:schemeClr val="bg1"/>
                </a:solidFill>
                <a:latin typeface="Meiryo UI" panose="020B0604030504040204" pitchFamily="50" charset="-128"/>
                <a:ea typeface="Meiryo UI" panose="020B0604030504040204" pitchFamily="50" charset="-128"/>
              </a:rPr>
              <a:t>とともに貢献</a:t>
            </a:r>
          </a:p>
          <a:p>
            <a:pPr marL="265100" indent="-265100"/>
            <a:endParaRPr kumimoji="1" lang="en-US" altLang="ja-JP" sz="1600" b="1" dirty="0">
              <a:solidFill>
                <a:schemeClr val="bg1"/>
              </a:solidFill>
              <a:latin typeface="Meiryo UI" panose="020B0604030504040204" pitchFamily="50" charset="-128"/>
              <a:ea typeface="Meiryo UI" panose="020B0604030504040204" pitchFamily="50" charset="-128"/>
            </a:endParaRPr>
          </a:p>
        </p:txBody>
      </p:sp>
      <p:sp>
        <p:nvSpPr>
          <p:cNvPr id="24" name="正方形/長方形 23"/>
          <p:cNvSpPr/>
          <p:nvPr/>
        </p:nvSpPr>
        <p:spPr>
          <a:xfrm>
            <a:off x="121024" y="6188149"/>
            <a:ext cx="8903013" cy="62890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3663" indent="-93663"/>
            <a:r>
              <a:rPr kumimoji="1" lang="ja-JP" altLang="en-US" sz="1200" b="1" dirty="0" smtClean="0">
                <a:solidFill>
                  <a:schemeClr val="bg1"/>
                </a:solidFill>
                <a:latin typeface="Meiryo UI" panose="020B0604030504040204" pitchFamily="50" charset="-128"/>
                <a:ea typeface="Meiryo UI" panose="020B0604030504040204" pitchFamily="50" charset="-128"/>
              </a:rPr>
              <a:t>➢今後、世界では、地球規模での環境問題のほか、途上国を中心とした貧困等の追加的課題、先進国等における高齢化に伴う課題が進展。</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marL="93663" indent="-93663"/>
            <a:r>
              <a:rPr kumimoji="1" lang="ja-JP" altLang="en-US" sz="1200" b="1" dirty="0" smtClean="0">
                <a:solidFill>
                  <a:schemeClr val="bg1"/>
                </a:solidFill>
                <a:latin typeface="Meiryo UI" panose="020B0604030504040204" pitchFamily="50" charset="-128"/>
                <a:ea typeface="Meiryo UI" panose="020B0604030504040204" pitchFamily="50" charset="-128"/>
              </a:rPr>
              <a:t>➢こうした世界の課題が予測される中、</a:t>
            </a:r>
            <a:r>
              <a:rPr kumimoji="1" lang="en-US" altLang="ja-JP" sz="1200" b="1" dirty="0" smtClean="0">
                <a:solidFill>
                  <a:schemeClr val="bg1"/>
                </a:solidFill>
                <a:latin typeface="Meiryo UI" panose="020B0604030504040204" pitchFamily="50" charset="-128"/>
                <a:ea typeface="Meiryo UI" panose="020B0604030504040204" pitchFamily="50" charset="-128"/>
              </a:rPr>
              <a:t>2025</a:t>
            </a:r>
            <a:r>
              <a:rPr kumimoji="1" lang="ja-JP" altLang="en-US" sz="1200" b="1" dirty="0" smtClean="0">
                <a:solidFill>
                  <a:schemeClr val="bg1"/>
                </a:solidFill>
                <a:latin typeface="Meiryo UI" panose="020B0604030504040204" pitchFamily="50" charset="-128"/>
                <a:ea typeface="Meiryo UI" panose="020B0604030504040204" pitchFamily="50" charset="-128"/>
              </a:rPr>
              <a:t>年大阪・関西万博は、「いのち輝く未来社会」＝</a:t>
            </a:r>
            <a:r>
              <a:rPr kumimoji="1" lang="en-US" altLang="ja-JP" sz="1200" b="1" dirty="0" smtClean="0">
                <a:solidFill>
                  <a:schemeClr val="bg1"/>
                </a:solidFill>
                <a:latin typeface="Meiryo UI" panose="020B0604030504040204" pitchFamily="50" charset="-128"/>
                <a:ea typeface="Meiryo UI" panose="020B0604030504040204" pitchFamily="50" charset="-128"/>
              </a:rPr>
              <a:t>SDG</a:t>
            </a:r>
            <a:r>
              <a:rPr kumimoji="1" lang="ja-JP" altLang="en-US" sz="1200" b="1" dirty="0" err="1" smtClean="0">
                <a:solidFill>
                  <a:schemeClr val="bg1"/>
                </a:solidFill>
                <a:latin typeface="Meiryo UI" panose="020B0604030504040204" pitchFamily="50" charset="-128"/>
                <a:ea typeface="Meiryo UI" panose="020B0604030504040204" pitchFamily="50" charset="-128"/>
              </a:rPr>
              <a:t>ｓ</a:t>
            </a:r>
            <a:r>
              <a:rPr kumimoji="1" lang="ja-JP" altLang="en-US" sz="1200" b="1" dirty="0" smtClean="0">
                <a:solidFill>
                  <a:schemeClr val="bg1"/>
                </a:solidFill>
                <a:latin typeface="Meiryo UI" panose="020B0604030504040204" pitchFamily="50" charset="-128"/>
                <a:ea typeface="Meiryo UI" panose="020B0604030504040204" pitchFamily="50" charset="-128"/>
              </a:rPr>
              <a:t>が達成された社会の実現をめざし開催。</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marL="93663" indent="-93663"/>
            <a:r>
              <a:rPr kumimoji="1" lang="ja-JP" altLang="en-US" sz="1200" b="1" dirty="0" smtClean="0">
                <a:solidFill>
                  <a:schemeClr val="bg1"/>
                </a:solidFill>
                <a:latin typeface="Meiryo UI" panose="020B0604030504040204" pitchFamily="50" charset="-128"/>
                <a:ea typeface="Meiryo UI" panose="020B0604030504040204" pitchFamily="50" charset="-128"/>
              </a:rPr>
              <a:t>➢万博開催都市として、大阪が先頭に立ち、先端技術等を活用し、ＳＤＧｓ</a:t>
            </a:r>
            <a:r>
              <a:rPr kumimoji="1" lang="ja-JP" altLang="en-US" sz="1200" b="1" dirty="0">
                <a:solidFill>
                  <a:schemeClr val="bg1"/>
                </a:solidFill>
                <a:latin typeface="Meiryo UI" panose="020B0604030504040204" pitchFamily="50" charset="-128"/>
                <a:ea typeface="Meiryo UI" panose="020B0604030504040204" pitchFamily="50" charset="-128"/>
              </a:rPr>
              <a:t>の達成に向け、世界ととも</a:t>
            </a:r>
            <a:r>
              <a:rPr kumimoji="1" lang="ja-JP" altLang="en-US" sz="1200" b="1" dirty="0" smtClean="0">
                <a:solidFill>
                  <a:schemeClr val="bg1"/>
                </a:solidFill>
                <a:latin typeface="Meiryo UI" panose="020B0604030504040204" pitchFamily="50" charset="-128"/>
                <a:ea typeface="Meiryo UI" panose="020B0604030504040204" pitchFamily="50" charset="-128"/>
              </a:rPr>
              <a:t>に未来に貢献していくことが必要。</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p:txBody>
      </p:sp>
      <p:pic>
        <p:nvPicPr>
          <p:cNvPr id="13" name="図 12"/>
          <p:cNvPicPr>
            <a:picLocks noChangeAspect="1"/>
          </p:cNvPicPr>
          <p:nvPr/>
        </p:nvPicPr>
        <p:blipFill>
          <a:blip r:embed="rId2"/>
          <a:stretch>
            <a:fillRect/>
          </a:stretch>
        </p:blipFill>
        <p:spPr>
          <a:xfrm>
            <a:off x="2351862" y="1266903"/>
            <a:ext cx="867351" cy="435417"/>
          </a:xfrm>
          <a:prstGeom prst="rect">
            <a:avLst/>
          </a:prstGeom>
        </p:spPr>
      </p:pic>
      <p:graphicFrame>
        <p:nvGraphicFramePr>
          <p:cNvPr id="3" name="表 2"/>
          <p:cNvGraphicFramePr>
            <a:graphicFrameLocks noGrp="1"/>
          </p:cNvGraphicFramePr>
          <p:nvPr>
            <p:extLst>
              <p:ext uri="{D42A27DB-BD31-4B8C-83A1-F6EECF244321}">
                <p14:modId xmlns:p14="http://schemas.microsoft.com/office/powerpoint/2010/main" val="209443792"/>
              </p:ext>
            </p:extLst>
          </p:nvPr>
        </p:nvGraphicFramePr>
        <p:xfrm>
          <a:off x="832194" y="4109983"/>
          <a:ext cx="7399987" cy="1295400"/>
        </p:xfrm>
        <a:graphic>
          <a:graphicData uri="http://schemas.openxmlformats.org/drawingml/2006/table">
            <a:tbl>
              <a:tblPr firstRow="1" bandRow="1">
                <a:tableStyleId>{5940675A-B579-460E-94D1-54222C63F5DA}</a:tableStyleId>
              </a:tblPr>
              <a:tblGrid>
                <a:gridCol w="3177610">
                  <a:extLst>
                    <a:ext uri="{9D8B030D-6E8A-4147-A177-3AD203B41FA5}">
                      <a16:colId xmlns:a16="http://schemas.microsoft.com/office/drawing/2014/main" val="2721565311"/>
                    </a:ext>
                  </a:extLst>
                </a:gridCol>
                <a:gridCol w="457200">
                  <a:extLst>
                    <a:ext uri="{9D8B030D-6E8A-4147-A177-3AD203B41FA5}">
                      <a16:colId xmlns:a16="http://schemas.microsoft.com/office/drawing/2014/main" val="3148362477"/>
                    </a:ext>
                  </a:extLst>
                </a:gridCol>
                <a:gridCol w="3765177">
                  <a:extLst>
                    <a:ext uri="{9D8B030D-6E8A-4147-A177-3AD203B41FA5}">
                      <a16:colId xmlns:a16="http://schemas.microsoft.com/office/drawing/2014/main" val="3729201919"/>
                    </a:ext>
                  </a:extLst>
                </a:gridCol>
              </a:tblGrid>
              <a:tr h="204139">
                <a:tc>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rPr>
                        <a:t>これまでの社会</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oFill/>
                  </a:tcPr>
                </a:tc>
                <a:tc gridSpan="2">
                  <a:txBody>
                    <a:bodyPr/>
                    <a:lstStyle/>
                    <a:p>
                      <a:pPr algn="ctr"/>
                      <a:r>
                        <a:rPr kumimoji="1" lang="en-US" altLang="ja-JP" sz="1100" b="1" dirty="0" smtClean="0">
                          <a:solidFill>
                            <a:schemeClr val="tx1"/>
                          </a:solidFill>
                          <a:latin typeface="Meiryo UI" panose="020B0604030504040204" pitchFamily="50" charset="-128"/>
                          <a:ea typeface="Meiryo UI" panose="020B0604030504040204" pitchFamily="50" charset="-128"/>
                        </a:rPr>
                        <a:t>Society5.0</a:t>
                      </a:r>
                      <a:r>
                        <a:rPr kumimoji="1" lang="ja-JP" altLang="en-US" sz="1100" b="1" dirty="0" smtClean="0">
                          <a:solidFill>
                            <a:schemeClr val="tx1"/>
                          </a:solidFill>
                          <a:latin typeface="Meiryo UI" panose="020B0604030504040204" pitchFamily="50" charset="-128"/>
                          <a:ea typeface="Meiryo UI" panose="020B0604030504040204" pitchFamily="50" charset="-128"/>
                        </a:rPr>
                        <a:t>が実現された社会</a:t>
                      </a:r>
                      <a:endParaRPr kumimoji="1" lang="ja-JP" altLang="en-US" sz="1100" b="1" dirty="0">
                        <a:solidFill>
                          <a:schemeClr val="tx1"/>
                        </a:solidFill>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hMerge="1">
                  <a:txBody>
                    <a:bodyPr/>
                    <a:lstStyle/>
                    <a:p>
                      <a:pPr algn="ctr"/>
                      <a:endParaRPr kumimoji="1" lang="ja-JP" altLang="en-US" sz="1100" b="1" dirty="0">
                        <a:solidFill>
                          <a:schemeClr val="tx1"/>
                        </a:solidFill>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extLst>
                  <a:ext uri="{0D108BD9-81ED-4DB2-BD59-A6C34878D82A}">
                    <a16:rowId xmlns:a16="http://schemas.microsoft.com/office/drawing/2014/main" val="1690290176"/>
                  </a:ext>
                </a:extLst>
              </a:tr>
              <a:tr h="0">
                <a:tc>
                  <a:txBody>
                    <a:bodyPr/>
                    <a:lstStyle/>
                    <a:p>
                      <a:r>
                        <a:rPr kumimoji="1" lang="ja-JP" altLang="en-US" sz="1100" b="0" dirty="0" smtClean="0">
                          <a:solidFill>
                            <a:schemeClr val="tx1"/>
                          </a:solidFill>
                          <a:latin typeface="Meiryo UI" panose="020B0604030504040204" pitchFamily="50" charset="-128"/>
                          <a:ea typeface="Meiryo UI" panose="020B0604030504040204" pitchFamily="50" charset="-128"/>
                        </a:rPr>
                        <a:t>知識、情報の共有、連携が不十分</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oFill/>
                  </a:tcPr>
                </a:tc>
                <a:tc>
                  <a:txBody>
                    <a:bodyPr/>
                    <a:lstStyle/>
                    <a:p>
                      <a:pPr algn="ctr"/>
                      <a:r>
                        <a:rPr kumimoji="1" lang="ja-JP" altLang="en-US" sz="1100" b="1" dirty="0" smtClean="0">
                          <a:solidFill>
                            <a:schemeClr val="tx1"/>
                          </a:solidFill>
                          <a:latin typeface="Meiryo UI" panose="020B0604030504040204" pitchFamily="50" charset="-128"/>
                          <a:ea typeface="Meiryo UI" panose="020B0604030504040204" pitchFamily="50" charset="-128"/>
                        </a:rPr>
                        <a:t>➡</a:t>
                      </a:r>
                      <a:endParaRPr kumimoji="1" lang="ja-JP" altLang="en-US" sz="1100" b="1" dirty="0">
                        <a:solidFill>
                          <a:schemeClr val="tx1"/>
                        </a:solidFill>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r>
                        <a:rPr kumimoji="1" lang="en-US" altLang="ja-JP" sz="1100" b="1" dirty="0" err="1" smtClean="0">
                          <a:solidFill>
                            <a:schemeClr val="tx1"/>
                          </a:solidFill>
                          <a:latin typeface="Meiryo UI" panose="020B0604030504040204" pitchFamily="50" charset="-128"/>
                          <a:ea typeface="Meiryo UI" panose="020B0604030504040204" pitchFamily="50" charset="-128"/>
                        </a:rPr>
                        <a:t>IoT</a:t>
                      </a:r>
                      <a:r>
                        <a:rPr kumimoji="1" lang="ja-JP" altLang="en-US" sz="1100" b="1" dirty="0" smtClean="0">
                          <a:solidFill>
                            <a:schemeClr val="tx1"/>
                          </a:solidFill>
                          <a:latin typeface="Meiryo UI" panose="020B0604030504040204" pitchFamily="50" charset="-128"/>
                          <a:ea typeface="Meiryo UI" panose="020B0604030504040204" pitchFamily="50" charset="-128"/>
                        </a:rPr>
                        <a:t>ですべての人とモノがつながり、新たな価値が生まれる社会</a:t>
                      </a:r>
                      <a:endParaRPr kumimoji="1" lang="ja-JP" altLang="en-US" sz="1100" b="1" dirty="0">
                        <a:solidFill>
                          <a:schemeClr val="tx1"/>
                        </a:solidFill>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extLst>
                  <a:ext uri="{0D108BD9-81ED-4DB2-BD59-A6C34878D82A}">
                    <a16:rowId xmlns:a16="http://schemas.microsoft.com/office/drawing/2014/main" val="18779298"/>
                  </a:ext>
                </a:extLst>
              </a:tr>
              <a:tr h="0">
                <a:tc>
                  <a:txBody>
                    <a:bodyPr/>
                    <a:lstStyle/>
                    <a:p>
                      <a:r>
                        <a:rPr kumimoji="1" lang="ja-JP" altLang="en-US" sz="1100" b="0" dirty="0" smtClean="0">
                          <a:solidFill>
                            <a:schemeClr val="tx1"/>
                          </a:solidFill>
                          <a:latin typeface="Meiryo UI" panose="020B0604030504040204" pitchFamily="50" charset="-128"/>
                          <a:ea typeface="Meiryo UI" panose="020B0604030504040204" pitchFamily="50" charset="-128"/>
                        </a:rPr>
                        <a:t>地域の課題や高齢者のニーズなどに十分対応できない</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oFill/>
                  </a:tcPr>
                </a:tc>
                <a:tc>
                  <a:txBody>
                    <a:bodyPr/>
                    <a:lstStyle/>
                    <a:p>
                      <a:pPr algn="ctr"/>
                      <a:r>
                        <a:rPr kumimoji="1" lang="ja-JP" altLang="en-US" sz="1100" b="1" dirty="0" smtClean="0">
                          <a:solidFill>
                            <a:schemeClr val="tx1"/>
                          </a:solidFill>
                          <a:latin typeface="Meiryo UI" panose="020B0604030504040204" pitchFamily="50" charset="-128"/>
                          <a:ea typeface="Meiryo UI" panose="020B0604030504040204" pitchFamily="50" charset="-128"/>
                        </a:rPr>
                        <a:t>➡</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r>
                        <a:rPr kumimoji="1" lang="ja-JP" altLang="en-US" sz="1100" b="1" dirty="0" smtClean="0">
                          <a:solidFill>
                            <a:schemeClr val="tx1"/>
                          </a:solidFill>
                          <a:latin typeface="Meiryo UI" panose="020B0604030504040204" pitchFamily="50" charset="-128"/>
                          <a:ea typeface="Meiryo UI" panose="020B0604030504040204" pitchFamily="50" charset="-128"/>
                        </a:rPr>
                        <a:t>イノベーションにより、様々なニーズに対応できる社会</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extLst>
                  <a:ext uri="{0D108BD9-81ED-4DB2-BD59-A6C34878D82A}">
                    <a16:rowId xmlns:a16="http://schemas.microsoft.com/office/drawing/2014/main" val="4168555783"/>
                  </a:ext>
                </a:extLst>
              </a:tr>
              <a:tr h="0">
                <a:tc>
                  <a:txBody>
                    <a:bodyPr/>
                    <a:lstStyle/>
                    <a:p>
                      <a:r>
                        <a:rPr kumimoji="1" lang="ja-JP" altLang="en-US" sz="1100" b="0" dirty="0" smtClean="0">
                          <a:solidFill>
                            <a:schemeClr val="tx1"/>
                          </a:solidFill>
                          <a:latin typeface="Meiryo UI" panose="020B0604030504040204" pitchFamily="50" charset="-128"/>
                          <a:ea typeface="Meiryo UI" panose="020B0604030504040204" pitchFamily="50" charset="-128"/>
                        </a:rPr>
                        <a:t>必要な情報の探索・分析が負担　リテラシーが必要</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oFill/>
                  </a:tcPr>
                </a:tc>
                <a:tc>
                  <a:txBody>
                    <a:bodyPr/>
                    <a:lstStyle/>
                    <a:p>
                      <a:pPr algn="ctr"/>
                      <a:r>
                        <a:rPr kumimoji="1" lang="ja-JP" altLang="en-US" sz="1100" b="1" dirty="0" smtClean="0">
                          <a:solidFill>
                            <a:schemeClr val="tx1"/>
                          </a:solidFill>
                          <a:latin typeface="Meiryo UI" panose="020B0604030504040204" pitchFamily="50" charset="-128"/>
                          <a:ea typeface="Meiryo UI" panose="020B0604030504040204" pitchFamily="50" charset="-128"/>
                        </a:rPr>
                        <a:t>➡</a:t>
                      </a:r>
                      <a:endParaRPr kumimoji="1" lang="ja-JP" altLang="en-US" sz="1100" b="1" dirty="0">
                        <a:solidFill>
                          <a:schemeClr val="tx1"/>
                        </a:solidFill>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r>
                        <a:rPr kumimoji="1" lang="en-US" altLang="ja-JP" sz="1100" b="1" dirty="0" smtClean="0">
                          <a:solidFill>
                            <a:schemeClr val="tx1"/>
                          </a:solidFill>
                          <a:latin typeface="Meiryo UI" panose="020B0604030504040204" pitchFamily="50" charset="-128"/>
                          <a:ea typeface="Meiryo UI" panose="020B0604030504040204" pitchFamily="50" charset="-128"/>
                        </a:rPr>
                        <a:t>AI</a:t>
                      </a:r>
                      <a:r>
                        <a:rPr kumimoji="1" lang="ja-JP" altLang="en-US" sz="1100" b="1" dirty="0" smtClean="0">
                          <a:solidFill>
                            <a:schemeClr val="tx1"/>
                          </a:solidFill>
                          <a:latin typeface="Meiryo UI" panose="020B0604030504040204" pitchFamily="50" charset="-128"/>
                          <a:ea typeface="Meiryo UI" panose="020B0604030504040204" pitchFamily="50" charset="-128"/>
                        </a:rPr>
                        <a:t>により、必要な情報が必要な時に提供される社会</a:t>
                      </a:r>
                      <a:endParaRPr kumimoji="1" lang="ja-JP" altLang="en-US" sz="1100" b="1" dirty="0">
                        <a:solidFill>
                          <a:schemeClr val="tx1"/>
                        </a:solidFill>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extLst>
                  <a:ext uri="{0D108BD9-81ED-4DB2-BD59-A6C34878D82A}">
                    <a16:rowId xmlns:a16="http://schemas.microsoft.com/office/drawing/2014/main" val="4051302465"/>
                  </a:ext>
                </a:extLst>
              </a:tr>
              <a:tr h="0">
                <a:tc>
                  <a:txBody>
                    <a:bodyPr/>
                    <a:lstStyle/>
                    <a:p>
                      <a:r>
                        <a:rPr kumimoji="1" lang="ja-JP" altLang="en-US" sz="1100" b="0" dirty="0" smtClean="0">
                          <a:solidFill>
                            <a:schemeClr val="tx1"/>
                          </a:solidFill>
                          <a:latin typeface="Meiryo UI" panose="020B0604030504040204" pitchFamily="50" charset="-128"/>
                          <a:ea typeface="Meiryo UI" panose="020B0604030504040204" pitchFamily="50" charset="-128"/>
                        </a:rPr>
                        <a:t>年齢や</a:t>
                      </a:r>
                      <a:r>
                        <a:rPr kumimoji="1" lang="ja-JP" altLang="en-US" sz="1100" b="0" dirty="0" err="1" smtClean="0">
                          <a:solidFill>
                            <a:schemeClr val="tx1"/>
                          </a:solidFill>
                          <a:latin typeface="Meiryo UI" panose="020B0604030504040204" pitchFamily="50" charset="-128"/>
                          <a:ea typeface="Meiryo UI" panose="020B0604030504040204" pitchFamily="50" charset="-128"/>
                        </a:rPr>
                        <a:t>障がい</a:t>
                      </a:r>
                      <a:r>
                        <a:rPr kumimoji="1" lang="ja-JP" altLang="en-US" sz="1100" b="0" dirty="0" smtClean="0">
                          <a:solidFill>
                            <a:schemeClr val="tx1"/>
                          </a:solidFill>
                          <a:latin typeface="Meiryo UI" panose="020B0604030504040204" pitchFamily="50" charset="-128"/>
                          <a:ea typeface="Meiryo UI" panose="020B0604030504040204" pitchFamily="50" charset="-128"/>
                        </a:rPr>
                        <a:t>などによる、労働や行動範囲の制約</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eiryo UI" panose="020B0604030504040204" pitchFamily="50" charset="-128"/>
                          <a:ea typeface="Meiryo UI" panose="020B0604030504040204" pitchFamily="50" charset="-128"/>
                        </a:rPr>
                        <a:t>➡</a:t>
                      </a:r>
                      <a:endParaRPr kumimoji="1" lang="ja-JP" altLang="en-US" sz="1100" b="1" dirty="0">
                        <a:solidFill>
                          <a:schemeClr val="tx1"/>
                        </a:solidFill>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eiryo UI" panose="020B0604030504040204" pitchFamily="50" charset="-128"/>
                          <a:ea typeface="Meiryo UI" panose="020B0604030504040204" pitchFamily="50" charset="-128"/>
                        </a:rPr>
                        <a:t>ロボットや自動走行車などの技術で、人の可能性が広がる社会</a:t>
                      </a:r>
                      <a:endParaRPr kumimoji="1" lang="ja-JP" altLang="en-US" sz="1100" b="1" dirty="0">
                        <a:solidFill>
                          <a:schemeClr val="tx1"/>
                        </a:solidFill>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extLst>
                  <a:ext uri="{0D108BD9-81ED-4DB2-BD59-A6C34878D82A}">
                    <a16:rowId xmlns:a16="http://schemas.microsoft.com/office/drawing/2014/main" val="2647903084"/>
                  </a:ext>
                </a:extLst>
              </a:tr>
            </a:tbl>
          </a:graphicData>
        </a:graphic>
      </p:graphicFrame>
      <p:pic>
        <p:nvPicPr>
          <p:cNvPr id="5" name="図 4"/>
          <p:cNvPicPr>
            <a:picLocks noChangeAspect="1"/>
          </p:cNvPicPr>
          <p:nvPr/>
        </p:nvPicPr>
        <p:blipFill>
          <a:blip r:embed="rId3"/>
          <a:stretch>
            <a:fillRect/>
          </a:stretch>
        </p:blipFill>
        <p:spPr>
          <a:xfrm>
            <a:off x="8275840" y="4448044"/>
            <a:ext cx="588091" cy="578207"/>
          </a:xfrm>
          <a:prstGeom prst="rect">
            <a:avLst/>
          </a:prstGeom>
        </p:spPr>
      </p:pic>
      <p:pic>
        <p:nvPicPr>
          <p:cNvPr id="6" name="図 5"/>
          <p:cNvPicPr>
            <a:picLocks noChangeAspect="1"/>
          </p:cNvPicPr>
          <p:nvPr/>
        </p:nvPicPr>
        <p:blipFill>
          <a:blip r:embed="rId4"/>
          <a:stretch>
            <a:fillRect/>
          </a:stretch>
        </p:blipFill>
        <p:spPr>
          <a:xfrm>
            <a:off x="179050" y="4558446"/>
            <a:ext cx="623928" cy="392471"/>
          </a:xfrm>
          <a:prstGeom prst="rect">
            <a:avLst/>
          </a:prstGeom>
        </p:spPr>
      </p:pic>
      <p:pic>
        <p:nvPicPr>
          <p:cNvPr id="7" name="図 6"/>
          <p:cNvPicPr>
            <a:picLocks noChangeAspect="1"/>
          </p:cNvPicPr>
          <p:nvPr/>
        </p:nvPicPr>
        <p:blipFill>
          <a:blip r:embed="rId5"/>
          <a:stretch>
            <a:fillRect/>
          </a:stretch>
        </p:blipFill>
        <p:spPr>
          <a:xfrm>
            <a:off x="233475" y="4070519"/>
            <a:ext cx="512632" cy="472816"/>
          </a:xfrm>
          <a:prstGeom prst="rect">
            <a:avLst/>
          </a:prstGeom>
        </p:spPr>
      </p:pic>
      <p:pic>
        <p:nvPicPr>
          <p:cNvPr id="8" name="図 7"/>
          <p:cNvPicPr>
            <a:picLocks noChangeAspect="1"/>
          </p:cNvPicPr>
          <p:nvPr/>
        </p:nvPicPr>
        <p:blipFill>
          <a:blip r:embed="rId6"/>
          <a:stretch>
            <a:fillRect/>
          </a:stretch>
        </p:blipFill>
        <p:spPr>
          <a:xfrm>
            <a:off x="8315843" y="3968752"/>
            <a:ext cx="508083" cy="478196"/>
          </a:xfrm>
          <a:prstGeom prst="rect">
            <a:avLst/>
          </a:prstGeom>
        </p:spPr>
      </p:pic>
      <p:pic>
        <p:nvPicPr>
          <p:cNvPr id="9" name="図 8"/>
          <p:cNvPicPr>
            <a:picLocks noChangeAspect="1"/>
          </p:cNvPicPr>
          <p:nvPr/>
        </p:nvPicPr>
        <p:blipFill>
          <a:blip r:embed="rId7"/>
          <a:stretch>
            <a:fillRect/>
          </a:stretch>
        </p:blipFill>
        <p:spPr>
          <a:xfrm>
            <a:off x="294250" y="4977811"/>
            <a:ext cx="508727" cy="418191"/>
          </a:xfrm>
          <a:prstGeom prst="rect">
            <a:avLst/>
          </a:prstGeom>
        </p:spPr>
      </p:pic>
      <p:pic>
        <p:nvPicPr>
          <p:cNvPr id="10" name="図 9"/>
          <p:cNvPicPr>
            <a:picLocks noChangeAspect="1"/>
          </p:cNvPicPr>
          <p:nvPr/>
        </p:nvPicPr>
        <p:blipFill>
          <a:blip r:embed="rId8"/>
          <a:stretch>
            <a:fillRect/>
          </a:stretch>
        </p:blipFill>
        <p:spPr>
          <a:xfrm>
            <a:off x="8354171" y="5075228"/>
            <a:ext cx="490223" cy="384572"/>
          </a:xfrm>
          <a:prstGeom prst="rect">
            <a:avLst/>
          </a:prstGeom>
        </p:spPr>
      </p:pic>
      <p:sp>
        <p:nvSpPr>
          <p:cNvPr id="17" name="スライド番号プレースホルダー 3"/>
          <p:cNvSpPr>
            <a:spLocks noGrp="1"/>
          </p:cNvSpPr>
          <p:nvPr>
            <p:ph type="sldNum" sz="quarter" idx="12"/>
          </p:nvPr>
        </p:nvSpPr>
        <p:spPr>
          <a:xfrm>
            <a:off x="8780929" y="6621260"/>
            <a:ext cx="363071" cy="236740"/>
          </a:xfrm>
          <a:solidFill>
            <a:schemeClr val="accent4"/>
          </a:solidFill>
        </p:spPr>
        <p:txBody>
          <a:bodyPr/>
          <a:lstStyle/>
          <a:p>
            <a:r>
              <a:rPr kumimoji="1" lang="en-US" altLang="ja-JP" b="1" dirty="0">
                <a:solidFill>
                  <a:schemeClr val="tx1"/>
                </a:solidFill>
              </a:rPr>
              <a:t>7</a:t>
            </a:r>
            <a:endParaRPr kumimoji="1" lang="ja-JP" altLang="en-US" b="1" dirty="0">
              <a:solidFill>
                <a:schemeClr val="tx1"/>
              </a:solidFill>
            </a:endParaRPr>
          </a:p>
        </p:txBody>
      </p:sp>
    </p:spTree>
    <p:extLst>
      <p:ext uri="{BB962C8B-B14F-4D97-AF65-F5344CB8AC3E}">
        <p14:creationId xmlns:p14="http://schemas.microsoft.com/office/powerpoint/2010/main" val="99359190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1729</TotalTime>
  <Words>1686</Words>
  <Application>Microsoft Office PowerPoint</Application>
  <PresentationFormat>画面に合わせる (4:3)</PresentationFormat>
  <Paragraphs>228</Paragraphs>
  <Slides>11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11</vt:i4>
      </vt:variant>
    </vt:vector>
  </HeadingPairs>
  <TitlesOfParts>
    <vt:vector size="20" baseType="lpstr">
      <vt:lpstr>Meiryo UI</vt:lpstr>
      <vt:lpstr>ＭＳ Ｐゴシック</vt:lpstr>
      <vt:lpstr>游ゴシック</vt:lpstr>
      <vt:lpstr>游ゴシック Light</vt:lpstr>
      <vt:lpstr>Arial</vt:lpstr>
      <vt:lpstr>Calibri</vt:lpstr>
      <vt:lpstr>Calibri Light</vt:lpstr>
      <vt:lpstr>Century</vt:lpstr>
      <vt:lpstr>Office テーマ</vt:lpstr>
      <vt:lpstr>万博後の大阪の将来像を導くアプローチ（要約）</vt:lpstr>
      <vt:lpstr>PowerPoint プレゼンテーション</vt:lpstr>
      <vt:lpstr>大阪の将来像を導く考え方（全体イメージ）</vt:lpstr>
      <vt:lpstr>大阪の将来像を導く考え方①</vt:lpstr>
      <vt:lpstr>大阪の将来像を導く考え方②</vt:lpstr>
      <vt:lpstr>大阪の将来像を導く考え方②（SDGｓから見て）</vt:lpstr>
      <vt:lpstr>大阪の将来像を導く考え方③</vt:lpstr>
      <vt:lpstr>大阪の将来像を導く考え方④・⑤</vt:lpstr>
      <vt:lpstr>大阪の将来像を導く考え方⑥</vt:lpstr>
      <vt:lpstr>大阪の将来像の基本的な考え方について</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久才　知洋</dc:creator>
  <cp:lastModifiedBy>西川　達也</cp:lastModifiedBy>
  <cp:revision>136</cp:revision>
  <cp:lastPrinted>2019-11-18T09:33:42Z</cp:lastPrinted>
  <dcterms:created xsi:type="dcterms:W3CDTF">2019-11-06T08:10:32Z</dcterms:created>
  <dcterms:modified xsi:type="dcterms:W3CDTF">2019-11-18T09:33:48Z</dcterms:modified>
</cp:coreProperties>
</file>