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0691813" cy="7559675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1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69678-15AE-4D97-A1D9-2D731FB83664}" type="datetimeFigureOut">
              <a:rPr kumimoji="1" lang="ja-JP" altLang="en-US" smtClean="0"/>
              <a:t>2019/11/5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31875" y="1243013"/>
            <a:ext cx="47434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338A6E-264F-4B56-A362-7502343F1D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5902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E5BD8-9BF8-431C-9243-A4C9FF2F8C81}" type="datetimeFigureOut">
              <a:rPr kumimoji="1" lang="ja-JP" altLang="en-US" smtClean="0"/>
              <a:t>2019/11/5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56D7-742F-4343-9361-9F3AB3B19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1507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E5BD8-9BF8-431C-9243-A4C9FF2F8C81}" type="datetimeFigureOut">
              <a:rPr kumimoji="1" lang="ja-JP" altLang="en-US" smtClean="0"/>
              <a:t>2019/11/5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56D7-742F-4343-9361-9F3AB3B19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0529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E5BD8-9BF8-431C-9243-A4C9FF2F8C81}" type="datetimeFigureOut">
              <a:rPr kumimoji="1" lang="ja-JP" altLang="en-US" smtClean="0"/>
              <a:t>2019/11/5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56D7-742F-4343-9361-9F3AB3B19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1328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E5BD8-9BF8-431C-9243-A4C9FF2F8C81}" type="datetimeFigureOut">
              <a:rPr kumimoji="1" lang="ja-JP" altLang="en-US" smtClean="0"/>
              <a:t>2019/11/5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56D7-742F-4343-9361-9F3AB3B19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8288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E5BD8-9BF8-431C-9243-A4C9FF2F8C81}" type="datetimeFigureOut">
              <a:rPr kumimoji="1" lang="ja-JP" altLang="en-US" smtClean="0"/>
              <a:t>2019/11/5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56D7-742F-4343-9361-9F3AB3B19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0491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E5BD8-9BF8-431C-9243-A4C9FF2F8C81}" type="datetimeFigureOut">
              <a:rPr kumimoji="1" lang="ja-JP" altLang="en-US" smtClean="0"/>
              <a:t>2019/11/5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56D7-742F-4343-9361-9F3AB3B19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979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E5BD8-9BF8-431C-9243-A4C9FF2F8C81}" type="datetimeFigureOut">
              <a:rPr kumimoji="1" lang="ja-JP" altLang="en-US" smtClean="0"/>
              <a:t>2019/11/5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56D7-742F-4343-9361-9F3AB3B19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9759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E5BD8-9BF8-431C-9243-A4C9FF2F8C81}" type="datetimeFigureOut">
              <a:rPr kumimoji="1" lang="ja-JP" altLang="en-US" smtClean="0"/>
              <a:t>2019/11/5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56D7-742F-4343-9361-9F3AB3B19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7840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E5BD8-9BF8-431C-9243-A4C9FF2F8C81}" type="datetimeFigureOut">
              <a:rPr kumimoji="1" lang="ja-JP" altLang="en-US" smtClean="0"/>
              <a:t>2019/11/5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56D7-742F-4343-9361-9F3AB3B19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10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E5BD8-9BF8-431C-9243-A4C9FF2F8C81}" type="datetimeFigureOut">
              <a:rPr kumimoji="1" lang="ja-JP" altLang="en-US" smtClean="0"/>
              <a:t>2019/11/5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56D7-742F-4343-9361-9F3AB3B19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0681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E5BD8-9BF8-431C-9243-A4C9FF2F8C81}" type="datetimeFigureOut">
              <a:rPr kumimoji="1" lang="ja-JP" altLang="en-US" smtClean="0"/>
              <a:t>2019/11/5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56D7-742F-4343-9361-9F3AB3B19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9982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E5BD8-9BF8-431C-9243-A4C9FF2F8C81}" type="datetimeFigureOut">
              <a:rPr kumimoji="1" lang="ja-JP" altLang="en-US" smtClean="0"/>
              <a:t>2019/11/5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E56D7-742F-4343-9361-9F3AB3B19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9243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20716" y="136982"/>
            <a:ext cx="9144000" cy="304103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r>
              <a:rPr lang="ja-JP" altLang="en-US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万博後の大阪の将来像へのアプローチの考え方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418885" y="6012586"/>
            <a:ext cx="4044310" cy="12208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(1)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都市圏の形成過程</a:t>
            </a:r>
            <a:endParaRPr kumimoji="1"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・大阪の中心部が、古代から現代まで変わらない大阪の中核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(2)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海外とのつながり</a:t>
            </a:r>
            <a:endParaRPr kumimoji="1"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・アジアを中心に海外とつながりを通じて、都市が発展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(3)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大阪の先駆性</a:t>
            </a:r>
            <a:endParaRPr kumimoji="1"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・新たな経済システムや世界標準となる製品を数多く生み出し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(4)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気質・府民意識</a:t>
            </a:r>
            <a:endParaRPr kumimoji="1"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・進取の気質、開放的、実力主義、社会貢献の精神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418885" y="5766365"/>
            <a:ext cx="2712885" cy="246221"/>
          </a:xfrm>
          <a:prstGeom prst="rect">
            <a:avLst/>
          </a:prstGeom>
          <a:solidFill>
            <a:srgbClr val="0070C0"/>
          </a:solidFill>
        </p:spPr>
        <p:txBody>
          <a:bodyPr wrap="square" rtlCol="0" anchor="ctr">
            <a:spAutoFit/>
          </a:bodyPr>
          <a:lstStyle/>
          <a:p>
            <a:pPr>
              <a:lnSpc>
                <a:spcPts val="1200"/>
              </a:lnSpc>
            </a:pPr>
            <a:r>
              <a:rPr kumimoji="1" lang="ja-JP" altLang="en-US" sz="13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kumimoji="1" lang="en-US" altLang="ja-JP" sz="13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kumimoji="1" lang="ja-JP" altLang="en-US" sz="13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歴史から導かれる大阪の特色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651664" y="4188088"/>
            <a:ext cx="3918896" cy="5539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kumimoji="1" lang="ja-JP" altLang="en-US" sz="1050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○バランスの取れた産業構造　○ライフサイエンス、新エネルギー産業</a:t>
            </a:r>
            <a:endParaRPr kumimoji="1" lang="en-US" altLang="ja-JP" sz="1050" spc="-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○交通インフラの充実　○災害対応力　○大学等の集積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○文化等の蓄積　○アジアを中心とする世界とのつながり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373684" y="4188260"/>
            <a:ext cx="274434" cy="5524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prstDash val="dash"/>
          </a:ln>
        </p:spPr>
        <p:txBody>
          <a:bodyPr vert="eaVert" wrap="square" rtlCol="0" anchor="ctr">
            <a:spAutoFit/>
          </a:bodyPr>
          <a:lstStyle/>
          <a:p>
            <a:pPr algn="ctr">
              <a:lnSpc>
                <a:spcPts val="700"/>
              </a:lnSpc>
            </a:pP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強み</a:t>
            </a:r>
            <a:endParaRPr kumimoji="1"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651664" y="4747623"/>
            <a:ext cx="3918896" cy="5539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kumimoji="1" lang="ja-JP" altLang="en-US" sz="1050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○東京圏への人口流出　○情報発信力の低下　○国際化への対応</a:t>
            </a:r>
            <a:endParaRPr kumimoji="1" lang="en-US" altLang="ja-JP" sz="1050" spc="-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kumimoji="1" lang="ja-JP" altLang="en-US" sz="1050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○さらなるイノベーションの促進　○女性・高齢者・</a:t>
            </a:r>
            <a:r>
              <a:rPr kumimoji="1" lang="ja-JP" altLang="en-US" sz="1050" spc="-1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障がい</a:t>
            </a:r>
            <a:r>
              <a:rPr kumimoji="1" lang="ja-JP" altLang="en-US" sz="1050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者の低い就業率</a:t>
            </a:r>
            <a:endParaRPr kumimoji="1" lang="en-US" altLang="ja-JP" sz="1050" spc="-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kumimoji="1" lang="ja-JP" altLang="en-US" sz="1050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○平均寿命と健康寿命の差　○都市におけるみどり不足　○教育</a:t>
            </a:r>
            <a:endParaRPr kumimoji="1" lang="en-US" altLang="ja-JP" sz="1050" spc="-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375013" y="4752112"/>
            <a:ext cx="274434" cy="5450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prstDash val="dash"/>
          </a:ln>
        </p:spPr>
        <p:txBody>
          <a:bodyPr vert="eaVert" wrap="square" rtlCol="0" anchor="ctr">
            <a:spAutoFit/>
          </a:bodyPr>
          <a:lstStyle/>
          <a:p>
            <a:pPr algn="ctr">
              <a:lnSpc>
                <a:spcPts val="700"/>
              </a:lnSpc>
            </a:pP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弱み</a:t>
            </a:r>
            <a:endParaRPr kumimoji="1"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楕円 20"/>
          <p:cNvSpPr/>
          <p:nvPr/>
        </p:nvSpPr>
        <p:spPr>
          <a:xfrm>
            <a:off x="882303" y="723536"/>
            <a:ext cx="364751" cy="2218831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867604" y="1224919"/>
            <a:ext cx="400110" cy="127061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大阪の将来像</a:t>
            </a:r>
          </a:p>
        </p:txBody>
      </p:sp>
      <p:sp>
        <p:nvSpPr>
          <p:cNvPr id="22" name="上矢印 21"/>
          <p:cNvSpPr/>
          <p:nvPr/>
        </p:nvSpPr>
        <p:spPr>
          <a:xfrm>
            <a:off x="2790716" y="3206149"/>
            <a:ext cx="1400060" cy="441162"/>
          </a:xfrm>
          <a:prstGeom prst="upArrow">
            <a:avLst>
              <a:gd name="adj1" fmla="val 69608"/>
              <a:gd name="adj2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上矢印 23"/>
          <p:cNvSpPr/>
          <p:nvPr/>
        </p:nvSpPr>
        <p:spPr>
          <a:xfrm rot="16200000">
            <a:off x="4860518" y="1840350"/>
            <a:ext cx="1227221" cy="311730"/>
          </a:xfrm>
          <a:prstGeom prst="upArrow">
            <a:avLst>
              <a:gd name="adj1" fmla="val 69608"/>
              <a:gd name="adj2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/>
          <p:cNvSpPr/>
          <p:nvPr/>
        </p:nvSpPr>
        <p:spPr>
          <a:xfrm>
            <a:off x="5753259" y="803434"/>
            <a:ext cx="4166813" cy="623649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200"/>
              </a:lnSpc>
            </a:pPr>
            <a:r>
              <a:rPr kumimoji="1" lang="en-US" altLang="ja-JP" sz="1050" b="1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(1</a:t>
            </a:r>
            <a:r>
              <a:rPr kumimoji="1" lang="en-US" altLang="ja-JP" sz="1050" b="1" spc="-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050" b="1" spc="-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世界の都市論</a:t>
            </a:r>
            <a:r>
              <a:rPr kumimoji="1" lang="ja-JP" altLang="en-US" sz="1050" b="1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の系譜</a:t>
            </a:r>
            <a:r>
              <a:rPr kumimoji="1" lang="ja-JP" altLang="en-US" sz="1050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（世界都市仮説、創造都市等）</a:t>
            </a:r>
            <a:endParaRPr kumimoji="1" lang="en-US" altLang="ja-JP" sz="1050" spc="-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kumimoji="1" lang="en-US" altLang="ja-JP" sz="1050" b="1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(2</a:t>
            </a:r>
            <a:r>
              <a:rPr kumimoji="1" lang="en-US" altLang="ja-JP" sz="1050" b="1" spc="-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050" b="1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世界の</a:t>
            </a:r>
            <a:r>
              <a:rPr kumimoji="1" lang="ja-JP" altLang="en-US" sz="1050" b="1" spc="-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都市論</a:t>
            </a:r>
            <a:r>
              <a:rPr kumimoji="1" lang="ja-JP" altLang="en-US" sz="1050" b="1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における大阪の記述</a:t>
            </a:r>
            <a:r>
              <a:rPr kumimoji="1" lang="ja-JP" altLang="en-US" sz="1050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（大阪に関する目立った記載なし）</a:t>
            </a:r>
            <a:endParaRPr kumimoji="1" lang="en-US" altLang="ja-JP" sz="1050" spc="-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kumimoji="1" lang="en-US" altLang="ja-JP" sz="1050" b="1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(3)</a:t>
            </a:r>
            <a:r>
              <a:rPr kumimoji="1" lang="ja-JP" altLang="en-US" sz="1050" b="1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シンクタンク等による大阪のポジション分析</a:t>
            </a:r>
            <a:r>
              <a:rPr kumimoji="1" lang="ja-JP" altLang="en-US" sz="1050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（国内成長エンジン）</a:t>
            </a:r>
            <a:endParaRPr kumimoji="1" lang="en-US" altLang="ja-JP" sz="1050" spc="-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kumimoji="1" lang="en-US" altLang="ja-JP" sz="1050" b="1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(4)</a:t>
            </a:r>
            <a:r>
              <a:rPr kumimoji="1" lang="ja-JP" altLang="en-US" sz="1050" b="1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各都市のモデル</a:t>
            </a:r>
            <a:r>
              <a:rPr kumimoji="1" lang="ja-JP" altLang="en-US" sz="1050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（コペンハーゲン、シアトル、バルセロナ等）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5743861" y="1663803"/>
            <a:ext cx="4163460" cy="656333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1200"/>
              </a:lnSpc>
            </a:pPr>
            <a:r>
              <a:rPr kumimoji="1" lang="en-US" altLang="ja-JP" sz="1050" b="1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(1)</a:t>
            </a:r>
            <a:r>
              <a:rPr kumimoji="1" lang="ja-JP" altLang="en-US" sz="1050" b="1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国際博覧会の歴史</a:t>
            </a:r>
            <a:r>
              <a:rPr kumimoji="1" lang="ja-JP" altLang="en-US" sz="1050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（国威発揚型　→　課題解決型）</a:t>
            </a:r>
            <a:endParaRPr kumimoji="1" lang="en-US" altLang="ja-JP" sz="1050" spc="-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kumimoji="1" lang="en-US" altLang="ja-JP" sz="1050" b="1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(2)1970</a:t>
            </a:r>
            <a:r>
              <a:rPr kumimoji="1" lang="ja-JP" altLang="en-US" sz="1050" b="1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年大阪万博の評価</a:t>
            </a:r>
            <a:r>
              <a:rPr kumimoji="1" lang="ja-JP" altLang="en-US" sz="1050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（新技術開発、府民意識の高揚等）</a:t>
            </a:r>
            <a:endParaRPr kumimoji="1" lang="en-US" altLang="ja-JP" sz="1050" spc="-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kumimoji="1" lang="en-US" altLang="ja-JP" sz="1050" b="1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(3)</a:t>
            </a:r>
            <a:r>
              <a:rPr kumimoji="1" lang="ja-JP" altLang="en-US" sz="1050" b="1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その他万博開催都市における効果</a:t>
            </a:r>
            <a:r>
              <a:rPr kumimoji="1" lang="ja-JP" altLang="en-US" sz="1050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（地域の発展、インフラ整備等）</a:t>
            </a:r>
            <a:endParaRPr kumimoji="1" lang="en-US" altLang="ja-JP" sz="1050" spc="-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kumimoji="1" lang="en-US" altLang="ja-JP" sz="1050" b="1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(4)2025</a:t>
            </a:r>
            <a:r>
              <a:rPr kumimoji="1" lang="ja-JP" altLang="en-US" sz="1050" b="1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年大阪・関西万博</a:t>
            </a:r>
            <a:endParaRPr kumimoji="1" lang="en-US" altLang="ja-JP" sz="1050" spc="-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5753259" y="2566356"/>
            <a:ext cx="4154062" cy="1160563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050" b="1" spc="-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(1) SDG</a:t>
            </a:r>
            <a:r>
              <a:rPr kumimoji="1" lang="ja-JP" altLang="en-US" sz="1050" b="1" spc="-100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ｓ</a:t>
            </a:r>
            <a:r>
              <a:rPr kumimoji="1" lang="ja-JP" altLang="en-US" sz="1050" b="1" spc="-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と今後の将来予測</a:t>
            </a:r>
            <a:r>
              <a:rPr kumimoji="1" lang="ja-JP" altLang="en-US" sz="1050" spc="-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（万博と</a:t>
            </a:r>
            <a:r>
              <a:rPr kumimoji="1" lang="en-US" altLang="ja-JP" sz="1050" spc="-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050" spc="-10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の関係を踏まえて整理）</a:t>
            </a:r>
            <a:endParaRPr kumimoji="1" lang="en-US" altLang="ja-JP" sz="1050" b="1" spc="-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050" b="1" spc="-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(2)</a:t>
            </a:r>
            <a:r>
              <a:rPr kumimoji="1" lang="ja-JP" altLang="en-US" sz="1050" b="1" spc="-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世界の人口予測から見えること</a:t>
            </a:r>
            <a:r>
              <a:rPr kumimoji="1" lang="ja-JP" altLang="en-US" sz="1050" spc="-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（人口増加・減少地域等）</a:t>
            </a:r>
            <a:endParaRPr kumimoji="1" lang="en-US" altLang="ja-JP" sz="1050" spc="-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050" b="1" spc="-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(3)</a:t>
            </a:r>
            <a:r>
              <a:rPr kumimoji="1" lang="ja-JP" altLang="en-US" sz="1050" b="1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人口増加等に伴う世界の課題</a:t>
            </a:r>
            <a:r>
              <a:rPr kumimoji="1" lang="ja-JP" altLang="en-US" sz="1050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（貧困・食料不足等の追加課題）</a:t>
            </a:r>
            <a:endParaRPr kumimoji="1" lang="en-US" altLang="ja-JP" sz="1050" spc="-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050" b="1" spc="-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(4)</a:t>
            </a:r>
            <a:r>
              <a:rPr kumimoji="1" lang="ja-JP" altLang="en-US" sz="1050" b="1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高齢化の進展等に伴う世界の課題</a:t>
            </a:r>
            <a:r>
              <a:rPr kumimoji="1" lang="ja-JP" altLang="en-US" sz="1050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（認知症、生活習慣病等）</a:t>
            </a:r>
            <a:endParaRPr kumimoji="1" lang="en-US" altLang="ja-JP" sz="1050" spc="-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050" b="1" spc="-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(5)</a:t>
            </a:r>
            <a:r>
              <a:rPr kumimoji="1" lang="ja-JP" altLang="en-US" sz="1050" b="1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人口減少・少子高齢化に直面する日本・大阪の課題</a:t>
            </a:r>
            <a:r>
              <a:rPr kumimoji="1" lang="ja-JP" altLang="en-US" sz="1050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（介護、遊休資産等）</a:t>
            </a:r>
            <a:endParaRPr kumimoji="1" lang="en-US" altLang="ja-JP" sz="1050" spc="-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050" b="1" spc="-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(6)</a:t>
            </a:r>
            <a:r>
              <a:rPr kumimoji="1" lang="ja-JP" altLang="en-US" sz="1050" b="1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科学技術の進展</a:t>
            </a:r>
            <a:r>
              <a:rPr kumimoji="1" lang="ja-JP" altLang="en-US" sz="1050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（利便性の向上と負の側面）</a:t>
            </a:r>
            <a:endParaRPr kumimoji="1" lang="en-US" altLang="ja-JP" sz="1050" spc="-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1295015" y="554396"/>
            <a:ext cx="3981781" cy="270205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050" spc="-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二等辺三角形 36"/>
          <p:cNvSpPr/>
          <p:nvPr/>
        </p:nvSpPr>
        <p:spPr>
          <a:xfrm flipV="1">
            <a:off x="2650873" y="841876"/>
            <a:ext cx="1908010" cy="327242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楕円 37"/>
          <p:cNvSpPr/>
          <p:nvPr/>
        </p:nvSpPr>
        <p:spPr>
          <a:xfrm>
            <a:off x="2081651" y="700541"/>
            <a:ext cx="985750" cy="441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b="1" dirty="0"/>
          </a:p>
        </p:txBody>
      </p:sp>
      <p:sp>
        <p:nvSpPr>
          <p:cNvPr id="39" name="楕円 38"/>
          <p:cNvSpPr/>
          <p:nvPr/>
        </p:nvSpPr>
        <p:spPr>
          <a:xfrm>
            <a:off x="4126759" y="685235"/>
            <a:ext cx="985750" cy="441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b="1" dirty="0"/>
          </a:p>
        </p:txBody>
      </p:sp>
      <p:sp>
        <p:nvSpPr>
          <p:cNvPr id="40" name="楕円 39"/>
          <p:cNvSpPr/>
          <p:nvPr/>
        </p:nvSpPr>
        <p:spPr>
          <a:xfrm>
            <a:off x="3105585" y="923198"/>
            <a:ext cx="985750" cy="441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b="1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064883" y="790644"/>
            <a:ext cx="10327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 smtClean="0">
                <a:solidFill>
                  <a:schemeClr val="bg1"/>
                </a:solidFill>
              </a:rPr>
              <a:t>持続的</a:t>
            </a:r>
            <a:r>
              <a:rPr kumimoji="1" lang="ja-JP" altLang="en-US" sz="1100" b="1" dirty="0">
                <a:solidFill>
                  <a:schemeClr val="bg1"/>
                </a:solidFill>
              </a:rPr>
              <a:t>な</a:t>
            </a:r>
            <a:r>
              <a:rPr kumimoji="1" lang="ja-JP" altLang="en-US" sz="1100" b="1" dirty="0" smtClean="0">
                <a:solidFill>
                  <a:schemeClr val="bg1"/>
                </a:solidFill>
              </a:rPr>
              <a:t>成長</a:t>
            </a:r>
            <a:endParaRPr kumimoji="1" lang="en-US" altLang="ja-JP" sz="1100" b="1" dirty="0">
              <a:solidFill>
                <a:schemeClr val="bg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187383" y="682011"/>
            <a:ext cx="90053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dirty="0" smtClean="0">
                <a:solidFill>
                  <a:schemeClr val="bg1"/>
                </a:solidFill>
              </a:rPr>
              <a:t>豊かな</a:t>
            </a:r>
            <a:endParaRPr kumimoji="1" lang="en-US" altLang="ja-JP" sz="1100" b="1" dirty="0" smtClean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100" b="1" dirty="0" smtClean="0">
                <a:solidFill>
                  <a:schemeClr val="bg1"/>
                </a:solidFill>
              </a:rPr>
              <a:t>くらし</a:t>
            </a:r>
            <a:endParaRPr kumimoji="1" lang="en-US" altLang="ja-JP" sz="1100" b="1" dirty="0">
              <a:solidFill>
                <a:schemeClr val="bg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154617" y="1022750"/>
            <a:ext cx="9005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>
                <a:solidFill>
                  <a:schemeClr val="bg1"/>
                </a:solidFill>
              </a:rPr>
              <a:t>世界に貢献</a:t>
            </a:r>
            <a:endParaRPr kumimoji="1" lang="en-US" altLang="ja-JP" sz="1100" b="1" dirty="0">
              <a:solidFill>
                <a:schemeClr val="bg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415664" y="1433668"/>
            <a:ext cx="3802382" cy="5539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ＷＧ委員の意見（主な視点）</a:t>
            </a:r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ts val="1200"/>
              </a:lnSpc>
            </a:pP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○人間にフォーカス　○多様性　○技術と人の共生　○住みやすい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○経済的視点　○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Innovative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○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No border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○若者が集まる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415664" y="621476"/>
            <a:ext cx="492443" cy="694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prstDash val="solid"/>
          </a:ln>
        </p:spPr>
        <p:txBody>
          <a:bodyPr vert="eaVert" wrap="square" rtlCol="0" anchor="ctr">
            <a:spAutoFit/>
          </a:bodyPr>
          <a:lstStyle/>
          <a:p>
            <a:pPr algn="ctr">
              <a:lnSpc>
                <a:spcPts val="1200"/>
              </a:lnSpc>
            </a:pP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基本的な</a:t>
            </a:r>
            <a:endParaRPr kumimoji="1"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1200"/>
              </a:lnSpc>
            </a:pP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考え方</a:t>
            </a:r>
            <a:endParaRPr kumimoji="1"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408688" y="2040097"/>
            <a:ext cx="3803698" cy="11695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事務局（案）：将来像のキーワード</a:t>
            </a:r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ts val="1200"/>
              </a:lnSpc>
            </a:pP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◆先端技術と人が共生する社会</a:t>
            </a:r>
            <a:endParaRPr kumimoji="1"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➢「生」を第一に、互いに思いやり、「共」に創る「ヒューマン都市」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➢ＡＩ、データが人々の健康・暮らしを支える「ウエルネス都市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➢ウエルネス</a:t>
            </a:r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×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ライフサイエンス</a:t>
            </a:r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×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クリエイティブ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➢ロボットが行き交う「ユニークネス都市」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➢世界を惹きつける（新たな価値の創出等）「クリエイティブ都市」　　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2283884" y="3359015"/>
            <a:ext cx="24137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kumimoji="1" lang="ja-JP" altLang="en-US" sz="1100" b="1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大阪の歴史の厚みやポテンシャルを活かす</a:t>
            </a: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5236763" y="1255093"/>
            <a:ext cx="492443" cy="214431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kumimoji="1" lang="ja-JP" altLang="en-US" sz="1000" b="1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世界都市の潮流、過去の万博の検証、今後の将来予測を踏まえる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318263" y="3886253"/>
            <a:ext cx="240834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大阪の強み・弱み</a:t>
            </a:r>
            <a:r>
              <a:rPr kumimoji="1"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47246" y="5748956"/>
            <a:ext cx="4316678" cy="1592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300"/>
              </a:lnSpc>
            </a:pPr>
            <a:r>
              <a:rPr kumimoji="1" lang="en-US" altLang="ja-JP" sz="1050" b="1" spc="-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(1)</a:t>
            </a:r>
            <a:r>
              <a:rPr kumimoji="1" lang="ja-JP" altLang="en-US" sz="1050" b="1" spc="-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都市の形成過程（古代</a:t>
            </a:r>
            <a:r>
              <a:rPr kumimoji="1" lang="en-US" altLang="ja-JP" sz="1050" b="1" spc="-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〜</a:t>
            </a:r>
            <a:r>
              <a:rPr kumimoji="1" lang="ja-JP" altLang="en-US" sz="1050" b="1" spc="-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戦前）</a:t>
            </a:r>
            <a:endParaRPr kumimoji="1" lang="en-US" altLang="ja-JP" sz="1050" b="1" spc="-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kumimoji="1" lang="ja-JP" altLang="en-US" sz="1050" spc="-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・内外から多くの人が集まり都市を形成。</a:t>
            </a:r>
            <a:endParaRPr kumimoji="1" lang="en-US" altLang="ja-JP" sz="1050" spc="-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kumimoji="1" lang="ja-JP" altLang="en-US" sz="1050" spc="-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・盛衰を繰り返すが、国内外から人を呼び込み、イノベーションを起こし都市を再生</a:t>
            </a:r>
            <a:endParaRPr kumimoji="1" lang="en-US" altLang="ja-JP" sz="1050" spc="-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kumimoji="1" lang="en-US" altLang="ja-JP" sz="1050" b="1" spc="-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(2)</a:t>
            </a:r>
            <a:r>
              <a:rPr kumimoji="1" lang="ja-JP" altLang="en-US" sz="1050" b="1" spc="-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戦後から昭和の大阪</a:t>
            </a:r>
            <a:endParaRPr kumimoji="1" lang="en-US" altLang="ja-JP" sz="1050" b="1" spc="-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kumimoji="1" lang="ja-JP" altLang="en-US" sz="1050" b="1" spc="-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50" spc="-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・高度経済成長期の中、重化学工業へ産業構造を転換。人口も拡張。</a:t>
            </a:r>
            <a:endParaRPr kumimoji="1" lang="en-US" altLang="ja-JP" sz="1050" spc="-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kumimoji="1" lang="ja-JP" altLang="en-US" sz="1050" spc="-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・その後、産業構造転換の遅れや、東京への本社機能移転等で地位は低下</a:t>
            </a:r>
            <a:endParaRPr kumimoji="1" lang="en-US" altLang="ja-JP" sz="1050" spc="-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kumimoji="1" lang="en-US" altLang="ja-JP" sz="1050" b="1" spc="-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(3)</a:t>
            </a:r>
            <a:r>
              <a:rPr kumimoji="1" lang="ja-JP" altLang="en-US" sz="1050" b="1" spc="-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平成の大阪　</a:t>
            </a:r>
            <a:endParaRPr kumimoji="1" lang="en-US" altLang="ja-JP" sz="1050" b="1" spc="-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kumimoji="1" lang="ja-JP" altLang="en-US" sz="1050" spc="-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・バブル崩壊により、停滞期が継続。</a:t>
            </a:r>
            <a:endParaRPr kumimoji="1" lang="en-US" altLang="ja-JP" sz="1050" spc="-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kumimoji="1" lang="ja-JP" altLang="en-US" sz="1050" spc="-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・近年、輸出額の増やインバウンド増により、緩やかに回復基調</a:t>
            </a:r>
            <a:endParaRPr kumimoji="1" lang="en-US" altLang="ja-JP" sz="1050" spc="-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975943" y="4017933"/>
            <a:ext cx="4410241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kumimoji="1" lang="en-US" altLang="ja-JP" sz="1050" b="1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050" b="1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kumimoji="1" lang="en-US" altLang="ja-JP" sz="1050" b="1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050" b="1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経済</a:t>
            </a:r>
            <a:r>
              <a:rPr kumimoji="1" lang="ja-JP" altLang="en-US" sz="1050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（大大阪時代からの大阪経済の動き）</a:t>
            </a:r>
            <a:endParaRPr kumimoji="1" lang="en-US" altLang="ja-JP" sz="1050" spc="-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en-US" altLang="ja-JP" sz="1050" b="1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050" b="1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kumimoji="1" lang="en-US" altLang="ja-JP" sz="1050" b="1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050" b="1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大阪産業の強み等</a:t>
            </a:r>
            <a:r>
              <a:rPr kumimoji="1" lang="ja-JP" altLang="en-US" sz="1050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（ライフサイエンス産業、新エネルギー産業等）</a:t>
            </a:r>
            <a:endParaRPr kumimoji="1" lang="en-US" altLang="ja-JP" sz="1050" spc="-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en-US" altLang="ja-JP" sz="1050" b="1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050" b="1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kumimoji="1" lang="en-US" altLang="ja-JP" sz="1050" b="1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050" b="1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人口</a:t>
            </a:r>
            <a:r>
              <a:rPr kumimoji="1" lang="ja-JP" altLang="en-US" sz="1050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（古代からの人口推移と近年の転入・転出等）</a:t>
            </a:r>
            <a:endParaRPr kumimoji="1" lang="en-US" altLang="ja-JP" sz="1050" spc="-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en-US" altLang="ja-JP" sz="1050" b="1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050" b="1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r>
              <a:rPr kumimoji="1" lang="en-US" altLang="ja-JP" sz="1050" b="1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050" b="1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暮らし</a:t>
            </a:r>
            <a:r>
              <a:rPr kumimoji="1" lang="ja-JP" altLang="en-US" sz="1050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（家族形態の変化、府民所得、健康寿命、教育、文化等）</a:t>
            </a:r>
            <a:endParaRPr kumimoji="1" lang="en-US" altLang="ja-JP" sz="1050" spc="-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en-US" altLang="ja-JP" sz="1050" b="1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050" b="1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５</a:t>
            </a:r>
            <a:r>
              <a:rPr kumimoji="1" lang="en-US" altLang="ja-JP" sz="1050" b="1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050" b="1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都市インフラ</a:t>
            </a:r>
            <a:r>
              <a:rPr kumimoji="1" lang="ja-JP" altLang="en-US" sz="1050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（交通ネットワーク、インフラの老朽化、空家、災害対応等）</a:t>
            </a:r>
            <a:endParaRPr kumimoji="1" lang="en-US" altLang="ja-JP" sz="1050" spc="-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en-US" altLang="ja-JP" sz="1050" b="1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050" b="1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６</a:t>
            </a:r>
            <a:r>
              <a:rPr kumimoji="1" lang="en-US" altLang="ja-JP" sz="1050" b="1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050" b="1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国際化への対応</a:t>
            </a:r>
            <a:r>
              <a:rPr kumimoji="1" lang="ja-JP" altLang="en-US" sz="1050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（留学生、外国人材の受入、国際会議の誘致等）</a:t>
            </a:r>
            <a:endParaRPr kumimoji="1" lang="en-US" altLang="ja-JP" sz="1050" spc="-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en-US" altLang="ja-JP" sz="1050" b="1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050" b="1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７</a:t>
            </a:r>
            <a:r>
              <a:rPr kumimoji="1" lang="en-US" altLang="ja-JP" sz="1050" b="1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050" b="1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ＳＤＧｓから見た大阪</a:t>
            </a:r>
            <a:r>
              <a:rPr kumimoji="1" lang="ja-JP" altLang="en-US" sz="1050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（国際的な日本の評価と国内評価でみた大阪）</a:t>
            </a:r>
            <a:endParaRPr kumimoji="1" lang="en-US" altLang="ja-JP" sz="1050" spc="-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956299" y="5682466"/>
            <a:ext cx="8872833" cy="16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0" name="二等辺三角形 9"/>
          <p:cNvSpPr/>
          <p:nvPr/>
        </p:nvSpPr>
        <p:spPr>
          <a:xfrm rot="5400000">
            <a:off x="4681493" y="4642520"/>
            <a:ext cx="1015119" cy="22832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64678" y="5515885"/>
            <a:ext cx="1349306" cy="25904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>
              <a:lnSpc>
                <a:spcPts val="1300"/>
              </a:lnSpc>
            </a:pPr>
            <a:r>
              <a:rPr kumimoji="1" lang="en-US" altLang="ja-JP" sz="13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</a:t>
            </a:r>
            <a:r>
              <a:rPr kumimoji="1" lang="ja-JP" altLang="en-US" sz="13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大阪の歴史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64678" y="3763776"/>
            <a:ext cx="2559603" cy="25904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>
              <a:lnSpc>
                <a:spcPts val="1300"/>
              </a:lnSpc>
            </a:pPr>
            <a:r>
              <a:rPr kumimoji="1" lang="en-US" altLang="ja-JP" sz="13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3.</a:t>
            </a:r>
            <a:r>
              <a:rPr kumimoji="1" lang="ja-JP" altLang="en-US" sz="13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現在の大阪の位置・ポテンシャル</a:t>
            </a:r>
          </a:p>
        </p:txBody>
      </p:sp>
      <p:sp>
        <p:nvSpPr>
          <p:cNvPr id="52" name="上矢印 51"/>
          <p:cNvSpPr/>
          <p:nvPr/>
        </p:nvSpPr>
        <p:spPr>
          <a:xfrm>
            <a:off x="4476164" y="5408097"/>
            <a:ext cx="1227221" cy="228702"/>
          </a:xfrm>
          <a:prstGeom prst="upArrow">
            <a:avLst>
              <a:gd name="adj1" fmla="val 69608"/>
              <a:gd name="adj2" fmla="val 5000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正方形/長方形 52"/>
          <p:cNvSpPr/>
          <p:nvPr/>
        </p:nvSpPr>
        <p:spPr>
          <a:xfrm>
            <a:off x="867604" y="3707804"/>
            <a:ext cx="9083276" cy="3672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050" spc="-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二等辺三角形 2"/>
          <p:cNvSpPr/>
          <p:nvPr/>
        </p:nvSpPr>
        <p:spPr>
          <a:xfrm rot="5400000">
            <a:off x="4587666" y="6382716"/>
            <a:ext cx="1178542" cy="25271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正方形/長方形 53"/>
          <p:cNvSpPr/>
          <p:nvPr/>
        </p:nvSpPr>
        <p:spPr>
          <a:xfrm>
            <a:off x="5687029" y="492369"/>
            <a:ext cx="4263852" cy="313198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050" spc="-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762234" y="530423"/>
            <a:ext cx="1247775" cy="24622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kumimoji="1" lang="en-US" altLang="ja-JP" sz="13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4.</a:t>
            </a:r>
            <a:r>
              <a:rPr kumimoji="1" lang="ja-JP" altLang="en-US" sz="13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世界の都市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753000" y="1453911"/>
            <a:ext cx="1902262" cy="24622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kumimoji="1" lang="en-US" altLang="ja-JP" sz="13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5.</a:t>
            </a:r>
            <a:r>
              <a:rPr kumimoji="1" lang="ja-JP" altLang="en-US" sz="13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過去の国際博覧会等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751541" y="2341602"/>
            <a:ext cx="1660122" cy="24622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kumimoji="1" lang="en-US" altLang="ja-JP" sz="13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6.</a:t>
            </a:r>
            <a:r>
              <a:rPr kumimoji="1" lang="ja-JP" altLang="en-US" sz="13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今後の将来予測</a:t>
            </a:r>
          </a:p>
        </p:txBody>
      </p:sp>
      <p:sp>
        <p:nvSpPr>
          <p:cNvPr id="50" name="正方形/長方形 49"/>
          <p:cNvSpPr>
            <a:spLocks noChangeArrowheads="1"/>
          </p:cNvSpPr>
          <p:nvPr/>
        </p:nvSpPr>
        <p:spPr bwMode="auto">
          <a:xfrm>
            <a:off x="9463195" y="79556"/>
            <a:ext cx="1109382" cy="36979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4295" tIns="8890" rIns="74295" bIns="8890" anchor="t" anchorCtr="0" upright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ja-JP" sz="2200" b="1" kern="100" dirty="0" smtClean="0"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資料</a:t>
            </a:r>
            <a:r>
              <a:rPr lang="ja-JP" altLang="en-US" sz="2200" b="1" kern="100" dirty="0"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４</a:t>
            </a:r>
            <a:endParaRPr lang="ja-JP" sz="11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847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522</TotalTime>
  <Words>488</Words>
  <Application>Microsoft Office PowerPoint</Application>
  <PresentationFormat>ユーザー設定</PresentationFormat>
  <Paragraphs>74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Meiryo UI</vt:lpstr>
      <vt:lpstr>ＭＳ Ｐゴシック</vt:lpstr>
      <vt:lpstr>ＭＳ 明朝</vt:lpstr>
      <vt:lpstr>游ゴシック</vt:lpstr>
      <vt:lpstr>游ゴシック Light</vt:lpstr>
      <vt:lpstr>Arial</vt:lpstr>
      <vt:lpstr>Calibri</vt:lpstr>
      <vt:lpstr>Calibri Light</vt:lpstr>
      <vt:lpstr>Century</vt:lpstr>
      <vt:lpstr>Times New Roman</vt:lpstr>
      <vt:lpstr>Office テーマ</vt:lpstr>
      <vt:lpstr>万博後の大阪の将来像へのアプローチの考え方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久才　知洋</dc:creator>
  <cp:lastModifiedBy>清水　浩章</cp:lastModifiedBy>
  <cp:revision>54</cp:revision>
  <cp:lastPrinted>2019-10-28T09:32:49Z</cp:lastPrinted>
  <dcterms:created xsi:type="dcterms:W3CDTF">2019-10-24T04:45:14Z</dcterms:created>
  <dcterms:modified xsi:type="dcterms:W3CDTF">2019-11-05T02:23:34Z</dcterms:modified>
</cp:coreProperties>
</file>