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 id="2147483715" r:id="rId2"/>
    <p:sldMasterId id="2147483727" r:id="rId3"/>
    <p:sldMasterId id="2147483739" r:id="rId4"/>
  </p:sldMasterIdLst>
  <p:notesMasterIdLst>
    <p:notesMasterId r:id="rId17"/>
  </p:notesMasterIdLst>
  <p:sldIdLst>
    <p:sldId id="261" r:id="rId5"/>
    <p:sldId id="269" r:id="rId6"/>
    <p:sldId id="270" r:id="rId7"/>
    <p:sldId id="271" r:id="rId8"/>
    <p:sldId id="272" r:id="rId9"/>
    <p:sldId id="263" r:id="rId10"/>
    <p:sldId id="279" r:id="rId11"/>
    <p:sldId id="277" r:id="rId12"/>
    <p:sldId id="278" r:id="rId13"/>
    <p:sldId id="276" r:id="rId14"/>
    <p:sldId id="275" r:id="rId15"/>
    <p:sldId id="274" r:id="rId1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C3EC"/>
    <a:srgbClr val="75CBF1"/>
    <a:srgbClr val="6699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0" autoAdjust="0"/>
    <p:restoredTop sz="94660"/>
  </p:normalViewPr>
  <p:slideViewPr>
    <p:cSldViewPr snapToGrid="0">
      <p:cViewPr varScale="1">
        <p:scale>
          <a:sx n="74" d="100"/>
          <a:sy n="74" d="100"/>
        </p:scale>
        <p:origin x="1188"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42"/>
    </p:cViewPr>
  </p:sorterViewPr>
  <p:notesViewPr>
    <p:cSldViewPr snapToGrid="0">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7255345C-AA32-4B1D-AA83-2E13D50BA491}" type="datetimeFigureOut">
              <a:rPr kumimoji="1" lang="ja-JP" altLang="en-US" smtClean="0"/>
              <a:t>2019/8/26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9E59EF4-D6EE-4656-8946-16840D3E350F}" type="slidenum">
              <a:rPr kumimoji="1" lang="ja-JP" altLang="en-US" smtClean="0"/>
              <a:t>‹#›</a:t>
            </a:fld>
            <a:endParaRPr kumimoji="1" lang="ja-JP" altLang="en-US"/>
          </a:p>
        </p:txBody>
      </p:sp>
    </p:spTree>
    <p:extLst>
      <p:ext uri="{BB962C8B-B14F-4D97-AF65-F5344CB8AC3E}">
        <p14:creationId xmlns:p14="http://schemas.microsoft.com/office/powerpoint/2010/main" val="20958817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9E59EF4-D6EE-4656-8946-16840D3E350F}" type="slidenum">
              <a:rPr kumimoji="1" lang="ja-JP" altLang="en-US" smtClean="0"/>
              <a:t>12</a:t>
            </a:fld>
            <a:endParaRPr kumimoji="1" lang="ja-JP" altLang="en-US"/>
          </a:p>
        </p:txBody>
      </p:sp>
    </p:spTree>
    <p:extLst>
      <p:ext uri="{BB962C8B-B14F-4D97-AF65-F5344CB8AC3E}">
        <p14:creationId xmlns:p14="http://schemas.microsoft.com/office/powerpoint/2010/main" val="771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6" y="2404534"/>
            <a:ext cx="5826719" cy="1646302"/>
          </a:xfrm>
        </p:spPr>
        <p:txBody>
          <a:bodyPr anchor="b">
            <a:noAutofit/>
          </a:bodyPr>
          <a:lstStyle>
            <a:lvl1pPr algn="r">
              <a:defRPr sz="4985">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6" y="4050836"/>
            <a:ext cx="5826719" cy="1096899"/>
          </a:xfrm>
        </p:spPr>
        <p:txBody>
          <a:bodyPr anchor="t"/>
          <a:lstStyle>
            <a:lvl1pPr marL="0" indent="0" algn="r">
              <a:buNone/>
              <a:defRPr>
                <a:solidFill>
                  <a:schemeClr val="tx1">
                    <a:lumMod val="50000"/>
                    <a:lumOff val="50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9C4A350-C850-4F14-A7E6-02675EFB710D}"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218571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062"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662">
                <a:solidFill>
                  <a:schemeClr val="tx1">
                    <a:lumMod val="75000"/>
                    <a:lumOff val="2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83799856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6" y="609600"/>
            <a:ext cx="6072182" cy="3022600"/>
          </a:xfrm>
        </p:spPr>
        <p:txBody>
          <a:bodyPr anchor="ctr">
            <a:normAutofit/>
          </a:bodyPr>
          <a:lstStyle>
            <a:lvl1pPr algn="l">
              <a:defRPr sz="4062"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477">
                <a:solidFill>
                  <a:schemeClr val="tx1">
                    <a:lumMod val="50000"/>
                    <a:lumOff val="50000"/>
                  </a:schemeClr>
                </a:solidFill>
              </a:defRPr>
            </a:lvl1pPr>
            <a:lvl2pPr marL="422041" indent="0">
              <a:buFontTx/>
              <a:buNone/>
              <a:defRPr/>
            </a:lvl2pPr>
            <a:lvl3pPr marL="844083" indent="0">
              <a:buFontTx/>
              <a:buNone/>
              <a:defRPr/>
            </a:lvl3pPr>
            <a:lvl4pPr marL="1266124" indent="0">
              <a:buFontTx/>
              <a:buNone/>
              <a:defRPr/>
            </a:lvl4pPr>
            <a:lvl5pPr marL="1688165"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9" y="4470400"/>
            <a:ext cx="6347715" cy="1570962"/>
          </a:xfrm>
        </p:spPr>
        <p:txBody>
          <a:bodyPr anchor="ctr">
            <a:normAutofit/>
          </a:bodyPr>
          <a:lstStyle>
            <a:lvl1pPr marL="0" indent="0" algn="l">
              <a:buNone/>
              <a:defRPr sz="1662">
                <a:solidFill>
                  <a:schemeClr val="tx1">
                    <a:lumMod val="75000"/>
                    <a:lumOff val="2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
        <p:nvSpPr>
          <p:cNvPr id="24" name="TextBox 23"/>
          <p:cNvSpPr txBox="1"/>
          <p:nvPr/>
        </p:nvSpPr>
        <p:spPr>
          <a:xfrm>
            <a:off x="482712" y="790378"/>
            <a:ext cx="457319" cy="584776"/>
          </a:xfrm>
          <a:prstGeom prst="rect">
            <a:avLst/>
          </a:prstGeom>
        </p:spPr>
        <p:txBody>
          <a:bodyPr vert="horz" lIns="84406" tIns="42203" rIns="84406" bIns="42203" rtlCol="0" anchor="ctr">
            <a:noAutofit/>
          </a:bodyPr>
          <a:lstStyle/>
          <a:p>
            <a:pPr lvl="0"/>
            <a:r>
              <a:rPr lang="en-US" sz="7385"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6556"/>
            <a:ext cx="457319" cy="584776"/>
          </a:xfrm>
          <a:prstGeom prst="rect">
            <a:avLst/>
          </a:prstGeom>
        </p:spPr>
        <p:txBody>
          <a:bodyPr vert="horz" lIns="84406" tIns="42203" rIns="84406" bIns="42203" rtlCol="0" anchor="ctr">
            <a:noAutofit/>
          </a:bodyPr>
          <a:lstStyle/>
          <a:p>
            <a:pPr lvl="0"/>
            <a:r>
              <a:rPr lang="en-US" sz="7385"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8970335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9" y="1931988"/>
            <a:ext cx="6347715" cy="2595460"/>
          </a:xfrm>
        </p:spPr>
        <p:txBody>
          <a:bodyPr anchor="b">
            <a:normAutofit/>
          </a:bodyPr>
          <a:lstStyle>
            <a:lvl1pPr algn="l">
              <a:defRPr sz="4062"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662">
                <a:solidFill>
                  <a:schemeClr val="tx1">
                    <a:lumMod val="75000"/>
                    <a:lumOff val="2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94878974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6" y="609600"/>
            <a:ext cx="6072182" cy="3022600"/>
          </a:xfrm>
        </p:spPr>
        <p:txBody>
          <a:bodyPr anchor="ctr">
            <a:normAutofit/>
          </a:bodyPr>
          <a:lstStyle>
            <a:lvl1pPr algn="l">
              <a:defRPr sz="4062"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215">
                <a:solidFill>
                  <a:schemeClr val="tx1">
                    <a:lumMod val="75000"/>
                    <a:lumOff val="25000"/>
                  </a:schemeClr>
                </a:solidFill>
              </a:defRPr>
            </a:lvl1pPr>
            <a:lvl2pPr marL="422041" indent="0">
              <a:buFontTx/>
              <a:buNone/>
              <a:defRPr/>
            </a:lvl2pPr>
            <a:lvl3pPr marL="844083" indent="0">
              <a:buFontTx/>
              <a:buNone/>
              <a:defRPr/>
            </a:lvl3pPr>
            <a:lvl4pPr marL="1266124" indent="0">
              <a:buFontTx/>
              <a:buNone/>
              <a:defRPr/>
            </a:lvl4pPr>
            <a:lvl5pPr marL="1688165"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662">
                <a:solidFill>
                  <a:schemeClr val="tx1">
                    <a:lumMod val="50000"/>
                    <a:lumOff val="50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
        <p:nvSpPr>
          <p:cNvPr id="24" name="TextBox 23"/>
          <p:cNvSpPr txBox="1"/>
          <p:nvPr/>
        </p:nvSpPr>
        <p:spPr>
          <a:xfrm>
            <a:off x="482712" y="790378"/>
            <a:ext cx="457319" cy="584776"/>
          </a:xfrm>
          <a:prstGeom prst="rect">
            <a:avLst/>
          </a:prstGeom>
        </p:spPr>
        <p:txBody>
          <a:bodyPr vert="horz" lIns="84406" tIns="42203" rIns="84406" bIns="42203" rtlCol="0" anchor="ctr">
            <a:noAutofit/>
          </a:bodyPr>
          <a:lstStyle/>
          <a:p>
            <a:pPr lvl="0"/>
            <a:r>
              <a:rPr lang="en-US" sz="7385"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6556"/>
            <a:ext cx="457319" cy="584776"/>
          </a:xfrm>
          <a:prstGeom prst="rect">
            <a:avLst/>
          </a:prstGeom>
        </p:spPr>
        <p:txBody>
          <a:bodyPr vert="horz" lIns="84406" tIns="42203" rIns="84406" bIns="42203" rtlCol="0" anchor="ctr">
            <a:noAutofit/>
          </a:bodyPr>
          <a:lstStyle/>
          <a:p>
            <a:pPr lvl="0"/>
            <a:r>
              <a:rPr lang="en-US" sz="7385"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2943140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062"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215">
                <a:solidFill>
                  <a:schemeClr val="accent1"/>
                </a:solidFill>
              </a:defRPr>
            </a:lvl1pPr>
            <a:lvl2pPr marL="422041" indent="0">
              <a:buFontTx/>
              <a:buNone/>
              <a:defRPr/>
            </a:lvl2pPr>
            <a:lvl3pPr marL="844083" indent="0">
              <a:buFontTx/>
              <a:buNone/>
              <a:defRPr/>
            </a:lvl3pPr>
            <a:lvl4pPr marL="1266124" indent="0">
              <a:buFontTx/>
              <a:buNone/>
              <a:defRPr/>
            </a:lvl4pPr>
            <a:lvl5pPr marL="1688165"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662">
                <a:solidFill>
                  <a:schemeClr val="tx1">
                    <a:lumMod val="50000"/>
                    <a:lumOff val="50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7449751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74921413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2"/>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600" y="609602"/>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5500142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2 つのコンテンツ">
    <p:spTree>
      <p:nvGrpSpPr>
        <p:cNvPr id="1" name=""/>
        <p:cNvGrpSpPr/>
        <p:nvPr/>
      </p:nvGrpSpPr>
      <p:grpSpPr>
        <a:xfrm>
          <a:off x="0" y="0"/>
          <a:ext cx="0" cy="0"/>
          <a:chOff x="0" y="0"/>
          <a:chExt cx="0" cy="0"/>
        </a:xfrm>
      </p:grpSpPr>
      <p:sp>
        <p:nvSpPr>
          <p:cNvPr id="4" name="コンテンツ プレースホルダー 3"/>
          <p:cNvSpPr>
            <a:spLocks noGrp="1"/>
          </p:cNvSpPr>
          <p:nvPr>
            <p:ph sz="half" idx="2"/>
          </p:nvPr>
        </p:nvSpPr>
        <p:spPr>
          <a:xfrm>
            <a:off x="67090" y="1647825"/>
            <a:ext cx="4434572" cy="5143500"/>
          </a:xfrm>
          <a:ln>
            <a:solidFill>
              <a:schemeClr val="accent1">
                <a:lumMod val="75000"/>
              </a:schemeClr>
            </a:solidFill>
            <a:prstDash val="dash"/>
          </a:ln>
        </p:spPr>
        <p:txBody>
          <a:bodyPr>
            <a:normAutofit/>
          </a:bodyPr>
          <a:lstStyle>
            <a:lvl1pPr>
              <a:lnSpc>
                <a:spcPct val="100000"/>
              </a:lnSpc>
              <a:spcBef>
                <a:spcPts val="0"/>
              </a:spcBef>
              <a:spcAft>
                <a:spcPts val="277"/>
              </a:spcAft>
              <a:defRPr sz="1108">
                <a:latin typeface="Meiryo UI" panose="020B0604030504040204" pitchFamily="50" charset="-128"/>
                <a:ea typeface="Meiryo UI" panose="020B0604030504040204" pitchFamily="50" charset="-128"/>
              </a:defRPr>
            </a:lvl1pPr>
            <a:lvl2pPr>
              <a:lnSpc>
                <a:spcPct val="100000"/>
              </a:lnSpc>
              <a:spcBef>
                <a:spcPts val="0"/>
              </a:spcBef>
              <a:spcAft>
                <a:spcPts val="277"/>
              </a:spcAft>
              <a:defRPr sz="1108">
                <a:latin typeface="Meiryo UI" panose="020B0604030504040204" pitchFamily="50" charset="-128"/>
                <a:ea typeface="Meiryo UI" panose="020B0604030504040204" pitchFamily="50" charset="-128"/>
              </a:defRPr>
            </a:lvl2pPr>
            <a:lvl3pPr>
              <a:lnSpc>
                <a:spcPct val="100000"/>
              </a:lnSpc>
              <a:spcBef>
                <a:spcPts val="0"/>
              </a:spcBef>
              <a:spcAft>
                <a:spcPts val="277"/>
              </a:spcAft>
              <a:defRPr sz="1108">
                <a:latin typeface="Meiryo UI" panose="020B0604030504040204" pitchFamily="50" charset="-128"/>
                <a:ea typeface="Meiryo UI" panose="020B0604030504040204" pitchFamily="50" charset="-128"/>
              </a:defRPr>
            </a:lvl3pPr>
            <a:lvl4pPr>
              <a:lnSpc>
                <a:spcPct val="100000"/>
              </a:lnSpc>
              <a:spcBef>
                <a:spcPts val="0"/>
              </a:spcBef>
              <a:spcAft>
                <a:spcPts val="277"/>
              </a:spcAft>
              <a:defRPr sz="1108">
                <a:latin typeface="Meiryo UI" panose="020B0604030504040204" pitchFamily="50" charset="-128"/>
                <a:ea typeface="Meiryo UI" panose="020B0604030504040204" pitchFamily="50" charset="-128"/>
              </a:defRPr>
            </a:lvl4pPr>
            <a:lvl5pPr>
              <a:lnSpc>
                <a:spcPct val="100000"/>
              </a:lnSpc>
              <a:spcBef>
                <a:spcPts val="0"/>
              </a:spcBef>
              <a:spcAft>
                <a:spcPts val="277"/>
              </a:spcAft>
              <a:defRPr sz="1108">
                <a:latin typeface="Meiryo UI" panose="020B0604030504040204" pitchFamily="50" charset="-128"/>
                <a:ea typeface="Meiryo UI" panose="020B0604030504040204" pitchFamily="50" charset="-128"/>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9" name="コンテンツ プレースホルダー 3"/>
          <p:cNvSpPr>
            <a:spLocks noGrp="1"/>
          </p:cNvSpPr>
          <p:nvPr>
            <p:ph sz="half" idx="13"/>
          </p:nvPr>
        </p:nvSpPr>
        <p:spPr>
          <a:xfrm>
            <a:off x="103788" y="838562"/>
            <a:ext cx="664615" cy="720000"/>
          </a:xfrm>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10" name="コンテンツ プレースホルダー 3"/>
          <p:cNvSpPr>
            <a:spLocks noGrp="1"/>
          </p:cNvSpPr>
          <p:nvPr>
            <p:ph sz="half" idx="14"/>
          </p:nvPr>
        </p:nvSpPr>
        <p:spPr>
          <a:xfrm>
            <a:off x="856103" y="838562"/>
            <a:ext cx="8183919" cy="720000"/>
          </a:xfrm>
        </p:spPr>
        <p:txBody>
          <a:bodyPr anchor="ctr">
            <a:noAutofit/>
          </a:bodyPr>
          <a:lstStyle>
            <a:lvl1pPr>
              <a:defRPr sz="1477" b="1">
                <a:solidFill>
                  <a:schemeClr val="tx1">
                    <a:lumMod val="85000"/>
                    <a:lumOff val="15000"/>
                  </a:schemeClr>
                </a:solidFill>
                <a:latin typeface="Meiryo UI" panose="020B0604030504040204" pitchFamily="50" charset="-128"/>
                <a:ea typeface="Meiryo UI" panose="020B0604030504040204" pitchFamily="50" charset="-128"/>
              </a:defRPr>
            </a:lvl1pPr>
            <a:lvl2pPr>
              <a:defRPr sz="1477" b="1">
                <a:solidFill>
                  <a:schemeClr val="tx1">
                    <a:lumMod val="85000"/>
                    <a:lumOff val="15000"/>
                  </a:schemeClr>
                </a:solidFill>
                <a:latin typeface="Meiryo UI" panose="020B0604030504040204" pitchFamily="50" charset="-128"/>
                <a:ea typeface="Meiryo UI" panose="020B0604030504040204" pitchFamily="50" charset="-128"/>
              </a:defRPr>
            </a:lvl2pPr>
            <a:lvl3pPr>
              <a:defRPr sz="1477" b="1">
                <a:solidFill>
                  <a:schemeClr val="tx1">
                    <a:lumMod val="85000"/>
                    <a:lumOff val="15000"/>
                  </a:schemeClr>
                </a:solidFill>
                <a:latin typeface="Meiryo UI" panose="020B0604030504040204" pitchFamily="50" charset="-128"/>
                <a:ea typeface="Meiryo UI" panose="020B0604030504040204" pitchFamily="50" charset="-128"/>
              </a:defRPr>
            </a:lvl3pPr>
            <a:lvl4pPr>
              <a:defRPr sz="1477" b="1">
                <a:solidFill>
                  <a:schemeClr val="tx1">
                    <a:lumMod val="85000"/>
                    <a:lumOff val="15000"/>
                  </a:schemeClr>
                </a:solidFill>
                <a:latin typeface="Meiryo UI" panose="020B0604030504040204" pitchFamily="50" charset="-128"/>
                <a:ea typeface="Meiryo UI" panose="020B0604030504040204" pitchFamily="50" charset="-128"/>
              </a:defRPr>
            </a:lvl4pPr>
            <a:lvl5pPr>
              <a:defRPr sz="1477" b="1">
                <a:solidFill>
                  <a:schemeClr val="tx1">
                    <a:lumMod val="85000"/>
                    <a:lumOff val="15000"/>
                  </a:schemeClr>
                </a:solidFill>
                <a:latin typeface="Meiryo UI" panose="020B0604030504040204" pitchFamily="50" charset="-128"/>
                <a:ea typeface="Meiryo UI" panose="020B0604030504040204" pitchFamily="50" charset="-128"/>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11" name="コンテンツ プレースホルダー 3"/>
          <p:cNvSpPr>
            <a:spLocks noGrp="1"/>
          </p:cNvSpPr>
          <p:nvPr>
            <p:ph sz="half" idx="15"/>
          </p:nvPr>
        </p:nvSpPr>
        <p:spPr>
          <a:xfrm>
            <a:off x="4660497" y="1647825"/>
            <a:ext cx="4434572" cy="5143500"/>
          </a:xfrm>
          <a:ln>
            <a:solidFill>
              <a:schemeClr val="accent1">
                <a:lumMod val="75000"/>
              </a:schemeClr>
            </a:solidFill>
            <a:prstDash val="sysDash"/>
          </a:ln>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ー 5"/>
          <p:cNvSpPr>
            <a:spLocks noGrp="1"/>
          </p:cNvSpPr>
          <p:nvPr>
            <p:ph type="sldNum" sz="quarter" idx="12"/>
          </p:nvPr>
        </p:nvSpPr>
        <p:spPr>
          <a:xfrm>
            <a:off x="8062259" y="98978"/>
            <a:ext cx="1032810" cy="365125"/>
          </a:xfrm>
          <a:solidFill>
            <a:schemeClr val="bg1"/>
          </a:solidFill>
        </p:spPr>
        <p:style>
          <a:lnRef idx="2">
            <a:schemeClr val="accent1"/>
          </a:lnRef>
          <a:fillRef idx="1">
            <a:schemeClr val="lt1"/>
          </a:fillRef>
          <a:effectRef idx="0">
            <a:schemeClr val="accent1"/>
          </a:effectRef>
          <a:fontRef idx="none"/>
        </p:style>
        <p:txBody>
          <a:bodyPr/>
          <a:lstStyle>
            <a:lvl1pPr algn="ctr">
              <a:defRPr b="1">
                <a:solidFill>
                  <a:schemeClr val="tx1"/>
                </a:solidFill>
                <a:latin typeface="Meiryo UI" panose="020B0604030504040204" pitchFamily="50" charset="-128"/>
                <a:ea typeface="Meiryo UI" panose="020B0604030504040204" pitchFamily="50" charset="-128"/>
              </a:defRPr>
            </a:lvl1pPr>
          </a:lstStyle>
          <a:p>
            <a:fld id="{370982FC-8480-46E8-A234-72C222607BBB}" type="slidenum">
              <a:rPr lang="ja-JP" altLang="en-US" smtClean="0"/>
              <a:pPr/>
              <a:t>‹#›</a:t>
            </a:fld>
            <a:endParaRPr lang="ja-JP" altLang="en-US"/>
          </a:p>
        </p:txBody>
      </p:sp>
    </p:spTree>
    <p:extLst>
      <p:ext uri="{BB962C8B-B14F-4D97-AF65-F5344CB8AC3E}">
        <p14:creationId xmlns:p14="http://schemas.microsoft.com/office/powerpoint/2010/main" val="12906068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0088140-CBCC-4886-B987-4C5A7CB9D733}"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13813389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088140-CBCC-4886-B987-4C5A7CB9D733}"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2395184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323"/>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3146B5D-AC21-421A-B8E6-B7C78BEC4669}"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537138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0088140-CBCC-4886-B987-4C5A7CB9D733}"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39033363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10088140-CBCC-4886-B987-4C5A7CB9D733}"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32599345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0088140-CBCC-4886-B987-4C5A7CB9D733}" type="datetimeFigureOut">
              <a:rPr kumimoji="1" lang="ja-JP" altLang="en-US" smtClean="0"/>
              <a:t>2019/8/26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32922521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0088140-CBCC-4886-B987-4C5A7CB9D733}" type="datetimeFigureOut">
              <a:rPr kumimoji="1" lang="ja-JP" altLang="en-US" smtClean="0"/>
              <a:t>2019/8/26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779485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088140-CBCC-4886-B987-4C5A7CB9D733}" type="datetimeFigureOut">
              <a:rPr kumimoji="1" lang="ja-JP" altLang="en-US" smtClean="0"/>
              <a:t>2019/8/26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5192952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088140-CBCC-4886-B987-4C5A7CB9D733}"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36893241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0088140-CBCC-4886-B987-4C5A7CB9D733}"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2865322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088140-CBCC-4886-B987-4C5A7CB9D733}"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19242411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088140-CBCC-4886-B987-4C5A7CB9D733}"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8354919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9" indent="0" algn="ctr">
              <a:buNone/>
              <a:defRPr sz="1500"/>
            </a:lvl2pPr>
            <a:lvl3pPr marL="685817" indent="0" algn="ctr">
              <a:buNone/>
              <a:defRPr sz="1350"/>
            </a:lvl3pPr>
            <a:lvl4pPr marL="1028726" indent="0" algn="ctr">
              <a:buNone/>
              <a:defRPr sz="1200"/>
            </a:lvl4pPr>
            <a:lvl5pPr marL="1371634" indent="0" algn="ctr">
              <a:buNone/>
              <a:defRPr sz="1200"/>
            </a:lvl5pPr>
            <a:lvl6pPr marL="1714543" indent="0" algn="ctr">
              <a:buNone/>
              <a:defRPr sz="1200"/>
            </a:lvl6pPr>
            <a:lvl7pPr marL="2057451" indent="0" algn="ctr">
              <a:buNone/>
              <a:defRPr sz="1200"/>
            </a:lvl7pPr>
            <a:lvl8pPr marL="2400360" indent="0" algn="ctr">
              <a:buNone/>
              <a:defRPr sz="1200"/>
            </a:lvl8pPr>
            <a:lvl9pPr marL="2743269"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9C4A350-C850-4F14-A7E6-02675EFB710D}"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749974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9" y="2700870"/>
            <a:ext cx="6347715" cy="1826581"/>
          </a:xfrm>
        </p:spPr>
        <p:txBody>
          <a:bodyPr anchor="b"/>
          <a:lstStyle>
            <a:lvl1pPr algn="l">
              <a:defRPr sz="3692"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4527448"/>
            <a:ext cx="6347715" cy="860400"/>
          </a:xfrm>
        </p:spPr>
        <p:txBody>
          <a:bodyPr anchor="t"/>
          <a:lstStyle>
            <a:lvl1pPr marL="0" indent="0" algn="l">
              <a:buNone/>
              <a:defRPr sz="1846">
                <a:solidFill>
                  <a:schemeClr val="tx1">
                    <a:lumMod val="50000"/>
                    <a:lumOff val="50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D5BB7E-BEB8-4AF6-B714-72676ED53D9C}"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79363069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3146B5D-AC21-421A-B8E6-B7C78BEC4669}"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4733312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40"/>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5"/>
            <a:ext cx="7886700" cy="1500187"/>
          </a:xfrm>
        </p:spPr>
        <p:txBody>
          <a:bodyPr/>
          <a:lstStyle>
            <a:lvl1pPr marL="0" indent="0">
              <a:buNone/>
              <a:defRPr sz="1800">
                <a:solidFill>
                  <a:schemeClr val="tx1">
                    <a:tint val="75000"/>
                  </a:schemeClr>
                </a:solidFill>
              </a:defRPr>
            </a:lvl1pPr>
            <a:lvl2pPr marL="342909" indent="0">
              <a:buNone/>
              <a:defRPr sz="1500">
                <a:solidFill>
                  <a:schemeClr val="tx1">
                    <a:tint val="75000"/>
                  </a:schemeClr>
                </a:solidFill>
              </a:defRPr>
            </a:lvl2pPr>
            <a:lvl3pPr marL="685817" indent="0">
              <a:buNone/>
              <a:defRPr sz="1350">
                <a:solidFill>
                  <a:schemeClr val="tx1">
                    <a:tint val="75000"/>
                  </a:schemeClr>
                </a:solidFill>
              </a:defRPr>
            </a:lvl3pPr>
            <a:lvl4pPr marL="1028726" indent="0">
              <a:buNone/>
              <a:defRPr sz="1200">
                <a:solidFill>
                  <a:schemeClr val="tx1">
                    <a:tint val="75000"/>
                  </a:schemeClr>
                </a:solidFill>
              </a:defRPr>
            </a:lvl4pPr>
            <a:lvl5pPr marL="1371634" indent="0">
              <a:buNone/>
              <a:defRPr sz="1200">
                <a:solidFill>
                  <a:schemeClr val="tx1">
                    <a:tint val="75000"/>
                  </a:schemeClr>
                </a:solidFill>
              </a:defRPr>
            </a:lvl5pPr>
            <a:lvl6pPr marL="1714543" indent="0">
              <a:buNone/>
              <a:defRPr sz="1200">
                <a:solidFill>
                  <a:schemeClr val="tx1">
                    <a:tint val="75000"/>
                  </a:schemeClr>
                </a:solidFill>
              </a:defRPr>
            </a:lvl6pPr>
            <a:lvl7pPr marL="2057451" indent="0">
              <a:buNone/>
              <a:defRPr sz="1200">
                <a:solidFill>
                  <a:schemeClr val="tx1">
                    <a:tint val="75000"/>
                  </a:schemeClr>
                </a:solidFill>
              </a:defRPr>
            </a:lvl7pPr>
            <a:lvl8pPr marL="2400360" indent="0">
              <a:buNone/>
              <a:defRPr sz="1200">
                <a:solidFill>
                  <a:schemeClr val="tx1">
                    <a:tint val="75000"/>
                  </a:schemeClr>
                </a:solidFill>
              </a:defRPr>
            </a:lvl8pPr>
            <a:lvl9pPr marL="2743269"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D5BB7E-BEB8-4AF6-B714-72676ED53D9C}"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3136065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D05D5D2-FFFC-479D-8130-8A10C96356B0}"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9293796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2" y="365127"/>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1" y="1681163"/>
            <a:ext cx="3868340" cy="823912"/>
          </a:xfrm>
        </p:spPr>
        <p:txBody>
          <a:bodyPr anchor="b"/>
          <a:lstStyle>
            <a:lvl1pPr marL="0" indent="0">
              <a:buNone/>
              <a:defRPr sz="1800" b="1"/>
            </a:lvl1pPr>
            <a:lvl2pPr marL="342909" indent="0">
              <a:buNone/>
              <a:defRPr sz="1500" b="1"/>
            </a:lvl2pPr>
            <a:lvl3pPr marL="685817" indent="0">
              <a:buNone/>
              <a:defRPr sz="1350" b="1"/>
            </a:lvl3pPr>
            <a:lvl4pPr marL="1028726" indent="0">
              <a:buNone/>
              <a:defRPr sz="1200" b="1"/>
            </a:lvl4pPr>
            <a:lvl5pPr marL="1371634" indent="0">
              <a:buNone/>
              <a:defRPr sz="1200" b="1"/>
            </a:lvl5pPr>
            <a:lvl6pPr marL="1714543" indent="0">
              <a:buNone/>
              <a:defRPr sz="1200" b="1"/>
            </a:lvl6pPr>
            <a:lvl7pPr marL="2057451" indent="0">
              <a:buNone/>
              <a:defRPr sz="1200" b="1"/>
            </a:lvl7pPr>
            <a:lvl8pPr marL="2400360" indent="0">
              <a:buNone/>
              <a:defRPr sz="1200" b="1"/>
            </a:lvl8pPr>
            <a:lvl9pPr marL="2743269"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1"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9" indent="0">
              <a:buNone/>
              <a:defRPr sz="1500" b="1"/>
            </a:lvl2pPr>
            <a:lvl3pPr marL="685817" indent="0">
              <a:buNone/>
              <a:defRPr sz="1350" b="1"/>
            </a:lvl3pPr>
            <a:lvl4pPr marL="1028726" indent="0">
              <a:buNone/>
              <a:defRPr sz="1200" b="1"/>
            </a:lvl4pPr>
            <a:lvl5pPr marL="1371634" indent="0">
              <a:buNone/>
              <a:defRPr sz="1200" b="1"/>
            </a:lvl5pPr>
            <a:lvl6pPr marL="1714543" indent="0">
              <a:buNone/>
              <a:defRPr sz="1200" b="1"/>
            </a:lvl6pPr>
            <a:lvl7pPr marL="2057451" indent="0">
              <a:buNone/>
              <a:defRPr sz="1200" b="1"/>
            </a:lvl7pPr>
            <a:lvl8pPr marL="2400360" indent="0">
              <a:buNone/>
              <a:defRPr sz="1200" b="1"/>
            </a:lvl8pPr>
            <a:lvl9pPr marL="2743269"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8C6417A-0290-4F4C-A619-13D5E60C9DB3}"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2529840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55210E1-7510-4139-A653-1480721F8E66}"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0412678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EC3700-F350-497D-8C31-25F14E3E2EE6}"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07846181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2"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7"/>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2" y="2057400"/>
            <a:ext cx="2949178" cy="3811588"/>
          </a:xfrm>
        </p:spPr>
        <p:txBody>
          <a:bodyPr/>
          <a:lstStyle>
            <a:lvl1pPr marL="0" indent="0">
              <a:buNone/>
              <a:defRPr sz="1200"/>
            </a:lvl1pPr>
            <a:lvl2pPr marL="342909" indent="0">
              <a:buNone/>
              <a:defRPr sz="1050"/>
            </a:lvl2pPr>
            <a:lvl3pPr marL="685817" indent="0">
              <a:buNone/>
              <a:defRPr sz="900"/>
            </a:lvl3pPr>
            <a:lvl4pPr marL="1028726" indent="0">
              <a:buNone/>
              <a:defRPr sz="750"/>
            </a:lvl4pPr>
            <a:lvl5pPr marL="1371634" indent="0">
              <a:buNone/>
              <a:defRPr sz="750"/>
            </a:lvl5pPr>
            <a:lvl6pPr marL="1714543" indent="0">
              <a:buNone/>
              <a:defRPr sz="750"/>
            </a:lvl6pPr>
            <a:lvl7pPr marL="2057451" indent="0">
              <a:buNone/>
              <a:defRPr sz="750"/>
            </a:lvl7pPr>
            <a:lvl8pPr marL="2400360" indent="0">
              <a:buNone/>
              <a:defRPr sz="750"/>
            </a:lvl8pPr>
            <a:lvl9pPr marL="2743269"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927460232"/>
      </p:ext>
    </p:extLst>
  </p:cSld>
  <p:clrMapOvr>
    <a:masterClrMapping/>
  </p:clrMapOvr>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2"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7"/>
            <a:ext cx="4629150" cy="4873625"/>
          </a:xfrm>
        </p:spPr>
        <p:txBody>
          <a:bodyPr/>
          <a:lstStyle>
            <a:lvl1pPr marL="0" indent="0">
              <a:buNone/>
              <a:defRPr sz="2400"/>
            </a:lvl1pPr>
            <a:lvl2pPr marL="342909" indent="0">
              <a:buNone/>
              <a:defRPr sz="2100"/>
            </a:lvl2pPr>
            <a:lvl3pPr marL="685817" indent="0">
              <a:buNone/>
              <a:defRPr sz="1800"/>
            </a:lvl3pPr>
            <a:lvl4pPr marL="1028726" indent="0">
              <a:buNone/>
              <a:defRPr sz="1500"/>
            </a:lvl4pPr>
            <a:lvl5pPr marL="1371634" indent="0">
              <a:buNone/>
              <a:defRPr sz="1500"/>
            </a:lvl5pPr>
            <a:lvl6pPr marL="1714543" indent="0">
              <a:buNone/>
              <a:defRPr sz="1500"/>
            </a:lvl6pPr>
            <a:lvl7pPr marL="2057451" indent="0">
              <a:buNone/>
              <a:defRPr sz="1500"/>
            </a:lvl7pPr>
            <a:lvl8pPr marL="2400360" indent="0">
              <a:buNone/>
              <a:defRPr sz="1500"/>
            </a:lvl8pPr>
            <a:lvl9pPr marL="2743269"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2" y="2057400"/>
            <a:ext cx="2949178" cy="3811588"/>
          </a:xfrm>
        </p:spPr>
        <p:txBody>
          <a:bodyPr/>
          <a:lstStyle>
            <a:lvl1pPr marL="0" indent="0">
              <a:buNone/>
              <a:defRPr sz="1200"/>
            </a:lvl1pPr>
            <a:lvl2pPr marL="342909" indent="0">
              <a:buNone/>
              <a:defRPr sz="1050"/>
            </a:lvl2pPr>
            <a:lvl3pPr marL="685817" indent="0">
              <a:buNone/>
              <a:defRPr sz="900"/>
            </a:lvl3pPr>
            <a:lvl4pPr marL="1028726" indent="0">
              <a:buNone/>
              <a:defRPr sz="750"/>
            </a:lvl4pPr>
            <a:lvl5pPr marL="1371634" indent="0">
              <a:buNone/>
              <a:defRPr sz="750"/>
            </a:lvl5pPr>
            <a:lvl6pPr marL="1714543" indent="0">
              <a:buNone/>
              <a:defRPr sz="750"/>
            </a:lvl6pPr>
            <a:lvl7pPr marL="2057451" indent="0">
              <a:buNone/>
              <a:defRPr sz="750"/>
            </a:lvl7pPr>
            <a:lvl8pPr marL="2400360" indent="0">
              <a:buNone/>
              <a:defRPr sz="750"/>
            </a:lvl8pPr>
            <a:lvl9pPr marL="2743269"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2CA08AD-8667-479F-BB99-989F2A23BE1A}"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5425583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190992163"/>
      </p:ext>
    </p:extLst>
  </p:cSld>
  <p:clrMapOvr>
    <a:masterClrMapping/>
  </p:clrMapOvr>
  <p:hf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4244491820"/>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1" y="2160589"/>
            <a:ext cx="3088109" cy="3880772"/>
          </a:xfrm>
        </p:spPr>
        <p:txBody>
          <a:bodyPr>
            <a:normAutofit/>
          </a:bodyPr>
          <a:lstStyle>
            <a:lvl1pPr>
              <a:defRPr sz="1662"/>
            </a:lvl1pPr>
            <a:lvl2pPr>
              <a:defRPr sz="1477"/>
            </a:lvl2pPr>
            <a:lvl3pPr>
              <a:defRPr sz="1292"/>
            </a:lvl3pPr>
            <a:lvl4pPr>
              <a:defRPr sz="1108"/>
            </a:lvl4pPr>
            <a:lvl5pPr>
              <a:defRPr sz="1108"/>
            </a:lvl5pPr>
            <a:lvl6pPr>
              <a:defRPr sz="1108"/>
            </a:lvl6pPr>
            <a:lvl7pPr>
              <a:defRPr sz="1108"/>
            </a:lvl7pPr>
            <a:lvl8pPr>
              <a:defRPr sz="1108"/>
            </a:lvl8pPr>
            <a:lvl9pPr>
              <a:defRPr sz="1108"/>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662"/>
            </a:lvl1pPr>
            <a:lvl2pPr>
              <a:defRPr sz="1477"/>
            </a:lvl2pPr>
            <a:lvl3pPr>
              <a:defRPr sz="1292"/>
            </a:lvl3pPr>
            <a:lvl4pPr>
              <a:defRPr sz="1108"/>
            </a:lvl4pPr>
            <a:lvl5pPr>
              <a:defRPr sz="1108"/>
            </a:lvl5pPr>
            <a:lvl6pPr>
              <a:defRPr sz="1108"/>
            </a:lvl6pPr>
            <a:lvl7pPr>
              <a:defRPr sz="1108"/>
            </a:lvl7pPr>
            <a:lvl8pPr>
              <a:defRPr sz="1108"/>
            </a:lvl8pPr>
            <a:lvl9pPr>
              <a:defRPr sz="1108"/>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D05D5D2-FFFC-479D-8130-8A10C96356B0}"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6532720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9C4A350-C850-4F14-A7E6-02675EFB710D}"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475660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146B5D-AC21-421A-B8E6-B7C78BEC4669}"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9461572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AD5BB7E-BEB8-4AF6-B714-72676ED53D9C}"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5184690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05D5D2-FFFC-479D-8130-8A10C96356B0}"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49548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C6417A-0290-4F4C-A619-13D5E60C9DB3}"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647465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55210E1-7510-4139-A653-1480721F8E66}"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790495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C3700-F350-497D-8C31-25F14E3E2EE6}"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9270231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AAEF7F-927D-4C2E-8CBF-59DCC33CF152}"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7586684"/>
      </p:ext>
    </p:extLst>
  </p:cSld>
  <p:clrMapOvr>
    <a:masterClrMapping/>
  </p:clrMapOvr>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2CA08AD-8667-479F-BB99-989F2A23BE1A}"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0159954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46944926"/>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215" b="0"/>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8"/>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215" b="0"/>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8"/>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8C6417A-0290-4F4C-A619-13D5E60C9DB3}"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4126509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9327689"/>
      </p:ext>
    </p:extLst>
  </p:cSld>
  <p:clrMapOvr>
    <a:masterClrMapping/>
  </p:clrMapOvr>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コンテンツ">
    <p:spTree>
      <p:nvGrpSpPr>
        <p:cNvPr id="1" name=""/>
        <p:cNvGrpSpPr/>
        <p:nvPr/>
      </p:nvGrpSpPr>
      <p:grpSpPr>
        <a:xfrm>
          <a:off x="0" y="0"/>
          <a:ext cx="0" cy="0"/>
          <a:chOff x="0" y="0"/>
          <a:chExt cx="0" cy="0"/>
        </a:xfrm>
      </p:grpSpPr>
      <p:sp>
        <p:nvSpPr>
          <p:cNvPr id="10" name="正方形/長方形 9"/>
          <p:cNvSpPr/>
          <p:nvPr userDrawn="1"/>
        </p:nvSpPr>
        <p:spPr bwMode="auto">
          <a:xfrm>
            <a:off x="0" y="2"/>
            <a:ext cx="9144000" cy="714356"/>
          </a:xfrm>
          <a:prstGeom prst="rect">
            <a:avLst/>
          </a:prstGeom>
          <a:solidFill>
            <a:srgbClr val="6064A7"/>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9" tIns="45709" rIns="91419" bIns="45709" numCol="1" rtlCol="0" anchor="t" anchorCtr="0" compatLnSpc="1"/>
          <a:lstStyle/>
          <a:p>
            <a:pPr defTabSz="448310" fontAlgn="base">
              <a:spcBef>
                <a:spcPct val="0"/>
              </a:spcBef>
              <a:spcAft>
                <a:spcPct val="0"/>
              </a:spcAft>
              <a:buClr>
                <a:srgbClr val="000000"/>
              </a:buClr>
              <a:buSzPct val="100000"/>
              <a:buFont typeface="Times New Roman" panose="02020603050405020304" pitchFamily="18" charset="0"/>
              <a:buNone/>
            </a:pPr>
            <a:endParaRPr kumimoji="0" lang="ja-JP" altLang="en-US" sz="1800">
              <a:solidFill>
                <a:srgbClr val="FFFFFF"/>
              </a:solidFill>
            </a:endParaRPr>
          </a:p>
        </p:txBody>
      </p:sp>
      <p:sp>
        <p:nvSpPr>
          <p:cNvPr id="4" name="スライド番号プレースホルダー 3"/>
          <p:cNvSpPr>
            <a:spLocks noGrp="1"/>
          </p:cNvSpPr>
          <p:nvPr>
            <p:ph type="sldNum" idx="11"/>
          </p:nvPr>
        </p:nvSpPr>
        <p:spPr/>
        <p:txBody>
          <a:bodyPr/>
          <a:lstStyle>
            <a:lvl1pPr defTabSz="913765">
              <a:spcBef>
                <a:spcPct val="50000"/>
              </a:spcBef>
              <a:buClrTx/>
              <a:buSzTx/>
              <a:buFontTx/>
              <a:buNone/>
              <a:defRPr kumimoji="1"/>
            </a:lvl1pPr>
          </a:lstStyle>
          <a:p>
            <a:pPr>
              <a:defRPr/>
            </a:pPr>
            <a:fld id="{FF831487-6455-4961-898F-D88C9E618755}" type="slidenum">
              <a:rPr lang="en-US">
                <a:solidFill>
                  <a:prstClr val="black">
                    <a:tint val="75000"/>
                  </a:prstClr>
                </a:solidFill>
              </a:rPr>
              <a:pPr>
                <a:defRPr/>
              </a:pPr>
              <a:t>‹#›</a:t>
            </a:fld>
            <a:endParaRPr lang="en-US">
              <a:solidFill>
                <a:prstClr val="black">
                  <a:tint val="75000"/>
                </a:prstClr>
              </a:solidFill>
            </a:endParaRPr>
          </a:p>
        </p:txBody>
      </p:sp>
      <p:sp>
        <p:nvSpPr>
          <p:cNvPr id="7" name="Rectangle 13"/>
          <p:cNvSpPr>
            <a:spLocks noGrp="1" noChangeArrowheads="1"/>
          </p:cNvSpPr>
          <p:nvPr>
            <p:ph type="title" idx="12" hasCustomPrompt="1"/>
          </p:nvPr>
        </p:nvSpPr>
        <p:spPr bwMode="auto">
          <a:xfrm>
            <a:off x="457201" y="214289"/>
            <a:ext cx="8225204" cy="5000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9" tIns="46790" rIns="89979" bIns="46790" numCol="1" anchor="ctr" anchorCtr="0" compatLnSpc="1"/>
          <a:lstStyle/>
          <a:p>
            <a:pPr lvl="0"/>
            <a:r>
              <a:rPr lang="ja-JP" altLang="en-GB" dirty="0"/>
              <a:t>タイトルテキストの書式を編集するにはクリックします。</a:t>
            </a:r>
          </a:p>
        </p:txBody>
      </p:sp>
    </p:spTree>
    <p:extLst>
      <p:ext uri="{BB962C8B-B14F-4D97-AF65-F5344CB8AC3E}">
        <p14:creationId xmlns:p14="http://schemas.microsoft.com/office/powerpoint/2010/main" val="3147856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55210E1-7510-4139-A653-1480721F8E66}"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818200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C3700-F350-497D-8C31-25F14E3E2EE6}"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378842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1846"/>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6" y="514927"/>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292"/>
            </a:lvl1pPr>
            <a:lvl2pPr marL="316531" indent="0">
              <a:buNone/>
              <a:defRPr sz="969"/>
            </a:lvl2pPr>
            <a:lvl3pPr marL="633062" indent="0">
              <a:buNone/>
              <a:defRPr sz="831"/>
            </a:lvl3pPr>
            <a:lvl4pPr marL="949593" indent="0">
              <a:buNone/>
              <a:defRPr sz="692"/>
            </a:lvl4pPr>
            <a:lvl5pPr marL="1266124" indent="0">
              <a:buNone/>
              <a:defRPr sz="692"/>
            </a:lvl5pPr>
            <a:lvl6pPr marL="1582655" indent="0">
              <a:buNone/>
              <a:defRPr sz="692"/>
            </a:lvl6pPr>
            <a:lvl7pPr marL="1899186" indent="0">
              <a:buNone/>
              <a:defRPr sz="692"/>
            </a:lvl7pPr>
            <a:lvl8pPr marL="2215717" indent="0">
              <a:buNone/>
              <a:defRPr sz="692"/>
            </a:lvl8pPr>
            <a:lvl9pPr marL="2532248" indent="0">
              <a:buNone/>
              <a:defRPr sz="69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490963711"/>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215"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477"/>
            </a:lvl1pPr>
            <a:lvl2pPr marL="422041" indent="0">
              <a:buNone/>
              <a:defRPr sz="1477"/>
            </a:lvl2pPr>
            <a:lvl3pPr marL="844083" indent="0">
              <a:buNone/>
              <a:defRPr sz="1477"/>
            </a:lvl3pPr>
            <a:lvl4pPr marL="1266124" indent="0">
              <a:buNone/>
              <a:defRPr sz="1477"/>
            </a:lvl4pPr>
            <a:lvl5pPr marL="1688165" indent="0">
              <a:buNone/>
              <a:defRPr sz="1477"/>
            </a:lvl5pPr>
            <a:lvl6pPr marL="2110207" indent="0">
              <a:buNone/>
              <a:defRPr sz="1477"/>
            </a:lvl6pPr>
            <a:lvl7pPr marL="2532248" indent="0">
              <a:buNone/>
              <a:defRPr sz="1477"/>
            </a:lvl7pPr>
            <a:lvl8pPr marL="2954289" indent="0">
              <a:buNone/>
              <a:defRPr sz="1477"/>
            </a:lvl8pPr>
            <a:lvl9pPr marL="3376331" indent="0">
              <a:buNone/>
              <a:defRPr sz="1477"/>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108"/>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2CA08AD-8667-479F-BB99-989F2A23BE1A}"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74433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theme" Target="../theme/theme4.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6"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600"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5"/>
            <a:ext cx="684132" cy="365125"/>
          </a:xfrm>
          <a:prstGeom prst="rect">
            <a:avLst/>
          </a:prstGeom>
        </p:spPr>
        <p:txBody>
          <a:bodyPr vert="horz" lIns="91440" tIns="45720" rIns="91440" bIns="45720" rtlCol="0" anchor="ctr"/>
          <a:lstStyle>
            <a:lvl1pPr algn="r">
              <a:defRPr sz="831">
                <a:solidFill>
                  <a:schemeClr val="tx1">
                    <a:tint val="75000"/>
                  </a:schemeClr>
                </a:solidFill>
              </a:defRPr>
            </a:lvl1p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Footer Placeholder 4"/>
          <p:cNvSpPr>
            <a:spLocks noGrp="1"/>
          </p:cNvSpPr>
          <p:nvPr>
            <p:ph type="ftr" sz="quarter" idx="3"/>
          </p:nvPr>
        </p:nvSpPr>
        <p:spPr>
          <a:xfrm>
            <a:off x="609600" y="6041365"/>
            <a:ext cx="4622973" cy="365125"/>
          </a:xfrm>
          <a:prstGeom prst="rect">
            <a:avLst/>
          </a:prstGeom>
        </p:spPr>
        <p:txBody>
          <a:bodyPr vert="horz" lIns="91440" tIns="45720" rIns="91440" bIns="45720" rtlCol="0" anchor="ctr"/>
          <a:lstStyle>
            <a:lvl1pPr algn="l">
              <a:defRPr sz="831">
                <a:solidFill>
                  <a:schemeClr val="tx1">
                    <a:tint val="75000"/>
                  </a:schemeClr>
                </a:solidFill>
              </a:defRPr>
            </a:lvl1pPr>
          </a:lstStyle>
          <a:p>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6444676" y="6041365"/>
            <a:ext cx="512638" cy="365125"/>
          </a:xfrm>
          <a:prstGeom prst="rect">
            <a:avLst/>
          </a:prstGeom>
        </p:spPr>
        <p:txBody>
          <a:bodyPr vert="horz" lIns="91440" tIns="45720" rIns="91440" bIns="45720" rtlCol="0" anchor="ctr"/>
          <a:lstStyle>
            <a:lvl1pPr algn="r">
              <a:defRPr sz="831">
                <a:solidFill>
                  <a:schemeClr val="accent1"/>
                </a:solidFill>
              </a:defRPr>
            </a:lvl1p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92477536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710" r:id="rId13"/>
    <p:sldLayoutId id="2147483711" r:id="rId14"/>
    <p:sldLayoutId id="2147483712" r:id="rId15"/>
    <p:sldLayoutId id="2147483713" r:id="rId16"/>
    <p:sldLayoutId id="2147483714" r:id="rId17"/>
  </p:sldLayoutIdLst>
  <p:hf hdr="0" ftr="0" dt="0"/>
  <p:txStyles>
    <p:titleStyle>
      <a:lvl1pPr algn="l" defTabSz="422041" rtl="0" eaLnBrk="1" latinLnBrk="0" hangingPunct="1">
        <a:spcBef>
          <a:spcPct val="0"/>
        </a:spcBef>
        <a:buNone/>
        <a:defRPr kumimoji="1" sz="3323"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16531" indent="-316531" algn="l" defTabSz="422041" rtl="0" eaLnBrk="1" latinLnBrk="0" hangingPunct="1">
        <a:spcBef>
          <a:spcPts val="923"/>
        </a:spcBef>
        <a:spcAft>
          <a:spcPts val="0"/>
        </a:spcAft>
        <a:buClr>
          <a:schemeClr val="accent1"/>
        </a:buClr>
        <a:buSzPct val="80000"/>
        <a:buFont typeface="Wingdings 3" charset="2"/>
        <a:buChar char=""/>
        <a:defRPr kumimoji="1" sz="1662" kern="1200">
          <a:solidFill>
            <a:schemeClr val="tx1">
              <a:lumMod val="75000"/>
              <a:lumOff val="25000"/>
            </a:schemeClr>
          </a:solidFill>
          <a:latin typeface="+mn-lt"/>
          <a:ea typeface="+mn-ea"/>
          <a:cs typeface="+mn-cs"/>
        </a:defRPr>
      </a:lvl1pPr>
      <a:lvl2pPr marL="685817" indent="-263776" algn="l" defTabSz="422041" rtl="0" eaLnBrk="1" latinLnBrk="0" hangingPunct="1">
        <a:spcBef>
          <a:spcPts val="923"/>
        </a:spcBef>
        <a:spcAft>
          <a:spcPts val="0"/>
        </a:spcAft>
        <a:buClr>
          <a:schemeClr val="accent1"/>
        </a:buClr>
        <a:buSzPct val="80000"/>
        <a:buFont typeface="Wingdings 3" charset="2"/>
        <a:buChar char=""/>
        <a:defRPr kumimoji="1" sz="1477" kern="1200">
          <a:solidFill>
            <a:schemeClr val="tx1">
              <a:lumMod val="75000"/>
              <a:lumOff val="25000"/>
            </a:schemeClr>
          </a:solidFill>
          <a:latin typeface="+mn-lt"/>
          <a:ea typeface="+mn-ea"/>
          <a:cs typeface="+mn-cs"/>
        </a:defRPr>
      </a:lvl2pPr>
      <a:lvl3pPr marL="1055103" indent="-211021" algn="l" defTabSz="422041" rtl="0" eaLnBrk="1" latinLnBrk="0" hangingPunct="1">
        <a:spcBef>
          <a:spcPts val="923"/>
        </a:spcBef>
        <a:spcAft>
          <a:spcPts val="0"/>
        </a:spcAft>
        <a:buClr>
          <a:schemeClr val="accent1"/>
        </a:buClr>
        <a:buSzPct val="80000"/>
        <a:buFont typeface="Wingdings 3" charset="2"/>
        <a:buChar char=""/>
        <a:defRPr kumimoji="1" sz="1292" kern="1200">
          <a:solidFill>
            <a:schemeClr val="tx1">
              <a:lumMod val="75000"/>
              <a:lumOff val="25000"/>
            </a:schemeClr>
          </a:solidFill>
          <a:latin typeface="+mn-lt"/>
          <a:ea typeface="+mn-ea"/>
          <a:cs typeface="+mn-cs"/>
        </a:defRPr>
      </a:lvl3pPr>
      <a:lvl4pPr marL="1477145" indent="-211021" algn="l" defTabSz="422041" rtl="0" eaLnBrk="1" latinLnBrk="0" hangingPunct="1">
        <a:spcBef>
          <a:spcPts val="923"/>
        </a:spcBef>
        <a:spcAft>
          <a:spcPts val="0"/>
        </a:spcAft>
        <a:buClr>
          <a:schemeClr val="accent1"/>
        </a:buClr>
        <a:buSzPct val="80000"/>
        <a:buFont typeface="Wingdings 3" charset="2"/>
        <a:buChar char=""/>
        <a:defRPr kumimoji="1" sz="1108" kern="1200">
          <a:solidFill>
            <a:schemeClr val="tx1">
              <a:lumMod val="75000"/>
              <a:lumOff val="25000"/>
            </a:schemeClr>
          </a:solidFill>
          <a:latin typeface="+mn-lt"/>
          <a:ea typeface="+mn-ea"/>
          <a:cs typeface="+mn-cs"/>
        </a:defRPr>
      </a:lvl4pPr>
      <a:lvl5pPr marL="1899186" indent="-211021" algn="l" defTabSz="422041" rtl="0" eaLnBrk="1" latinLnBrk="0" hangingPunct="1">
        <a:spcBef>
          <a:spcPts val="923"/>
        </a:spcBef>
        <a:spcAft>
          <a:spcPts val="0"/>
        </a:spcAft>
        <a:buClr>
          <a:schemeClr val="accent1"/>
        </a:buClr>
        <a:buSzPct val="80000"/>
        <a:buFont typeface="Wingdings 3" charset="2"/>
        <a:buChar char=""/>
        <a:defRPr kumimoji="1" sz="1108" kern="1200">
          <a:solidFill>
            <a:schemeClr val="tx1">
              <a:lumMod val="75000"/>
              <a:lumOff val="25000"/>
            </a:schemeClr>
          </a:solidFill>
          <a:latin typeface="+mn-lt"/>
          <a:ea typeface="+mn-ea"/>
          <a:cs typeface="+mn-cs"/>
        </a:defRPr>
      </a:lvl5pPr>
      <a:lvl6pPr marL="2321227" indent="-211021" algn="l" defTabSz="422041" rtl="0" eaLnBrk="1" latinLnBrk="0" hangingPunct="1">
        <a:spcBef>
          <a:spcPts val="923"/>
        </a:spcBef>
        <a:spcAft>
          <a:spcPts val="0"/>
        </a:spcAft>
        <a:buClr>
          <a:schemeClr val="accent1"/>
        </a:buClr>
        <a:buSzPct val="80000"/>
        <a:buFont typeface="Wingdings 3" charset="2"/>
        <a:buChar char=""/>
        <a:defRPr kumimoji="1" sz="1108" kern="1200">
          <a:solidFill>
            <a:schemeClr val="tx1">
              <a:lumMod val="75000"/>
              <a:lumOff val="25000"/>
            </a:schemeClr>
          </a:solidFill>
          <a:latin typeface="+mn-lt"/>
          <a:ea typeface="+mn-ea"/>
          <a:cs typeface="+mn-cs"/>
        </a:defRPr>
      </a:lvl6pPr>
      <a:lvl7pPr marL="2743269" indent="-211021" algn="l" defTabSz="422041" rtl="0" eaLnBrk="1" latinLnBrk="0" hangingPunct="1">
        <a:spcBef>
          <a:spcPts val="923"/>
        </a:spcBef>
        <a:spcAft>
          <a:spcPts val="0"/>
        </a:spcAft>
        <a:buClr>
          <a:schemeClr val="accent1"/>
        </a:buClr>
        <a:buSzPct val="80000"/>
        <a:buFont typeface="Wingdings 3" charset="2"/>
        <a:buChar char=""/>
        <a:defRPr kumimoji="1" sz="1108" kern="1200">
          <a:solidFill>
            <a:schemeClr val="tx1">
              <a:lumMod val="75000"/>
              <a:lumOff val="25000"/>
            </a:schemeClr>
          </a:solidFill>
          <a:latin typeface="+mn-lt"/>
          <a:ea typeface="+mn-ea"/>
          <a:cs typeface="+mn-cs"/>
        </a:defRPr>
      </a:lvl7pPr>
      <a:lvl8pPr marL="3165310" indent="-211021" algn="l" defTabSz="422041" rtl="0" eaLnBrk="1" latinLnBrk="0" hangingPunct="1">
        <a:spcBef>
          <a:spcPts val="923"/>
        </a:spcBef>
        <a:spcAft>
          <a:spcPts val="0"/>
        </a:spcAft>
        <a:buClr>
          <a:schemeClr val="accent1"/>
        </a:buClr>
        <a:buSzPct val="80000"/>
        <a:buFont typeface="Wingdings 3" charset="2"/>
        <a:buChar char=""/>
        <a:defRPr kumimoji="1" sz="1108" kern="1200">
          <a:solidFill>
            <a:schemeClr val="tx1">
              <a:lumMod val="75000"/>
              <a:lumOff val="25000"/>
            </a:schemeClr>
          </a:solidFill>
          <a:latin typeface="+mn-lt"/>
          <a:ea typeface="+mn-ea"/>
          <a:cs typeface="+mn-cs"/>
        </a:defRPr>
      </a:lvl8pPr>
      <a:lvl9pPr marL="3587351" indent="-211021" algn="l" defTabSz="422041" rtl="0" eaLnBrk="1" latinLnBrk="0" hangingPunct="1">
        <a:spcBef>
          <a:spcPts val="923"/>
        </a:spcBef>
        <a:spcAft>
          <a:spcPts val="0"/>
        </a:spcAft>
        <a:buClr>
          <a:schemeClr val="accent1"/>
        </a:buClr>
        <a:buSzPct val="80000"/>
        <a:buFont typeface="Wingdings 3" charset="2"/>
        <a:buChar char=""/>
        <a:defRPr kumimoji="1" sz="1108" kern="1200">
          <a:solidFill>
            <a:schemeClr val="tx1">
              <a:lumMod val="75000"/>
              <a:lumOff val="25000"/>
            </a:schemeClr>
          </a:solidFill>
          <a:latin typeface="+mn-lt"/>
          <a:ea typeface="+mn-ea"/>
          <a:cs typeface="+mn-cs"/>
        </a:defRPr>
      </a:lvl9pPr>
    </p:bodyStyle>
    <p:otherStyle>
      <a:defPPr>
        <a:defRPr lang="en-US"/>
      </a:defPPr>
      <a:lvl1pPr marL="0" algn="l" defTabSz="422041" rtl="0" eaLnBrk="1" latinLnBrk="0" hangingPunct="1">
        <a:defRPr kumimoji="1" sz="1662" kern="1200">
          <a:solidFill>
            <a:schemeClr val="tx1"/>
          </a:solidFill>
          <a:latin typeface="+mn-lt"/>
          <a:ea typeface="+mn-ea"/>
          <a:cs typeface="+mn-cs"/>
        </a:defRPr>
      </a:lvl1pPr>
      <a:lvl2pPr marL="422041" algn="l" defTabSz="422041" rtl="0" eaLnBrk="1" latinLnBrk="0" hangingPunct="1">
        <a:defRPr kumimoji="1" sz="1662" kern="1200">
          <a:solidFill>
            <a:schemeClr val="tx1"/>
          </a:solidFill>
          <a:latin typeface="+mn-lt"/>
          <a:ea typeface="+mn-ea"/>
          <a:cs typeface="+mn-cs"/>
        </a:defRPr>
      </a:lvl2pPr>
      <a:lvl3pPr marL="844083" algn="l" defTabSz="422041" rtl="0" eaLnBrk="1" latinLnBrk="0" hangingPunct="1">
        <a:defRPr kumimoji="1" sz="1662" kern="1200">
          <a:solidFill>
            <a:schemeClr val="tx1"/>
          </a:solidFill>
          <a:latin typeface="+mn-lt"/>
          <a:ea typeface="+mn-ea"/>
          <a:cs typeface="+mn-cs"/>
        </a:defRPr>
      </a:lvl3pPr>
      <a:lvl4pPr marL="1266124" algn="l" defTabSz="422041" rtl="0" eaLnBrk="1" latinLnBrk="0" hangingPunct="1">
        <a:defRPr kumimoji="1" sz="1662" kern="1200">
          <a:solidFill>
            <a:schemeClr val="tx1"/>
          </a:solidFill>
          <a:latin typeface="+mn-lt"/>
          <a:ea typeface="+mn-ea"/>
          <a:cs typeface="+mn-cs"/>
        </a:defRPr>
      </a:lvl4pPr>
      <a:lvl5pPr marL="1688165" algn="l" defTabSz="422041" rtl="0" eaLnBrk="1" latinLnBrk="0" hangingPunct="1">
        <a:defRPr kumimoji="1" sz="1662" kern="1200">
          <a:solidFill>
            <a:schemeClr val="tx1"/>
          </a:solidFill>
          <a:latin typeface="+mn-lt"/>
          <a:ea typeface="+mn-ea"/>
          <a:cs typeface="+mn-cs"/>
        </a:defRPr>
      </a:lvl5pPr>
      <a:lvl6pPr marL="2110207" algn="l" defTabSz="422041" rtl="0" eaLnBrk="1" latinLnBrk="0" hangingPunct="1">
        <a:defRPr kumimoji="1" sz="1662" kern="1200">
          <a:solidFill>
            <a:schemeClr val="tx1"/>
          </a:solidFill>
          <a:latin typeface="+mn-lt"/>
          <a:ea typeface="+mn-ea"/>
          <a:cs typeface="+mn-cs"/>
        </a:defRPr>
      </a:lvl6pPr>
      <a:lvl7pPr marL="2532248" algn="l" defTabSz="422041" rtl="0" eaLnBrk="1" latinLnBrk="0" hangingPunct="1">
        <a:defRPr kumimoji="1" sz="1662" kern="1200">
          <a:solidFill>
            <a:schemeClr val="tx1"/>
          </a:solidFill>
          <a:latin typeface="+mn-lt"/>
          <a:ea typeface="+mn-ea"/>
          <a:cs typeface="+mn-cs"/>
        </a:defRPr>
      </a:lvl7pPr>
      <a:lvl8pPr marL="2954289" algn="l" defTabSz="422041" rtl="0" eaLnBrk="1" latinLnBrk="0" hangingPunct="1">
        <a:defRPr kumimoji="1" sz="1662" kern="1200">
          <a:solidFill>
            <a:schemeClr val="tx1"/>
          </a:solidFill>
          <a:latin typeface="+mn-lt"/>
          <a:ea typeface="+mn-ea"/>
          <a:cs typeface="+mn-cs"/>
        </a:defRPr>
      </a:lvl8pPr>
      <a:lvl9pPr marL="3376331" algn="l" defTabSz="422041"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088140-CBCC-4886-B987-4C5A7CB9D733}" type="datetimeFigureOut">
              <a:rPr kumimoji="1" lang="ja-JP" altLang="en-US" smtClean="0"/>
              <a:t>2019/8/26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13857A-4116-4F1B-821A-9B0652C61A10}" type="slidenum">
              <a:rPr kumimoji="1" lang="ja-JP" altLang="en-US" smtClean="0"/>
              <a:t>‹#›</a:t>
            </a:fld>
            <a:endParaRPr kumimoji="1" lang="ja-JP" altLang="en-US"/>
          </a:p>
        </p:txBody>
      </p:sp>
    </p:spTree>
    <p:extLst>
      <p:ext uri="{BB962C8B-B14F-4D97-AF65-F5344CB8AC3E}">
        <p14:creationId xmlns:p14="http://schemas.microsoft.com/office/powerpoint/2010/main" val="988140245"/>
      </p:ext>
    </p:extLst>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1" y="365127"/>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1"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2AAEF7F-927D-4C2E-8CBF-59DCC33CF152}" type="datetime1">
              <a:rPr lang="ja-JP" altLang="en-US" smtClean="0">
                <a:solidFill>
                  <a:prstClr val="black">
                    <a:tint val="75000"/>
                  </a:prstClr>
                </a:solidFill>
              </a:rPr>
              <a:t>2019/8/26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028951" y="6356352"/>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656911084"/>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hf hdr="0" ftr="0" dt="0"/>
  <p:txStyles>
    <p:titleStyle>
      <a:lvl1pPr algn="l" defTabSz="685817"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5" indent="-171455" algn="l" defTabSz="685817"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63" indent="-171455" algn="l" defTabSz="685817"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72" indent="-171455" algn="l" defTabSz="685817"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80" indent="-171455" algn="l" defTabSz="68581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89" indent="-171455" algn="l" defTabSz="68581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98" indent="-171455" algn="l" defTabSz="68581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906" indent="-171455" algn="l" defTabSz="68581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815" indent="-171455" algn="l" defTabSz="68581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723" indent="-171455" algn="l" defTabSz="68581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17" rtl="0" eaLnBrk="1" latinLnBrk="0" hangingPunct="1">
        <a:defRPr kumimoji="1" sz="1350" kern="1200">
          <a:solidFill>
            <a:schemeClr val="tx1"/>
          </a:solidFill>
          <a:latin typeface="+mn-lt"/>
          <a:ea typeface="+mn-ea"/>
          <a:cs typeface="+mn-cs"/>
        </a:defRPr>
      </a:lvl1pPr>
      <a:lvl2pPr marL="342909" algn="l" defTabSz="685817" rtl="0" eaLnBrk="1" latinLnBrk="0" hangingPunct="1">
        <a:defRPr kumimoji="1" sz="1350" kern="1200">
          <a:solidFill>
            <a:schemeClr val="tx1"/>
          </a:solidFill>
          <a:latin typeface="+mn-lt"/>
          <a:ea typeface="+mn-ea"/>
          <a:cs typeface="+mn-cs"/>
        </a:defRPr>
      </a:lvl2pPr>
      <a:lvl3pPr marL="685817" algn="l" defTabSz="685817" rtl="0" eaLnBrk="1" latinLnBrk="0" hangingPunct="1">
        <a:defRPr kumimoji="1" sz="1350" kern="1200">
          <a:solidFill>
            <a:schemeClr val="tx1"/>
          </a:solidFill>
          <a:latin typeface="+mn-lt"/>
          <a:ea typeface="+mn-ea"/>
          <a:cs typeface="+mn-cs"/>
        </a:defRPr>
      </a:lvl3pPr>
      <a:lvl4pPr marL="1028726" algn="l" defTabSz="685817" rtl="0" eaLnBrk="1" latinLnBrk="0" hangingPunct="1">
        <a:defRPr kumimoji="1" sz="1350" kern="1200">
          <a:solidFill>
            <a:schemeClr val="tx1"/>
          </a:solidFill>
          <a:latin typeface="+mn-lt"/>
          <a:ea typeface="+mn-ea"/>
          <a:cs typeface="+mn-cs"/>
        </a:defRPr>
      </a:lvl4pPr>
      <a:lvl5pPr marL="1371634" algn="l" defTabSz="685817" rtl="0" eaLnBrk="1" latinLnBrk="0" hangingPunct="1">
        <a:defRPr kumimoji="1" sz="1350" kern="1200">
          <a:solidFill>
            <a:schemeClr val="tx1"/>
          </a:solidFill>
          <a:latin typeface="+mn-lt"/>
          <a:ea typeface="+mn-ea"/>
          <a:cs typeface="+mn-cs"/>
        </a:defRPr>
      </a:lvl5pPr>
      <a:lvl6pPr marL="1714543" algn="l" defTabSz="685817" rtl="0" eaLnBrk="1" latinLnBrk="0" hangingPunct="1">
        <a:defRPr kumimoji="1" sz="1350" kern="1200">
          <a:solidFill>
            <a:schemeClr val="tx1"/>
          </a:solidFill>
          <a:latin typeface="+mn-lt"/>
          <a:ea typeface="+mn-ea"/>
          <a:cs typeface="+mn-cs"/>
        </a:defRPr>
      </a:lvl6pPr>
      <a:lvl7pPr marL="2057451" algn="l" defTabSz="685817" rtl="0" eaLnBrk="1" latinLnBrk="0" hangingPunct="1">
        <a:defRPr kumimoji="1" sz="1350" kern="1200">
          <a:solidFill>
            <a:schemeClr val="tx1"/>
          </a:solidFill>
          <a:latin typeface="+mn-lt"/>
          <a:ea typeface="+mn-ea"/>
          <a:cs typeface="+mn-cs"/>
        </a:defRPr>
      </a:lvl7pPr>
      <a:lvl8pPr marL="2400360" algn="l" defTabSz="685817" rtl="0" eaLnBrk="1" latinLnBrk="0" hangingPunct="1">
        <a:defRPr kumimoji="1" sz="1350" kern="1200">
          <a:solidFill>
            <a:schemeClr val="tx1"/>
          </a:solidFill>
          <a:latin typeface="+mn-lt"/>
          <a:ea typeface="+mn-ea"/>
          <a:cs typeface="+mn-cs"/>
        </a:defRPr>
      </a:lvl8pPr>
      <a:lvl9pPr marL="2743269" algn="l" defTabSz="685817" rtl="0" eaLnBrk="1" latinLnBrk="0" hangingPunct="1">
        <a:defRPr kumimoji="1"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AEF7F-927D-4C2E-8CBF-59DCC33CF152}" type="datetime1">
              <a:rPr lang="ja-JP" altLang="en-US" smtClean="0">
                <a:solidFill>
                  <a:prstClr val="black">
                    <a:tint val="75000"/>
                  </a:prstClr>
                </a:solidFill>
              </a:rPr>
              <a:pPr/>
              <a:t>2019/8/26</a:t>
            </a:fld>
            <a:endParaRPr lang="ja-JP" alt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2048214"/>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15023" y="5157192"/>
            <a:ext cx="6381017" cy="411903"/>
          </a:xfrm>
          <a:prstGeom prst="rect">
            <a:avLst/>
          </a:prstGeom>
          <a:noFill/>
        </p:spPr>
        <p:txBody>
          <a:bodyPr wrap="square" lIns="84387" tIns="42193" rIns="84387" bIns="42193" rtlCol="0">
            <a:spAutoFit/>
          </a:bodyPr>
          <a:lstStyle/>
          <a:p>
            <a:pPr algn="ctr" defTabSz="843496" fontAlgn="base">
              <a:spcBef>
                <a:spcPct val="20000"/>
              </a:spcBef>
              <a:spcAft>
                <a:spcPct val="0"/>
              </a:spcAft>
            </a:pPr>
            <a:r>
              <a:rPr lang="ja-JP" altLang="en-US" sz="2123"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大阪府企画室</a:t>
            </a:r>
            <a:endParaRPr lang="en-US" altLang="ja-JP" sz="1846"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a:spLocks noGrp="1"/>
          </p:cNvSpPr>
          <p:nvPr/>
        </p:nvSpPr>
        <p:spPr>
          <a:xfrm>
            <a:off x="517396" y="1833746"/>
            <a:ext cx="7976271" cy="2658757"/>
          </a:xfrm>
          <a:prstGeom prst="rect">
            <a:avLst/>
          </a:prstGeom>
        </p:spPr>
        <p:txBody>
          <a:bodyPr vert="horz" lIns="84387" tIns="42193" rIns="84387" bIns="42193" rtlCol="0" anchor="ctr">
            <a:normAutofit/>
          </a:bodyPr>
          <a:lstStyle>
            <a:lvl1pPr algn="ctr" defTabSz="913765" rtl="0" eaLnBrk="1" latinLnBrk="0" hangingPunct="1">
              <a:spcBef>
                <a:spcPct val="0"/>
              </a:spcBef>
              <a:buNone/>
              <a:defRPr kumimoji="1" sz="4300" kern="1200">
                <a:solidFill>
                  <a:schemeClr val="tx1"/>
                </a:solidFill>
                <a:latin typeface="+mj-lt"/>
                <a:ea typeface="+mj-ea"/>
                <a:cs typeface="+mj-cs"/>
              </a:defRPr>
            </a:lvl1pPr>
          </a:lstStyle>
          <a:p>
            <a:pPr defTabSz="843496">
              <a:lnSpc>
                <a:spcPct val="150000"/>
              </a:lnSpc>
            </a:pPr>
            <a:r>
              <a:rPr lang="ja-JP" altLang="en-US" sz="258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「万博のインパクトを活かした大阪の将来に向けたビジョン」の策定に向けた検討資料</a:t>
            </a:r>
            <a:endParaRPr lang="en-US" altLang="ja-JP" sz="2585"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843496">
              <a:lnSpc>
                <a:spcPct val="150000"/>
              </a:lnSpc>
            </a:pPr>
            <a:r>
              <a:rPr lang="ja-JP" altLang="en-US" sz="258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585"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第３回</a:t>
            </a:r>
            <a:r>
              <a:rPr lang="ja-JP" altLang="en-US" sz="258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有識者ＷＧ資料）</a:t>
            </a:r>
            <a:endParaRPr lang="en-US" altLang="ja-JP" sz="2585"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7902624" y="437899"/>
            <a:ext cx="1182085" cy="426073"/>
          </a:xfrm>
          <a:prstGeom prst="rect">
            <a:avLst/>
          </a:prstGeom>
          <a:noFill/>
          <a:ln>
            <a:solidFill>
              <a:schemeClr val="bg1"/>
            </a:solidFill>
          </a:ln>
        </p:spPr>
        <p:txBody>
          <a:bodyPr wrap="square" lIns="84387" tIns="42193" rIns="84387" bIns="42193" rtlCol="0">
            <a:spAutoFit/>
          </a:bodyPr>
          <a:lstStyle/>
          <a:p>
            <a:pPr algn="ctr" defTabSz="843496" fontAlgn="base">
              <a:spcBef>
                <a:spcPct val="20000"/>
              </a:spcBef>
              <a:spcAft>
                <a:spcPct val="0"/>
              </a:spcAft>
            </a:pPr>
            <a:r>
              <a:rPr lang="ja-JP" altLang="en-US" sz="2215"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資料４</a:t>
            </a:r>
            <a:endParaRPr lang="en-US" altLang="ja-JP" sz="2215"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0988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図 24"/>
          <p:cNvPicPr>
            <a:picLocks noChangeAspect="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0" y="396414"/>
            <a:ext cx="9114085" cy="6444303"/>
          </a:xfrm>
          <a:prstGeom prst="rect">
            <a:avLst/>
          </a:prstGeom>
          <a:solidFill>
            <a:srgbClr val="6699FF">
              <a:alpha val="50196"/>
            </a:srgbClr>
          </a:solidFill>
        </p:spPr>
      </p:pic>
      <p:sp>
        <p:nvSpPr>
          <p:cNvPr id="7" name="楕円 6"/>
          <p:cNvSpPr/>
          <p:nvPr/>
        </p:nvSpPr>
        <p:spPr>
          <a:xfrm>
            <a:off x="191001" y="2812865"/>
            <a:ext cx="1536952" cy="1211018"/>
          </a:xfrm>
          <a:prstGeom prst="ellipse">
            <a:avLst/>
          </a:prstGeom>
          <a:solidFill>
            <a:srgbClr val="14C3EC">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ln w="0"/>
                <a:solidFill>
                  <a:schemeClr val="tx1"/>
                </a:solidFill>
                <a:latin typeface="HGPｺﾞｼｯｸE" panose="020B0900000000000000" pitchFamily="50" charset="-128"/>
                <a:ea typeface="HGPｺﾞｼｯｸE" panose="020B0900000000000000" pitchFamily="50" charset="-128"/>
              </a:rPr>
              <a:t>Well-being</a:t>
            </a:r>
            <a:endParaRPr kumimoji="1" lang="ja-JP" altLang="en-US" sz="1600" dirty="0">
              <a:ln w="0"/>
              <a:solidFill>
                <a:schemeClr val="tx1"/>
              </a:solidFill>
              <a:latin typeface="HGPｺﾞｼｯｸE" panose="020B0900000000000000" pitchFamily="50" charset="-128"/>
              <a:ea typeface="HGPｺﾞｼｯｸE" panose="020B0900000000000000" pitchFamily="50" charset="-128"/>
            </a:endParaRPr>
          </a:p>
        </p:txBody>
      </p:sp>
      <p:sp>
        <p:nvSpPr>
          <p:cNvPr id="18" name="正方形/長方形 9"/>
          <p:cNvSpPr/>
          <p:nvPr/>
        </p:nvSpPr>
        <p:spPr>
          <a:xfrm>
            <a:off x="0" y="2611"/>
            <a:ext cx="9144000" cy="432000"/>
          </a:xfrm>
          <a:prstGeom prst="rect">
            <a:avLst/>
          </a:prstGeom>
          <a:solidFill>
            <a:srgbClr val="002060"/>
          </a:solidFill>
          <a:ln w="9525" cap="flat" cmpd="sng" algn="ctr">
            <a:noFill/>
            <a:prstDash val="solid"/>
          </a:ln>
          <a:effectLst>
            <a:outerShdw blurRad="40000" dist="23000" dir="5400000" rotWithShape="0">
              <a:srgbClr val="000000">
                <a:alpha val="35000"/>
              </a:srgbClr>
            </a:outerShdw>
          </a:effectLst>
        </p:spPr>
        <p:txBody>
          <a:bodyPr lIns="91419" tIns="45709" rIns="91419" bIns="28793" rtlCol="0" anchor="b" anchorCtr="0">
            <a:noAutofit/>
          </a:bodyPr>
          <a:lstStyle/>
          <a:p>
            <a:pPr algn="ctr" defTabSz="913765">
              <a:defRPr/>
            </a:pPr>
            <a:r>
              <a:rPr kumimoji="0" lang="ja-JP" altLang="en-US" sz="2400" b="1" kern="0" dirty="0" smtClean="0">
                <a:solidFill>
                  <a:prstClr val="white"/>
                </a:solidFill>
                <a:latin typeface="Calibri"/>
                <a:ea typeface="ＭＳ Ｐゴシック" panose="020B0600070205080204" pitchFamily="50" charset="-128"/>
              </a:rPr>
              <a:t>将来像に関連するキーワード（その１）</a:t>
            </a:r>
            <a:endParaRPr kumimoji="0" lang="ja-JP" altLang="en-US" sz="2400" b="1" kern="0" dirty="0">
              <a:solidFill>
                <a:prstClr val="white"/>
              </a:solidFill>
              <a:latin typeface="Calibri"/>
              <a:ea typeface="ＭＳ Ｐゴシック" panose="020B0600070205080204" pitchFamily="50" charset="-128"/>
            </a:endParaRPr>
          </a:p>
        </p:txBody>
      </p:sp>
      <p:sp>
        <p:nvSpPr>
          <p:cNvPr id="22" name="スライド番号プレースホルダー 1"/>
          <p:cNvSpPr txBox="1">
            <a:spLocks/>
          </p:cNvSpPr>
          <p:nvPr/>
        </p:nvSpPr>
        <p:spPr>
          <a:xfrm>
            <a:off x="8593123" y="6557129"/>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a:solidFill>
                  <a:prstClr val="white"/>
                </a:solidFill>
                <a:latin typeface="ＭＳ ゴシック" panose="020B0609070205080204" pitchFamily="49" charset="-128"/>
                <a:ea typeface="ＭＳ ゴシック" panose="020B0609070205080204" pitchFamily="49" charset="-128"/>
              </a:rPr>
              <a:t>9</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
        <p:nvSpPr>
          <p:cNvPr id="14" name="楕円 13"/>
          <p:cNvSpPr/>
          <p:nvPr/>
        </p:nvSpPr>
        <p:spPr>
          <a:xfrm>
            <a:off x="3112042" y="720111"/>
            <a:ext cx="2689096" cy="1113284"/>
          </a:xfrm>
          <a:prstGeom prst="ellipse">
            <a:avLst/>
          </a:prstGeom>
          <a:solidFill>
            <a:srgbClr val="14C3EC">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ln w="0"/>
                <a:solidFill>
                  <a:schemeClr val="tx1"/>
                </a:solidFill>
                <a:latin typeface="HGPｺﾞｼｯｸE" panose="020B0900000000000000" pitchFamily="50" charset="-128"/>
                <a:ea typeface="HGPｺﾞｼｯｸE" panose="020B0900000000000000" pitchFamily="50" charset="-128"/>
              </a:rPr>
              <a:t>Multicultural </a:t>
            </a:r>
            <a:r>
              <a:rPr lang="en-US" altLang="ja-JP" sz="1600" dirty="0" smtClean="0">
                <a:ln w="0"/>
                <a:solidFill>
                  <a:schemeClr val="tx1"/>
                </a:solidFill>
                <a:latin typeface="HGPｺﾞｼｯｸE" panose="020B0900000000000000" pitchFamily="50" charset="-128"/>
                <a:ea typeface="HGPｺﾞｼｯｸE" panose="020B0900000000000000" pitchFamily="50" charset="-128"/>
              </a:rPr>
              <a:t>Symbiosis</a:t>
            </a:r>
            <a:endParaRPr kumimoji="1" lang="ja-JP" altLang="en-US" sz="1600" dirty="0">
              <a:ln w="0"/>
              <a:solidFill>
                <a:schemeClr val="tx1"/>
              </a:solidFill>
              <a:latin typeface="HGPｺﾞｼｯｸE" panose="020B0900000000000000" pitchFamily="50" charset="-128"/>
              <a:ea typeface="HGPｺﾞｼｯｸE" panose="020B0900000000000000" pitchFamily="50" charset="-128"/>
            </a:endParaRPr>
          </a:p>
        </p:txBody>
      </p:sp>
      <p:sp>
        <p:nvSpPr>
          <p:cNvPr id="15" name="楕円 14"/>
          <p:cNvSpPr/>
          <p:nvPr/>
        </p:nvSpPr>
        <p:spPr>
          <a:xfrm>
            <a:off x="7149851" y="2490672"/>
            <a:ext cx="1789200" cy="1518581"/>
          </a:xfrm>
          <a:prstGeom prst="ellipse">
            <a:avLst/>
          </a:prstGeom>
          <a:solidFill>
            <a:srgbClr val="14C3EC">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n w="0"/>
                <a:solidFill>
                  <a:schemeClr val="tx1"/>
                </a:solidFill>
                <a:latin typeface="HGPｺﾞｼｯｸE" panose="020B0900000000000000" pitchFamily="50" charset="-128"/>
                <a:ea typeface="HGPｺﾞｼｯｸE" panose="020B0900000000000000" pitchFamily="50" charset="-128"/>
              </a:rPr>
              <a:t>誰もが健康</a:t>
            </a:r>
            <a:endParaRPr kumimoji="1" lang="ja-JP" altLang="en-US" sz="1600" dirty="0">
              <a:ln w="0"/>
              <a:solidFill>
                <a:schemeClr val="tx1"/>
              </a:solidFill>
              <a:latin typeface="HGPｺﾞｼｯｸE" panose="020B0900000000000000" pitchFamily="50" charset="-128"/>
              <a:ea typeface="HGPｺﾞｼｯｸE" panose="020B0900000000000000" pitchFamily="50" charset="-128"/>
            </a:endParaRPr>
          </a:p>
        </p:txBody>
      </p:sp>
      <p:sp>
        <p:nvSpPr>
          <p:cNvPr id="16" name="楕円 15"/>
          <p:cNvSpPr/>
          <p:nvPr/>
        </p:nvSpPr>
        <p:spPr>
          <a:xfrm>
            <a:off x="5993836" y="1142214"/>
            <a:ext cx="2076229" cy="962179"/>
          </a:xfrm>
          <a:prstGeom prst="ellipse">
            <a:avLst/>
          </a:prstGeom>
          <a:solidFill>
            <a:srgbClr val="14C3EC">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n w="0"/>
                <a:solidFill>
                  <a:schemeClr val="tx1"/>
                </a:solidFill>
                <a:latin typeface="HGPｺﾞｼｯｸE" panose="020B0900000000000000" pitchFamily="50" charset="-128"/>
                <a:ea typeface="HGPｺﾞｼｯｸE" panose="020B0900000000000000" pitchFamily="50" charset="-128"/>
              </a:rPr>
              <a:t>Society5.0</a:t>
            </a:r>
            <a:endParaRPr lang="en-US" altLang="ja-JP" sz="1600" dirty="0">
              <a:ln w="0"/>
              <a:solidFill>
                <a:schemeClr val="tx1"/>
              </a:solidFill>
              <a:latin typeface="HGPｺﾞｼｯｸE" panose="020B0900000000000000" pitchFamily="50" charset="-128"/>
              <a:ea typeface="HGPｺﾞｼｯｸE" panose="020B0900000000000000" pitchFamily="50" charset="-128"/>
            </a:endParaRPr>
          </a:p>
        </p:txBody>
      </p:sp>
      <p:sp>
        <p:nvSpPr>
          <p:cNvPr id="17" name="楕円 16"/>
          <p:cNvSpPr/>
          <p:nvPr/>
        </p:nvSpPr>
        <p:spPr>
          <a:xfrm>
            <a:off x="6292041" y="4474633"/>
            <a:ext cx="1715620" cy="1518581"/>
          </a:xfrm>
          <a:prstGeom prst="ellipse">
            <a:avLst/>
          </a:prstGeom>
          <a:solidFill>
            <a:srgbClr val="14C3EC">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n w="0"/>
                <a:solidFill>
                  <a:schemeClr val="tx1"/>
                </a:solidFill>
                <a:latin typeface="HGPｺﾞｼｯｸE" panose="020B0900000000000000" pitchFamily="50" charset="-128"/>
                <a:ea typeface="HGPｺﾞｼｯｸE" panose="020B0900000000000000" pitchFamily="50" charset="-128"/>
              </a:rPr>
              <a:t>未来と、</a:t>
            </a:r>
          </a:p>
          <a:p>
            <a:pPr algn="ctr"/>
            <a:r>
              <a:rPr lang="ja-JP" altLang="en-US" sz="1600" dirty="0">
                <a:ln w="0"/>
                <a:solidFill>
                  <a:schemeClr val="tx1"/>
                </a:solidFill>
                <a:latin typeface="HGPｺﾞｼｯｸE" panose="020B0900000000000000" pitchFamily="50" charset="-128"/>
                <a:ea typeface="HGPｺﾞｼｯｸE" panose="020B0900000000000000" pitchFamily="50" charset="-128"/>
              </a:rPr>
              <a:t>その未来を</a:t>
            </a:r>
          </a:p>
          <a:p>
            <a:pPr algn="ctr"/>
            <a:r>
              <a:rPr lang="ja-JP" altLang="en-US" sz="1600" dirty="0">
                <a:ln w="0"/>
                <a:solidFill>
                  <a:schemeClr val="tx1"/>
                </a:solidFill>
                <a:latin typeface="HGPｺﾞｼｯｸE" panose="020B0900000000000000" pitchFamily="50" charset="-128"/>
                <a:ea typeface="HGPｺﾞｼｯｸE" panose="020B0900000000000000" pitchFamily="50" charset="-128"/>
              </a:rPr>
              <a:t>つくる人材</a:t>
            </a:r>
          </a:p>
        </p:txBody>
      </p:sp>
      <p:sp>
        <p:nvSpPr>
          <p:cNvPr id="19" name="楕円 18"/>
          <p:cNvSpPr/>
          <p:nvPr/>
        </p:nvSpPr>
        <p:spPr>
          <a:xfrm>
            <a:off x="3670759" y="5180342"/>
            <a:ext cx="2130379" cy="1518581"/>
          </a:xfrm>
          <a:prstGeom prst="ellipse">
            <a:avLst/>
          </a:prstGeom>
          <a:solidFill>
            <a:srgbClr val="14C3EC">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n w="0"/>
                <a:solidFill>
                  <a:schemeClr val="tx1"/>
                </a:solidFill>
                <a:latin typeface="HGPｺﾞｼｯｸE" panose="020B0900000000000000" pitchFamily="50" charset="-128"/>
                <a:ea typeface="HGPｺﾞｼｯｸE" panose="020B0900000000000000" pitchFamily="50" charset="-128"/>
              </a:rPr>
              <a:t> 誰にとっても</a:t>
            </a:r>
          </a:p>
          <a:p>
            <a:pPr algn="ctr"/>
            <a:r>
              <a:rPr lang="ja-JP" altLang="en-US" sz="1600" dirty="0">
                <a:ln w="0"/>
                <a:solidFill>
                  <a:schemeClr val="tx1"/>
                </a:solidFill>
                <a:latin typeface="HGPｺﾞｼｯｸE" panose="020B0900000000000000" pitchFamily="50" charset="-128"/>
                <a:ea typeface="HGPｺﾞｼｯｸE" panose="020B0900000000000000" pitchFamily="50" charset="-128"/>
              </a:rPr>
              <a:t>住みやすい</a:t>
            </a:r>
            <a:endParaRPr kumimoji="1" lang="ja-JP" altLang="en-US" sz="1600" dirty="0">
              <a:ln w="0"/>
              <a:solidFill>
                <a:schemeClr val="tx1"/>
              </a:solidFill>
              <a:latin typeface="HGPｺﾞｼｯｸE" panose="020B0900000000000000" pitchFamily="50" charset="-128"/>
              <a:ea typeface="HGPｺﾞｼｯｸE" panose="020B0900000000000000" pitchFamily="50" charset="-128"/>
            </a:endParaRPr>
          </a:p>
        </p:txBody>
      </p:sp>
      <p:sp>
        <p:nvSpPr>
          <p:cNvPr id="30" name="楕円 29"/>
          <p:cNvSpPr/>
          <p:nvPr/>
        </p:nvSpPr>
        <p:spPr>
          <a:xfrm>
            <a:off x="926444" y="1161972"/>
            <a:ext cx="1992900" cy="1118306"/>
          </a:xfrm>
          <a:prstGeom prst="ellipse">
            <a:avLst/>
          </a:prstGeom>
          <a:solidFill>
            <a:srgbClr val="14C3EC">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n w="0"/>
                <a:solidFill>
                  <a:schemeClr val="tx1"/>
                </a:solidFill>
                <a:latin typeface="HGPｺﾞｼｯｸE" panose="020B0900000000000000" pitchFamily="50" charset="-128"/>
                <a:ea typeface="HGPｺﾞｼｯｸE" panose="020B0900000000000000" pitchFamily="50" charset="-128"/>
              </a:rPr>
              <a:t> </a:t>
            </a:r>
            <a:r>
              <a:rPr lang="en-US" altLang="ja-JP" sz="1600" dirty="0" smtClean="0">
                <a:ln w="0"/>
                <a:solidFill>
                  <a:schemeClr val="tx1"/>
                </a:solidFill>
                <a:latin typeface="HGPｺﾞｼｯｸE" panose="020B0900000000000000" pitchFamily="50" charset="-128"/>
                <a:ea typeface="HGPｺﾞｼｯｸE" panose="020B0900000000000000" pitchFamily="50" charset="-128"/>
              </a:rPr>
              <a:t>Open And</a:t>
            </a:r>
          </a:p>
          <a:p>
            <a:pPr algn="ctr"/>
            <a:r>
              <a:rPr lang="en-US" altLang="ja-JP" sz="1600" dirty="0">
                <a:ln w="0"/>
                <a:solidFill>
                  <a:schemeClr val="tx1"/>
                </a:solidFill>
                <a:latin typeface="HGPｺﾞｼｯｸE" panose="020B0900000000000000" pitchFamily="50" charset="-128"/>
                <a:ea typeface="HGPｺﾞｼｯｸE" panose="020B0900000000000000" pitchFamily="50" charset="-128"/>
              </a:rPr>
              <a:t>Inclusive</a:t>
            </a:r>
            <a:endParaRPr kumimoji="1" lang="ja-JP" altLang="en-US" sz="1600" dirty="0">
              <a:ln w="0"/>
              <a:solidFill>
                <a:schemeClr val="tx1"/>
              </a:solidFill>
              <a:latin typeface="HGPｺﾞｼｯｸE" panose="020B0900000000000000" pitchFamily="50" charset="-128"/>
              <a:ea typeface="HGPｺﾞｼｯｸE" panose="020B0900000000000000" pitchFamily="50" charset="-128"/>
            </a:endParaRPr>
          </a:p>
        </p:txBody>
      </p:sp>
      <p:sp>
        <p:nvSpPr>
          <p:cNvPr id="21" name="楕円 20"/>
          <p:cNvSpPr/>
          <p:nvPr/>
        </p:nvSpPr>
        <p:spPr>
          <a:xfrm>
            <a:off x="784418" y="4809673"/>
            <a:ext cx="2395438" cy="1105984"/>
          </a:xfrm>
          <a:prstGeom prst="ellipse">
            <a:avLst/>
          </a:prstGeom>
          <a:solidFill>
            <a:srgbClr val="14C3EC">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n w="0"/>
                <a:solidFill>
                  <a:schemeClr val="tx1"/>
                </a:solidFill>
                <a:latin typeface="HGPｺﾞｼｯｸE" panose="020B0900000000000000" pitchFamily="50" charset="-128"/>
                <a:ea typeface="HGPｺﾞｼｯｸE" panose="020B0900000000000000" pitchFamily="50" charset="-128"/>
              </a:rPr>
              <a:t>想像を</a:t>
            </a:r>
            <a:r>
              <a:rPr lang="ja-JP" altLang="en-US" sz="1600" dirty="0" smtClean="0">
                <a:ln w="0"/>
                <a:solidFill>
                  <a:schemeClr val="tx1"/>
                </a:solidFill>
                <a:latin typeface="HGPｺﾞｼｯｸE" panose="020B0900000000000000" pitchFamily="50" charset="-128"/>
                <a:ea typeface="HGPｺﾞｼｯｸE" panose="020B0900000000000000" pitchFamily="50" charset="-128"/>
              </a:rPr>
              <a:t>超える</a:t>
            </a:r>
            <a:endParaRPr lang="ja-JP" altLang="en-US" sz="1600" dirty="0">
              <a:ln w="0"/>
              <a:solidFill>
                <a:schemeClr val="tx1"/>
              </a:solidFill>
              <a:latin typeface="HGPｺﾞｼｯｸE" panose="020B0900000000000000" pitchFamily="50" charset="-128"/>
              <a:ea typeface="HGPｺﾞｼｯｸE" panose="020B0900000000000000" pitchFamily="50" charset="-128"/>
            </a:endParaRPr>
          </a:p>
          <a:p>
            <a:pPr algn="ctr"/>
            <a:r>
              <a:rPr lang="ja-JP" altLang="en-US" sz="1600" dirty="0">
                <a:ln w="0"/>
                <a:solidFill>
                  <a:schemeClr val="tx1"/>
                </a:solidFill>
                <a:latin typeface="HGPｺﾞｼｯｸE" panose="020B0900000000000000" pitchFamily="50" charset="-128"/>
                <a:ea typeface="HGPｺﾞｼｯｸE" panose="020B0900000000000000" pitchFamily="50" charset="-128"/>
              </a:rPr>
              <a:t>　アイデア</a:t>
            </a:r>
            <a:r>
              <a:rPr lang="ja-JP" altLang="en-US" sz="1600" dirty="0" smtClean="0">
                <a:ln w="0"/>
                <a:solidFill>
                  <a:schemeClr val="tx1"/>
                </a:solidFill>
                <a:latin typeface="HGPｺﾞｼｯｸE" panose="020B0900000000000000" pitchFamily="50" charset="-128"/>
                <a:ea typeface="HGPｺﾞｼｯｸE" panose="020B0900000000000000" pitchFamily="50" charset="-128"/>
              </a:rPr>
              <a:t>の創出</a:t>
            </a:r>
            <a:endParaRPr lang="ja-JP" altLang="en-US" sz="1600" dirty="0">
              <a:ln w="0"/>
              <a:solidFill>
                <a:schemeClr val="tx1"/>
              </a:solidFill>
              <a:latin typeface="HGPｺﾞｼｯｸE" panose="020B0900000000000000" pitchFamily="50" charset="-128"/>
              <a:ea typeface="HGPｺﾞｼｯｸE" panose="020B0900000000000000" pitchFamily="50" charset="-128"/>
            </a:endParaRPr>
          </a:p>
        </p:txBody>
      </p:sp>
      <p:sp>
        <p:nvSpPr>
          <p:cNvPr id="27" name="楕円 26"/>
          <p:cNvSpPr/>
          <p:nvPr/>
        </p:nvSpPr>
        <p:spPr>
          <a:xfrm>
            <a:off x="2153186" y="1996560"/>
            <a:ext cx="4966750" cy="3084111"/>
          </a:xfrm>
          <a:prstGeom prst="ellipse">
            <a:avLst/>
          </a:prstGeom>
          <a:gradFill>
            <a:gsLst>
              <a:gs pos="0">
                <a:srgbClr val="0070C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b="1" dirty="0" smtClean="0">
                <a:ln w="0"/>
                <a:solidFill>
                  <a:schemeClr val="bg1"/>
                </a:solidFill>
                <a:latin typeface="HGPｺﾞｼｯｸE" panose="020B0900000000000000" pitchFamily="50" charset="-128"/>
                <a:ea typeface="HGPｺﾞｼｯｸE" panose="020B0900000000000000" pitchFamily="50" charset="-128"/>
              </a:rPr>
              <a:t>人が中心となり、集まり、つながる</a:t>
            </a:r>
            <a:endParaRPr kumimoji="1" lang="ja-JP" altLang="en-US" sz="3600" b="1" dirty="0">
              <a:ln w="0"/>
              <a:solidFill>
                <a:schemeClr val="bg1"/>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926016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図 36"/>
          <p:cNvPicPr>
            <a:picLocks noChangeAspect="1"/>
          </p:cNvPicPr>
          <p:nvPr/>
        </p:nvPicPr>
        <p:blipFill>
          <a:blip r:embed="rId2">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0" y="20051"/>
            <a:ext cx="9143999" cy="6824370"/>
          </a:xfrm>
          <a:prstGeom prst="rect">
            <a:avLst/>
          </a:prstGeom>
        </p:spPr>
      </p:pic>
      <p:sp>
        <p:nvSpPr>
          <p:cNvPr id="7" name="楕円 6"/>
          <p:cNvSpPr/>
          <p:nvPr/>
        </p:nvSpPr>
        <p:spPr>
          <a:xfrm>
            <a:off x="1532944" y="1159500"/>
            <a:ext cx="1507481" cy="1131767"/>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ln w="0"/>
                <a:solidFill>
                  <a:schemeClr val="tx1"/>
                </a:solidFill>
                <a:latin typeface="HGPｺﾞｼｯｸE" panose="020B0900000000000000" pitchFamily="50" charset="-128"/>
                <a:ea typeface="HGPｺﾞｼｯｸE" panose="020B0900000000000000" pitchFamily="50" charset="-128"/>
              </a:rPr>
              <a:t>持続</a:t>
            </a:r>
            <a:r>
              <a:rPr lang="ja-JP" altLang="en-US" sz="1600" dirty="0" smtClean="0">
                <a:ln w="0"/>
                <a:solidFill>
                  <a:schemeClr val="tx1"/>
                </a:solidFill>
                <a:latin typeface="HGPｺﾞｼｯｸE" panose="020B0900000000000000" pitchFamily="50" charset="-128"/>
                <a:ea typeface="HGPｺﾞｼｯｸE" panose="020B0900000000000000" pitchFamily="50" charset="-128"/>
              </a:rPr>
              <a:t>可能な開発</a:t>
            </a:r>
            <a:endParaRPr kumimoji="1" lang="en-US" altLang="ja-JP" sz="1600" dirty="0" smtClean="0">
              <a:ln w="0"/>
              <a:solidFill>
                <a:schemeClr val="tx1"/>
              </a:solidFill>
              <a:latin typeface="HGPｺﾞｼｯｸE" panose="020B0900000000000000" pitchFamily="50" charset="-128"/>
              <a:ea typeface="HGPｺﾞｼｯｸE" panose="020B0900000000000000" pitchFamily="50" charset="-128"/>
            </a:endParaRPr>
          </a:p>
        </p:txBody>
      </p:sp>
      <p:sp>
        <p:nvSpPr>
          <p:cNvPr id="18" name="正方形/長方形 9"/>
          <p:cNvSpPr/>
          <p:nvPr/>
        </p:nvSpPr>
        <p:spPr>
          <a:xfrm>
            <a:off x="0" y="2611"/>
            <a:ext cx="9144000" cy="432000"/>
          </a:xfrm>
          <a:prstGeom prst="rect">
            <a:avLst/>
          </a:prstGeom>
          <a:solidFill>
            <a:srgbClr val="002060"/>
          </a:solidFill>
          <a:ln w="9525" cap="flat" cmpd="sng" algn="ctr">
            <a:noFill/>
            <a:prstDash val="solid"/>
          </a:ln>
          <a:effectLst>
            <a:outerShdw blurRad="40000" dist="23000" dir="5400000" rotWithShape="0">
              <a:srgbClr val="000000">
                <a:alpha val="35000"/>
              </a:srgbClr>
            </a:outerShdw>
          </a:effectLst>
        </p:spPr>
        <p:txBody>
          <a:bodyPr lIns="91419" tIns="45709" rIns="91419" bIns="28793" rtlCol="0" anchor="b" anchorCtr="0">
            <a:noAutofit/>
          </a:bodyPr>
          <a:lstStyle/>
          <a:p>
            <a:pPr algn="ctr" defTabSz="913765">
              <a:defRPr/>
            </a:pPr>
            <a:r>
              <a:rPr kumimoji="0" lang="ja-JP" altLang="en-US" sz="2400" b="1" kern="0" dirty="0" smtClean="0">
                <a:solidFill>
                  <a:prstClr val="white"/>
                </a:solidFill>
                <a:latin typeface="Calibri"/>
                <a:ea typeface="ＭＳ Ｐゴシック" panose="020B0600070205080204" pitchFamily="50" charset="-128"/>
              </a:rPr>
              <a:t>将来像に関連するキーワード（その２）</a:t>
            </a:r>
            <a:endParaRPr kumimoji="0" lang="ja-JP" altLang="en-US" sz="2400" b="1" kern="0" dirty="0">
              <a:solidFill>
                <a:prstClr val="white"/>
              </a:solidFill>
              <a:latin typeface="Calibri"/>
              <a:ea typeface="ＭＳ Ｐゴシック" panose="020B0600070205080204" pitchFamily="50" charset="-128"/>
            </a:endParaRPr>
          </a:p>
        </p:txBody>
      </p:sp>
      <p:sp>
        <p:nvSpPr>
          <p:cNvPr id="13" name="楕円 12"/>
          <p:cNvSpPr/>
          <p:nvPr/>
        </p:nvSpPr>
        <p:spPr>
          <a:xfrm>
            <a:off x="2699702" y="1845822"/>
            <a:ext cx="4208163" cy="3084111"/>
          </a:xfrm>
          <a:prstGeom prst="ellipse">
            <a:avLst/>
          </a:prstGeom>
          <a:gradFill>
            <a:gsLst>
              <a:gs pos="0">
                <a:srgbClr val="0070C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dirty="0" smtClean="0">
                <a:ln w="0"/>
                <a:solidFill>
                  <a:schemeClr val="bg1"/>
                </a:solidFill>
                <a:latin typeface="HGPｺﾞｼｯｸE" panose="020B0900000000000000" pitchFamily="50" charset="-128"/>
                <a:ea typeface="HGPｺﾞｼｯｸE" panose="020B0900000000000000" pitchFamily="50" charset="-128"/>
              </a:rPr>
              <a:t>変化し続けるまち</a:t>
            </a:r>
            <a:endParaRPr kumimoji="1" lang="ja-JP" altLang="en-US" sz="3600" b="1" dirty="0">
              <a:ln w="0"/>
              <a:solidFill>
                <a:schemeClr val="bg1"/>
              </a:solidFill>
              <a:latin typeface="HGPｺﾞｼｯｸE" panose="020B0900000000000000" pitchFamily="50" charset="-128"/>
              <a:ea typeface="HGPｺﾞｼｯｸE" panose="020B0900000000000000" pitchFamily="50" charset="-128"/>
            </a:endParaRPr>
          </a:p>
        </p:txBody>
      </p:sp>
      <p:sp>
        <p:nvSpPr>
          <p:cNvPr id="21" name="楕円 20"/>
          <p:cNvSpPr/>
          <p:nvPr/>
        </p:nvSpPr>
        <p:spPr>
          <a:xfrm>
            <a:off x="7209582" y="3838832"/>
            <a:ext cx="1489829" cy="1275563"/>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ln w="0"/>
                <a:solidFill>
                  <a:schemeClr val="tx1"/>
                </a:solidFill>
                <a:latin typeface="HGPｺﾞｼｯｸE" panose="020B0900000000000000" pitchFamily="50" charset="-128"/>
                <a:ea typeface="HGPｺﾞｼｯｸE" panose="020B0900000000000000" pitchFamily="50" charset="-128"/>
              </a:rPr>
              <a:t>Compact City </a:t>
            </a:r>
            <a:endParaRPr kumimoji="1" lang="en-US" altLang="ja-JP" sz="1600" dirty="0" smtClean="0">
              <a:ln w="0"/>
              <a:solidFill>
                <a:schemeClr val="tx1"/>
              </a:solidFill>
              <a:latin typeface="HGPｺﾞｼｯｸE" panose="020B0900000000000000" pitchFamily="50" charset="-128"/>
              <a:ea typeface="HGPｺﾞｼｯｸE" panose="020B0900000000000000" pitchFamily="50" charset="-128"/>
            </a:endParaRPr>
          </a:p>
        </p:txBody>
      </p:sp>
      <p:sp>
        <p:nvSpPr>
          <p:cNvPr id="24" name="楕円 23"/>
          <p:cNvSpPr/>
          <p:nvPr/>
        </p:nvSpPr>
        <p:spPr>
          <a:xfrm>
            <a:off x="6537108" y="1300863"/>
            <a:ext cx="1578270" cy="921247"/>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n w="0"/>
                <a:solidFill>
                  <a:schemeClr val="tx1"/>
                </a:solidFill>
                <a:latin typeface="HGPｺﾞｼｯｸE" panose="020B0900000000000000" pitchFamily="50" charset="-128"/>
                <a:ea typeface="HGPｺﾞｼｯｸE" panose="020B0900000000000000" pitchFamily="50" charset="-128"/>
              </a:rPr>
              <a:t>問題提供し続ける</a:t>
            </a:r>
            <a:endParaRPr kumimoji="1" lang="ja-JP" altLang="en-US" sz="1600" dirty="0">
              <a:ln w="0"/>
              <a:solidFill>
                <a:schemeClr val="tx1"/>
              </a:solidFill>
              <a:latin typeface="HGPｺﾞｼｯｸE" panose="020B0900000000000000" pitchFamily="50" charset="-128"/>
              <a:ea typeface="HGPｺﾞｼｯｸE" panose="020B0900000000000000" pitchFamily="50" charset="-128"/>
            </a:endParaRPr>
          </a:p>
        </p:txBody>
      </p:sp>
      <p:sp>
        <p:nvSpPr>
          <p:cNvPr id="25" name="楕円 24"/>
          <p:cNvSpPr/>
          <p:nvPr/>
        </p:nvSpPr>
        <p:spPr>
          <a:xfrm>
            <a:off x="5334686" y="5238195"/>
            <a:ext cx="1964611" cy="1060154"/>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ln w="0"/>
                <a:solidFill>
                  <a:schemeClr val="tx1"/>
                </a:solidFill>
                <a:latin typeface="HGPｺﾞｼｯｸE" panose="020B0900000000000000" pitchFamily="50" charset="-128"/>
                <a:ea typeface="HGPｺﾞｼｯｸE" panose="020B0900000000000000" pitchFamily="50" charset="-128"/>
              </a:rPr>
              <a:t>Epigenetics</a:t>
            </a:r>
            <a:endParaRPr kumimoji="1" lang="ja-JP" altLang="en-US" sz="1600" dirty="0">
              <a:ln w="0"/>
              <a:solidFill>
                <a:schemeClr val="tx1"/>
              </a:solidFill>
              <a:latin typeface="HGPｺﾞｼｯｸE" panose="020B0900000000000000" pitchFamily="50" charset="-128"/>
              <a:ea typeface="HGPｺﾞｼｯｸE" panose="020B0900000000000000" pitchFamily="50" charset="-128"/>
            </a:endParaRPr>
          </a:p>
        </p:txBody>
      </p:sp>
      <p:sp>
        <p:nvSpPr>
          <p:cNvPr id="26" name="楕円 25"/>
          <p:cNvSpPr/>
          <p:nvPr/>
        </p:nvSpPr>
        <p:spPr>
          <a:xfrm>
            <a:off x="175447" y="2560493"/>
            <a:ext cx="2436183" cy="972484"/>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n w="0"/>
                <a:solidFill>
                  <a:schemeClr val="tx1"/>
                </a:solidFill>
                <a:latin typeface="HGPｺﾞｼｯｸE" panose="020B0900000000000000" pitchFamily="50" charset="-128"/>
                <a:ea typeface="HGPｺﾞｼｯｸE" panose="020B0900000000000000" pitchFamily="50" charset="-128"/>
              </a:rPr>
              <a:t>「</a:t>
            </a:r>
            <a:r>
              <a:rPr lang="ja-JP" altLang="en-US" sz="1600" dirty="0" smtClean="0">
                <a:ln w="0"/>
                <a:solidFill>
                  <a:schemeClr val="tx1"/>
                </a:solidFill>
                <a:latin typeface="HGPｺﾞｼｯｸE" panose="020B0900000000000000" pitchFamily="50" charset="-128"/>
                <a:ea typeface="HGPｺﾞｼｯｸE" panose="020B0900000000000000" pitchFamily="50" charset="-128"/>
              </a:rPr>
              <a:t>変わる</a:t>
            </a:r>
            <a:r>
              <a:rPr lang="ja-JP" altLang="en-US" sz="1600" dirty="0" smtClean="0">
                <a:ln w="0"/>
                <a:solidFill>
                  <a:schemeClr val="tx1"/>
                </a:solidFill>
                <a:latin typeface="HGPｺﾞｼｯｸE" panose="020B0900000000000000" pitchFamily="50" charset="-128"/>
                <a:ea typeface="HGPｺﾞｼｯｸE" panose="020B0900000000000000" pitchFamily="50" charset="-128"/>
              </a:rPr>
              <a:t>もの」</a:t>
            </a:r>
            <a:endParaRPr lang="en-US" altLang="ja-JP" sz="1600" dirty="0" smtClean="0">
              <a:ln w="0"/>
              <a:solidFill>
                <a:schemeClr val="tx1"/>
              </a:solidFill>
              <a:latin typeface="HGPｺﾞｼｯｸE" panose="020B0900000000000000" pitchFamily="50" charset="-128"/>
              <a:ea typeface="HGPｺﾞｼｯｸE" panose="020B0900000000000000" pitchFamily="50" charset="-128"/>
            </a:endParaRPr>
          </a:p>
          <a:p>
            <a:pPr algn="ctr"/>
            <a:r>
              <a:rPr lang="ja-JP" altLang="en-US" sz="1600" dirty="0" smtClean="0">
                <a:ln w="0"/>
                <a:solidFill>
                  <a:schemeClr val="tx1"/>
                </a:solidFill>
                <a:latin typeface="HGPｺﾞｼｯｸE" panose="020B0900000000000000" pitchFamily="50" charset="-128"/>
                <a:ea typeface="HGPｺﾞｼｯｸE" panose="020B0900000000000000" pitchFamily="50" charset="-128"/>
              </a:rPr>
              <a:t>「変わらないもの」</a:t>
            </a:r>
            <a:endParaRPr kumimoji="1" lang="en-US" altLang="ja-JP" sz="1600" dirty="0" smtClean="0">
              <a:ln w="0"/>
              <a:solidFill>
                <a:schemeClr val="tx1"/>
              </a:solidFill>
              <a:latin typeface="HGPｺﾞｼｯｸE" panose="020B0900000000000000" pitchFamily="50" charset="-128"/>
              <a:ea typeface="HGPｺﾞｼｯｸE" panose="020B0900000000000000" pitchFamily="50" charset="-128"/>
            </a:endParaRPr>
          </a:p>
        </p:txBody>
      </p:sp>
      <p:sp>
        <p:nvSpPr>
          <p:cNvPr id="29" name="楕円 28"/>
          <p:cNvSpPr/>
          <p:nvPr/>
        </p:nvSpPr>
        <p:spPr>
          <a:xfrm>
            <a:off x="863830" y="4354245"/>
            <a:ext cx="1961445" cy="1050007"/>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n w="0"/>
                <a:solidFill>
                  <a:schemeClr val="tx1"/>
                </a:solidFill>
                <a:latin typeface="HGPｺﾞｼｯｸE" panose="020B0900000000000000" pitchFamily="50" charset="-128"/>
                <a:ea typeface="HGPｺﾞｼｯｸE" panose="020B0900000000000000" pitchFamily="50" charset="-128"/>
              </a:rPr>
              <a:t>Ｐ</a:t>
            </a:r>
            <a:r>
              <a:rPr lang="en-US" altLang="ja-JP" sz="1600" dirty="0" err="1" smtClean="0">
                <a:ln w="0"/>
                <a:solidFill>
                  <a:schemeClr val="tx1"/>
                </a:solidFill>
                <a:latin typeface="HGPｺﾞｼｯｸE" panose="020B0900000000000000" pitchFamily="50" charset="-128"/>
                <a:ea typeface="HGPｺﾞｼｯｸE" panose="020B0900000000000000" pitchFamily="50" charset="-128"/>
              </a:rPr>
              <a:t>latform</a:t>
            </a:r>
            <a:endParaRPr lang="en-US" altLang="ja-JP" sz="1600" dirty="0">
              <a:ln w="0"/>
              <a:solidFill>
                <a:schemeClr val="tx1"/>
              </a:solidFill>
              <a:latin typeface="HGPｺﾞｼｯｸE" panose="020B0900000000000000" pitchFamily="50" charset="-128"/>
              <a:ea typeface="HGPｺﾞｼｯｸE" panose="020B0900000000000000" pitchFamily="50" charset="-128"/>
            </a:endParaRPr>
          </a:p>
          <a:p>
            <a:pPr algn="ctr"/>
            <a:r>
              <a:rPr lang="en-US" altLang="ja-JP" sz="1600" dirty="0">
                <a:ln w="0"/>
                <a:solidFill>
                  <a:schemeClr val="tx1"/>
                </a:solidFill>
                <a:latin typeface="HGPｺﾞｼｯｸE" panose="020B0900000000000000" pitchFamily="50" charset="-128"/>
                <a:ea typeface="HGPｺﾞｼｯｸE" panose="020B0900000000000000" pitchFamily="50" charset="-128"/>
              </a:rPr>
              <a:t>Cooperation</a:t>
            </a:r>
            <a:endParaRPr kumimoji="1" lang="ja-JP" altLang="en-US" sz="1600" dirty="0">
              <a:ln w="0"/>
              <a:solidFill>
                <a:schemeClr val="tx1"/>
              </a:solidFill>
              <a:latin typeface="HGPｺﾞｼｯｸE" panose="020B0900000000000000" pitchFamily="50" charset="-128"/>
              <a:ea typeface="HGPｺﾞｼｯｸE" panose="020B0900000000000000" pitchFamily="50" charset="-128"/>
            </a:endParaRPr>
          </a:p>
        </p:txBody>
      </p:sp>
      <p:sp>
        <p:nvSpPr>
          <p:cNvPr id="14" name="楕円 13"/>
          <p:cNvSpPr/>
          <p:nvPr/>
        </p:nvSpPr>
        <p:spPr>
          <a:xfrm>
            <a:off x="2934812" y="5238195"/>
            <a:ext cx="1778612" cy="1113175"/>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ln w="0"/>
                <a:solidFill>
                  <a:schemeClr val="tx1"/>
                </a:solidFill>
                <a:latin typeface="HGPｺﾞｼｯｸE" panose="020B0900000000000000" pitchFamily="50" charset="-128"/>
                <a:ea typeface="HGPｺﾞｼｯｸE" panose="020B0900000000000000" pitchFamily="50" charset="-128"/>
              </a:rPr>
              <a:t>さまざまな分野の融合</a:t>
            </a:r>
            <a:endParaRPr kumimoji="1" lang="en-US" altLang="ja-JP" sz="1600" dirty="0" smtClean="0">
              <a:ln w="0"/>
              <a:solidFill>
                <a:schemeClr val="tx1"/>
              </a:solidFill>
              <a:latin typeface="HGPｺﾞｼｯｸE" panose="020B0900000000000000" pitchFamily="50" charset="-128"/>
              <a:ea typeface="HGPｺﾞｼｯｸE" panose="020B0900000000000000" pitchFamily="50" charset="-128"/>
            </a:endParaRPr>
          </a:p>
        </p:txBody>
      </p:sp>
      <p:sp>
        <p:nvSpPr>
          <p:cNvPr id="17" name="楕円 16"/>
          <p:cNvSpPr/>
          <p:nvPr/>
        </p:nvSpPr>
        <p:spPr>
          <a:xfrm>
            <a:off x="3477296" y="924367"/>
            <a:ext cx="2359749" cy="777279"/>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ja-JP" altLang="en-US" sz="1600" dirty="0">
                <a:ln w="0"/>
                <a:solidFill>
                  <a:prstClr val="black"/>
                </a:solidFill>
                <a:latin typeface="HGPｺﾞｼｯｸE" panose="020B0900000000000000" pitchFamily="50" charset="-128"/>
                <a:ea typeface="HGPｺﾞｼｯｸE" panose="020B0900000000000000" pitchFamily="50" charset="-128"/>
              </a:rPr>
              <a:t>Ｉ</a:t>
            </a:r>
            <a:r>
              <a:rPr lang="ja-JP" altLang="en-US" sz="1600" dirty="0" smtClean="0">
                <a:ln w="0"/>
                <a:solidFill>
                  <a:prstClr val="black"/>
                </a:solidFill>
                <a:latin typeface="HGPｺﾞｼｯｸE" panose="020B0900000000000000" pitchFamily="50" charset="-128"/>
                <a:ea typeface="HGPｺﾞｼｯｸE" panose="020B0900000000000000" pitchFamily="50" charset="-128"/>
              </a:rPr>
              <a:t>ｎｎｏｖａｔｉｏｎ</a:t>
            </a:r>
            <a:endParaRPr lang="en-US" altLang="ja-JP" sz="1600" dirty="0">
              <a:ln w="0"/>
              <a:solidFill>
                <a:prstClr val="black"/>
              </a:solidFill>
              <a:latin typeface="HGPｺﾞｼｯｸE" panose="020B0900000000000000" pitchFamily="50" charset="-128"/>
              <a:ea typeface="HGPｺﾞｼｯｸE" panose="020B0900000000000000" pitchFamily="50" charset="-128"/>
            </a:endParaRPr>
          </a:p>
          <a:p>
            <a:pPr lvl="0" algn="ctr"/>
            <a:r>
              <a:rPr lang="en-US" altLang="ja-JP" sz="1600" dirty="0">
                <a:ln w="0"/>
                <a:solidFill>
                  <a:prstClr val="black"/>
                </a:solidFill>
                <a:latin typeface="HGPｺﾞｼｯｸE" panose="020B0900000000000000" pitchFamily="50" charset="-128"/>
                <a:ea typeface="HGPｺﾞｼｯｸE" panose="020B0900000000000000" pitchFamily="50" charset="-128"/>
              </a:rPr>
              <a:t>Democratization</a:t>
            </a:r>
            <a:endParaRPr lang="ja-JP" altLang="en-US" sz="1600" dirty="0">
              <a:ln w="0"/>
              <a:solidFill>
                <a:prstClr val="black"/>
              </a:solidFill>
              <a:latin typeface="HGPｺﾞｼｯｸE" panose="020B0900000000000000" pitchFamily="50" charset="-128"/>
              <a:ea typeface="HGPｺﾞｼｯｸE" panose="020B0900000000000000" pitchFamily="50" charset="-128"/>
            </a:endParaRPr>
          </a:p>
        </p:txBody>
      </p:sp>
      <p:sp>
        <p:nvSpPr>
          <p:cNvPr id="30" name="楕円 29"/>
          <p:cNvSpPr/>
          <p:nvPr/>
        </p:nvSpPr>
        <p:spPr>
          <a:xfrm>
            <a:off x="7299296" y="2546428"/>
            <a:ext cx="1844703" cy="831377"/>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altLang="ja-JP" sz="1600" dirty="0">
                <a:ln w="0"/>
                <a:solidFill>
                  <a:prstClr val="black"/>
                </a:solidFill>
                <a:latin typeface="HGPｺﾞｼｯｸE" panose="020B0900000000000000" pitchFamily="50" charset="-128"/>
                <a:ea typeface="HGPｺﾞｼｯｸE" panose="020B0900000000000000" pitchFamily="50" charset="-128"/>
              </a:rPr>
              <a:t>User Perspective</a:t>
            </a:r>
            <a:endParaRPr lang="ja-JP" altLang="en-US" sz="1600" dirty="0">
              <a:ln w="0"/>
              <a:solidFill>
                <a:prstClr val="black"/>
              </a:solidFill>
              <a:latin typeface="HGPｺﾞｼｯｸE" panose="020B0900000000000000" pitchFamily="50" charset="-128"/>
              <a:ea typeface="HGPｺﾞｼｯｸE" panose="020B0900000000000000" pitchFamily="50" charset="-128"/>
            </a:endParaRPr>
          </a:p>
        </p:txBody>
      </p:sp>
      <p:sp>
        <p:nvSpPr>
          <p:cNvPr id="15" name="スライド番号プレースホルダー 1"/>
          <p:cNvSpPr txBox="1">
            <a:spLocks/>
          </p:cNvSpPr>
          <p:nvPr/>
        </p:nvSpPr>
        <p:spPr>
          <a:xfrm>
            <a:off x="8578440" y="6560833"/>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a:solidFill>
                  <a:prstClr val="white"/>
                </a:solidFill>
                <a:latin typeface="ＭＳ ゴシック" panose="020B0609070205080204" pitchFamily="49" charset="-128"/>
                <a:ea typeface="ＭＳ ゴシック" panose="020B0609070205080204" pitchFamily="49" charset="-128"/>
              </a:rPr>
              <a:t>10</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22618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図 36"/>
          <p:cNvPicPr>
            <a:picLocks noChangeAspect="1"/>
          </p:cNvPicPr>
          <p:nvPr/>
        </p:nvPicPr>
        <p:blipFill>
          <a:blip r:embed="rId3">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26678" y="0"/>
            <a:ext cx="9117321" cy="6858000"/>
          </a:xfrm>
          <a:prstGeom prst="rect">
            <a:avLst/>
          </a:prstGeom>
        </p:spPr>
      </p:pic>
      <p:sp>
        <p:nvSpPr>
          <p:cNvPr id="7" name="楕円 6"/>
          <p:cNvSpPr/>
          <p:nvPr/>
        </p:nvSpPr>
        <p:spPr>
          <a:xfrm>
            <a:off x="1618454" y="1123605"/>
            <a:ext cx="1507481" cy="1131767"/>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rPr>
              <a:t>おもしろいを評価</a:t>
            </a:r>
            <a:endParaRPr kumimoji="1" lang="en-US" altLang="ja-JP"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endParaRPr>
          </a:p>
        </p:txBody>
      </p:sp>
      <p:sp>
        <p:nvSpPr>
          <p:cNvPr id="18" name="正方形/長方形 9"/>
          <p:cNvSpPr/>
          <p:nvPr/>
        </p:nvSpPr>
        <p:spPr>
          <a:xfrm>
            <a:off x="0" y="2611"/>
            <a:ext cx="9144000" cy="432000"/>
          </a:xfrm>
          <a:prstGeom prst="rect">
            <a:avLst/>
          </a:prstGeom>
          <a:solidFill>
            <a:srgbClr val="002060"/>
          </a:solidFill>
          <a:ln w="9525" cap="flat" cmpd="sng" algn="ctr">
            <a:noFill/>
            <a:prstDash val="solid"/>
          </a:ln>
          <a:effectLst>
            <a:outerShdw blurRad="40000" dist="23000" dir="5400000" rotWithShape="0">
              <a:srgbClr val="000000">
                <a:alpha val="35000"/>
              </a:srgbClr>
            </a:outerShdw>
          </a:effectLst>
        </p:spPr>
        <p:txBody>
          <a:bodyPr lIns="91419" tIns="45709" rIns="91419" bIns="28793" rtlCol="0" anchor="b" anchorCtr="0">
            <a:noAutofit/>
          </a:bodyPr>
          <a:lstStyle/>
          <a:p>
            <a:pPr marL="0" marR="0" lvl="0" indent="0" algn="ctr" defTabSz="913765"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将来像に関連するキーワード（その３）</a:t>
            </a:r>
            <a:endParaRPr kumimoji="0" lang="ja-JP" altLang="en-US" sz="2400" b="1" i="0" u="none" strike="noStrike" kern="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3" name="楕円 12"/>
          <p:cNvSpPr/>
          <p:nvPr/>
        </p:nvSpPr>
        <p:spPr>
          <a:xfrm>
            <a:off x="2677539" y="1906485"/>
            <a:ext cx="4208163" cy="3084111"/>
          </a:xfrm>
          <a:prstGeom prst="ellipse">
            <a:avLst/>
          </a:prstGeom>
          <a:gradFill>
            <a:gsLst>
              <a:gs pos="0">
                <a:srgbClr val="0070C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smtClean="0">
                <a:ln w="0"/>
                <a:solidFill>
                  <a:prstClr val="white"/>
                </a:solidFill>
                <a:effectLst/>
                <a:uLnTx/>
                <a:uFillTx/>
                <a:latin typeface="HGPｺﾞｼｯｸE" panose="020B0900000000000000" pitchFamily="50" charset="-128"/>
                <a:ea typeface="HGPｺﾞｼｯｸE" panose="020B0900000000000000" pitchFamily="50" charset="-128"/>
                <a:cs typeface="+mn-cs"/>
              </a:rPr>
              <a:t>大阪なら</a:t>
            </a:r>
            <a:endParaRPr kumimoji="1" lang="en-US" altLang="ja-JP" sz="3600" b="1" i="0" u="none" strike="noStrike" kern="1200" cap="none" spc="0" normalizeH="0" baseline="0" noProof="0" dirty="0" smtClean="0">
              <a:ln w="0"/>
              <a:solidFill>
                <a:prstClr val="white"/>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smtClean="0">
                <a:ln w="0"/>
                <a:solidFill>
                  <a:prstClr val="white"/>
                </a:solidFill>
                <a:effectLst/>
                <a:uLnTx/>
                <a:uFillTx/>
                <a:latin typeface="HGPｺﾞｼｯｸE" panose="020B0900000000000000" pitchFamily="50" charset="-128"/>
                <a:ea typeface="HGPｺﾞｼｯｸE" panose="020B0900000000000000" pitchFamily="50" charset="-128"/>
                <a:cs typeface="+mn-cs"/>
              </a:rPr>
              <a:t>では</a:t>
            </a:r>
            <a:r>
              <a:rPr kumimoji="1" lang="ja-JP" altLang="en-US" sz="3600" b="1" i="0" u="none" strike="noStrike" kern="1200" cap="none" spc="0" normalizeH="0" baseline="0" noProof="0" dirty="0" err="1" smtClean="0">
                <a:ln w="0"/>
                <a:solidFill>
                  <a:prstClr val="white"/>
                </a:solidFill>
                <a:effectLst/>
                <a:uLnTx/>
                <a:uFillTx/>
                <a:latin typeface="HGPｺﾞｼｯｸE" panose="020B0900000000000000" pitchFamily="50" charset="-128"/>
                <a:ea typeface="HGPｺﾞｼｯｸE" panose="020B0900000000000000" pitchFamily="50" charset="-128"/>
                <a:cs typeface="+mn-cs"/>
              </a:rPr>
              <a:t>の</a:t>
            </a:r>
            <a:r>
              <a:rPr kumimoji="1" lang="ja-JP" altLang="en-US" sz="3600" b="1" i="0" u="none" strike="noStrike" kern="1200" cap="none" spc="0" normalizeH="0" baseline="0" noProof="0" dirty="0" smtClean="0">
                <a:ln w="0"/>
                <a:solidFill>
                  <a:prstClr val="white"/>
                </a:solidFill>
                <a:effectLst/>
                <a:uLnTx/>
                <a:uFillTx/>
                <a:latin typeface="HGPｺﾞｼｯｸE" panose="020B0900000000000000" pitchFamily="50" charset="-128"/>
                <a:ea typeface="HGPｺﾞｼｯｸE" panose="020B0900000000000000" pitchFamily="50" charset="-128"/>
                <a:cs typeface="+mn-cs"/>
              </a:rPr>
              <a:t>特色</a:t>
            </a:r>
            <a:endParaRPr kumimoji="1" lang="ja-JP" altLang="en-US" sz="3600" b="1" i="0" u="none" strike="noStrike" kern="1200" cap="none" spc="0" normalizeH="0" baseline="0" noProof="0" dirty="0">
              <a:ln w="0"/>
              <a:solidFill>
                <a:prstClr val="white"/>
              </a:solidFill>
              <a:effectLst/>
              <a:uLnTx/>
              <a:uFillTx/>
              <a:latin typeface="HGPｺﾞｼｯｸE" panose="020B0900000000000000" pitchFamily="50" charset="-128"/>
              <a:ea typeface="HGPｺﾞｼｯｸE" panose="020B0900000000000000" pitchFamily="50" charset="-128"/>
              <a:cs typeface="+mn-cs"/>
            </a:endParaRPr>
          </a:p>
        </p:txBody>
      </p:sp>
      <p:sp>
        <p:nvSpPr>
          <p:cNvPr id="21" name="楕円 20"/>
          <p:cNvSpPr/>
          <p:nvPr/>
        </p:nvSpPr>
        <p:spPr>
          <a:xfrm>
            <a:off x="745786" y="2488008"/>
            <a:ext cx="1323592" cy="1275563"/>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rPr>
              <a:t>商売の</a:t>
            </a:r>
            <a:endParaRPr kumimoji="1" lang="en-US" altLang="ja-JP"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rPr>
              <a:t>まち</a:t>
            </a:r>
            <a:endParaRPr kumimoji="1" lang="ja-JP" altLang="en-US" sz="1600" b="0" i="0" u="none" strike="noStrike" kern="1200" cap="none" spc="0" normalizeH="0" baseline="0" noProof="0" dirty="0">
              <a:ln w="0"/>
              <a:solidFill>
                <a:prstClr val="black"/>
              </a:solidFill>
              <a:effectLst/>
              <a:uLnTx/>
              <a:uFillTx/>
              <a:latin typeface="HGPｺﾞｼｯｸE" panose="020B0900000000000000" pitchFamily="50" charset="-128"/>
              <a:ea typeface="HGPｺﾞｼｯｸE" panose="020B0900000000000000" pitchFamily="50" charset="-128"/>
              <a:cs typeface="+mn-cs"/>
            </a:endParaRPr>
          </a:p>
        </p:txBody>
      </p:sp>
      <p:sp>
        <p:nvSpPr>
          <p:cNvPr id="24" name="楕円 23"/>
          <p:cNvSpPr/>
          <p:nvPr/>
        </p:nvSpPr>
        <p:spPr>
          <a:xfrm>
            <a:off x="1017431" y="4302463"/>
            <a:ext cx="1660108" cy="921247"/>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w="0"/>
                <a:solidFill>
                  <a:prstClr val="black"/>
                </a:solidFill>
                <a:effectLst/>
                <a:uLnTx/>
                <a:uFillTx/>
                <a:latin typeface="HGPｺﾞｼｯｸE" panose="020B0900000000000000" pitchFamily="50" charset="-128"/>
                <a:ea typeface="HGPｺﾞｼｯｸE" panose="020B0900000000000000" pitchFamily="50" charset="-128"/>
                <a:cs typeface="+mn-cs"/>
              </a:rPr>
              <a:t>Universal City</a:t>
            </a:r>
            <a:endParaRPr kumimoji="1" lang="ja-JP" altLang="en-US" sz="1600" b="0" i="0" u="none" strike="noStrike" kern="1200" cap="none" spc="0" normalizeH="0" baseline="0" noProof="0" dirty="0">
              <a:ln w="0"/>
              <a:solidFill>
                <a:prstClr val="black"/>
              </a:solidFill>
              <a:effectLst/>
              <a:uLnTx/>
              <a:uFillTx/>
              <a:latin typeface="HGPｺﾞｼｯｸE" panose="020B0900000000000000" pitchFamily="50" charset="-128"/>
              <a:ea typeface="HGPｺﾞｼｯｸE" panose="020B0900000000000000" pitchFamily="50" charset="-128"/>
              <a:cs typeface="+mn-cs"/>
            </a:endParaRPr>
          </a:p>
        </p:txBody>
      </p:sp>
      <p:sp>
        <p:nvSpPr>
          <p:cNvPr id="25" name="楕円 24"/>
          <p:cNvSpPr/>
          <p:nvPr/>
        </p:nvSpPr>
        <p:spPr>
          <a:xfrm>
            <a:off x="5334686" y="5238195"/>
            <a:ext cx="1964611" cy="1060154"/>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rPr>
              <a:t>東西南北で</a:t>
            </a:r>
            <a:endParaRPr kumimoji="1" lang="en-US" altLang="ja-JP"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rPr>
              <a:t>異なる特色</a:t>
            </a:r>
            <a:endParaRPr kumimoji="1" lang="ja-JP" altLang="en-US" sz="1600" b="0" i="0" u="none" strike="noStrike" kern="1200" cap="none" spc="0" normalizeH="0" baseline="0" noProof="0" dirty="0">
              <a:ln w="0"/>
              <a:solidFill>
                <a:prstClr val="black"/>
              </a:solidFill>
              <a:effectLst/>
              <a:uLnTx/>
              <a:uFillTx/>
              <a:latin typeface="HGPｺﾞｼｯｸE" panose="020B0900000000000000" pitchFamily="50" charset="-128"/>
              <a:ea typeface="HGPｺﾞｼｯｸE" panose="020B0900000000000000" pitchFamily="50" charset="-128"/>
              <a:cs typeface="+mn-cs"/>
            </a:endParaRPr>
          </a:p>
        </p:txBody>
      </p:sp>
      <p:sp>
        <p:nvSpPr>
          <p:cNvPr id="26" name="楕円 25"/>
          <p:cNvSpPr/>
          <p:nvPr/>
        </p:nvSpPr>
        <p:spPr>
          <a:xfrm>
            <a:off x="6995239" y="4145418"/>
            <a:ext cx="1893259" cy="972484"/>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a:ln w="0"/>
                <a:solidFill>
                  <a:prstClr val="black"/>
                </a:solidFill>
                <a:effectLst/>
                <a:uLnTx/>
                <a:uFillTx/>
                <a:latin typeface="HGPｺﾞｼｯｸE" panose="020B0900000000000000" pitchFamily="50" charset="-128"/>
                <a:ea typeface="HGPｺﾞｼｯｸE" panose="020B0900000000000000" pitchFamily="50" charset="-128"/>
                <a:cs typeface="+mn-cs"/>
              </a:rPr>
              <a:t>Expo</a:t>
            </a:r>
            <a:endParaRPr kumimoji="1" lang="en-US" altLang="ja-JP"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rPr>
              <a:t>Ｌ</a:t>
            </a:r>
            <a:r>
              <a:rPr kumimoji="1" lang="en-US" altLang="ja-JP" sz="1600" b="0" i="0" u="none" strike="noStrike" kern="1200" cap="none" spc="0" normalizeH="0" baseline="0" noProof="0" dirty="0" err="1" smtClean="0">
                <a:ln w="0"/>
                <a:solidFill>
                  <a:prstClr val="black"/>
                </a:solidFill>
                <a:effectLst/>
                <a:uLnTx/>
                <a:uFillTx/>
                <a:latin typeface="HGPｺﾞｼｯｸE" panose="020B0900000000000000" pitchFamily="50" charset="-128"/>
                <a:ea typeface="HGPｺﾞｼｯｸE" panose="020B0900000000000000" pitchFamily="50" charset="-128"/>
                <a:cs typeface="+mn-cs"/>
              </a:rPr>
              <a:t>egacy</a:t>
            </a:r>
            <a:endParaRPr kumimoji="1" lang="ja-JP" altLang="en-US" sz="1600" b="0" i="0" u="none" strike="noStrike" kern="1200" cap="none" spc="0" normalizeH="0" baseline="0" noProof="0" dirty="0">
              <a:ln w="0"/>
              <a:solidFill>
                <a:prstClr val="black"/>
              </a:solidFill>
              <a:effectLst/>
              <a:uLnTx/>
              <a:uFillTx/>
              <a:latin typeface="HGPｺﾞｼｯｸE" panose="020B0900000000000000" pitchFamily="50" charset="-128"/>
              <a:ea typeface="HGPｺﾞｼｯｸE" panose="020B0900000000000000" pitchFamily="50" charset="-128"/>
              <a:cs typeface="+mn-cs"/>
            </a:endParaRPr>
          </a:p>
        </p:txBody>
      </p:sp>
      <p:sp>
        <p:nvSpPr>
          <p:cNvPr id="29" name="楕円 28"/>
          <p:cNvSpPr/>
          <p:nvPr/>
        </p:nvSpPr>
        <p:spPr>
          <a:xfrm>
            <a:off x="6207596" y="1133882"/>
            <a:ext cx="2189429" cy="1050007"/>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rPr>
              <a:t>多くの人とモノが行き来</a:t>
            </a:r>
            <a:endParaRPr kumimoji="1" lang="ja-JP" altLang="en-US" sz="1600" b="0" i="0" u="none" strike="noStrike" kern="1200" cap="none" spc="0" normalizeH="0" baseline="0" noProof="0" dirty="0">
              <a:ln w="0"/>
              <a:solidFill>
                <a:prstClr val="black"/>
              </a:solidFill>
              <a:effectLst/>
              <a:uLnTx/>
              <a:uFillTx/>
              <a:latin typeface="HGPｺﾞｼｯｸE" panose="020B0900000000000000" pitchFamily="50" charset="-128"/>
              <a:ea typeface="HGPｺﾞｼｯｸE" panose="020B0900000000000000" pitchFamily="50" charset="-128"/>
              <a:cs typeface="+mn-cs"/>
            </a:endParaRPr>
          </a:p>
        </p:txBody>
      </p:sp>
      <p:sp>
        <p:nvSpPr>
          <p:cNvPr id="14" name="楕円 13"/>
          <p:cNvSpPr/>
          <p:nvPr/>
        </p:nvSpPr>
        <p:spPr>
          <a:xfrm>
            <a:off x="2763356" y="5312037"/>
            <a:ext cx="1778612" cy="1113175"/>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rPr>
              <a:t>Medical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a:ln w="0"/>
                <a:solidFill>
                  <a:prstClr val="black"/>
                </a:solidFill>
                <a:effectLst/>
                <a:uLnTx/>
                <a:uFillTx/>
                <a:latin typeface="HGPｺﾞｼｯｸE" panose="020B0900000000000000" pitchFamily="50" charset="-128"/>
                <a:ea typeface="HGPｺﾞｼｯｸE" panose="020B0900000000000000" pitchFamily="50" charset="-128"/>
                <a:cs typeface="+mn-cs"/>
              </a:rPr>
              <a:t>Industry</a:t>
            </a:r>
            <a:endParaRPr kumimoji="1" lang="en-US" altLang="ja-JP"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endParaRPr>
          </a:p>
        </p:txBody>
      </p:sp>
      <p:sp>
        <p:nvSpPr>
          <p:cNvPr id="17" name="楕円 16"/>
          <p:cNvSpPr/>
          <p:nvPr/>
        </p:nvSpPr>
        <p:spPr>
          <a:xfrm>
            <a:off x="3815062" y="924367"/>
            <a:ext cx="2021983" cy="777279"/>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w="0"/>
                <a:solidFill>
                  <a:prstClr val="black"/>
                </a:solidFill>
                <a:effectLst/>
                <a:uLnTx/>
                <a:uFillTx/>
                <a:latin typeface="HGPｺﾞｼｯｸE" panose="020B0900000000000000" pitchFamily="50" charset="-128"/>
                <a:ea typeface="HGPｺﾞｼｯｸE" panose="020B0900000000000000" pitchFamily="50" charset="-128"/>
                <a:cs typeface="+mn-cs"/>
              </a:rPr>
              <a:t>アジア・</a:t>
            </a:r>
            <a:endParaRPr kumimoji="1" lang="en-US" altLang="ja-JP" sz="1600" b="0" i="0" u="none" strike="noStrike" kern="1200" cap="none" spc="0" normalizeH="0" baseline="0" noProof="0" dirty="0">
              <a:ln w="0"/>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w="0"/>
                <a:solidFill>
                  <a:prstClr val="black"/>
                </a:solidFill>
                <a:effectLst/>
                <a:uLnTx/>
                <a:uFillTx/>
                <a:latin typeface="HGPｺﾞｼｯｸE" panose="020B0900000000000000" pitchFamily="50" charset="-128"/>
                <a:ea typeface="HGPｺﾞｼｯｸE" panose="020B0900000000000000" pitchFamily="50" charset="-128"/>
                <a:cs typeface="+mn-cs"/>
              </a:rPr>
              <a:t>西日本で輝く</a:t>
            </a:r>
          </a:p>
        </p:txBody>
      </p:sp>
      <p:sp>
        <p:nvSpPr>
          <p:cNvPr id="30" name="楕円 29"/>
          <p:cNvSpPr/>
          <p:nvPr/>
        </p:nvSpPr>
        <p:spPr>
          <a:xfrm>
            <a:off x="7216439" y="2555154"/>
            <a:ext cx="1805830" cy="831377"/>
          </a:xfrm>
          <a:prstGeom prst="ellipse">
            <a:avLst/>
          </a:prstGeom>
          <a:solidFill>
            <a:srgbClr val="14C3E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rPr>
              <a:t>ものづくりの</a:t>
            </a:r>
            <a:endParaRPr kumimoji="1" lang="en-US" altLang="ja-JP"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w="0"/>
                <a:solidFill>
                  <a:prstClr val="black"/>
                </a:solidFill>
                <a:effectLst/>
                <a:uLnTx/>
                <a:uFillTx/>
                <a:latin typeface="HGPｺﾞｼｯｸE" panose="020B0900000000000000" pitchFamily="50" charset="-128"/>
                <a:ea typeface="HGPｺﾞｼｯｸE" panose="020B0900000000000000" pitchFamily="50" charset="-128"/>
                <a:cs typeface="+mn-cs"/>
              </a:rPr>
              <a:t>まち</a:t>
            </a:r>
            <a:endParaRPr kumimoji="1" lang="ja-JP" altLang="en-US" sz="1600" b="0" i="0" u="none" strike="noStrike" kern="1200" cap="none" spc="0" normalizeH="0" baseline="0" noProof="0" dirty="0">
              <a:ln w="0"/>
              <a:solidFill>
                <a:prstClr val="black"/>
              </a:solidFill>
              <a:effectLst/>
              <a:uLnTx/>
              <a:uFillTx/>
              <a:latin typeface="HGPｺﾞｼｯｸE" panose="020B0900000000000000" pitchFamily="50" charset="-128"/>
              <a:ea typeface="HGPｺﾞｼｯｸE" panose="020B0900000000000000" pitchFamily="50" charset="-128"/>
              <a:cs typeface="+mn-cs"/>
            </a:endParaRPr>
          </a:p>
        </p:txBody>
      </p:sp>
      <p:sp>
        <p:nvSpPr>
          <p:cNvPr id="16" name="スライド番号プレースホルダー 1"/>
          <p:cNvSpPr txBox="1">
            <a:spLocks/>
          </p:cNvSpPr>
          <p:nvPr/>
        </p:nvSpPr>
        <p:spPr>
          <a:xfrm>
            <a:off x="8578440" y="6560833"/>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a:solidFill>
                  <a:prstClr val="white"/>
                </a:solidFill>
                <a:latin typeface="ＭＳ ゴシック" panose="020B0609070205080204" pitchFamily="49" charset="-128"/>
                <a:ea typeface="ＭＳ ゴシック" panose="020B0609070205080204" pitchFamily="49" charset="-128"/>
              </a:rPr>
              <a:t>11</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458938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0" y="263770"/>
            <a:ext cx="9137301" cy="389833"/>
          </a:xfrm>
          <a:solidFill>
            <a:srgbClr val="002060"/>
          </a:solidFill>
        </p:spPr>
        <p:txBody>
          <a:bodyPr anchor="ctr">
            <a:noAutofit/>
          </a:bodyPr>
          <a:lstStyle/>
          <a:p>
            <a:r>
              <a:rPr lang="ja-JP" altLang="en-US" sz="1846" b="1" dirty="0" smtClean="0">
                <a:solidFill>
                  <a:schemeClr val="bg1"/>
                </a:solidFill>
                <a:latin typeface="Meiryo UI" panose="020B0604030504040204" pitchFamily="50" charset="-128"/>
                <a:ea typeface="Meiryo UI" panose="020B0604030504040204" pitchFamily="50" charset="-128"/>
              </a:rPr>
              <a:t>将来像に</a:t>
            </a:r>
            <a:r>
              <a:rPr lang="ja-JP" altLang="en-US" sz="1846" b="1" dirty="0">
                <a:solidFill>
                  <a:schemeClr val="bg1"/>
                </a:solidFill>
                <a:latin typeface="Meiryo UI" panose="020B0604030504040204" pitchFamily="50" charset="-128"/>
                <a:ea typeface="Meiryo UI" panose="020B0604030504040204" pitchFamily="50" charset="-128"/>
              </a:rPr>
              <a:t>関する各委員の主なご意見（その１）</a:t>
            </a:r>
          </a:p>
        </p:txBody>
      </p:sp>
      <p:sp>
        <p:nvSpPr>
          <p:cNvPr id="26" name="角丸四角形 54">
            <a:extLst>
              <a:ext uri="{FF2B5EF4-FFF2-40B4-BE49-F238E27FC236}">
                <a16:creationId xmlns:a16="http://schemas.microsoft.com/office/drawing/2014/main" id="{5872E154-ACAC-49A4-887A-0811E565629F}"/>
              </a:ext>
            </a:extLst>
          </p:cNvPr>
          <p:cNvSpPr/>
          <p:nvPr/>
        </p:nvSpPr>
        <p:spPr>
          <a:xfrm>
            <a:off x="384458" y="877127"/>
            <a:ext cx="8640960" cy="5413494"/>
          </a:xfrm>
          <a:prstGeom prst="roundRect">
            <a:avLst>
              <a:gd name="adj" fmla="val 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460" indent="-86460" defTabSz="843496"/>
            <a:endParaRPr lang="en-US" altLang="ja-JP" sz="1015" dirty="0">
              <a:solidFill>
                <a:prstClr val="black"/>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E77F6889-2297-4250-B3AB-69374810E87B}"/>
              </a:ext>
            </a:extLst>
          </p:cNvPr>
          <p:cNvSpPr/>
          <p:nvPr/>
        </p:nvSpPr>
        <p:spPr>
          <a:xfrm>
            <a:off x="384458" y="941997"/>
            <a:ext cx="8640960" cy="5466753"/>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64127" indent="-82064" defTabSz="843496">
              <a:spcAft>
                <a:spcPts val="277"/>
              </a:spcAft>
            </a:pPr>
            <a:endParaRPr lang="en-US" altLang="ja-JP" sz="1108"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a:p>
            <a:pPr marL="164127" indent="-82064" defTabSz="843496">
              <a:spcAft>
                <a:spcPts val="277"/>
              </a:spcAft>
            </a:pPr>
            <a:r>
              <a:rPr lang="en-US" altLang="ja-JP" sz="1292"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r>
              <a:rPr lang="ja-JP" altLang="en-US"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共創</a:t>
            </a:r>
            <a:r>
              <a:rPr lang="en-US" altLang="ja-JP"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コークリエーション、共創、</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多くの人と共につくりあげていこうというのが、</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年大阪・関西万博のコンセプト</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クリエイティブかつ共創</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していくこと。また、</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「おもしろい」というメッセージ</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を打ち出さないと、若者はついてこない。</a:t>
            </a:r>
          </a:p>
          <a:p>
            <a:pPr marL="164127" indent="-82064" defTabSz="843496">
              <a:spcAft>
                <a:spcPts val="277"/>
              </a:spcAft>
            </a:pP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プラットフォームの連携が重要。</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従来の自治体の枠ではない、新しいプラットフォームの観点が必要。</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人の流動性が高まる。移民だけでなく、様々な目的で国境を越えて移動する、</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多様な人たちを受け入れなければならない。</a:t>
            </a:r>
            <a:endPar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何か今までの考え方を変える</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ようなことをできる、何か触媒になるようなもの、提言できるようなものとか、</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いろんなものを繋げるような役割</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っていうのが、これからは重要。</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いろんなものを組み合わせた</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みたいなことを考えていかないといけないし、違うものの組み合わせを考えていかないといけない。</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Well-being</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」の概念にライフサイエンスから得られる知見を取り入れるなど、</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いろんな分野と融合</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していくあり方を考えていくべき。</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en-US" altLang="ja-JP"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en-US" altLang="ja-JP" sz="1292"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r>
              <a:rPr lang="ja-JP" altLang="en-US" sz="1292"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ユニークネス</a:t>
            </a:r>
            <a:r>
              <a:rPr lang="ja-JP" altLang="en-US"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・おもしろい</a:t>
            </a:r>
            <a:r>
              <a:rPr lang="en-US" altLang="ja-JP"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シェアリングの増加、コミュニケーションの簡素化、対話とコト消費が遠隔で完結する世界などの将来予想がされているが、はっきりとしたことはわからない。</a:t>
            </a:r>
            <a:r>
              <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年の大阪の将来像は、「いまの我々では想像できない何か」。</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ＡＩ時代の到来もあり、「正しい」より</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「楽しい」が大事になる。</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大阪はおもしろいを高く評価する土壌</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がある。</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ロジカルよりもコミカルシンキング。</a:t>
            </a:r>
            <a:endPar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府民が共有できるような姿、共感を呼ぶ・実現したい未来</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にすることが重要。</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「これ、やってみたい」</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って思う人を増やすこと。</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ちょっと想像を超えるとか、挑戦をしたくなる</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ようなおもしろい議論が必要。</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今時点でやる気のある人は少ない。</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テンションを上げていくような、シンボル</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若者が</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出てきたくなる</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仕掛けを。</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若者が常に入れ替わる。主体性を持って活動し続けていく</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。そのための舞台があればいい。</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ユニークネスな施策が、そのまま街の個性になる</a:t>
            </a:r>
            <a:r>
              <a:rPr lang="ja-JP" altLang="en-US"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a:xfrm>
            <a:off x="8593123" y="6557129"/>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ja-JP" altLang="en-US" sz="1800" b="1" dirty="0">
                <a:solidFill>
                  <a:prstClr val="white"/>
                </a:solidFill>
                <a:latin typeface="ＭＳ ゴシック" panose="020B0609070205080204" pitchFamily="49" charset="-128"/>
                <a:ea typeface="ＭＳ ゴシック" panose="020B0609070205080204" pitchFamily="49" charset="-128"/>
              </a:rPr>
              <a:t>１</a:t>
            </a:r>
          </a:p>
        </p:txBody>
      </p:sp>
    </p:spTree>
    <p:extLst>
      <p:ext uri="{BB962C8B-B14F-4D97-AF65-F5344CB8AC3E}">
        <p14:creationId xmlns:p14="http://schemas.microsoft.com/office/powerpoint/2010/main" val="17053549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0" y="263770"/>
            <a:ext cx="9137301" cy="389833"/>
          </a:xfrm>
          <a:solidFill>
            <a:srgbClr val="002060"/>
          </a:solidFill>
        </p:spPr>
        <p:txBody>
          <a:bodyPr anchor="ctr">
            <a:noAutofit/>
          </a:bodyPr>
          <a:lstStyle/>
          <a:p>
            <a:r>
              <a:rPr lang="ja-JP" altLang="en-US" sz="1846" b="1" dirty="0">
                <a:solidFill>
                  <a:schemeClr val="bg1"/>
                </a:solidFill>
                <a:latin typeface="Meiryo UI" panose="020B0604030504040204" pitchFamily="50" charset="-128"/>
                <a:ea typeface="Meiryo UI" panose="020B0604030504040204" pitchFamily="50" charset="-128"/>
              </a:rPr>
              <a:t>将来像に関する各委員の主なご意見（その２）</a:t>
            </a:r>
          </a:p>
        </p:txBody>
      </p:sp>
      <p:sp>
        <p:nvSpPr>
          <p:cNvPr id="26" name="角丸四角形 54">
            <a:extLst>
              <a:ext uri="{FF2B5EF4-FFF2-40B4-BE49-F238E27FC236}">
                <a16:creationId xmlns:a16="http://schemas.microsoft.com/office/drawing/2014/main" id="{5872E154-ACAC-49A4-887A-0811E565629F}"/>
              </a:ext>
            </a:extLst>
          </p:cNvPr>
          <p:cNvSpPr/>
          <p:nvPr/>
        </p:nvSpPr>
        <p:spPr>
          <a:xfrm>
            <a:off x="384458" y="877127"/>
            <a:ext cx="8640960" cy="5413494"/>
          </a:xfrm>
          <a:prstGeom prst="roundRect">
            <a:avLst>
              <a:gd name="adj" fmla="val 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460" indent="-86460" defTabSz="843496"/>
            <a:endParaRPr lang="en-US" altLang="ja-JP" sz="1015" dirty="0">
              <a:solidFill>
                <a:prstClr val="black"/>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E77F6889-2297-4250-B3AB-69374810E87B}"/>
              </a:ext>
            </a:extLst>
          </p:cNvPr>
          <p:cNvSpPr/>
          <p:nvPr/>
        </p:nvSpPr>
        <p:spPr>
          <a:xfrm>
            <a:off x="496341" y="1714730"/>
            <a:ext cx="8640960" cy="4080925"/>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64127" indent="-82064" defTabSz="843496">
              <a:spcAft>
                <a:spcPts val="277"/>
              </a:spcAft>
            </a:pPr>
            <a:r>
              <a:rPr lang="en-US" altLang="ja-JP" sz="1292"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r>
              <a:rPr lang="ja-JP" altLang="en-US" sz="1292"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ひとづくり</a:t>
            </a:r>
            <a:r>
              <a:rPr lang="en-US" altLang="ja-JP" sz="1292"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p>
          <a:p>
            <a:pPr marL="164127" indent="-82064" defTabSz="843496">
              <a:spcAft>
                <a:spcPts val="277"/>
              </a:spcAft>
            </a:pP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2100</a:t>
            </a:r>
            <a:r>
              <a:rPr lang="ja-JP" altLang="en-US"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年の社会をつくる人材をつくる社会」</a:t>
            </a: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64127" indent="-82064" defTabSz="843496">
              <a:spcAft>
                <a:spcPts val="277"/>
              </a:spcAft>
            </a:pP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次世代を語れる人に託していくレイアー</a:t>
            </a: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未来と、その未来をつくる人材が重要。</a:t>
            </a:r>
            <a:endParaRPr lang="en-US" altLang="ja-JP"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イノベーションを起きる環境</a:t>
            </a: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をつくることがポイント。</a:t>
            </a:r>
            <a:endParaRPr lang="en-US" altLang="ja-JP"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縄文杉のように、誰も思っていないところから、すさまじいアイデアが生まれる。</a:t>
            </a:r>
            <a:r>
              <a:rPr lang="ja-JP" altLang="en-US"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のびのびとした場</a:t>
            </a: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をつくることが肝要。</a:t>
            </a:r>
          </a:p>
          <a:p>
            <a:pPr marL="164127" indent="-82064" defTabSz="843496">
              <a:spcAft>
                <a:spcPts val="277"/>
              </a:spcAft>
            </a:pP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役に立つかどうかより、</a:t>
            </a:r>
            <a:r>
              <a:rPr lang="ja-JP" altLang="en-US"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おもしろそうやから、みんなでサポートする</a:t>
            </a:r>
            <a:r>
              <a:rPr lang="ja-JP" altLang="en-US" sz="1108"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ことが大事。</a:t>
            </a:r>
          </a:p>
          <a:p>
            <a:pPr marL="164127" indent="-82064" defTabSz="843496">
              <a:spcAft>
                <a:spcPts val="277"/>
              </a:spcAft>
            </a:pP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en-US" altLang="ja-JP"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r>
              <a:rPr lang="ja-JP" altLang="en-US"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大阪らしさ</a:t>
            </a:r>
            <a:r>
              <a:rPr lang="en-US" altLang="ja-JP"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東京の枠に収まり切れなかった人がどんどん来て、アジアで輝く大阪</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を目指す。</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大阪は多様性の街。東西南北で異なるイメージ</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を発信できる。そのための広報戦略も肝要。広報相手により、異なるやり方を考えないといけない。</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大阪は、関西全体、</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西日本全体のリーディング</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の存在。</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会場は舞洲。これは</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「西日本と連携しよう」</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というメッセージ。</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大阪は懐が深い。みんなが主役になれる場所。</a:t>
            </a:r>
            <a:endPar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大阪は認めて</a:t>
            </a:r>
            <a:r>
              <a:rPr lang="ja-JP" altLang="en-US" sz="1108"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もらえる</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。地域のコミュニティのなかで、みんな知ってもらい、街中に出てみたいと思えるようにすること。出ることでコミュニティが生まれる。</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テクノロジーの発展による人の孤立を懸念しているが、それを防ぐことができる、</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大阪ならではのダイバーシティ</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自由にやれる雰囲気</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は圧倒的に大阪に感じる。あとは、若い人がプロジェクトを持てる場所が大事。</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万博のテーマでもある</a:t>
            </a:r>
            <a:r>
              <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108"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大阪でやるのであれば、</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商売に繋げていかないといけない。</a:t>
            </a:r>
          </a:p>
          <a:p>
            <a:pPr marL="164127" indent="-82064" defTabSz="843496">
              <a:spcAft>
                <a:spcPts val="277"/>
              </a:spcAft>
            </a:pPr>
            <a:endPar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a:xfrm>
            <a:off x="8593123" y="6557129"/>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a:solidFill>
                  <a:prstClr val="white"/>
                </a:solidFill>
                <a:latin typeface="ＭＳ ゴシック" panose="020B0609070205080204" pitchFamily="49" charset="-128"/>
                <a:ea typeface="ＭＳ ゴシック" panose="020B0609070205080204" pitchFamily="49" charset="-128"/>
              </a:rPr>
              <a:t>2</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490861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0" y="263770"/>
            <a:ext cx="9137301" cy="389833"/>
          </a:xfrm>
          <a:solidFill>
            <a:srgbClr val="002060"/>
          </a:solidFill>
        </p:spPr>
        <p:txBody>
          <a:bodyPr anchor="ctr">
            <a:noAutofit/>
          </a:bodyPr>
          <a:lstStyle/>
          <a:p>
            <a:r>
              <a:rPr lang="ja-JP" altLang="en-US" sz="1846" b="1" dirty="0">
                <a:solidFill>
                  <a:schemeClr val="bg1"/>
                </a:solidFill>
                <a:latin typeface="Meiryo UI" panose="020B0604030504040204" pitchFamily="50" charset="-128"/>
                <a:ea typeface="Meiryo UI" panose="020B0604030504040204" pitchFamily="50" charset="-128"/>
              </a:rPr>
              <a:t>将来像に関する各委員の主なご意見（その３）</a:t>
            </a:r>
          </a:p>
        </p:txBody>
      </p:sp>
      <p:sp>
        <p:nvSpPr>
          <p:cNvPr id="26" name="角丸四角形 54">
            <a:extLst>
              <a:ext uri="{FF2B5EF4-FFF2-40B4-BE49-F238E27FC236}">
                <a16:creationId xmlns:a16="http://schemas.microsoft.com/office/drawing/2014/main" id="{5872E154-ACAC-49A4-887A-0811E565629F}"/>
              </a:ext>
            </a:extLst>
          </p:cNvPr>
          <p:cNvSpPr/>
          <p:nvPr/>
        </p:nvSpPr>
        <p:spPr>
          <a:xfrm>
            <a:off x="384458" y="877127"/>
            <a:ext cx="8640960" cy="5413494"/>
          </a:xfrm>
          <a:prstGeom prst="roundRect">
            <a:avLst>
              <a:gd name="adj" fmla="val 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460" indent="-86460" defTabSz="843496"/>
            <a:endParaRPr lang="en-US" altLang="ja-JP" sz="1015" dirty="0">
              <a:solidFill>
                <a:prstClr val="black"/>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E77F6889-2297-4250-B3AB-69374810E87B}"/>
              </a:ext>
            </a:extLst>
          </p:cNvPr>
          <p:cNvSpPr/>
          <p:nvPr/>
        </p:nvSpPr>
        <p:spPr>
          <a:xfrm>
            <a:off x="384458" y="941998"/>
            <a:ext cx="8640960" cy="6473119"/>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64127" indent="-82064" defTabSz="843496">
              <a:spcAft>
                <a:spcPts val="277"/>
              </a:spcAft>
            </a:pPr>
            <a:r>
              <a:rPr lang="en-US" altLang="ja-JP"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《Well-being》</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元気とか、幸せとか、楽しいとか、</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人間が生きる方向性、幸せが指標</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になる。</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人がいっぱい来て、物がいっぱいまわる</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、大阪ならではの「</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Well-being</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」を。みんなが訪れたくなる街づくりを。</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住みやすいも大事な要素。</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「誰もが自己充足を感じる社会」こそ、住みやすさの本質。</a:t>
            </a:r>
            <a:endPar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効率や物質的な豊かさから、</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個人の幸福や生き方を重視する価値観</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にうつっていく。「</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Well-being</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」を追求する社会がやってくる。</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大阪が強みとする</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医療・ヘルスケアを活かし、健康という概念から主観的な幸福も含む「</a:t>
            </a:r>
            <a:r>
              <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Well-being</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」に拡大</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してくる。そのために若者が触媒になれる。</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「個別化」、「自動化」された医療が提供できる社会がきたときに、</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一人一人が主体性をもって社会と個人の「</a:t>
            </a:r>
            <a:r>
              <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Well-being</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」を追求</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していくこと。</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「健康まちづくり」というテーマは変わらない。</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日本が強みを持つ分野であり、更にこれをどう伸ばしていくかが重要。</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「大阪・関西万博のレガシーの活用」</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が重要。</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SDGs</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ネクストに向けた施策の転換を実施していくことが必要。</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en-US" altLang="ja-JP"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r>
              <a:rPr lang="ja-JP" altLang="en-US"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まちづくり</a:t>
            </a:r>
            <a:r>
              <a:rPr lang="en-US" altLang="ja-JP"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得意技を磨いて、ある分野に特化</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しないと、メガリージョン同士の競合のなかで存在感を示せない。</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防災に強い街</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を目指していく必要がある。</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インフラの課題があるが、新しいものをつくる体力がなければ、</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使い倒すという発想</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も必要ではないか。</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社会資本の老朽化に対しては、しっかりとメンテナンスしていくことが大切。</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コンパクトシティ、持続可能がキーワード。</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環境の変異を受け継ぎながら次代に繋げていく</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、そのようなかたちを含めたソフトとをつくり、ハード面でも体現できるようにする都市にしていかなければならない。</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都市空間のあり方自体が大きく変わっていくと思う。以前は最適化された空間だったが、</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今は自由</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であり、そのために答えが複雑になっている。</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まちづくりも答えが複雑になってきており、公園をクラウドファンディングでつくる等、</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自治体のなかで完結することがなくなってきている。</a:t>
            </a:r>
            <a:endPar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想定したとおりには、人はその場所をつかわない前提。</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「変わるもの」と「変わらないもの」</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がある。多くの人が</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憧れを抱く</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場所が都会であり、</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大阪発展の基礎</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であることは、</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「変わらない」。</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一方、まちづくりを検討する際に、「住民」だけでなく、短期、長期滞在の人たち（「</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ユーザー</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」）の視点も重要。どれだけの人が大阪を使いこなしてくれるのか。この分野で世界各都市が競争していると思う。</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だからできたこともある。例えば、「ウォーカブル」なまちづくりについては、大阪のミナミは地下道や商店街等の歩行者専用のエリアが早くから確保されていたにもかかわらず、強く訴求する概念が当時はなかった。要は</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自らの特徴とか、伸ばすべきところを評価する概念とか言葉が必要。</a:t>
            </a:r>
            <a:endPar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a:xfrm>
            <a:off x="8593123" y="6557129"/>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a:solidFill>
                  <a:prstClr val="white"/>
                </a:solidFill>
                <a:latin typeface="ＭＳ ゴシック" panose="020B0609070205080204" pitchFamily="49" charset="-128"/>
                <a:ea typeface="ＭＳ ゴシック" panose="020B0609070205080204" pitchFamily="49" charset="-128"/>
              </a:rPr>
              <a:t>3</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7996441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ctrTitle"/>
          </p:nvPr>
        </p:nvSpPr>
        <p:spPr>
          <a:xfrm>
            <a:off x="0" y="263770"/>
            <a:ext cx="9137301" cy="389833"/>
          </a:xfrm>
          <a:solidFill>
            <a:srgbClr val="002060"/>
          </a:solidFill>
        </p:spPr>
        <p:txBody>
          <a:bodyPr anchor="ctr">
            <a:noAutofit/>
          </a:bodyPr>
          <a:lstStyle/>
          <a:p>
            <a:r>
              <a:rPr lang="ja-JP" altLang="en-US" sz="1846" b="1" dirty="0">
                <a:solidFill>
                  <a:schemeClr val="bg1"/>
                </a:solidFill>
                <a:latin typeface="Meiryo UI" panose="020B0604030504040204" pitchFamily="50" charset="-128"/>
                <a:ea typeface="Meiryo UI" panose="020B0604030504040204" pitchFamily="50" charset="-128"/>
              </a:rPr>
              <a:t>将来像に関する各委員の主なご意見（その４）</a:t>
            </a:r>
          </a:p>
        </p:txBody>
      </p:sp>
      <p:sp>
        <p:nvSpPr>
          <p:cNvPr id="26" name="角丸四角形 54">
            <a:extLst>
              <a:ext uri="{FF2B5EF4-FFF2-40B4-BE49-F238E27FC236}">
                <a16:creationId xmlns:a16="http://schemas.microsoft.com/office/drawing/2014/main" id="{5872E154-ACAC-49A4-887A-0811E565629F}"/>
              </a:ext>
            </a:extLst>
          </p:cNvPr>
          <p:cNvSpPr/>
          <p:nvPr/>
        </p:nvSpPr>
        <p:spPr>
          <a:xfrm>
            <a:off x="384458" y="877127"/>
            <a:ext cx="8640960" cy="5413494"/>
          </a:xfrm>
          <a:prstGeom prst="roundRect">
            <a:avLst>
              <a:gd name="adj" fmla="val 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460" indent="-86460" defTabSz="843496"/>
            <a:endParaRPr lang="en-US" altLang="ja-JP" sz="1015" dirty="0">
              <a:solidFill>
                <a:prstClr val="black"/>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E77F6889-2297-4250-B3AB-69374810E87B}"/>
              </a:ext>
            </a:extLst>
          </p:cNvPr>
          <p:cNvSpPr/>
          <p:nvPr/>
        </p:nvSpPr>
        <p:spPr>
          <a:xfrm>
            <a:off x="384458" y="941997"/>
            <a:ext cx="8640960" cy="5495094"/>
          </a:xfrm>
          <a:prstGeom prst="rect">
            <a:avLst/>
          </a:prstGeom>
          <a:noFill/>
          <a:ln w="6350">
            <a:noFill/>
          </a:ln>
        </p:spPr>
        <p:style>
          <a:lnRef idx="2">
            <a:schemeClr val="accent2"/>
          </a:lnRef>
          <a:fillRef idx="1">
            <a:schemeClr val="lt1"/>
          </a:fillRef>
          <a:effectRef idx="0">
            <a:schemeClr val="accent2"/>
          </a:effectRef>
          <a:fontRef idx="minor">
            <a:schemeClr val="dk1"/>
          </a:fontRef>
        </p:style>
        <p:txBody>
          <a:bodyPr wrap="square" lIns="0">
            <a:spAutoFit/>
          </a:bodyPr>
          <a:lstStyle/>
          <a:p>
            <a:pPr marL="164127" indent="-82064" defTabSz="843496">
              <a:spcAft>
                <a:spcPts val="277"/>
              </a:spcAft>
            </a:pPr>
            <a:r>
              <a:rPr lang="en-US" altLang="ja-JP"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《Society5.0》</a:t>
            </a:r>
            <a:endParaRPr lang="ja-JP" altLang="en-US"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イノベーションの民主化</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はすごい話。個人の具体の多様なニーズの抽出のされ方等が変わる。</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参加型で競争</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であること。甲子園のように毎年、コンテストをし、</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ダイナミックな相互作用</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が拡大できるような</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年間にできるとよい。</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サイバーフィジカルデータを</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自動でとれる</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街づくりが必要。リアルな人の動きがある万博が、そのチャンス。</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Society5.0</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を産業化する契機にもできる。</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特徴的なのは、ヘルステックとフィンテックとエドテック。エドテックでは、東南アジア等から学生を集めることができるかもしれない。</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ビックデータは質の悪いものでは役に立たない。</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役に立つデータ</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をとれるインフラシステムをつくるべき。</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データ活用の際には、</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レギュレーションが一番のハードル</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になる。</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データの受け皿がない。</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持続的にデータを残す場がいる</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外の人がデータを見て参加できるような仕組みもよい。</a:t>
            </a:r>
            <a:endPar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en-US" altLang="ja-JP"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r>
              <a:rPr lang="ja-JP" altLang="en-US"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世界</a:t>
            </a:r>
            <a:r>
              <a:rPr lang="en-US" altLang="ja-JP"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年の世界の状況を把握するべき。そうすると、</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持続可能な開発が世界的に求められていることがわかる。日本は世界に先駆けて実装する。</a:t>
            </a:r>
            <a:endPar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「課題先進都市」から「課題解決先進都市」への転換</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。他国、他地域に先駆けて、課題解決のシステムを実践していく。例えば、震災や防災。</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万博会場そのものが、未来都市の核</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。スーパーシティ特区などで実証実験を行い、</a:t>
            </a:r>
            <a:r>
              <a:rPr lang="en-US" altLang="ja-JP" sz="1108" b="1" u="sng"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MaaS</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・デジタル経済圏</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を実現する。それをベースに</a:t>
            </a:r>
            <a:r>
              <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健康医療ツーリズムの国際的な拠点を大阪につくるべき。</a:t>
            </a:r>
            <a:endPar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世界中から、大阪・関西を愛してもらい、来てもらう。</a:t>
            </a: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endParaRPr lang="en-US" altLang="ja-JP"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64127" indent="-82064" defTabSz="843496">
              <a:spcAft>
                <a:spcPts val="277"/>
              </a:spcAft>
            </a:pPr>
            <a:r>
              <a:rPr lang="en-US" altLang="ja-JP" sz="1292"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r>
              <a:rPr lang="ja-JP" altLang="en-US" sz="1292"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ダイバーシティ</a:t>
            </a:r>
            <a:r>
              <a:rPr lang="en-US" altLang="ja-JP" sz="1292" dirty="0" smtClean="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rPr>
              <a:t>》</a:t>
            </a:r>
            <a:endParaRPr lang="en-US" altLang="ja-JP" sz="1292" dirty="0">
              <a:solidFill>
                <a:srgbClr val="FF0000"/>
              </a:solidFill>
              <a:latin typeface="HGP創英角ﾎﾟｯﾌﾟ体" panose="040B0A00000000000000" pitchFamily="50" charset="-128"/>
              <a:ea typeface="HGP創英角ﾎﾟｯﾌﾟ体" panose="040B0A00000000000000" pitchFamily="50" charset="-128"/>
              <a:cs typeface="Meiryo UI" panose="020B0604030504040204" pitchFamily="50" charset="-128"/>
            </a:endParaRP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テクノロジーを駆使した社会の発展</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は、社会に参加したくてもなかなかできない</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障がいのある人や高齢者の方が、より必要。</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そのためには、しっかりとニーズを把握して、</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「なん</a:t>
            </a:r>
            <a:r>
              <a:rPr lang="ja-JP" altLang="en-US" sz="1108" b="1" u="sng"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ちゃって</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バリアフリー」</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にしてはいけない。</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大阪は、</a:t>
            </a:r>
            <a:r>
              <a:rPr lang="ja-JP" altLang="en-US" sz="1108" b="1" u="sng"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者や高齢者にとって暮らしやすい街</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基礎は</a:t>
            </a:r>
            <a:r>
              <a:rPr lang="en-US" altLang="ja-JP"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70</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年万博</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で生まれた。</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者雇用は難しい。彼らはお金をつかえる場所がないから、稼ぐ気がない。バリアフリーを行い、</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障がい者がお金を使いたくなる大阪</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にすべき。</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高齢者のニーズは、</a:t>
            </a:r>
            <a:r>
              <a:rPr lang="ja-JP" altLang="en-US" sz="1108"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者のニーズを統合したもの。</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障がい者への理解なくして、高齢者への理解はありえない。</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「心のバリアフリー」をわざわざ言葉として表現する必要はなく、同じ時間を共有すること、向き合う機会を増やすことで勝手に進むこと。</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わざわざ取り上げていること自体がナンセンスになるかもしれない。</a:t>
            </a:r>
          </a:p>
          <a:p>
            <a:pPr marL="164127" indent="-82064" defTabSz="843496">
              <a:spcAft>
                <a:spcPts val="277"/>
              </a:spcAft>
            </a:pP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8"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テクノロジーを活かした新しいバリアフリー</a:t>
            </a:r>
            <a:r>
              <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というのを示していくべき。</a:t>
            </a:r>
          </a:p>
          <a:p>
            <a:pPr marL="164127" indent="-82064" defTabSz="843496">
              <a:spcAft>
                <a:spcPts val="277"/>
              </a:spcAft>
            </a:pPr>
            <a:endParaRPr lang="ja-JP" altLang="en-US" sz="11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1"/>
          <p:cNvSpPr txBox="1">
            <a:spLocks/>
          </p:cNvSpPr>
          <p:nvPr/>
        </p:nvSpPr>
        <p:spPr>
          <a:xfrm>
            <a:off x="8593123" y="6557129"/>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a:solidFill>
                  <a:prstClr val="white"/>
                </a:solidFill>
                <a:latin typeface="ＭＳ ゴシック" panose="020B0609070205080204" pitchFamily="49" charset="-128"/>
                <a:ea typeface="ＭＳ ゴシック" panose="020B0609070205080204" pitchFamily="49" charset="-128"/>
              </a:rPr>
              <a:t>4</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09362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a:extLst>
              <a:ext uri="{FF2B5EF4-FFF2-40B4-BE49-F238E27FC236}">
                <a16:creationId xmlns:a16="http://schemas.microsoft.com/office/drawing/2014/main" id="{C56DD4F9-F41D-4A53-996E-CBABECBB8D36}"/>
              </a:ext>
            </a:extLst>
          </p:cNvPr>
          <p:cNvPicPr>
            <a:picLocks noChangeAspect="1"/>
          </p:cNvPicPr>
          <p:nvPr/>
        </p:nvPicPr>
        <p:blipFill>
          <a:blip r:embed="rId2"/>
          <a:stretch>
            <a:fillRect/>
          </a:stretch>
        </p:blipFill>
        <p:spPr>
          <a:xfrm>
            <a:off x="3574860" y="2655120"/>
            <a:ext cx="1424676" cy="2070530"/>
          </a:xfrm>
          <a:prstGeom prst="rect">
            <a:avLst/>
          </a:prstGeom>
        </p:spPr>
      </p:pic>
      <p:cxnSp>
        <p:nvCxnSpPr>
          <p:cNvPr id="8" name="直線コネクタ 7"/>
          <p:cNvCxnSpPr/>
          <p:nvPr/>
        </p:nvCxnSpPr>
        <p:spPr>
          <a:xfrm flipH="1">
            <a:off x="-36191" y="4080612"/>
            <a:ext cx="3873688" cy="278957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5091538" y="4002058"/>
            <a:ext cx="4030506" cy="2855942"/>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H="1">
            <a:off x="4564819" y="806824"/>
            <a:ext cx="4884" cy="1732884"/>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メモ 22"/>
          <p:cNvSpPr/>
          <p:nvPr/>
        </p:nvSpPr>
        <p:spPr>
          <a:xfrm>
            <a:off x="6931451" y="5636003"/>
            <a:ext cx="856755" cy="260433"/>
          </a:xfrm>
          <a:prstGeom prst="foldedCorner">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24" name="メモ 23"/>
          <p:cNvSpPr/>
          <p:nvPr/>
        </p:nvSpPr>
        <p:spPr>
          <a:xfrm>
            <a:off x="5271425" y="5699476"/>
            <a:ext cx="939866" cy="440502"/>
          </a:xfrm>
          <a:prstGeom prst="foldedCorner">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26" name="メモ 25"/>
          <p:cNvSpPr/>
          <p:nvPr/>
        </p:nvSpPr>
        <p:spPr>
          <a:xfrm>
            <a:off x="2289548" y="5561562"/>
            <a:ext cx="980078" cy="374794"/>
          </a:xfrm>
          <a:prstGeom prst="foldedCorner">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28" name="メモ 27"/>
          <p:cNvSpPr/>
          <p:nvPr/>
        </p:nvSpPr>
        <p:spPr>
          <a:xfrm>
            <a:off x="5836692" y="3370268"/>
            <a:ext cx="914400" cy="273290"/>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29" name="テキスト ボックス 28"/>
          <p:cNvSpPr txBox="1"/>
          <p:nvPr/>
        </p:nvSpPr>
        <p:spPr>
          <a:xfrm>
            <a:off x="5856744" y="3331415"/>
            <a:ext cx="95369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スーパーシティの実現</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32" name="メモ 31"/>
          <p:cNvSpPr/>
          <p:nvPr/>
        </p:nvSpPr>
        <p:spPr>
          <a:xfrm>
            <a:off x="2617512" y="1475611"/>
            <a:ext cx="914400" cy="273290"/>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33" name="テキスト ボックス 32"/>
          <p:cNvSpPr txBox="1"/>
          <p:nvPr/>
        </p:nvSpPr>
        <p:spPr>
          <a:xfrm>
            <a:off x="2628688" y="1487872"/>
            <a:ext cx="894232"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医療ツーリズム</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34" name="メモ 33"/>
          <p:cNvSpPr/>
          <p:nvPr/>
        </p:nvSpPr>
        <p:spPr>
          <a:xfrm>
            <a:off x="6991748" y="3240210"/>
            <a:ext cx="914400" cy="522323"/>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35" name="テキスト ボックス 34"/>
          <p:cNvSpPr txBox="1"/>
          <p:nvPr/>
        </p:nvSpPr>
        <p:spPr>
          <a:xfrm>
            <a:off x="6918175" y="3240203"/>
            <a:ext cx="1017023" cy="553998"/>
          </a:xfrm>
          <a:prstGeom prst="rect">
            <a:avLst/>
          </a:prstGeom>
          <a:noFill/>
        </p:spPr>
        <p:txBody>
          <a:bodyPr wrap="square" rtlCol="0">
            <a:spAutoFit/>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ユニバーサル</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デザイン</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ctr" defTabSz="457200" rtl="0" eaLnBrk="1" fontAlgn="auto" latinLnBrk="0" hangingPunct="1">
              <a:lnSpc>
                <a:spcPts val="9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a:t>
            </a:r>
          </a:p>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テクノロジー</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36" name="テキスト ボックス 35"/>
          <p:cNvSpPr txBox="1"/>
          <p:nvPr/>
        </p:nvSpPr>
        <p:spPr>
          <a:xfrm>
            <a:off x="5238307" y="5675721"/>
            <a:ext cx="1017023" cy="438582"/>
          </a:xfrm>
          <a:prstGeom prst="rect">
            <a:avLst/>
          </a:prstGeom>
          <a:noFill/>
        </p:spPr>
        <p:txBody>
          <a:bodyPr wrap="square" rtlCol="0">
            <a:spAutoFit/>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２１００年の社会</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を考える人材</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をつくれる社会</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37" name="テキスト ボックス 36"/>
          <p:cNvSpPr txBox="1"/>
          <p:nvPr/>
        </p:nvSpPr>
        <p:spPr>
          <a:xfrm>
            <a:off x="6958792" y="5633858"/>
            <a:ext cx="894232"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１０歳若返り</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38" name="テキスト ボックス 37"/>
          <p:cNvSpPr txBox="1"/>
          <p:nvPr/>
        </p:nvSpPr>
        <p:spPr>
          <a:xfrm>
            <a:off x="2217243" y="5587376"/>
            <a:ext cx="1089218" cy="323165"/>
          </a:xfrm>
          <a:prstGeom prst="rect">
            <a:avLst/>
          </a:prstGeom>
          <a:noFill/>
        </p:spPr>
        <p:txBody>
          <a:bodyPr wrap="square" rtlCol="0">
            <a:spAutoFit/>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コミカルシンキングできる若い</a:t>
            </a: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人材</a:t>
            </a:r>
            <a:endParaRPr kumimoji="1" lang="en-US" altLang="ja-JP"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39" name="メモ 38"/>
          <p:cNvSpPr/>
          <p:nvPr/>
        </p:nvSpPr>
        <p:spPr>
          <a:xfrm>
            <a:off x="4288106" y="5335149"/>
            <a:ext cx="914400" cy="370588"/>
          </a:xfrm>
          <a:prstGeom prst="foldedCorner">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40" name="テキスト ボックス 39"/>
          <p:cNvSpPr txBox="1"/>
          <p:nvPr/>
        </p:nvSpPr>
        <p:spPr>
          <a:xfrm>
            <a:off x="4287198" y="5335777"/>
            <a:ext cx="89423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オープンで</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rPr>
              <a:t>インクルーシブ</a:t>
            </a:r>
          </a:p>
        </p:txBody>
      </p:sp>
      <p:sp>
        <p:nvSpPr>
          <p:cNvPr id="41" name="メモ 40"/>
          <p:cNvSpPr/>
          <p:nvPr/>
        </p:nvSpPr>
        <p:spPr>
          <a:xfrm>
            <a:off x="4856993" y="2335161"/>
            <a:ext cx="914400" cy="370588"/>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42" name="テキスト ボックス 41"/>
          <p:cNvSpPr txBox="1"/>
          <p:nvPr/>
        </p:nvSpPr>
        <p:spPr>
          <a:xfrm>
            <a:off x="4860130" y="2349325"/>
            <a:ext cx="101369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東京とは異なる個性</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45" name="メモ 44"/>
          <p:cNvSpPr/>
          <p:nvPr/>
        </p:nvSpPr>
        <p:spPr>
          <a:xfrm>
            <a:off x="4818171" y="1849182"/>
            <a:ext cx="914400" cy="370588"/>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46" name="テキスト ボックス 45"/>
          <p:cNvSpPr txBox="1"/>
          <p:nvPr/>
        </p:nvSpPr>
        <p:spPr>
          <a:xfrm>
            <a:off x="4794308" y="1850438"/>
            <a:ext cx="101369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世界トップレベル</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のＭＩＣＥ都市</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47" name="メモ 46"/>
          <p:cNvSpPr/>
          <p:nvPr/>
        </p:nvSpPr>
        <p:spPr>
          <a:xfrm>
            <a:off x="4965369" y="1453769"/>
            <a:ext cx="914400" cy="273290"/>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48" name="テキスト ボックス 47"/>
          <p:cNvSpPr txBox="1"/>
          <p:nvPr/>
        </p:nvSpPr>
        <p:spPr>
          <a:xfrm>
            <a:off x="4937975" y="1453986"/>
            <a:ext cx="99106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防災に強い都市</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49" name="メモ 48"/>
          <p:cNvSpPr/>
          <p:nvPr/>
        </p:nvSpPr>
        <p:spPr>
          <a:xfrm>
            <a:off x="5958103" y="1920500"/>
            <a:ext cx="1117528" cy="370588"/>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50" name="テキスト ボックス 49"/>
          <p:cNvSpPr txBox="1"/>
          <p:nvPr/>
        </p:nvSpPr>
        <p:spPr>
          <a:xfrm>
            <a:off x="5929275" y="1893693"/>
            <a:ext cx="129722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西日本のハブ都市</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アジアと日本の接点</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51" name="メモ 50"/>
          <p:cNvSpPr/>
          <p:nvPr/>
        </p:nvSpPr>
        <p:spPr>
          <a:xfrm>
            <a:off x="3348922" y="5395870"/>
            <a:ext cx="856755" cy="260433"/>
          </a:xfrm>
          <a:prstGeom prst="foldedCorner">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52" name="テキスト ボックス 51"/>
          <p:cNvSpPr txBox="1"/>
          <p:nvPr/>
        </p:nvSpPr>
        <p:spPr>
          <a:xfrm>
            <a:off x="3376263" y="5393725"/>
            <a:ext cx="894232"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多文化共生</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53" name="メモ 52"/>
          <p:cNvSpPr/>
          <p:nvPr/>
        </p:nvSpPr>
        <p:spPr>
          <a:xfrm>
            <a:off x="7350276" y="4998356"/>
            <a:ext cx="1066911" cy="261171"/>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54" name="テキスト ボックス 53"/>
          <p:cNvSpPr txBox="1"/>
          <p:nvPr/>
        </p:nvSpPr>
        <p:spPr>
          <a:xfrm>
            <a:off x="7357663" y="5003844"/>
            <a:ext cx="1147950"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ウォーカブルシティ</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57" name="メモ 56"/>
          <p:cNvSpPr/>
          <p:nvPr/>
        </p:nvSpPr>
        <p:spPr>
          <a:xfrm>
            <a:off x="3473149" y="5046061"/>
            <a:ext cx="856755" cy="260433"/>
          </a:xfrm>
          <a:prstGeom prst="foldedCorner">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58" name="テキスト ボックス 57"/>
          <p:cNvSpPr txBox="1"/>
          <p:nvPr/>
        </p:nvSpPr>
        <p:spPr>
          <a:xfrm>
            <a:off x="3405085" y="5068080"/>
            <a:ext cx="101929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幸福寿命を体感</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65" name="メモ 64"/>
          <p:cNvSpPr/>
          <p:nvPr/>
        </p:nvSpPr>
        <p:spPr>
          <a:xfrm>
            <a:off x="3487283" y="4745259"/>
            <a:ext cx="856755" cy="260433"/>
          </a:xfrm>
          <a:prstGeom prst="foldedCorner">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66" name="テキスト ボックス 65"/>
          <p:cNvSpPr txBox="1"/>
          <p:nvPr/>
        </p:nvSpPr>
        <p:spPr>
          <a:xfrm>
            <a:off x="3508431" y="4767278"/>
            <a:ext cx="814458"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Well-being</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67" name="メモ 66"/>
          <p:cNvSpPr/>
          <p:nvPr/>
        </p:nvSpPr>
        <p:spPr>
          <a:xfrm>
            <a:off x="2355355" y="3508386"/>
            <a:ext cx="1012638" cy="332044"/>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68" name="テキスト ボックス 67"/>
          <p:cNvSpPr txBox="1"/>
          <p:nvPr/>
        </p:nvSpPr>
        <p:spPr>
          <a:xfrm>
            <a:off x="2390932" y="3526207"/>
            <a:ext cx="91174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err="1" smtClean="0">
                <a:ln>
                  <a:noFill/>
                </a:ln>
                <a:solidFill>
                  <a:prstClr val="black"/>
                </a:solidFill>
                <a:effectLst/>
                <a:uLnTx/>
                <a:uFillTx/>
                <a:latin typeface="HGP明朝E" panose="02020900000000000000" pitchFamily="18" charset="-128"/>
                <a:ea typeface="HGP明朝E" panose="02020900000000000000" pitchFamily="18" charset="-128"/>
                <a:cs typeface="+mn-cs"/>
              </a:rPr>
              <a:t>SDGs+beyond</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69" name="メモ 68"/>
          <p:cNvSpPr/>
          <p:nvPr/>
        </p:nvSpPr>
        <p:spPr>
          <a:xfrm>
            <a:off x="6022769" y="1471294"/>
            <a:ext cx="914400" cy="274447"/>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70" name="テキスト ボックス 69"/>
          <p:cNvSpPr txBox="1"/>
          <p:nvPr/>
        </p:nvSpPr>
        <p:spPr>
          <a:xfrm>
            <a:off x="6073895" y="1470510"/>
            <a:ext cx="1013691"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食</a:t>
            </a:r>
            <a:r>
              <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エンタメ</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71" name="メモ 70"/>
          <p:cNvSpPr/>
          <p:nvPr/>
        </p:nvSpPr>
        <p:spPr>
          <a:xfrm>
            <a:off x="6684503" y="3927546"/>
            <a:ext cx="1084229" cy="278547"/>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72" name="テキスト ボックス 71"/>
          <p:cNvSpPr txBox="1"/>
          <p:nvPr/>
        </p:nvSpPr>
        <p:spPr>
          <a:xfrm>
            <a:off x="6684503" y="3951932"/>
            <a:ext cx="109521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未来医療の実験場</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76" name="テキスト ボックス 75"/>
          <p:cNvSpPr txBox="1"/>
          <p:nvPr/>
        </p:nvSpPr>
        <p:spPr>
          <a:xfrm>
            <a:off x="689301" y="1561031"/>
            <a:ext cx="99427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世界人口</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１００億人時代</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8" name="テキスト ボックス 77"/>
          <p:cNvSpPr txBox="1"/>
          <p:nvPr/>
        </p:nvSpPr>
        <p:spPr>
          <a:xfrm>
            <a:off x="112722" y="2040756"/>
            <a:ext cx="916682"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都市化の進展</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0" name="テキスト ボックス 79"/>
          <p:cNvSpPr txBox="1"/>
          <p:nvPr/>
        </p:nvSpPr>
        <p:spPr>
          <a:xfrm>
            <a:off x="56617" y="2419382"/>
            <a:ext cx="1071861"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メガリージョン間の競争激化</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5" name="メモ 84"/>
          <p:cNvSpPr/>
          <p:nvPr/>
        </p:nvSpPr>
        <p:spPr>
          <a:xfrm>
            <a:off x="5920462" y="2402455"/>
            <a:ext cx="1084229" cy="278547"/>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86" name="テキスト ボックス 85"/>
          <p:cNvSpPr txBox="1"/>
          <p:nvPr/>
        </p:nvSpPr>
        <p:spPr>
          <a:xfrm>
            <a:off x="5920462" y="2426841"/>
            <a:ext cx="109521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最先端の医療技術</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87" name="メモ 86"/>
          <p:cNvSpPr/>
          <p:nvPr/>
        </p:nvSpPr>
        <p:spPr>
          <a:xfrm>
            <a:off x="4951244" y="4672597"/>
            <a:ext cx="856755" cy="369332"/>
          </a:xfrm>
          <a:prstGeom prst="foldedCorner">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88" name="テキスト ボックス 87"/>
          <p:cNvSpPr txBox="1"/>
          <p:nvPr/>
        </p:nvSpPr>
        <p:spPr>
          <a:xfrm>
            <a:off x="5024180" y="4684872"/>
            <a:ext cx="89423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人間中心の</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Society5.0</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90" name="楕円 89"/>
          <p:cNvSpPr/>
          <p:nvPr/>
        </p:nvSpPr>
        <p:spPr>
          <a:xfrm>
            <a:off x="3818822" y="2994524"/>
            <a:ext cx="1495538" cy="1473571"/>
          </a:xfrm>
          <a:prstGeom prst="ellipse">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pic>
        <p:nvPicPr>
          <p:cNvPr id="5" name="図 4"/>
          <p:cNvPicPr>
            <a:picLocks noChangeAspect="1"/>
          </p:cNvPicPr>
          <p:nvPr/>
        </p:nvPicPr>
        <p:blipFill rotWithShape="1">
          <a:blip r:embed="rId3"/>
          <a:srcRect t="29257" b="15886"/>
          <a:stretch/>
        </p:blipFill>
        <p:spPr>
          <a:xfrm>
            <a:off x="4999536" y="3371872"/>
            <a:ext cx="760500" cy="354659"/>
          </a:xfrm>
          <a:prstGeom prst="rect">
            <a:avLst/>
          </a:prstGeom>
        </p:spPr>
      </p:pic>
      <p:pic>
        <p:nvPicPr>
          <p:cNvPr id="6" name="図 5"/>
          <p:cNvPicPr>
            <a:picLocks noChangeAspect="1"/>
          </p:cNvPicPr>
          <p:nvPr/>
        </p:nvPicPr>
        <p:blipFill>
          <a:blip r:embed="rId4"/>
          <a:stretch>
            <a:fillRect/>
          </a:stretch>
        </p:blipFill>
        <p:spPr>
          <a:xfrm>
            <a:off x="3506236" y="3298457"/>
            <a:ext cx="566210" cy="569013"/>
          </a:xfrm>
          <a:prstGeom prst="rect">
            <a:avLst/>
          </a:prstGeom>
        </p:spPr>
      </p:pic>
      <p:pic>
        <p:nvPicPr>
          <p:cNvPr id="4" name="図 3"/>
          <p:cNvPicPr>
            <a:picLocks noChangeAspect="1"/>
          </p:cNvPicPr>
          <p:nvPr/>
        </p:nvPicPr>
        <p:blipFill rotWithShape="1">
          <a:blip r:embed="rId5"/>
          <a:srcRect l="26642" r="27286"/>
          <a:stretch/>
        </p:blipFill>
        <p:spPr>
          <a:xfrm>
            <a:off x="4462133" y="4287515"/>
            <a:ext cx="310297" cy="505135"/>
          </a:xfrm>
          <a:prstGeom prst="rect">
            <a:avLst/>
          </a:prstGeom>
        </p:spPr>
      </p:pic>
      <p:sp>
        <p:nvSpPr>
          <p:cNvPr id="93" name="テキスト ボックス 92"/>
          <p:cNvSpPr txBox="1"/>
          <p:nvPr/>
        </p:nvSpPr>
        <p:spPr>
          <a:xfrm>
            <a:off x="1004684" y="1124507"/>
            <a:ext cx="916682"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高齢化の進展</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5" name="メモ 94"/>
          <p:cNvSpPr/>
          <p:nvPr/>
        </p:nvSpPr>
        <p:spPr>
          <a:xfrm>
            <a:off x="5245202" y="4287936"/>
            <a:ext cx="914400" cy="343264"/>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96" name="テキスト ボックス 95"/>
          <p:cNvSpPr txBox="1"/>
          <p:nvPr/>
        </p:nvSpPr>
        <p:spPr>
          <a:xfrm>
            <a:off x="5307645" y="4264246"/>
            <a:ext cx="89423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イノベーションの民主化</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97" name="メモ 96"/>
          <p:cNvSpPr/>
          <p:nvPr/>
        </p:nvSpPr>
        <p:spPr>
          <a:xfrm>
            <a:off x="2725309" y="2808387"/>
            <a:ext cx="1071350" cy="259768"/>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98" name="テキスト ボックス 97"/>
          <p:cNvSpPr txBox="1"/>
          <p:nvPr/>
        </p:nvSpPr>
        <p:spPr>
          <a:xfrm>
            <a:off x="2725309" y="2824684"/>
            <a:ext cx="1156578"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課題解決先進都市</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03" name="フリーフォーム 102"/>
          <p:cNvSpPr/>
          <p:nvPr/>
        </p:nvSpPr>
        <p:spPr>
          <a:xfrm>
            <a:off x="56618" y="415820"/>
            <a:ext cx="2322118" cy="2760845"/>
          </a:xfrm>
          <a:custGeom>
            <a:avLst/>
            <a:gdLst>
              <a:gd name="connsiteX0" fmla="*/ 2707105 w 2707105"/>
              <a:gd name="connsiteY0" fmla="*/ 0 h 3188368"/>
              <a:gd name="connsiteX1" fmla="*/ 2634916 w 2707105"/>
              <a:gd name="connsiteY1" fmla="*/ 445168 h 3188368"/>
              <a:gd name="connsiteX2" fmla="*/ 2466474 w 2707105"/>
              <a:gd name="connsiteY2" fmla="*/ 890337 h 3188368"/>
              <a:gd name="connsiteX3" fmla="*/ 2189747 w 2707105"/>
              <a:gd name="connsiteY3" fmla="*/ 1395663 h 3188368"/>
              <a:gd name="connsiteX4" fmla="*/ 1828800 w 2707105"/>
              <a:gd name="connsiteY4" fmla="*/ 1840832 h 3188368"/>
              <a:gd name="connsiteX5" fmla="*/ 1443789 w 2707105"/>
              <a:gd name="connsiteY5" fmla="*/ 2298032 h 3188368"/>
              <a:gd name="connsiteX6" fmla="*/ 866274 w 2707105"/>
              <a:gd name="connsiteY6" fmla="*/ 2791326 h 3188368"/>
              <a:gd name="connsiteX7" fmla="*/ 300789 w 2707105"/>
              <a:gd name="connsiteY7" fmla="*/ 3104147 h 3188368"/>
              <a:gd name="connsiteX8" fmla="*/ 0 w 2707105"/>
              <a:gd name="connsiteY8" fmla="*/ 3188368 h 3188368"/>
              <a:gd name="connsiteX9" fmla="*/ 0 w 2707105"/>
              <a:gd name="connsiteY9" fmla="*/ 3188368 h 3188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07105" h="3188368">
                <a:moveTo>
                  <a:pt x="2707105" y="0"/>
                </a:moveTo>
                <a:cubicBezTo>
                  <a:pt x="2691063" y="148389"/>
                  <a:pt x="2675021" y="296779"/>
                  <a:pt x="2634916" y="445168"/>
                </a:cubicBezTo>
                <a:cubicBezTo>
                  <a:pt x="2594811" y="593558"/>
                  <a:pt x="2540669" y="731921"/>
                  <a:pt x="2466474" y="890337"/>
                </a:cubicBezTo>
                <a:cubicBezTo>
                  <a:pt x="2392279" y="1048753"/>
                  <a:pt x="2296026" y="1237247"/>
                  <a:pt x="2189747" y="1395663"/>
                </a:cubicBezTo>
                <a:cubicBezTo>
                  <a:pt x="2083468" y="1554079"/>
                  <a:pt x="1953126" y="1690437"/>
                  <a:pt x="1828800" y="1840832"/>
                </a:cubicBezTo>
                <a:cubicBezTo>
                  <a:pt x="1704474" y="1991227"/>
                  <a:pt x="1604210" y="2139616"/>
                  <a:pt x="1443789" y="2298032"/>
                </a:cubicBezTo>
                <a:cubicBezTo>
                  <a:pt x="1283368" y="2456448"/>
                  <a:pt x="1056774" y="2656974"/>
                  <a:pt x="866274" y="2791326"/>
                </a:cubicBezTo>
                <a:cubicBezTo>
                  <a:pt x="675774" y="2925678"/>
                  <a:pt x="445168" y="3037973"/>
                  <a:pt x="300789" y="3104147"/>
                </a:cubicBezTo>
                <a:cubicBezTo>
                  <a:pt x="156410" y="3170321"/>
                  <a:pt x="0" y="3188368"/>
                  <a:pt x="0" y="3188368"/>
                </a:cubicBezTo>
                <a:lnTo>
                  <a:pt x="0" y="3188368"/>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4" name="フリーフォーム 103"/>
          <p:cNvSpPr/>
          <p:nvPr/>
        </p:nvSpPr>
        <p:spPr>
          <a:xfrm>
            <a:off x="0" y="6294856"/>
            <a:ext cx="9079583" cy="622802"/>
          </a:xfrm>
          <a:custGeom>
            <a:avLst/>
            <a:gdLst>
              <a:gd name="connsiteX0" fmla="*/ 0 w 8951494"/>
              <a:gd name="connsiteY0" fmla="*/ 757990 h 757990"/>
              <a:gd name="connsiteX1" fmla="*/ 541421 w 8951494"/>
              <a:gd name="connsiteY1" fmla="*/ 529390 h 757990"/>
              <a:gd name="connsiteX2" fmla="*/ 1118936 w 8951494"/>
              <a:gd name="connsiteY2" fmla="*/ 348916 h 757990"/>
              <a:gd name="connsiteX3" fmla="*/ 1792705 w 8951494"/>
              <a:gd name="connsiteY3" fmla="*/ 192506 h 757990"/>
              <a:gd name="connsiteX4" fmla="*/ 2249905 w 8951494"/>
              <a:gd name="connsiteY4" fmla="*/ 156411 h 757990"/>
              <a:gd name="connsiteX5" fmla="*/ 3164305 w 8951494"/>
              <a:gd name="connsiteY5" fmla="*/ 48127 h 757990"/>
              <a:gd name="connsiteX6" fmla="*/ 3898231 w 8951494"/>
              <a:gd name="connsiteY6" fmla="*/ 12032 h 757990"/>
              <a:gd name="connsiteX7" fmla="*/ 4535905 w 8951494"/>
              <a:gd name="connsiteY7" fmla="*/ 0 h 757990"/>
              <a:gd name="connsiteX8" fmla="*/ 5257800 w 8951494"/>
              <a:gd name="connsiteY8" fmla="*/ 12032 h 757990"/>
              <a:gd name="connsiteX9" fmla="*/ 5907505 w 8951494"/>
              <a:gd name="connsiteY9" fmla="*/ 24064 h 757990"/>
              <a:gd name="connsiteX10" fmla="*/ 6569242 w 8951494"/>
              <a:gd name="connsiteY10" fmla="*/ 84221 h 757990"/>
              <a:gd name="connsiteX11" fmla="*/ 7098631 w 8951494"/>
              <a:gd name="connsiteY11" fmla="*/ 168443 h 757990"/>
              <a:gd name="connsiteX12" fmla="*/ 7844589 w 8951494"/>
              <a:gd name="connsiteY12" fmla="*/ 312821 h 757990"/>
              <a:gd name="connsiteX13" fmla="*/ 8337884 w 8951494"/>
              <a:gd name="connsiteY13" fmla="*/ 445169 h 757990"/>
              <a:gd name="connsiteX14" fmla="*/ 8710863 w 8951494"/>
              <a:gd name="connsiteY14" fmla="*/ 577516 h 757990"/>
              <a:gd name="connsiteX15" fmla="*/ 8951494 w 8951494"/>
              <a:gd name="connsiteY15" fmla="*/ 709864 h 757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951494" h="757990">
                <a:moveTo>
                  <a:pt x="0" y="757990"/>
                </a:moveTo>
                <a:cubicBezTo>
                  <a:pt x="177466" y="677779"/>
                  <a:pt x="354932" y="597569"/>
                  <a:pt x="541421" y="529390"/>
                </a:cubicBezTo>
                <a:cubicBezTo>
                  <a:pt x="727910" y="461211"/>
                  <a:pt x="910389" y="405063"/>
                  <a:pt x="1118936" y="348916"/>
                </a:cubicBezTo>
                <a:cubicBezTo>
                  <a:pt x="1327483" y="292769"/>
                  <a:pt x="1604210" y="224590"/>
                  <a:pt x="1792705" y="192506"/>
                </a:cubicBezTo>
                <a:cubicBezTo>
                  <a:pt x="1981200" y="160422"/>
                  <a:pt x="2021305" y="180474"/>
                  <a:pt x="2249905" y="156411"/>
                </a:cubicBezTo>
                <a:cubicBezTo>
                  <a:pt x="2478505" y="132348"/>
                  <a:pt x="2889584" y="72190"/>
                  <a:pt x="3164305" y="48127"/>
                </a:cubicBezTo>
                <a:cubicBezTo>
                  <a:pt x="3439026" y="24064"/>
                  <a:pt x="3669631" y="20053"/>
                  <a:pt x="3898231" y="12032"/>
                </a:cubicBezTo>
                <a:cubicBezTo>
                  <a:pt x="4126831" y="4011"/>
                  <a:pt x="4309310" y="0"/>
                  <a:pt x="4535905" y="0"/>
                </a:cubicBezTo>
                <a:cubicBezTo>
                  <a:pt x="4762500" y="0"/>
                  <a:pt x="5257800" y="12032"/>
                  <a:pt x="5257800" y="12032"/>
                </a:cubicBezTo>
                <a:cubicBezTo>
                  <a:pt x="5486400" y="16043"/>
                  <a:pt x="5688931" y="12032"/>
                  <a:pt x="5907505" y="24064"/>
                </a:cubicBezTo>
                <a:cubicBezTo>
                  <a:pt x="6126079" y="36096"/>
                  <a:pt x="6370721" y="60158"/>
                  <a:pt x="6569242" y="84221"/>
                </a:cubicBezTo>
                <a:cubicBezTo>
                  <a:pt x="6767763" y="108284"/>
                  <a:pt x="6886073" y="130343"/>
                  <a:pt x="7098631" y="168443"/>
                </a:cubicBezTo>
                <a:cubicBezTo>
                  <a:pt x="7311189" y="206543"/>
                  <a:pt x="7638047" y="266700"/>
                  <a:pt x="7844589" y="312821"/>
                </a:cubicBezTo>
                <a:cubicBezTo>
                  <a:pt x="8051131" y="358942"/>
                  <a:pt x="8193505" y="401053"/>
                  <a:pt x="8337884" y="445169"/>
                </a:cubicBezTo>
                <a:cubicBezTo>
                  <a:pt x="8482263" y="489285"/>
                  <a:pt x="8608595" y="533400"/>
                  <a:pt x="8710863" y="577516"/>
                </a:cubicBezTo>
                <a:cubicBezTo>
                  <a:pt x="8813131" y="621632"/>
                  <a:pt x="8882312" y="665748"/>
                  <a:pt x="8951494" y="709864"/>
                </a:cubicBez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8" name="メモ 107"/>
          <p:cNvSpPr/>
          <p:nvPr/>
        </p:nvSpPr>
        <p:spPr>
          <a:xfrm>
            <a:off x="5526683" y="3856707"/>
            <a:ext cx="1066911" cy="347352"/>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09" name="テキスト ボックス 108"/>
          <p:cNvSpPr txBox="1"/>
          <p:nvPr/>
        </p:nvSpPr>
        <p:spPr>
          <a:xfrm>
            <a:off x="5541045" y="3851454"/>
            <a:ext cx="114795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サイバーフィジカル</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データの活用</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10" name="メモ 109"/>
          <p:cNvSpPr/>
          <p:nvPr/>
        </p:nvSpPr>
        <p:spPr>
          <a:xfrm>
            <a:off x="7154771" y="2816378"/>
            <a:ext cx="1084229" cy="278547"/>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11" name="テキスト ボックス 110"/>
          <p:cNvSpPr txBox="1"/>
          <p:nvPr/>
        </p:nvSpPr>
        <p:spPr>
          <a:xfrm>
            <a:off x="7154770" y="2840764"/>
            <a:ext cx="1213811"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教育</a:t>
            </a:r>
            <a:r>
              <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テクノロジー</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12" name="メモ 111"/>
          <p:cNvSpPr/>
          <p:nvPr/>
        </p:nvSpPr>
        <p:spPr>
          <a:xfrm>
            <a:off x="3361622" y="5808695"/>
            <a:ext cx="763419" cy="374794"/>
          </a:xfrm>
          <a:prstGeom prst="foldedCorner">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13" name="テキスト ボックス 112"/>
          <p:cNvSpPr txBox="1"/>
          <p:nvPr/>
        </p:nvSpPr>
        <p:spPr>
          <a:xfrm>
            <a:off x="3289317" y="5834509"/>
            <a:ext cx="890908" cy="323165"/>
          </a:xfrm>
          <a:prstGeom prst="rect">
            <a:avLst/>
          </a:prstGeom>
          <a:noFill/>
        </p:spPr>
        <p:txBody>
          <a:bodyPr wrap="square" rtlCol="0">
            <a:spAutoFit/>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バイタリティ</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のある人材</a:t>
            </a:r>
            <a:endParaRPr kumimoji="1" lang="en-US" altLang="ja-JP"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14" name="メモ 113"/>
          <p:cNvSpPr/>
          <p:nvPr/>
        </p:nvSpPr>
        <p:spPr>
          <a:xfrm>
            <a:off x="4273136" y="5767670"/>
            <a:ext cx="914400" cy="370588"/>
          </a:xfrm>
          <a:prstGeom prst="foldedCorner">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15" name="テキスト ボックス 114"/>
          <p:cNvSpPr txBox="1"/>
          <p:nvPr/>
        </p:nvSpPr>
        <p:spPr>
          <a:xfrm>
            <a:off x="4272227" y="5768298"/>
            <a:ext cx="983173"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懐が深い</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敗者復活できる</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16" name="メモ 115"/>
          <p:cNvSpPr/>
          <p:nvPr/>
        </p:nvSpPr>
        <p:spPr>
          <a:xfrm>
            <a:off x="2284799" y="5983735"/>
            <a:ext cx="856755" cy="260433"/>
          </a:xfrm>
          <a:prstGeom prst="foldedCorner">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17" name="テキスト ボックス 116"/>
          <p:cNvSpPr txBox="1"/>
          <p:nvPr/>
        </p:nvSpPr>
        <p:spPr>
          <a:xfrm>
            <a:off x="2215350" y="5982844"/>
            <a:ext cx="1016421"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チャレンジできる</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18" name="メモ 117"/>
          <p:cNvSpPr/>
          <p:nvPr/>
        </p:nvSpPr>
        <p:spPr>
          <a:xfrm>
            <a:off x="6021610" y="4850267"/>
            <a:ext cx="914400" cy="522323"/>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19" name="テキスト ボックス 118"/>
          <p:cNvSpPr txBox="1"/>
          <p:nvPr/>
        </p:nvSpPr>
        <p:spPr>
          <a:xfrm>
            <a:off x="5948037" y="4850260"/>
            <a:ext cx="1017023" cy="553998"/>
          </a:xfrm>
          <a:prstGeom prst="rect">
            <a:avLst/>
          </a:prstGeom>
          <a:noFill/>
        </p:spPr>
        <p:txBody>
          <a:bodyPr wrap="square" rtlCol="0">
            <a:spAutoFit/>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ユニバーサル</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デザイン</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ctr" defTabSz="457200" rtl="0" eaLnBrk="1" fontAlgn="auto" latinLnBrk="0" hangingPunct="1">
              <a:lnSpc>
                <a:spcPts val="9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a:t>
            </a:r>
          </a:p>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心のバリアフリー</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22" name="フリーフォーム 121"/>
          <p:cNvSpPr/>
          <p:nvPr/>
        </p:nvSpPr>
        <p:spPr>
          <a:xfrm flipH="1">
            <a:off x="7035383" y="396699"/>
            <a:ext cx="2088541" cy="2541164"/>
          </a:xfrm>
          <a:custGeom>
            <a:avLst/>
            <a:gdLst>
              <a:gd name="connsiteX0" fmla="*/ 2707105 w 2707105"/>
              <a:gd name="connsiteY0" fmla="*/ 0 h 3188368"/>
              <a:gd name="connsiteX1" fmla="*/ 2634916 w 2707105"/>
              <a:gd name="connsiteY1" fmla="*/ 445168 h 3188368"/>
              <a:gd name="connsiteX2" fmla="*/ 2466474 w 2707105"/>
              <a:gd name="connsiteY2" fmla="*/ 890337 h 3188368"/>
              <a:gd name="connsiteX3" fmla="*/ 2189747 w 2707105"/>
              <a:gd name="connsiteY3" fmla="*/ 1395663 h 3188368"/>
              <a:gd name="connsiteX4" fmla="*/ 1828800 w 2707105"/>
              <a:gd name="connsiteY4" fmla="*/ 1840832 h 3188368"/>
              <a:gd name="connsiteX5" fmla="*/ 1443789 w 2707105"/>
              <a:gd name="connsiteY5" fmla="*/ 2298032 h 3188368"/>
              <a:gd name="connsiteX6" fmla="*/ 866274 w 2707105"/>
              <a:gd name="connsiteY6" fmla="*/ 2791326 h 3188368"/>
              <a:gd name="connsiteX7" fmla="*/ 300789 w 2707105"/>
              <a:gd name="connsiteY7" fmla="*/ 3104147 h 3188368"/>
              <a:gd name="connsiteX8" fmla="*/ 0 w 2707105"/>
              <a:gd name="connsiteY8" fmla="*/ 3188368 h 3188368"/>
              <a:gd name="connsiteX9" fmla="*/ 0 w 2707105"/>
              <a:gd name="connsiteY9" fmla="*/ 3188368 h 3188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07105" h="3188368">
                <a:moveTo>
                  <a:pt x="2707105" y="0"/>
                </a:moveTo>
                <a:cubicBezTo>
                  <a:pt x="2691063" y="148389"/>
                  <a:pt x="2675021" y="296779"/>
                  <a:pt x="2634916" y="445168"/>
                </a:cubicBezTo>
                <a:cubicBezTo>
                  <a:pt x="2594811" y="593558"/>
                  <a:pt x="2540669" y="731921"/>
                  <a:pt x="2466474" y="890337"/>
                </a:cubicBezTo>
                <a:cubicBezTo>
                  <a:pt x="2392279" y="1048753"/>
                  <a:pt x="2296026" y="1237247"/>
                  <a:pt x="2189747" y="1395663"/>
                </a:cubicBezTo>
                <a:cubicBezTo>
                  <a:pt x="2083468" y="1554079"/>
                  <a:pt x="1953126" y="1690437"/>
                  <a:pt x="1828800" y="1840832"/>
                </a:cubicBezTo>
                <a:cubicBezTo>
                  <a:pt x="1704474" y="1991227"/>
                  <a:pt x="1604210" y="2139616"/>
                  <a:pt x="1443789" y="2298032"/>
                </a:cubicBezTo>
                <a:cubicBezTo>
                  <a:pt x="1283368" y="2456448"/>
                  <a:pt x="1056774" y="2656974"/>
                  <a:pt x="866274" y="2791326"/>
                </a:cubicBezTo>
                <a:cubicBezTo>
                  <a:pt x="675774" y="2925678"/>
                  <a:pt x="445168" y="3037973"/>
                  <a:pt x="300789" y="3104147"/>
                </a:cubicBezTo>
                <a:cubicBezTo>
                  <a:pt x="156410" y="3170321"/>
                  <a:pt x="0" y="3188368"/>
                  <a:pt x="0" y="3188368"/>
                </a:cubicBezTo>
                <a:lnTo>
                  <a:pt x="0" y="3188368"/>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3" name="テキスト ボックス 122"/>
          <p:cNvSpPr txBox="1"/>
          <p:nvPr/>
        </p:nvSpPr>
        <p:spPr>
          <a:xfrm>
            <a:off x="88002" y="1169123"/>
            <a:ext cx="91668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生活習慣病の増加</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4" name="テキスト ボックス 123"/>
          <p:cNvSpPr txBox="1"/>
          <p:nvPr/>
        </p:nvSpPr>
        <p:spPr>
          <a:xfrm>
            <a:off x="112722" y="809198"/>
            <a:ext cx="112107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個人の力の拡大</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5" name="テキスト ボックス 124"/>
          <p:cNvSpPr txBox="1"/>
          <p:nvPr/>
        </p:nvSpPr>
        <p:spPr>
          <a:xfrm>
            <a:off x="1050412" y="806981"/>
            <a:ext cx="1245207"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環境・エネルギー問題</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6" name="テキスト ボックス 125"/>
          <p:cNvSpPr txBox="1"/>
          <p:nvPr/>
        </p:nvSpPr>
        <p:spPr>
          <a:xfrm>
            <a:off x="26559" y="479725"/>
            <a:ext cx="112107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中間所得増の増加</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7" name="テキスト ボックス 126"/>
          <p:cNvSpPr txBox="1"/>
          <p:nvPr/>
        </p:nvSpPr>
        <p:spPr>
          <a:xfrm>
            <a:off x="1128478" y="511119"/>
            <a:ext cx="112107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世界経済の多極化</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0" name="テキスト ボックス 129"/>
          <p:cNvSpPr txBox="1"/>
          <p:nvPr/>
        </p:nvSpPr>
        <p:spPr>
          <a:xfrm>
            <a:off x="7761036" y="1595988"/>
            <a:ext cx="110877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人口減少・高齢化</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2" name="テキスト ボックス 131"/>
          <p:cNvSpPr txBox="1"/>
          <p:nvPr/>
        </p:nvSpPr>
        <p:spPr>
          <a:xfrm>
            <a:off x="7528046" y="1305856"/>
            <a:ext cx="110877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インフラの老朽化</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3" name="テキスト ボックス 132"/>
          <p:cNvSpPr txBox="1"/>
          <p:nvPr/>
        </p:nvSpPr>
        <p:spPr>
          <a:xfrm>
            <a:off x="8062764" y="2127848"/>
            <a:ext cx="124256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生産年齢人口の減少</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4" name="テキスト ボックス 133"/>
          <p:cNvSpPr txBox="1"/>
          <p:nvPr/>
        </p:nvSpPr>
        <p:spPr>
          <a:xfrm>
            <a:off x="7960987" y="1863065"/>
            <a:ext cx="132988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医療・介護需要の増加</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5" name="テキスト ボックス 134"/>
          <p:cNvSpPr txBox="1"/>
          <p:nvPr/>
        </p:nvSpPr>
        <p:spPr>
          <a:xfrm>
            <a:off x="7199498" y="519180"/>
            <a:ext cx="110877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Society5.0</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の実現</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 name="テキスト ボックス 135"/>
          <p:cNvSpPr txBox="1"/>
          <p:nvPr/>
        </p:nvSpPr>
        <p:spPr>
          <a:xfrm>
            <a:off x="7355909" y="979083"/>
            <a:ext cx="81025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万博、ＩＲの</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インパクト</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 name="テキスト ボックス 136"/>
          <p:cNvSpPr txBox="1"/>
          <p:nvPr/>
        </p:nvSpPr>
        <p:spPr>
          <a:xfrm>
            <a:off x="8151045" y="1063962"/>
            <a:ext cx="110877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都市のスポンジ化</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8" name="テキスト ボックス 137"/>
          <p:cNvSpPr txBox="1"/>
          <p:nvPr/>
        </p:nvSpPr>
        <p:spPr>
          <a:xfrm>
            <a:off x="7862288" y="719038"/>
            <a:ext cx="1297321"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都市のメガリージョン化</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9" name="テキスト ボックス 138"/>
          <p:cNvSpPr txBox="1"/>
          <p:nvPr/>
        </p:nvSpPr>
        <p:spPr>
          <a:xfrm>
            <a:off x="1292355" y="6577479"/>
            <a:ext cx="1108776"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人生</a:t>
            </a:r>
            <a:r>
              <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100</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年時代</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0" name="テキスト ボックス 139"/>
          <p:cNvSpPr txBox="1"/>
          <p:nvPr/>
        </p:nvSpPr>
        <p:spPr>
          <a:xfrm>
            <a:off x="2376519" y="6477094"/>
            <a:ext cx="1108776"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個人の幸福感、</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充足感の多様化</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1" name="テキスト ボックス 140"/>
          <p:cNvSpPr txBox="1"/>
          <p:nvPr/>
        </p:nvSpPr>
        <p:spPr>
          <a:xfrm>
            <a:off x="3657229" y="6488668"/>
            <a:ext cx="133132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科学技術の進展による</a:t>
            </a:r>
            <a:endParaRPr kumimoji="1" lang="en-US" altLang="ja-JP"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様々な制約からの解放</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2" name="テキスト ボックス 141"/>
          <p:cNvSpPr txBox="1"/>
          <p:nvPr/>
        </p:nvSpPr>
        <p:spPr>
          <a:xfrm>
            <a:off x="5037629" y="6521153"/>
            <a:ext cx="839502"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働き方改革</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3" name="テキスト ボックス 142"/>
          <p:cNvSpPr txBox="1"/>
          <p:nvPr/>
        </p:nvSpPr>
        <p:spPr>
          <a:xfrm>
            <a:off x="5830456" y="6516996"/>
            <a:ext cx="1041262"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シェアリングの進行</a:t>
            </a:r>
            <a:endPar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4" name="楕円 143"/>
          <p:cNvSpPr/>
          <p:nvPr/>
        </p:nvSpPr>
        <p:spPr>
          <a:xfrm rot="7485916">
            <a:off x="4627298" y="2788958"/>
            <a:ext cx="4088247" cy="2367726"/>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6" name="楕円 145"/>
          <p:cNvSpPr/>
          <p:nvPr/>
        </p:nvSpPr>
        <p:spPr>
          <a:xfrm rot="5400000">
            <a:off x="4870134" y="469989"/>
            <a:ext cx="2148937" cy="282261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9" name="楕円 148"/>
          <p:cNvSpPr/>
          <p:nvPr/>
        </p:nvSpPr>
        <p:spPr>
          <a:xfrm rot="7485916">
            <a:off x="4922281" y="3779353"/>
            <a:ext cx="1742807" cy="133913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0" name="楕円 149"/>
          <p:cNvSpPr/>
          <p:nvPr/>
        </p:nvSpPr>
        <p:spPr>
          <a:xfrm rot="10800000">
            <a:off x="3091473" y="4626644"/>
            <a:ext cx="2830176" cy="775469"/>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1" name="テキスト ボックス 150"/>
          <p:cNvSpPr txBox="1"/>
          <p:nvPr/>
        </p:nvSpPr>
        <p:spPr>
          <a:xfrm>
            <a:off x="4103742" y="3490198"/>
            <a:ext cx="916682" cy="430887"/>
          </a:xfrm>
          <a:prstGeom prst="rect">
            <a:avLst/>
          </a:prstGeom>
          <a:solidFill>
            <a:srgbClr val="D9D9D9">
              <a:alpha val="14902"/>
            </a:srgbClr>
          </a:solidFill>
          <a:ln>
            <a:solidFill>
              <a:srgbClr val="000000">
                <a:alpha val="12941"/>
              </a:srgbClr>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多様な主体</a:t>
            </a:r>
            <a:endParaRPr kumimoji="1" lang="en-US" altLang="ja-JP" sz="1100"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による共創</a:t>
            </a:r>
            <a:endParaRPr kumimoji="1" lang="en-US" altLang="ja-JP" sz="1100" b="1"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52" name="メモ 151"/>
          <p:cNvSpPr/>
          <p:nvPr/>
        </p:nvSpPr>
        <p:spPr>
          <a:xfrm>
            <a:off x="1830902" y="2017694"/>
            <a:ext cx="1071350" cy="389609"/>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53" name="テキスト ボックス 152"/>
          <p:cNvSpPr txBox="1"/>
          <p:nvPr/>
        </p:nvSpPr>
        <p:spPr>
          <a:xfrm>
            <a:off x="1834670" y="2020197"/>
            <a:ext cx="115657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インフラ拠点としての都市モデル</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54" name="メモ 153"/>
          <p:cNvSpPr/>
          <p:nvPr/>
        </p:nvSpPr>
        <p:spPr>
          <a:xfrm>
            <a:off x="1173929" y="5321923"/>
            <a:ext cx="1071350" cy="375847"/>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55" name="テキスト ボックス 154"/>
          <p:cNvSpPr txBox="1"/>
          <p:nvPr/>
        </p:nvSpPr>
        <p:spPr>
          <a:xfrm>
            <a:off x="1237603" y="5321923"/>
            <a:ext cx="103225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国境を越えた</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労働力の流動</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56" name="メモ 155"/>
          <p:cNvSpPr/>
          <p:nvPr/>
        </p:nvSpPr>
        <p:spPr>
          <a:xfrm>
            <a:off x="6632916" y="4292785"/>
            <a:ext cx="914400" cy="422017"/>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57" name="テキスト ボックス 156"/>
          <p:cNvSpPr txBox="1"/>
          <p:nvPr/>
        </p:nvSpPr>
        <p:spPr>
          <a:xfrm>
            <a:off x="6559343" y="4292778"/>
            <a:ext cx="1017023" cy="438582"/>
          </a:xfrm>
          <a:prstGeom prst="rect">
            <a:avLst/>
          </a:prstGeom>
          <a:noFill/>
        </p:spPr>
        <p:txBody>
          <a:bodyPr wrap="square" rtlCol="0">
            <a:spAutoFit/>
          </a:bodyPr>
          <a:lstStyle/>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ﾗｲﾌｻｲｴﾝｽ</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ctr" defTabSz="457200" rtl="0" eaLnBrk="1" fontAlgn="auto" latinLnBrk="0" hangingPunct="1">
              <a:lnSpc>
                <a:spcPts val="9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a:t>
            </a:r>
          </a:p>
          <a:p>
            <a:pPr marL="0" marR="0" lvl="0" indent="0" algn="ctr" defTabSz="457200" rtl="0" eaLnBrk="1" fontAlgn="auto" latinLnBrk="0" hangingPunct="1">
              <a:lnSpc>
                <a:spcPts val="9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アート</a:t>
            </a:r>
            <a:endParaRPr kumimoji="1" lang="ja-JP" altLang="en-US" sz="900" b="0" i="0" u="none" strike="noStrike" kern="1200" cap="none" spc="0" normalizeH="0" baseline="0" noProof="0" dirty="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48" name="楕円 147"/>
          <p:cNvSpPr/>
          <p:nvPr/>
        </p:nvSpPr>
        <p:spPr>
          <a:xfrm rot="7485916">
            <a:off x="6791067" y="4727267"/>
            <a:ext cx="1911186" cy="1272123"/>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8" name="メモ 157"/>
          <p:cNvSpPr/>
          <p:nvPr/>
        </p:nvSpPr>
        <p:spPr>
          <a:xfrm>
            <a:off x="846404" y="5787220"/>
            <a:ext cx="1071350" cy="375847"/>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59" name="テキスト ボックス 158"/>
          <p:cNvSpPr txBox="1"/>
          <p:nvPr/>
        </p:nvSpPr>
        <p:spPr>
          <a:xfrm>
            <a:off x="910078" y="5787220"/>
            <a:ext cx="1032254"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世界から挑戦者</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として若者が集う</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29" name="楕円 128"/>
          <p:cNvSpPr/>
          <p:nvPr/>
        </p:nvSpPr>
        <p:spPr>
          <a:xfrm>
            <a:off x="565484" y="5219061"/>
            <a:ext cx="5961334" cy="1139244"/>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0" name="メモ 159"/>
          <p:cNvSpPr/>
          <p:nvPr/>
        </p:nvSpPr>
        <p:spPr>
          <a:xfrm>
            <a:off x="1476911" y="2675920"/>
            <a:ext cx="1071350" cy="389609"/>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61" name="テキスト ボックス 160"/>
          <p:cNvSpPr txBox="1"/>
          <p:nvPr/>
        </p:nvSpPr>
        <p:spPr>
          <a:xfrm>
            <a:off x="1480679" y="2678423"/>
            <a:ext cx="1156578"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災害に強い都市</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モデル</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62" name="メモ 161"/>
          <p:cNvSpPr/>
          <p:nvPr/>
        </p:nvSpPr>
        <p:spPr>
          <a:xfrm>
            <a:off x="951393" y="3250772"/>
            <a:ext cx="1071350" cy="389609"/>
          </a:xfrm>
          <a:prstGeom prst="foldedCorner">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63" name="テキスト ボックス 162"/>
          <p:cNvSpPr txBox="1"/>
          <p:nvPr/>
        </p:nvSpPr>
        <p:spPr>
          <a:xfrm>
            <a:off x="1028448" y="3276721"/>
            <a:ext cx="933459"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少子・高齢化の</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都市モデル</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64" name="メモ 163"/>
          <p:cNvSpPr/>
          <p:nvPr/>
        </p:nvSpPr>
        <p:spPr>
          <a:xfrm>
            <a:off x="5558645" y="1046976"/>
            <a:ext cx="1130349" cy="276366"/>
          </a:xfrm>
          <a:prstGeom prst="foldedCorner">
            <a:avLst/>
          </a:prstGeom>
          <a:solidFill>
            <a:srgbClr val="D7FF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ts val="900"/>
              </a:lnSpc>
              <a:spcBef>
                <a:spcPts val="0"/>
              </a:spcBef>
              <a:spcAft>
                <a:spcPts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65" name="テキスト ボックス 164"/>
          <p:cNvSpPr txBox="1"/>
          <p:nvPr/>
        </p:nvSpPr>
        <p:spPr>
          <a:xfrm>
            <a:off x="5609772" y="1046192"/>
            <a:ext cx="1183800"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SDGs</a:t>
            </a:r>
            <a:r>
              <a:rPr kumimoji="1" lang="ja-JP" altLang="en-US"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rPr>
              <a:t>の地場産業化</a:t>
            </a:r>
            <a:endParaRPr kumimoji="1" lang="en-US" altLang="ja-JP" sz="900" b="0" i="0" u="none" strike="noStrike" kern="1200" cap="none" spc="0" normalizeH="0" baseline="0" noProof="0" dirty="0" smtClean="0">
              <a:ln>
                <a:noFill/>
              </a:ln>
              <a:solidFill>
                <a:prstClr val="black"/>
              </a:solidFill>
              <a:effectLst/>
              <a:uLnTx/>
              <a:uFillTx/>
              <a:latin typeface="HGP明朝E" panose="02020900000000000000" pitchFamily="18" charset="-128"/>
              <a:ea typeface="HGP明朝E" panose="02020900000000000000" pitchFamily="18" charset="-128"/>
              <a:cs typeface="+mn-cs"/>
            </a:endParaRPr>
          </a:p>
        </p:txBody>
      </p:sp>
      <p:sp>
        <p:nvSpPr>
          <p:cNvPr id="166" name="楕円 165"/>
          <p:cNvSpPr/>
          <p:nvPr/>
        </p:nvSpPr>
        <p:spPr>
          <a:xfrm rot="7485916">
            <a:off x="244761" y="2008924"/>
            <a:ext cx="3737411" cy="1272123"/>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7" name="楕円 166"/>
          <p:cNvSpPr/>
          <p:nvPr/>
        </p:nvSpPr>
        <p:spPr>
          <a:xfrm rot="7485916">
            <a:off x="899575" y="1907406"/>
            <a:ext cx="2651271" cy="2565454"/>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8" name="楕円 167"/>
          <p:cNvSpPr/>
          <p:nvPr/>
        </p:nvSpPr>
        <p:spPr>
          <a:xfrm rot="3061597">
            <a:off x="1914700" y="3661073"/>
            <a:ext cx="2800579" cy="1272123"/>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71" name="楕円 170"/>
          <p:cNvSpPr/>
          <p:nvPr/>
        </p:nvSpPr>
        <p:spPr>
          <a:xfrm rot="10800000">
            <a:off x="2425886" y="1377093"/>
            <a:ext cx="2830176" cy="388417"/>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0" name="スライド番号プレースホルダー 1"/>
          <p:cNvSpPr txBox="1">
            <a:spLocks/>
          </p:cNvSpPr>
          <p:nvPr/>
        </p:nvSpPr>
        <p:spPr>
          <a:xfrm>
            <a:off x="8593123" y="6557129"/>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a:solidFill>
                  <a:prstClr val="white"/>
                </a:solidFill>
                <a:latin typeface="ＭＳ ゴシック" panose="020B0609070205080204" pitchFamily="49" charset="-128"/>
                <a:ea typeface="ＭＳ ゴシック" panose="020B0609070205080204" pitchFamily="49" charset="-128"/>
              </a:rPr>
              <a:t>5</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
        <p:nvSpPr>
          <p:cNvPr id="121" name="タイトル 1"/>
          <p:cNvSpPr>
            <a:spLocks noGrp="1"/>
          </p:cNvSpPr>
          <p:nvPr>
            <p:ph type="ctrTitle"/>
          </p:nvPr>
        </p:nvSpPr>
        <p:spPr>
          <a:xfrm>
            <a:off x="0" y="-32057"/>
            <a:ext cx="9137301" cy="389833"/>
          </a:xfrm>
          <a:solidFill>
            <a:srgbClr val="002060"/>
          </a:solidFill>
        </p:spPr>
        <p:txBody>
          <a:bodyPr anchor="ctr">
            <a:noAutofit/>
          </a:bodyPr>
          <a:lstStyle/>
          <a:p>
            <a:r>
              <a:rPr lang="ja-JP" altLang="en-US" sz="1846" b="1" dirty="0">
                <a:solidFill>
                  <a:schemeClr val="bg1"/>
                </a:solidFill>
                <a:latin typeface="Meiryo UI" panose="020B0604030504040204" pitchFamily="50" charset="-128"/>
                <a:ea typeface="Meiryo UI" panose="020B0604030504040204" pitchFamily="50" charset="-128"/>
              </a:rPr>
              <a:t>将来像に関する各委員の主なご意見</a:t>
            </a:r>
            <a:r>
              <a:rPr lang="ja-JP" altLang="en-US" sz="1846" b="1" dirty="0" smtClean="0">
                <a:solidFill>
                  <a:schemeClr val="bg1"/>
                </a:solidFill>
                <a:latin typeface="Meiryo UI" panose="020B0604030504040204" pitchFamily="50" charset="-128"/>
                <a:ea typeface="Meiryo UI" panose="020B0604030504040204" pitchFamily="50" charset="-128"/>
              </a:rPr>
              <a:t>（全体イメージ）</a:t>
            </a:r>
            <a:endParaRPr lang="ja-JP" altLang="en-US" sz="1846"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95595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1"/>
          <p:cNvSpPr txBox="1">
            <a:spLocks/>
          </p:cNvSpPr>
          <p:nvPr/>
        </p:nvSpPr>
        <p:spPr>
          <a:xfrm>
            <a:off x="8593123" y="6557129"/>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smtClean="0">
                <a:solidFill>
                  <a:prstClr val="white"/>
                </a:solidFill>
                <a:latin typeface="ＭＳ ゴシック" panose="020B0609070205080204" pitchFamily="49" charset="-128"/>
                <a:ea typeface="ＭＳ ゴシック" panose="020B0609070205080204" pitchFamily="49" charset="-128"/>
              </a:rPr>
              <a:t>6</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102338" y="484922"/>
            <a:ext cx="8932623" cy="3939540"/>
          </a:xfrm>
          <a:prstGeom prst="rect">
            <a:avLst/>
          </a:prstGeom>
          <a:noFill/>
        </p:spPr>
        <p:txBody>
          <a:bodyPr wrap="square" rtlCol="0">
            <a:spAutoFit/>
          </a:bodyPr>
          <a:lstStyle/>
          <a:p>
            <a:pPr marL="174625" marR="0" lvl="0" indent="-174625" algn="l" defTabSz="457200" rtl="0" eaLnBrk="1" fontAlgn="auto" latinLnBrk="0" hangingPunct="1">
              <a:lnSpc>
                <a:spcPts val="2500"/>
              </a:lnSpc>
              <a:spcBef>
                <a:spcPts val="0"/>
              </a:spcBef>
              <a:spcAft>
                <a:spcPts val="0"/>
              </a:spcAft>
              <a:buClrTx/>
              <a:buSzTx/>
              <a:buFontTx/>
              <a:buNone/>
              <a:tabLst/>
              <a:defRPr/>
            </a:pPr>
            <a:r>
              <a:rPr lang="ja-JP" altLang="en-US" dirty="0" smtClean="0">
                <a:latin typeface="Meiryo UI" panose="020B0604030504040204" pitchFamily="50" charset="-128"/>
                <a:ea typeface="Meiryo UI" panose="020B0604030504040204" pitchFamily="50" charset="-128"/>
              </a:rPr>
              <a:t>○この間のＷＧにおいて、</a:t>
            </a:r>
            <a:r>
              <a:rPr lang="en-US" altLang="ja-JP" dirty="0" smtClean="0">
                <a:latin typeface="Meiryo UI" panose="020B0604030504040204" pitchFamily="50" charset="-128"/>
                <a:ea typeface="Meiryo UI" panose="020B0604030504040204" pitchFamily="50" charset="-128"/>
              </a:rPr>
              <a:t>2050</a:t>
            </a:r>
            <a:r>
              <a:rPr lang="ja-JP" altLang="en-US" dirty="0" smtClean="0">
                <a:latin typeface="Meiryo UI" panose="020B0604030504040204" pitchFamily="50" charset="-128"/>
                <a:ea typeface="Meiryo UI" panose="020B0604030504040204" pitchFamily="50" charset="-128"/>
              </a:rPr>
              <a:t>年の大阪のあるべき将来像については、幅広い観点から議論。</a:t>
            </a:r>
            <a:endParaRPr lang="en-US" altLang="ja-JP" dirty="0" smtClean="0">
              <a:latin typeface="Meiryo UI" panose="020B0604030504040204" pitchFamily="50" charset="-128"/>
              <a:ea typeface="Meiryo UI" panose="020B0604030504040204" pitchFamily="50" charset="-128"/>
            </a:endParaRPr>
          </a:p>
          <a:p>
            <a:pPr marL="174625" marR="0" lvl="0" indent="-174625" algn="l" defTabSz="457200" rtl="0" eaLnBrk="1" fontAlgn="auto" latinLnBrk="0" hangingPunct="1">
              <a:lnSpc>
                <a:spcPts val="2500"/>
              </a:lnSpc>
              <a:spcBef>
                <a:spcPts val="0"/>
              </a:spcBef>
              <a:spcAft>
                <a:spcPts val="0"/>
              </a:spcAft>
              <a:buClrTx/>
              <a:buSzTx/>
              <a:buFontTx/>
              <a:buNone/>
              <a:tabLst/>
              <a:defRPr/>
            </a:pPr>
            <a:endParaRPr lang="en-US" altLang="ja-JP" dirty="0">
              <a:latin typeface="Meiryo UI" panose="020B0604030504040204" pitchFamily="50" charset="-128"/>
              <a:ea typeface="Meiryo UI" panose="020B0604030504040204" pitchFamily="50" charset="-128"/>
            </a:endParaRPr>
          </a:p>
          <a:p>
            <a:pPr marL="174625" marR="0" lvl="0" indent="-174625" algn="l" defTabSz="457200" rtl="0" eaLnBrk="1" fontAlgn="auto" latinLnBrk="0" hangingPunct="1">
              <a:lnSpc>
                <a:spcPts val="2500"/>
              </a:lnSpc>
              <a:spcBef>
                <a:spcPts val="0"/>
              </a:spcBef>
              <a:spcAft>
                <a:spcPts val="0"/>
              </a:spcAft>
              <a:buClrTx/>
              <a:buSzTx/>
              <a:buFontTx/>
              <a:buNone/>
              <a:tabLst/>
              <a:defRPr/>
            </a:pPr>
            <a:r>
              <a:rPr lang="ja-JP" altLang="en-US" dirty="0" smtClean="0">
                <a:latin typeface="Meiryo UI" panose="020B0604030504040204" pitchFamily="50" charset="-128"/>
                <a:ea typeface="Meiryo UI" panose="020B0604030504040204" pitchFamily="50" charset="-128"/>
              </a:rPr>
              <a:t>○今後、年度内のビジョン策定に向けて、これまでのＷＧでいただいた意見を踏まえ、大阪の「将来像のイメージ化」や、その将来像に向けた「今後の施策の方向性」について議論をさらに進めていくことが必要。</a:t>
            </a:r>
            <a:r>
              <a:rPr lang="ja-JP" altLang="en-US" sz="1600" dirty="0" smtClean="0">
                <a:latin typeface="Meiryo UI" panose="020B0604030504040204" pitchFamily="50" charset="-128"/>
                <a:ea typeface="Meiryo UI" panose="020B0604030504040204" pitchFamily="50" charset="-128"/>
              </a:rPr>
              <a:t>（「選択肢を生み出す（クリエイト・チョイス）」から「選択を行う（メイクチョイス）」へ）</a:t>
            </a:r>
            <a:endParaRPr lang="en-US" altLang="ja-JP" sz="1600" dirty="0" smtClean="0">
              <a:latin typeface="Meiryo UI" panose="020B0604030504040204" pitchFamily="50" charset="-128"/>
              <a:ea typeface="Meiryo UI" panose="020B0604030504040204" pitchFamily="50" charset="-128"/>
            </a:endParaRPr>
          </a:p>
          <a:p>
            <a:pPr marL="174625" marR="0" lvl="0" indent="-174625" algn="l" defTabSz="457200" rtl="0" eaLnBrk="1" fontAlgn="auto" latinLnBrk="0" hangingPunct="1">
              <a:lnSpc>
                <a:spcPts val="2500"/>
              </a:lnSpc>
              <a:spcBef>
                <a:spcPts val="0"/>
              </a:spcBef>
              <a:spcAft>
                <a:spcPts val="0"/>
              </a:spcAft>
              <a:buClrTx/>
              <a:buSzTx/>
              <a:buFontTx/>
              <a:buNone/>
              <a:tabLst/>
              <a:defRPr/>
            </a:pPr>
            <a:endParaRPr lang="en-US" altLang="ja-JP" dirty="0">
              <a:latin typeface="Meiryo UI" panose="020B0604030504040204" pitchFamily="50" charset="-128"/>
              <a:ea typeface="Meiryo UI" panose="020B0604030504040204" pitchFamily="50" charset="-128"/>
            </a:endParaRPr>
          </a:p>
          <a:p>
            <a:pPr marL="174625" marR="0" lvl="0" indent="-174625" algn="l" defTabSz="457200" rtl="0" eaLnBrk="1" fontAlgn="auto" latinLnBrk="0" hangingPunct="1">
              <a:lnSpc>
                <a:spcPts val="2500"/>
              </a:lnSpc>
              <a:spcBef>
                <a:spcPts val="0"/>
              </a:spcBef>
              <a:spcAft>
                <a:spcPts val="0"/>
              </a:spcAft>
              <a:buClrTx/>
              <a:buSzTx/>
              <a:buFontTx/>
              <a:buNone/>
              <a:tabLst/>
              <a:defRPr/>
            </a:pPr>
            <a:r>
              <a:rPr lang="ja-JP" altLang="en-US" dirty="0" smtClean="0">
                <a:latin typeface="Meiryo UI" panose="020B0604030504040204" pitchFamily="50" charset="-128"/>
                <a:ea typeface="Meiryo UI" panose="020B0604030504040204" pitchFamily="50" charset="-128"/>
              </a:rPr>
              <a:t>○これからのＷＧにおける議論については、まず、</a:t>
            </a:r>
            <a:r>
              <a:rPr lang="ja-JP" altLang="en-US" b="1" dirty="0" smtClean="0">
                <a:latin typeface="Meiryo UI" panose="020B0604030504040204" pitchFamily="50" charset="-128"/>
                <a:ea typeface="Meiryo UI" panose="020B0604030504040204" pitchFamily="50" charset="-128"/>
              </a:rPr>
              <a:t>「将来像の軸となる考え方」</a:t>
            </a:r>
            <a:r>
              <a:rPr lang="ja-JP" altLang="en-US" dirty="0" smtClean="0">
                <a:latin typeface="Meiryo UI" panose="020B0604030504040204" pitchFamily="50" charset="-128"/>
                <a:ea typeface="Meiryo UI" panose="020B0604030504040204" pitchFamily="50" charset="-128"/>
              </a:rPr>
              <a:t>を明らかにし、その後、</a:t>
            </a:r>
            <a:r>
              <a:rPr lang="ja-JP" altLang="en-US" b="1" dirty="0" smtClean="0">
                <a:latin typeface="Meiryo UI" panose="020B0604030504040204" pitchFamily="50" charset="-128"/>
                <a:ea typeface="Meiryo UI" panose="020B0604030504040204" pitchFamily="50" charset="-128"/>
              </a:rPr>
              <a:t>「将来像のイメージ化」</a:t>
            </a:r>
            <a:r>
              <a:rPr lang="ja-JP" altLang="en-US"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「将来像に向けた施策の方向性の具体化」</a:t>
            </a:r>
            <a:r>
              <a:rPr lang="ja-JP" altLang="en-US" dirty="0" smtClean="0">
                <a:latin typeface="Meiryo UI" panose="020B0604030504040204" pitchFamily="50" charset="-128"/>
                <a:ea typeface="Meiryo UI" panose="020B0604030504040204" pitchFamily="50" charset="-128"/>
              </a:rPr>
              <a:t>について、議論を深め、それぞれについて明らかにしていく。</a:t>
            </a:r>
            <a:endParaRPr lang="en-US" altLang="ja-JP" dirty="0" smtClean="0">
              <a:latin typeface="Meiryo UI" panose="020B0604030504040204" pitchFamily="50" charset="-128"/>
              <a:ea typeface="Meiryo UI" panose="020B0604030504040204" pitchFamily="50" charset="-128"/>
            </a:endParaRPr>
          </a:p>
          <a:p>
            <a:pPr marL="174625" marR="0" lvl="0" indent="-174625" algn="l" defTabSz="457200" rtl="0" eaLnBrk="1" fontAlgn="auto" latinLnBrk="0" hangingPunct="1">
              <a:lnSpc>
                <a:spcPts val="2500"/>
              </a:lnSpc>
              <a:spcBef>
                <a:spcPts val="0"/>
              </a:spcBef>
              <a:spcAft>
                <a:spcPts val="0"/>
              </a:spcAft>
              <a:buClrTx/>
              <a:buSzTx/>
              <a:buFontTx/>
              <a:buNone/>
              <a:tabLst/>
              <a:defRPr/>
            </a:pPr>
            <a:endParaRPr lang="en-US" altLang="ja-JP" dirty="0">
              <a:latin typeface="Meiryo UI" panose="020B0604030504040204" pitchFamily="50" charset="-128"/>
              <a:ea typeface="Meiryo UI" panose="020B0604030504040204" pitchFamily="50" charset="-128"/>
            </a:endParaRPr>
          </a:p>
          <a:p>
            <a:pPr marL="174625" marR="0" lvl="0" indent="-174625" algn="l" defTabSz="457200" rtl="0" eaLnBrk="1" fontAlgn="auto" latinLnBrk="0" hangingPunct="1">
              <a:lnSpc>
                <a:spcPts val="2500"/>
              </a:lnSpc>
              <a:spcBef>
                <a:spcPts val="0"/>
              </a:spcBef>
              <a:spcAft>
                <a:spcPts val="0"/>
              </a:spcAft>
              <a:buClrTx/>
              <a:buSzTx/>
              <a:buFontTx/>
              <a:buNone/>
              <a:tabLst/>
              <a:defRPr/>
            </a:pPr>
            <a:r>
              <a:rPr lang="ja-JP" altLang="en-US" dirty="0" smtClean="0">
                <a:latin typeface="Meiryo UI" panose="020B0604030504040204" pitchFamily="50" charset="-128"/>
                <a:ea typeface="Meiryo UI" panose="020B0604030504040204" pitchFamily="50" charset="-128"/>
              </a:rPr>
              <a:t>○　なお、施策の方向性については、これまでＷＧにおいてお示しした、</a:t>
            </a:r>
            <a:r>
              <a:rPr lang="ja-JP" altLang="en-US" b="1" dirty="0" smtClean="0">
                <a:latin typeface="Meiryo UI" panose="020B0604030504040204" pitchFamily="50" charset="-128"/>
                <a:ea typeface="Meiryo UI" panose="020B0604030504040204" pitchFamily="50" charset="-128"/>
              </a:rPr>
              <a:t>「健康」、「持続可能」、「国際都市」</a:t>
            </a:r>
            <a:r>
              <a:rPr lang="ja-JP" altLang="en-US" dirty="0" smtClean="0">
                <a:latin typeface="Meiryo UI" panose="020B0604030504040204" pitchFamily="50" charset="-128"/>
                <a:ea typeface="Meiryo UI" panose="020B0604030504040204" pitchFamily="50" charset="-128"/>
              </a:rPr>
              <a:t>というキーワードも踏まえ、具体化を図っていく。</a:t>
            </a:r>
            <a:endParaRPr lang="en-US" altLang="ja-JP" dirty="0">
              <a:latin typeface="Meiryo UI" panose="020B0604030504040204" pitchFamily="50" charset="-128"/>
              <a:ea typeface="Meiryo UI" panose="020B0604030504040204" pitchFamily="50" charset="-128"/>
            </a:endParaRPr>
          </a:p>
        </p:txBody>
      </p:sp>
      <p:sp>
        <p:nvSpPr>
          <p:cNvPr id="10" name="タイトル 1"/>
          <p:cNvSpPr txBox="1">
            <a:spLocks/>
          </p:cNvSpPr>
          <p:nvPr/>
        </p:nvSpPr>
        <p:spPr>
          <a:xfrm>
            <a:off x="0" y="-32057"/>
            <a:ext cx="9137301" cy="389833"/>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46" b="1" dirty="0" smtClean="0">
                <a:solidFill>
                  <a:schemeClr val="bg1"/>
                </a:solidFill>
                <a:latin typeface="Meiryo UI" panose="020B0604030504040204" pitchFamily="50" charset="-128"/>
                <a:ea typeface="Meiryo UI" panose="020B0604030504040204" pitchFamily="50" charset="-128"/>
              </a:rPr>
              <a:t>今後のＷＧにおける議論の進め方（案）</a:t>
            </a:r>
            <a:endParaRPr lang="ja-JP" altLang="en-US" sz="1846" b="1"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403412" y="4513136"/>
            <a:ext cx="2164975" cy="369332"/>
          </a:xfrm>
          <a:prstGeom prst="rect">
            <a:avLst/>
          </a:prstGeom>
          <a:noFill/>
        </p:spPr>
        <p:txBody>
          <a:bodyPr wrap="square" rtlCol="0">
            <a:spAutoFit/>
          </a:bodyPr>
          <a:lstStyle/>
          <a:p>
            <a:pPr defTabSz="457200">
              <a:defRPr/>
            </a:pPr>
            <a:r>
              <a:rPr lang="en-US" altLang="ja-JP" sz="1600" b="1" dirty="0" smtClean="0">
                <a:solidFill>
                  <a:prstClr val="black"/>
                </a:solidFill>
                <a:latin typeface="Meiryo UI" panose="020B0604030504040204" pitchFamily="50" charset="-128"/>
                <a:ea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進め方の</a:t>
            </a:r>
            <a:r>
              <a:rPr lang="ja-JP" altLang="en-US" b="1" dirty="0" smtClean="0">
                <a:solidFill>
                  <a:prstClr val="black"/>
                </a:solidFill>
                <a:latin typeface="Meiryo UI" panose="020B0604030504040204" pitchFamily="50" charset="-128"/>
                <a:ea typeface="Meiryo UI" panose="020B0604030504040204" pitchFamily="50" charset="-128"/>
              </a:rPr>
              <a:t>イメージ</a:t>
            </a:r>
            <a:endParaRPr lang="ja-JP" altLang="en-US" b="1" dirty="0">
              <a:solidFill>
                <a:prstClr val="black"/>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976718" y="4978836"/>
            <a:ext cx="4787153" cy="369332"/>
          </a:xfrm>
          <a:prstGeom prst="rect">
            <a:avLst/>
          </a:prstGeom>
          <a:noFill/>
          <a:ln>
            <a:solidFill>
              <a:srgbClr val="14C3EC"/>
            </a:solidFill>
          </a:ln>
        </p:spPr>
        <p:txBody>
          <a:bodyPr wrap="square" rtlCol="0">
            <a:spAutoFit/>
          </a:bodyPr>
          <a:lstStyle/>
          <a:p>
            <a:pPr algn="ctr"/>
            <a:r>
              <a:rPr kumimoji="1" lang="ja-JP" altLang="en-US" dirty="0" smtClean="0">
                <a:latin typeface="HGS創英角ﾎﾟｯﾌﾟ体" panose="040B0A00000000000000" pitchFamily="50" charset="-128"/>
                <a:ea typeface="HGS創英角ﾎﾟｯﾌﾟ体" panose="040B0A00000000000000" pitchFamily="50" charset="-128"/>
              </a:rPr>
              <a:t>将来像の軸となる考え方</a:t>
            </a:r>
            <a:endParaRPr kumimoji="1" lang="ja-JP" altLang="en-US" dirty="0">
              <a:latin typeface="HGS創英角ﾎﾟｯﾌﾟ体" panose="040B0A00000000000000" pitchFamily="50" charset="-128"/>
              <a:ea typeface="HGS創英角ﾎﾟｯﾌﾟ体" panose="040B0A00000000000000" pitchFamily="50" charset="-128"/>
            </a:endParaRPr>
          </a:p>
        </p:txBody>
      </p:sp>
      <p:sp>
        <p:nvSpPr>
          <p:cNvPr id="4" name="二等辺三角形 3"/>
          <p:cNvSpPr/>
          <p:nvPr/>
        </p:nvSpPr>
        <p:spPr>
          <a:xfrm flipV="1">
            <a:off x="3200400" y="5475314"/>
            <a:ext cx="1936377" cy="11866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976718" y="5721122"/>
            <a:ext cx="4787153" cy="369332"/>
          </a:xfrm>
          <a:prstGeom prst="rect">
            <a:avLst/>
          </a:prstGeom>
          <a:noFill/>
          <a:ln>
            <a:solidFill>
              <a:srgbClr val="14C3EC"/>
            </a:solidFill>
          </a:ln>
        </p:spPr>
        <p:txBody>
          <a:bodyPr wrap="square" rtlCol="0">
            <a:spAutoFit/>
          </a:bodyPr>
          <a:lstStyle/>
          <a:p>
            <a:pPr algn="ctr"/>
            <a:r>
              <a:rPr kumimoji="1" lang="ja-JP" altLang="en-US" dirty="0" smtClean="0">
                <a:latin typeface="HGS創英角ﾎﾟｯﾌﾟ体" panose="040B0A00000000000000" pitchFamily="50" charset="-128"/>
                <a:ea typeface="HGS創英角ﾎﾟｯﾌﾟ体" panose="040B0A00000000000000" pitchFamily="50" charset="-128"/>
              </a:rPr>
              <a:t>将来像のイメージ化</a:t>
            </a:r>
            <a:endParaRPr kumimoji="1" lang="ja-JP" altLang="en-US" dirty="0">
              <a:latin typeface="HGS創英角ﾎﾟｯﾌﾟ体" panose="040B0A00000000000000" pitchFamily="50" charset="-128"/>
              <a:ea typeface="HGS創英角ﾎﾟｯﾌﾟ体" panose="040B0A00000000000000" pitchFamily="50" charset="-128"/>
            </a:endParaRPr>
          </a:p>
        </p:txBody>
      </p:sp>
      <p:sp>
        <p:nvSpPr>
          <p:cNvPr id="13" name="二等辺三角形 12"/>
          <p:cNvSpPr/>
          <p:nvPr/>
        </p:nvSpPr>
        <p:spPr>
          <a:xfrm flipV="1">
            <a:off x="3200400" y="6158269"/>
            <a:ext cx="1936377" cy="11866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1976718" y="6372463"/>
            <a:ext cx="4787153" cy="369332"/>
          </a:xfrm>
          <a:prstGeom prst="rect">
            <a:avLst/>
          </a:prstGeom>
          <a:noFill/>
          <a:ln>
            <a:solidFill>
              <a:srgbClr val="14C3EC"/>
            </a:solidFill>
          </a:ln>
        </p:spPr>
        <p:txBody>
          <a:bodyPr wrap="square" rtlCol="0">
            <a:spAutoFit/>
          </a:bodyPr>
          <a:lstStyle/>
          <a:p>
            <a:pPr algn="ctr"/>
            <a:r>
              <a:rPr kumimoji="1" lang="ja-JP" altLang="en-US" dirty="0" smtClean="0">
                <a:latin typeface="HGS創英角ﾎﾟｯﾌﾟ体" panose="040B0A00000000000000" pitchFamily="50" charset="-128"/>
                <a:ea typeface="HGS創英角ﾎﾟｯﾌﾟ体" panose="040B0A00000000000000" pitchFamily="50" charset="-128"/>
              </a:rPr>
              <a:t>将来像に向けた施策の方向性の具体化</a:t>
            </a:r>
            <a:endParaRPr kumimoji="1" lang="ja-JP" altLang="en-US" dirty="0">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223403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0" y="558343"/>
            <a:ext cx="9063537" cy="400110"/>
          </a:xfrm>
          <a:prstGeom prst="rect">
            <a:avLst/>
          </a:prstGeom>
          <a:noFill/>
        </p:spPr>
        <p:txBody>
          <a:bodyPr wrap="square" rtlCol="0">
            <a:spAutoFit/>
          </a:bodyPr>
          <a:lstStyle/>
          <a:p>
            <a:pPr defTabSz="457200">
              <a:defRPr/>
            </a:pP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■大阪の持続的な成長・発展に向けた</a:t>
            </a:r>
            <a:r>
              <a:rPr lang="ja-JP" altLang="en-US" sz="2000" b="1" dirty="0" smtClean="0">
                <a:solidFill>
                  <a:prstClr val="black"/>
                </a:solidFill>
                <a:latin typeface="Meiryo UI" panose="020B0604030504040204" pitchFamily="50" charset="-128"/>
                <a:ea typeface="Meiryo UI" panose="020B0604030504040204" pitchFamily="50" charset="-128"/>
              </a:rPr>
              <a:t>将来像を描くうえで「</a:t>
            </a:r>
            <a:r>
              <a:rPr lang="ja-JP" altLang="en-US" sz="2000" b="1" dirty="0">
                <a:solidFill>
                  <a:prstClr val="black"/>
                </a:solidFill>
                <a:latin typeface="Meiryo UI" panose="020B0604030504040204" pitchFamily="50" charset="-128"/>
                <a:ea typeface="Meiryo UI" panose="020B0604030504040204" pitchFamily="50" charset="-128"/>
              </a:rPr>
              <a:t>軸」となる考え方（案</a:t>
            </a:r>
            <a:r>
              <a:rPr lang="ja-JP" altLang="en-US" sz="2000" b="1" dirty="0" smtClean="0">
                <a:solidFill>
                  <a:prstClr val="black"/>
                </a:solidFill>
                <a:latin typeface="Meiryo UI" panose="020B0604030504040204" pitchFamily="50" charset="-128"/>
                <a:ea typeface="Meiryo UI" panose="020B0604030504040204" pitchFamily="50" charset="-128"/>
              </a:rPr>
              <a:t>）</a:t>
            </a:r>
            <a:endParaRPr lang="ja-JP" altLang="en-US" sz="2000" b="1" dirty="0">
              <a:solidFill>
                <a:prstClr val="black"/>
              </a:solidFill>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19942" y="1570709"/>
            <a:ext cx="8697416" cy="5078313"/>
          </a:xfrm>
          <a:prstGeom prst="rect">
            <a:avLst/>
          </a:prstGeom>
          <a:solidFill>
            <a:schemeClr val="accent1">
              <a:lumMod val="20000"/>
              <a:lumOff val="80000"/>
            </a:schemeClr>
          </a:solidFill>
        </p:spPr>
        <p:txBody>
          <a:bodyPr wrap="square" rtlCol="0">
            <a:spAutoFit/>
          </a:bodyPr>
          <a:lstStyle/>
          <a:p>
            <a:pPr marL="174625" marR="0" lvl="0" indent="-174625" algn="l" defTabSz="457200" rtl="0" eaLnBrk="1" fontAlgn="auto" latinLnBrk="0" hangingPunct="1">
              <a:lnSpc>
                <a:spcPct val="150000"/>
              </a:lnSpc>
              <a:spcBef>
                <a:spcPts val="0"/>
              </a:spcBef>
              <a:spcAft>
                <a:spcPts val="0"/>
              </a:spcAft>
              <a:buClrTx/>
              <a:buSzTx/>
              <a:buFontTx/>
              <a:buNone/>
              <a:tabLst/>
              <a:defRPr/>
            </a:pPr>
            <a:r>
              <a:rPr lang="ja-JP" altLang="en-US" dirty="0" smtClean="0">
                <a:latin typeface="Meiryo UI" panose="020B0604030504040204" pitchFamily="50" charset="-128"/>
                <a:ea typeface="Meiryo UI" panose="020B0604030504040204" pitchFamily="50" charset="-128"/>
              </a:rPr>
              <a:t>➢万博では、「未来社会の実験場」というコンセプトのもと、</a:t>
            </a:r>
            <a:r>
              <a:rPr lang="ja-JP" altLang="en-US" b="1" dirty="0" smtClean="0">
                <a:latin typeface="Meiryo UI" panose="020B0604030504040204" pitchFamily="50" charset="-128"/>
                <a:ea typeface="Meiryo UI" panose="020B0604030504040204" pitchFamily="50" charset="-128"/>
              </a:rPr>
              <a:t>新たな技術やサービス、システムの実証、社会実装に向けたチャレンジ</a:t>
            </a:r>
            <a:r>
              <a:rPr lang="ja-JP" altLang="en-US" dirty="0" smtClean="0">
                <a:latin typeface="Meiryo UI" panose="020B0604030504040204" pitchFamily="50" charset="-128"/>
                <a:ea typeface="Meiryo UI" panose="020B0604030504040204" pitchFamily="50" charset="-128"/>
              </a:rPr>
              <a:t>が行われる。</a:t>
            </a:r>
            <a:endParaRPr lang="en-US" altLang="ja-JP" dirty="0" smtClean="0">
              <a:latin typeface="Meiryo UI" panose="020B0604030504040204" pitchFamily="50" charset="-128"/>
              <a:ea typeface="Meiryo UI" panose="020B0604030504040204" pitchFamily="50" charset="-128"/>
            </a:endParaRPr>
          </a:p>
          <a:p>
            <a:pPr marL="93663" marR="0" lvl="0" indent="-93663" algn="l" defTabSz="457200" rtl="0" eaLnBrk="1" fontAlgn="auto" latinLnBrk="0" hangingPunct="1">
              <a:lnSpc>
                <a:spcPct val="150000"/>
              </a:lnSpc>
              <a:spcBef>
                <a:spcPts val="0"/>
              </a:spcBef>
              <a:spcAft>
                <a:spcPts val="0"/>
              </a:spcAft>
              <a:buClrTx/>
              <a:buSzTx/>
              <a:buFontTx/>
              <a:buNone/>
              <a:tabLst/>
              <a:defRPr/>
            </a:pPr>
            <a:endParaRPr kumimoji="1" lang="en-US" altLang="ja-JP"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93663" marR="0" lvl="0" indent="-93663" algn="l" defTabSz="457200" rtl="0" eaLnBrk="1" fontAlgn="auto" latinLnBrk="0" hangingPunct="1">
              <a:lnSpc>
                <a:spcPct val="150000"/>
              </a:lnSpc>
              <a:spcBef>
                <a:spcPts val="0"/>
              </a:spcBef>
              <a:spcAft>
                <a:spcPts val="0"/>
              </a:spcAft>
              <a:buClrTx/>
              <a:buSzTx/>
              <a:buFontTx/>
              <a:buNone/>
              <a:tabLst/>
              <a:defRPr/>
            </a:pPr>
            <a:r>
              <a:rPr lang="ja-JP" altLang="en-US" dirty="0" smtClean="0">
                <a:latin typeface="Meiryo UI" panose="020B0604030504040204" pitchFamily="50" charset="-128"/>
                <a:ea typeface="Meiryo UI" panose="020B0604030504040204" pitchFamily="50" charset="-128"/>
              </a:rPr>
              <a:t>➢万博で生まれた</a:t>
            </a:r>
            <a:r>
              <a:rPr lang="ja-JP" altLang="en-US" b="1" dirty="0" smtClean="0">
                <a:latin typeface="Meiryo UI" panose="020B0604030504040204" pitchFamily="50" charset="-128"/>
                <a:ea typeface="Meiryo UI" panose="020B0604030504040204" pitchFamily="50" charset="-128"/>
              </a:rPr>
              <a:t>新たなイノベーションを、万博後の社会に実装していくことで、大阪をさらに成長・発展</a:t>
            </a:r>
            <a:r>
              <a:rPr lang="ja-JP" altLang="en-US" dirty="0" smtClean="0">
                <a:latin typeface="Meiryo UI" panose="020B0604030504040204" pitchFamily="50" charset="-128"/>
                <a:ea typeface="Meiryo UI" panose="020B0604030504040204" pitchFamily="50" charset="-128"/>
              </a:rPr>
              <a:t>させるとともに、この成果を</a:t>
            </a:r>
            <a:r>
              <a:rPr lang="ja-JP" altLang="en-US" b="1" dirty="0" smtClean="0">
                <a:latin typeface="Meiryo UI" panose="020B0604030504040204" pitchFamily="50" charset="-128"/>
                <a:ea typeface="Meiryo UI" panose="020B0604030504040204" pitchFamily="50" charset="-128"/>
              </a:rPr>
              <a:t>ＳＤＧｓの達成、世界の課題解決につなげていく</a:t>
            </a:r>
            <a:r>
              <a:rPr lang="ja-JP" altLang="en-US" dirty="0" smtClean="0">
                <a:latin typeface="Meiryo UI" panose="020B0604030504040204" pitchFamily="50" charset="-128"/>
                <a:ea typeface="Meiryo UI" panose="020B0604030504040204" pitchFamily="50" charset="-128"/>
              </a:rPr>
              <a:t>ことが重要。</a:t>
            </a:r>
            <a:endParaRPr lang="en-US" altLang="ja-JP" dirty="0" smtClean="0">
              <a:latin typeface="Meiryo UI" panose="020B0604030504040204" pitchFamily="50" charset="-128"/>
              <a:ea typeface="Meiryo UI" panose="020B0604030504040204" pitchFamily="50" charset="-128"/>
            </a:endParaRPr>
          </a:p>
          <a:p>
            <a:pPr marL="93663" marR="0" lvl="0" indent="-93663" algn="l" defTabSz="457200" rtl="0" eaLnBrk="1" fontAlgn="auto" latinLnBrk="0" hangingPunct="1">
              <a:lnSpc>
                <a:spcPct val="150000"/>
              </a:lnSpc>
              <a:spcBef>
                <a:spcPts val="0"/>
              </a:spcBef>
              <a:spcAft>
                <a:spcPts val="0"/>
              </a:spcAft>
              <a:buClrTx/>
              <a:buSzTx/>
              <a:buFontTx/>
              <a:buNone/>
              <a:tabLst/>
              <a:defRPr/>
            </a:pPr>
            <a:endParaRPr lang="en-US" altLang="ja-JP" dirty="0" smtClean="0">
              <a:latin typeface="Meiryo UI" panose="020B0604030504040204" pitchFamily="50" charset="-128"/>
              <a:ea typeface="Meiryo UI" panose="020B0604030504040204" pitchFamily="50" charset="-128"/>
            </a:endParaRPr>
          </a:p>
          <a:p>
            <a:pPr marL="93663" marR="0" lvl="0" indent="-93663" algn="l" defTabSz="457200" rtl="0" eaLnBrk="1" fontAlgn="auto" latinLnBrk="0" hangingPunct="1">
              <a:lnSpc>
                <a:spcPct val="150000"/>
              </a:lnSpc>
              <a:spcBef>
                <a:spcPts val="0"/>
              </a:spcBef>
              <a:spcAft>
                <a:spcPts val="0"/>
              </a:spcAft>
              <a:buClrTx/>
              <a:buSzTx/>
              <a:buFontTx/>
              <a:buNone/>
              <a:tabLst/>
              <a:defRPr/>
            </a:pPr>
            <a:r>
              <a:rPr lang="ja-JP" altLang="en-US" dirty="0" smtClean="0">
                <a:latin typeface="Meiryo UI" panose="020B0604030504040204" pitchFamily="50" charset="-128"/>
                <a:ea typeface="Meiryo UI" panose="020B0604030504040204" pitchFamily="50" charset="-128"/>
              </a:rPr>
              <a:t>➢こうした</a:t>
            </a:r>
            <a:r>
              <a:rPr lang="ja-JP" altLang="en-US" dirty="0">
                <a:latin typeface="Meiryo UI" panose="020B0604030504040204" pitchFamily="50" charset="-128"/>
                <a:ea typeface="Meiryo UI" panose="020B0604030504040204" pitchFamily="50" charset="-128"/>
              </a:rPr>
              <a:t>考え方</a:t>
            </a:r>
            <a:r>
              <a:rPr lang="ja-JP" altLang="en-US" dirty="0" smtClean="0">
                <a:latin typeface="Meiryo UI" panose="020B0604030504040204" pitchFamily="50" charset="-128"/>
                <a:ea typeface="Meiryo UI" panose="020B0604030504040204" pitchFamily="50" charset="-128"/>
              </a:rPr>
              <a:t>のもと、</a:t>
            </a:r>
            <a:r>
              <a:rPr lang="en-US" altLang="ja-JP" dirty="0" smtClean="0">
                <a:latin typeface="Meiryo UI" panose="020B0604030504040204" pitchFamily="50" charset="-128"/>
                <a:ea typeface="Meiryo UI" panose="020B0604030504040204" pitchFamily="50" charset="-128"/>
              </a:rPr>
              <a:t>2025</a:t>
            </a:r>
            <a:r>
              <a:rPr lang="ja-JP" altLang="en-US" dirty="0" smtClean="0">
                <a:latin typeface="Meiryo UI" panose="020B0604030504040204" pitchFamily="50" charset="-128"/>
                <a:ea typeface="Meiryo UI" panose="020B0604030504040204" pitchFamily="50" charset="-128"/>
              </a:rPr>
              <a:t>年から、さらに</a:t>
            </a:r>
            <a:r>
              <a:rPr lang="en-US" altLang="ja-JP" dirty="0" smtClean="0">
                <a:latin typeface="Meiryo UI" panose="020B0604030504040204" pitchFamily="50" charset="-128"/>
                <a:ea typeface="Meiryo UI" panose="020B0604030504040204" pitchFamily="50" charset="-128"/>
              </a:rPr>
              <a:t>25</a:t>
            </a:r>
            <a:r>
              <a:rPr lang="ja-JP" altLang="en-US" dirty="0" smtClean="0">
                <a:latin typeface="Meiryo UI" panose="020B0604030504040204" pitchFamily="50" charset="-128"/>
                <a:ea typeface="Meiryo UI" panose="020B0604030504040204" pitchFamily="50" charset="-128"/>
              </a:rPr>
              <a:t>年先となる</a:t>
            </a:r>
            <a:r>
              <a:rPr lang="en-US" altLang="ja-JP" b="1" dirty="0" smtClean="0">
                <a:latin typeface="Meiryo UI" panose="020B0604030504040204" pitchFamily="50" charset="-128"/>
                <a:ea typeface="Meiryo UI" panose="020B0604030504040204" pitchFamily="50" charset="-128"/>
              </a:rPr>
              <a:t>2050</a:t>
            </a:r>
            <a:r>
              <a:rPr lang="ja-JP" altLang="en-US" b="1" dirty="0" smtClean="0">
                <a:latin typeface="Meiryo UI" panose="020B0604030504040204" pitchFamily="50" charset="-128"/>
                <a:ea typeface="Meiryo UI" panose="020B0604030504040204" pitchFamily="50" charset="-128"/>
              </a:rPr>
              <a:t>年を見据え、大阪を持続的に成長・発展させていくための将来像を描いていくためには、まず、その「軸」となる考え方が必要</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marL="93663" marR="0" lvl="0" indent="-93663" algn="l" defTabSz="457200" rtl="0" eaLnBrk="1" fontAlgn="auto" latinLnBrk="0" hangingPunct="1">
              <a:lnSpc>
                <a:spcPct val="150000"/>
              </a:lnSpc>
              <a:spcBef>
                <a:spcPts val="0"/>
              </a:spcBef>
              <a:spcAft>
                <a:spcPts val="0"/>
              </a:spcAft>
              <a:buClrTx/>
              <a:buSzTx/>
              <a:buFontTx/>
              <a:buNone/>
              <a:tabLst/>
              <a:defRPr/>
            </a:pPr>
            <a:endParaRPr lang="en-US" altLang="ja-JP" dirty="0" smtClean="0">
              <a:latin typeface="Meiryo UI" panose="020B0604030504040204" pitchFamily="50" charset="-128"/>
              <a:ea typeface="Meiryo UI" panose="020B0604030504040204" pitchFamily="50" charset="-128"/>
            </a:endParaRPr>
          </a:p>
          <a:p>
            <a:pPr marL="93663" marR="0" lvl="0" indent="-93663" algn="l" defTabSz="457200" rtl="0" eaLnBrk="1" fontAlgn="auto" latinLnBrk="0" hangingPunct="1">
              <a:lnSpc>
                <a:spcPct val="150000"/>
              </a:lnSpc>
              <a:spcBef>
                <a:spcPts val="0"/>
              </a:spcBef>
              <a:spcAft>
                <a:spcPts val="0"/>
              </a:spcAft>
              <a:buClrTx/>
              <a:buSzTx/>
              <a:buFontTx/>
              <a:buNone/>
              <a:tabLst/>
              <a:defRPr/>
            </a:pPr>
            <a:r>
              <a:rPr lang="ja-JP" altLang="en-US" dirty="0" smtClean="0">
                <a:latin typeface="Meiryo UI" panose="020B0604030504040204" pitchFamily="50" charset="-128"/>
                <a:ea typeface="Meiryo UI" panose="020B0604030504040204" pitchFamily="50" charset="-128"/>
              </a:rPr>
              <a:t>➢これまでのＷＧでの議論を踏まえ、</a:t>
            </a:r>
            <a:r>
              <a:rPr lang="ja-JP" altLang="en-US" b="1" dirty="0" smtClean="0">
                <a:latin typeface="Meiryo UI" panose="020B0604030504040204" pitchFamily="50" charset="-128"/>
                <a:ea typeface="Meiryo UI" panose="020B0604030504040204" pitchFamily="50" charset="-128"/>
              </a:rPr>
              <a:t>この「軸」となる考え方について、以下のとおり整理</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21024" y="1159020"/>
            <a:ext cx="1573306" cy="400110"/>
          </a:xfrm>
          <a:prstGeom prst="rect">
            <a:avLst/>
          </a:prstGeom>
          <a:noFill/>
        </p:spPr>
        <p:txBody>
          <a:bodyPr wrap="square" rtlCol="0">
            <a:spAutoFit/>
          </a:bodyPr>
          <a:lstStyle/>
          <a:p>
            <a:pPr defTabSz="457200">
              <a:defRPr/>
            </a:pPr>
            <a:r>
              <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基本認識</a:t>
            </a:r>
            <a:r>
              <a:rPr kumimoji="1" lang="en-US" altLang="ja-JP"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lang="ja-JP" altLang="en-US" sz="2000" b="1" dirty="0">
              <a:solidFill>
                <a:prstClr val="black"/>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a:xfrm>
            <a:off x="0" y="-32057"/>
            <a:ext cx="9137301" cy="389833"/>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46" b="1" dirty="0" smtClean="0">
                <a:solidFill>
                  <a:schemeClr val="bg1"/>
                </a:solidFill>
                <a:latin typeface="Meiryo UI" panose="020B0604030504040204" pitchFamily="50" charset="-128"/>
                <a:ea typeface="Meiryo UI" panose="020B0604030504040204" pitchFamily="50" charset="-128"/>
              </a:rPr>
              <a:t>将来像をイメージしていくうえでの考え方（案）</a:t>
            </a:r>
            <a:endParaRPr lang="ja-JP" altLang="en-US" sz="1846" b="1" dirty="0">
              <a:solidFill>
                <a:schemeClr val="bg1"/>
              </a:solidFill>
              <a:latin typeface="Meiryo UI" panose="020B0604030504040204" pitchFamily="50" charset="-128"/>
              <a:ea typeface="Meiryo UI" panose="020B0604030504040204" pitchFamily="50" charset="-128"/>
            </a:endParaRPr>
          </a:p>
        </p:txBody>
      </p:sp>
      <p:sp>
        <p:nvSpPr>
          <p:cNvPr id="3" name="スライド番号プレースホルダー 1"/>
          <p:cNvSpPr txBox="1">
            <a:spLocks/>
          </p:cNvSpPr>
          <p:nvPr/>
        </p:nvSpPr>
        <p:spPr>
          <a:xfrm>
            <a:off x="8593123" y="6557129"/>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a:solidFill>
                  <a:prstClr val="white"/>
                </a:solidFill>
                <a:latin typeface="ＭＳ ゴシック" panose="020B0609070205080204" pitchFamily="49" charset="-128"/>
                <a:ea typeface="ＭＳ ゴシック" panose="020B0609070205080204" pitchFamily="49" charset="-128"/>
              </a:rPr>
              <a:t>7</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98909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7181" y="556658"/>
            <a:ext cx="8916356" cy="5801588"/>
          </a:xfrm>
          <a:prstGeom prst="rect">
            <a:avLst/>
          </a:prstGeom>
          <a:noFill/>
          <a:ln w="28575">
            <a:solidFill>
              <a:schemeClr val="accent1"/>
            </a:solidFill>
          </a:ln>
        </p:spPr>
        <p:txBody>
          <a:bodyPr wrap="square" rtlCol="0">
            <a:spAutoFit/>
          </a:bodyPr>
          <a:lstStyle/>
          <a:p>
            <a:r>
              <a:rPr lang="ja-JP" altLang="en-US" sz="2000" b="1" u="sng" dirty="0" smtClean="0">
                <a:latin typeface="Meiryo UI" panose="020B0604030504040204" pitchFamily="50" charset="-128"/>
                <a:ea typeface="Meiryo UI" panose="020B0604030504040204" pitchFamily="50" charset="-128"/>
              </a:rPr>
              <a:t>★人が中心となり、集まり、つながる</a:t>
            </a:r>
            <a:endParaRPr kumimoji="1" lang="en-US" altLang="ja-JP" sz="2000" b="1" u="sng"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・これから先の未来、さらに科学技術が進展し</a:t>
            </a:r>
            <a:r>
              <a:rPr lang="ja-JP" altLang="en-US" sz="1300" dirty="0">
                <a:latin typeface="Meiryo UI" panose="020B0604030504040204" pitchFamily="50" charset="-128"/>
                <a:ea typeface="Meiryo UI" panose="020B0604030504040204" pitchFamily="50" charset="-128"/>
              </a:rPr>
              <a:t>、多くの都市の課題が解決されることが予想</a:t>
            </a:r>
            <a:r>
              <a:rPr lang="ja-JP" altLang="en-US" sz="1300" dirty="0" smtClean="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a:p>
            <a:pPr marL="174625" indent="-174625"/>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・こうした中においても、人々が</a:t>
            </a:r>
            <a:r>
              <a:rPr lang="ja-JP" altLang="en-US" sz="1300" b="1" dirty="0" smtClean="0">
                <a:latin typeface="Meiryo UI" panose="020B0604030504040204" pitchFamily="50" charset="-128"/>
                <a:ea typeface="Meiryo UI" panose="020B0604030504040204" pitchFamily="50" charset="-128"/>
              </a:rPr>
              <a:t>健康（</a:t>
            </a:r>
            <a:r>
              <a:rPr lang="en-US" altLang="ja-JP" sz="1300" b="1" dirty="0" smtClean="0">
                <a:latin typeface="Meiryo UI" panose="020B0604030504040204" pitchFamily="50" charset="-128"/>
                <a:ea typeface="Meiryo UI" panose="020B0604030504040204" pitchFamily="50" charset="-128"/>
              </a:rPr>
              <a:t>Well-being=</a:t>
            </a:r>
            <a:r>
              <a:rPr lang="ja-JP" altLang="en-US" sz="1300" b="1" dirty="0" smtClean="0">
                <a:latin typeface="Meiryo UI" panose="020B0604030504040204" pitchFamily="50" charset="-128"/>
                <a:ea typeface="Meiryo UI" panose="020B0604030504040204" pitchFamily="50" charset="-128"/>
              </a:rPr>
              <a:t>肉体的にも、精神的にも、そして社会的にも満たされた状態）でいきいきと生活したいという願い</a:t>
            </a:r>
            <a:r>
              <a:rPr lang="ja-JP" altLang="en-US" sz="1300" dirty="0" smtClean="0">
                <a:latin typeface="Meiryo UI" panose="020B0604030504040204" pitchFamily="50" charset="-128"/>
                <a:ea typeface="Meiryo UI" panose="020B0604030504040204" pitchFamily="50" charset="-128"/>
              </a:rPr>
              <a:t>や、</a:t>
            </a:r>
            <a:r>
              <a:rPr lang="ja-JP" altLang="en-US" sz="1300" b="1" dirty="0" smtClean="0">
                <a:latin typeface="Meiryo UI" panose="020B0604030504040204" pitchFamily="50" charset="-128"/>
                <a:ea typeface="Meiryo UI" panose="020B0604030504040204" pitchFamily="50" charset="-128"/>
              </a:rPr>
              <a:t>「人</a:t>
            </a:r>
            <a:r>
              <a:rPr lang="ja-JP" altLang="en-US" sz="1300" b="1" dirty="0">
                <a:latin typeface="Meiryo UI" panose="020B0604030504040204" pitchFamily="50" charset="-128"/>
                <a:ea typeface="Meiryo UI" panose="020B0604030504040204" pitchFamily="50" charset="-128"/>
              </a:rPr>
              <a:t>が集まり、つながり、そして新たなものを生み出して</a:t>
            </a:r>
            <a:r>
              <a:rPr lang="ja-JP" altLang="en-US" sz="1300" b="1" dirty="0" smtClean="0">
                <a:latin typeface="Meiryo UI" panose="020B0604030504040204" pitchFamily="50" charset="-128"/>
                <a:ea typeface="Meiryo UI" panose="020B0604030504040204" pitchFamily="50" charset="-128"/>
              </a:rPr>
              <a:t>いく」といった都市の</a:t>
            </a:r>
            <a:r>
              <a:rPr lang="ja-JP" altLang="en-US" sz="1300" b="1" dirty="0">
                <a:latin typeface="Meiryo UI" panose="020B0604030504040204" pitchFamily="50" charset="-128"/>
                <a:ea typeface="Meiryo UI" panose="020B0604030504040204" pitchFamily="50" charset="-128"/>
              </a:rPr>
              <a:t>機能は不変的</a:t>
            </a:r>
            <a:r>
              <a:rPr lang="ja-JP" altLang="en-US" sz="1300" dirty="0">
                <a:latin typeface="Meiryo UI" panose="020B0604030504040204" pitchFamily="50" charset="-128"/>
                <a:ea typeface="Meiryo UI" panose="020B0604030504040204" pitchFamily="50" charset="-128"/>
              </a:rPr>
              <a:t>なもの</a:t>
            </a:r>
            <a:r>
              <a:rPr lang="ja-JP" altLang="en-US" sz="1300" dirty="0" smtClean="0">
                <a:latin typeface="Meiryo UI" panose="020B0604030504040204" pitchFamily="50" charset="-128"/>
                <a:ea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・大阪は、</a:t>
            </a:r>
            <a:r>
              <a:rPr lang="ja-JP" altLang="en-US" sz="1300" dirty="0">
                <a:latin typeface="Meiryo UI" panose="020B0604030504040204" pitchFamily="50" charset="-128"/>
                <a:ea typeface="Meiryo UI" panose="020B0604030504040204" pitchFamily="50" charset="-128"/>
              </a:rPr>
              <a:t>古くから都市の発展の歴史において、民の力が大きな役割を果たして</a:t>
            </a:r>
            <a:r>
              <a:rPr lang="ja-JP" altLang="en-US" sz="1300" dirty="0" smtClean="0">
                <a:latin typeface="Meiryo UI" panose="020B0604030504040204" pitchFamily="50" charset="-128"/>
                <a:ea typeface="Meiryo UI" panose="020B0604030504040204" pitchFamily="50" charset="-128"/>
              </a:rPr>
              <a:t>きたまちでもある。</a:t>
            </a:r>
            <a:endParaRPr lang="en-US" altLang="ja-JP" sz="1300" dirty="0">
              <a:latin typeface="Meiryo UI" panose="020B0604030504040204" pitchFamily="50" charset="-128"/>
              <a:ea typeface="Meiryo UI" panose="020B0604030504040204" pitchFamily="50" charset="-128"/>
            </a:endParaRPr>
          </a:p>
          <a:p>
            <a:pPr marL="174625" indent="-174625"/>
            <a:r>
              <a:rPr lang="ja-JP" altLang="en-US" sz="1300" dirty="0" smtClean="0">
                <a:latin typeface="Meiryo UI" panose="020B0604030504040204" pitchFamily="50" charset="-128"/>
                <a:ea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rPr>
              <a:t>2050</a:t>
            </a:r>
            <a:r>
              <a:rPr lang="ja-JP" altLang="en-US" sz="1300" dirty="0" smtClean="0">
                <a:latin typeface="Meiryo UI" panose="020B0604030504040204" pitchFamily="50" charset="-128"/>
                <a:ea typeface="Meiryo UI" panose="020B0604030504040204" pitchFamily="50" charset="-128"/>
              </a:rPr>
              <a:t>年に向け、さらに人口減少・高齢化が加速する中、</a:t>
            </a:r>
            <a:r>
              <a:rPr lang="ja-JP" altLang="en-US" sz="1300" b="1" u="sng" dirty="0" smtClean="0">
                <a:latin typeface="Meiryo UI" panose="020B0604030504040204" pitchFamily="50" charset="-128"/>
                <a:ea typeface="Meiryo UI" panose="020B0604030504040204" pitchFamily="50" charset="-128"/>
              </a:rPr>
              <a:t>大阪を、「</a:t>
            </a:r>
            <a:r>
              <a:rPr lang="ja-JP" altLang="en-US" sz="1300" b="1" u="sng" dirty="0">
                <a:latin typeface="Meiryo UI" panose="020B0604030504040204" pitchFamily="50" charset="-128"/>
                <a:ea typeface="Meiryo UI" panose="020B0604030504040204" pitchFamily="50" charset="-128"/>
              </a:rPr>
              <a:t>人</a:t>
            </a:r>
            <a:r>
              <a:rPr lang="ja-JP" altLang="en-US" sz="1300" b="1" u="sng" dirty="0" smtClean="0">
                <a:latin typeface="Meiryo UI" panose="020B0604030504040204" pitchFamily="50" charset="-128"/>
                <a:ea typeface="Meiryo UI" panose="020B0604030504040204" pitchFamily="50" charset="-128"/>
              </a:rPr>
              <a:t>が中心となり、集まり</a:t>
            </a:r>
            <a:r>
              <a:rPr lang="ja-JP" altLang="en-US" sz="1300" b="1" u="sng" dirty="0">
                <a:latin typeface="Meiryo UI" panose="020B0604030504040204" pitchFamily="50" charset="-128"/>
                <a:ea typeface="Meiryo UI" panose="020B0604030504040204" pitchFamily="50" charset="-128"/>
              </a:rPr>
              <a:t>、</a:t>
            </a:r>
            <a:r>
              <a:rPr lang="ja-JP" altLang="en-US" sz="1300" b="1" u="sng" dirty="0" smtClean="0">
                <a:latin typeface="Meiryo UI" panose="020B0604030504040204" pitchFamily="50" charset="-128"/>
                <a:ea typeface="Meiryo UI" panose="020B0604030504040204" pitchFamily="50" charset="-128"/>
              </a:rPr>
              <a:t>つながり」、そして、集まった人たちが健康でいきいきと活躍できる都市へとしていくためには、どのような都市の機能が必要か。</a:t>
            </a:r>
            <a:endParaRPr kumimoji="1" lang="en-US" altLang="ja-JP" sz="1300" b="1" u="sng" dirty="0" smtClean="0">
              <a:latin typeface="Meiryo UI" panose="020B0604030504040204" pitchFamily="50" charset="-128"/>
              <a:ea typeface="Meiryo UI" panose="020B0604030504040204" pitchFamily="50" charset="-128"/>
            </a:endParaRPr>
          </a:p>
          <a:p>
            <a:pPr marL="442913" indent="-442913"/>
            <a:endParaRPr lang="en-US" altLang="ja-JP" sz="1400" dirty="0">
              <a:latin typeface="Meiryo UI" panose="020B0604030504040204" pitchFamily="50" charset="-128"/>
              <a:ea typeface="Meiryo UI" panose="020B0604030504040204" pitchFamily="50" charset="-128"/>
            </a:endParaRPr>
          </a:p>
          <a:p>
            <a:pPr marL="442913" indent="-442913"/>
            <a:r>
              <a:rPr lang="ja-JP" altLang="en-US" sz="2000" b="1" u="sng" dirty="0">
                <a:latin typeface="Meiryo UI" panose="020B0604030504040204" pitchFamily="50" charset="-128"/>
                <a:ea typeface="Meiryo UI" panose="020B0604030504040204" pitchFamily="50" charset="-128"/>
              </a:rPr>
              <a:t>★変化（進化）し続ける（イノベーションの民主化を促進）</a:t>
            </a:r>
            <a:endParaRPr lang="en-US" altLang="ja-JP" sz="2000" b="1" u="sng" dirty="0">
              <a:latin typeface="Meiryo UI" panose="020B0604030504040204" pitchFamily="50" charset="-128"/>
              <a:ea typeface="Meiryo UI" panose="020B0604030504040204" pitchFamily="50" charset="-128"/>
            </a:endParaRPr>
          </a:p>
          <a:p>
            <a:pPr marL="442913" indent="-442913"/>
            <a:endParaRPr lang="en-US" altLang="ja-JP" sz="1400" b="1" dirty="0">
              <a:latin typeface="Meiryo UI" panose="020B0604030504040204" pitchFamily="50" charset="-128"/>
              <a:ea typeface="Meiryo UI" panose="020B0604030504040204" pitchFamily="50" charset="-128"/>
            </a:endParaRPr>
          </a:p>
          <a:p>
            <a:pPr marL="442913" indent="-442913"/>
            <a:r>
              <a:rPr lang="ja-JP" altLang="en-US" sz="1400" dirty="0">
                <a:latin typeface="Meiryo UI" panose="020B0604030504040204" pitchFamily="50" charset="-128"/>
                <a:ea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2050</a:t>
            </a:r>
            <a:r>
              <a:rPr lang="ja-JP" altLang="en-US" sz="1300" dirty="0">
                <a:latin typeface="Meiryo UI" panose="020B0604030504040204" pitchFamily="50" charset="-128"/>
                <a:ea typeface="Meiryo UI" panose="020B0604030504040204" pitchFamily="50" charset="-128"/>
              </a:rPr>
              <a:t>年の将来像を描くということは、これから</a:t>
            </a:r>
            <a:r>
              <a:rPr lang="en-US" altLang="ja-JP" sz="1300" dirty="0">
                <a:latin typeface="Meiryo UI" panose="020B0604030504040204" pitchFamily="50" charset="-128"/>
                <a:ea typeface="Meiryo UI" panose="020B0604030504040204" pitchFamily="50" charset="-128"/>
              </a:rPr>
              <a:t>30</a:t>
            </a:r>
            <a:r>
              <a:rPr lang="ja-JP" altLang="en-US" sz="1300" dirty="0">
                <a:latin typeface="Meiryo UI" panose="020B0604030504040204" pitchFamily="50" charset="-128"/>
                <a:ea typeface="Meiryo UI" panose="020B0604030504040204" pitchFamily="50" charset="-128"/>
              </a:rPr>
              <a:t>年後の将来像をイメージすること。</a:t>
            </a:r>
            <a:endParaRPr lang="en-US" altLang="ja-JP" sz="1300" dirty="0">
              <a:latin typeface="Meiryo UI" panose="020B0604030504040204" pitchFamily="50" charset="-128"/>
              <a:ea typeface="Meiryo UI" panose="020B0604030504040204" pitchFamily="50" charset="-128"/>
            </a:endParaRPr>
          </a:p>
          <a:p>
            <a:pPr marL="174625" indent="-174625"/>
            <a:r>
              <a:rPr lang="ja-JP" altLang="en-US" sz="1300" dirty="0">
                <a:latin typeface="Meiryo UI" panose="020B0604030504040204" pitchFamily="50" charset="-128"/>
                <a:ea typeface="Meiryo UI" panose="020B0604030504040204" pitchFamily="50" charset="-128"/>
              </a:rPr>
              <a:t>　・平成の</a:t>
            </a:r>
            <a:r>
              <a:rPr lang="en-US" altLang="ja-JP" sz="1300" dirty="0">
                <a:latin typeface="Meiryo UI" panose="020B0604030504040204" pitchFamily="50" charset="-128"/>
                <a:ea typeface="Meiryo UI" panose="020B0604030504040204" pitchFamily="50" charset="-128"/>
              </a:rPr>
              <a:t>30</a:t>
            </a:r>
            <a:r>
              <a:rPr lang="ja-JP" altLang="en-US" sz="1300" dirty="0">
                <a:latin typeface="Meiryo UI" panose="020B0604030504040204" pitchFamily="50" charset="-128"/>
                <a:ea typeface="Meiryo UI" panose="020B0604030504040204" pitchFamily="50" charset="-128"/>
              </a:rPr>
              <a:t>年間を振り返っても、</a:t>
            </a:r>
            <a:r>
              <a:rPr lang="ja-JP" altLang="en-US" sz="1300" dirty="0" smtClean="0">
                <a:latin typeface="Meiryo UI" panose="020B0604030504040204" pitchFamily="50" charset="-128"/>
                <a:ea typeface="Meiryo UI" panose="020B0604030504040204" pitchFamily="50" charset="-128"/>
              </a:rPr>
              <a:t>インターネットやスマートフォン</a:t>
            </a:r>
            <a:r>
              <a:rPr lang="ja-JP" altLang="en-US" sz="1300" dirty="0">
                <a:latin typeface="Meiryo UI" panose="020B0604030504040204" pitchFamily="50" charset="-128"/>
                <a:ea typeface="Meiryo UI" panose="020B0604030504040204" pitchFamily="50" charset="-128"/>
              </a:rPr>
              <a:t>の普及をはじめ、社会は大きく変化。これから先、</a:t>
            </a:r>
            <a:r>
              <a:rPr lang="en-US" altLang="ja-JP" sz="1300" dirty="0">
                <a:latin typeface="Meiryo UI" panose="020B0604030504040204" pitchFamily="50" charset="-128"/>
                <a:ea typeface="Meiryo UI" panose="020B0604030504040204" pitchFamily="50" charset="-128"/>
              </a:rPr>
              <a:t>AI</a:t>
            </a:r>
            <a:r>
              <a:rPr lang="ja-JP" altLang="en-US" sz="1300" dirty="0">
                <a:latin typeface="Meiryo UI" panose="020B0604030504040204" pitchFamily="50" charset="-128"/>
                <a:ea typeface="Meiryo UI" panose="020B0604030504040204" pitchFamily="50" charset="-128"/>
              </a:rPr>
              <a:t>技術等</a:t>
            </a:r>
            <a:r>
              <a:rPr lang="ja-JP" altLang="en-US" sz="1300" dirty="0" smtClean="0">
                <a:latin typeface="Meiryo UI" panose="020B0604030504040204" pitchFamily="50" charset="-128"/>
                <a:ea typeface="Meiryo UI" panose="020B0604030504040204" pitchFamily="50" charset="-128"/>
              </a:rPr>
              <a:t>の進展に</a:t>
            </a:r>
            <a:r>
              <a:rPr lang="ja-JP" altLang="en-US" sz="1300" dirty="0">
                <a:latin typeface="Meiryo UI" panose="020B0604030504040204" pitchFamily="50" charset="-128"/>
                <a:ea typeface="Meiryo UI" panose="020B0604030504040204" pitchFamily="50" charset="-128"/>
              </a:rPr>
              <a:t>より</a:t>
            </a:r>
            <a:r>
              <a:rPr lang="ja-JP" altLang="en-US" sz="1300" dirty="0" smtClean="0">
                <a:latin typeface="Meiryo UI" panose="020B0604030504040204" pitchFamily="50" charset="-128"/>
                <a:ea typeface="Meiryo UI" panose="020B0604030504040204" pitchFamily="50" charset="-128"/>
              </a:rPr>
              <a:t>、さらに社会の変化は加速していくことも予想。</a:t>
            </a:r>
            <a:endParaRPr lang="en-US" altLang="ja-JP" sz="1300" dirty="0">
              <a:latin typeface="Meiryo UI" panose="020B0604030504040204" pitchFamily="50" charset="-128"/>
              <a:ea typeface="Meiryo UI" panose="020B0604030504040204" pitchFamily="50" charset="-128"/>
            </a:endParaRPr>
          </a:p>
          <a:p>
            <a:pPr marL="174625" indent="-174625"/>
            <a:r>
              <a:rPr lang="ja-JP" altLang="en-US" sz="1300" dirty="0">
                <a:latin typeface="Meiryo UI" panose="020B0604030504040204" pitchFamily="50" charset="-128"/>
                <a:ea typeface="Meiryo UI" panose="020B0604030504040204" pitchFamily="50" charset="-128"/>
              </a:rPr>
              <a:t>　・こうした中、大阪が持続的に成長・発展していくためには</a:t>
            </a:r>
            <a:r>
              <a:rPr lang="ja-JP" altLang="en-US" sz="1300" dirty="0" smtClean="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rPr>
              <a:t>人々</a:t>
            </a:r>
            <a:r>
              <a:rPr lang="ja-JP" altLang="en-US" sz="1300" b="1" dirty="0">
                <a:latin typeface="Meiryo UI" panose="020B0604030504040204" pitchFamily="50" charset="-128"/>
                <a:ea typeface="Meiryo UI" panose="020B0604030504040204" pitchFamily="50" charset="-128"/>
              </a:rPr>
              <a:t>の日々の生活そのものから新たなイノベーションが</a:t>
            </a:r>
            <a:r>
              <a:rPr lang="ja-JP" altLang="en-US" sz="1300" b="1" dirty="0" smtClean="0">
                <a:latin typeface="Meiryo UI" panose="020B0604030504040204" pitchFamily="50" charset="-128"/>
                <a:ea typeface="Meiryo UI" panose="020B0604030504040204" pitchFamily="50" charset="-128"/>
              </a:rPr>
              <a:t>生まれる（イノベーションの民主化）など</a:t>
            </a:r>
            <a:r>
              <a:rPr lang="ja-JP" altLang="en-US" sz="1300" b="1" dirty="0">
                <a:latin typeface="Meiryo UI" panose="020B0604030504040204" pitchFamily="50" charset="-128"/>
                <a:ea typeface="Meiryo UI" panose="020B0604030504040204" pitchFamily="50" charset="-128"/>
              </a:rPr>
              <a:t>、常に変化し続ける、そして、新しいことにチャレンジできる都市へとさらに発展</a:t>
            </a:r>
            <a:r>
              <a:rPr lang="ja-JP" altLang="en-US" sz="1300" dirty="0">
                <a:latin typeface="Meiryo UI" panose="020B0604030504040204" pitchFamily="50" charset="-128"/>
                <a:ea typeface="Meiryo UI" panose="020B0604030504040204" pitchFamily="50" charset="-128"/>
              </a:rPr>
              <a:t>していかなければならない。</a:t>
            </a:r>
            <a:endParaRPr lang="en-US" altLang="ja-JP" sz="1300" dirty="0">
              <a:latin typeface="Meiryo UI" panose="020B0604030504040204" pitchFamily="50" charset="-128"/>
              <a:ea typeface="Meiryo UI" panose="020B0604030504040204" pitchFamily="50" charset="-128"/>
            </a:endParaRPr>
          </a:p>
          <a:p>
            <a:pPr marL="174625" indent="-174625"/>
            <a:r>
              <a:rPr lang="ja-JP" altLang="en-US" sz="1300" dirty="0">
                <a:latin typeface="Meiryo UI" panose="020B0604030504040204" pitchFamily="50" charset="-128"/>
                <a:ea typeface="Meiryo UI" panose="020B0604030504040204" pitchFamily="50" charset="-128"/>
              </a:rPr>
              <a:t>　・今後、大阪が未来に向けて、</a:t>
            </a:r>
            <a:r>
              <a:rPr lang="ja-JP" altLang="en-US" sz="1300" b="1" u="sng" dirty="0">
                <a:latin typeface="Meiryo UI" panose="020B0604030504040204" pitchFamily="50" charset="-128"/>
                <a:ea typeface="Meiryo UI" panose="020B0604030504040204" pitchFamily="50" charset="-128"/>
              </a:rPr>
              <a:t>「変化（進化）し続ける都市」へなっていくためには、どのような都市の機能が必要か。</a:t>
            </a:r>
          </a:p>
          <a:p>
            <a:endParaRPr kumimoji="1" lang="en-US" altLang="ja-JP" sz="1400" dirty="0" smtClean="0">
              <a:latin typeface="Meiryo UI" panose="020B0604030504040204" pitchFamily="50" charset="-128"/>
              <a:ea typeface="Meiryo UI" panose="020B0604030504040204" pitchFamily="50" charset="-128"/>
            </a:endParaRPr>
          </a:p>
          <a:p>
            <a:r>
              <a:rPr lang="ja-JP" altLang="en-US" sz="2000" b="1" u="sng" dirty="0">
                <a:latin typeface="Meiryo UI" panose="020B0604030504040204" pitchFamily="50" charset="-128"/>
                <a:ea typeface="Meiryo UI" panose="020B0604030504040204" pitchFamily="50" charset="-128"/>
              </a:rPr>
              <a:t>★</a:t>
            </a:r>
            <a:r>
              <a:rPr lang="ja-JP" altLang="en-US" sz="2000" b="1" u="sng" dirty="0" smtClean="0">
                <a:latin typeface="Meiryo UI" panose="020B0604030504040204" pitchFamily="50" charset="-128"/>
                <a:ea typeface="Meiryo UI" panose="020B0604030504040204" pitchFamily="50" charset="-128"/>
              </a:rPr>
              <a:t>「大阪らしさ」を活かし、世界の中</a:t>
            </a:r>
            <a:r>
              <a:rPr lang="ja-JP" altLang="en-US" sz="2000" b="1" u="sng" dirty="0">
                <a:latin typeface="Meiryo UI" panose="020B0604030504040204" pitchFamily="50" charset="-128"/>
                <a:ea typeface="Meiryo UI" panose="020B0604030504040204" pitchFamily="50" charset="-128"/>
              </a:rPr>
              <a:t>で</a:t>
            </a:r>
            <a:r>
              <a:rPr lang="ja-JP" altLang="en-US" sz="2000" b="1" u="sng" dirty="0" smtClean="0">
                <a:latin typeface="Meiryo UI" panose="020B0604030504040204" pitchFamily="50" charset="-128"/>
                <a:ea typeface="Meiryo UI" panose="020B0604030504040204" pitchFamily="50" charset="-128"/>
              </a:rPr>
              <a:t>輝き、選ばれる</a:t>
            </a:r>
            <a:endParaRPr lang="en-US" altLang="ja-JP" sz="2000" b="1" u="sng" dirty="0" smtClean="0">
              <a:latin typeface="Meiryo UI" panose="020B0604030504040204" pitchFamily="50" charset="-128"/>
              <a:ea typeface="Meiryo UI" panose="020B0604030504040204" pitchFamily="50" charset="-128"/>
            </a:endParaRPr>
          </a:p>
          <a:p>
            <a:endParaRPr kumimoji="1" lang="en-US" altLang="ja-JP" b="1" dirty="0" smtClean="0">
              <a:latin typeface="Meiryo UI" panose="020B0604030504040204" pitchFamily="50" charset="-128"/>
              <a:ea typeface="Meiryo UI" panose="020B0604030504040204" pitchFamily="50" charset="-128"/>
            </a:endParaRPr>
          </a:p>
          <a:p>
            <a:pPr marL="174625" indent="-174625"/>
            <a:r>
              <a:rPr kumimoji="1" lang="ja-JP" altLang="en-US" sz="1400" dirty="0" smtClean="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大阪人は、</a:t>
            </a:r>
            <a:r>
              <a:rPr lang="ja-JP" altLang="en-US" sz="1300" dirty="0">
                <a:latin typeface="Meiryo UI" panose="020B0604030504040204" pitchFamily="50" charset="-128"/>
                <a:ea typeface="Meiryo UI" panose="020B0604030504040204" pitchFamily="50" charset="-128"/>
              </a:rPr>
              <a:t>先取の気質に富み、</a:t>
            </a:r>
            <a:r>
              <a:rPr lang="ja-JP" altLang="en-US" sz="1300" dirty="0" smtClean="0">
                <a:latin typeface="Meiryo UI" panose="020B0604030504040204" pitchFamily="50" charset="-128"/>
                <a:ea typeface="Meiryo UI" panose="020B0604030504040204" pitchFamily="50" charset="-128"/>
              </a:rPr>
              <a:t>チャレンジ精神旺盛で、数多くの「世界</a:t>
            </a:r>
            <a:r>
              <a:rPr lang="ja-JP" altLang="en-US" sz="1300" dirty="0">
                <a:latin typeface="Meiryo UI" panose="020B0604030504040204" pitchFamily="50" charset="-128"/>
                <a:ea typeface="Meiryo UI" panose="020B0604030504040204" pitchFamily="50" charset="-128"/>
              </a:rPr>
              <a:t>初・</a:t>
            </a:r>
            <a:r>
              <a:rPr lang="ja-JP" altLang="en-US" sz="1300" dirty="0" smtClean="0">
                <a:latin typeface="Meiryo UI" panose="020B0604030504040204" pitchFamily="50" charset="-128"/>
                <a:ea typeface="Meiryo UI" panose="020B0604030504040204" pitchFamily="50" charset="-128"/>
              </a:rPr>
              <a:t>大阪発」（カップラーメン</a:t>
            </a:r>
            <a:r>
              <a:rPr lang="ja-JP" altLang="en-US" sz="1300" dirty="0">
                <a:latin typeface="Meiryo UI" panose="020B0604030504040204" pitchFamily="50" charset="-128"/>
                <a:ea typeface="Meiryo UI" panose="020B0604030504040204" pitchFamily="50" charset="-128"/>
              </a:rPr>
              <a:t>、回</a:t>
            </a:r>
            <a:r>
              <a:rPr lang="ja-JP" altLang="en-US" sz="1300" dirty="0" err="1">
                <a:latin typeface="Meiryo UI" panose="020B0604030504040204" pitchFamily="50" charset="-128"/>
                <a:ea typeface="Meiryo UI" panose="020B0604030504040204" pitchFamily="50" charset="-128"/>
              </a:rPr>
              <a:t>転ずし</a:t>
            </a:r>
            <a:r>
              <a:rPr lang="ja-JP" altLang="en-US" sz="1300" dirty="0">
                <a:latin typeface="Meiryo UI" panose="020B0604030504040204" pitchFamily="50" charset="-128"/>
                <a:ea typeface="Meiryo UI" panose="020B0604030504040204" pitchFamily="50" charset="-128"/>
              </a:rPr>
              <a:t>、自動改札機</a:t>
            </a:r>
            <a:r>
              <a:rPr lang="ja-JP" altLang="en-US" sz="1300" dirty="0" smtClean="0">
                <a:latin typeface="Meiryo UI" panose="020B0604030504040204" pitchFamily="50" charset="-128"/>
                <a:ea typeface="Meiryo UI" panose="020B0604030504040204" pitchFamily="50" charset="-128"/>
              </a:rPr>
              <a:t>など）を生み出してきた。</a:t>
            </a:r>
            <a:endParaRPr lang="en-US" altLang="ja-JP" sz="1300" dirty="0" smtClean="0">
              <a:latin typeface="Meiryo UI" panose="020B0604030504040204" pitchFamily="50" charset="-128"/>
              <a:ea typeface="Meiryo UI" panose="020B0604030504040204" pitchFamily="50" charset="-128"/>
            </a:endParaRPr>
          </a:p>
          <a:p>
            <a:pPr marL="174625" indent="-174625"/>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・現在も、健康・医療関連産業の集積に加え、「つくれないものはない」と言われるほどのものづくり分野における高い技術力を持っている。</a:t>
            </a:r>
            <a:endParaRPr lang="en-US" altLang="ja-JP" sz="1300" dirty="0" smtClean="0">
              <a:latin typeface="Meiryo UI" panose="020B0604030504040204" pitchFamily="50" charset="-128"/>
              <a:ea typeface="Meiryo UI" panose="020B0604030504040204" pitchFamily="50" charset="-128"/>
            </a:endParaRPr>
          </a:p>
          <a:p>
            <a:pPr marL="174625" indent="-174625"/>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・また、歴史、文化をはじめ、最新のエンターテインメントなど、多様な都市魅力を有している。</a:t>
            </a:r>
            <a:endParaRPr lang="en-US" altLang="ja-JP" sz="1300" dirty="0" smtClean="0">
              <a:latin typeface="Meiryo UI" panose="020B0604030504040204" pitchFamily="50" charset="-128"/>
              <a:ea typeface="Meiryo UI" panose="020B0604030504040204" pitchFamily="50" charset="-128"/>
            </a:endParaRPr>
          </a:p>
          <a:p>
            <a:pPr marL="174625" indent="-174625"/>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rPr>
              <a:t>大阪には、こうした世界に誇れる「大阪人の気質」、「都市としての力」がある。</a:t>
            </a:r>
            <a:endParaRPr lang="en-US" altLang="ja-JP" sz="1300" b="1" dirty="0" smtClean="0">
              <a:latin typeface="Meiryo UI" panose="020B0604030504040204" pitchFamily="50" charset="-128"/>
              <a:ea typeface="Meiryo UI" panose="020B0604030504040204" pitchFamily="50" charset="-128"/>
            </a:endParaRPr>
          </a:p>
          <a:p>
            <a:pPr marL="174625" indent="-174625"/>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・今後、さらに、</a:t>
            </a:r>
            <a:r>
              <a:rPr lang="ja-JP" altLang="en-US" sz="1300" b="1" u="sng" dirty="0" smtClean="0">
                <a:latin typeface="Meiryo UI" panose="020B0604030504040204" pitchFamily="50" charset="-128"/>
                <a:ea typeface="Meiryo UI" panose="020B0604030504040204" pitchFamily="50" charset="-128"/>
              </a:rPr>
              <a:t>「</a:t>
            </a:r>
            <a:r>
              <a:rPr lang="en-US" altLang="ja-JP" sz="1300" b="1" u="sng" dirty="0" smtClean="0">
                <a:latin typeface="Meiryo UI" panose="020B0604030504040204" pitchFamily="50" charset="-128"/>
                <a:ea typeface="Meiryo UI" panose="020B0604030504040204" pitchFamily="50" charset="-128"/>
              </a:rPr>
              <a:t>『</a:t>
            </a:r>
            <a:r>
              <a:rPr lang="ja-JP" altLang="en-US" sz="1300" b="1" u="sng" dirty="0" smtClean="0">
                <a:latin typeface="Meiryo UI" panose="020B0604030504040204" pitchFamily="50" charset="-128"/>
                <a:ea typeface="Meiryo UI" panose="020B0604030504040204" pitchFamily="50" charset="-128"/>
              </a:rPr>
              <a:t>大阪らしさ</a:t>
            </a:r>
            <a:r>
              <a:rPr lang="en-US" altLang="ja-JP" sz="1300" b="1" u="sng" dirty="0" smtClean="0">
                <a:latin typeface="Meiryo UI" panose="020B0604030504040204" pitchFamily="50" charset="-128"/>
                <a:ea typeface="Meiryo UI" panose="020B0604030504040204" pitchFamily="50" charset="-128"/>
              </a:rPr>
              <a:t>』</a:t>
            </a:r>
            <a:r>
              <a:rPr lang="ja-JP" altLang="en-US" sz="1300" b="1" u="sng" dirty="0" smtClean="0">
                <a:latin typeface="Meiryo UI" panose="020B0604030504040204" pitchFamily="50" charset="-128"/>
                <a:ea typeface="Meiryo UI" panose="020B0604030504040204" pitchFamily="50" charset="-128"/>
              </a:rPr>
              <a:t>を活かし、世界の中で輝き、選ばれる都市」としていくためには、どのような都市の機能が必要か。</a:t>
            </a:r>
            <a:endParaRPr lang="en-US" altLang="ja-JP" sz="1300" b="1" u="sng" dirty="0" smtClean="0">
              <a:latin typeface="Meiryo UI" panose="020B0604030504040204" pitchFamily="50" charset="-128"/>
              <a:ea typeface="Meiryo UI" panose="020B0604030504040204" pitchFamily="50" charset="-128"/>
            </a:endParaRPr>
          </a:p>
        </p:txBody>
      </p:sp>
      <p:sp>
        <p:nvSpPr>
          <p:cNvPr id="3" name="スライド番号プレースホルダー 1"/>
          <p:cNvSpPr txBox="1">
            <a:spLocks/>
          </p:cNvSpPr>
          <p:nvPr/>
        </p:nvSpPr>
        <p:spPr>
          <a:xfrm>
            <a:off x="8593123" y="6557129"/>
            <a:ext cx="470414" cy="283588"/>
          </a:xfrm>
          <a:prstGeom prst="rect">
            <a:avLst/>
          </a:prstGeom>
          <a:solidFill>
            <a:srgbClr val="0070C0"/>
          </a:solidFill>
        </p:spPr>
        <p:txBody>
          <a:bodyPr vert="horz" lIns="91419" tIns="45709" rIns="91419" bIns="45709" rtlCol="0" anchor="ctr"/>
          <a:lstStyle>
            <a:defPPr>
              <a:defRPr lang="ja-JP"/>
            </a:defPPr>
            <a:lvl1pPr marL="0" algn="r" defTabSz="913765" rtl="0" eaLnBrk="1" latinLnBrk="0" hangingPunct="1">
              <a:defRPr kumimoji="1" sz="1200" kern="1200">
                <a:solidFill>
                  <a:schemeClr val="tx1">
                    <a:tint val="75000"/>
                  </a:schemeClr>
                </a:solidFill>
                <a:latin typeface="+mn-lt"/>
                <a:ea typeface="+mn-ea"/>
                <a:cs typeface="+mn-cs"/>
              </a:defRPr>
            </a:lvl1pPr>
            <a:lvl2pPr marL="457200" algn="l" defTabSz="913765" rtl="0" eaLnBrk="1" latinLnBrk="0" hangingPunct="1">
              <a:defRPr kumimoji="1" sz="1800" kern="1200">
                <a:solidFill>
                  <a:schemeClr val="tx1"/>
                </a:solidFill>
                <a:latin typeface="+mn-lt"/>
                <a:ea typeface="+mn-ea"/>
                <a:cs typeface="+mn-cs"/>
              </a:defRPr>
            </a:lvl2pPr>
            <a:lvl3pPr marL="914400" algn="l" defTabSz="913765" rtl="0" eaLnBrk="1" latinLnBrk="0" hangingPunct="1">
              <a:defRPr kumimoji="1" sz="1800" kern="1200">
                <a:solidFill>
                  <a:schemeClr val="tx1"/>
                </a:solidFill>
                <a:latin typeface="+mn-lt"/>
                <a:ea typeface="+mn-ea"/>
                <a:cs typeface="+mn-cs"/>
              </a:defRPr>
            </a:lvl3pPr>
            <a:lvl4pPr marL="1371600" algn="l" defTabSz="913765" rtl="0" eaLnBrk="1" latinLnBrk="0" hangingPunct="1">
              <a:defRPr kumimoji="1" sz="1800" kern="1200">
                <a:solidFill>
                  <a:schemeClr val="tx1"/>
                </a:solidFill>
                <a:latin typeface="+mn-lt"/>
                <a:ea typeface="+mn-ea"/>
                <a:cs typeface="+mn-cs"/>
              </a:defRPr>
            </a:lvl4pPr>
            <a:lvl5pPr marL="1828165" algn="l" defTabSz="913765" rtl="0" eaLnBrk="1" latinLnBrk="0" hangingPunct="1">
              <a:defRPr kumimoji="1" sz="1800" kern="1200">
                <a:solidFill>
                  <a:schemeClr val="tx1"/>
                </a:solidFill>
                <a:latin typeface="+mn-lt"/>
                <a:ea typeface="+mn-ea"/>
                <a:cs typeface="+mn-cs"/>
              </a:defRPr>
            </a:lvl5pPr>
            <a:lvl6pPr marL="2285365" algn="l" defTabSz="913765" rtl="0" eaLnBrk="1" latinLnBrk="0" hangingPunct="1">
              <a:defRPr kumimoji="1" sz="1800" kern="1200">
                <a:solidFill>
                  <a:schemeClr val="tx1"/>
                </a:solidFill>
                <a:latin typeface="+mn-lt"/>
                <a:ea typeface="+mn-ea"/>
                <a:cs typeface="+mn-cs"/>
              </a:defRPr>
            </a:lvl6pPr>
            <a:lvl7pPr marL="2742565" algn="l" defTabSz="913765" rtl="0" eaLnBrk="1" latinLnBrk="0" hangingPunct="1">
              <a:defRPr kumimoji="1" sz="1800" kern="1200">
                <a:solidFill>
                  <a:schemeClr val="tx1"/>
                </a:solidFill>
                <a:latin typeface="+mn-lt"/>
                <a:ea typeface="+mn-ea"/>
                <a:cs typeface="+mn-cs"/>
              </a:defRPr>
            </a:lvl7pPr>
            <a:lvl8pPr marL="3199765" algn="l" defTabSz="913765" rtl="0" eaLnBrk="1" latinLnBrk="0" hangingPunct="1">
              <a:defRPr kumimoji="1" sz="1800" kern="1200">
                <a:solidFill>
                  <a:schemeClr val="tx1"/>
                </a:solidFill>
                <a:latin typeface="+mn-lt"/>
                <a:ea typeface="+mn-ea"/>
                <a:cs typeface="+mn-cs"/>
              </a:defRPr>
            </a:lvl8pPr>
            <a:lvl9pPr marL="3656965" algn="l" defTabSz="913765" rtl="0" eaLnBrk="1" latinLnBrk="0" hangingPunct="1">
              <a:defRPr kumimoji="1" sz="1800" kern="1200">
                <a:solidFill>
                  <a:schemeClr val="tx1"/>
                </a:solidFill>
                <a:latin typeface="+mn-lt"/>
                <a:ea typeface="+mn-ea"/>
                <a:cs typeface="+mn-cs"/>
              </a:defRPr>
            </a:lvl9pPr>
          </a:lstStyle>
          <a:p>
            <a:pPr algn="ctr">
              <a:defRPr/>
            </a:pPr>
            <a:r>
              <a:rPr lang="en-US" altLang="ja-JP" sz="1800" b="1" dirty="0">
                <a:solidFill>
                  <a:prstClr val="white"/>
                </a:solidFill>
                <a:latin typeface="ＭＳ ゴシック" panose="020B0609070205080204" pitchFamily="49" charset="-128"/>
                <a:ea typeface="ＭＳ ゴシック" panose="020B0609070205080204" pitchFamily="49" charset="-128"/>
              </a:rPr>
              <a:t>8</a:t>
            </a:r>
            <a:endParaRPr lang="ja-JP" altLang="en-US" sz="1800" b="1" dirty="0">
              <a:solidFill>
                <a:prstClr val="white"/>
              </a:solidFill>
              <a:latin typeface="ＭＳ ゴシック" panose="020B0609070205080204" pitchFamily="49" charset="-128"/>
              <a:ea typeface="ＭＳ ゴシック" panose="020B0609070205080204" pitchFamily="49" charset="-128"/>
            </a:endParaRPr>
          </a:p>
        </p:txBody>
      </p:sp>
      <p:sp>
        <p:nvSpPr>
          <p:cNvPr id="7" name="タイトル 1"/>
          <p:cNvSpPr txBox="1">
            <a:spLocks/>
          </p:cNvSpPr>
          <p:nvPr/>
        </p:nvSpPr>
        <p:spPr>
          <a:xfrm>
            <a:off x="0" y="-32057"/>
            <a:ext cx="9137301" cy="389833"/>
          </a:xfrm>
          <a:prstGeom prst="rect">
            <a:avLst/>
          </a:prstGeom>
          <a:solidFill>
            <a:srgbClr val="00206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846" b="1" dirty="0" smtClean="0">
                <a:solidFill>
                  <a:schemeClr val="bg1"/>
                </a:solidFill>
                <a:latin typeface="Meiryo UI" panose="020B0604030504040204" pitchFamily="50" charset="-128"/>
                <a:ea typeface="Meiryo UI" panose="020B0604030504040204" pitchFamily="50" charset="-128"/>
              </a:rPr>
              <a:t>将来像をイメージしていくうえで「軸」となる考え方</a:t>
            </a:r>
            <a:endParaRPr lang="ja-JP" altLang="en-US" sz="1846"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06033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7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3600</TotalTime>
  <Words>2627</Words>
  <Application>Microsoft Office PowerPoint</Application>
  <PresentationFormat>画面に合わせる (4:3)</PresentationFormat>
  <Paragraphs>285</Paragraphs>
  <Slides>12</Slides>
  <Notes>1</Notes>
  <HiddenSlides>0</HiddenSlides>
  <MMClips>0</MMClips>
  <ScaleCrop>false</ScaleCrop>
  <HeadingPairs>
    <vt:vector size="6" baseType="variant">
      <vt:variant>
        <vt:lpstr>使用されているフォント</vt:lpstr>
      </vt:variant>
      <vt:variant>
        <vt:i4>16</vt:i4>
      </vt:variant>
      <vt:variant>
        <vt:lpstr>テーマ</vt:lpstr>
      </vt:variant>
      <vt:variant>
        <vt:i4>4</vt:i4>
      </vt:variant>
      <vt:variant>
        <vt:lpstr>スライド タイトル</vt:lpstr>
      </vt:variant>
      <vt:variant>
        <vt:i4>12</vt:i4>
      </vt:variant>
    </vt:vector>
  </HeadingPairs>
  <TitlesOfParts>
    <vt:vector size="32" baseType="lpstr">
      <vt:lpstr>HGPｺﾞｼｯｸE</vt:lpstr>
      <vt:lpstr>HGP創英角ﾎﾟｯﾌﾟ体</vt:lpstr>
      <vt:lpstr>HGP明朝E</vt:lpstr>
      <vt:lpstr>HGS創英角ﾎﾟｯﾌﾟ体</vt:lpstr>
      <vt:lpstr>Meiryo UI</vt:lpstr>
      <vt:lpstr>ＭＳ Ｐゴシック</vt:lpstr>
      <vt:lpstr>ＭＳ ゴシック</vt:lpstr>
      <vt:lpstr>メイリオ</vt:lpstr>
      <vt:lpstr>游ゴシック</vt:lpstr>
      <vt:lpstr>游ゴシック Light</vt:lpstr>
      <vt:lpstr>Arial</vt:lpstr>
      <vt:lpstr>Calibri</vt:lpstr>
      <vt:lpstr>Calibri Light</vt:lpstr>
      <vt:lpstr>Times New Roman</vt:lpstr>
      <vt:lpstr>Trebuchet MS</vt:lpstr>
      <vt:lpstr>Wingdings 3</vt:lpstr>
      <vt:lpstr>ファセット</vt:lpstr>
      <vt:lpstr>Office テーマ</vt:lpstr>
      <vt:lpstr>1_Office テーマ</vt:lpstr>
      <vt:lpstr>7_Office テーマ</vt:lpstr>
      <vt:lpstr>PowerPoint プレゼンテーション</vt:lpstr>
      <vt:lpstr>将来像に関する各委員の主なご意見（その１）</vt:lpstr>
      <vt:lpstr>将来像に関する各委員の主なご意見（その２）</vt:lpstr>
      <vt:lpstr>将来像に関する各委員の主なご意見（その３）</vt:lpstr>
      <vt:lpstr>将来像に関する各委員の主なご意見（その４）</vt:lpstr>
      <vt:lpstr>将来像に関する各委員の主なご意見（全体イメージ）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久才　知洋</dc:creator>
  <cp:lastModifiedBy>清水　浩章</cp:lastModifiedBy>
  <cp:revision>189</cp:revision>
  <cp:lastPrinted>2019-08-25T23:19:26Z</cp:lastPrinted>
  <dcterms:created xsi:type="dcterms:W3CDTF">2019-04-22T09:45:21Z</dcterms:created>
  <dcterms:modified xsi:type="dcterms:W3CDTF">2019-08-25T23:46:20Z</dcterms:modified>
</cp:coreProperties>
</file>