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4214" r:id="rId1"/>
    <p:sldMasterId id="2147484244" r:id="rId2"/>
  </p:sldMasterIdLst>
  <p:notesMasterIdLst>
    <p:notesMasterId r:id="rId7"/>
  </p:notesMasterIdLst>
  <p:handoutMasterIdLst>
    <p:handoutMasterId r:id="rId8"/>
  </p:handoutMasterIdLst>
  <p:sldIdLst>
    <p:sldId id="1094" r:id="rId3"/>
    <p:sldId id="1095" r:id="rId4"/>
    <p:sldId id="1096" r:id="rId5"/>
    <p:sldId id="1097" r:id="rId6"/>
  </p:sldIdLst>
  <p:sldSz cx="9906000" cy="6858000" type="A4"/>
  <p:notesSz cx="9939338" cy="6807200"/>
  <p:defaultTextStyle>
    <a:defPPr>
      <a:defRPr lang="ja-JP"/>
    </a:defPPr>
    <a:lvl1pPr marL="0" algn="l" defTabSz="913765" rtl="0" eaLnBrk="1" latinLnBrk="0" hangingPunct="1">
      <a:defRPr kumimoji="1" sz="1800" kern="1200">
        <a:solidFill>
          <a:schemeClr val="tx1"/>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7">
          <p15:clr>
            <a:srgbClr val="A4A3A4"/>
          </p15:clr>
        </p15:guide>
        <p15:guide id="2" pos="3119">
          <p15:clr>
            <a:srgbClr val="A4A3A4"/>
          </p15:clr>
        </p15:guide>
      </p15:sldGuideLst>
    </p:ext>
    <p:ext uri="{2D200454-40CA-4A62-9FC3-DE9A4176ACB9}">
      <p15:notesGuideLst xmlns:p15="http://schemas.microsoft.com/office/powerpoint/2012/main">
        <p15:guide id="1" orient="horz" pos="2032" userDrawn="1">
          <p15:clr>
            <a:srgbClr val="A4A3A4"/>
          </p15:clr>
        </p15:guide>
        <p15:guide id="2" pos="31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CCCC"/>
    <a:srgbClr val="FF6600"/>
    <a:srgbClr val="FF9966"/>
    <a:srgbClr val="FF3300"/>
    <a:srgbClr val="FF9999"/>
    <a:srgbClr val="0033CC"/>
    <a:srgbClr val="FFFFFF"/>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66" autoAdjust="0"/>
    <p:restoredTop sz="94434" autoAdjust="0"/>
  </p:normalViewPr>
  <p:slideViewPr>
    <p:cSldViewPr>
      <p:cViewPr varScale="1">
        <p:scale>
          <a:sx n="74" d="100"/>
          <a:sy n="74" d="100"/>
        </p:scale>
        <p:origin x="1146" y="72"/>
      </p:cViewPr>
      <p:guideLst>
        <p:guide orient="horz" pos="2047"/>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30"/>
    </p:cViewPr>
  </p:sorterViewPr>
  <p:notesViewPr>
    <p:cSldViewPr>
      <p:cViewPr>
        <p:scale>
          <a:sx n="90" d="100"/>
          <a:sy n="90" d="100"/>
        </p:scale>
        <p:origin x="-2046" y="1080"/>
      </p:cViewPr>
      <p:guideLst>
        <p:guide orient="horz" pos="2032"/>
        <p:guide pos="31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0"/>
            <a:ext cx="4306737" cy="340306"/>
          </a:xfrm>
          <a:prstGeom prst="rect">
            <a:avLst/>
          </a:prstGeom>
        </p:spPr>
        <p:txBody>
          <a:bodyPr vert="horz" lIns="91387" tIns="45694" rIns="91387" bIns="4569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4" y="0"/>
            <a:ext cx="4306737" cy="340306"/>
          </a:xfrm>
          <a:prstGeom prst="rect">
            <a:avLst/>
          </a:prstGeom>
        </p:spPr>
        <p:txBody>
          <a:bodyPr vert="horz" lIns="91387" tIns="45694" rIns="91387" bIns="45694" rtlCol="0"/>
          <a:lstStyle>
            <a:lvl1pPr algn="r">
              <a:defRPr sz="1200"/>
            </a:lvl1pPr>
          </a:lstStyle>
          <a:p>
            <a:fld id="{5AA3F54B-2833-45B3-AE85-A5B2483667C7}" type="datetimeFigureOut">
              <a:rPr kumimoji="1" lang="ja-JP" altLang="en-US" smtClean="0"/>
              <a:t>2019/8/5</a:t>
            </a:fld>
            <a:endParaRPr kumimoji="1" lang="ja-JP" altLang="en-US"/>
          </a:p>
        </p:txBody>
      </p:sp>
      <p:sp>
        <p:nvSpPr>
          <p:cNvPr id="4" name="フッター プレースホルダー 3"/>
          <p:cNvSpPr>
            <a:spLocks noGrp="1"/>
          </p:cNvSpPr>
          <p:nvPr>
            <p:ph type="ftr" sz="quarter" idx="2"/>
          </p:nvPr>
        </p:nvSpPr>
        <p:spPr>
          <a:xfrm>
            <a:off x="11" y="6465809"/>
            <a:ext cx="4306737" cy="340305"/>
          </a:xfrm>
          <a:prstGeom prst="rect">
            <a:avLst/>
          </a:prstGeom>
        </p:spPr>
        <p:txBody>
          <a:bodyPr vert="horz" lIns="91387" tIns="45694" rIns="91387" bIns="4569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4" y="6465809"/>
            <a:ext cx="4306737" cy="340305"/>
          </a:xfrm>
          <a:prstGeom prst="rect">
            <a:avLst/>
          </a:prstGeom>
        </p:spPr>
        <p:txBody>
          <a:bodyPr vert="horz" lIns="91387" tIns="45694" rIns="91387" bIns="45694" rtlCol="0" anchor="b"/>
          <a:lstStyle>
            <a:lvl1pPr algn="r">
              <a:defRPr sz="1200"/>
            </a:lvl1pPr>
          </a:lstStyle>
          <a:p>
            <a:fld id="{9FCC8515-EABC-45E8-A8D7-9A980EECFDF7}" type="slidenum">
              <a:rPr kumimoji="1" lang="ja-JP" altLang="en-US" smtClean="0"/>
              <a:t>‹#›</a:t>
            </a:fld>
            <a:endParaRPr kumimoji="1" lang="ja-JP" altLang="en-US"/>
          </a:p>
        </p:txBody>
      </p:sp>
    </p:spTree>
    <p:extLst>
      <p:ext uri="{BB962C8B-B14F-4D97-AF65-F5344CB8AC3E}">
        <p14:creationId xmlns:p14="http://schemas.microsoft.com/office/powerpoint/2010/main" val="900681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4307047" cy="340360"/>
          </a:xfrm>
          <a:prstGeom prst="rect">
            <a:avLst/>
          </a:prstGeom>
        </p:spPr>
        <p:txBody>
          <a:bodyPr vert="horz" lIns="91387" tIns="45694" rIns="91387" bIns="4569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002" y="5"/>
            <a:ext cx="4307047" cy="340360"/>
          </a:xfrm>
          <a:prstGeom prst="rect">
            <a:avLst/>
          </a:prstGeom>
        </p:spPr>
        <p:txBody>
          <a:bodyPr vert="horz" lIns="91387" tIns="45694" rIns="91387" bIns="45694" rtlCol="0"/>
          <a:lstStyle>
            <a:lvl1pPr algn="r">
              <a:defRPr sz="1200"/>
            </a:lvl1pPr>
          </a:lstStyle>
          <a:p>
            <a:fld id="{8A024897-80D4-4620-B0CE-5C9E5E376D5A}" type="datetimeFigureOut">
              <a:rPr kumimoji="1" lang="ja-JP" altLang="en-US" smtClean="0"/>
              <a:t>2019/8/5</a:t>
            </a:fld>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387" tIns="45694" rIns="91387" bIns="45694"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40"/>
          </a:xfrm>
          <a:prstGeom prst="rect">
            <a:avLst/>
          </a:prstGeom>
        </p:spPr>
        <p:txBody>
          <a:bodyPr vert="horz" lIns="91387" tIns="45694" rIns="91387" bIns="4569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465664"/>
            <a:ext cx="4307047" cy="340360"/>
          </a:xfrm>
          <a:prstGeom prst="rect">
            <a:avLst/>
          </a:prstGeom>
        </p:spPr>
        <p:txBody>
          <a:bodyPr vert="horz" lIns="91387" tIns="45694" rIns="91387" bIns="4569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002" y="6465664"/>
            <a:ext cx="4307047" cy="340360"/>
          </a:xfrm>
          <a:prstGeom prst="rect">
            <a:avLst/>
          </a:prstGeom>
        </p:spPr>
        <p:txBody>
          <a:bodyPr vert="horz" lIns="91387" tIns="45694" rIns="91387" bIns="45694" rtlCol="0" anchor="b"/>
          <a:lstStyle>
            <a:lvl1pPr algn="r">
              <a:defRPr sz="1200"/>
            </a:lvl1pPr>
          </a:lstStyle>
          <a:p>
            <a:fld id="{A0C3B56F-56AB-411F-8724-511B22958D15}" type="slidenum">
              <a:rPr kumimoji="1" lang="ja-JP" altLang="en-US" smtClean="0"/>
              <a:t>‹#›</a:t>
            </a:fld>
            <a:endParaRPr kumimoji="1" lang="ja-JP" altLang="en-US"/>
          </a:p>
        </p:txBody>
      </p:sp>
    </p:spTree>
    <p:extLst>
      <p:ext uri="{BB962C8B-B14F-4D97-AF65-F5344CB8AC3E}">
        <p14:creationId xmlns:p14="http://schemas.microsoft.com/office/powerpoint/2010/main" val="62714613"/>
      </p:ext>
    </p:extLst>
  </p:cSld>
  <p:clrMap bg1="lt1" tx1="dk1" bg2="lt2" tx2="dk2" accent1="accent1" accent2="accent2" accent3="accent3" accent4="accent4" accent5="accent5" accent6="accent6" hlink="hlink" folHlink="folHlink"/>
  <p:hf hdr="0" ftr="0" dt="0"/>
  <p:notesStyle>
    <a:lvl1pPr marL="0" algn="l" defTabSz="913765" rtl="0" eaLnBrk="1" latinLnBrk="0" hangingPunct="1">
      <a:defRPr kumimoji="1" sz="1200" kern="1200">
        <a:solidFill>
          <a:schemeClr val="tx1"/>
        </a:solidFill>
        <a:latin typeface="+mn-lt"/>
        <a:ea typeface="+mn-ea"/>
        <a:cs typeface="+mn-cs"/>
      </a:defRPr>
    </a:lvl1pPr>
    <a:lvl2pPr marL="457200" algn="l" defTabSz="913765" rtl="0" eaLnBrk="1" latinLnBrk="0" hangingPunct="1">
      <a:defRPr kumimoji="1" sz="1200" kern="1200">
        <a:solidFill>
          <a:schemeClr val="tx1"/>
        </a:solidFill>
        <a:latin typeface="+mn-lt"/>
        <a:ea typeface="+mn-ea"/>
        <a:cs typeface="+mn-cs"/>
      </a:defRPr>
    </a:lvl2pPr>
    <a:lvl3pPr marL="914400" algn="l" defTabSz="913765" rtl="0" eaLnBrk="1" latinLnBrk="0" hangingPunct="1">
      <a:defRPr kumimoji="1" sz="1200" kern="1200">
        <a:solidFill>
          <a:schemeClr val="tx1"/>
        </a:solidFill>
        <a:latin typeface="+mn-lt"/>
        <a:ea typeface="+mn-ea"/>
        <a:cs typeface="+mn-cs"/>
      </a:defRPr>
    </a:lvl3pPr>
    <a:lvl4pPr marL="1371600" algn="l" defTabSz="913765" rtl="0" eaLnBrk="1" latinLnBrk="0" hangingPunct="1">
      <a:defRPr kumimoji="1" sz="1200" kern="1200">
        <a:solidFill>
          <a:schemeClr val="tx1"/>
        </a:solidFill>
        <a:latin typeface="+mn-lt"/>
        <a:ea typeface="+mn-ea"/>
        <a:cs typeface="+mn-cs"/>
      </a:defRPr>
    </a:lvl4pPr>
    <a:lvl5pPr marL="1828165" algn="l" defTabSz="913765" rtl="0" eaLnBrk="1" latinLnBrk="0" hangingPunct="1">
      <a:defRPr kumimoji="1" sz="1200" kern="1200">
        <a:solidFill>
          <a:schemeClr val="tx1"/>
        </a:solidFill>
        <a:latin typeface="+mn-lt"/>
        <a:ea typeface="+mn-ea"/>
        <a:cs typeface="+mn-cs"/>
      </a:defRPr>
    </a:lvl5pPr>
    <a:lvl6pPr marL="2285365" algn="l" defTabSz="913765" rtl="0" eaLnBrk="1" latinLnBrk="0" hangingPunct="1">
      <a:defRPr kumimoji="1" sz="1200" kern="1200">
        <a:solidFill>
          <a:schemeClr val="tx1"/>
        </a:solidFill>
        <a:latin typeface="+mn-lt"/>
        <a:ea typeface="+mn-ea"/>
        <a:cs typeface="+mn-cs"/>
      </a:defRPr>
    </a:lvl6pPr>
    <a:lvl7pPr marL="2742565" algn="l" defTabSz="913765" rtl="0" eaLnBrk="1" latinLnBrk="0" hangingPunct="1">
      <a:defRPr kumimoji="1" sz="1200" kern="1200">
        <a:solidFill>
          <a:schemeClr val="tx1"/>
        </a:solidFill>
        <a:latin typeface="+mn-lt"/>
        <a:ea typeface="+mn-ea"/>
        <a:cs typeface="+mn-cs"/>
      </a:defRPr>
    </a:lvl7pPr>
    <a:lvl8pPr marL="3199765" algn="l" defTabSz="913765" rtl="0" eaLnBrk="1" latinLnBrk="0" hangingPunct="1">
      <a:defRPr kumimoji="1" sz="1200" kern="1200">
        <a:solidFill>
          <a:schemeClr val="tx1"/>
        </a:solidFill>
        <a:latin typeface="+mn-lt"/>
        <a:ea typeface="+mn-ea"/>
        <a:cs typeface="+mn-cs"/>
      </a:defRPr>
    </a:lvl8pPr>
    <a:lvl9pPr marL="3656965" algn="l" defTabSz="91376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9C4A350-C850-4F14-A7E6-02675EFB710D}"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51103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62367735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048548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85544598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212080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8302748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8645222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4173229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2 つのコンテンツ">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72681" y="1647825"/>
            <a:ext cx="4804120" cy="5143500"/>
          </a:xfrm>
          <a:ln>
            <a:solidFill>
              <a:schemeClr val="accent1">
                <a:lumMod val="75000"/>
              </a:schemeClr>
            </a:solidFill>
            <a:prstDash val="dash"/>
          </a:ln>
        </p:spPr>
        <p:txBody>
          <a:bodyPr>
            <a:normAutofit/>
          </a:bodyPr>
          <a:lstStyle>
            <a:lvl1pPr>
              <a:lnSpc>
                <a:spcPct val="100000"/>
              </a:lnSpc>
              <a:spcBef>
                <a:spcPts val="0"/>
              </a:spcBef>
              <a:spcAft>
                <a:spcPts val="300"/>
              </a:spcAft>
              <a:defRPr sz="1200">
                <a:latin typeface="Meiryo UI" panose="020B0604030504040204" pitchFamily="50" charset="-128"/>
                <a:ea typeface="Meiryo UI" panose="020B0604030504040204" pitchFamily="50" charset="-128"/>
              </a:defRPr>
            </a:lvl1pPr>
            <a:lvl2pPr>
              <a:lnSpc>
                <a:spcPct val="100000"/>
              </a:lnSpc>
              <a:spcBef>
                <a:spcPts val="0"/>
              </a:spcBef>
              <a:spcAft>
                <a:spcPts val="300"/>
              </a:spcAft>
              <a:defRPr sz="1200">
                <a:latin typeface="Meiryo UI" panose="020B0604030504040204" pitchFamily="50" charset="-128"/>
                <a:ea typeface="Meiryo UI" panose="020B0604030504040204" pitchFamily="50" charset="-128"/>
              </a:defRPr>
            </a:lvl2pPr>
            <a:lvl3pPr>
              <a:lnSpc>
                <a:spcPct val="100000"/>
              </a:lnSpc>
              <a:spcBef>
                <a:spcPts val="0"/>
              </a:spcBef>
              <a:spcAft>
                <a:spcPts val="300"/>
              </a:spcAft>
              <a:defRPr sz="1200">
                <a:latin typeface="Meiryo UI" panose="020B0604030504040204" pitchFamily="50" charset="-128"/>
                <a:ea typeface="Meiryo UI" panose="020B0604030504040204" pitchFamily="50" charset="-128"/>
              </a:defRPr>
            </a:lvl3pPr>
            <a:lvl4pPr>
              <a:lnSpc>
                <a:spcPct val="100000"/>
              </a:lnSpc>
              <a:spcBef>
                <a:spcPts val="0"/>
              </a:spcBef>
              <a:spcAft>
                <a:spcPts val="300"/>
              </a:spcAft>
              <a:defRPr sz="1200">
                <a:latin typeface="Meiryo UI" panose="020B0604030504040204" pitchFamily="50" charset="-128"/>
                <a:ea typeface="Meiryo UI" panose="020B0604030504040204" pitchFamily="50" charset="-128"/>
              </a:defRPr>
            </a:lvl4pPr>
            <a:lvl5pPr>
              <a:lnSpc>
                <a:spcPct val="100000"/>
              </a:lnSpc>
              <a:spcBef>
                <a:spcPts val="0"/>
              </a:spcBef>
              <a:spcAft>
                <a:spcPts val="300"/>
              </a:spcAft>
              <a:defRPr sz="1200">
                <a:latin typeface="Meiryo UI" panose="020B0604030504040204" pitchFamily="50" charset="-128"/>
                <a:ea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9" name="コンテンツ プレースホルダー 3"/>
          <p:cNvSpPr>
            <a:spLocks noGrp="1"/>
          </p:cNvSpPr>
          <p:nvPr>
            <p:ph sz="half" idx="13"/>
          </p:nvPr>
        </p:nvSpPr>
        <p:spPr>
          <a:xfrm>
            <a:off x="112437" y="838562"/>
            <a:ext cx="720000" cy="720000"/>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0" name="コンテンツ プレースホルダー 3"/>
          <p:cNvSpPr>
            <a:spLocks noGrp="1"/>
          </p:cNvSpPr>
          <p:nvPr>
            <p:ph sz="half" idx="14"/>
          </p:nvPr>
        </p:nvSpPr>
        <p:spPr>
          <a:xfrm>
            <a:off x="927445" y="838562"/>
            <a:ext cx="8865912" cy="720000"/>
          </a:xfrm>
        </p:spPr>
        <p:txBody>
          <a:bodyPr anchor="ctr">
            <a:noAutofit/>
          </a:bodyPr>
          <a:lstStyle>
            <a:lvl1pPr>
              <a:defRPr sz="1600" b="1">
                <a:solidFill>
                  <a:schemeClr val="tx1">
                    <a:lumMod val="85000"/>
                    <a:lumOff val="15000"/>
                  </a:schemeClr>
                </a:solidFill>
                <a:latin typeface="Meiryo UI" panose="020B0604030504040204" pitchFamily="50" charset="-128"/>
                <a:ea typeface="Meiryo UI" panose="020B0604030504040204" pitchFamily="50" charset="-128"/>
              </a:defRPr>
            </a:lvl1pPr>
            <a:lvl2pPr>
              <a:defRPr sz="1600" b="1">
                <a:solidFill>
                  <a:schemeClr val="tx1">
                    <a:lumMod val="85000"/>
                    <a:lumOff val="15000"/>
                  </a:schemeClr>
                </a:solidFill>
                <a:latin typeface="Meiryo UI" panose="020B0604030504040204" pitchFamily="50" charset="-128"/>
                <a:ea typeface="Meiryo UI" panose="020B0604030504040204" pitchFamily="50" charset="-128"/>
              </a:defRPr>
            </a:lvl2pPr>
            <a:lvl3pPr>
              <a:defRPr sz="1600" b="1">
                <a:solidFill>
                  <a:schemeClr val="tx1">
                    <a:lumMod val="85000"/>
                    <a:lumOff val="15000"/>
                  </a:schemeClr>
                </a:solidFill>
                <a:latin typeface="Meiryo UI" panose="020B0604030504040204" pitchFamily="50" charset="-128"/>
                <a:ea typeface="Meiryo UI" panose="020B0604030504040204" pitchFamily="50" charset="-128"/>
              </a:defRPr>
            </a:lvl3pPr>
            <a:lvl4pPr>
              <a:defRPr sz="1600" b="1">
                <a:solidFill>
                  <a:schemeClr val="tx1">
                    <a:lumMod val="85000"/>
                    <a:lumOff val="15000"/>
                  </a:schemeClr>
                </a:solidFill>
                <a:latin typeface="Meiryo UI" panose="020B0604030504040204" pitchFamily="50" charset="-128"/>
                <a:ea typeface="Meiryo UI" panose="020B0604030504040204" pitchFamily="50" charset="-128"/>
              </a:defRPr>
            </a:lvl4pPr>
            <a:lvl5pPr>
              <a:defRPr sz="1600" b="1">
                <a:solidFill>
                  <a:schemeClr val="tx1">
                    <a:lumMod val="85000"/>
                    <a:lumOff val="15000"/>
                  </a:schemeClr>
                </a:solidFill>
                <a:latin typeface="Meiryo UI" panose="020B0604030504040204" pitchFamily="50" charset="-128"/>
                <a:ea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1" name="コンテンツ プレースホルダー 3"/>
          <p:cNvSpPr>
            <a:spLocks noGrp="1"/>
          </p:cNvSpPr>
          <p:nvPr>
            <p:ph sz="half" idx="15"/>
          </p:nvPr>
        </p:nvSpPr>
        <p:spPr>
          <a:xfrm>
            <a:off x="5048872" y="1647825"/>
            <a:ext cx="4804120" cy="5143500"/>
          </a:xfrm>
          <a:ln>
            <a:solidFill>
              <a:schemeClr val="accent1">
                <a:lumMod val="75000"/>
              </a:schemeClr>
            </a:solidFill>
            <a:prstDash val="sysDash"/>
          </a:ln>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12"/>
          </p:nvPr>
        </p:nvSpPr>
        <p:spPr>
          <a:xfrm>
            <a:off x="8734114" y="98977"/>
            <a:ext cx="1118878" cy="365125"/>
          </a:xfrm>
          <a:solidFill>
            <a:schemeClr val="bg1"/>
          </a:solidFill>
        </p:spPr>
        <p:style>
          <a:lnRef idx="2">
            <a:schemeClr val="accent1"/>
          </a:lnRef>
          <a:fillRef idx="1">
            <a:schemeClr val="lt1"/>
          </a:fillRef>
          <a:effectRef idx="0">
            <a:schemeClr val="accent1"/>
          </a:effectRef>
          <a:fontRef idx="none"/>
        </p:style>
        <p:txBody>
          <a:bodyPr/>
          <a:lstStyle>
            <a:lvl1pPr algn="ctr">
              <a:defRPr b="1">
                <a:solidFill>
                  <a:schemeClr val="tx1"/>
                </a:solidFill>
                <a:latin typeface="Meiryo UI" panose="020B0604030504040204" pitchFamily="50" charset="-128"/>
                <a:ea typeface="Meiryo UI" panose="020B0604030504040204" pitchFamily="50" charset="-128"/>
              </a:defRPr>
            </a:lvl1pPr>
          </a:lstStyle>
          <a:p>
            <a:fld id="{370982FC-8480-46E8-A234-72C222607BBB}" type="slidenum">
              <a:rPr lang="ja-JP" altLang="en-US" smtClean="0"/>
              <a:pPr/>
              <a:t>‹#›</a:t>
            </a:fld>
            <a:endParaRPr lang="ja-JP" altLang="en-US"/>
          </a:p>
        </p:txBody>
      </p:sp>
    </p:spTree>
    <p:extLst>
      <p:ext uri="{BB962C8B-B14F-4D97-AF65-F5344CB8AC3E}">
        <p14:creationId xmlns:p14="http://schemas.microsoft.com/office/powerpoint/2010/main" val="3680522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9C4A350-C850-4F14-A7E6-02675EFB710D}"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149312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146B5D-AC21-421A-B8E6-B7C78BEC4669}"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71886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146B5D-AC21-421A-B8E6-B7C78BEC4669}"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469537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5BB7E-BEB8-4AF6-B714-72676ED53D9C}"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42368455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D05D5D2-FFFC-479D-8130-8A10C96356B0}"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8691726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8C6417A-0290-4F4C-A619-13D5E60C9DB3}"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1356690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5210E1-7510-4139-A653-1480721F8E66}"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621742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EC3700-F350-497D-8C31-25F14E3E2EE6}"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357085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4162406782"/>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CA08AD-8667-479F-BB99-989F2A23BE1A}"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3304809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675721198"/>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41174999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D5BB7E-BEB8-4AF6-B714-72676ED53D9C}"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2705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D05D5D2-FFFC-479D-8130-8A10C96356B0}"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77618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C6417A-0290-4F4C-A619-13D5E60C9DB3}"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51184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55210E1-7510-4139-A653-1480721F8E66}"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27463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C3700-F350-497D-8C31-25F14E3E2EE6}"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795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20346114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CA08AD-8667-479F-BB99-989F2A23BE1A}"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2688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22710757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 id="2147484230" r:id="rId16"/>
    <p:sldLayoutId id="2147484243"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2AAEF7F-927D-4C2E-8CBF-59DCC33CF152}" type="datetime1">
              <a:rPr lang="ja-JP" altLang="en-US" smtClean="0">
                <a:solidFill>
                  <a:prstClr val="black">
                    <a:tint val="75000"/>
                  </a:prstClr>
                </a:solidFill>
              </a:rPr>
              <a:t>2019/8/5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975487893"/>
      </p:ext>
    </p:extLst>
  </p:cSld>
  <p:clrMap bg1="lt1" tx1="dk1" bg2="lt2" tx2="dk2" accent1="accent1" accent2="accent2" accent3="accent3" accent4="accent4" accent5="accent5" accent6="accent6" hlink="hlink" folHlink="folHlink"/>
  <p:sldLayoutIdLst>
    <p:sldLayoutId id="2147484245" r:id="rId1"/>
    <p:sldLayoutId id="2147484246" r:id="rId2"/>
    <p:sldLayoutId id="2147484247" r:id="rId3"/>
    <p:sldLayoutId id="2147484248" r:id="rId4"/>
    <p:sldLayoutId id="2147484249" r:id="rId5"/>
    <p:sldLayoutId id="2147484250" r:id="rId6"/>
    <p:sldLayoutId id="2147484251" r:id="rId7"/>
    <p:sldLayoutId id="2147484252" r:id="rId8"/>
    <p:sldLayoutId id="2147484253" r:id="rId9"/>
    <p:sldLayoutId id="2147484254" r:id="rId10"/>
    <p:sldLayoutId id="2147484255"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16592" y="2284194"/>
            <a:ext cx="8436201" cy="1138773"/>
          </a:xfrm>
          <a:prstGeom prst="rect">
            <a:avLst/>
          </a:prstGeom>
          <a:noFill/>
        </p:spPr>
        <p:txBody>
          <a:bodyPr wrap="square" rtlCol="0">
            <a:spAutoFit/>
          </a:bodyPr>
          <a:lstStyle/>
          <a:p>
            <a:pPr algn="ctr"/>
            <a:r>
              <a:rPr kumimoji="1" lang="ja-JP" altLang="en-US" sz="3400" b="1" dirty="0" smtClean="0">
                <a:latin typeface="Meiryo UI" panose="020B0604030504040204" pitchFamily="50" charset="-128"/>
                <a:ea typeface="Meiryo UI" panose="020B0604030504040204" pitchFamily="50" charset="-128"/>
              </a:rPr>
              <a:t>第１回有識者</a:t>
            </a:r>
            <a:r>
              <a:rPr kumimoji="1" lang="en-US" altLang="ja-JP" sz="3400" b="1" dirty="0" smtClean="0">
                <a:latin typeface="Meiryo UI" panose="020B0604030504040204" pitchFamily="50" charset="-128"/>
                <a:ea typeface="Meiryo UI" panose="020B0604030504040204" pitchFamily="50" charset="-128"/>
              </a:rPr>
              <a:t>WG</a:t>
            </a:r>
            <a:r>
              <a:rPr kumimoji="1" lang="ja-JP" altLang="en-US" sz="3400" b="1" dirty="0" smtClean="0">
                <a:latin typeface="Meiryo UI" panose="020B0604030504040204" pitchFamily="50" charset="-128"/>
                <a:ea typeface="Meiryo UI" panose="020B0604030504040204" pitchFamily="50" charset="-128"/>
              </a:rPr>
              <a:t>の概要と論点整理</a:t>
            </a:r>
            <a:endParaRPr kumimoji="1" lang="en-US" altLang="ja-JP" sz="3400" b="1" dirty="0" smtClean="0">
              <a:latin typeface="Meiryo UI" panose="020B0604030504040204" pitchFamily="50" charset="-128"/>
              <a:ea typeface="Meiryo UI" panose="020B0604030504040204" pitchFamily="50" charset="-128"/>
            </a:endParaRPr>
          </a:p>
          <a:p>
            <a:pPr algn="ctr"/>
            <a:r>
              <a:rPr kumimoji="1" lang="ja-JP" altLang="en-US" sz="3400" b="1" dirty="0" smtClean="0">
                <a:latin typeface="Meiryo UI" panose="020B0604030504040204" pitchFamily="50" charset="-128"/>
                <a:ea typeface="Meiryo UI" panose="020B0604030504040204" pitchFamily="50" charset="-128"/>
              </a:rPr>
              <a:t>（第２回有識者</a:t>
            </a:r>
            <a:r>
              <a:rPr kumimoji="1" lang="en-US" altLang="ja-JP" sz="3400" b="1" dirty="0" smtClean="0">
                <a:latin typeface="Meiryo UI" panose="020B0604030504040204" pitchFamily="50" charset="-128"/>
                <a:ea typeface="Meiryo UI" panose="020B0604030504040204" pitchFamily="50" charset="-128"/>
              </a:rPr>
              <a:t>WG</a:t>
            </a:r>
            <a:r>
              <a:rPr kumimoji="1" lang="ja-JP" altLang="en-US" sz="3400" b="1" dirty="0" smtClean="0">
                <a:latin typeface="Meiryo UI" panose="020B0604030504040204" pitchFamily="50" charset="-128"/>
                <a:ea typeface="Meiryo UI" panose="020B0604030504040204" pitchFamily="50" charset="-128"/>
              </a:rPr>
              <a:t>資料）</a:t>
            </a:r>
            <a:endParaRPr kumimoji="1" lang="ja-JP" altLang="en-US" sz="3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438896" y="4558258"/>
            <a:ext cx="6912768" cy="446254"/>
          </a:xfrm>
          <a:prstGeom prst="rect">
            <a:avLst/>
          </a:prstGeom>
          <a:noFill/>
        </p:spPr>
        <p:txBody>
          <a:bodyPr wrap="square" lIns="91419" tIns="45709" rIns="91419" bIns="45709" rtlCol="0">
            <a:spAutoFit/>
          </a:bodyPr>
          <a:lstStyle/>
          <a:p>
            <a:pPr lvl="0" algn="ctr" fontAlgn="base">
              <a:spcBef>
                <a:spcPct val="20000"/>
              </a:spcBef>
              <a:spcAft>
                <a:spcPct val="0"/>
              </a:spcAft>
            </a:pPr>
            <a:r>
              <a:rPr lang="ja-JP" altLang="en-US" sz="23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大阪府企画室</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561176" y="188640"/>
            <a:ext cx="1280592" cy="461643"/>
          </a:xfrm>
          <a:prstGeom prst="rect">
            <a:avLst/>
          </a:prstGeom>
          <a:noFill/>
          <a:ln>
            <a:solidFill>
              <a:schemeClr val="bg1"/>
            </a:solidFill>
          </a:ln>
        </p:spPr>
        <p:txBody>
          <a:bodyPr wrap="square" lIns="91419" tIns="45709" rIns="91419" bIns="45709" rtlCol="0">
            <a:spAutoFit/>
          </a:bodyPr>
          <a:lstStyle/>
          <a:p>
            <a:pPr lvl="0" algn="ctr" fontAlgn="base">
              <a:spcBef>
                <a:spcPct val="20000"/>
              </a:spcBef>
              <a:spcAft>
                <a:spcPct val="0"/>
              </a:spcAft>
            </a:pP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p>
        </p:txBody>
      </p:sp>
    </p:spTree>
    <p:extLst>
      <p:ext uri="{BB962C8B-B14F-4D97-AF65-F5344CB8AC3E}">
        <p14:creationId xmlns:p14="http://schemas.microsoft.com/office/powerpoint/2010/main" val="400484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1" y="0"/>
            <a:ext cx="9898743" cy="422319"/>
          </a:xfrm>
          <a:solidFill>
            <a:srgbClr val="002060"/>
          </a:solidFill>
        </p:spPr>
        <p:txBody>
          <a:bodyPr anchor="ctr">
            <a:no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将来像に関する各委員</a:t>
            </a:r>
            <a:r>
              <a:rPr lang="ja-JP" altLang="en-US" sz="2000" b="1" dirty="0">
                <a:solidFill>
                  <a:schemeClr val="bg1"/>
                </a:solidFill>
                <a:latin typeface="Meiryo UI" panose="020B0604030504040204" pitchFamily="50" charset="-128"/>
                <a:ea typeface="Meiryo UI" panose="020B0604030504040204" pitchFamily="50" charset="-128"/>
              </a:rPr>
              <a:t>の主なご意見</a:t>
            </a:r>
            <a:r>
              <a:rPr lang="ja-JP" altLang="en-US" sz="2000" b="1" dirty="0" smtClean="0">
                <a:solidFill>
                  <a:schemeClr val="bg1"/>
                </a:solidFill>
                <a:latin typeface="Meiryo UI" panose="020B0604030504040204" pitchFamily="50" charset="-128"/>
                <a:ea typeface="Meiryo UI" panose="020B0604030504040204" pitchFamily="50" charset="-128"/>
              </a:rPr>
              <a:t>と論点</a:t>
            </a:r>
            <a:r>
              <a:rPr lang="ja-JP" altLang="en-US" sz="2000" b="1" dirty="0">
                <a:solidFill>
                  <a:schemeClr val="bg1"/>
                </a:solidFill>
                <a:latin typeface="Meiryo UI" panose="020B0604030504040204" pitchFamily="50" charset="-128"/>
                <a:ea typeface="Meiryo UI" panose="020B0604030504040204" pitchFamily="50" charset="-128"/>
              </a:rPr>
              <a:t>整理</a:t>
            </a:r>
            <a:r>
              <a:rPr lang="ja-JP" altLang="en-US" sz="2000" b="1" dirty="0" smtClean="0">
                <a:solidFill>
                  <a:schemeClr val="bg1"/>
                </a:solidFill>
                <a:latin typeface="Meiryo UI" panose="020B0604030504040204" pitchFamily="50" charset="-128"/>
                <a:ea typeface="Meiryo UI" panose="020B0604030504040204" pitchFamily="50" charset="-128"/>
              </a:rPr>
              <a:t>案（１</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２）</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26" name="角丸四角形 54">
            <a:extLst>
              <a:ext uri="{FF2B5EF4-FFF2-40B4-BE49-F238E27FC236}">
                <a16:creationId xmlns:a16="http://schemas.microsoft.com/office/drawing/2014/main" id="{5872E154-ACAC-49A4-887A-0811E565629F}"/>
              </a:ext>
            </a:extLst>
          </p:cNvPr>
          <p:cNvSpPr/>
          <p:nvPr/>
        </p:nvSpPr>
        <p:spPr>
          <a:xfrm>
            <a:off x="1009009" y="652491"/>
            <a:ext cx="8020692" cy="2474255"/>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1102459" y="652492"/>
            <a:ext cx="7927241" cy="2439129"/>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年を見据えると、技術が多くのことを解決する中で、</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人間が生きる方向性</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や幸せ</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になる指標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から未来社会を解釈していくことが必要。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正しい」ことはＡＩができるようになるので、人間が</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「楽しい」と思えることをいか</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に設計</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できるか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楽しい」の再定義が必要。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・効率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物質的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豊かさから</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個人の幸福や生き方</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を価値観の中心に位置付け、「</a:t>
            </a:r>
            <a:r>
              <a:rPr lang="en-US" altLang="ja-JP" sz="1100" b="1" u="sng" dirty="0" smtClean="0">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」を各々が追求する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社会がやってくる。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a:t>
            </a:r>
            <a:r>
              <a:rPr kumimoji="1" lang="ja-JP" altLang="en-US" sz="1100" b="1" u="sng" dirty="0" smtClean="0">
                <a:latin typeface="Meiryo UI" panose="020B0604030504040204" pitchFamily="50" charset="-128"/>
                <a:ea typeface="Meiryo UI" panose="020B0604030504040204" pitchFamily="50" charset="-128"/>
              </a:rPr>
              <a:t>〇</a:t>
            </a:r>
            <a:r>
              <a:rPr kumimoji="1" lang="en-US" altLang="ja-JP" sz="1100" b="1" u="sng" dirty="0" smtClean="0">
                <a:latin typeface="Meiryo UI" panose="020B0604030504040204" pitchFamily="50" charset="-128"/>
                <a:ea typeface="Meiryo UI" panose="020B0604030504040204" pitchFamily="50" charset="-128"/>
              </a:rPr>
              <a:t>2050</a:t>
            </a:r>
            <a:r>
              <a:rPr kumimoji="1" lang="ja-JP" altLang="en-US" sz="1100" b="1" u="sng" dirty="0">
                <a:latin typeface="Meiryo UI" panose="020B0604030504040204" pitchFamily="50" charset="-128"/>
                <a:ea typeface="Meiryo UI" panose="020B0604030504040204" pitchFamily="50" charset="-128"/>
              </a:rPr>
              <a:t>年の個人の幸福感、充足感</a:t>
            </a:r>
            <a:endParaRPr kumimoji="1" lang="en-US" altLang="ja-JP" sz="1100" b="1" u="sng"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➢科学技術の進展により、多くの課題が解決されることが予想</a:t>
            </a:r>
            <a:r>
              <a:rPr kumimoji="1" lang="ja-JP" altLang="en-US" sz="1100" dirty="0" smtClean="0">
                <a:latin typeface="Meiryo UI" panose="020B0604030504040204" pitchFamily="50" charset="-128"/>
                <a:ea typeface="Meiryo UI" panose="020B0604030504040204" pitchFamily="50" charset="-128"/>
              </a:rPr>
              <a:t>される</a:t>
            </a:r>
            <a:r>
              <a:rPr kumimoji="1" lang="ja-JP" altLang="en-US" sz="1100" dirty="0">
                <a:latin typeface="Meiryo UI" panose="020B0604030504040204" pitchFamily="50" charset="-128"/>
                <a:ea typeface="Meiryo UI" panose="020B0604030504040204" pitchFamily="50" charset="-128"/>
              </a:rPr>
              <a:t>中</a:t>
            </a:r>
            <a:r>
              <a:rPr kumimoji="1" lang="ja-JP" altLang="en-US" sz="1100" dirty="0" smtClean="0">
                <a:latin typeface="Meiryo UI" panose="020B0604030504040204" pitchFamily="50" charset="-128"/>
                <a:ea typeface="Meiryo UI" panose="020B0604030504040204" pitchFamily="50" charset="-128"/>
              </a:rPr>
              <a:t>、個人</a:t>
            </a:r>
            <a:r>
              <a:rPr kumimoji="1" lang="ja-JP" altLang="en-US" sz="1100" dirty="0">
                <a:latin typeface="Meiryo UI" panose="020B0604030504040204" pitchFamily="50" charset="-128"/>
                <a:ea typeface="Meiryo UI" panose="020B0604030504040204" pitchFamily="50" charset="-128"/>
              </a:rPr>
              <a:t>の幸福感、充足感をどのように考えるか。</a:t>
            </a:r>
            <a:endParaRPr kumimoji="1" lang="en-US" altLang="ja-JP" sz="1100" dirty="0">
              <a:latin typeface="Meiryo UI" panose="020B0604030504040204" pitchFamily="50" charset="-128"/>
              <a:ea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」として捉えるか。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】WHO</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憲章で「健康」について、次のように定義</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病気でないとか、弱っていないということではなく、肉体的にも、精神的にも、そして社会的にも、すべて</a:t>
            </a:r>
            <a:r>
              <a:rPr lang="ja-JP" altLang="en-US" sz="1000" dirty="0" smtClean="0">
                <a:latin typeface="Meiryo UI" panose="020B0604030504040204" pitchFamily="50" charset="-128"/>
                <a:ea typeface="Meiryo UI" panose="020B0604030504040204" pitchFamily="50" charset="-128"/>
              </a:rPr>
              <a:t>が満たされた状態（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Well-being</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）に</a:t>
            </a:r>
            <a:endParaRPr lang="en-US" altLang="ja-JP" sz="1000" dirty="0" smtClean="0">
              <a:latin typeface="Meiryo UI" panose="020B0604030504040204" pitchFamily="50" charset="-128"/>
              <a:ea typeface="Meiryo UI" panose="020B0604030504040204" pitchFamily="50" charset="-128"/>
            </a:endParaRPr>
          </a:p>
          <a:p>
            <a:pPr marL="177800" indent="-88900">
              <a:spcAft>
                <a:spcPts val="300"/>
              </a:spcAft>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ある</a:t>
            </a:r>
            <a:r>
              <a:rPr lang="ja-JP" altLang="en-US" sz="1000" dirty="0">
                <a:latin typeface="Meiryo UI" panose="020B0604030504040204" pitchFamily="50" charset="-128"/>
                <a:ea typeface="Meiryo UI" panose="020B0604030504040204" pitchFamily="50" charset="-128"/>
              </a:rPr>
              <a:t>ことをいいます</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177800" indent="-88900">
              <a:spcAft>
                <a:spcPts val="300"/>
              </a:spcAft>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Society5.0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の達成等により、人々の生活はどのように変容しているか。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a:extLst>
              <a:ext uri="{FF2B5EF4-FFF2-40B4-BE49-F238E27FC236}">
                <a16:creationId xmlns:a16="http://schemas.microsoft.com/office/drawing/2014/main" id="{B312F4A5-1CB0-4DFD-BE83-BF598A589F49}"/>
              </a:ext>
            </a:extLst>
          </p:cNvPr>
          <p:cNvSpPr/>
          <p:nvPr/>
        </p:nvSpPr>
        <p:spPr>
          <a:xfrm>
            <a:off x="1064116" y="3617765"/>
            <a:ext cx="8353380" cy="320087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オープンにインクルーシブ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で皆が集まり、必ず輝ける都市となる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ことが必要。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東西南北</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で多様な都市像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を持っており、イメージ発信戦略が必要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東京とは異なる、自由奔放に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大阪のバイタリティを示すべき。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・関西圏の最大のユニークネスは、歴史性や文化的特性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にあり、それらを上手く展開していくことが必要。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年は、「</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『2100</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年の社会をつくる人材</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をつくる社会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西日本のハブ都市として、</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日本とアジアをつなぐ都市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年には時代遅れになっている概念もあり得る。</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新たな概念を立てることで、大阪初で先進的な部分を更に伸ばせるのでは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ないか。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b="1" u="sng" dirty="0" smtClean="0">
                <a:latin typeface="Meiryo UI" panose="020B0604030504040204" pitchFamily="50" charset="-128"/>
                <a:ea typeface="Meiryo UI" panose="020B0604030504040204" pitchFamily="50" charset="-128"/>
              </a:rPr>
              <a:t>〇</a:t>
            </a:r>
            <a:r>
              <a:rPr kumimoji="1" lang="ja-JP" altLang="en-US" sz="1100" b="1" u="sng" dirty="0">
                <a:latin typeface="Meiryo UI" panose="020B0604030504040204" pitchFamily="50" charset="-128"/>
                <a:ea typeface="Meiryo UI" panose="020B0604030504040204" pitchFamily="50" charset="-128"/>
              </a:rPr>
              <a:t>大阪の強み、独自性などを活かした大阪ならではの将来像</a:t>
            </a: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大阪ならではの将来像をどのように描くか。</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大阪の良さをどのように伝え、人・モノ・投資を呼び込めるまちにしていくか。</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・気質：人情、活気、チャレンジ精神、インクルーシブ、心のバリアフリーなど　　　</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・産業：ライフサイエンス、ものづくり、観光、スポーツなど</a:t>
            </a:r>
            <a:endParaRPr kumimoji="1" lang="en-US" altLang="ja-JP" sz="1100" dirty="0" smtClean="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魅力：食、歴史、文化など</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・都市：西日本のハブ、アジアとの中継都市、</a:t>
            </a:r>
            <a:r>
              <a:rPr kumimoji="1" lang="en-US" altLang="ja-JP" sz="1100" dirty="0" smtClean="0">
                <a:latin typeface="Meiryo UI" panose="020B0604030504040204" pitchFamily="50" charset="-128"/>
                <a:ea typeface="Meiryo UI" panose="020B0604030504040204" pitchFamily="50" charset="-128"/>
              </a:rPr>
              <a:t>MICE</a:t>
            </a:r>
            <a:r>
              <a:rPr kumimoji="1" lang="ja-JP" altLang="en-US" sz="1100" dirty="0" smtClean="0">
                <a:latin typeface="Meiryo UI" panose="020B0604030504040204" pitchFamily="50" charset="-128"/>
                <a:ea typeface="Meiryo UI" panose="020B0604030504040204" pitchFamily="50" charset="-128"/>
              </a:rPr>
              <a:t>都市、各エリア（東西南北）の多様性</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b="1" u="sng" dirty="0" smtClean="0">
                <a:latin typeface="Meiryo UI" panose="020B0604030504040204" pitchFamily="50" charset="-128"/>
                <a:ea typeface="Meiryo UI" panose="020B0604030504040204" pitchFamily="50" charset="-128"/>
              </a:rPr>
              <a:t>〇新たな概念の捉え方</a:t>
            </a:r>
            <a:endParaRPr kumimoji="1" lang="en-US" altLang="ja-JP" sz="1100" b="1" u="sng"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➢ビジョンの中で、新たな概念（エピジェネティクス等）を用いて、将来像を示していくか。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・府民にわかりやすく伝えるという観点から、新たな概念をどのように考えるか。</a:t>
            </a:r>
            <a:endParaRPr kumimoji="1" lang="ja-JP" altLang="en-US"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225213" y="1650846"/>
            <a:ext cx="945610" cy="459043"/>
            <a:chOff x="95123" y="1637367"/>
            <a:chExt cx="739224" cy="391723"/>
          </a:xfrm>
        </p:grpSpPr>
        <p:sp>
          <p:nvSpPr>
            <p:cNvPr id="74" name="角丸四角形 73"/>
            <p:cNvSpPr/>
            <p:nvPr/>
          </p:nvSpPr>
          <p:spPr>
            <a:xfrm>
              <a:off x="95123" y="1637367"/>
              <a:ext cx="554143" cy="391723"/>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D50497FE-0D81-49C3-9A84-9B39536EDC45}"/>
                </a:ext>
              </a:extLst>
            </p:cNvPr>
            <p:cNvSpPr/>
            <p:nvPr/>
          </p:nvSpPr>
          <p:spPr>
            <a:xfrm>
              <a:off x="187498" y="1711548"/>
              <a:ext cx="646849" cy="276999"/>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086647" y="692229"/>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smtClean="0">
                <a:solidFill>
                  <a:schemeClr val="bg1"/>
                </a:solidFill>
                <a:latin typeface="Meiryo UI" panose="020B0604030504040204" pitchFamily="50" charset="-128"/>
                <a:ea typeface="Meiryo UI" panose="020B0604030504040204" pitchFamily="50" charset="-128"/>
              </a:rPr>
              <a:t>主なご意見</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p:nvGrpSpPr>
        <p:grpSpPr>
          <a:xfrm>
            <a:off x="225213" y="4607178"/>
            <a:ext cx="945610" cy="459043"/>
            <a:chOff x="95123" y="1637367"/>
            <a:chExt cx="739224" cy="391723"/>
          </a:xfrm>
        </p:grpSpPr>
        <p:sp>
          <p:nvSpPr>
            <p:cNvPr id="33" name="角丸四角形 32"/>
            <p:cNvSpPr/>
            <p:nvPr/>
          </p:nvSpPr>
          <p:spPr>
            <a:xfrm>
              <a:off x="95123" y="1637367"/>
              <a:ext cx="554143" cy="391723"/>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D50497FE-0D81-49C3-9A84-9B39536EDC45}"/>
                </a:ext>
              </a:extLst>
            </p:cNvPr>
            <p:cNvSpPr/>
            <p:nvPr/>
          </p:nvSpPr>
          <p:spPr>
            <a:xfrm>
              <a:off x="187498" y="1711548"/>
              <a:ext cx="646849" cy="23637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角丸四角形 54">
            <a:extLst>
              <a:ext uri="{FF2B5EF4-FFF2-40B4-BE49-F238E27FC236}">
                <a16:creationId xmlns:a16="http://schemas.microsoft.com/office/drawing/2014/main" id="{5872E154-ACAC-49A4-887A-0811E565629F}"/>
              </a:ext>
            </a:extLst>
          </p:cNvPr>
          <p:cNvSpPr/>
          <p:nvPr/>
        </p:nvSpPr>
        <p:spPr>
          <a:xfrm>
            <a:off x="1009008" y="3297106"/>
            <a:ext cx="8020692" cy="3348000"/>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1088211" y="1528405"/>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論点</a:t>
            </a:r>
          </a:p>
        </p:txBody>
      </p:sp>
      <p:sp>
        <p:nvSpPr>
          <p:cNvPr id="38" name="正方形/長方形 37"/>
          <p:cNvSpPr/>
          <p:nvPr/>
        </p:nvSpPr>
        <p:spPr>
          <a:xfrm>
            <a:off x="1086647" y="3400723"/>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smtClean="0">
                <a:solidFill>
                  <a:schemeClr val="bg1"/>
                </a:solidFill>
                <a:latin typeface="Meiryo UI" panose="020B0604030504040204" pitchFamily="50" charset="-128"/>
                <a:ea typeface="Meiryo UI" panose="020B0604030504040204" pitchFamily="50" charset="-128"/>
              </a:rPr>
              <a:t>主なご意見</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1086647" y="4684581"/>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論点</a:t>
            </a:r>
          </a:p>
        </p:txBody>
      </p:sp>
      <p:sp>
        <p:nvSpPr>
          <p:cNvPr id="17" name="スライド番号プレースホルダー 1"/>
          <p:cNvSpPr txBox="1">
            <a:spLocks/>
          </p:cNvSpPr>
          <p:nvPr/>
        </p:nvSpPr>
        <p:spPr>
          <a:xfrm>
            <a:off x="9362388" y="6503312"/>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ja-JP" altLang="en-US" sz="1800" b="1" dirty="0" smtClean="0">
                <a:solidFill>
                  <a:prstClr val="white"/>
                </a:solidFill>
                <a:latin typeface="ＭＳ ゴシック" panose="020B0609070205080204" pitchFamily="49" charset="-128"/>
                <a:ea typeface="ＭＳ ゴシック" panose="020B0609070205080204" pitchFamily="49" charset="-128"/>
              </a:rPr>
              <a:t>１</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92536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1" y="0"/>
            <a:ext cx="9898743" cy="422319"/>
          </a:xfrm>
          <a:solidFill>
            <a:srgbClr val="002060"/>
          </a:solidFill>
        </p:spPr>
        <p:txBody>
          <a:bodyPr anchor="ctr">
            <a:no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将来像に関する各委員</a:t>
            </a:r>
            <a:r>
              <a:rPr lang="ja-JP" altLang="en-US" sz="2000" b="1" dirty="0">
                <a:solidFill>
                  <a:schemeClr val="bg1"/>
                </a:solidFill>
                <a:latin typeface="Meiryo UI" panose="020B0604030504040204" pitchFamily="50" charset="-128"/>
                <a:ea typeface="Meiryo UI" panose="020B0604030504040204" pitchFamily="50" charset="-128"/>
              </a:rPr>
              <a:t>の主なご意見</a:t>
            </a:r>
            <a:r>
              <a:rPr lang="ja-JP" altLang="en-US" sz="2000" b="1" dirty="0" smtClean="0">
                <a:solidFill>
                  <a:schemeClr val="bg1"/>
                </a:solidFill>
                <a:latin typeface="Meiryo UI" panose="020B0604030504040204" pitchFamily="50" charset="-128"/>
                <a:ea typeface="Meiryo UI" panose="020B0604030504040204" pitchFamily="50" charset="-128"/>
              </a:rPr>
              <a:t>と論点</a:t>
            </a:r>
            <a:r>
              <a:rPr lang="ja-JP" altLang="en-US" sz="2000" b="1" dirty="0">
                <a:solidFill>
                  <a:schemeClr val="bg1"/>
                </a:solidFill>
                <a:latin typeface="Meiryo UI" panose="020B0604030504040204" pitchFamily="50" charset="-128"/>
                <a:ea typeface="Meiryo UI" panose="020B0604030504040204" pitchFamily="50" charset="-128"/>
              </a:rPr>
              <a:t>整理</a:t>
            </a:r>
            <a:r>
              <a:rPr lang="ja-JP" altLang="en-US" sz="2000" b="1" dirty="0" smtClean="0">
                <a:solidFill>
                  <a:schemeClr val="bg1"/>
                </a:solidFill>
                <a:latin typeface="Meiryo UI" panose="020B0604030504040204" pitchFamily="50" charset="-128"/>
                <a:ea typeface="Meiryo UI" panose="020B0604030504040204" pitchFamily="50" charset="-128"/>
              </a:rPr>
              <a:t>案（２</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２）</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26" name="角丸四角形 54">
            <a:extLst>
              <a:ext uri="{FF2B5EF4-FFF2-40B4-BE49-F238E27FC236}">
                <a16:creationId xmlns:a16="http://schemas.microsoft.com/office/drawing/2014/main" id="{5872E154-ACAC-49A4-887A-0811E565629F}"/>
              </a:ext>
            </a:extLst>
          </p:cNvPr>
          <p:cNvSpPr/>
          <p:nvPr/>
        </p:nvSpPr>
        <p:spPr>
          <a:xfrm>
            <a:off x="1028296" y="695489"/>
            <a:ext cx="7927200" cy="2260769"/>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1047583" y="734747"/>
            <a:ext cx="7988772" cy="2185214"/>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年の大阪を考えるに当たって、</a:t>
            </a:r>
            <a:r>
              <a:rPr lang="en-US" altLang="ja-JP" sz="1100" b="1" u="sng"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年の世界の状況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をまず把握するべき。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少子高齢化等の対策を経験し、</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様々な課題解決システムを他地域、他国に先駆けて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大阪がリードしていく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大阪・関西万博を契機に、</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ポスト</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で大阪ができることを考え、発信・</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行動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ことが必要。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を地場産業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に、夢洲を最高水準のスマートシティに。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a:t>
            </a:r>
            <a:r>
              <a:rPr kumimoji="1" lang="ja-JP" altLang="en-US" sz="1100" b="1" u="sng" dirty="0" smtClean="0">
                <a:latin typeface="Meiryo UI" panose="020B0604030504040204" pitchFamily="50" charset="-128"/>
                <a:ea typeface="Meiryo UI" panose="020B0604030504040204" pitchFamily="50" charset="-128"/>
              </a:rPr>
              <a:t>〇</a:t>
            </a:r>
            <a:r>
              <a:rPr kumimoji="1" lang="en-US" altLang="ja-JP" sz="1100" b="1" u="sng" dirty="0" smtClean="0">
                <a:latin typeface="Meiryo UI" panose="020B0604030504040204" pitchFamily="50" charset="-128"/>
                <a:ea typeface="Meiryo UI" panose="020B0604030504040204" pitchFamily="50" charset="-128"/>
              </a:rPr>
              <a:t>2050</a:t>
            </a:r>
            <a:r>
              <a:rPr kumimoji="1" lang="ja-JP" altLang="en-US" sz="1100" b="1" u="sng" dirty="0">
                <a:latin typeface="Meiryo UI" panose="020B0604030504040204" pitchFamily="50" charset="-128"/>
                <a:ea typeface="Meiryo UI" panose="020B0604030504040204" pitchFamily="50" charset="-128"/>
              </a:rPr>
              <a:t>年の世界の中で、大阪（日本）の位置づけ</a:t>
            </a: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今後の世界情勢等を踏まえ、大阪の位置づけ・役割をどう考えるか。</a:t>
            </a: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世界人口は、今後も増加。一方で、アジアを中心に高齢化が進展するとともに</a:t>
            </a:r>
            <a:r>
              <a:rPr kumimoji="1" lang="ja-JP" altLang="en-US" sz="1100" dirty="0" smtClean="0">
                <a:latin typeface="Meiryo UI" panose="020B0604030504040204" pitchFamily="50" charset="-128"/>
                <a:ea typeface="Meiryo UI" panose="020B0604030504040204" pitchFamily="50" charset="-128"/>
              </a:rPr>
              <a:t>、都市部</a:t>
            </a:r>
            <a:r>
              <a:rPr kumimoji="1" lang="ja-JP" altLang="en-US" sz="1100" dirty="0">
                <a:latin typeface="Meiryo UI" panose="020B0604030504040204" pitchFamily="50" charset="-128"/>
                <a:ea typeface="Meiryo UI" panose="020B0604030504040204" pitchFamily="50" charset="-128"/>
              </a:rPr>
              <a:t>への人口集中が予想</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・大阪は少子高齢化など、世界に先駆けて課題が顕在化していく。</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➢大阪・関西万博を経て、</a:t>
            </a:r>
            <a:r>
              <a:rPr kumimoji="1" lang="en-US" altLang="ja-JP" sz="1100" dirty="0" smtClean="0">
                <a:latin typeface="Meiryo UI" panose="020B0604030504040204" pitchFamily="50" charset="-128"/>
                <a:ea typeface="Meiryo UI" panose="020B0604030504040204" pitchFamily="50" charset="-128"/>
              </a:rPr>
              <a:t>SDGs</a:t>
            </a:r>
            <a:r>
              <a:rPr kumimoji="1" lang="ja-JP" altLang="en-US" sz="1100" dirty="0" smtClean="0">
                <a:latin typeface="Meiryo UI" panose="020B0604030504040204" pitchFamily="50" charset="-128"/>
                <a:ea typeface="Meiryo UI" panose="020B0604030504040204" pitchFamily="50" charset="-128"/>
              </a:rPr>
              <a:t>の先の未来を大阪がどのようにリードしていくか。</a:t>
            </a:r>
            <a:endParaRPr kumimoji="1" lang="ja-JP" altLang="en-US" sz="11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220562" y="1543490"/>
            <a:ext cx="945610" cy="459043"/>
            <a:chOff x="95123" y="1637367"/>
            <a:chExt cx="739224" cy="391723"/>
          </a:xfrm>
        </p:grpSpPr>
        <p:sp>
          <p:nvSpPr>
            <p:cNvPr id="74" name="角丸四角形 73"/>
            <p:cNvSpPr/>
            <p:nvPr/>
          </p:nvSpPr>
          <p:spPr>
            <a:xfrm>
              <a:off x="95123" y="1637367"/>
              <a:ext cx="554143" cy="391723"/>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D50497FE-0D81-49C3-9A84-9B39536EDC45}"/>
                </a:ext>
              </a:extLst>
            </p:cNvPr>
            <p:cNvSpPr/>
            <p:nvPr/>
          </p:nvSpPr>
          <p:spPr>
            <a:xfrm>
              <a:off x="187498" y="1711548"/>
              <a:ext cx="646849" cy="23637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世界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096035" y="755447"/>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smtClean="0">
                <a:solidFill>
                  <a:schemeClr val="bg1"/>
                </a:solidFill>
                <a:latin typeface="Meiryo UI" panose="020B0604030504040204" pitchFamily="50" charset="-128"/>
                <a:ea typeface="Meiryo UI" panose="020B0604030504040204" pitchFamily="50" charset="-128"/>
              </a:rPr>
              <a:t>主なご意見</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1096035" y="1813695"/>
            <a:ext cx="989184" cy="174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論点</a:t>
            </a:r>
          </a:p>
        </p:txBody>
      </p:sp>
      <p:sp>
        <p:nvSpPr>
          <p:cNvPr id="17" name="二等辺三角形 16"/>
          <p:cNvSpPr/>
          <p:nvPr/>
        </p:nvSpPr>
        <p:spPr>
          <a:xfrm flipV="1">
            <a:off x="3106572" y="3139698"/>
            <a:ext cx="3685593" cy="265198"/>
          </a:xfrm>
          <a:prstGeom prst="triangl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4E021087-7E86-45D1-97A3-2141061332BC}"/>
              </a:ext>
            </a:extLst>
          </p:cNvPr>
          <p:cNvSpPr/>
          <p:nvPr/>
        </p:nvSpPr>
        <p:spPr>
          <a:xfrm>
            <a:off x="93305" y="4128061"/>
            <a:ext cx="1672225" cy="90631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各視点から導き出される将来像の要素（案）</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p:txBody>
      </p:sp>
      <p:sp>
        <p:nvSpPr>
          <p:cNvPr id="19" name="角丸四角形 18"/>
          <p:cNvSpPr/>
          <p:nvPr/>
        </p:nvSpPr>
        <p:spPr>
          <a:xfrm>
            <a:off x="1880269" y="3551727"/>
            <a:ext cx="6606505" cy="1224000"/>
          </a:xfrm>
          <a:prstGeom prst="roundRect">
            <a:avLst>
              <a:gd name="adj" fmla="val 5036"/>
            </a:avLst>
          </a:prstGeom>
          <a:solidFill>
            <a:schemeClr val="accent1">
              <a:lumMod val="60000"/>
              <a:lumOff val="40000"/>
            </a:schemeClr>
          </a:solid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3742">
              <a:spcBef>
                <a:spcPct val="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〇個人</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様々な価値観に基づいて、府民の誰</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もがその人らしく</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生きることができる大阪。</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2">
              <a:spcBef>
                <a:spcPct val="0"/>
              </a:spcBef>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2">
              <a:spcBef>
                <a:spcPct val="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〇都市</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な人が集まり交流し</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、都市として有する</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個性や強みを発揮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し続ける大阪。</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2">
              <a:spcBef>
                <a:spcPct val="0"/>
              </a:spcBef>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3742">
              <a:spcBef>
                <a:spcPct val="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〇世界</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解決先進都市として世界を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リードし、国際社会に貢献する大阪。</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二等辺三角形 19"/>
          <p:cNvSpPr/>
          <p:nvPr/>
        </p:nvSpPr>
        <p:spPr>
          <a:xfrm flipV="1">
            <a:off x="2570297" y="5796708"/>
            <a:ext cx="4758145" cy="261085"/>
          </a:xfrm>
          <a:prstGeom prst="triangl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098881" y="6186099"/>
            <a:ext cx="5786029" cy="432000"/>
          </a:xfrm>
          <a:prstGeom prst="rect">
            <a:avLst/>
          </a:prstGeom>
          <a:solidFill>
            <a:schemeClr val="tx2"/>
          </a:solidFill>
        </p:spPr>
        <p:txBody>
          <a:bodyPr vert="horz" wrap="square" rtlCol="0" anchor="ctr" anchorCtr="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将来像（いのち輝く未来社会）</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921766" y="4884843"/>
            <a:ext cx="6565008" cy="713493"/>
            <a:chOff x="-800574" y="4668013"/>
            <a:chExt cx="3840189" cy="929472"/>
          </a:xfrm>
        </p:grpSpPr>
        <p:sp>
          <p:nvSpPr>
            <p:cNvPr id="23" name="台形 22">
              <a:extLst>
                <a:ext uri="{FF2B5EF4-FFF2-40B4-BE49-F238E27FC236}">
                  <a16:creationId xmlns:a16="http://schemas.microsoft.com/office/drawing/2014/main" id="{B9BA8D0B-00E0-4D33-B6BA-254C7E0FD475}"/>
                </a:ext>
              </a:extLst>
            </p:cNvPr>
            <p:cNvSpPr/>
            <p:nvPr/>
          </p:nvSpPr>
          <p:spPr>
            <a:xfrm>
              <a:off x="-800574" y="4691362"/>
              <a:ext cx="3840189" cy="906123"/>
            </a:xfrm>
            <a:prstGeom prst="trapezoid">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37E96E60-1390-4CE3-AC2F-7C1107B9FECD}"/>
                </a:ext>
              </a:extLst>
            </p:cNvPr>
            <p:cNvSpPr/>
            <p:nvPr/>
          </p:nvSpPr>
          <p:spPr>
            <a:xfrm>
              <a:off x="438656" y="4668013"/>
              <a:ext cx="2600959" cy="30777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多様な主体による</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「共創」</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 name="正方形/長方形 1"/>
          <p:cNvSpPr/>
          <p:nvPr/>
        </p:nvSpPr>
        <p:spPr>
          <a:xfrm>
            <a:off x="2570297" y="5136516"/>
            <a:ext cx="5659150" cy="469359"/>
          </a:xfrm>
          <a:prstGeom prst="rect">
            <a:avLst/>
          </a:prstGeom>
        </p:spPr>
        <p:txBody>
          <a:bodyPr wrap="square">
            <a:spAutoFit/>
          </a:bodyPr>
          <a:lstStyle/>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人と機械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、リアルとバーチャル、有機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無機等、異なった性質同士のものによる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共創</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・国際的な共創を促進する社会基盤</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整備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・デザイン思考・イノベーションを生む共創環境</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スライド番号プレースホルダー 1"/>
          <p:cNvSpPr txBox="1">
            <a:spLocks/>
          </p:cNvSpPr>
          <p:nvPr/>
        </p:nvSpPr>
        <p:spPr>
          <a:xfrm>
            <a:off x="9345488" y="652908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2</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20243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p:cNvCxnSpPr/>
          <p:nvPr/>
        </p:nvCxnSpPr>
        <p:spPr>
          <a:xfrm>
            <a:off x="4916577" y="843016"/>
            <a:ext cx="0" cy="357736"/>
          </a:xfrm>
          <a:prstGeom prst="line">
            <a:avLst/>
          </a:prstGeom>
          <a:ln w="38100"/>
        </p:spPr>
        <p:style>
          <a:lnRef idx="1">
            <a:schemeClr val="dk1"/>
          </a:lnRef>
          <a:fillRef idx="0">
            <a:schemeClr val="dk1"/>
          </a:fillRef>
          <a:effectRef idx="0">
            <a:schemeClr val="dk1"/>
          </a:effectRef>
          <a:fontRef idx="minor">
            <a:schemeClr val="tx1"/>
          </a:fontRef>
        </p:style>
      </p:cxnSp>
      <p:sp>
        <p:nvSpPr>
          <p:cNvPr id="44" name="タイトル 1"/>
          <p:cNvSpPr>
            <a:spLocks noGrp="1"/>
          </p:cNvSpPr>
          <p:nvPr>
            <p:ph type="ctrTitle"/>
          </p:nvPr>
        </p:nvSpPr>
        <p:spPr>
          <a:xfrm>
            <a:off x="-48045" y="0"/>
            <a:ext cx="9946788" cy="523252"/>
          </a:xfrm>
          <a:solidFill>
            <a:srgbClr val="002060"/>
          </a:solidFill>
        </p:spPr>
        <p:txBody>
          <a:bodyPr anchor="ctr">
            <a:no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将来像を支える３つの視点に関する各委員の主</a:t>
            </a:r>
            <a:r>
              <a:rPr lang="ja-JP" altLang="en-US" sz="2000" b="1" dirty="0">
                <a:solidFill>
                  <a:schemeClr val="bg1"/>
                </a:solidFill>
                <a:latin typeface="Meiryo UI" panose="020B0604030504040204" pitchFamily="50" charset="-128"/>
                <a:ea typeface="Meiryo UI" panose="020B0604030504040204" pitchFamily="50" charset="-128"/>
              </a:rPr>
              <a:t>な</a:t>
            </a:r>
            <a:r>
              <a:rPr lang="ja-JP" altLang="en-US" sz="2000" b="1" dirty="0" smtClean="0">
                <a:solidFill>
                  <a:schemeClr val="bg1"/>
                </a:solidFill>
                <a:latin typeface="Meiryo UI" panose="020B0604030504040204" pitchFamily="50" charset="-128"/>
                <a:ea typeface="Meiryo UI" panose="020B0604030504040204" pitchFamily="50" charset="-128"/>
              </a:rPr>
              <a:t>ご意見</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19942" y="6400800"/>
            <a:ext cx="9214372"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健康都市、持続可能都市、国際都市、それぞれ</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en-US" altLang="ja-JP"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年をどのように描くことができるか</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139035" y="1191730"/>
            <a:ext cx="9572625" cy="5209070"/>
            <a:chOff x="157163" y="1283704"/>
            <a:chExt cx="9572625" cy="5209070"/>
          </a:xfrm>
        </p:grpSpPr>
        <p:grpSp>
          <p:nvGrpSpPr>
            <p:cNvPr id="3" name="グループ化 2"/>
            <p:cNvGrpSpPr/>
            <p:nvPr/>
          </p:nvGrpSpPr>
          <p:grpSpPr>
            <a:xfrm>
              <a:off x="330785" y="1732117"/>
              <a:ext cx="9221657" cy="1537724"/>
              <a:chOff x="330785" y="1578287"/>
              <a:chExt cx="9221657" cy="1537724"/>
            </a:xfrm>
          </p:grpSpPr>
          <p:sp>
            <p:nvSpPr>
              <p:cNvPr id="34" name="角丸四角形 33"/>
              <p:cNvSpPr/>
              <p:nvPr/>
            </p:nvSpPr>
            <p:spPr>
              <a:xfrm>
                <a:off x="330785" y="1867006"/>
                <a:ext cx="1171980" cy="666246"/>
              </a:xfrm>
              <a:prstGeom prst="round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健康都市</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51" name="角丸四角形 50"/>
              <p:cNvSpPr/>
              <p:nvPr/>
            </p:nvSpPr>
            <p:spPr>
              <a:xfrm>
                <a:off x="1620344" y="1578287"/>
                <a:ext cx="7932098" cy="1377114"/>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1620344" y="1623295"/>
                <a:ext cx="7589197" cy="149271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歩いて</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健康維持ということは</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年でも変わらないテーマ。</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そのための都市空間のデザインやモニタリング技術などの実装が必要。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がいかに輝いて生きるかという意味の健康づくりを行い、</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幸福寿命が体験できるライフスタイル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を実現する。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修町の歴史に見る創薬、市場開発のイノベーションから、</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最先端の医療技術と、互いの健康を気遣う日常の調和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を考える。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生きがい</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や幸せ年齢を若返らせ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、前向きに社会に取り組んでもらえる場を作るべき。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によって自動化・個別化されたヘルスケアプランを提示され、</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健康づくりは市民が自分でできる時代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。無機質におこなわれていく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維持・促進を、</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若者の遊び心で、「楽しく」「納得できるもの」に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していくことができる。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309099" y="3235851"/>
              <a:ext cx="9232500" cy="1599469"/>
              <a:chOff x="319942" y="3186001"/>
              <a:chExt cx="9232500" cy="1599469"/>
            </a:xfrm>
          </p:grpSpPr>
          <p:sp>
            <p:nvSpPr>
              <p:cNvPr id="42" name="角丸四角形 41"/>
              <p:cNvSpPr/>
              <p:nvPr/>
            </p:nvSpPr>
            <p:spPr>
              <a:xfrm>
                <a:off x="319942" y="3609552"/>
                <a:ext cx="1193665" cy="666246"/>
              </a:xfrm>
              <a:prstGeom prst="roundRect">
                <a:avLst/>
              </a:prstGeom>
              <a:solidFill>
                <a:schemeClr val="accent5">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持続可能都市</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55" name="角丸四角形 54"/>
              <p:cNvSpPr/>
              <p:nvPr/>
            </p:nvSpPr>
            <p:spPr>
              <a:xfrm>
                <a:off x="1620344" y="3186001"/>
                <a:ext cx="7932097" cy="1599469"/>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1620344" y="3231682"/>
                <a:ext cx="7932098" cy="1508105"/>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者対策を先進的に進めてきた大阪として、</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障がい者の生活拠点や旅行先として「大阪なら」となるように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テクノロジーの進化を活かした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ユニバーサルデザインを実現していくことが必要。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コンパクトシティ</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の実現と</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地域を支える産業の維持と更新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、土地利用転換、空地を前提とした質の高い</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空間マネジメント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・安心</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の確保</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、課題に対処できる</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魅力的で強いコミュニティづくり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等が重要となる。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は、「暮らしの匠」たちの、生きる知恵で形成されてきた都市。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の教師ﾗｰﾆﾝｸﾞに、大阪人の知恵を学ばせ、未来につないでいく。</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・夢</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洲を</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全自動モビリティやオンライン行政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など未来都市のモデルとし、それをベースに大阪府内にも広めていくべき。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インフラ</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自体が未来の時代に適応しながら変化できることが重要。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新たな都市デザインを大阪から提言、実践していく必要がある。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330785" y="4961938"/>
              <a:ext cx="9221657" cy="1366143"/>
              <a:chOff x="330785" y="5034657"/>
              <a:chExt cx="9221657" cy="1366143"/>
            </a:xfrm>
          </p:grpSpPr>
          <p:sp>
            <p:nvSpPr>
              <p:cNvPr id="50" name="角丸四角形 49"/>
              <p:cNvSpPr/>
              <p:nvPr/>
            </p:nvSpPr>
            <p:spPr>
              <a:xfrm>
                <a:off x="330785" y="5315398"/>
                <a:ext cx="1193665" cy="666246"/>
              </a:xfrm>
              <a:prstGeom prst="round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国際都市</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58" name="角丸四角形 57"/>
              <p:cNvSpPr/>
              <p:nvPr/>
            </p:nvSpPr>
            <p:spPr>
              <a:xfrm>
                <a:off x="1620344" y="5034657"/>
                <a:ext cx="7932097" cy="1366143"/>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indent="-93663"/>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1620344" y="5054326"/>
                <a:ext cx="7932098" cy="130035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２回、Ｇ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を成功させた都市として、</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世界トップレベルのＭＩＣＥ都市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をめざすべき。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多様</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な主体が共生できる都市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を目指した土地・空間管理のあり方や、就労・教育・居住環境、観光など多面的な対処が必要。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・観光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インバウンドからビジネスインバウンドへと国際的な関係人口が広がる。</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関係性の広がりがイノベーションや次世代の人材育成を推進。</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・夢洲に、</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国際的な健康医療ツーリズムの拠点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を作るべき。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資本への投資に力を入れ、府民を核に、</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グローバルなスマートシティ</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新たなかたち</a:t>
                </a:r>
                <a:r>
                  <a:rPr lang="en-US" altLang="ja-JP" sz="11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を作り上げていく。</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7800" indent="-88900">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食とエンターテイメントの世界都市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として先進的に取組みを進めるべき。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 name="正方形/長方形 11"/>
            <p:cNvSpPr/>
            <p:nvPr/>
          </p:nvSpPr>
          <p:spPr>
            <a:xfrm>
              <a:off x="157163" y="1469251"/>
              <a:ext cx="9572625" cy="5023523"/>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D8C4C730-B8CF-426B-9DCE-D90A9AAB8442}"/>
                </a:ext>
              </a:extLst>
            </p:cNvPr>
            <p:cNvSpPr txBox="1"/>
            <p:nvPr/>
          </p:nvSpPr>
          <p:spPr>
            <a:xfrm>
              <a:off x="3024774" y="1283704"/>
              <a:ext cx="3837402" cy="338554"/>
            </a:xfrm>
            <a:prstGeom prst="rect">
              <a:avLst/>
            </a:prstGeom>
            <a:solidFill>
              <a:schemeClr val="tx2"/>
            </a:solid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将来像を支える新しい大阪づくりの方向性</a:t>
              </a:r>
            </a:p>
          </p:txBody>
        </p:sp>
      </p:grpSp>
      <p:sp>
        <p:nvSpPr>
          <p:cNvPr id="18" name="テキスト ボックス 17"/>
          <p:cNvSpPr txBox="1"/>
          <p:nvPr/>
        </p:nvSpPr>
        <p:spPr>
          <a:xfrm>
            <a:off x="4191923" y="673739"/>
            <a:ext cx="1466850" cy="338554"/>
          </a:xfrm>
          <a:prstGeom prst="rect">
            <a:avLst/>
          </a:prstGeom>
          <a:solidFill>
            <a:schemeClr val="tx2"/>
          </a:solid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将来像</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377941" y="6536368"/>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smtClean="0">
                <a:solidFill>
                  <a:prstClr val="white"/>
                </a:solidFill>
                <a:latin typeface="ＭＳ ゴシック" panose="020B0609070205080204" pitchFamily="49" charset="-128"/>
                <a:ea typeface="ＭＳ ゴシック" panose="020B0609070205080204" pitchFamily="49" charset="-128"/>
              </a:rPr>
              <a:t>3</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80748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18386</TotalTime>
  <Words>886</Words>
  <Application>Microsoft Office PowerPoint</Application>
  <PresentationFormat>A4 210 x 297 mm</PresentationFormat>
  <Paragraphs>93</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ector>
  </HeadingPairs>
  <TitlesOfParts>
    <vt:vector size="16" baseType="lpstr">
      <vt:lpstr>Meiryo UI</vt:lpstr>
      <vt:lpstr>ＭＳ Ｐゴシック</vt:lpstr>
      <vt:lpstr>ＭＳ ゴシック</vt:lpstr>
      <vt:lpstr>メイリオ</vt:lpstr>
      <vt:lpstr>游ゴシック</vt:lpstr>
      <vt:lpstr>游ゴシック Light</vt:lpstr>
      <vt:lpstr>Arial</vt:lpstr>
      <vt:lpstr>Calibri</vt:lpstr>
      <vt:lpstr>Trebuchet MS</vt:lpstr>
      <vt:lpstr>Wingdings 3</vt:lpstr>
      <vt:lpstr>ファセット</vt:lpstr>
      <vt:lpstr>Office テーマ</vt:lpstr>
      <vt:lpstr>PowerPoint プレゼンテーション</vt:lpstr>
      <vt:lpstr>将来像に関する各委員の主なご意見と論点整理案（１/２）</vt:lpstr>
      <vt:lpstr>将来像に関する各委員の主なご意見と論点整理案（２/２）</vt:lpstr>
      <vt:lpstr>将来像を支える３つの視点に関する各委員の主なご意見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大阪の将来像</dc:title>
  <dc:creator>森口　直人</dc:creator>
  <cp:lastModifiedBy>清水　浩章</cp:lastModifiedBy>
  <cp:revision>3294</cp:revision>
  <cp:lastPrinted>2019-07-16T11:05:55Z</cp:lastPrinted>
  <dcterms:created xsi:type="dcterms:W3CDTF">2015-07-03T07:38:00Z</dcterms:created>
  <dcterms:modified xsi:type="dcterms:W3CDTF">2019-08-05T09:59:10Z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1041-10.8.0.6184</vt:lpwstr>
  </property>
</Properties>
</file>