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100" d="100"/>
          <a:sy n="100" d="100"/>
        </p:scale>
        <p:origin x="1236" y="-22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7C3134-1AED-47A2-B38D-084454D1A566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9EC3B-EDC3-47F8-AEC9-19B784B35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813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9EC3B-EDC3-47F8-AEC9-19B784B3523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121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E25B-A70A-4FF0-BD63-BE9E9000DE51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3AFFB-D433-4494-905A-5F74AC9C0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941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E25B-A70A-4FF0-BD63-BE9E9000DE51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3AFFB-D433-4494-905A-5F74AC9C0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733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E25B-A70A-4FF0-BD63-BE9E9000DE51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3AFFB-D433-4494-905A-5F74AC9C0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76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E25B-A70A-4FF0-BD63-BE9E9000DE51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3AFFB-D433-4494-905A-5F74AC9C0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041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E25B-A70A-4FF0-BD63-BE9E9000DE51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3AFFB-D433-4494-905A-5F74AC9C0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270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E25B-A70A-4FF0-BD63-BE9E9000DE51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3AFFB-D433-4494-905A-5F74AC9C0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418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E25B-A70A-4FF0-BD63-BE9E9000DE51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3AFFB-D433-4494-905A-5F74AC9C0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417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E25B-A70A-4FF0-BD63-BE9E9000DE51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3AFFB-D433-4494-905A-5F74AC9C0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13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E25B-A70A-4FF0-BD63-BE9E9000DE51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3AFFB-D433-4494-905A-5F74AC9C0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39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E25B-A70A-4FF0-BD63-BE9E9000DE51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3AFFB-D433-4494-905A-5F74AC9C0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89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E25B-A70A-4FF0-BD63-BE9E9000DE51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3AFFB-D433-4494-905A-5F74AC9C0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132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1E25B-A70A-4FF0-BD63-BE9E9000DE51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3AFFB-D433-4494-905A-5F74AC9C0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09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8789" y="254430"/>
            <a:ext cx="6655632" cy="1352467"/>
          </a:xfrm>
        </p:spPr>
        <p:txBody>
          <a:bodyPr anchor="t">
            <a:normAutofit/>
          </a:bodyPr>
          <a:lstStyle/>
          <a:p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【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配 席 図 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第２回　「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万博の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インパクトを活かした大阪の将来に向けたビジョン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有識者ワーキンググループ」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き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：令和元年８月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日（水曜日）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０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０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b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ところ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災害対策本部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会議室</a:t>
            </a:r>
            <a:endParaRPr lang="ja-JP" altLang="en-US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楕円 3"/>
          <p:cNvSpPr/>
          <p:nvPr/>
        </p:nvSpPr>
        <p:spPr>
          <a:xfrm>
            <a:off x="2052464" y="2276499"/>
            <a:ext cx="774233" cy="72261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柱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楕円 4"/>
          <p:cNvSpPr/>
          <p:nvPr/>
        </p:nvSpPr>
        <p:spPr>
          <a:xfrm>
            <a:off x="2060583" y="7962731"/>
            <a:ext cx="774233" cy="72261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柱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3292" y="9434946"/>
            <a:ext cx="1670283" cy="307777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出入口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562943" y="3113434"/>
            <a:ext cx="519202" cy="55512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056476" y="2808065"/>
            <a:ext cx="1533351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株式会社日本総合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研究所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調査部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マクロ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経済研究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センター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所長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石川　智久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大阪市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立大学大学院</a:t>
            </a: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工学研究科教授</a:t>
            </a: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嘉名　光市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株式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会社三菱総合研究所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西日本営業本部長兼</a:t>
            </a: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万博推進室長</a:t>
            </a: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高橋　朋幸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zh-CN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zh-CN" sz="105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zh-CN" altLang="en-US" sz="90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kumimoji="1" lang="zh-CN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大学大学院医学</a:t>
            </a:r>
            <a:r>
              <a:rPr kumimoji="1" lang="zh-CN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系</a:t>
            </a:r>
            <a:endParaRPr kumimoji="1" lang="en-US" altLang="zh-CN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zh-CN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研究科</a:t>
            </a:r>
            <a:r>
              <a:rPr kumimoji="1" lang="zh-CN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寄附講座</a:t>
            </a:r>
            <a:r>
              <a:rPr kumimoji="1" lang="zh-CN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教授</a:t>
            </a:r>
            <a:endParaRPr kumimoji="1" lang="en-US" altLang="zh-CN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森下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竜一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1535526" y="3193435"/>
            <a:ext cx="816902" cy="40346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傍聴席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98789" y="1606897"/>
            <a:ext cx="6695711" cy="819817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359676" y="3093646"/>
            <a:ext cx="1103067" cy="427961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wrap="none" rtlCol="0" anchor="ctr"/>
          <a:lstStyle/>
          <a:p>
            <a:pPr algn="ctr"/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　材　位　置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766105" y="3113435"/>
            <a:ext cx="519202" cy="55512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04529" y="8664714"/>
            <a:ext cx="56083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受付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 rot="18700603">
            <a:off x="3810918" y="2371825"/>
            <a:ext cx="1288155" cy="1444973"/>
          </a:xfrm>
          <a:custGeom>
            <a:avLst/>
            <a:gdLst>
              <a:gd name="G0" fmla="+- 2278 0 0"/>
              <a:gd name="G1" fmla="+- -9011731 0 0"/>
              <a:gd name="G2" fmla="+- 0 0 -9011731"/>
              <a:gd name="T0" fmla="*/ 0 256 1"/>
              <a:gd name="T1" fmla="*/ 180 256 1"/>
              <a:gd name="G3" fmla="+- -9011731 T0 T1"/>
              <a:gd name="T2" fmla="*/ 0 256 1"/>
              <a:gd name="T3" fmla="*/ 90 256 1"/>
              <a:gd name="G4" fmla="+- -9011731 T2 T3"/>
              <a:gd name="G5" fmla="*/ G4 2 1"/>
              <a:gd name="T4" fmla="*/ 90 256 1"/>
              <a:gd name="T5" fmla="*/ 0 256 1"/>
              <a:gd name="G6" fmla="+- -9011731 T4 T5"/>
              <a:gd name="G7" fmla="*/ G6 2 1"/>
              <a:gd name="G8" fmla="abs -9011731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2278"/>
              <a:gd name="G18" fmla="*/ 2278 1 2"/>
              <a:gd name="G19" fmla="+- G18 5400 0"/>
              <a:gd name="G20" fmla="cos G19 -9011731"/>
              <a:gd name="G21" fmla="sin G19 -9011731"/>
              <a:gd name="G22" fmla="+- G20 10800 0"/>
              <a:gd name="G23" fmla="+- G21 10800 0"/>
              <a:gd name="G24" fmla="+- 10800 0 G20"/>
              <a:gd name="G25" fmla="+- 2278 10800 0"/>
              <a:gd name="G26" fmla="?: G9 G17 G25"/>
              <a:gd name="G27" fmla="?: G9 0 21600"/>
              <a:gd name="G28" fmla="cos 10800 -9011731"/>
              <a:gd name="G29" fmla="sin 10800 -9011731"/>
              <a:gd name="G30" fmla="sin 2278 -9011731"/>
              <a:gd name="G31" fmla="+- G28 10800 0"/>
              <a:gd name="G32" fmla="+- G29 10800 0"/>
              <a:gd name="G33" fmla="+- G30 10800 0"/>
              <a:gd name="G34" fmla="?: G4 0 G31"/>
              <a:gd name="G35" fmla="?: -9011731 G34 0"/>
              <a:gd name="G36" fmla="?: G6 G35 G31"/>
              <a:gd name="G37" fmla="+- 21600 0 G36"/>
              <a:gd name="G38" fmla="?: G4 0 G33"/>
              <a:gd name="G39" fmla="?: -9011731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978 w 21600"/>
              <a:gd name="T15" fmla="*/ 6382 h 21600"/>
              <a:gd name="T16" fmla="*/ 10800 w 21600"/>
              <a:gd name="T17" fmla="*/ 8522 h 21600"/>
              <a:gd name="T18" fmla="*/ 15622 w 21600"/>
              <a:gd name="T19" fmla="*/ 6382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9120" y="9261"/>
                </a:moveTo>
                <a:cubicBezTo>
                  <a:pt x="9551" y="8790"/>
                  <a:pt x="10161" y="8522"/>
                  <a:pt x="10800" y="8522"/>
                </a:cubicBezTo>
                <a:cubicBezTo>
                  <a:pt x="11438" y="8522"/>
                  <a:pt x="12048" y="8790"/>
                  <a:pt x="12479" y="9261"/>
                </a:cubicBezTo>
                <a:lnTo>
                  <a:pt x="18763" y="3504"/>
                </a:lnTo>
                <a:cubicBezTo>
                  <a:pt x="16717" y="1271"/>
                  <a:pt x="13828" y="0"/>
                  <a:pt x="10799" y="0"/>
                </a:cubicBezTo>
                <a:cubicBezTo>
                  <a:pt x="7771" y="0"/>
                  <a:pt x="4882" y="1271"/>
                  <a:pt x="2836" y="3504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 rot="2679744">
            <a:off x="3723259" y="2409485"/>
            <a:ext cx="1370453" cy="1434468"/>
          </a:xfrm>
          <a:custGeom>
            <a:avLst/>
            <a:gdLst>
              <a:gd name="G0" fmla="+- 2278 0 0"/>
              <a:gd name="G1" fmla="+- -9011731 0 0"/>
              <a:gd name="G2" fmla="+- 0 0 -9011731"/>
              <a:gd name="T0" fmla="*/ 0 256 1"/>
              <a:gd name="T1" fmla="*/ 180 256 1"/>
              <a:gd name="G3" fmla="+- -9011731 T0 T1"/>
              <a:gd name="T2" fmla="*/ 0 256 1"/>
              <a:gd name="T3" fmla="*/ 90 256 1"/>
              <a:gd name="G4" fmla="+- -9011731 T2 T3"/>
              <a:gd name="G5" fmla="*/ G4 2 1"/>
              <a:gd name="T4" fmla="*/ 90 256 1"/>
              <a:gd name="T5" fmla="*/ 0 256 1"/>
              <a:gd name="G6" fmla="+- -9011731 T4 T5"/>
              <a:gd name="G7" fmla="*/ G6 2 1"/>
              <a:gd name="G8" fmla="abs -9011731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2278"/>
              <a:gd name="G18" fmla="*/ 2278 1 2"/>
              <a:gd name="G19" fmla="+- G18 5400 0"/>
              <a:gd name="G20" fmla="cos G19 -9011731"/>
              <a:gd name="G21" fmla="sin G19 -9011731"/>
              <a:gd name="G22" fmla="+- G20 10800 0"/>
              <a:gd name="G23" fmla="+- G21 10800 0"/>
              <a:gd name="G24" fmla="+- 10800 0 G20"/>
              <a:gd name="G25" fmla="+- 2278 10800 0"/>
              <a:gd name="G26" fmla="?: G9 G17 G25"/>
              <a:gd name="G27" fmla="?: G9 0 21600"/>
              <a:gd name="G28" fmla="cos 10800 -9011731"/>
              <a:gd name="G29" fmla="sin 10800 -9011731"/>
              <a:gd name="G30" fmla="sin 2278 -9011731"/>
              <a:gd name="G31" fmla="+- G28 10800 0"/>
              <a:gd name="G32" fmla="+- G29 10800 0"/>
              <a:gd name="G33" fmla="+- G30 10800 0"/>
              <a:gd name="G34" fmla="?: G4 0 G31"/>
              <a:gd name="G35" fmla="?: -9011731 G34 0"/>
              <a:gd name="G36" fmla="?: G6 G35 G31"/>
              <a:gd name="G37" fmla="+- 21600 0 G36"/>
              <a:gd name="G38" fmla="?: G4 0 G33"/>
              <a:gd name="G39" fmla="?: -9011731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978 w 21600"/>
              <a:gd name="T15" fmla="*/ 6382 h 21600"/>
              <a:gd name="T16" fmla="*/ 10800 w 21600"/>
              <a:gd name="T17" fmla="*/ 8522 h 21600"/>
              <a:gd name="T18" fmla="*/ 15622 w 21600"/>
              <a:gd name="T19" fmla="*/ 6382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9120" y="9261"/>
                </a:moveTo>
                <a:cubicBezTo>
                  <a:pt x="9551" y="8790"/>
                  <a:pt x="10161" y="8522"/>
                  <a:pt x="10800" y="8522"/>
                </a:cubicBezTo>
                <a:cubicBezTo>
                  <a:pt x="11438" y="8522"/>
                  <a:pt x="12048" y="8790"/>
                  <a:pt x="12479" y="9261"/>
                </a:cubicBezTo>
                <a:lnTo>
                  <a:pt x="18763" y="3504"/>
                </a:lnTo>
                <a:cubicBezTo>
                  <a:pt x="16717" y="1271"/>
                  <a:pt x="13828" y="0"/>
                  <a:pt x="10799" y="0"/>
                </a:cubicBezTo>
                <a:cubicBezTo>
                  <a:pt x="7771" y="0"/>
                  <a:pt x="4882" y="1271"/>
                  <a:pt x="2836" y="3504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956588" y="8910935"/>
            <a:ext cx="84668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事務局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791262" y="1637557"/>
            <a:ext cx="1637157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kumimoji="1" lang="zh-TW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立大学研究推進機構　特別教授、</a:t>
            </a:r>
          </a:p>
          <a:p>
            <a:r>
              <a:rPr kumimoji="1" lang="zh-TW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大阪府立大学　観光産業戦略研究所長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橋爪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紳也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394497" y="3113434"/>
            <a:ext cx="1474452" cy="3901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国立研究開発法人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産業技術総合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研究所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人工知能研究センター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首席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研究員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本村　陽一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株式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会社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ミライロ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講師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岸田　</a:t>
            </a:r>
            <a:r>
              <a:rPr kumimoji="1" lang="ja-JP" altLang="en-US" sz="105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ひろ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実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9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Aillis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Inc. 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執行役員 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Chief Creative Officer</a:t>
            </a:r>
            <a:r>
              <a:rPr kumimoji="1" lang="ja-JP" altLang="en-US" sz="9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World Economic Forum (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ダボス会議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Global 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Shaper</a:t>
            </a: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野村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将揮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WAKAZO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執行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代表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川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竹　絢子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WAKAZO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執行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代表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藥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王　俊成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400025" y="81461"/>
            <a:ext cx="1147026" cy="3566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資料３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476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</TotalTime>
  <Words>46</Words>
  <Application>Microsoft Office PowerPoint</Application>
  <PresentationFormat>A4 210 x 297 mm</PresentationFormat>
  <Paragraphs>59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【 配 席 図 】　 第２回　「万博のインパクトを活かした大阪の将来に向けたビジョン 有識者ワーキンググループ」  とき：令和元年８月７日（水曜日）1５:０0～1７:０0 ところ　災害対策本部会議室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第１回 「大阪がめざすＳＤＧｓ先進都市の姿」 検討有識者ワーキンググループ 【 配 席 図 】</dc:title>
  <dc:creator>大阪府</dc:creator>
  <cp:lastModifiedBy>西川　達也</cp:lastModifiedBy>
  <cp:revision>30</cp:revision>
  <cp:lastPrinted>2019-08-05T02:49:35Z</cp:lastPrinted>
  <dcterms:created xsi:type="dcterms:W3CDTF">2019-04-11T04:54:38Z</dcterms:created>
  <dcterms:modified xsi:type="dcterms:W3CDTF">2019-08-05T02:50:01Z</dcterms:modified>
</cp:coreProperties>
</file>