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57" r:id="rId4"/>
    <p:sldId id="260" r:id="rId5"/>
    <p:sldId id="261" r:id="rId6"/>
    <p:sldId id="266" r:id="rId7"/>
    <p:sldId id="263" r:id="rId8"/>
    <p:sldId id="271" r:id="rId9"/>
    <p:sldId id="264" r:id="rId10"/>
    <p:sldId id="268" r:id="rId11"/>
    <p:sldId id="282" r:id="rId12"/>
    <p:sldId id="283" r:id="rId13"/>
    <p:sldId id="281" r:id="rId14"/>
    <p:sldId id="280" r:id="rId15"/>
    <p:sldId id="273" r:id="rId16"/>
    <p:sldId id="274" r:id="rId1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'Sheet2 (2)'!$B$3</c:f>
              <c:strCache>
                <c:ptCount val="1"/>
                <c:pt idx="0">
                  <c:v>14歳以下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'Sheet2 (2)'!$A$4:$A$34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'Sheet2 (2)'!$B$4:$B$34</c:f>
              <c:numCache>
                <c:formatCode>#,##0_ </c:formatCode>
                <c:ptCount val="31"/>
                <c:pt idx="0">
                  <c:v>869608.66200000001</c:v>
                </c:pt>
                <c:pt idx="1">
                  <c:v>986623.07499999995</c:v>
                </c:pt>
                <c:pt idx="2">
                  <c:v>1127639.1719999998</c:v>
                </c:pt>
                <c:pt idx="3">
                  <c:v>1266378.3119999999</c:v>
                </c:pt>
                <c:pt idx="4">
                  <c:v>1389142.5659999999</c:v>
                </c:pt>
                <c:pt idx="5">
                  <c:v>1503115.5759999999</c:v>
                </c:pt>
                <c:pt idx="6">
                  <c:v>1574981.429</c:v>
                </c:pt>
                <c:pt idx="7">
                  <c:v>1645354.6359999999</c:v>
                </c:pt>
                <c:pt idx="8">
                  <c:v>1748100.5819999999</c:v>
                </c:pt>
                <c:pt idx="9">
                  <c:v>1822873.9879999999</c:v>
                </c:pt>
                <c:pt idx="10">
                  <c:v>1851318.4789999998</c:v>
                </c:pt>
                <c:pt idx="11">
                  <c:v>1841053.3760000002</c:v>
                </c:pt>
                <c:pt idx="12">
                  <c:v>1876541.3000000007</c:v>
                </c:pt>
                <c:pt idx="13">
                  <c:v>1931325.791</c:v>
                </c:pt>
                <c:pt idx="14">
                  <c:v>1983648.5720000002</c:v>
                </c:pt>
                <c:pt idx="15">
                  <c:v>2011052.176</c:v>
                </c:pt>
                <c:pt idx="16">
                  <c:v>2019462.3460000013</c:v>
                </c:pt>
                <c:pt idx="17">
                  <c:v>2023398.4699999997</c:v>
                </c:pt>
                <c:pt idx="18">
                  <c:v>2032980.8549999979</c:v>
                </c:pt>
                <c:pt idx="19">
                  <c:v>2045919.281</c:v>
                </c:pt>
                <c:pt idx="20">
                  <c:v>2055658.8119999999</c:v>
                </c:pt>
                <c:pt idx="21">
                  <c:v>2058776.4650000001</c:v>
                </c:pt>
                <c:pt idx="22">
                  <c:v>2053487.9070000001</c:v>
                </c:pt>
                <c:pt idx="23">
                  <c:v>2042864.6749999989</c:v>
                </c:pt>
                <c:pt idx="24">
                  <c:v>2029044.858</c:v>
                </c:pt>
                <c:pt idx="25">
                  <c:v>2014187.7910000011</c:v>
                </c:pt>
                <c:pt idx="26">
                  <c:v>1997698.3949999989</c:v>
                </c:pt>
                <c:pt idx="27">
                  <c:v>1978286.8339999991</c:v>
                </c:pt>
                <c:pt idx="28">
                  <c:v>1954892.7000000011</c:v>
                </c:pt>
                <c:pt idx="29">
                  <c:v>1927404.4909999999</c:v>
                </c:pt>
                <c:pt idx="30">
                  <c:v>1897616.7199999997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C-4523-9E67-CF85FFCF75F0}"/>
            </c:ext>
          </c:extLst>
        </c:ser>
        <c:ser>
          <c:idx val="1"/>
          <c:order val="1"/>
          <c:tx>
            <c:strRef>
              <c:f>'Sheet2 (2)'!$C$3</c:f>
              <c:strCache>
                <c:ptCount val="1"/>
                <c:pt idx="0">
                  <c:v>15～74歳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'Sheet2 (2)'!$A$4:$A$34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'Sheet2 (2)'!$C$4:$C$34</c:f>
              <c:numCache>
                <c:formatCode>#,##0_ </c:formatCode>
                <c:ptCount val="31"/>
                <c:pt idx="0">
                  <c:v>1630640.0360000001</c:v>
                </c:pt>
                <c:pt idx="1">
                  <c:v>1746599.9779999997</c:v>
                </c:pt>
                <c:pt idx="2">
                  <c:v>1863397.6260000004</c:v>
                </c:pt>
                <c:pt idx="3">
                  <c:v>2022721.2749999999</c:v>
                </c:pt>
                <c:pt idx="4">
                  <c:v>2252904.8489999999</c:v>
                </c:pt>
                <c:pt idx="5">
                  <c:v>2507405.8930000002</c:v>
                </c:pt>
                <c:pt idx="6">
                  <c:v>2799727.6889999993</c:v>
                </c:pt>
                <c:pt idx="7">
                  <c:v>3126101.236</c:v>
                </c:pt>
                <c:pt idx="8">
                  <c:v>3461888.2819999997</c:v>
                </c:pt>
                <c:pt idx="9">
                  <c:v>3791632.1259999992</c:v>
                </c:pt>
                <c:pt idx="10">
                  <c:v>4141671.0920000002</c:v>
                </c:pt>
                <c:pt idx="11">
                  <c:v>4524411.4710000008</c:v>
                </c:pt>
                <c:pt idx="12">
                  <c:v>4875376.1220000014</c:v>
                </c:pt>
                <c:pt idx="13">
                  <c:v>5210518.5789999999</c:v>
                </c:pt>
                <c:pt idx="14">
                  <c:v>5541864.9039999992</c:v>
                </c:pt>
                <c:pt idx="15">
                  <c:v>5853720.3419999992</c:v>
                </c:pt>
                <c:pt idx="16">
                  <c:v>6133455.2399999993</c:v>
                </c:pt>
                <c:pt idx="17">
                  <c:v>6392556.5279999999</c:v>
                </c:pt>
                <c:pt idx="18">
                  <c:v>6607740.6209999984</c:v>
                </c:pt>
                <c:pt idx="19">
                  <c:v>6785290.8460000018</c:v>
                </c:pt>
                <c:pt idx="20">
                  <c:v>6946297.3080000002</c:v>
                </c:pt>
                <c:pt idx="21">
                  <c:v>7103852.8109999998</c:v>
                </c:pt>
                <c:pt idx="22">
                  <c:v>7229133.4519999987</c:v>
                </c:pt>
                <c:pt idx="23">
                  <c:v>7311354.2910000002</c:v>
                </c:pt>
                <c:pt idx="24">
                  <c:v>7402809.6780000012</c:v>
                </c:pt>
                <c:pt idx="25">
                  <c:v>7488812.3799999971</c:v>
                </c:pt>
                <c:pt idx="26">
                  <c:v>7559935.5890000034</c:v>
                </c:pt>
                <c:pt idx="27">
                  <c:v>7603345.5100000007</c:v>
                </c:pt>
                <c:pt idx="28">
                  <c:v>7623668.0650000004</c:v>
                </c:pt>
                <c:pt idx="29">
                  <c:v>7630377.4960000021</c:v>
                </c:pt>
                <c:pt idx="30">
                  <c:v>7629812.5180000011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C-4523-9E67-CF85FFCF75F0}"/>
            </c:ext>
          </c:extLst>
        </c:ser>
        <c:ser>
          <c:idx val="2"/>
          <c:order val="2"/>
          <c:tx>
            <c:strRef>
              <c:f>'Sheet2 (2)'!$D$3</c:f>
              <c:strCache>
                <c:ptCount val="1"/>
                <c:pt idx="0">
                  <c:v>75歳以上</c:v>
                </c:pt>
              </c:strCache>
            </c:strRef>
          </c:tx>
          <c:spPr>
            <a:pattFill prst="pct8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'Sheet2 (2)'!$A$4:$A$34</c:f>
              <c:numCache>
                <c:formatCode>General</c:formatCod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numCache>
            </c:numRef>
          </c:cat>
          <c:val>
            <c:numRef>
              <c:f>'Sheet2 (2)'!$D$4:$D$34</c:f>
              <c:numCache>
                <c:formatCode>#,##0_ </c:formatCode>
                <c:ptCount val="31"/>
                <c:pt idx="0">
                  <c:v>36182.450999999994</c:v>
                </c:pt>
                <c:pt idx="1">
                  <c:v>39796.883000000002</c:v>
                </c:pt>
                <c:pt idx="2">
                  <c:v>43912.95</c:v>
                </c:pt>
                <c:pt idx="3">
                  <c:v>50484.01</c:v>
                </c:pt>
                <c:pt idx="4">
                  <c:v>58389.631000000001</c:v>
                </c:pt>
                <c:pt idx="5">
                  <c:v>68959.137000000002</c:v>
                </c:pt>
                <c:pt idx="6">
                  <c:v>83294.396000000008</c:v>
                </c:pt>
                <c:pt idx="7">
                  <c:v>99465.867999999988</c:v>
                </c:pt>
                <c:pt idx="8">
                  <c:v>117242.19699999997</c:v>
                </c:pt>
                <c:pt idx="9">
                  <c:v>129706.86500000001</c:v>
                </c:pt>
                <c:pt idx="10">
                  <c:v>150504.25199999998</c:v>
                </c:pt>
                <c:pt idx="11">
                  <c:v>176442.17999999991</c:v>
                </c:pt>
                <c:pt idx="12">
                  <c:v>204906.18100000004</c:v>
                </c:pt>
                <c:pt idx="13">
                  <c:v>237952.769</c:v>
                </c:pt>
                <c:pt idx="14">
                  <c:v>269285.26300000004</c:v>
                </c:pt>
                <c:pt idx="15">
                  <c:v>319664.94199999992</c:v>
                </c:pt>
                <c:pt idx="16">
                  <c:v>395569.81400000001</c:v>
                </c:pt>
                <c:pt idx="17">
                  <c:v>471569.21499999985</c:v>
                </c:pt>
                <c:pt idx="18">
                  <c:v>558125.76399999997</c:v>
                </c:pt>
                <c:pt idx="19">
                  <c:v>650593.14700000011</c:v>
                </c:pt>
                <c:pt idx="20">
                  <c:v>733077.87</c:v>
                </c:pt>
                <c:pt idx="21">
                  <c:v>795464.79800000007</c:v>
                </c:pt>
                <c:pt idx="22">
                  <c:v>868827.402</c:v>
                </c:pt>
                <c:pt idx="23">
                  <c:v>963611.23899999994</c:v>
                </c:pt>
                <c:pt idx="24">
                  <c:v>1027297.971</c:v>
                </c:pt>
                <c:pt idx="25">
                  <c:v>1074155.7179999999</c:v>
                </c:pt>
                <c:pt idx="26">
                  <c:v>1116085.4900000002</c:v>
                </c:pt>
                <c:pt idx="27">
                  <c:v>1168784.395</c:v>
                </c:pt>
                <c:pt idx="28">
                  <c:v>1231015.037</c:v>
                </c:pt>
                <c:pt idx="29">
                  <c:v>1293678.6100000001</c:v>
                </c:pt>
                <c:pt idx="30">
                  <c:v>1347473.0799999998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1C-4523-9E67-CF85FFCF7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058784"/>
        <c:axId val="383059616"/>
      </c:barChart>
      <c:catAx>
        <c:axId val="3830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3059616"/>
        <c:crosses val="autoZero"/>
        <c:auto val="1"/>
        <c:lblAlgn val="ctr"/>
        <c:lblOffset val="100"/>
        <c:noMultiLvlLbl val="0"/>
      </c:catAx>
      <c:valAx>
        <c:axId val="383059616"/>
        <c:scaling>
          <c:orientation val="minMax"/>
          <c:max val="1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3058784"/>
        <c:crosses val="autoZero"/>
        <c:crossBetween val="between"/>
        <c:dispUnits>
          <c:builtInUnit val="hundredThousands"/>
          <c:dispUnitsLbl>
            <c:tx>
              <c:rich>
                <a:bodyPr rot="0" spcFirstLastPara="1" vertOverflow="ellipsis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ja-JP" altLang="en-US" sz="1050" b="1"/>
                    <a:t>億人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3583003602625"/>
          <c:y val="6.4397797155517009E-2"/>
          <c:w val="0.86868201366484732"/>
          <c:h val="0.75975459317585303"/>
        </c:manualLayout>
      </c:layout>
      <c:lineChart>
        <c:grouping val="standard"/>
        <c:varyColors val="0"/>
        <c:ser>
          <c:idx val="0"/>
          <c:order val="0"/>
          <c:tx>
            <c:strRef>
              <c:f>'人口 (３区分)'!$D$2</c:f>
              <c:strCache>
                <c:ptCount val="1"/>
                <c:pt idx="0">
                  <c:v>年少人口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BEF-4A16-8CAC-F91B1879784F}"/>
              </c:ext>
            </c:extLst>
          </c:dPt>
          <c:dPt>
            <c:idx val="1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EF-4A16-8CAC-F91B1879784F}"/>
              </c:ext>
            </c:extLst>
          </c:dPt>
          <c:dPt>
            <c:idx val="2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EF-4A16-8CAC-F91B1879784F}"/>
              </c:ext>
            </c:extLst>
          </c:dPt>
          <c:dPt>
            <c:idx val="3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BEF-4A16-8CAC-F91B1879784F}"/>
              </c:ext>
            </c:extLst>
          </c:dPt>
          <c:dPt>
            <c:idx val="4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BEF-4A16-8CAC-F91B1879784F}"/>
              </c:ext>
            </c:extLst>
          </c:dPt>
          <c:dPt>
            <c:idx val="5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BEF-4A16-8CAC-F91B1879784F}"/>
              </c:ext>
            </c:extLst>
          </c:dPt>
          <c:dPt>
            <c:idx val="6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BEF-4A16-8CAC-F91B1879784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BEF-4A16-8CAC-F91B1879784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BEF-4A16-8CAC-F91B1879784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3BEF-4A16-8CAC-F91B1879784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3BEF-4A16-8CAC-F91B1879784F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400" b="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'人口 (３区分)'!$A$3:$B$23</c:f>
              <c:strCach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strCache>
            </c:strRef>
          </c:cat>
          <c:val>
            <c:numRef>
              <c:f>'人口 (３区分)'!$D$3:$D$23</c:f>
              <c:numCache>
                <c:formatCode>0_ </c:formatCode>
                <c:ptCount val="11"/>
                <c:pt idx="0" formatCode="0_);[Red]\(0\)">
                  <c:v>109.78619999999999</c:v>
                </c:pt>
                <c:pt idx="1">
                  <c:v>102.93381832991901</c:v>
                </c:pt>
                <c:pt idx="2">
                  <c:v>95.555678072153952</c:v>
                </c:pt>
                <c:pt idx="3">
                  <c:v>89.500124569150358</c:v>
                </c:pt>
                <c:pt idx="4">
                  <c:v>84.370892460065321</c:v>
                </c:pt>
                <c:pt idx="5">
                  <c:v>80.959239197688319</c:v>
                </c:pt>
                <c:pt idx="6">
                  <c:v>77.129978085154974</c:v>
                </c:pt>
                <c:pt idx="7">
                  <c:v>72.642760924050805</c:v>
                </c:pt>
                <c:pt idx="8">
                  <c:v>68.192447757918501</c:v>
                </c:pt>
                <c:pt idx="9">
                  <c:v>64.011532945867998</c:v>
                </c:pt>
                <c:pt idx="10">
                  <c:v>60.2682420405595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BEF-4A16-8CAC-F91B1879784F}"/>
            </c:ext>
          </c:extLst>
        </c:ser>
        <c:ser>
          <c:idx val="1"/>
          <c:order val="1"/>
          <c:tx>
            <c:strRef>
              <c:f>'人口 (３区分)'!$E$2</c:f>
              <c:strCache>
                <c:ptCount val="1"/>
                <c:pt idx="0">
                  <c:v>生産年齢人口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3BEF-4A16-8CAC-F91B1879784F}"/>
              </c:ext>
            </c:extLst>
          </c:dPt>
          <c:dPt>
            <c:idx val="1"/>
            <c:marker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BEF-4A16-8CAC-F91B1879784F}"/>
              </c:ext>
            </c:extLst>
          </c:dPt>
          <c:dPt>
            <c:idx val="2"/>
            <c:marker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BEF-4A16-8CAC-F91B1879784F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3BEF-4A16-8CAC-F91B1879784F}"/>
              </c:ext>
            </c:extLst>
          </c:dPt>
          <c:dPt>
            <c:idx val="4"/>
            <c:marker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3BEF-4A16-8CAC-F91B1879784F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3BEF-4A16-8CAC-F91B1879784F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3BEF-4A16-8CAC-F91B1879784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3BEF-4A16-8CAC-F91B1879784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3BEF-4A16-8CAC-F91B1879784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3BEF-4A16-8CAC-F91B1879784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6-3BEF-4A16-8CAC-F91B1879784F}"/>
              </c:ext>
            </c:extLst>
          </c:dPt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'人口 (３区分)'!$A$3:$B$23</c:f>
              <c:strCach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strCache>
            </c:strRef>
          </c:cat>
          <c:val>
            <c:numRef>
              <c:f>'人口 (３区分)'!$E$3:$E$23</c:f>
              <c:numCache>
                <c:formatCode>0_ </c:formatCode>
                <c:ptCount val="11"/>
                <c:pt idx="0" formatCode="0_);[Red]\(0\)">
                  <c:v>542.27250000000004</c:v>
                </c:pt>
                <c:pt idx="1">
                  <c:v>527.82899667029665</c:v>
                </c:pt>
                <c:pt idx="2">
                  <c:v>518.06476504110424</c:v>
                </c:pt>
                <c:pt idx="3">
                  <c:v>498.19417674651481</c:v>
                </c:pt>
                <c:pt idx="4">
                  <c:v>467.85419644577036</c:v>
                </c:pt>
                <c:pt idx="5">
                  <c:v>427.61808948711024</c:v>
                </c:pt>
                <c:pt idx="6">
                  <c:v>399.94273195808654</c:v>
                </c:pt>
                <c:pt idx="7">
                  <c:v>378.20454327382299</c:v>
                </c:pt>
                <c:pt idx="8">
                  <c:v>359.71330450841702</c:v>
                </c:pt>
                <c:pt idx="9">
                  <c:v>341.82454964205601</c:v>
                </c:pt>
                <c:pt idx="10">
                  <c:v>320.18451228778798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BEF-4A16-8CAC-F91B1879784F}"/>
            </c:ext>
          </c:extLst>
        </c:ser>
        <c:ser>
          <c:idx val="2"/>
          <c:order val="2"/>
          <c:tx>
            <c:strRef>
              <c:f>'人口 (３区分)'!$F$2</c:f>
              <c:strCache>
                <c:ptCount val="1"/>
                <c:pt idx="0">
                  <c:v>高齢者人口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triang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8-3BEF-4A16-8CAC-F91B1879784F}"/>
              </c:ext>
            </c:extLst>
          </c:dPt>
          <c:dPt>
            <c:idx val="1"/>
            <c:marker>
              <c:spPr>
                <a:solidFill>
                  <a:srgbClr val="002060"/>
                </a:solidFill>
                <a:ln w="12700"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3BEF-4A16-8CAC-F91B1879784F}"/>
              </c:ext>
            </c:extLst>
          </c:dPt>
          <c:dPt>
            <c:idx val="2"/>
            <c:marker>
              <c:spPr>
                <a:solidFill>
                  <a:srgbClr val="002060"/>
                </a:solidFill>
                <a:ln w="12700"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3BEF-4A16-8CAC-F91B1879784F}"/>
              </c:ext>
            </c:extLst>
          </c:dPt>
          <c:dPt>
            <c:idx val="3"/>
            <c:marker>
              <c:spPr>
                <a:solidFill>
                  <a:srgbClr val="002060"/>
                </a:solidFill>
                <a:ln w="12700">
                  <a:solidFill>
                    <a:srgbClr val="002060"/>
                  </a:solidFill>
                  <a:prstDash val="sys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3BEF-4A16-8CAC-F91B1879784F}"/>
              </c:ext>
            </c:extLst>
          </c:dPt>
          <c:dPt>
            <c:idx val="4"/>
            <c:marker>
              <c:spPr>
                <a:solidFill>
                  <a:srgbClr val="002060"/>
                </a:solidFill>
                <a:ln w="12700">
                  <a:solidFill>
                    <a:srgbClr val="002060"/>
                  </a:solidFill>
                  <a:prstDash val="sys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3BEF-4A16-8CAC-F91B1879784F}"/>
              </c:ext>
            </c:extLst>
          </c:dPt>
          <c:dPt>
            <c:idx val="5"/>
            <c:marker>
              <c:spPr>
                <a:solidFill>
                  <a:srgbClr val="002060"/>
                </a:solidFill>
                <a:ln w="12700">
                  <a:solidFill>
                    <a:srgbClr val="002060"/>
                  </a:solidFill>
                  <a:prstDash val="sys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3BEF-4A16-8CAC-F91B1879784F}"/>
              </c:ext>
            </c:extLst>
          </c:dPt>
          <c:dPt>
            <c:idx val="6"/>
            <c:marker>
              <c:spPr>
                <a:solidFill>
                  <a:srgbClr val="002060"/>
                </a:solidFill>
                <a:ln w="12700"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3BEF-4A16-8CAC-F91B1879784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F-3BEF-4A16-8CAC-F91B1879784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20-3BEF-4A16-8CAC-F91B1879784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21-3BEF-4A16-8CAC-F91B1879784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22-3BEF-4A16-8CAC-F91B187978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'人口 (３区分)'!$A$3:$B$23</c:f>
              <c:strCach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strCache>
            </c:strRef>
          </c:cat>
          <c:val>
            <c:numRef>
              <c:f>'人口 (３区分)'!$F$3:$F$23</c:f>
              <c:numCache>
                <c:formatCode>0_ </c:formatCode>
                <c:ptCount val="11"/>
                <c:pt idx="0" formatCode="0_);[Red]\(0\)">
                  <c:v>231.88820000000001</c:v>
                </c:pt>
                <c:pt idx="1">
                  <c:v>243.52074521656289</c:v>
                </c:pt>
                <c:pt idx="2">
                  <c:v>242.57348915483189</c:v>
                </c:pt>
                <c:pt idx="3">
                  <c:v>245.13463380603278</c:v>
                </c:pt>
                <c:pt idx="4">
                  <c:v>253.42538459826392</c:v>
                </c:pt>
                <c:pt idx="5">
                  <c:v>267.56732844108046</c:v>
                </c:pt>
                <c:pt idx="6">
                  <c:v>270.74783530579776</c:v>
                </c:pt>
                <c:pt idx="7">
                  <c:v>267.37951109027603</c:v>
                </c:pt>
                <c:pt idx="8">
                  <c:v>257.32507327542203</c:v>
                </c:pt>
                <c:pt idx="9">
                  <c:v>242.85183657847401</c:v>
                </c:pt>
                <c:pt idx="10">
                  <c:v>229.848816528199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BEF-4A16-8CAC-F91B18797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86816"/>
        <c:axId val="106788736"/>
      </c:lineChart>
      <c:catAx>
        <c:axId val="10678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r>
                  <a:rPr lang="ja-JP" altLang="en-US" sz="9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（年）</a:t>
                </a:r>
              </a:p>
            </c:rich>
          </c:tx>
          <c:layout>
            <c:manualLayout>
              <c:xMode val="edge"/>
              <c:yMode val="edge"/>
              <c:x val="0.94353618175965659"/>
              <c:y val="0.7756710859937253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06788736"/>
        <c:crosses val="autoZero"/>
        <c:auto val="1"/>
        <c:lblAlgn val="ctr"/>
        <c:lblOffset val="100"/>
        <c:noMultiLvlLbl val="0"/>
      </c:catAx>
      <c:valAx>
        <c:axId val="106788736"/>
        <c:scaling>
          <c:orientation val="minMax"/>
          <c:max val="7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r>
                  <a: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人口（万人）</a:t>
                </a:r>
              </a:p>
            </c:rich>
          </c:tx>
          <c:overlay val="0"/>
        </c:title>
        <c:numFmt formatCode="0_);[Red]\(0\)" sourceLinked="1"/>
        <c:majorTickMark val="in"/>
        <c:minorTickMark val="none"/>
        <c:tickLblPos val="nextTo"/>
        <c:crossAx val="106786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56019473580562"/>
          <c:y val="0.88041097647016153"/>
          <c:w val="0.56965613353168709"/>
          <c:h val="6.7834663000946704E-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789122590901231E-2"/>
          <c:y val="5.3079177602799656E-2"/>
          <c:w val="0.86650500624952609"/>
          <c:h val="0.75975459317585303"/>
        </c:manualLayout>
      </c:layout>
      <c:lineChart>
        <c:grouping val="standard"/>
        <c:varyColors val="0"/>
        <c:ser>
          <c:idx val="0"/>
          <c:order val="0"/>
          <c:tx>
            <c:strRef>
              <c:f>'人口 (３区分) (75歳以上)'!$D$2</c:f>
              <c:strCache>
                <c:ptCount val="1"/>
                <c:pt idx="0">
                  <c:v>年少人口</c:v>
                </c:pt>
              </c:strCache>
            </c:strRef>
          </c:tx>
          <c:spPr>
            <a:ln w="25400" cmpd="sng">
              <a:solidFill>
                <a:srgbClr val="008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585-4758-BB27-BFE350E353F5}"/>
              </c:ext>
            </c:extLst>
          </c:dPt>
          <c:dPt>
            <c:idx val="1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585-4758-BB27-BFE350E353F5}"/>
              </c:ext>
            </c:extLst>
          </c:dPt>
          <c:dPt>
            <c:idx val="2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585-4758-BB27-BFE350E353F5}"/>
              </c:ext>
            </c:extLst>
          </c:dPt>
          <c:dPt>
            <c:idx val="3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585-4758-BB27-BFE350E353F5}"/>
              </c:ext>
            </c:extLst>
          </c:dPt>
          <c:dPt>
            <c:idx val="4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585-4758-BB27-BFE350E353F5}"/>
              </c:ext>
            </c:extLst>
          </c:dPt>
          <c:dPt>
            <c:idx val="5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585-4758-BB27-BFE350E353F5}"/>
              </c:ext>
            </c:extLst>
          </c:dPt>
          <c:dPt>
            <c:idx val="6"/>
            <c:marker>
              <c:spPr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c:spPr>
            </c:marker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585-4758-BB27-BFE350E353F5}"/>
              </c:ext>
            </c:extLst>
          </c:dPt>
          <c:dPt>
            <c:idx val="7"/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585-4758-BB27-BFE350E353F5}"/>
              </c:ext>
            </c:extLst>
          </c:dPt>
          <c:dPt>
            <c:idx val="8"/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585-4758-BB27-BFE350E353F5}"/>
              </c:ext>
            </c:extLst>
          </c:dPt>
          <c:dPt>
            <c:idx val="9"/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585-4758-BB27-BFE350E353F5}"/>
              </c:ext>
            </c:extLst>
          </c:dPt>
          <c:dPt>
            <c:idx val="10"/>
            <c:bubble3D val="0"/>
            <c:spPr>
              <a:ln w="12700" cmpd="sng">
                <a:solidFill>
                  <a:srgbClr val="008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585-4758-BB27-BFE350E353F5}"/>
              </c:ext>
            </c:extLst>
          </c:dPt>
          <c:dLbls>
            <c:spPr>
              <a:noFill/>
              <a:ln>
                <a:solidFill>
                  <a:srgbClr val="00B05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'人口 (３区分) (75歳以上)'!$A$3:$B$23</c:f>
              <c:strCach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strCache>
            </c:strRef>
          </c:cat>
          <c:val>
            <c:numRef>
              <c:f>'人口 (３区分) (75歳以上)'!$D$3:$D$23</c:f>
              <c:numCache>
                <c:formatCode>0_ </c:formatCode>
                <c:ptCount val="11"/>
                <c:pt idx="0" formatCode="0_);[Red]\(0\)">
                  <c:v>109.78619999999999</c:v>
                </c:pt>
                <c:pt idx="1">
                  <c:v>102.93381832991901</c:v>
                </c:pt>
                <c:pt idx="2">
                  <c:v>95.555678072153952</c:v>
                </c:pt>
                <c:pt idx="3">
                  <c:v>89.500124569150358</c:v>
                </c:pt>
                <c:pt idx="4">
                  <c:v>84.370892460065321</c:v>
                </c:pt>
                <c:pt idx="5">
                  <c:v>80.959239197688319</c:v>
                </c:pt>
                <c:pt idx="6">
                  <c:v>77.129978085154974</c:v>
                </c:pt>
                <c:pt idx="7">
                  <c:v>72.642760924050805</c:v>
                </c:pt>
                <c:pt idx="8">
                  <c:v>68.192447757918501</c:v>
                </c:pt>
                <c:pt idx="9">
                  <c:v>64.011532945867998</c:v>
                </c:pt>
                <c:pt idx="10">
                  <c:v>60.2682420405595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585-4758-BB27-BFE350E353F5}"/>
            </c:ext>
          </c:extLst>
        </c:ser>
        <c:ser>
          <c:idx val="3"/>
          <c:order val="1"/>
          <c:tx>
            <c:strRef>
              <c:f>'人口 (３区分) (75歳以上)'!$G$2</c:f>
              <c:strCache>
                <c:ptCount val="1"/>
                <c:pt idx="0">
                  <c:v>15～74歳</c:v>
                </c:pt>
              </c:strCache>
            </c:strRef>
          </c:tx>
          <c:marker>
            <c:symbol val="diamond"/>
            <c:size val="7"/>
          </c:marker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11"/>
              <c:pt idx="0">
                <c:v>2015</c:v>
              </c:pt>
              <c:pt idx="1">
                <c:v>2020</c:v>
              </c:pt>
              <c:pt idx="2">
                <c:v>2025</c:v>
              </c:pt>
              <c:pt idx="3">
                <c:v>2030</c:v>
              </c:pt>
              <c:pt idx="4">
                <c:v>2035</c:v>
              </c:pt>
              <c:pt idx="5">
                <c:v>2040</c:v>
              </c:pt>
              <c:pt idx="6">
                <c:v>2045</c:v>
              </c:pt>
              <c:pt idx="7">
                <c:v>2050</c:v>
              </c:pt>
              <c:pt idx="8">
                <c:v>2055</c:v>
              </c:pt>
              <c:pt idx="9">
                <c:v>2060</c:v>
              </c:pt>
              <c:pt idx="10">
                <c:v>2065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'人口 (３区分) (75歳以上)'!$G$3:$G$23</c:f>
              <c:numCache>
                <c:formatCode>0_ </c:formatCode>
                <c:ptCount val="11"/>
                <c:pt idx="0" formatCode="0_);[Red]\(0\)">
                  <c:v>669</c:v>
                </c:pt>
                <c:pt idx="1">
                  <c:v>644</c:v>
                </c:pt>
                <c:pt idx="2">
                  <c:v>611</c:v>
                </c:pt>
                <c:pt idx="3">
                  <c:v>592</c:v>
                </c:pt>
                <c:pt idx="4">
                  <c:v>577</c:v>
                </c:pt>
                <c:pt idx="5">
                  <c:v>552</c:v>
                </c:pt>
                <c:pt idx="6">
                  <c:v>518</c:v>
                </c:pt>
                <c:pt idx="7">
                  <c:v>478</c:v>
                </c:pt>
                <c:pt idx="8">
                  <c:v>448</c:v>
                </c:pt>
                <c:pt idx="9">
                  <c:v>424</c:v>
                </c:pt>
                <c:pt idx="10">
                  <c:v>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585-4758-BB27-BFE350E353F5}"/>
            </c:ext>
          </c:extLst>
        </c:ser>
        <c:ser>
          <c:idx val="4"/>
          <c:order val="2"/>
          <c:tx>
            <c:strRef>
              <c:f>'人口 (３区分) (75歳以上)'!$H$2</c:f>
              <c:strCache>
                <c:ptCount val="1"/>
                <c:pt idx="0">
                  <c:v>75歳以上</c:v>
                </c:pt>
              </c:strCache>
            </c:strRef>
          </c:tx>
          <c:marker>
            <c:symbol val="x"/>
            <c:size val="7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11"/>
              <c:pt idx="0">
                <c:v>2015</c:v>
              </c:pt>
              <c:pt idx="1">
                <c:v>2020</c:v>
              </c:pt>
              <c:pt idx="2">
                <c:v>2025</c:v>
              </c:pt>
              <c:pt idx="3">
                <c:v>2030</c:v>
              </c:pt>
              <c:pt idx="4">
                <c:v>2035</c:v>
              </c:pt>
              <c:pt idx="5">
                <c:v>2040</c:v>
              </c:pt>
              <c:pt idx="6">
                <c:v>2045</c:v>
              </c:pt>
              <c:pt idx="7">
                <c:v>2050</c:v>
              </c:pt>
              <c:pt idx="8">
                <c:v>2055</c:v>
              </c:pt>
              <c:pt idx="9">
                <c:v>2060</c:v>
              </c:pt>
              <c:pt idx="10">
                <c:v>2065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'人口 (３区分) (75歳以上)'!$H$3:$H$23</c:f>
              <c:numCache>
                <c:formatCode>0_ </c:formatCode>
                <c:ptCount val="11"/>
                <c:pt idx="0" formatCode="0_);[Red]\(0\)">
                  <c:v>105</c:v>
                </c:pt>
                <c:pt idx="1">
                  <c:v>128</c:v>
                </c:pt>
                <c:pt idx="2">
                  <c:v>149</c:v>
                </c:pt>
                <c:pt idx="3">
                  <c:v>151</c:v>
                </c:pt>
                <c:pt idx="4">
                  <c:v>144</c:v>
                </c:pt>
                <c:pt idx="5">
                  <c:v>143</c:v>
                </c:pt>
                <c:pt idx="6">
                  <c:v>152</c:v>
                </c:pt>
                <c:pt idx="7">
                  <c:v>168</c:v>
                </c:pt>
                <c:pt idx="8">
                  <c:v>169</c:v>
                </c:pt>
                <c:pt idx="9">
                  <c:v>160</c:v>
                </c:pt>
                <c:pt idx="10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585-4758-BB27-BFE350E353F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786816"/>
        <c:axId val="106788736"/>
      </c:lineChart>
      <c:catAx>
        <c:axId val="10678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r>
                  <a:rPr lang="ja-JP" altLang="en-US" sz="9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（年）</a:t>
                </a:r>
              </a:p>
            </c:rich>
          </c:tx>
          <c:layout>
            <c:manualLayout>
              <c:xMode val="edge"/>
              <c:yMode val="edge"/>
              <c:x val="0.94353618175965659"/>
              <c:y val="0.7756710859937253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06788736"/>
        <c:crosses val="autoZero"/>
        <c:auto val="1"/>
        <c:lblAlgn val="ctr"/>
        <c:lblOffset val="100"/>
        <c:noMultiLvlLbl val="0"/>
      </c:catAx>
      <c:valAx>
        <c:axId val="106788736"/>
        <c:scaling>
          <c:orientation val="minMax"/>
          <c:max val="7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r>
                  <a: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人口（万人）</a:t>
                </a:r>
              </a:p>
            </c:rich>
          </c:tx>
          <c:overlay val="0"/>
        </c:title>
        <c:numFmt formatCode="0_);[Red]\(0\)" sourceLinked="1"/>
        <c:majorTickMark val="in"/>
        <c:minorTickMark val="none"/>
        <c:tickLblPos val="nextTo"/>
        <c:crossAx val="106786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56019473580562"/>
          <c:y val="0.88041097647016153"/>
          <c:w val="0.55951916079447628"/>
          <c:h val="9.4112828897016443E-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82499920161817E-2"/>
          <c:y val="8.7336522472604691E-2"/>
          <c:w val="0.9027988021671256"/>
          <c:h val="0.748698806080993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'人口構成（３区分）'!$C$3</c:f>
              <c:strCache>
                <c:ptCount val="1"/>
                <c:pt idx="0">
                  <c:v>0～14歳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AB-4BE0-9D78-7620997064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AB-4BE0-9D78-7620997064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8AB-4BE0-9D78-7620997064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AB-4BE0-9D78-7620997064B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8AB-4BE0-9D78-7620997064B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AB-4BE0-9D78-7620997064B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8AB-4BE0-9D78-7620997064B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8AB-4BE0-9D78-7620997064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8AB-4BE0-9D78-7620997064B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8AB-4BE0-9D78-7620997064B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8AB-4BE0-9D78-7620997064BF}"/>
              </c:ext>
            </c:extLst>
          </c:dPt>
          <c:dLbls>
            <c:dLbl>
              <c:idx val="9"/>
              <c:layout>
                <c:manualLayout>
                  <c:x val="1.443483473421426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AB-4BE0-9D78-762099706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'人口構成（３区分）'!$A$4:$A$24</c:f>
              <c:numCache>
                <c:formatCode>General</c:formatCod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numCache>
            </c:numRef>
          </c:cat>
          <c:val>
            <c:numRef>
              <c:f>'人口構成（３区分）'!$C$4:$C$24</c:f>
              <c:numCache>
                <c:formatCode>0.0_);[Red]\(0.0\)</c:formatCode>
                <c:ptCount val="11"/>
                <c:pt idx="0">
                  <c:v>12.419999436617744</c:v>
                </c:pt>
                <c:pt idx="1">
                  <c:v>11.773504960381107</c:v>
                </c:pt>
                <c:pt idx="2">
                  <c:v>11.160518017106634</c:v>
                </c:pt>
                <c:pt idx="3">
                  <c:v>10.746519578606149</c:v>
                </c:pt>
                <c:pt idx="4">
                  <c:v>10.472394075944894</c:v>
                </c:pt>
                <c:pt idx="5">
                  <c:v>10.4309471764563</c:v>
                </c:pt>
                <c:pt idx="6">
                  <c:v>10.31396884785442</c:v>
                </c:pt>
                <c:pt idx="7">
                  <c:v>10.114181116296354</c:v>
                </c:pt>
                <c:pt idx="8">
                  <c:v>9.9517484059483401</c:v>
                </c:pt>
                <c:pt idx="9">
                  <c:v>9.867847242804622</c:v>
                </c:pt>
                <c:pt idx="10">
                  <c:v>9.875157613632588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AB-4BE0-9D78-7620997064BF}"/>
            </c:ext>
          </c:extLst>
        </c:ser>
        <c:ser>
          <c:idx val="1"/>
          <c:order val="1"/>
          <c:tx>
            <c:strRef>
              <c:f>'人口構成（３区分）'!$E$3</c:f>
              <c:strCache>
                <c:ptCount val="1"/>
                <c:pt idx="0">
                  <c:v>15～64歳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8AB-4BE0-9D78-7620997064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8AB-4BE0-9D78-7620997064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8AB-4BE0-9D78-7620997064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8AB-4BE0-9D78-7620997064B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8AB-4BE0-9D78-7620997064B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8AB-4BE0-9D78-7620997064B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B8AB-4BE0-9D78-7620997064B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8AB-4BE0-9D78-7620997064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B8AB-4BE0-9D78-7620997064B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B8AB-4BE0-9D78-7620997064B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B8AB-4BE0-9D78-762099706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'人口構成（３区分）'!$A$4:$A$24</c:f>
              <c:numCache>
                <c:formatCode>General</c:formatCod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numCache>
            </c:numRef>
          </c:cat>
          <c:val>
            <c:numRef>
              <c:f>'人口構成（３区分）'!$E$4:$E$24</c:f>
              <c:numCache>
                <c:formatCode>#,##0.0_ </c:formatCode>
                <c:ptCount val="11"/>
                <c:pt idx="0">
                  <c:v>61.346727953907646</c:v>
                </c:pt>
                <c:pt idx="1">
                  <c:v>60.372746405001763</c:v>
                </c:pt>
                <c:pt idx="2">
                  <c:v>60.507876255176328</c:v>
                </c:pt>
                <c:pt idx="3">
                  <c:v>59.819508633392481</c:v>
                </c:pt>
                <c:pt idx="4">
                  <c:v>58.071609442601499</c:v>
                </c:pt>
                <c:pt idx="5">
                  <c:v>55.095153404857747</c:v>
                </c:pt>
                <c:pt idx="6">
                  <c:v>53.481110467674633</c:v>
                </c:pt>
                <c:pt idx="7">
                  <c:v>52.658092850806284</c:v>
                </c:pt>
                <c:pt idx="8">
                  <c:v>52.495201777301816</c:v>
                </c:pt>
                <c:pt idx="9">
                  <c:v>52.694761154380728</c:v>
                </c:pt>
                <c:pt idx="10">
                  <c:v>52.463327570731131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8AB-4BE0-9D78-7620997064BF}"/>
            </c:ext>
          </c:extLst>
        </c:ser>
        <c:ser>
          <c:idx val="2"/>
          <c:order val="2"/>
          <c:tx>
            <c:strRef>
              <c:f>'人口構成（３区分）'!$G$3</c:f>
              <c:strCache>
                <c:ptCount val="1"/>
                <c:pt idx="0">
                  <c:v>65歳以上</c:v>
                </c:pt>
              </c:strCache>
            </c:strRef>
          </c:tx>
          <c:spPr>
            <a:solidFill>
              <a:srgbClr val="00FF99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B8AB-4BE0-9D78-7620997064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8AB-4BE0-9D78-7620997064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B8AB-4BE0-9D78-7620997064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B8AB-4BE0-9D78-7620997064B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B8AB-4BE0-9D78-7620997064B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B8AB-4BE0-9D78-7620997064B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B8AB-4BE0-9D78-7620997064B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B8AB-4BE0-9D78-7620997064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B8AB-4BE0-9D78-7620997064B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B8AB-4BE0-9D78-7620997064B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B8AB-4BE0-9D78-7620997064BF}"/>
              </c:ext>
            </c:extLst>
          </c:dPt>
          <c:dLbls>
            <c:dLbl>
              <c:idx val="0"/>
              <c:spPr>
                <a:ln>
                  <a:prstDash val="solid"/>
                </a:ln>
              </c:spPr>
              <c:txPr>
                <a:bodyPr/>
                <a:lstStyle/>
                <a:p>
                  <a:pPr>
                    <a:defRPr sz="1400" b="0"/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B8AB-4BE0-9D78-762099706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'人口構成（３区分）'!$A$4:$A$24</c:f>
              <c:numCache>
                <c:formatCode>General</c:formatCod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numCache>
            </c:numRef>
          </c:cat>
          <c:val>
            <c:numRef>
              <c:f>'人口構成（３区分）'!$G$4:$G$24</c:f>
              <c:numCache>
                <c:formatCode>#,##0.0_ </c:formatCode>
                <c:ptCount val="11"/>
                <c:pt idx="0">
                  <c:v>26.233272609474618</c:v>
                </c:pt>
                <c:pt idx="1">
                  <c:v>27.853748634617119</c:v>
                </c:pt>
                <c:pt idx="2">
                  <c:v>28.331605727717037</c:v>
                </c:pt>
                <c:pt idx="3">
                  <c:v>29.433971788001369</c:v>
                </c:pt>
                <c:pt idx="4">
                  <c:v>31.455996481453603</c:v>
                </c:pt>
                <c:pt idx="5">
                  <c:v>34.473899418685946</c:v>
                </c:pt>
                <c:pt idx="6">
                  <c:v>36.204920684470949</c:v>
                </c:pt>
                <c:pt idx="7">
                  <c:v>37.227726032897358</c:v>
                </c:pt>
                <c:pt idx="8">
                  <c:v>37.553049816749855</c:v>
                </c:pt>
                <c:pt idx="9">
                  <c:v>37.43739160281465</c:v>
                </c:pt>
                <c:pt idx="10">
                  <c:v>37.661514815636266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B8AB-4BE0-9D78-762099706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/>
        <c:axId val="87055744"/>
        <c:axId val="87057920"/>
      </c:barChart>
      <c:catAx>
        <c:axId val="87055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r>
                  <a: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（年）</a:t>
                </a:r>
              </a:p>
            </c:rich>
          </c:tx>
          <c:layout>
            <c:manualLayout>
              <c:xMode val="edge"/>
              <c:yMode val="edge"/>
              <c:x val="0.94789715222825"/>
              <c:y val="0.8218717696796692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 b="0"/>
            </a:pPr>
            <a:endParaRPr lang="ja-JP"/>
          </a:p>
        </c:txPr>
        <c:crossAx val="87057920"/>
        <c:crosses val="autoZero"/>
        <c:auto val="1"/>
        <c:lblAlgn val="ctr"/>
        <c:lblOffset val="5"/>
        <c:noMultiLvlLbl val="0"/>
      </c:catAx>
      <c:valAx>
        <c:axId val="87057920"/>
        <c:scaling>
          <c:orientation val="minMax"/>
        </c:scaling>
        <c:delete val="0"/>
        <c:axPos val="l"/>
        <c:majorGridlines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200" b="0"/>
            </a:pPr>
            <a:endParaRPr lang="ja-JP"/>
          </a:p>
        </c:txPr>
        <c:crossAx val="8705574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5993958261556749"/>
          <c:y val="0.90311453712217671"/>
          <c:w val="0.54191652350126118"/>
          <c:h val="7.210945489747761E-2"/>
        </c:manualLayout>
      </c:layout>
      <c:overlay val="0"/>
      <c:spPr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05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82499920161817E-2"/>
          <c:y val="8.7336522472604691E-2"/>
          <c:w val="0.9027988021671256"/>
          <c:h val="0.748698806080993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'人口構成（３区分） (75歳以上)'!$C$3</c:f>
              <c:strCache>
                <c:ptCount val="1"/>
                <c:pt idx="0">
                  <c:v>0～14歳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23-4C1B-AA16-0C5BE38656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23-4C1B-AA16-0C5BE38656B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F23-4C1B-AA16-0C5BE38656B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23-4C1B-AA16-0C5BE38656B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F23-4C1B-AA16-0C5BE38656B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23-4C1B-AA16-0C5BE38656B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F23-4C1B-AA16-0C5BE38656B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23-4C1B-AA16-0C5BE38656B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F23-4C1B-AA16-0C5BE38656B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F23-4C1B-AA16-0C5BE38656B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F23-4C1B-AA16-0C5BE38656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'人口構成（３区分） (75歳以上)'!$A$4:$A$24</c:f>
              <c:numCache>
                <c:formatCode>General</c:formatCode>
                <c:ptCount val="11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</c:numCache>
            </c:numRef>
          </c:cat>
          <c:val>
            <c:numRef>
              <c:f>'人口構成（３区分） (75歳以上)'!$C$4:$C$24</c:f>
              <c:numCache>
                <c:formatCode>0.0_);[Red]\(0.0\)</c:formatCode>
                <c:ptCount val="11"/>
                <c:pt idx="0">
                  <c:v>12.419999436617744</c:v>
                </c:pt>
                <c:pt idx="1">
                  <c:v>11.773504960381107</c:v>
                </c:pt>
                <c:pt idx="2">
                  <c:v>11.160518017106634</c:v>
                </c:pt>
                <c:pt idx="3">
                  <c:v>10.746519578606149</c:v>
                </c:pt>
                <c:pt idx="4">
                  <c:v>10.472394075944894</c:v>
                </c:pt>
                <c:pt idx="5">
                  <c:v>10.4309471764563</c:v>
                </c:pt>
                <c:pt idx="6">
                  <c:v>10.31396884785442</c:v>
                </c:pt>
                <c:pt idx="7">
                  <c:v>10.114181116296354</c:v>
                </c:pt>
                <c:pt idx="8">
                  <c:v>9.9517484059483401</c:v>
                </c:pt>
                <c:pt idx="9">
                  <c:v>9.867847242804622</c:v>
                </c:pt>
                <c:pt idx="10">
                  <c:v>9.875157613632588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F23-4C1B-AA16-0C5BE38656BE}"/>
            </c:ext>
          </c:extLst>
        </c:ser>
        <c:ser>
          <c:idx val="3"/>
          <c:order val="1"/>
          <c:tx>
            <c:strRef>
              <c:f>'人口構成（３区分） (75歳以上)'!$I$3</c:f>
              <c:strCache>
                <c:ptCount val="1"/>
                <c:pt idx="0">
                  <c:v>15～74歳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11"/>
              <c:pt idx="0">
                <c:v>2015</c:v>
              </c:pt>
              <c:pt idx="1">
                <c:v>2020</c:v>
              </c:pt>
              <c:pt idx="2">
                <c:v>2025</c:v>
              </c:pt>
              <c:pt idx="3">
                <c:v>2030</c:v>
              </c:pt>
              <c:pt idx="4">
                <c:v>2035</c:v>
              </c:pt>
              <c:pt idx="5">
                <c:v>2040</c:v>
              </c:pt>
              <c:pt idx="6">
                <c:v>2045</c:v>
              </c:pt>
              <c:pt idx="7">
                <c:v>2050</c:v>
              </c:pt>
              <c:pt idx="8">
                <c:v>2055</c:v>
              </c:pt>
              <c:pt idx="9">
                <c:v>2060</c:v>
              </c:pt>
              <c:pt idx="10">
                <c:v>2065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'人口構成（３区分） (75歳以上)'!$I$4:$I$24</c:f>
              <c:numCache>
                <c:formatCode>#,##0.0_ </c:formatCode>
                <c:ptCount val="11"/>
                <c:pt idx="0">
                  <c:v>75.703054108793182</c:v>
                </c:pt>
                <c:pt idx="1">
                  <c:v>73.638548501381237</c:v>
                </c:pt>
                <c:pt idx="2">
                  <c:v>71.411500800772174</c:v>
                </c:pt>
                <c:pt idx="3">
                  <c:v>71.096516841478035</c:v>
                </c:pt>
                <c:pt idx="4">
                  <c:v>71.657359025847384</c:v>
                </c:pt>
                <c:pt idx="5">
                  <c:v>71.16180983276567</c:v>
                </c:pt>
                <c:pt idx="6">
                  <c:v>69.329589685068655</c:v>
                </c:pt>
                <c:pt idx="7">
                  <c:v>66.515298394596599</c:v>
                </c:pt>
                <c:pt idx="8">
                  <c:v>65.449084459241575</c:v>
                </c:pt>
                <c:pt idx="9">
                  <c:v>65.39310942158248</c:v>
                </c:pt>
                <c:pt idx="10">
                  <c:v>65.96692180968239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23-4C1B-AA16-0C5BE38656BE}"/>
            </c:ext>
          </c:extLst>
        </c:ser>
        <c:ser>
          <c:idx val="4"/>
          <c:order val="2"/>
          <c:tx>
            <c:strRef>
              <c:f>'人口構成（３区分） (75歳以上)'!$K$3</c:f>
              <c:strCache>
                <c:ptCount val="1"/>
                <c:pt idx="0">
                  <c:v>75歳以上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11"/>
              <c:pt idx="0">
                <c:v>2015</c:v>
              </c:pt>
              <c:pt idx="1">
                <c:v>2020</c:v>
              </c:pt>
              <c:pt idx="2">
                <c:v>2025</c:v>
              </c:pt>
              <c:pt idx="3">
                <c:v>2030</c:v>
              </c:pt>
              <c:pt idx="4">
                <c:v>2035</c:v>
              </c:pt>
              <c:pt idx="5">
                <c:v>2040</c:v>
              </c:pt>
              <c:pt idx="6">
                <c:v>2045</c:v>
              </c:pt>
              <c:pt idx="7">
                <c:v>2050</c:v>
              </c:pt>
              <c:pt idx="8">
                <c:v>2055</c:v>
              </c:pt>
              <c:pt idx="9">
                <c:v>2060</c:v>
              </c:pt>
              <c:pt idx="10">
                <c:v>2065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'人口構成（３区分） (75歳以上)'!$K$4:$K$24</c:f>
              <c:numCache>
                <c:formatCode>#,##0.0_ </c:formatCode>
                <c:ptCount val="11"/>
                <c:pt idx="0">
                  <c:v>11.876946454589071</c:v>
                </c:pt>
                <c:pt idx="1">
                  <c:v>14.587946538237631</c:v>
                </c:pt>
                <c:pt idx="2">
                  <c:v>17.427981182121201</c:v>
                </c:pt>
                <c:pt idx="3">
                  <c:v>18.156963579915828</c:v>
                </c:pt>
                <c:pt idx="4">
                  <c:v>17.8702468982077</c:v>
                </c:pt>
                <c:pt idx="5">
                  <c:v>18.40724299077803</c:v>
                </c:pt>
                <c:pt idx="6">
                  <c:v>20.356441467076909</c:v>
                </c:pt>
                <c:pt idx="7">
                  <c:v>23.37052048910704</c:v>
                </c:pt>
                <c:pt idx="8">
                  <c:v>24.599167134810081</c:v>
                </c:pt>
                <c:pt idx="9">
                  <c:v>24.739043335612905</c:v>
                </c:pt>
                <c:pt idx="10">
                  <c:v>24.157920576685012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F23-4C1B-AA16-0C5BE38656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serLines/>
        <c:axId val="87055744"/>
        <c:axId val="87057920"/>
      </c:barChart>
      <c:catAx>
        <c:axId val="87055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r>
                  <a: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（年）</a:t>
                </a:r>
              </a:p>
            </c:rich>
          </c:tx>
          <c:layout>
            <c:manualLayout>
              <c:xMode val="edge"/>
              <c:yMode val="edge"/>
              <c:x val="0.94789715222825"/>
              <c:y val="0.8218717696796692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 b="0"/>
            </a:pPr>
            <a:endParaRPr lang="ja-JP"/>
          </a:p>
        </c:txPr>
        <c:crossAx val="87057920"/>
        <c:crosses val="autoZero"/>
        <c:auto val="1"/>
        <c:lblAlgn val="ctr"/>
        <c:lblOffset val="5"/>
        <c:noMultiLvlLbl val="0"/>
      </c:catAx>
      <c:valAx>
        <c:axId val="87057920"/>
        <c:scaling>
          <c:orientation val="minMax"/>
        </c:scaling>
        <c:delete val="0"/>
        <c:axPos val="l"/>
        <c:majorGridlines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200" b="0"/>
            </a:pPr>
            <a:endParaRPr lang="ja-JP"/>
          </a:p>
        </c:txPr>
        <c:crossAx val="8705574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4365760979324383"/>
          <c:y val="0.91305535295246554"/>
          <c:w val="0.41478947711751751"/>
          <c:h val="4.3867910552952395E-2"/>
        </c:manualLayout>
      </c:layout>
      <c:overlay val="0"/>
      <c:spPr>
        <a:ln>
          <a:solidFill>
            <a:schemeClr val="bg1">
              <a:lumMod val="75000"/>
            </a:schemeClr>
          </a:solidFill>
        </a:ln>
      </c:spPr>
      <c:txPr>
        <a:bodyPr/>
        <a:lstStyle/>
        <a:p>
          <a:pPr>
            <a:defRPr sz="105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0.08835</cdr:x>
      <cdr:y>0.58161</cdr:y>
    </cdr:from>
    <cdr:to>
      <cdr:x>0.20214</cdr:x>
      <cdr:y>0.65747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628650" y="2409826"/>
          <a:ext cx="809626" cy="31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>
              <a:solidFill>
                <a:sysClr val="windowText" lastClr="000000"/>
              </a:solidFill>
            </a:rPr>
            <a:t>約</a:t>
          </a:r>
          <a:r>
            <a:rPr lang="en-US" altLang="ja-JP">
              <a:solidFill>
                <a:sysClr val="windowText" lastClr="000000"/>
              </a:solidFill>
            </a:rPr>
            <a:t>25</a:t>
          </a:r>
          <a:r>
            <a:rPr lang="ja-JP" altLang="en-US">
              <a:solidFill>
                <a:sysClr val="windowText" lastClr="000000"/>
              </a:solidFill>
            </a:rPr>
            <a:t>億</a:t>
          </a:r>
          <a:endParaRPr lang="ja-JP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0.27889</cdr:x>
      <cdr:y>0.41916</cdr:y>
    </cdr:from>
    <cdr:to>
      <cdr:x>0.39268</cdr:x>
      <cdr:y>0.49502</cdr:y>
    </cdr:to>
    <cdr:sp macro="" textlink="">
      <cdr:nvSpPr>
        <cdr:cNvPr id="3" name="正方形/長方形 2"/>
        <cdr:cNvSpPr/>
      </cdr:nvSpPr>
      <cdr:spPr>
        <a:xfrm xmlns:a="http://schemas.openxmlformats.org/drawingml/2006/main">
          <a:off x="1984375" y="1736725"/>
          <a:ext cx="809626" cy="31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>
              <a:solidFill>
                <a:sysClr val="windowText" lastClr="000000"/>
              </a:solidFill>
            </a:rPr>
            <a:t>約</a:t>
          </a:r>
          <a:r>
            <a:rPr lang="en-US" altLang="ja-JP">
              <a:solidFill>
                <a:sysClr val="windowText" lastClr="000000"/>
              </a:solidFill>
            </a:rPr>
            <a:t>49</a:t>
          </a:r>
          <a:r>
            <a:rPr lang="ja-JP" altLang="en-US">
              <a:solidFill>
                <a:sysClr val="windowText" lastClr="000000"/>
              </a:solidFill>
            </a:rPr>
            <a:t>億</a:t>
          </a:r>
          <a:endParaRPr lang="ja-JP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0.44757</cdr:x>
      <cdr:y>0.26054</cdr:y>
    </cdr:from>
    <cdr:to>
      <cdr:x>0.56136</cdr:x>
      <cdr:y>0.3364</cdr:y>
    </cdr:to>
    <cdr:sp macro="" textlink="">
      <cdr:nvSpPr>
        <cdr:cNvPr id="4" name="正方形/長方形 3"/>
        <cdr:cNvSpPr/>
      </cdr:nvSpPr>
      <cdr:spPr>
        <a:xfrm xmlns:a="http://schemas.openxmlformats.org/drawingml/2006/main">
          <a:off x="3184525" y="1079500"/>
          <a:ext cx="809626" cy="3143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dirty="0">
              <a:solidFill>
                <a:sysClr val="windowText" lastClr="000000"/>
              </a:solidFill>
            </a:rPr>
            <a:t>約</a:t>
          </a:r>
          <a:r>
            <a:rPr lang="en-US" altLang="ja-JP" dirty="0">
              <a:solidFill>
                <a:sysClr val="windowText" lastClr="000000"/>
              </a:solidFill>
            </a:rPr>
            <a:t>74</a:t>
          </a:r>
          <a:r>
            <a:rPr lang="ja-JP" altLang="en-US" dirty="0">
              <a:solidFill>
                <a:sysClr val="windowText" lastClr="000000"/>
              </a:solidFill>
            </a:rPr>
            <a:t>億</a:t>
          </a:r>
          <a:endParaRPr lang="ja-JP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0.65348</cdr:x>
      <cdr:y>0.10739</cdr:y>
    </cdr:from>
    <cdr:to>
      <cdr:x>0.76727</cdr:x>
      <cdr:y>0.18325</cdr:y>
    </cdr:to>
    <cdr:sp macro="" textlink="">
      <cdr:nvSpPr>
        <cdr:cNvPr id="5" name="正方形/長方形 4"/>
        <cdr:cNvSpPr/>
      </cdr:nvSpPr>
      <cdr:spPr>
        <a:xfrm xmlns:a="http://schemas.openxmlformats.org/drawingml/2006/main">
          <a:off x="6871705" y="439120"/>
          <a:ext cx="1196570" cy="3101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dirty="0">
              <a:solidFill>
                <a:sysClr val="windowText" lastClr="000000"/>
              </a:solidFill>
            </a:rPr>
            <a:t>約</a:t>
          </a:r>
          <a:r>
            <a:rPr lang="en-US" altLang="ja-JP" dirty="0">
              <a:solidFill>
                <a:sysClr val="windowText" lastClr="000000"/>
              </a:solidFill>
            </a:rPr>
            <a:t>97</a:t>
          </a:r>
          <a:r>
            <a:rPr lang="ja-JP" altLang="en-US" dirty="0">
              <a:solidFill>
                <a:sysClr val="windowText" lastClr="000000"/>
              </a:solidFill>
            </a:rPr>
            <a:t>億</a:t>
          </a:r>
          <a:endParaRPr lang="ja-JP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0.93441</cdr:x>
      <cdr:y>0.04009</cdr:y>
    </cdr:from>
    <cdr:to>
      <cdr:x>1</cdr:x>
      <cdr:y>0.12872</cdr:y>
    </cdr:to>
    <cdr:sp macro="" textlink="">
      <cdr:nvSpPr>
        <cdr:cNvPr id="6" name="正方形/長方形 5"/>
        <cdr:cNvSpPr/>
      </cdr:nvSpPr>
      <cdr:spPr>
        <a:xfrm xmlns:a="http://schemas.openxmlformats.org/drawingml/2006/main">
          <a:off x="9825858" y="163928"/>
          <a:ext cx="689742" cy="3623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dirty="0">
              <a:solidFill>
                <a:sysClr val="windowText" lastClr="000000"/>
              </a:solidFill>
            </a:rPr>
            <a:t>約</a:t>
          </a:r>
          <a:r>
            <a:rPr lang="en-US" altLang="ja-JP" dirty="0" smtClean="0">
              <a:solidFill>
                <a:sysClr val="windowText" lastClr="000000"/>
              </a:solidFill>
            </a:rPr>
            <a:t>109</a:t>
          </a:r>
          <a:r>
            <a:rPr lang="ja-JP" altLang="en-US" dirty="0" smtClean="0">
              <a:solidFill>
                <a:sysClr val="windowText" lastClr="000000"/>
              </a:solidFill>
            </a:rPr>
            <a:t>億</a:t>
          </a:r>
          <a:endParaRPr lang="ja-JP" dirty="0">
            <a:solidFill>
              <a:sysClr val="windowText" lastClr="0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4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09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6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454" y="1647825"/>
            <a:ext cx="5912763" cy="5143500"/>
          </a:xfr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138384" y="838562"/>
            <a:ext cx="886154" cy="720000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half" idx="14"/>
          </p:nvPr>
        </p:nvSpPr>
        <p:spPr>
          <a:xfrm>
            <a:off x="1141471" y="838562"/>
            <a:ext cx="10911892" cy="720000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half" idx="15"/>
          </p:nvPr>
        </p:nvSpPr>
        <p:spPr>
          <a:xfrm>
            <a:off x="6213996" y="1647825"/>
            <a:ext cx="5912763" cy="5143500"/>
          </a:xfrm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749679" y="98978"/>
            <a:ext cx="1377081" cy="365125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70982FC-8480-46E8-A234-72C222607BB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951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0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31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6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80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72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26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76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7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FD9E-6E06-4DAD-B486-D25E76D320BC}" type="datetimeFigureOut">
              <a:rPr kumimoji="1" lang="ja-JP" altLang="en-US" smtClean="0"/>
              <a:t>2019/8/7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A69C-F01B-4CC3-BB42-7502D8D27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85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786762"/>
            <a:ext cx="9244084" cy="41888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「万博のインパクトを活かした大阪の将来に向けたビジョン」の策定に向けた検討資料</a:t>
            </a:r>
            <a: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第２回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有識者ＷＧ資料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世界の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将来像等関係資料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5103291"/>
            <a:ext cx="9144000" cy="1120088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r>
              <a:rPr kumimoji="1" lang="ja-JP" altLang="en-US" smtClean="0"/>
              <a:t>大阪府企画室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93439" y="325119"/>
            <a:ext cx="2029486" cy="523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19" tIns="45709" rIns="91419" bIns="45709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参考資料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1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38200" y="637890"/>
            <a:ext cx="10515600" cy="5653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ja-JP" sz="28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28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メガトレンド：個人の力の拡大</a:t>
            </a:r>
            <a:r>
              <a:rPr lang="en-US" altLang="ja-JP" sz="28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endParaRPr lang="en-US" altLang="ja-JP" sz="2400" b="1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（現在も存在しているが、今後、さらに顕在化すると予想されている。）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＜個人の力の拡大の要因とされるもの＞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貧困層人口の減少と中間所得層の増加。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スマートフォンの普及。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ソーシャル・メディアの登場。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＜個人の力が拡大した場合に想定される社会への影響＞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個人や小さな団体でも大きな成果を挙げられる。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国境を超えた人材交流が盛んとなる。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環境問題や貧困等のグルーバルな課題に世界中の人々が一丸となって取組む。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国の役割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非政府機関を結びつけるコーディネーター役となり、ＮＧＯや多国籍企業、ＩＴ企業、世界的な科学者などの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活躍の機会が増加。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 個人による寄付や慈善活動などの重要度が増す。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Office of the Director of National Intelligence</a:t>
            </a: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National Intelligence Council Global Trends 2030: Alternative Worlds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December 12, 2012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参考１　メガトレンド「世界の今後を占ううえで無視することのできない大きな流れ」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11353800" y="6413389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8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1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939641" y="29363"/>
            <a:ext cx="10515600" cy="618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参考２　現在の世界と日本の比較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世界で最も住みやすい都市ランキング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11353800" y="6413389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990600" y="790290"/>
            <a:ext cx="10515600" cy="129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英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雑誌「エコノミスト」の調査部門が平成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日に発表した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年の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「世界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で最も住みやすい都市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ランキング」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見ると、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１４０都市中３位。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2099735" y="2223842"/>
            <a:ext cx="5814176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ja-JP" altLang="en-US" sz="1200" b="1" dirty="0">
                <a:latin typeface="+mj-ea"/>
                <a:cs typeface="Meiryo UI" panose="020B0604030504040204" pitchFamily="50" charset="-128"/>
              </a:rPr>
              <a:t>■</a:t>
            </a:r>
            <a:r>
              <a:rPr lang="ja-JP" altLang="en-US" sz="1400" b="1" dirty="0" smtClean="0">
                <a:latin typeface="+mj-ea"/>
                <a:cs typeface="Meiryo UI" panose="020B0604030504040204" pitchFamily="50" charset="-128"/>
              </a:rPr>
              <a:t>　世界で最も住みやすい都市ランキング　</a:t>
            </a:r>
            <a:r>
              <a:rPr lang="en-US" altLang="ja-JP" sz="1400" b="1" dirty="0" smtClean="0">
                <a:latin typeface="+mj-ea"/>
                <a:cs typeface="Meiryo UI" panose="020B0604030504040204" pitchFamily="50" charset="-128"/>
              </a:rPr>
              <a:t>2018</a:t>
            </a:r>
            <a:r>
              <a:rPr lang="ja-JP" altLang="en-US" sz="1400" b="1" dirty="0" smtClean="0">
                <a:latin typeface="+mj-ea"/>
                <a:cs typeface="Meiryo UI" panose="020B0604030504040204" pitchFamily="50" charset="-128"/>
              </a:rPr>
              <a:t>　（トップ</a:t>
            </a:r>
            <a:r>
              <a:rPr lang="en-US" altLang="ja-JP" sz="1400" b="1" dirty="0" smtClean="0">
                <a:latin typeface="+mj-ea"/>
                <a:cs typeface="Meiryo UI" panose="020B0604030504040204" pitchFamily="50" charset="-128"/>
              </a:rPr>
              <a:t>10</a:t>
            </a:r>
            <a:r>
              <a:rPr lang="ja-JP" altLang="en-US" sz="1400" b="1" dirty="0" smtClean="0">
                <a:latin typeface="+mj-ea"/>
                <a:cs typeface="Meiryo UI" panose="020B0604030504040204" pitchFamily="50" charset="-128"/>
              </a:rPr>
              <a:t>）</a:t>
            </a:r>
            <a:endParaRPr lang="en-US" altLang="ja-JP" sz="1400" b="1" dirty="0">
              <a:latin typeface="+mj-ea"/>
              <a:cs typeface="Meiryo UI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17754"/>
              </p:ext>
            </p:extLst>
          </p:nvPr>
        </p:nvGraphicFramePr>
        <p:xfrm>
          <a:off x="2318099" y="2680487"/>
          <a:ext cx="6219990" cy="373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順位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  市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</a:t>
                      </a:r>
                      <a:r>
                        <a:rPr kumimoji="1" lang="ja-JP" altLang="en-US" sz="1200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均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安定性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健康医療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文化・</a:t>
                      </a:r>
                      <a:endParaRPr kumimoji="1" lang="en-US" altLang="ja-JP" sz="1200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環境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教育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ｲﾝﾌﾗ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ウィーン（ｵｰｽﾄﾘｱ）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99.1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96.3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メルボルン（ｵｰｽﾄﾗﾘｱ）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98.4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95.0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98.6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３位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大阪（日本）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97.7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93.5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6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96.4</a:t>
                      </a:r>
                      <a:endParaRPr kumimoji="1" lang="ja-JP" altLang="en-US" sz="16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４位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カルガリー（ｶﾅﾀﾞ）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97.5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90.0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シドニー（ｵｰｽﾄﾗﾘｱ）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97.4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95.0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94.4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バンクーバー（ｶﾅﾀﾞ）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97.3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95.0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92.9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７位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東京（日本）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97.2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97.2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89.3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８位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トロント（ｶﾅﾀﾞ）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97.2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94.4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92.9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９位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コペンハーゲン（ﾃﾞﾝﾏｰｸ）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96.8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95.0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95.8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95.4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アデレード（ｵｰｽﾄﾗﾘｱ）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96.6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95.0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94.2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96.4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1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69371"/>
              </p:ext>
            </p:extLst>
          </p:nvPr>
        </p:nvGraphicFramePr>
        <p:xfrm>
          <a:off x="2399506" y="2088108"/>
          <a:ext cx="6873083" cy="2425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3015">
                  <a:extLst>
                    <a:ext uri="{9D8B030D-6E8A-4147-A177-3AD203B41FA5}">
                      <a16:colId xmlns:a16="http://schemas.microsoft.com/office/drawing/2014/main" val="2110268876"/>
                    </a:ext>
                  </a:extLst>
                </a:gridCol>
                <a:gridCol w="1852928">
                  <a:extLst>
                    <a:ext uri="{9D8B030D-6E8A-4147-A177-3AD203B41FA5}">
                      <a16:colId xmlns:a16="http://schemas.microsoft.com/office/drawing/2014/main" val="2787040948"/>
                    </a:ext>
                  </a:extLst>
                </a:gridCol>
                <a:gridCol w="2957140">
                  <a:extLst>
                    <a:ext uri="{9D8B030D-6E8A-4147-A177-3AD203B41FA5}">
                      <a16:colId xmlns:a16="http://schemas.microsoft.com/office/drawing/2014/main" val="2720820617"/>
                    </a:ext>
                  </a:extLst>
                </a:gridCol>
              </a:tblGrid>
              <a:tr h="490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総合ランキング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２８位</a:t>
                      </a:r>
                      <a:endParaRPr 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97575"/>
                  </a:ext>
                </a:extLst>
              </a:tr>
              <a:tr h="322584">
                <a:tc rowSpan="6">
                  <a:txBody>
                    <a:bodyPr/>
                    <a:lstStyle/>
                    <a:p>
                      <a:pPr marR="71755"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分野別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経済　　　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２８位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188285"/>
                  </a:ext>
                </a:extLst>
              </a:tr>
              <a:tr h="3225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文化・交流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２２位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30494"/>
                  </a:ext>
                </a:extLst>
              </a:tr>
              <a:tr h="3225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居住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31873"/>
                  </a:ext>
                </a:extLst>
              </a:tr>
              <a:tr h="3225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交通・アクセス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１８位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02173"/>
                  </a:ext>
                </a:extLst>
              </a:tr>
              <a:tr h="3225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研究・開発</a:t>
                      </a:r>
                      <a:endParaRPr lang="ja-JP" sz="18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１５</a:t>
                      </a: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874380"/>
                  </a:ext>
                </a:extLst>
              </a:tr>
              <a:tr h="3225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環境</a:t>
                      </a:r>
                      <a:endParaRPr lang="ja-JP" sz="18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３５位 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454588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1332547" y="4850132"/>
            <a:ext cx="972978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ja-JP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【総合ランキングのトップ１０】　</a:t>
            </a:r>
            <a:endParaRPr lang="ja-JP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85750" indent="-152400" algn="just">
              <a:lnSpc>
                <a:spcPts val="1500"/>
              </a:lnSpc>
              <a:spcBef>
                <a:spcPts val="240"/>
              </a:spcBef>
            </a:pP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　ロンドン　２　ニューヨーク　</a:t>
            </a:r>
            <a:r>
              <a:rPr lang="ja-JP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　東京（→）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４　パリ　５　シンガポール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６　アムステルダム　７　ソウル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85750" indent="-152400" algn="just">
              <a:lnSpc>
                <a:spcPts val="1500"/>
              </a:lnSpc>
              <a:spcBef>
                <a:spcPts val="240"/>
              </a:spcBef>
            </a:pP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８　ベルリン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９　香港　　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シドニー　　　</a:t>
            </a:r>
            <a:r>
              <a:rPr lang="en-US" altLang="ja-JP" sz="14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28</a:t>
            </a:r>
            <a:r>
              <a:rPr lang="ja-JP" altLang="ja-JP" sz="14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大阪（</a:t>
            </a:r>
            <a:r>
              <a:rPr lang="en-US" altLang="ja-JP" sz="14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↘</a:t>
            </a:r>
            <a:r>
              <a:rPr lang="ja-JP" altLang="ja-JP" sz="1400" b="1" u="sng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37</a:t>
            </a:r>
            <a:r>
              <a:rPr lang="ja-JP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福岡（→）</a:t>
            </a:r>
            <a:endParaRPr lang="ja-JP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1789352" y="6166343"/>
          <a:ext cx="8816178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870366">
                  <a:extLst>
                    <a:ext uri="{9D8B030D-6E8A-4147-A177-3AD203B41FA5}">
                      <a16:colId xmlns:a16="http://schemas.microsoft.com/office/drawing/2014/main" val="1940748987"/>
                    </a:ext>
                  </a:extLst>
                </a:gridCol>
                <a:gridCol w="870366">
                  <a:extLst>
                    <a:ext uri="{9D8B030D-6E8A-4147-A177-3AD203B41FA5}">
                      <a16:colId xmlns:a16="http://schemas.microsoft.com/office/drawing/2014/main" val="2045741423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3462147966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2512343486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2757008367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3246683149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2516993504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4116202723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1460831374"/>
                    </a:ext>
                  </a:extLst>
                </a:gridCol>
                <a:gridCol w="970956">
                  <a:extLst>
                    <a:ext uri="{9D8B030D-6E8A-4147-A177-3AD203B41FA5}">
                      <a16:colId xmlns:a16="http://schemas.microsoft.com/office/drawing/2014/main" val="1709801316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2009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2010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2011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2012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2013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2014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2015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2016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2017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lang="ja-JP" sz="1600" b="1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06806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２５位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１８位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１５位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１７位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２３位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２６位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２４位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２２位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２６位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２８位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16338"/>
                  </a:ext>
                </a:extLst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1332548" y="5772995"/>
            <a:ext cx="30348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過去１０年の大阪のランキング推移</a:t>
            </a: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endParaRPr lang="ja-JP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39641" y="29363"/>
            <a:ext cx="10515600" cy="618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参考２　現在の世界と日本の比較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世界都市ランキング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11353800" y="6413389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noProof="0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1800" b="1" noProof="0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990600" y="790290"/>
            <a:ext cx="10515600" cy="129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森記念財団都市戦略研究所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「世界の都市総合力ランキング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を見ると、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大阪は４４都市中２８位。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参考２　現在の世界と日本の比較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女性活躍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11353800" y="6413389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90600" y="790290"/>
            <a:ext cx="10515600" cy="129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世界経済フォーラムが公表する男女平等の指標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「ジェンダー・ギャップ指数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」を見ると、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日本は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149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カ国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位。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52440"/>
              </p:ext>
            </p:extLst>
          </p:nvPr>
        </p:nvGraphicFramePr>
        <p:xfrm>
          <a:off x="2399506" y="2033515"/>
          <a:ext cx="6873083" cy="20108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3015">
                  <a:extLst>
                    <a:ext uri="{9D8B030D-6E8A-4147-A177-3AD203B41FA5}">
                      <a16:colId xmlns:a16="http://schemas.microsoft.com/office/drawing/2014/main" val="2110268876"/>
                    </a:ext>
                  </a:extLst>
                </a:gridCol>
                <a:gridCol w="1852928">
                  <a:extLst>
                    <a:ext uri="{9D8B030D-6E8A-4147-A177-3AD203B41FA5}">
                      <a16:colId xmlns:a16="http://schemas.microsoft.com/office/drawing/2014/main" val="2787040948"/>
                    </a:ext>
                  </a:extLst>
                </a:gridCol>
                <a:gridCol w="2957140">
                  <a:extLst>
                    <a:ext uri="{9D8B030D-6E8A-4147-A177-3AD203B41FA5}">
                      <a16:colId xmlns:a16="http://schemas.microsoft.com/office/drawing/2014/main" val="2720820617"/>
                    </a:ext>
                  </a:extLst>
                </a:gridCol>
              </a:tblGrid>
              <a:tr h="5536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総合ランキング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１１０</a:t>
                      </a:r>
                      <a:r>
                        <a:rPr lang="ja-JP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97575"/>
                  </a:ext>
                </a:extLst>
              </a:tr>
              <a:tr h="364314">
                <a:tc rowSpan="4">
                  <a:txBody>
                    <a:bodyPr/>
                    <a:lstStyle/>
                    <a:p>
                      <a:pPr marR="71755"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分野別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経済　　　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１１７</a:t>
                      </a: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188285"/>
                  </a:ext>
                </a:extLst>
              </a:tr>
              <a:tr h="3643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教育</a:t>
                      </a:r>
                      <a:endParaRPr lang="ja-JP" sz="18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６５</a:t>
                      </a: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30494"/>
                  </a:ext>
                </a:extLst>
              </a:tr>
              <a:tr h="3643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健康</a:t>
                      </a:r>
                      <a:endParaRPr lang="ja-JP" sz="18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４１</a:t>
                      </a: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31873"/>
                  </a:ext>
                </a:extLst>
              </a:tr>
              <a:tr h="3643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政治</a:t>
                      </a:r>
                      <a:endParaRPr lang="ja-JP" sz="18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１２５</a:t>
                      </a: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02173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1105467" y="4597412"/>
            <a:ext cx="972978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ja-JP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【総合ランキングのトップ１０】　</a:t>
            </a:r>
            <a:endParaRPr lang="ja-JP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85750" indent="-152400" algn="just">
              <a:lnSpc>
                <a:spcPts val="1500"/>
              </a:lnSpc>
              <a:spcBef>
                <a:spcPts val="240"/>
              </a:spcBef>
            </a:pP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アイスランド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２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ノルウェー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   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スウェーデン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４　フィンランド　　　　５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ニカラグア　</a:t>
            </a:r>
            <a:endParaRPr lang="en-US" altLang="ja-JP" sz="14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85750" indent="-152400" algn="just">
              <a:lnSpc>
                <a:spcPts val="1500"/>
              </a:lnSpc>
              <a:spcBef>
                <a:spcPts val="240"/>
              </a:spcBef>
            </a:pP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６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ルワン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ダ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７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ニュージーランド　８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フィリピン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 </a:t>
            </a:r>
            <a:r>
              <a:rPr lang="ja-JP" altLang="ja-JP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アイルランド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ナミビア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90277"/>
              </p:ext>
            </p:extLst>
          </p:nvPr>
        </p:nvGraphicFramePr>
        <p:xfrm>
          <a:off x="1105467" y="6047629"/>
          <a:ext cx="9956871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982980">
                  <a:extLst>
                    <a:ext uri="{9D8B030D-6E8A-4147-A177-3AD203B41FA5}">
                      <a16:colId xmlns:a16="http://schemas.microsoft.com/office/drawing/2014/main" val="1940748987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45741423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3462147966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2512343486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2757008367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3246683149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2516993504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4116202723"/>
                    </a:ext>
                  </a:extLst>
                </a:gridCol>
                <a:gridCol w="1081159">
                  <a:extLst>
                    <a:ext uri="{9D8B030D-6E8A-4147-A177-3AD203B41FA5}">
                      <a16:colId xmlns:a16="http://schemas.microsoft.com/office/drawing/2014/main" val="1460831374"/>
                    </a:ext>
                  </a:extLst>
                </a:gridCol>
                <a:gridCol w="1000328">
                  <a:extLst>
                    <a:ext uri="{9D8B030D-6E8A-4147-A177-3AD203B41FA5}">
                      <a16:colId xmlns:a16="http://schemas.microsoft.com/office/drawing/2014/main" val="1709801316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2009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2010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2011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2012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2013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2014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2015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2016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2017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lang="ja-JP" sz="1600" b="1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06806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１０１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９４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９８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１０１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１０５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１０４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１０１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１１１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１１４位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１１０</a:t>
                      </a:r>
                      <a:r>
                        <a:rPr lang="ja-JP" sz="1600" b="1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16338"/>
                  </a:ext>
                </a:extLst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1105467" y="5609314"/>
            <a:ext cx="30348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過去１０年</a:t>
            </a:r>
            <a:r>
              <a:rPr lang="ja-JP" altLang="en-US" sz="14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日本</a:t>
            </a:r>
            <a:r>
              <a:rPr lang="ja-JP" altLang="en-US" sz="14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ランキング推移</a:t>
            </a: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endParaRPr lang="ja-JP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参考２　現在の世界と日本の比較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寄付等</a:t>
            </a:r>
            <a:r>
              <a:rPr lang="en-US" altLang="ja-JP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11353800" y="6413389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71182" y="637890"/>
            <a:ext cx="10668000" cy="157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○英国の慈善団体「チャリティーエイド基金（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CAF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）」が公表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寄付指数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World Giving Index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）調査を見ると、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144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国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128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位。</a:t>
            </a:r>
            <a:endParaRPr lang="en-US" altLang="ja-JP" sz="16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12494"/>
              </p:ext>
            </p:extLst>
          </p:nvPr>
        </p:nvGraphicFramePr>
        <p:xfrm>
          <a:off x="2249381" y="2351088"/>
          <a:ext cx="6873083" cy="17568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3015">
                  <a:extLst>
                    <a:ext uri="{9D8B030D-6E8A-4147-A177-3AD203B41FA5}">
                      <a16:colId xmlns:a16="http://schemas.microsoft.com/office/drawing/2014/main" val="2110268876"/>
                    </a:ext>
                  </a:extLst>
                </a:gridCol>
                <a:gridCol w="1852928">
                  <a:extLst>
                    <a:ext uri="{9D8B030D-6E8A-4147-A177-3AD203B41FA5}">
                      <a16:colId xmlns:a16="http://schemas.microsoft.com/office/drawing/2014/main" val="2787040948"/>
                    </a:ext>
                  </a:extLst>
                </a:gridCol>
                <a:gridCol w="2957140">
                  <a:extLst>
                    <a:ext uri="{9D8B030D-6E8A-4147-A177-3AD203B41FA5}">
                      <a16:colId xmlns:a16="http://schemas.microsoft.com/office/drawing/2014/main" val="2720820617"/>
                    </a:ext>
                  </a:extLst>
                </a:gridCol>
              </a:tblGrid>
              <a:tr h="590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総合ランキング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１２８</a:t>
                      </a:r>
                      <a:r>
                        <a:rPr lang="ja-JP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97575"/>
                  </a:ext>
                </a:extLst>
              </a:tr>
              <a:tr h="388722">
                <a:tc rowSpan="3">
                  <a:txBody>
                    <a:bodyPr/>
                    <a:lstStyle/>
                    <a:p>
                      <a:pPr marR="71755" indent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分野別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b="1" kern="100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他人を助けたか</a:t>
                      </a:r>
                      <a:r>
                        <a:rPr lang="ja-JP" sz="1800" b="1" kern="1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１４２</a:t>
                      </a: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188285"/>
                  </a:ext>
                </a:extLst>
              </a:tr>
              <a:tr h="3887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b="1" kern="1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寄付</a:t>
                      </a:r>
                      <a:endParaRPr lang="ja-JP" sz="18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９９</a:t>
                      </a: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30494"/>
                  </a:ext>
                </a:extLst>
              </a:tr>
              <a:tr h="3887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6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b="1" kern="10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ボランティア</a:t>
                      </a:r>
                      <a:endParaRPr lang="ja-JP" sz="18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4857" marR="54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５６</a:t>
                      </a:r>
                      <a:r>
                        <a:rPr 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位</a:t>
                      </a:r>
                      <a:endParaRPr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54857" marR="5485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31873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105467" y="4597412"/>
            <a:ext cx="972978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ja-JP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【総合ランキングのトップ１０】　</a:t>
            </a:r>
            <a:endParaRPr lang="ja-JP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85750" indent="-152400" algn="just">
              <a:lnSpc>
                <a:spcPts val="1500"/>
              </a:lnSpc>
              <a:spcBef>
                <a:spcPts val="240"/>
              </a:spcBef>
            </a:pP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インドネシア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２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オーストラリア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ニュージーランド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４　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アメリカ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５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アイル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ランド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85750" indent="-152400" algn="just">
              <a:lnSpc>
                <a:spcPts val="1500"/>
              </a:lnSpc>
              <a:spcBef>
                <a:spcPts val="240"/>
              </a:spcBef>
            </a:pP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６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イギリス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７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シンガポール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８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ケニア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 　　　 </a:t>
            </a:r>
            <a:r>
              <a:rPr lang="ja-JP" altLang="ja-JP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ミャンマー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バーレーン</a:t>
            </a:r>
            <a:endParaRPr lang="en-US" altLang="ja-JP" sz="1400" kern="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89320" y="5540529"/>
            <a:ext cx="24961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過去の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日本</a:t>
            </a:r>
            <a:r>
              <a:rPr lang="ja-JP" altLang="en-US" sz="14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ランキング推移</a:t>
            </a: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endParaRPr lang="ja-JP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98304"/>
              </p:ext>
            </p:extLst>
          </p:nvPr>
        </p:nvGraphicFramePr>
        <p:xfrm>
          <a:off x="1105467" y="6047629"/>
          <a:ext cx="7988987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982980">
                  <a:extLst>
                    <a:ext uri="{9D8B030D-6E8A-4147-A177-3AD203B41FA5}">
                      <a16:colId xmlns:a16="http://schemas.microsoft.com/office/drawing/2014/main" val="2045741423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3462147966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2512343486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3246683149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2516993504"/>
                    </a:ext>
                  </a:extLst>
                </a:gridCol>
                <a:gridCol w="984904">
                  <a:extLst>
                    <a:ext uri="{9D8B030D-6E8A-4147-A177-3AD203B41FA5}">
                      <a16:colId xmlns:a16="http://schemas.microsoft.com/office/drawing/2014/main" val="4116202723"/>
                    </a:ext>
                  </a:extLst>
                </a:gridCol>
                <a:gridCol w="1081159">
                  <a:extLst>
                    <a:ext uri="{9D8B030D-6E8A-4147-A177-3AD203B41FA5}">
                      <a16:colId xmlns:a16="http://schemas.microsoft.com/office/drawing/2014/main" val="1460831374"/>
                    </a:ext>
                  </a:extLst>
                </a:gridCol>
                <a:gridCol w="1000328">
                  <a:extLst>
                    <a:ext uri="{9D8B030D-6E8A-4147-A177-3AD203B41FA5}">
                      <a16:colId xmlns:a16="http://schemas.microsoft.com/office/drawing/2014/main" val="1709801316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2010</a:t>
                      </a:r>
                      <a:r>
                        <a:rPr lang="ja-JP" sz="1600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2011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2012</a:t>
                      </a:r>
                      <a:r>
                        <a:rPr lang="ja-JP" sz="1600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2014</a:t>
                      </a:r>
                      <a:r>
                        <a:rPr lang="ja-JP" sz="1600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2015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2016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2017</a:t>
                      </a:r>
                      <a:r>
                        <a:rPr lang="ja-JP" sz="1600" kern="10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Meiryo UI" panose="020B0604030504040204" pitchFamily="50" charset="-128"/>
                          <a:ea typeface="ＭＳ 明朝" panose="02020609040205080304" pitchFamily="17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lang="ja-JP" sz="1600" b="1" kern="100" dirty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06806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１１９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１０５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８５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９０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１０２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１１４</a:t>
                      </a:r>
                      <a:r>
                        <a:rPr lang="ja-JP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１１１位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１２８</a:t>
                      </a:r>
                      <a:r>
                        <a:rPr lang="ja-JP" sz="1600" b="1" kern="100" dirty="0" smtClean="0">
                          <a:effectLst/>
                          <a:latin typeface="Century" panose="020406040505050203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16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459371"/>
            <a:ext cx="5157787" cy="496899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高齢化人口（</a:t>
            </a:r>
            <a:r>
              <a:rPr kumimoji="1" lang="en-US" altLang="ja-JP" dirty="0" smtClean="0"/>
              <a:t>65</a:t>
            </a:r>
            <a:r>
              <a:rPr kumimoji="1" lang="ja-JP" altLang="en-US" dirty="0" smtClean="0"/>
              <a:t>歳以上）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45841" y="1493589"/>
            <a:ext cx="5336725" cy="472128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75</a:t>
            </a:r>
            <a:r>
              <a:rPr kumimoji="1" lang="ja-JP" altLang="en-US" dirty="0" smtClean="0"/>
              <a:t>歳以上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9925527"/>
              </p:ext>
            </p:extLst>
          </p:nvPr>
        </p:nvGraphicFramePr>
        <p:xfrm>
          <a:off x="163774" y="1912604"/>
          <a:ext cx="5833801" cy="448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9487849"/>
              </p:ext>
            </p:extLst>
          </p:nvPr>
        </p:nvGraphicFramePr>
        <p:xfrm>
          <a:off x="6172199" y="1912604"/>
          <a:ext cx="5742297" cy="450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その他</a:t>
            </a:r>
            <a:r>
              <a:rPr lang="ja-JP" altLang="en-US" sz="24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大阪府の年齢三区分別将来予測人口（数）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749045"/>
            <a:ext cx="10514012" cy="75399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11353800" y="6413389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8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697257"/>
            <a:ext cx="10882465" cy="81501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31299"/>
            <a:ext cx="5157787" cy="426493"/>
          </a:xfrm>
        </p:spPr>
        <p:txBody>
          <a:bodyPr/>
          <a:lstStyle/>
          <a:p>
            <a:pPr algn="ctr"/>
            <a:r>
              <a:rPr lang="ja-JP" altLang="en-US" dirty="0"/>
              <a:t>高齢化人口（</a:t>
            </a:r>
            <a:r>
              <a:rPr lang="en-US" altLang="ja-JP" dirty="0"/>
              <a:t>65</a:t>
            </a:r>
            <a:r>
              <a:rPr lang="ja-JP" altLang="en-US" dirty="0"/>
              <a:t>歳以上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64440" y="1576549"/>
            <a:ext cx="5357813" cy="4069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ja-JP" dirty="0"/>
              <a:t>75</a:t>
            </a:r>
            <a:r>
              <a:rPr lang="ja-JP" altLang="en-US" dirty="0"/>
              <a:t>歳</a:t>
            </a:r>
            <a:r>
              <a:rPr lang="ja-JP" altLang="en-US" dirty="0" smtClean="0"/>
              <a:t>以上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13900" y="1869353"/>
          <a:ext cx="5683675" cy="461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3028982"/>
              </p:ext>
            </p:extLst>
          </p:nvPr>
        </p:nvGraphicFramePr>
        <p:xfrm>
          <a:off x="6172199" y="1869353"/>
          <a:ext cx="5742297" cy="461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その他</a:t>
            </a:r>
            <a:r>
              <a:rPr lang="ja-JP" altLang="en-US" sz="24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大阪府の年齢三区分別将来予測</a:t>
            </a:r>
            <a:r>
              <a:rPr lang="ja-JP" altLang="en-US" sz="240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人口（割合）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11353800" y="6413389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29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1261383" y="580480"/>
            <a:ext cx="9633520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9" name="タイトル 3"/>
          <p:cNvSpPr txBox="1"/>
          <p:nvPr/>
        </p:nvSpPr>
        <p:spPr>
          <a:xfrm>
            <a:off x="1620443" y="9057"/>
            <a:ext cx="8915400" cy="562075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　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6419" y="797576"/>
            <a:ext cx="8769424" cy="6017010"/>
          </a:xfrm>
          <a:prstGeom prst="rect">
            <a:avLst/>
          </a:prstGeom>
          <a:noFill/>
        </p:spPr>
        <p:txBody>
          <a:bodyPr wrap="square" lIns="91419" tIns="45709" rIns="0" bIns="45709" rtlCol="0">
            <a:spAutoFit/>
          </a:bodyPr>
          <a:lstStyle/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．世界人口の将来予測等</a:t>
            </a:r>
            <a:endParaRPr lang="en-US" altLang="ja-JP" sz="20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人口増加、人口構造の変化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都市化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endParaRPr lang="en-US" altLang="ja-JP" sz="20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世界経済の将来予測等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中間所得層の増加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‐ 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世界経済の多極化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３．アジアの台頭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‐</a:t>
            </a:r>
            <a:r>
              <a:rPr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アジアの時代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‐ 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アジアの</a:t>
            </a:r>
            <a:r>
              <a:rPr lang="ja-JP" altLang="en-US" sz="2000" kern="100" dirty="0" err="1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゛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日本化“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2000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世界の健康（認知症人口、糖尿病人口）</a:t>
            </a:r>
            <a:endParaRPr lang="en-US" altLang="ja-JP" sz="2000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endParaRPr lang="en-US" altLang="ja-JP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参考１</a:t>
            </a:r>
            <a:r>
              <a:rPr lang="en-US" altLang="ja-JP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メガトレンド「世界の今後を占ううえで無視することのできない大きな流れ」</a:t>
            </a:r>
            <a:endParaRPr lang="en-US" altLang="ja-JP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参考２．現在の世界と日本の比較</a:t>
            </a:r>
            <a:endParaRPr lang="en-US" altLang="ja-JP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endParaRPr lang="en-US" altLang="ja-JP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ja-JP" altLang="en-US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r>
              <a:rPr lang="en-US" altLang="ja-JP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大阪府の年齢三区分別将来</a:t>
            </a:r>
            <a:r>
              <a:rPr lang="ja-JP" altLang="en-US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予測人口（</a:t>
            </a:r>
            <a:r>
              <a:rPr lang="en-US" altLang="ja-JP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</a:t>
            </a:r>
            <a:r>
              <a:rPr lang="ja-JP" altLang="en-US" kern="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歳以上区分等）</a:t>
            </a:r>
            <a:endParaRPr lang="en-US" altLang="ja-JP" kern="1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9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5172501" y="6100045"/>
            <a:ext cx="6028900" cy="807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</a:t>
            </a:r>
            <a:r>
              <a:rPr lang="zh-CN" altLang="en-US" sz="24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世界人口将来予測</a:t>
            </a:r>
            <a:r>
              <a:rPr lang="zh-CN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等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（人口増加、人口構造の変化）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11353800" y="6340891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75323"/>
              </p:ext>
            </p:extLst>
          </p:nvPr>
        </p:nvGraphicFramePr>
        <p:xfrm>
          <a:off x="838200" y="2393829"/>
          <a:ext cx="10515600" cy="408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990600" y="790290"/>
            <a:ext cx="10515600" cy="160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世界人口は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億人から、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年には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％増）、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年には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97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億人（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％増）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2100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年には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億人に（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％増）に達すると予測されている。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世界人口は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今世紀末頃、ほぼ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億人でピークに達する可能性がある。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年現在、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世界人口の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人に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人が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65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歳以上だが、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年には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人に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人へと増える見込み。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出典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：国際連合「世界人口予測・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年版」（関連ＨＰを含む）</a:t>
            </a: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8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38199" y="637890"/>
            <a:ext cx="10650021" cy="173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都市部に住む人口は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毎年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6,500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万人ずつ増加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し続けおり、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年には世界人口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83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億人のうち、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都市人口は約６割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49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億人になるとみられている。（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1950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年の都市部人口は約３割。）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人口増加が激しい国ほど、都市人口の増加も顕著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。例えば、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年から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年までの間で、世界都市人口増加の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を、中国とインドが占める。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 出典：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Office of the Director of National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Intelligence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National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Intelligence Council Global Trends 2030: Alternative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Worlds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(December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12,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</a:t>
            </a:r>
            <a:r>
              <a:rPr lang="zh-CN" altLang="en-US" sz="24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世界人口将来予測</a:t>
            </a:r>
            <a:r>
              <a:rPr lang="zh-CN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等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（都市化）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255" y="2030342"/>
            <a:ext cx="10670172" cy="4351338"/>
          </a:xfrm>
          <a:prstGeom prst="rect">
            <a:avLst/>
          </a:prstGeom>
        </p:spPr>
      </p:pic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11488220" y="6381680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0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448"/>
            <a:ext cx="10515600" cy="4722718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38199" y="637890"/>
            <a:ext cx="10748749" cy="120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世界の多くの国々で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中間所得層が増加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。今後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年の間に、現在の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億人程度から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億人超に増加するとみられる。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地域別でみると、中国・インドの影響で、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アジアの中間所得層が増加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。また、アフリカでも中間所得層が増加すると予測。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出典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Office of the Director of National Intelligence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National Intelligence Council Global Trends 2030: Alternative Worlds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December 12, 2012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世界経済の将来予測</a:t>
            </a:r>
            <a:r>
              <a:rPr lang="ja-JP" altLang="en-US" sz="2400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（中間所得層の増加）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11353800" y="6414448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1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4393" y="1985305"/>
            <a:ext cx="10317480" cy="665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400" dirty="0" smtClean="0"/>
              <a:t>欧米</a:t>
            </a:r>
            <a:r>
              <a:rPr lang="ja-JP" altLang="en-US" sz="1400" dirty="0"/>
              <a:t>二極の世界から多極体制</a:t>
            </a:r>
            <a:r>
              <a:rPr lang="ja-JP" altLang="en-US" sz="1400" dirty="0" smtClean="0"/>
              <a:t>へ</a:t>
            </a:r>
            <a:endParaRPr lang="en-US" altLang="ja-JP" sz="1400" dirty="0" smtClean="0"/>
          </a:p>
          <a:p>
            <a:pPr marL="0" indent="0" algn="ctr">
              <a:buNone/>
            </a:pPr>
            <a:r>
              <a:rPr lang="ja-JP" altLang="en-US" sz="1400" dirty="0" smtClean="0"/>
              <a:t>各国 </a:t>
            </a:r>
            <a:r>
              <a:rPr lang="en-US" altLang="ja-JP" sz="1400" dirty="0"/>
              <a:t>GDP </a:t>
            </a:r>
            <a:r>
              <a:rPr lang="ja-JP" altLang="en-US" sz="1400" dirty="0"/>
              <a:t>シェアをもとに算出したハーフィンダール・ハーシュマン指数</a:t>
            </a:r>
          </a:p>
          <a:p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38200" y="637890"/>
            <a:ext cx="10515600" cy="145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2005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年から中国とその他の新興国のＧＤＰシェアが徐々に拡大し、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欧米二極集中の傾向が弱まっている。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年までに中国の経済規模が米国に並んだとしても、インドや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ASEAN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などのさまざまな国が世界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GDP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に占めるシェアを高め　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るため、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過去の欧米二極の時代ほど集中度は高まらないと見込まれる。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出典：株式会社三菱総合研究所政策・経済研究センター「内外経済の中期展望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2018-2030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年度」（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ja-JP" altLang="en-US" sz="24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　</a:t>
            </a:r>
            <a:r>
              <a:rPr lang="ja-JP" altLang="en-US" sz="2400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世界経済の将来予測等</a:t>
            </a:r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40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中間所得層の増加）</a:t>
            </a:r>
            <a:endParaRPr lang="ja-JP" altLang="en-US" sz="24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68" y="2460425"/>
            <a:ext cx="10716662" cy="4145092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3933125" y="2888398"/>
            <a:ext cx="1396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050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日本経済の高度成長</a:t>
            </a:r>
            <a:endParaRPr lang="ja-JP" altLang="en-US" sz="3200" dirty="0"/>
          </a:p>
        </p:txBody>
      </p:sp>
      <p:sp>
        <p:nvSpPr>
          <p:cNvPr id="60" name="正方形/長方形 59"/>
          <p:cNvSpPr/>
          <p:nvPr/>
        </p:nvSpPr>
        <p:spPr>
          <a:xfrm>
            <a:off x="6103119" y="3379717"/>
            <a:ext cx="15259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50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中国・新興国の台頭</a:t>
            </a:r>
            <a:endParaRPr lang="ja-JP" altLang="en-US" sz="3200" dirty="0"/>
          </a:p>
        </p:txBody>
      </p:sp>
      <p:sp>
        <p:nvSpPr>
          <p:cNvPr id="61" name="正方形/長方形 60"/>
          <p:cNvSpPr/>
          <p:nvPr/>
        </p:nvSpPr>
        <p:spPr>
          <a:xfrm>
            <a:off x="7566099" y="3954914"/>
            <a:ext cx="8299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50" dirty="0">
                <a:ea typeface="メイリオ" panose="020B0604030504040204" pitchFamily="50" charset="-128"/>
                <a:cs typeface="メイリオ" panose="020B0604030504040204" pitchFamily="50" charset="-128"/>
              </a:rPr>
              <a:t>予測</a:t>
            </a:r>
            <a:endParaRPr lang="ja-JP" altLang="en-US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99" y="4532971"/>
            <a:ext cx="497868" cy="7623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72" y="3217260"/>
            <a:ext cx="481902" cy="752971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9083167" y="5277481"/>
            <a:ext cx="2168459" cy="1161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注：欧州は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EU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の現加盟国の 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GDP </a:t>
            </a:r>
            <a:r>
              <a:rPr lang="ja-JP" altLang="en-US" sz="10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を合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算してシェアを算出。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出所：実績は世界銀行「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World 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Development 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Indicators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」、予測は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三菱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総合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研究所作成</a:t>
            </a: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11382407" y="6438661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4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38200" y="637890"/>
            <a:ext cx="10515600" cy="145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年の世界経済の中心は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名実ともにアジア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となり、世界の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GDP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に占める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ウエイト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は約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割、人口規模では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割弱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達する。（アフリカの時代は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年以降。人口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ウエイト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割に達するも、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GDP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ウエイト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割に満たず。）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出典：みずほファイナンシャルグループリサーチ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&amp;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コンサルティングユニット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シンクタンクレポート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MIZUHO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RESEARCH&amp;Analysis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年のニッポン」（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アジアの台頭（アジアの時代）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7231"/>
            <a:ext cx="10816988" cy="4847468"/>
          </a:xfrm>
          <a:prstGeom prst="rect">
            <a:avLst/>
          </a:prstGeom>
        </p:spPr>
      </p:pic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11353800" y="6431111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0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38200" y="637890"/>
            <a:ext cx="10515600" cy="1450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アジアでは経済成長が進む一方、</a:t>
            </a:r>
            <a:r>
              <a:rPr lang="ja-JP" altLang="en-US" sz="1600" b="1" u="sng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゛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日本化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“（少子化、高齢化、都市化等がもたらす負の側面）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への対応が課題になる。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出典：みずほファイナンシャルグループリサーチ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&amp;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コンサルティングユニット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シンクタンクレポート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MIZUHO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RESEARCH&amp;Analysis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年のニッポン」（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2800"/>
              </a:lnSpc>
              <a:spcAft>
                <a:spcPts val="600"/>
              </a:spcAft>
            </a:pPr>
            <a:r>
              <a:rPr lang="ja-JP" altLang="en-US" sz="2400" noProof="0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アジアの台頭（アジアの</a:t>
            </a:r>
            <a:r>
              <a:rPr lang="ja-JP" altLang="en-US" sz="2400" kern="1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゛</a:t>
            </a:r>
            <a:r>
              <a:rPr lang="ja-JP" altLang="en-US" sz="2400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日本化</a:t>
            </a:r>
            <a:r>
              <a:rPr lang="ja-JP" altLang="en-US" sz="2400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59" y="1811976"/>
            <a:ext cx="5268195" cy="46789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16" y="1811976"/>
            <a:ext cx="6142631" cy="4678901"/>
          </a:xfrm>
          <a:prstGeom prst="rect">
            <a:avLst/>
          </a:prstGeom>
        </p:spPr>
      </p:pic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11437095" y="6490877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1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38200" y="637890"/>
            <a:ext cx="10515600" cy="124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 経済成長に伴い、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新興国においても、高齢化が進展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し、がん・生活習慣病が増加。新興国が抱える課題は先進国と共通の　　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ものとなりつつある。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出典：経済産業省「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年国際博覧会のテーマ・基本理念、日本で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年に開催する意義について」（平成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8200" y="19358"/>
            <a:ext cx="10515600" cy="618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noProof="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　健康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24" y="1642551"/>
            <a:ext cx="6359849" cy="50312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5737"/>
            <a:ext cx="5923127" cy="5144830"/>
          </a:xfrm>
          <a:prstGeom prst="rect">
            <a:avLst/>
          </a:prstGeom>
        </p:spPr>
      </p:pic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11571459" y="6546718"/>
            <a:ext cx="470414" cy="283588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0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859</Words>
  <Application>Microsoft Office PowerPoint</Application>
  <PresentationFormat>ワイド画面</PresentationFormat>
  <Paragraphs>329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8" baseType="lpstr">
      <vt:lpstr>HGS創英角ｺﾞｼｯｸUB</vt:lpstr>
      <vt:lpstr>Meiryo UI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Century</vt:lpstr>
      <vt:lpstr>Times New Roman</vt:lpstr>
      <vt:lpstr>Office テーマ</vt:lpstr>
      <vt:lpstr>「万博のインパクトを活かした大阪の将来に向けたビジョン」の策定に向けた検討資料 （第２回有識者ＷＧ資料） 世界の将来像等関係資料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西川　達也</dc:creator>
  <cp:lastModifiedBy>清水　浩章</cp:lastModifiedBy>
  <cp:revision>144</cp:revision>
  <cp:lastPrinted>2019-08-06T01:23:58Z</cp:lastPrinted>
  <dcterms:created xsi:type="dcterms:W3CDTF">2019-07-29T07:52:49Z</dcterms:created>
  <dcterms:modified xsi:type="dcterms:W3CDTF">2019-08-07T09:29:24Z</dcterms:modified>
</cp:coreProperties>
</file>