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charts/chart7.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7.xml" ContentType="application/vnd.openxmlformats-officedocument.presentationml.notesSlide+xml"/>
  <Override PartName="/ppt/charts/chart10.xml" ContentType="application/vnd.openxmlformats-officedocument.drawingml.chart+xml"/>
  <Override PartName="/ppt/notesSlides/notesSlide8.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4.xml" ContentType="application/vnd.openxmlformats-officedocument.drawingml.chartshapes+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0.xml" ContentType="application/vnd.openxmlformats-officedocument.themeOverrid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1.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4096" r:id="rId1"/>
    <p:sldMasterId id="2147484156" r:id="rId2"/>
    <p:sldMasterId id="2147484214" r:id="rId3"/>
    <p:sldMasterId id="2147484231" r:id="rId4"/>
  </p:sldMasterIdLst>
  <p:notesMasterIdLst>
    <p:notesMasterId r:id="rId66"/>
  </p:notesMasterIdLst>
  <p:handoutMasterIdLst>
    <p:handoutMasterId r:id="rId67"/>
  </p:handoutMasterIdLst>
  <p:sldIdLst>
    <p:sldId id="1093" r:id="rId5"/>
    <p:sldId id="1094" r:id="rId6"/>
    <p:sldId id="1173" r:id="rId7"/>
    <p:sldId id="1174" r:id="rId8"/>
    <p:sldId id="1175" r:id="rId9"/>
    <p:sldId id="1107" r:id="rId10"/>
    <p:sldId id="1135" r:id="rId11"/>
    <p:sldId id="1133" r:id="rId12"/>
    <p:sldId id="1136" r:id="rId13"/>
    <p:sldId id="1143" r:id="rId14"/>
    <p:sldId id="1183" r:id="rId15"/>
    <p:sldId id="1137" r:id="rId16"/>
    <p:sldId id="1178" r:id="rId17"/>
    <p:sldId id="1179" r:id="rId18"/>
    <p:sldId id="1180" r:id="rId19"/>
    <p:sldId id="1194" r:id="rId20"/>
    <p:sldId id="1181" r:id="rId21"/>
    <p:sldId id="1182" r:id="rId22"/>
    <p:sldId id="1167" r:id="rId23"/>
    <p:sldId id="1166" r:id="rId24"/>
    <p:sldId id="1163" r:id="rId25"/>
    <p:sldId id="1164" r:id="rId26"/>
    <p:sldId id="1165" r:id="rId27"/>
    <p:sldId id="1172" r:id="rId28"/>
    <p:sldId id="1150" r:id="rId29"/>
    <p:sldId id="1151" r:id="rId30"/>
    <p:sldId id="1152" r:id="rId31"/>
    <p:sldId id="1168" r:id="rId32"/>
    <p:sldId id="1169" r:id="rId33"/>
    <p:sldId id="1170" r:id="rId34"/>
    <p:sldId id="1171" r:id="rId35"/>
    <p:sldId id="1144" r:id="rId36"/>
    <p:sldId id="1036" r:id="rId37"/>
    <p:sldId id="998" r:id="rId38"/>
    <p:sldId id="999" r:id="rId39"/>
    <p:sldId id="997" r:id="rId40"/>
    <p:sldId id="1129" r:id="rId41"/>
    <p:sldId id="1145" r:id="rId42"/>
    <p:sldId id="1190" r:id="rId43"/>
    <p:sldId id="1154" r:id="rId44"/>
    <p:sldId id="1191" r:id="rId45"/>
    <p:sldId id="1189" r:id="rId46"/>
    <p:sldId id="1032" r:id="rId47"/>
    <p:sldId id="1193" r:id="rId48"/>
    <p:sldId id="1177" r:id="rId49"/>
    <p:sldId id="1155" r:id="rId50"/>
    <p:sldId id="1192" r:id="rId51"/>
    <p:sldId id="1158" r:id="rId52"/>
    <p:sldId id="1176" r:id="rId53"/>
    <p:sldId id="1079" r:id="rId54"/>
    <p:sldId id="1156" r:id="rId55"/>
    <p:sldId id="1076" r:id="rId56"/>
    <p:sldId id="1188" r:id="rId57"/>
    <p:sldId id="1157" r:id="rId58"/>
    <p:sldId id="1075" r:id="rId59"/>
    <p:sldId id="1077" r:id="rId60"/>
    <p:sldId id="1088" r:id="rId61"/>
    <p:sldId id="1078" r:id="rId62"/>
    <p:sldId id="1184" r:id="rId63"/>
    <p:sldId id="1186" r:id="rId64"/>
    <p:sldId id="1187" r:id="rId65"/>
  </p:sldIdLst>
  <p:sldSz cx="9906000" cy="6858000" type="A4"/>
  <p:notesSz cx="9939338" cy="6807200"/>
  <p:defaultTex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p15:clr>
            <a:srgbClr val="A4A3A4"/>
          </p15:clr>
        </p15:guide>
        <p15:guide id="2" pos="3119">
          <p15:clr>
            <a:srgbClr val="A4A3A4"/>
          </p15:clr>
        </p15:guide>
      </p15:sldGuideLst>
    </p:ext>
    <p:ext uri="{2D200454-40CA-4A62-9FC3-DE9A4176ACB9}">
      <p15:notesGuideLst xmlns:p15="http://schemas.microsoft.com/office/powerpoint/2012/main">
        <p15:guide id="1" orient="horz" pos="2032" userDrawn="1">
          <p15:clr>
            <a:srgbClr val="A4A3A4"/>
          </p15:clr>
        </p15:guide>
        <p15:guide id="2" pos="31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CCCC"/>
    <a:srgbClr val="FF6600"/>
    <a:srgbClr val="FF9966"/>
    <a:srgbClr val="FF3300"/>
    <a:srgbClr val="FF9999"/>
    <a:srgbClr val="0033CC"/>
    <a:srgbClr val="FFFFFF"/>
    <a:srgbClr val="CC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66" autoAdjust="0"/>
    <p:restoredTop sz="94434" autoAdjust="0"/>
  </p:normalViewPr>
  <p:slideViewPr>
    <p:cSldViewPr>
      <p:cViewPr varScale="1">
        <p:scale>
          <a:sx n="74" d="100"/>
          <a:sy n="74" d="100"/>
        </p:scale>
        <p:origin x="1146" y="72"/>
      </p:cViewPr>
      <p:guideLst>
        <p:guide orient="horz" pos="2047"/>
        <p:guide pos="31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530"/>
    </p:cViewPr>
  </p:sorterViewPr>
  <p:notesViewPr>
    <p:cSldViewPr>
      <p:cViewPr>
        <p:scale>
          <a:sx n="90" d="100"/>
          <a:sy n="90" d="100"/>
        </p:scale>
        <p:origin x="-2046" y="1080"/>
      </p:cViewPr>
      <p:guideLst>
        <p:guide orient="horz" pos="2032"/>
        <p:guide pos="312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___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9.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______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______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G0000sv0ns501\d11271$\doc\100%20&#20225;&#30011;&#35519;&#25972;&#65319;\000%20&#12381;&#12398;&#20182;&#65288;&#12392;&#12426;&#12354;&#12360;&#12378;&#65289;\&#65288;&#26627;&#25240;&#65289;&#29031;&#20250;&#23550;&#24540;&#29992;&#12501;&#12457;&#12523;&#12480;&#12540;\H31&#26032;&#30693;&#20107;&#20027;&#35201;&#35506;&#38988;&#12524;&#12463;\&#37096;&#38263;&#24460;&#65288;&#23478;&#25903;&#65289;&#36039;&#26009;1_&#20816;&#31461;&#34384;&#24453;&#23550;&#24540;&#20307;&#21046;&#12395;&#12388;&#12356;&#12390;.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10.19.135.21\seisaku\_03&#23450;&#30058;&#26989;&#21209;&#65288;&#12381;&#12398;&#20182;&#65289;\010&#21103;&#30693;&#20107;&#12469;&#12509;&#12540;&#12488;\20190418_&#28657;&#30000;&#65334;&#65319;&#8215;&#24220;&#22823;&#20844;&#38283;&#35611;&#24231;&#12391;&#12398;&#35611;&#28436;\&#39640;&#40802;&#21270;&#29575;&#12398;&#25512;&#31227;.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______1.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______2.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______3.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______4.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______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______6.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______7.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'人口推計（全国）'!$B$3</c:f>
              <c:strCache>
                <c:ptCount val="1"/>
                <c:pt idx="0">
                  <c:v>実数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2345013477088957E-2"/>
                  <c:y val="5.4226475279106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0C-4888-930C-BA6F58951087}"/>
                </c:ext>
              </c:extLst>
            </c:dLbl>
            <c:dLbl>
              <c:idx val="9"/>
              <c:layout>
                <c:manualLayout>
                  <c:x val="-4.3126684636118663E-2"/>
                  <c:y val="-3.5087719298245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0C-4888-930C-BA6F5895108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'人口推計（全国）'!$C$3:$W$3</c:f>
              <c:numCache>
                <c:formatCode>#,##0_);[Red]\(#,##0\)</c:formatCode>
                <c:ptCount val="21"/>
                <c:pt idx="0">
                  <c:v>9827.5</c:v>
                </c:pt>
                <c:pt idx="1">
                  <c:v>10372</c:v>
                </c:pt>
                <c:pt idx="2">
                  <c:v>11194</c:v>
                </c:pt>
                <c:pt idx="3">
                  <c:v>11706.1</c:v>
                </c:pt>
                <c:pt idx="4">
                  <c:v>12104.9</c:v>
                </c:pt>
                <c:pt idx="5">
                  <c:v>12361.2</c:v>
                </c:pt>
                <c:pt idx="6">
                  <c:v>12557</c:v>
                </c:pt>
                <c:pt idx="7">
                  <c:v>12692.6</c:v>
                </c:pt>
                <c:pt idx="8">
                  <c:v>12776.8</c:v>
                </c:pt>
                <c:pt idx="9">
                  <c:v>12805.8</c:v>
                </c:pt>
                <c:pt idx="10">
                  <c:v>12709.5</c:v>
                </c:pt>
              </c:numCache>
            </c:numRef>
          </c:val>
          <c:smooth val="0"/>
          <c:extLst>
            <c:ext xmlns:c16="http://schemas.microsoft.com/office/drawing/2014/chart" uri="{C3380CC4-5D6E-409C-BE32-E72D297353CC}">
              <c16:uniqueId val="{00000002-470C-4888-930C-BA6F58951087}"/>
            </c:ext>
          </c:extLst>
        </c:ser>
        <c:ser>
          <c:idx val="1"/>
          <c:order val="1"/>
          <c:tx>
            <c:strRef>
              <c:f>'人口推計（全国）'!$B$4</c:f>
              <c:strCache>
                <c:ptCount val="1"/>
                <c:pt idx="0">
                  <c:v>予測値</c:v>
                </c:pt>
              </c:strCache>
            </c:strRef>
          </c:tx>
          <c:spPr>
            <a:ln w="28575" cap="rnd">
              <a:solidFill>
                <a:schemeClr val="accent2"/>
              </a:solidFill>
              <a:prstDash val="sysDot"/>
              <a:round/>
            </a:ln>
            <a:effectLst/>
          </c:spPr>
          <c:marker>
            <c:symbol val="circle"/>
            <c:size val="5"/>
            <c:spPr>
              <a:solidFill>
                <a:schemeClr val="accent2"/>
              </a:solidFill>
              <a:ln w="9525">
                <a:solidFill>
                  <a:schemeClr val="accent2"/>
                </a:solidFill>
                <a:prstDash val="sysDot"/>
              </a:ln>
              <a:effectLst/>
            </c:spPr>
          </c:marker>
          <c:dLbls>
            <c:dLbl>
              <c:idx val="17"/>
              <c:layout>
                <c:manualLayout>
                  <c:x val="-6.1994538418546741E-2"/>
                  <c:y val="-4.78468899521531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1571435646015944"/>
                      <c:h val="6.2679425837320571E-2"/>
                    </c:manualLayout>
                  </c15:layout>
                </c:ext>
                <c:ext xmlns:c16="http://schemas.microsoft.com/office/drawing/2014/chart" uri="{C3380CC4-5D6E-409C-BE32-E72D297353CC}">
                  <c16:uniqueId val="{00000003-470C-4888-930C-BA6F58951087}"/>
                </c:ext>
              </c:extLst>
            </c:dLbl>
            <c:dLbl>
              <c:idx val="20"/>
              <c:layout>
                <c:manualLayout>
                  <c:x val="-4.3126684636118601E-2"/>
                  <c:y val="-6.6985645933014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0C-4888-930C-BA6F5895108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'人口推計（全国）'!$C$4:$W$4</c:f>
              <c:numCache>
                <c:formatCode>General</c:formatCode>
                <c:ptCount val="21"/>
                <c:pt idx="10" formatCode="#,##0_);[Red]\(#,##0\)">
                  <c:v>12709.5</c:v>
                </c:pt>
                <c:pt idx="11" formatCode="#,##0_);[Red]\(#,##0\)">
                  <c:v>12532.5</c:v>
                </c:pt>
                <c:pt idx="12" formatCode="#,##0_);[Red]\(#,##0\)">
                  <c:v>12254.5</c:v>
                </c:pt>
                <c:pt idx="13" formatCode="#,##0_);[Red]\(#,##0\)">
                  <c:v>11912.6</c:v>
                </c:pt>
                <c:pt idx="14" formatCode="#,##0_);[Red]\(#,##0\)">
                  <c:v>11521.6</c:v>
                </c:pt>
                <c:pt idx="15" formatCode="#,##0_);[Red]\(#,##0\)">
                  <c:v>11091.9</c:v>
                </c:pt>
                <c:pt idx="16" formatCode="#,##0_);[Red]\(#,##0\)">
                  <c:v>10642.1</c:v>
                </c:pt>
                <c:pt idx="17" formatCode="#,##0_);[Red]\(#,##0\)">
                  <c:v>10192.299999999999</c:v>
                </c:pt>
                <c:pt idx="18" formatCode="#,##0_);[Red]\(#,##0\)">
                  <c:v>9744.1</c:v>
                </c:pt>
                <c:pt idx="19" formatCode="#,##0_);[Red]\(#,##0\)">
                  <c:v>9283.9</c:v>
                </c:pt>
                <c:pt idx="20" formatCode="#,##0_);[Red]\(#,##0\)">
                  <c:v>8807.6</c:v>
                </c:pt>
              </c:numCache>
            </c:numRef>
          </c:val>
          <c:smooth val="0"/>
          <c:extLst>
            <c:ext xmlns:c16="http://schemas.microsoft.com/office/drawing/2014/chart" uri="{C3380CC4-5D6E-409C-BE32-E72D297353CC}">
              <c16:uniqueId val="{00000005-470C-4888-930C-BA6F58951087}"/>
            </c:ext>
          </c:extLst>
        </c:ser>
        <c:dLbls>
          <c:showLegendKey val="0"/>
          <c:showVal val="0"/>
          <c:showCatName val="0"/>
          <c:showSerName val="0"/>
          <c:showPercent val="0"/>
          <c:showBubbleSize val="0"/>
        </c:dLbls>
        <c:marker val="1"/>
        <c:smooth val="0"/>
        <c:axId val="365443183"/>
        <c:axId val="365430287"/>
      </c:lineChart>
      <c:lineChart>
        <c:grouping val="standard"/>
        <c:varyColors val="0"/>
        <c:ser>
          <c:idx val="2"/>
          <c:order val="2"/>
          <c:tx>
            <c:strRef>
              <c:f>'人口推計（全国）'!$B$5</c:f>
              <c:strCache>
                <c:ptCount val="1"/>
              </c:strCache>
            </c:strRef>
          </c:tx>
          <c:spPr>
            <a:ln w="28575" cap="rnd">
              <a:solidFill>
                <a:srgbClr val="002060"/>
              </a:solidFill>
              <a:round/>
            </a:ln>
            <a:effectLst/>
          </c:spPr>
          <c:marker>
            <c:symbol val="circle"/>
            <c:size val="5"/>
            <c:spPr>
              <a:solidFill>
                <a:schemeClr val="accent1"/>
              </a:solidFill>
              <a:ln w="9525">
                <a:solidFill>
                  <a:srgbClr val="002060"/>
                </a:solidFill>
              </a:ln>
              <a:effectLst/>
            </c:spPr>
          </c:marker>
          <c:dLbls>
            <c:dLbl>
              <c:idx val="0"/>
              <c:layout>
                <c:manualLayout>
                  <c:x val="-2.8751123090745741E-2"/>
                  <c:y val="5.1036682615629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0C-4888-930C-BA6F58951087}"/>
                </c:ext>
              </c:extLst>
            </c:dLbl>
            <c:dLbl>
              <c:idx val="9"/>
              <c:layout>
                <c:manualLayout>
                  <c:x val="-2.6954177897574191E-2"/>
                  <c:y val="-3.5087719298245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0C-4888-930C-BA6F5895108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'人口推計（全国）'!$C$5:$W$5</c:f>
              <c:numCache>
                <c:formatCode>#,##0_);[Red]\(#,##0\)</c:formatCode>
                <c:ptCount val="21"/>
                <c:pt idx="0">
                  <c:v>665.71889999999996</c:v>
                </c:pt>
                <c:pt idx="1">
                  <c:v>762.048</c:v>
                </c:pt>
                <c:pt idx="2">
                  <c:v>827.89250000000004</c:v>
                </c:pt>
                <c:pt idx="3">
                  <c:v>847.34460000000001</c:v>
                </c:pt>
                <c:pt idx="4">
                  <c:v>866.80949999999996</c:v>
                </c:pt>
                <c:pt idx="5">
                  <c:v>873.45159999999998</c:v>
                </c:pt>
                <c:pt idx="6">
                  <c:v>879.72680000000003</c:v>
                </c:pt>
                <c:pt idx="7">
                  <c:v>880.50810000000001</c:v>
                </c:pt>
                <c:pt idx="8">
                  <c:v>881.71659999999997</c:v>
                </c:pt>
                <c:pt idx="9">
                  <c:v>886.52449999999999</c:v>
                </c:pt>
                <c:pt idx="10">
                  <c:v>883.94690000000003</c:v>
                </c:pt>
              </c:numCache>
            </c:numRef>
          </c:val>
          <c:smooth val="0"/>
          <c:extLst>
            <c:ext xmlns:c16="http://schemas.microsoft.com/office/drawing/2014/chart" uri="{C3380CC4-5D6E-409C-BE32-E72D297353CC}">
              <c16:uniqueId val="{00000008-470C-4888-930C-BA6F58951087}"/>
            </c:ext>
          </c:extLst>
        </c:ser>
        <c:ser>
          <c:idx val="3"/>
          <c:order val="3"/>
          <c:tx>
            <c:strRef>
              <c:f>'人口推計（全国）'!$B$6</c:f>
              <c:strCache>
                <c:ptCount val="1"/>
              </c:strCache>
            </c:strRef>
          </c:tx>
          <c:spPr>
            <a:ln w="28575" cap="sq">
              <a:solidFill>
                <a:srgbClr val="00B050"/>
              </a:solidFill>
              <a:prstDash val="sysDot"/>
              <a:miter lim="800000"/>
            </a:ln>
            <a:effectLst/>
          </c:spPr>
          <c:marker>
            <c:symbol val="circle"/>
            <c:size val="5"/>
            <c:spPr>
              <a:solidFill>
                <a:srgbClr val="00B050"/>
              </a:solidFill>
              <a:ln w="9525">
                <a:solidFill>
                  <a:srgbClr val="00B050"/>
                </a:solidFill>
                <a:prstDash val="sysDot"/>
              </a:ln>
              <a:effectLst/>
            </c:spPr>
          </c:marker>
          <c:dLbls>
            <c:dLbl>
              <c:idx val="17"/>
              <c:layout>
                <c:manualLayout>
                  <c:x val="-3.2345013477088951E-2"/>
                  <c:y val="-3.5087719298245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70C-4888-930C-BA6F58951087}"/>
                </c:ext>
              </c:extLst>
            </c:dLbl>
            <c:dLbl>
              <c:idx val="20"/>
              <c:layout>
                <c:manualLayout>
                  <c:x val="-3.4141958670260687E-2"/>
                  <c:y val="-3.8277511961722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70C-4888-930C-BA6F5895108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'人口推計（全国）'!$C$6:$W$6</c:f>
              <c:numCache>
                <c:formatCode>General</c:formatCode>
                <c:ptCount val="21"/>
                <c:pt idx="10" formatCode="#,##0_);[Red]\(#,##0\)">
                  <c:v>883.94690000000003</c:v>
                </c:pt>
                <c:pt idx="11" formatCode="#,##0_);[Red]\(#,##0\)">
                  <c:v>874.28356021677848</c:v>
                </c:pt>
                <c:pt idx="12" formatCode="#,##0_);[Red]\(#,##0\)">
                  <c:v>856.19393226808995</c:v>
                </c:pt>
                <c:pt idx="13" formatCode="#,##0_);[Red]\(#,##0\)">
                  <c:v>832.8289351216979</c:v>
                </c:pt>
                <c:pt idx="14" formatCode="#,##0_);[Red]\(#,##0\)">
                  <c:v>805.65047350409964</c:v>
                </c:pt>
                <c:pt idx="15" formatCode="#,##0_);[Red]\(#,##0\)">
                  <c:v>776.14465712587912</c:v>
                </c:pt>
                <c:pt idx="16" formatCode="#,##0_);[Red]\(#,##0\)">
                  <c:v>747.82054534903932</c:v>
                </c:pt>
                <c:pt idx="17" formatCode="#,##0_);[Red]\(#,##0\)">
                  <c:v>718.22681528815065</c:v>
                </c:pt>
                <c:pt idx="18" formatCode="#,##0_);[Red]\(#,##0\)">
                  <c:v>685.23082554175755</c:v>
                </c:pt>
                <c:pt idx="19" formatCode="#,##0_);[Red]\(#,##0\)">
                  <c:v>648.68791916639748</c:v>
                </c:pt>
                <c:pt idx="20" formatCode="#,##0_);[Red]\(#,##0\)">
                  <c:v>610.30157085654594</c:v>
                </c:pt>
              </c:numCache>
            </c:numRef>
          </c:val>
          <c:smooth val="0"/>
          <c:extLst>
            <c:ext xmlns:c16="http://schemas.microsoft.com/office/drawing/2014/chart" uri="{C3380CC4-5D6E-409C-BE32-E72D297353CC}">
              <c16:uniqueId val="{0000000B-470C-4888-930C-BA6F58951087}"/>
            </c:ext>
          </c:extLst>
        </c:ser>
        <c:dLbls>
          <c:showLegendKey val="0"/>
          <c:showVal val="0"/>
          <c:showCatName val="0"/>
          <c:showSerName val="0"/>
          <c:showPercent val="0"/>
          <c:showBubbleSize val="0"/>
        </c:dLbls>
        <c:marker val="1"/>
        <c:smooth val="0"/>
        <c:axId val="327381823"/>
        <c:axId val="327378911"/>
      </c:lineChart>
      <c:catAx>
        <c:axId val="365443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5430287"/>
        <c:crosses val="autoZero"/>
        <c:auto val="1"/>
        <c:lblAlgn val="ctr"/>
        <c:lblOffset val="100"/>
        <c:noMultiLvlLbl val="0"/>
      </c:catAx>
      <c:valAx>
        <c:axId val="365430287"/>
        <c:scaling>
          <c:orientation val="minMax"/>
          <c:max val="15000"/>
          <c:min val="5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5443183"/>
        <c:crosses val="autoZero"/>
        <c:crossBetween val="between"/>
      </c:valAx>
      <c:valAx>
        <c:axId val="327378911"/>
        <c:scaling>
          <c:orientation val="minMax"/>
          <c:max val="1500"/>
          <c:min val="500"/>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327381823"/>
        <c:crosses val="max"/>
        <c:crossBetween val="between"/>
      </c:valAx>
      <c:catAx>
        <c:axId val="327381823"/>
        <c:scaling>
          <c:orientation val="minMax"/>
        </c:scaling>
        <c:delete val="1"/>
        <c:axPos val="b"/>
        <c:numFmt formatCode="General" sourceLinked="1"/>
        <c:majorTickMark val="out"/>
        <c:minorTickMark val="none"/>
        <c:tickLblPos val="nextTo"/>
        <c:crossAx val="32737891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042145870920532E-2"/>
          <c:y val="5.7490713860209659E-2"/>
          <c:w val="0.80617291495279508"/>
          <c:h val="0.85821897229613331"/>
        </c:manualLayout>
      </c:layout>
      <c:lineChart>
        <c:grouping val="standard"/>
        <c:varyColors val="0"/>
        <c:ser>
          <c:idx val="4"/>
          <c:order val="0"/>
          <c:tx>
            <c:strRef>
              <c:f>開業数比較!$B$3</c:f>
              <c:strCache>
                <c:ptCount val="1"/>
                <c:pt idx="0">
                  <c:v>大阪</c:v>
                </c:pt>
              </c:strCache>
            </c:strRef>
          </c:tx>
          <c:cat>
            <c:numRef>
              <c:f>開業数比較!$C$2:$N$2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開業数比較!$C$3:$M$3</c:f>
              <c:numCache>
                <c:formatCode>General</c:formatCode>
                <c:ptCount val="11"/>
                <c:pt idx="0">
                  <c:v>8460</c:v>
                </c:pt>
                <c:pt idx="1">
                  <c:v>7246</c:v>
                </c:pt>
                <c:pt idx="2">
                  <c:v>7770</c:v>
                </c:pt>
                <c:pt idx="3">
                  <c:v>7477</c:v>
                </c:pt>
                <c:pt idx="4">
                  <c:v>7564</c:v>
                </c:pt>
                <c:pt idx="5">
                  <c:v>7854</c:v>
                </c:pt>
                <c:pt idx="6">
                  <c:v>8276</c:v>
                </c:pt>
                <c:pt idx="7">
                  <c:v>8383</c:v>
                </c:pt>
                <c:pt idx="8">
                  <c:v>10119</c:v>
                </c:pt>
                <c:pt idx="9">
                  <c:v>11700</c:v>
                </c:pt>
                <c:pt idx="10">
                  <c:v>11629</c:v>
                </c:pt>
              </c:numCache>
            </c:numRef>
          </c:val>
          <c:smooth val="0"/>
          <c:extLst>
            <c:ext xmlns:c16="http://schemas.microsoft.com/office/drawing/2014/chart" uri="{C3380CC4-5D6E-409C-BE32-E72D297353CC}">
              <c16:uniqueId val="{00000000-C74D-4CAD-A774-687089A9ACDD}"/>
            </c:ext>
          </c:extLst>
        </c:ser>
        <c:ser>
          <c:idx val="5"/>
          <c:order val="1"/>
          <c:tx>
            <c:strRef>
              <c:f>開業数比較!$B$4</c:f>
              <c:strCache>
                <c:ptCount val="1"/>
                <c:pt idx="0">
                  <c:v>東京</c:v>
                </c:pt>
              </c:strCache>
            </c:strRef>
          </c:tx>
          <c:cat>
            <c:numRef>
              <c:f>開業数比較!$C$2:$N$2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開業数比較!$C$4:$M$4</c:f>
              <c:numCache>
                <c:formatCode>General</c:formatCode>
                <c:ptCount val="11"/>
                <c:pt idx="0">
                  <c:v>16182</c:v>
                </c:pt>
                <c:pt idx="1">
                  <c:v>14886</c:v>
                </c:pt>
                <c:pt idx="2">
                  <c:v>15516</c:v>
                </c:pt>
                <c:pt idx="3">
                  <c:v>15065</c:v>
                </c:pt>
                <c:pt idx="4">
                  <c:v>14727</c:v>
                </c:pt>
                <c:pt idx="5">
                  <c:v>14931</c:v>
                </c:pt>
                <c:pt idx="6">
                  <c:v>15757</c:v>
                </c:pt>
                <c:pt idx="7">
                  <c:v>16995</c:v>
                </c:pt>
                <c:pt idx="8">
                  <c:v>18930</c:v>
                </c:pt>
                <c:pt idx="9">
                  <c:v>20557</c:v>
                </c:pt>
                <c:pt idx="10">
                  <c:v>20811</c:v>
                </c:pt>
              </c:numCache>
            </c:numRef>
          </c:val>
          <c:smooth val="0"/>
          <c:extLst>
            <c:ext xmlns:c16="http://schemas.microsoft.com/office/drawing/2014/chart" uri="{C3380CC4-5D6E-409C-BE32-E72D297353CC}">
              <c16:uniqueId val="{00000001-C74D-4CAD-A774-687089A9ACDD}"/>
            </c:ext>
          </c:extLst>
        </c:ser>
        <c:ser>
          <c:idx val="6"/>
          <c:order val="2"/>
          <c:tx>
            <c:strRef>
              <c:f>開業数比較!$B$5</c:f>
              <c:strCache>
                <c:ptCount val="1"/>
                <c:pt idx="0">
                  <c:v>愛知</c:v>
                </c:pt>
              </c:strCache>
            </c:strRef>
          </c:tx>
          <c:cat>
            <c:numRef>
              <c:f>開業数比較!$C$2:$N$2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開業数比較!$C$5:$M$5</c:f>
              <c:numCache>
                <c:formatCode>General</c:formatCode>
                <c:ptCount val="11"/>
                <c:pt idx="0">
                  <c:v>5832</c:v>
                </c:pt>
                <c:pt idx="1">
                  <c:v>5210</c:v>
                </c:pt>
                <c:pt idx="2">
                  <c:v>5568</c:v>
                </c:pt>
                <c:pt idx="3">
                  <c:v>5424</c:v>
                </c:pt>
                <c:pt idx="4">
                  <c:v>5233</c:v>
                </c:pt>
                <c:pt idx="5">
                  <c:v>5480</c:v>
                </c:pt>
                <c:pt idx="6">
                  <c:v>5660</c:v>
                </c:pt>
                <c:pt idx="7">
                  <c:v>6196</c:v>
                </c:pt>
                <c:pt idx="8">
                  <c:v>6613</c:v>
                </c:pt>
                <c:pt idx="9">
                  <c:v>7149</c:v>
                </c:pt>
                <c:pt idx="10">
                  <c:v>7040</c:v>
                </c:pt>
              </c:numCache>
            </c:numRef>
          </c:val>
          <c:smooth val="0"/>
          <c:extLst>
            <c:ext xmlns:c16="http://schemas.microsoft.com/office/drawing/2014/chart" uri="{C3380CC4-5D6E-409C-BE32-E72D297353CC}">
              <c16:uniqueId val="{00000002-C74D-4CAD-A774-687089A9ACDD}"/>
            </c:ext>
          </c:extLst>
        </c:ser>
        <c:ser>
          <c:idx val="7"/>
          <c:order val="3"/>
          <c:tx>
            <c:strRef>
              <c:f>開業数比較!$B$6</c:f>
              <c:strCache>
                <c:ptCount val="1"/>
                <c:pt idx="0">
                  <c:v>全国平均</c:v>
                </c:pt>
              </c:strCache>
            </c:strRef>
          </c:tx>
          <c:cat>
            <c:numRef>
              <c:f>開業数比較!$C$2:$N$2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開業数比較!$C$6:$M$6</c:f>
              <c:numCache>
                <c:formatCode>General</c:formatCode>
                <c:ptCount val="11"/>
                <c:pt idx="0">
                  <c:v>2134</c:v>
                </c:pt>
                <c:pt idx="1">
                  <c:v>1806</c:v>
                </c:pt>
                <c:pt idx="2" formatCode="0_ ">
                  <c:v>2040.4042553191489</c:v>
                </c:pt>
                <c:pt idx="3" formatCode="0_ ">
                  <c:v>1942.5531914893618</c:v>
                </c:pt>
                <c:pt idx="4" formatCode="0_ ">
                  <c:v>1941.1702127659576</c:v>
                </c:pt>
                <c:pt idx="5" formatCode="0_ ">
                  <c:v>1993.6382978723404</c:v>
                </c:pt>
                <c:pt idx="6" formatCode="0_ ">
                  <c:v>2106.744680851064</c:v>
                </c:pt>
                <c:pt idx="7" formatCode="0_ ">
                  <c:v>2152.1489361702129</c:v>
                </c:pt>
                <c:pt idx="8" formatCode="0_ ">
                  <c:v>2323.4468085106382</c:v>
                </c:pt>
                <c:pt idx="9" formatCode="0_ ">
                  <c:v>2548.5106382978724</c:v>
                </c:pt>
                <c:pt idx="10" formatCode="0_ ">
                  <c:v>2582.1914893617022</c:v>
                </c:pt>
              </c:numCache>
            </c:numRef>
          </c:val>
          <c:smooth val="0"/>
          <c:extLst>
            <c:ext xmlns:c16="http://schemas.microsoft.com/office/drawing/2014/chart" uri="{C3380CC4-5D6E-409C-BE32-E72D297353CC}">
              <c16:uniqueId val="{00000003-C74D-4CAD-A774-687089A9ACDD}"/>
            </c:ext>
          </c:extLst>
        </c:ser>
        <c:ser>
          <c:idx val="0"/>
          <c:order val="4"/>
          <c:tx>
            <c:strRef>
              <c:f>開業数比較!$B$3</c:f>
              <c:strCache>
                <c:ptCount val="1"/>
                <c:pt idx="0">
                  <c:v>大阪</c:v>
                </c:pt>
              </c:strCache>
            </c:strRef>
          </c:tx>
          <c:spPr>
            <a:ln w="44450"/>
          </c:spPr>
          <c:marker>
            <c:symbol val="diamond"/>
            <c:size val="11"/>
          </c:marker>
          <c:dLbls>
            <c:dLbl>
              <c:idx val="0"/>
              <c:tx>
                <c:rich>
                  <a:bodyPr/>
                  <a:lstStyle/>
                  <a:p>
                    <a:r>
                      <a:rPr lang="en-US" altLang="ja-JP"/>
                      <a:t>8,460</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4D-4CAD-A774-687089A9ACDD}"/>
                </c:ext>
              </c:extLst>
            </c:dLbl>
            <c:dLbl>
              <c:idx val="8"/>
              <c:layout>
                <c:manualLayout>
                  <c:x val="4.3810095384418414E-2"/>
                  <c:y val="-0.14382612556194629"/>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dirty="0" smtClean="0">
                        <a:latin typeface="Meiryo UI" panose="020B0604030504040204" pitchFamily="50" charset="-128"/>
                        <a:ea typeface="Meiryo UI" panose="020B0604030504040204" pitchFamily="50" charset="-128"/>
                      </a:rPr>
                      <a:t>11,629</a:t>
                    </a:r>
                    <a:endParaRPr lang="en-US" altLang="ja-JP" dirty="0">
                      <a:latin typeface="Meiryo UI" panose="020B0604030504040204" pitchFamily="50" charset="-128"/>
                      <a:ea typeface="Meiryo UI" panose="020B0604030504040204" pitchFamily="50" charset="-128"/>
                    </a:endParaRPr>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C74D-4CAD-A774-687089A9ACDD}"/>
                </c:ext>
              </c:extLst>
            </c:dLbl>
            <c:dLbl>
              <c:idx val="11"/>
              <c:layout>
                <c:manualLayout>
                  <c:x val="0"/>
                  <c:y val="-9.8092225063661678E-2"/>
                </c:manualLayout>
              </c:layout>
              <c:tx>
                <c:rich>
                  <a:bodyPr/>
                  <a:lstStyle/>
                  <a:p>
                    <a:r>
                      <a:rPr lang="en-US" altLang="ja-JP" dirty="0"/>
                      <a:t>8,463</a:t>
                    </a:r>
                    <a:r>
                      <a:rPr lang="ja-JP" altLang="en-US" dirty="0"/>
                      <a:t>　</a:t>
                    </a:r>
                    <a:r>
                      <a:rPr lang="ja-JP" altLang="en-US" dirty="0" smtClean="0"/>
                      <a:t>大阪</a:t>
                    </a:r>
                    <a:endParaRPr lang="ja-JP" alt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4D-4CAD-A774-687089A9ACDD}"/>
                </c:ext>
              </c:extLst>
            </c:dLbl>
            <c:spPr>
              <a:noFill/>
              <a:ln>
                <a:noFill/>
              </a:ln>
              <a:effectLst/>
            </c:spPr>
            <c:txPr>
              <a:bodyPr wrap="square" lIns="38100" tIns="19050" rIns="38100" bIns="19050" anchor="ctr">
                <a:spAutoFit/>
              </a:bodyPr>
              <a:lstStyle/>
              <a:p>
                <a:pPr>
                  <a:lnSpc>
                    <a:spcPts val="1200"/>
                  </a:lnSpc>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開業数比較!$C$2:$N$2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開業数比較!$C$3:$N$3</c:f>
              <c:numCache>
                <c:formatCode>General</c:formatCode>
                <c:ptCount val="12"/>
                <c:pt idx="0">
                  <c:v>8460</c:v>
                </c:pt>
                <c:pt idx="1">
                  <c:v>7246</c:v>
                </c:pt>
                <c:pt idx="2">
                  <c:v>7770</c:v>
                </c:pt>
                <c:pt idx="3">
                  <c:v>7477</c:v>
                </c:pt>
                <c:pt idx="4">
                  <c:v>7564</c:v>
                </c:pt>
                <c:pt idx="5">
                  <c:v>7854</c:v>
                </c:pt>
                <c:pt idx="6">
                  <c:v>8276</c:v>
                </c:pt>
                <c:pt idx="7">
                  <c:v>8383</c:v>
                </c:pt>
                <c:pt idx="8">
                  <c:v>10119</c:v>
                </c:pt>
                <c:pt idx="9">
                  <c:v>11700</c:v>
                </c:pt>
                <c:pt idx="10">
                  <c:v>11629</c:v>
                </c:pt>
                <c:pt idx="11">
                  <c:v>8463</c:v>
                </c:pt>
              </c:numCache>
            </c:numRef>
          </c:val>
          <c:smooth val="0"/>
          <c:extLst>
            <c:ext xmlns:c16="http://schemas.microsoft.com/office/drawing/2014/chart" uri="{C3380CC4-5D6E-409C-BE32-E72D297353CC}">
              <c16:uniqueId val="{00000007-C74D-4CAD-A774-687089A9ACDD}"/>
            </c:ext>
          </c:extLst>
        </c:ser>
        <c:ser>
          <c:idx val="1"/>
          <c:order val="5"/>
          <c:tx>
            <c:strRef>
              <c:f>開業数比較!$B$4</c:f>
              <c:strCache>
                <c:ptCount val="1"/>
                <c:pt idx="0">
                  <c:v>東京</c:v>
                </c:pt>
              </c:strCache>
            </c:strRef>
          </c:tx>
          <c:dLbls>
            <c:dLbl>
              <c:idx val="8"/>
              <c:layout>
                <c:manualLayout>
                  <c:x val="4.2652720648724878E-2"/>
                  <c:y val="-0.15294143125531265"/>
                </c:manualLayout>
              </c:layout>
              <c:tx>
                <c:rich>
                  <a:bodyPr wrap="square" lIns="38100" tIns="19050" rIns="38100" bIns="19050" anchor="ctr">
                    <a:spAutoFit/>
                  </a:bodyPr>
                  <a:lstStyle/>
                  <a:p>
                    <a:pPr>
                      <a:lnSpc>
                        <a:spcPts val="1200"/>
                      </a:lnSpc>
                      <a:defRPr>
                        <a:latin typeface="Meiryo UI" panose="020B0604030504040204" pitchFamily="50" charset="-128"/>
                        <a:ea typeface="Meiryo UI" panose="020B0604030504040204" pitchFamily="50" charset="-128"/>
                      </a:defRPr>
                    </a:pPr>
                    <a:r>
                      <a:rPr lang="en-US" altLang="ja-JP" dirty="0" smtClean="0"/>
                      <a:t>20,811</a:t>
                    </a:r>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C74D-4CAD-A774-687089A9ACDD}"/>
                </c:ext>
              </c:extLst>
            </c:dLbl>
            <c:dLbl>
              <c:idx val="11"/>
              <c:layout>
                <c:manualLayout>
                  <c:x val="0"/>
                  <c:y val="-8.3015190371430486E-2"/>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dirty="0">
                        <a:latin typeface="Meiryo UI" panose="020B0604030504040204" pitchFamily="50" charset="-128"/>
                        <a:ea typeface="Meiryo UI" panose="020B0604030504040204" pitchFamily="50" charset="-128"/>
                      </a:rPr>
                      <a:t>18,179</a:t>
                    </a:r>
                    <a:r>
                      <a:rPr lang="ja-JP" altLang="en-US" baseline="0" dirty="0">
                        <a:latin typeface="Meiryo UI" panose="020B0604030504040204" pitchFamily="50" charset="-128"/>
                        <a:ea typeface="Meiryo UI" panose="020B0604030504040204" pitchFamily="50" charset="-128"/>
                      </a:rPr>
                      <a:t> </a:t>
                    </a:r>
                    <a:r>
                      <a:rPr lang="ja-JP" altLang="en-US" baseline="0" dirty="0" smtClean="0">
                        <a:latin typeface="Meiryo UI" panose="020B0604030504040204" pitchFamily="50" charset="-128"/>
                        <a:ea typeface="Meiryo UI" panose="020B0604030504040204" pitchFamily="50" charset="-128"/>
                      </a:rPr>
                      <a:t>東京</a:t>
                    </a:r>
                    <a:endParaRPr lang="ja-JP" altLang="en-US" sz="1000" b="0" i="0" u="none" strike="noStrike" kern="1200" baseline="0" dirty="0" smtClean="0">
                      <a:solidFill>
                        <a:sysClr val="windowText" lastClr="000000"/>
                      </a:solidFill>
                      <a:latin typeface="Meiryo UI" panose="020B0604030504040204" pitchFamily="50" charset="-128"/>
                      <a:ea typeface="Meiryo UI" panose="020B0604030504040204" pitchFamily="50" charset="-128"/>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4D-4CAD-A774-687089A9ACDD}"/>
                </c:ext>
              </c:extLst>
            </c:dLbl>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開業数比較!$C$2:$N$2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開業数比較!$C$4:$N$4</c:f>
              <c:numCache>
                <c:formatCode>General</c:formatCode>
                <c:ptCount val="12"/>
                <c:pt idx="0">
                  <c:v>16182</c:v>
                </c:pt>
                <c:pt idx="1">
                  <c:v>14886</c:v>
                </c:pt>
                <c:pt idx="2">
                  <c:v>15516</c:v>
                </c:pt>
                <c:pt idx="3">
                  <c:v>15065</c:v>
                </c:pt>
                <c:pt idx="4">
                  <c:v>14727</c:v>
                </c:pt>
                <c:pt idx="5">
                  <c:v>14931</c:v>
                </c:pt>
                <c:pt idx="6">
                  <c:v>15757</c:v>
                </c:pt>
                <c:pt idx="7">
                  <c:v>16995</c:v>
                </c:pt>
                <c:pt idx="8">
                  <c:v>18930</c:v>
                </c:pt>
                <c:pt idx="9">
                  <c:v>20557</c:v>
                </c:pt>
                <c:pt idx="10">
                  <c:v>20811</c:v>
                </c:pt>
                <c:pt idx="11">
                  <c:v>18179</c:v>
                </c:pt>
              </c:numCache>
            </c:numRef>
          </c:val>
          <c:smooth val="0"/>
          <c:extLst>
            <c:ext xmlns:c16="http://schemas.microsoft.com/office/drawing/2014/chart" uri="{C3380CC4-5D6E-409C-BE32-E72D297353CC}">
              <c16:uniqueId val="{0000000A-C74D-4CAD-A774-687089A9ACDD}"/>
            </c:ext>
          </c:extLst>
        </c:ser>
        <c:ser>
          <c:idx val="2"/>
          <c:order val="6"/>
          <c:tx>
            <c:strRef>
              <c:f>開業数比較!$B$5</c:f>
              <c:strCache>
                <c:ptCount val="1"/>
                <c:pt idx="0">
                  <c:v>愛知</c:v>
                </c:pt>
              </c:strCache>
            </c:strRef>
          </c:tx>
          <c:dLbls>
            <c:dLbl>
              <c:idx val="8"/>
              <c:layout>
                <c:manualLayout>
                  <c:x val="5.2731099161385311E-2"/>
                  <c:y val="-7.8431188537829752E-2"/>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dirty="0" smtClean="0">
                        <a:latin typeface="Meiryo UI" panose="020B0604030504040204" pitchFamily="50" charset="-128"/>
                        <a:ea typeface="Meiryo UI" panose="020B0604030504040204" pitchFamily="50" charset="-128"/>
                      </a:rPr>
                      <a:t>7,040</a:t>
                    </a:r>
                    <a:endParaRPr lang="en-US" altLang="ja-JP" dirty="0">
                      <a:latin typeface="Meiryo UI" panose="020B0604030504040204" pitchFamily="50" charset="-128"/>
                      <a:ea typeface="Meiryo UI" panose="020B0604030504040204" pitchFamily="50" charset="-128"/>
                    </a:endParaRPr>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C74D-4CAD-A774-687089A9ACDD}"/>
                </c:ext>
              </c:extLst>
            </c:dLbl>
            <c:dLbl>
              <c:idx val="11"/>
              <c:layout>
                <c:manualLayout>
                  <c:x val="0"/>
                  <c:y val="-2.7504011001604316E-2"/>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dirty="0">
                        <a:latin typeface="Meiryo UI" panose="020B0604030504040204" pitchFamily="50" charset="-128"/>
                        <a:ea typeface="Meiryo UI" panose="020B0604030504040204" pitchFamily="50" charset="-128"/>
                      </a:rPr>
                      <a:t>5,987</a:t>
                    </a:r>
                    <a:r>
                      <a:rPr lang="ja-JP" altLang="en-US" baseline="0" dirty="0">
                        <a:latin typeface="Meiryo UI" panose="020B0604030504040204" pitchFamily="50" charset="-128"/>
                        <a:ea typeface="Meiryo UI" panose="020B0604030504040204" pitchFamily="50" charset="-128"/>
                      </a:rPr>
                      <a:t> </a:t>
                    </a:r>
                    <a:r>
                      <a:rPr lang="ja-JP" altLang="en-US" baseline="0" dirty="0" smtClean="0">
                        <a:latin typeface="Meiryo UI" panose="020B0604030504040204" pitchFamily="50" charset="-128"/>
                        <a:ea typeface="Meiryo UI" panose="020B0604030504040204" pitchFamily="50" charset="-128"/>
                      </a:rPr>
                      <a:t>愛知</a:t>
                    </a:r>
                    <a:endParaRPr lang="ja-JP" altLang="en-US" baseline="0" dirty="0">
                      <a:latin typeface="Meiryo UI" panose="020B0604030504040204" pitchFamily="50" charset="-128"/>
                      <a:ea typeface="Meiryo UI" panose="020B0604030504040204" pitchFamily="50" charset="-128"/>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74D-4CAD-A774-687089A9ACDD}"/>
                </c:ext>
              </c:extLst>
            </c:dLbl>
            <c:spPr>
              <a:noFill/>
              <a:ln>
                <a:noFill/>
              </a:ln>
              <a:effectLst/>
            </c:spPr>
            <c:txPr>
              <a:bodyPr wrap="square" lIns="38100" tIns="19050" rIns="38100" bIns="19050" anchor="ctr">
                <a:spAutoFit/>
              </a:bodyPr>
              <a:lstStyle/>
              <a:p>
                <a:pPr>
                  <a:lnSpc>
                    <a:spcPts val="1200"/>
                  </a:lnSpc>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開業数比較!$C$2:$N$2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開業数比較!$C$5:$N$5</c:f>
              <c:numCache>
                <c:formatCode>General</c:formatCode>
                <c:ptCount val="12"/>
                <c:pt idx="0">
                  <c:v>5832</c:v>
                </c:pt>
                <c:pt idx="1">
                  <c:v>5210</c:v>
                </c:pt>
                <c:pt idx="2">
                  <c:v>5568</c:v>
                </c:pt>
                <c:pt idx="3">
                  <c:v>5424</c:v>
                </c:pt>
                <c:pt idx="4">
                  <c:v>5233</c:v>
                </c:pt>
                <c:pt idx="5">
                  <c:v>5480</c:v>
                </c:pt>
                <c:pt idx="6">
                  <c:v>5660</c:v>
                </c:pt>
                <c:pt idx="7">
                  <c:v>6196</c:v>
                </c:pt>
                <c:pt idx="8">
                  <c:v>6613</c:v>
                </c:pt>
                <c:pt idx="9">
                  <c:v>7149</c:v>
                </c:pt>
                <c:pt idx="10">
                  <c:v>7040</c:v>
                </c:pt>
                <c:pt idx="11">
                  <c:v>5987</c:v>
                </c:pt>
              </c:numCache>
            </c:numRef>
          </c:val>
          <c:smooth val="0"/>
          <c:extLst>
            <c:ext xmlns:c16="http://schemas.microsoft.com/office/drawing/2014/chart" uri="{C3380CC4-5D6E-409C-BE32-E72D297353CC}">
              <c16:uniqueId val="{0000000D-C74D-4CAD-A774-687089A9ACDD}"/>
            </c:ext>
          </c:extLst>
        </c:ser>
        <c:ser>
          <c:idx val="3"/>
          <c:order val="7"/>
          <c:tx>
            <c:strRef>
              <c:f>開業数比較!$B$6</c:f>
              <c:strCache>
                <c:ptCount val="1"/>
                <c:pt idx="0">
                  <c:v>全国平均</c:v>
                </c:pt>
              </c:strCache>
            </c:strRef>
          </c:tx>
          <c:cat>
            <c:numRef>
              <c:f>開業数比較!$C$2:$N$2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開業数比較!$C$6:$N$6</c:f>
              <c:numCache>
                <c:formatCode>General</c:formatCode>
                <c:ptCount val="12"/>
                <c:pt idx="0">
                  <c:v>2134</c:v>
                </c:pt>
                <c:pt idx="1">
                  <c:v>1806</c:v>
                </c:pt>
                <c:pt idx="2" formatCode="0_ ">
                  <c:v>2040.4042553191489</c:v>
                </c:pt>
                <c:pt idx="3" formatCode="0_ ">
                  <c:v>1942.5531914893618</c:v>
                </c:pt>
                <c:pt idx="4" formatCode="0_ ">
                  <c:v>1941.1702127659576</c:v>
                </c:pt>
                <c:pt idx="5" formatCode="0_ ">
                  <c:v>1993.6382978723404</c:v>
                </c:pt>
                <c:pt idx="6" formatCode="0_ ">
                  <c:v>2106.744680851064</c:v>
                </c:pt>
                <c:pt idx="7" formatCode="0_ ">
                  <c:v>2152.1489361702129</c:v>
                </c:pt>
                <c:pt idx="8" formatCode="0_ ">
                  <c:v>2323.4468085106382</c:v>
                </c:pt>
                <c:pt idx="9" formatCode="0_ ">
                  <c:v>2548.5106382978724</c:v>
                </c:pt>
                <c:pt idx="10" formatCode="0_ ">
                  <c:v>2582.1914893617022</c:v>
                </c:pt>
                <c:pt idx="11">
                  <c:v>2096</c:v>
                </c:pt>
              </c:numCache>
            </c:numRef>
          </c:val>
          <c:smooth val="0"/>
          <c:extLst>
            <c:ext xmlns:c16="http://schemas.microsoft.com/office/drawing/2014/chart" uri="{C3380CC4-5D6E-409C-BE32-E72D297353CC}">
              <c16:uniqueId val="{00000010-C74D-4CAD-A774-687089A9ACDD}"/>
            </c:ext>
          </c:extLst>
        </c:ser>
        <c:dLbls>
          <c:showLegendKey val="0"/>
          <c:showVal val="0"/>
          <c:showCatName val="0"/>
          <c:showSerName val="0"/>
          <c:showPercent val="0"/>
          <c:showBubbleSize val="0"/>
        </c:dLbls>
        <c:marker val="1"/>
        <c:smooth val="0"/>
        <c:axId val="88202240"/>
        <c:axId val="86532864"/>
      </c:lineChart>
      <c:catAx>
        <c:axId val="88202240"/>
        <c:scaling>
          <c:orientation val="minMax"/>
        </c:scaling>
        <c:delete val="0"/>
        <c:axPos val="b"/>
        <c:numFmt formatCode="General" sourceLinked="1"/>
        <c:majorTickMark val="none"/>
        <c:minorTickMark val="none"/>
        <c:tickLblPos val="nextTo"/>
        <c:crossAx val="86532864"/>
        <c:crosses val="autoZero"/>
        <c:auto val="1"/>
        <c:lblAlgn val="ctr"/>
        <c:lblOffset val="100"/>
        <c:noMultiLvlLbl val="0"/>
      </c:catAx>
      <c:valAx>
        <c:axId val="86532864"/>
        <c:scaling>
          <c:orientation val="minMax"/>
        </c:scaling>
        <c:delete val="0"/>
        <c:axPos val="l"/>
        <c:majorGridlines/>
        <c:numFmt formatCode="General" sourceLinked="1"/>
        <c:majorTickMark val="none"/>
        <c:minorTickMark val="none"/>
        <c:tickLblPos val="nextTo"/>
        <c:crossAx val="88202240"/>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605778727901769E-2"/>
          <c:y val="0.13068171957851424"/>
          <c:w val="0.84078855430465305"/>
          <c:h val="0.79043111277559197"/>
        </c:manualLayout>
      </c:layout>
      <c:barChart>
        <c:barDir val="col"/>
        <c:grouping val="stacked"/>
        <c:varyColors val="0"/>
        <c:ser>
          <c:idx val="0"/>
          <c:order val="0"/>
          <c:tx>
            <c:strRef>
              <c:f>Sheet1!$B$1</c:f>
              <c:strCache>
                <c:ptCount val="1"/>
                <c:pt idx="0">
                  <c:v>大阪</c:v>
                </c:pt>
              </c:strCache>
            </c:strRef>
          </c:tx>
          <c:invertIfNegative val="0"/>
          <c:dLbls>
            <c:dLbl>
              <c:idx val="6"/>
              <c:spPr>
                <a:ln>
                  <a:noFill/>
                </a:ln>
              </c:spPr>
              <c:txPr>
                <a:bodyPr/>
                <a:lstStyle/>
                <a:p>
                  <a:pPr>
                    <a:defRPr sz="1800" b="1">
                      <a:solidFill>
                        <a:schemeClr val="tx1"/>
                      </a:solidFill>
                    </a:defRPr>
                  </a:pPr>
                  <a:endParaRPr lang="ja-JP"/>
                </a:p>
              </c:txPr>
              <c:showLegendKey val="0"/>
              <c:showVal val="1"/>
              <c:showCatName val="0"/>
              <c:showSerName val="0"/>
              <c:showPercent val="0"/>
              <c:showBubbleSize val="0"/>
              <c:extLst>
                <c:ext xmlns:c16="http://schemas.microsoft.com/office/drawing/2014/chart" uri="{C3380CC4-5D6E-409C-BE32-E72D297353CC}">
                  <c16:uniqueId val="{00000000-8E4F-4E6D-B16F-C94E681B625A}"/>
                </c:ext>
              </c:extLst>
            </c:dLbl>
            <c:spPr>
              <a:noFill/>
              <a:ln>
                <a:noFill/>
              </a:ln>
              <a:effectLst/>
            </c:spPr>
            <c:txPr>
              <a:bodyPr/>
              <a:lstStyle/>
              <a:p>
                <a:pPr>
                  <a:defRPr sz="1800" b="1">
                    <a:solidFill>
                      <a:schemeClr val="tx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#,##0_);[Red]\(#,##0\)</c:formatCode>
                <c:ptCount val="8"/>
                <c:pt idx="0">
                  <c:v>158</c:v>
                </c:pt>
                <c:pt idx="1">
                  <c:v>203</c:v>
                </c:pt>
                <c:pt idx="2">
                  <c:v>263</c:v>
                </c:pt>
                <c:pt idx="3">
                  <c:v>376</c:v>
                </c:pt>
                <c:pt idx="4">
                  <c:v>716</c:v>
                </c:pt>
                <c:pt idx="5">
                  <c:v>940</c:v>
                </c:pt>
                <c:pt idx="6">
                  <c:v>1110</c:v>
                </c:pt>
                <c:pt idx="7">
                  <c:v>1142</c:v>
                </c:pt>
              </c:numCache>
            </c:numRef>
          </c:val>
          <c:extLst>
            <c:ext xmlns:c16="http://schemas.microsoft.com/office/drawing/2014/chart" uri="{C3380CC4-5D6E-409C-BE32-E72D297353CC}">
              <c16:uniqueId val="{00000001-8E4F-4E6D-B16F-C94E681B625A}"/>
            </c:ext>
          </c:extLst>
        </c:ser>
        <c:dLbls>
          <c:showLegendKey val="0"/>
          <c:showVal val="0"/>
          <c:showCatName val="0"/>
          <c:showSerName val="0"/>
          <c:showPercent val="0"/>
          <c:showBubbleSize val="0"/>
        </c:dLbls>
        <c:gapWidth val="30"/>
        <c:overlap val="100"/>
        <c:axId val="116586368"/>
        <c:axId val="116587904"/>
      </c:barChart>
      <c:lineChart>
        <c:grouping val="standard"/>
        <c:varyColors val="0"/>
        <c:ser>
          <c:idx val="1"/>
          <c:order val="1"/>
          <c:tx>
            <c:strRef>
              <c:f>Sheet1!$C$1</c:f>
              <c:strCache>
                <c:ptCount val="1"/>
                <c:pt idx="0">
                  <c:v>全国</c:v>
                </c:pt>
              </c:strCache>
            </c:strRef>
          </c:tx>
          <c:marker>
            <c:symbol val="circle"/>
            <c:size val="3"/>
          </c:marker>
          <c:dLbls>
            <c:spPr>
              <a:noFill/>
              <a:ln>
                <a:noFill/>
              </a:ln>
              <a:effectLst/>
            </c:spPr>
            <c:txPr>
              <a:bodyPr/>
              <a:lstStyle/>
              <a:p>
                <a:pPr>
                  <a:defRPr sz="1400">
                    <a:solidFill>
                      <a:srgbClr val="FF0000"/>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#,##0_);[Red]\(#,##0\)</c:formatCode>
                <c:ptCount val="8"/>
                <c:pt idx="0">
                  <c:v>622</c:v>
                </c:pt>
                <c:pt idx="1">
                  <c:v>836</c:v>
                </c:pt>
                <c:pt idx="2">
                  <c:v>1036</c:v>
                </c:pt>
                <c:pt idx="3">
                  <c:v>1341</c:v>
                </c:pt>
                <c:pt idx="4">
                  <c:v>1974</c:v>
                </c:pt>
                <c:pt idx="5">
                  <c:v>2404</c:v>
                </c:pt>
                <c:pt idx="6">
                  <c:v>2869</c:v>
                </c:pt>
                <c:pt idx="7">
                  <c:v>3119</c:v>
                </c:pt>
              </c:numCache>
            </c:numRef>
          </c:val>
          <c:smooth val="0"/>
          <c:extLst>
            <c:ext xmlns:c16="http://schemas.microsoft.com/office/drawing/2014/chart" uri="{C3380CC4-5D6E-409C-BE32-E72D297353CC}">
              <c16:uniqueId val="{00000002-8E4F-4E6D-B16F-C94E681B625A}"/>
            </c:ext>
          </c:extLst>
        </c:ser>
        <c:dLbls>
          <c:showLegendKey val="0"/>
          <c:showVal val="0"/>
          <c:showCatName val="0"/>
          <c:showSerName val="0"/>
          <c:showPercent val="0"/>
          <c:showBubbleSize val="0"/>
        </c:dLbls>
        <c:marker val="1"/>
        <c:smooth val="0"/>
        <c:axId val="115358720"/>
        <c:axId val="115357184"/>
      </c:lineChart>
      <c:catAx>
        <c:axId val="116586368"/>
        <c:scaling>
          <c:orientation val="minMax"/>
        </c:scaling>
        <c:delete val="0"/>
        <c:axPos val="b"/>
        <c:numFmt formatCode="General" sourceLinked="1"/>
        <c:majorTickMark val="out"/>
        <c:minorTickMark val="none"/>
        <c:tickLblPos val="nextTo"/>
        <c:txPr>
          <a:bodyPr/>
          <a:lstStyle/>
          <a:p>
            <a:pPr>
              <a:defRPr sz="1100"/>
            </a:pPr>
            <a:endParaRPr lang="ja-JP"/>
          </a:p>
        </c:txPr>
        <c:crossAx val="116587904"/>
        <c:crosses val="autoZero"/>
        <c:auto val="1"/>
        <c:lblAlgn val="ctr"/>
        <c:lblOffset val="100"/>
        <c:noMultiLvlLbl val="0"/>
      </c:catAx>
      <c:valAx>
        <c:axId val="116587904"/>
        <c:scaling>
          <c:orientation val="minMax"/>
          <c:max val="1600"/>
        </c:scaling>
        <c:delete val="0"/>
        <c:axPos val="l"/>
        <c:title>
          <c:tx>
            <c:rich>
              <a:bodyPr rot="0" vert="horz"/>
              <a:lstStyle/>
              <a:p>
                <a:pPr>
                  <a:defRPr sz="1200" b="0"/>
                </a:pPr>
                <a:r>
                  <a:rPr lang="ja-JP" altLang="en-US" sz="1200" b="0" dirty="0" smtClean="0"/>
                  <a:t>（万人）</a:t>
                </a:r>
                <a:endParaRPr lang="ja-JP" altLang="en-US" sz="1200" b="0" dirty="0"/>
              </a:p>
            </c:rich>
          </c:tx>
          <c:layout>
            <c:manualLayout>
              <c:xMode val="edge"/>
              <c:yMode val="edge"/>
              <c:x val="7.1180626912629051E-3"/>
              <c:y val="1.8106053545990698E-2"/>
            </c:manualLayout>
          </c:layout>
          <c:overlay val="0"/>
        </c:title>
        <c:numFmt formatCode="#,##0_);[Red]\(#,##0\)" sourceLinked="1"/>
        <c:majorTickMark val="out"/>
        <c:minorTickMark val="none"/>
        <c:tickLblPos val="nextTo"/>
        <c:txPr>
          <a:bodyPr/>
          <a:lstStyle/>
          <a:p>
            <a:pPr>
              <a:defRPr sz="1000">
                <a:solidFill>
                  <a:schemeClr val="bg1"/>
                </a:solidFill>
              </a:defRPr>
            </a:pPr>
            <a:endParaRPr lang="ja-JP"/>
          </a:p>
        </c:txPr>
        <c:crossAx val="116586368"/>
        <c:crosses val="autoZero"/>
        <c:crossBetween val="between"/>
        <c:majorUnit val="200"/>
      </c:valAx>
      <c:valAx>
        <c:axId val="115357184"/>
        <c:scaling>
          <c:orientation val="minMax"/>
        </c:scaling>
        <c:delete val="0"/>
        <c:axPos val="r"/>
        <c:numFmt formatCode="#,##0_);[Red]\(#,##0\)" sourceLinked="1"/>
        <c:majorTickMark val="out"/>
        <c:minorTickMark val="none"/>
        <c:tickLblPos val="nextTo"/>
        <c:txPr>
          <a:bodyPr/>
          <a:lstStyle/>
          <a:p>
            <a:pPr>
              <a:defRPr sz="1000">
                <a:solidFill>
                  <a:schemeClr val="bg1"/>
                </a:solidFill>
              </a:defRPr>
            </a:pPr>
            <a:endParaRPr lang="ja-JP"/>
          </a:p>
        </c:txPr>
        <c:crossAx val="115358720"/>
        <c:crosses val="max"/>
        <c:crossBetween val="between"/>
      </c:valAx>
      <c:catAx>
        <c:axId val="115358720"/>
        <c:scaling>
          <c:orientation val="minMax"/>
        </c:scaling>
        <c:delete val="1"/>
        <c:axPos val="b"/>
        <c:numFmt formatCode="General" sourceLinked="1"/>
        <c:majorTickMark val="out"/>
        <c:minorTickMark val="none"/>
        <c:tickLblPos val="nextTo"/>
        <c:crossAx val="115357184"/>
        <c:crosses val="autoZero"/>
        <c:auto val="1"/>
        <c:lblAlgn val="ctr"/>
        <c:lblOffset val="100"/>
        <c:noMultiLvlLbl val="0"/>
      </c:catAx>
    </c:plotArea>
    <c:legend>
      <c:legendPos val="b"/>
      <c:layout>
        <c:manualLayout>
          <c:xMode val="edge"/>
          <c:yMode val="edge"/>
          <c:x val="0.10716447884345331"/>
          <c:y val="9.5849748587935324E-2"/>
          <c:w val="0.28338654936610996"/>
          <c:h val="7.881609805004787E-2"/>
        </c:manualLayout>
      </c:layout>
      <c:overlay val="0"/>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noFill/>
  </c:spPr>
  <c:txPr>
    <a:bodyPr/>
    <a:lstStyle/>
    <a:p>
      <a:pPr>
        <a:defRPr sz="1800"/>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a:latin typeface="Meiryo UI" panose="020B0604030504040204" pitchFamily="50" charset="-128"/>
                <a:ea typeface="Meiryo UI" panose="020B0604030504040204" pitchFamily="50" charset="-128"/>
              </a:defRPr>
            </a:pPr>
            <a:r>
              <a:rPr lang="ja-JP" altLang="en-US" sz="800" b="0" dirty="0">
                <a:latin typeface="Meiryo UI" panose="020B0604030504040204" pitchFamily="50" charset="-128"/>
                <a:ea typeface="Meiryo UI" panose="020B0604030504040204" pitchFamily="50" charset="-128"/>
              </a:rPr>
              <a:t>出典</a:t>
            </a:r>
            <a:r>
              <a:rPr lang="ja-JP" altLang="en-US" sz="800" b="0" dirty="0" smtClean="0">
                <a:latin typeface="Meiryo UI" panose="020B0604030504040204" pitchFamily="50" charset="-128"/>
                <a:ea typeface="Meiryo UI" panose="020B0604030504040204" pitchFamily="50" charset="-128"/>
              </a:rPr>
              <a:t>：帝国データバンク「大阪府・本社移転企業調査」</a:t>
            </a:r>
            <a:endParaRPr lang="ja-JP" altLang="en-US" sz="900" b="0" dirty="0">
              <a:latin typeface="Meiryo UI" panose="020B0604030504040204" pitchFamily="50" charset="-128"/>
              <a:ea typeface="Meiryo UI" panose="020B0604030504040204" pitchFamily="50" charset="-128"/>
            </a:endParaRPr>
          </a:p>
        </c:rich>
      </c:tx>
      <c:layout>
        <c:manualLayout>
          <c:xMode val="edge"/>
          <c:yMode val="edge"/>
          <c:x val="7.1507777961777833E-2"/>
          <c:y val="0.94290344728614028"/>
        </c:manualLayout>
      </c:layout>
      <c:overlay val="1"/>
    </c:title>
    <c:autoTitleDeleted val="0"/>
    <c:plotArea>
      <c:layout>
        <c:manualLayout>
          <c:layoutTarget val="inner"/>
          <c:xMode val="edge"/>
          <c:yMode val="edge"/>
          <c:x val="7.2871168007656403E-2"/>
          <c:y val="8.4338093039606155E-2"/>
          <c:w val="0.89958531029603539"/>
          <c:h val="0.75716647982222463"/>
        </c:manualLayout>
      </c:layout>
      <c:barChart>
        <c:barDir val="col"/>
        <c:grouping val="stacked"/>
        <c:varyColors val="0"/>
        <c:ser>
          <c:idx val="0"/>
          <c:order val="0"/>
          <c:tx>
            <c:strRef>
              <c:f>本社!$C$3</c:f>
              <c:strCache>
                <c:ptCount val="1"/>
                <c:pt idx="0">
                  <c:v>転入</c:v>
                </c:pt>
              </c:strCache>
            </c:strRef>
          </c:tx>
          <c:spPr>
            <a:solidFill>
              <a:srgbClr val="FF66FF"/>
            </a:solidFill>
            <a:ln>
              <a:solidFill>
                <a:schemeClr val="tx1">
                  <a:lumMod val="50000"/>
                  <a:lumOff val="50000"/>
                </a:schemeClr>
              </a:solidFill>
            </a:ln>
          </c:spPr>
          <c:invertIfNegative val="0"/>
          <c:dLbls>
            <c:dLbl>
              <c:idx val="0"/>
              <c:layout>
                <c:manualLayout>
                  <c:x val="1.6638612481212627E-3"/>
                  <c:y val="-0.1440098710080161"/>
                </c:manualLayout>
              </c:layout>
              <c:spPr/>
              <c:txPr>
                <a:bodyPr/>
                <a:lstStyle/>
                <a:p>
                  <a:pPr>
                    <a:defRPr sz="1600" b="0"/>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0C-48EA-855B-6D6D9D71F06B}"/>
                </c:ext>
              </c:extLst>
            </c:dLbl>
            <c:dLbl>
              <c:idx val="1"/>
              <c:layout>
                <c:manualLayout>
                  <c:x val="-3.3277224962425557E-3"/>
                  <c:y val="-0.1432526809787673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AF-4531-A1B2-B02087AA65E2}"/>
                </c:ext>
              </c:extLst>
            </c:dLbl>
            <c:dLbl>
              <c:idx val="2"/>
              <c:layout>
                <c:manualLayout>
                  <c:x val="0"/>
                  <c:y val="-0.15006720132727608"/>
                </c:manualLayout>
              </c:layout>
              <c:spPr/>
              <c:txPr>
                <a:bodyPr/>
                <a:lstStyle/>
                <a:p>
                  <a:pPr>
                    <a:defRPr sz="1600" b="0"/>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0C-48EA-855B-6D6D9D71F06B}"/>
                </c:ext>
              </c:extLst>
            </c:dLbl>
            <c:dLbl>
              <c:idx val="3"/>
              <c:layout>
                <c:manualLayout>
                  <c:x val="-4.9915837443638335E-3"/>
                  <c:y val="-0.144009871008016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AF-4531-A1B2-B02087AA65E2}"/>
                </c:ext>
              </c:extLst>
            </c:dLbl>
            <c:dLbl>
              <c:idx val="4"/>
              <c:layout>
                <c:manualLayout>
                  <c:x val="-1.663861248121339E-3"/>
                  <c:y val="-0.1278285662520385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AF-4531-A1B2-B02087AA65E2}"/>
                </c:ext>
              </c:extLst>
            </c:dLbl>
            <c:dLbl>
              <c:idx val="5"/>
              <c:layout>
                <c:manualLayout>
                  <c:x val="1.663861248121156E-3"/>
                  <c:y val="-0.136438160630258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AF-4531-A1B2-B02087AA65E2}"/>
                </c:ext>
              </c:extLst>
            </c:dLbl>
            <c:dLbl>
              <c:idx val="6"/>
              <c:layout>
                <c:manualLayout>
                  <c:x val="-1.6638612481212778E-3"/>
                  <c:y val="-0.142355143963911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AF-4531-A1B2-B02087AA65E2}"/>
                </c:ext>
              </c:extLst>
            </c:dLbl>
            <c:dLbl>
              <c:idx val="7"/>
              <c:layout>
                <c:manualLayout>
                  <c:x val="0"/>
                  <c:y val="-0.1380928876743631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AF-4531-A1B2-B02087AA65E2}"/>
                </c:ext>
              </c:extLst>
            </c:dLbl>
            <c:dLbl>
              <c:idx val="8"/>
              <c:layout>
                <c:manualLayout>
                  <c:x val="-4.9915837443638335E-3"/>
                  <c:y val="-0.15763872179030336"/>
                </c:manualLayout>
              </c:layout>
              <c:spPr>
                <a:noFill/>
                <a:ln w="38100">
                  <a:solidFill>
                    <a:srgbClr val="FF0000"/>
                  </a:solidFill>
                </a:ln>
                <a:effectLst/>
              </c:spPr>
              <c:txPr>
                <a:bodyPr wrap="square" lIns="38100" tIns="19050" rIns="38100" bIns="19050" anchor="ctr">
                  <a:spAutoFit/>
                </a:bodyPr>
                <a:lstStyle/>
                <a:p>
                  <a:pPr>
                    <a:defRPr sz="1600" b="0"/>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0C-48EA-855B-6D6D9D71F06B}"/>
                </c:ext>
              </c:extLst>
            </c:dLbl>
            <c:dLbl>
              <c:idx val="23"/>
              <c:spPr/>
              <c:txPr>
                <a:bodyPr/>
                <a:lstStyle/>
                <a:p>
                  <a:pPr>
                    <a:defRPr sz="1600" b="0"/>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3-320C-48EA-855B-6D6D9D71F06B}"/>
                </c:ext>
              </c:extLst>
            </c:dLbl>
            <c:dLbl>
              <c:idx val="28"/>
              <c:spPr/>
              <c:txPr>
                <a:bodyPr/>
                <a:lstStyle/>
                <a:p>
                  <a:pPr>
                    <a:defRPr sz="1600" b="0"/>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4-320C-48EA-855B-6D6D9D71F06B}"/>
                </c:ext>
              </c:extLst>
            </c:dLbl>
            <c:dLbl>
              <c:idx val="44"/>
              <c:spPr/>
              <c:txPr>
                <a:bodyPr/>
                <a:lstStyle/>
                <a:p>
                  <a:pPr algn="ctr" rtl="0">
                    <a:defRPr lang="en-US" altLang="en-US" sz="1600" b="0"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5-320C-48EA-855B-6D6D9D71F06B}"/>
                </c:ext>
              </c:extLst>
            </c:dLbl>
            <c:dLbl>
              <c:idx val="51"/>
              <c:spPr>
                <a:solidFill>
                  <a:schemeClr val="bg1"/>
                </a:solidFill>
                <a:ln w="28575">
                  <a:solidFill>
                    <a:srgbClr val="FF3399"/>
                  </a:solidFill>
                </a:ln>
                <a:effectLst/>
              </c:spPr>
              <c:txPr>
                <a:bodyPr wrap="square" lIns="38100" tIns="19050" rIns="38100" bIns="19050" anchor="ctr">
                  <a:spAutoFit/>
                </a:bodyPr>
                <a:lstStyle/>
                <a:p>
                  <a:pPr>
                    <a:defRPr sz="1600" b="0"/>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6-320C-48EA-855B-6D6D9D71F06B}"/>
                </c:ext>
              </c:extLst>
            </c:dLbl>
            <c:spPr>
              <a:noFill/>
              <a:ln w="25400">
                <a:noFill/>
              </a:ln>
            </c:spPr>
            <c:txPr>
              <a:bodyPr wrap="square" lIns="38100" tIns="19050" rIns="38100" bIns="19050" anchor="ctr">
                <a:spAutoFit/>
              </a:bodyPr>
              <a:lstStyle/>
              <a:p>
                <a:pPr>
                  <a:defRPr sz="1600" b="0"/>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本社!$B$4:$B$12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本社!$C$4:$C$12</c:f>
              <c:numCache>
                <c:formatCode>#,##0_ </c:formatCode>
                <c:ptCount val="9"/>
                <c:pt idx="0">
                  <c:v>156</c:v>
                </c:pt>
                <c:pt idx="1">
                  <c:v>155</c:v>
                </c:pt>
                <c:pt idx="2">
                  <c:v>164</c:v>
                </c:pt>
                <c:pt idx="3">
                  <c:v>156</c:v>
                </c:pt>
                <c:pt idx="4">
                  <c:v>141</c:v>
                </c:pt>
                <c:pt idx="5">
                  <c:v>146</c:v>
                </c:pt>
                <c:pt idx="6">
                  <c:v>157</c:v>
                </c:pt>
                <c:pt idx="7">
                  <c:v>145</c:v>
                </c:pt>
                <c:pt idx="8">
                  <c:v>174</c:v>
                </c:pt>
              </c:numCache>
            </c:numRef>
          </c:val>
          <c:extLst>
            <c:ext xmlns:c16="http://schemas.microsoft.com/office/drawing/2014/chart" uri="{C3380CC4-5D6E-409C-BE32-E72D297353CC}">
              <c16:uniqueId val="{00000007-320C-48EA-855B-6D6D9D71F06B}"/>
            </c:ext>
          </c:extLst>
        </c:ser>
        <c:ser>
          <c:idx val="1"/>
          <c:order val="1"/>
          <c:tx>
            <c:strRef>
              <c:f>本社!$D$3</c:f>
              <c:strCache>
                <c:ptCount val="1"/>
                <c:pt idx="0">
                  <c:v>転出</c:v>
                </c:pt>
              </c:strCache>
            </c:strRef>
          </c:tx>
          <c:spPr>
            <a:solidFill>
              <a:srgbClr val="99CCFF"/>
            </a:solidFill>
            <a:ln>
              <a:solidFill>
                <a:srgbClr val="333333"/>
              </a:solidFill>
            </a:ln>
          </c:spPr>
          <c:invertIfNegative val="0"/>
          <c:dLbls>
            <c:dLbl>
              <c:idx val="0"/>
              <c:layout>
                <c:manualLayout>
                  <c:x val="-1.6638612481212778E-3"/>
                  <c:y val="-0.20822877736125248"/>
                </c:manualLayout>
              </c:layout>
              <c:spPr/>
              <c:txPr>
                <a:bodyPr/>
                <a:lstStyle/>
                <a:p>
                  <a:pPr algn="ctr" rtl="0">
                    <a:defRPr lang="ja-JP" altLang="en-US" sz="1600" b="0" i="0" u="none" strike="noStrike" kern="1200" baseline="0">
                      <a:solidFill>
                        <a:sysClr val="windowText" lastClr="00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20C-48EA-855B-6D6D9D71F06B}"/>
                </c:ext>
              </c:extLst>
            </c:dLbl>
            <c:dLbl>
              <c:idx val="1"/>
              <c:layout>
                <c:manualLayout>
                  <c:x val="0"/>
                  <c:y val="-0.215940644809886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AF-4531-A1B2-B02087AA65E2}"/>
                </c:ext>
              </c:extLst>
            </c:dLbl>
            <c:dLbl>
              <c:idx val="2"/>
              <c:layout>
                <c:manualLayout>
                  <c:x val="3.327722496242495E-3"/>
                  <c:y val="-0.186130109442161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AF-4531-A1B2-B02087AA65E2}"/>
                </c:ext>
              </c:extLst>
            </c:dLbl>
            <c:dLbl>
              <c:idx val="3"/>
              <c:layout>
                <c:manualLayout>
                  <c:x val="0"/>
                  <c:y val="-0.2039665210717039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1AF-4531-A1B2-B02087AA65E2}"/>
                </c:ext>
              </c:extLst>
            </c:dLbl>
            <c:dLbl>
              <c:idx val="4"/>
              <c:layout>
                <c:manualLayout>
                  <c:x val="-6.1007541000127251E-17"/>
                  <c:y val="-0.17339898558946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1AF-4531-A1B2-B02087AA65E2}"/>
                </c:ext>
              </c:extLst>
            </c:dLbl>
            <c:dLbl>
              <c:idx val="5"/>
              <c:layout>
                <c:manualLayout>
                  <c:x val="-1.6638612481212778E-3"/>
                  <c:y val="-0.192132744319128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1AF-4531-A1B2-B02087AA65E2}"/>
                </c:ext>
              </c:extLst>
            </c:dLbl>
            <c:dLbl>
              <c:idx val="6"/>
              <c:layout>
                <c:manualLayout>
                  <c:x val="0"/>
                  <c:y val="-0.18007315895236198"/>
                </c:manualLayout>
              </c:layout>
              <c:spPr/>
              <c:txPr>
                <a:bodyPr/>
                <a:lstStyle/>
                <a:p>
                  <a:pPr>
                    <a:defRPr sz="1600" b="0"/>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20C-48EA-855B-6D6D9D71F06B}"/>
                </c:ext>
              </c:extLst>
            </c:dLbl>
            <c:dLbl>
              <c:idx val="7"/>
              <c:layout>
                <c:manualLayout>
                  <c:x val="3.3277224962425557E-3"/>
                  <c:y val="-0.1818682329820733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1AF-4531-A1B2-B02087AA65E2}"/>
                </c:ext>
              </c:extLst>
            </c:dLbl>
            <c:dLbl>
              <c:idx val="8"/>
              <c:layout>
                <c:manualLayout>
                  <c:x val="-1.220150820002545E-16"/>
                  <c:y val="-0.1656869282260957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1AF-4531-A1B2-B02087AA65E2}"/>
                </c:ext>
              </c:extLst>
            </c:dLbl>
            <c:dLbl>
              <c:idx val="23"/>
              <c:spPr/>
              <c:txPr>
                <a:bodyPr/>
                <a:lstStyle/>
                <a:p>
                  <a:pPr algn="ctr" rtl="0">
                    <a:defRPr lang="ja-JP" altLang="en-US" sz="1600" b="0"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A-320C-48EA-855B-6D6D9D71F06B}"/>
                </c:ext>
              </c:extLst>
            </c:dLbl>
            <c:dLbl>
              <c:idx val="28"/>
              <c:spPr/>
              <c:txPr>
                <a:bodyPr/>
                <a:lstStyle/>
                <a:p>
                  <a:pPr algn="ctr" rtl="0">
                    <a:defRPr lang="ja-JP" altLang="en-US" sz="1600" b="0"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B-320C-48EA-855B-6D6D9D71F06B}"/>
                </c:ext>
              </c:extLst>
            </c:dLbl>
            <c:dLbl>
              <c:idx val="44"/>
              <c:spPr>
                <a:ln>
                  <a:noFill/>
                </a:ln>
              </c:spPr>
              <c:txPr>
                <a:bodyPr/>
                <a:lstStyle/>
                <a:p>
                  <a:pPr algn="ctr" rtl="0">
                    <a:defRPr lang="ja-JP" altLang="en-US" sz="1600" b="0"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C-320C-48EA-855B-6D6D9D71F06B}"/>
                </c:ext>
              </c:extLst>
            </c:dLbl>
            <c:dLbl>
              <c:idx val="51"/>
              <c:spPr>
                <a:solidFill>
                  <a:schemeClr val="bg1"/>
                </a:solidFill>
                <a:ln w="28575">
                  <a:solidFill>
                    <a:schemeClr val="accent5">
                      <a:lumMod val="60000"/>
                      <a:lumOff val="40000"/>
                    </a:schemeClr>
                  </a:solidFill>
                </a:ln>
                <a:effectLst/>
              </c:spPr>
              <c:txPr>
                <a:bodyPr wrap="square" lIns="38100" tIns="19050" rIns="38100" bIns="19050" anchor="ctr">
                  <a:spAutoFit/>
                </a:bodyPr>
                <a:lstStyle/>
                <a:p>
                  <a:pPr>
                    <a:defRPr sz="1600" b="0"/>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D-320C-48EA-855B-6D6D9D71F06B}"/>
                </c:ext>
              </c:extLst>
            </c:dLbl>
            <c:spPr>
              <a:noFill/>
              <a:ln w="25400">
                <a:noFill/>
              </a:ln>
            </c:spPr>
            <c:txPr>
              <a:bodyPr wrap="square" lIns="38100" tIns="19050" rIns="38100" bIns="19050" anchor="ctr">
                <a:spAutoFit/>
              </a:bodyPr>
              <a:lstStyle/>
              <a:p>
                <a:pPr>
                  <a:defRPr sz="1600" b="0"/>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本社!$B$4:$B$12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本社!$D$4:$D$12</c:f>
              <c:numCache>
                <c:formatCode>#,##0_ </c:formatCode>
                <c:ptCount val="9"/>
                <c:pt idx="0">
                  <c:v>-244</c:v>
                </c:pt>
                <c:pt idx="1">
                  <c:v>-251</c:v>
                </c:pt>
                <c:pt idx="2">
                  <c:v>-218</c:v>
                </c:pt>
                <c:pt idx="3">
                  <c:v>-232</c:v>
                </c:pt>
                <c:pt idx="4">
                  <c:v>-198</c:v>
                </c:pt>
                <c:pt idx="5">
                  <c:v>-210</c:v>
                </c:pt>
                <c:pt idx="6">
                  <c:v>-210</c:v>
                </c:pt>
                <c:pt idx="7">
                  <c:v>-206</c:v>
                </c:pt>
                <c:pt idx="8">
                  <c:v>-191</c:v>
                </c:pt>
              </c:numCache>
            </c:numRef>
          </c:val>
          <c:extLst>
            <c:ext xmlns:c16="http://schemas.microsoft.com/office/drawing/2014/chart" uri="{C3380CC4-5D6E-409C-BE32-E72D297353CC}">
              <c16:uniqueId val="{0000000E-320C-48EA-855B-6D6D9D71F06B}"/>
            </c:ext>
          </c:extLst>
        </c:ser>
        <c:dLbls>
          <c:showLegendKey val="0"/>
          <c:showVal val="0"/>
          <c:showCatName val="0"/>
          <c:showSerName val="0"/>
          <c:showPercent val="0"/>
          <c:showBubbleSize val="0"/>
        </c:dLbls>
        <c:gapWidth val="80"/>
        <c:overlap val="100"/>
        <c:axId val="542150431"/>
        <c:axId val="1"/>
      </c:barChart>
      <c:lineChart>
        <c:grouping val="standard"/>
        <c:varyColors val="0"/>
        <c:ser>
          <c:idx val="2"/>
          <c:order val="2"/>
          <c:tx>
            <c:strRef>
              <c:f>本社!$E$3</c:f>
              <c:strCache>
                <c:ptCount val="1"/>
                <c:pt idx="0">
                  <c:v>転出超過</c:v>
                </c:pt>
              </c:strCache>
            </c:strRef>
          </c:tx>
          <c:spPr>
            <a:ln w="50800">
              <a:solidFill>
                <a:srgbClr val="003300"/>
              </a:solidFill>
            </a:ln>
          </c:spPr>
          <c:marker>
            <c:symbol val="circle"/>
            <c:size val="5"/>
            <c:spPr>
              <a:solidFill>
                <a:srgbClr val="003300"/>
              </a:solidFill>
              <a:ln>
                <a:solidFill>
                  <a:srgbClr val="003300"/>
                </a:solidFill>
              </a:ln>
            </c:spPr>
          </c:marker>
          <c:dLbls>
            <c:dLbl>
              <c:idx val="0"/>
              <c:layout>
                <c:manualLayout>
                  <c:x val="-5.0610597774251496E-2"/>
                  <c:y val="4.1967357076346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20C-48EA-855B-6D6D9D71F06B}"/>
                </c:ext>
              </c:extLst>
            </c:dLbl>
            <c:dLbl>
              <c:idx val="1"/>
              <c:layout>
                <c:manualLayout>
                  <c:x val="-4.7282875278008972E-2"/>
                  <c:y val="4.43792741496995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20C-48EA-855B-6D6D9D71F06B}"/>
                </c:ext>
              </c:extLst>
            </c:dLbl>
            <c:dLbl>
              <c:idx val="2"/>
              <c:layout>
                <c:manualLayout>
                  <c:x val="-5.227445902237278E-2"/>
                  <c:y val="3.95554400029930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20C-48EA-855B-6D6D9D71F06B}"/>
                </c:ext>
              </c:extLst>
            </c:dLbl>
            <c:dLbl>
              <c:idx val="3"/>
              <c:layout>
                <c:manualLayout>
                  <c:x val="-4.8946736526130283E-2"/>
                  <c:y val="4.67911912230526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20C-48EA-855B-6D6D9D71F06B}"/>
                </c:ext>
              </c:extLst>
            </c:dLbl>
            <c:dLbl>
              <c:idx val="4"/>
              <c:layout>
                <c:manualLayout>
                  <c:x val="-4.894673652613022E-2"/>
                  <c:y val="4.43792741496995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20C-48EA-855B-6D6D9D71F06B}"/>
                </c:ext>
              </c:extLst>
            </c:dLbl>
            <c:dLbl>
              <c:idx val="5"/>
              <c:layout>
                <c:manualLayout>
                  <c:x val="-5.2274459022372897E-2"/>
                  <c:y val="4.1967357076346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20C-48EA-855B-6D6D9D71F06B}"/>
                </c:ext>
              </c:extLst>
            </c:dLbl>
            <c:dLbl>
              <c:idx val="6"/>
              <c:layout>
                <c:manualLayout>
                  <c:x val="-4.7282875278008944E-2"/>
                  <c:y val="4.1967357076346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20C-48EA-855B-6D6D9D71F06B}"/>
                </c:ext>
              </c:extLst>
            </c:dLbl>
            <c:dLbl>
              <c:idx val="7"/>
              <c:layout>
                <c:manualLayout>
                  <c:x val="-4.5619014029887661E-2"/>
                  <c:y val="4.1967357076346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20C-48EA-855B-6D6D9D71F06B}"/>
                </c:ext>
              </c:extLst>
            </c:dLbl>
            <c:dLbl>
              <c:idx val="8"/>
              <c:layout>
                <c:manualLayout>
                  <c:x val="-5.103599600044452E-2"/>
                  <c:y val="4.1967357076346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20C-48EA-855B-6D6D9D71F06B}"/>
                </c:ext>
              </c:extLst>
            </c:dLbl>
            <c:numFmt formatCode="#,##0;&quot;▲ &quot;#,##0" sourceLinked="0"/>
            <c:spPr>
              <a:noFill/>
              <a:ln w="50800">
                <a:noFill/>
              </a:ln>
              <a:effectLst/>
            </c:spPr>
            <c:txPr>
              <a:bodyPr wrap="square" lIns="38100" tIns="19050" rIns="38100" bIns="19050" anchor="ctr">
                <a:spAutoFit/>
              </a:bodyPr>
              <a:lstStyle/>
              <a:p>
                <a:pPr>
                  <a:defRPr sz="1600" b="0" baseline="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本社!$B$4:$B$12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本社!$E$4:$E$12</c:f>
              <c:numCache>
                <c:formatCode>#,##0</c:formatCode>
                <c:ptCount val="9"/>
                <c:pt idx="0">
                  <c:v>-88</c:v>
                </c:pt>
                <c:pt idx="1">
                  <c:v>-96</c:v>
                </c:pt>
                <c:pt idx="2">
                  <c:v>-54</c:v>
                </c:pt>
                <c:pt idx="3">
                  <c:v>-76</c:v>
                </c:pt>
                <c:pt idx="4">
                  <c:v>-57</c:v>
                </c:pt>
                <c:pt idx="5">
                  <c:v>-64</c:v>
                </c:pt>
                <c:pt idx="6">
                  <c:v>-53</c:v>
                </c:pt>
                <c:pt idx="7">
                  <c:v>-61</c:v>
                </c:pt>
                <c:pt idx="8">
                  <c:v>-17</c:v>
                </c:pt>
              </c:numCache>
            </c:numRef>
          </c:val>
          <c:smooth val="0"/>
          <c:extLst>
            <c:ext xmlns:c16="http://schemas.microsoft.com/office/drawing/2014/chart" uri="{C3380CC4-5D6E-409C-BE32-E72D297353CC}">
              <c16:uniqueId val="{0000000F-320C-48EA-855B-6D6D9D71F06B}"/>
            </c:ext>
          </c:extLst>
        </c:ser>
        <c:dLbls>
          <c:showLegendKey val="0"/>
          <c:showVal val="0"/>
          <c:showCatName val="0"/>
          <c:showSerName val="0"/>
          <c:showPercent val="0"/>
          <c:showBubbleSize val="0"/>
        </c:dLbls>
        <c:marker val="1"/>
        <c:smooth val="0"/>
        <c:axId val="542150431"/>
        <c:axId val="1"/>
      </c:lineChart>
      <c:catAx>
        <c:axId val="542150431"/>
        <c:scaling>
          <c:orientation val="minMax"/>
        </c:scaling>
        <c:delete val="0"/>
        <c:axPos val="b"/>
        <c:title>
          <c:tx>
            <c:rich>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p>
            </c:rich>
          </c:tx>
          <c:layout>
            <c:manualLayout>
              <c:xMode val="edge"/>
              <c:yMode val="edge"/>
              <c:x val="0.90124813175894514"/>
              <c:y val="0.86409872831197543"/>
            </c:manualLayout>
          </c:layout>
          <c:overlay val="0"/>
        </c:title>
        <c:numFmt formatCode="General" sourceLinked="1"/>
        <c:majorTickMark val="cross"/>
        <c:minorTickMark val="none"/>
        <c:tickLblPos val="low"/>
        <c:txPr>
          <a:bodyPr rot="0" vert="horz" anchor="ctr" anchorCtr="1"/>
          <a:lstStyle/>
          <a:p>
            <a:pPr>
              <a:defRPr sz="1400"/>
            </a:pPr>
            <a:endParaRPr lang="ja-JP"/>
          </a:p>
        </c:txPr>
        <c:crossAx val="1"/>
        <c:crosses val="autoZero"/>
        <c:auto val="1"/>
        <c:lblAlgn val="ctr"/>
        <c:lblOffset val="5"/>
        <c:noMultiLvlLbl val="0"/>
      </c:catAx>
      <c:valAx>
        <c:axId val="1"/>
        <c:scaling>
          <c:orientation val="minMax"/>
        </c:scaling>
        <c:delete val="0"/>
        <c:axPos val="l"/>
        <c:numFmt formatCode="#,##0_ " sourceLinked="1"/>
        <c:majorTickMark val="out"/>
        <c:minorTickMark val="none"/>
        <c:tickLblPos val="nextTo"/>
        <c:txPr>
          <a:bodyPr/>
          <a:lstStyle/>
          <a:p>
            <a:pPr>
              <a:defRPr sz="1400"/>
            </a:pPr>
            <a:endParaRPr lang="ja-JP"/>
          </a:p>
        </c:txPr>
        <c:crossAx val="542150431"/>
        <c:crosses val="autoZero"/>
        <c:crossBetween val="between"/>
      </c:valAx>
      <c:spPr>
        <a:ln>
          <a:solidFill>
            <a:schemeClr val="tx1"/>
          </a:solidFill>
        </a:ln>
      </c:spPr>
    </c:plotArea>
    <c:legend>
      <c:legendPos val="b"/>
      <c:layout>
        <c:manualLayout>
          <c:xMode val="edge"/>
          <c:yMode val="edge"/>
          <c:x val="0.38070730610644937"/>
          <c:y val="0.92539456163485856"/>
          <c:w val="0.57678761581462812"/>
          <c:h val="5.530890340641556E-2"/>
        </c:manualLayout>
      </c:layout>
      <c:overlay val="0"/>
      <c:spPr>
        <a:ln>
          <a:solidFill>
            <a:schemeClr val="bg1">
              <a:lumMod val="75000"/>
            </a:schemeClr>
          </a:solidFill>
        </a:ln>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txPr>
    <a:bodyPr/>
    <a:lstStyle/>
    <a:p>
      <a:pPr>
        <a:defRPr sz="1100"/>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smtClean="0"/>
              <a:t>【</a:t>
            </a:r>
            <a:r>
              <a:rPr lang="ja-JP" sz="1200" b="1" dirty="0" smtClean="0"/>
              <a:t>児童</a:t>
            </a:r>
            <a:r>
              <a:rPr lang="ja-JP" sz="1200" b="1" dirty="0"/>
              <a:t>虐待相談対応件数の</a:t>
            </a:r>
            <a:r>
              <a:rPr lang="ja-JP" sz="1200" b="1" dirty="0" smtClean="0"/>
              <a:t>推移</a:t>
            </a:r>
            <a:r>
              <a:rPr lang="en-US" altLang="ja-JP" sz="1200" dirty="0" smtClean="0"/>
              <a:t>】</a:t>
            </a:r>
            <a:endParaRPr lang="ja-JP" sz="1200" dirty="0"/>
          </a:p>
        </c:rich>
      </c:tx>
      <c:layout>
        <c:manualLayout>
          <c:xMode val="edge"/>
          <c:yMode val="edge"/>
          <c:x val="3.9327559348994762E-2"/>
          <c:y val="1.27040547428574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9617024050882681"/>
          <c:y val="0.24828081200567653"/>
          <c:w val="0.63696875566135602"/>
          <c:h val="0.48089897622571193"/>
        </c:manualLayout>
      </c:layout>
      <c:lineChart>
        <c:grouping val="standard"/>
        <c:varyColors val="0"/>
        <c:ser>
          <c:idx val="0"/>
          <c:order val="0"/>
          <c:tx>
            <c:strRef>
              <c:f>対応件数の推移!$A$4:$B$4</c:f>
              <c:strCache>
                <c:ptCount val="2"/>
                <c:pt idx="0">
                  <c:v>府内計</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Lbl>
              <c:idx val="0"/>
              <c:layout>
                <c:manualLayout>
                  <c:x val="-0.11877159249724679"/>
                  <c:y val="-4.7809990741098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8D-47E7-B51B-BB89B92E3171}"/>
                </c:ext>
              </c:extLst>
            </c:dLbl>
            <c:dLbl>
              <c:idx val="1"/>
              <c:layout>
                <c:manualLayout>
                  <c:x val="-0.15060447582781258"/>
                  <c:y val="-5.7971527804609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8D-47E7-B51B-BB89B92E3171}"/>
                </c:ext>
              </c:extLst>
            </c:dLbl>
            <c:dLbl>
              <c:idx val="2"/>
              <c:layout>
                <c:manualLayout>
                  <c:x val="-0.19118792656207603"/>
                  <c:y val="-3.2918829342847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8D-47E7-B51B-BB89B92E3171}"/>
                </c:ext>
              </c:extLst>
            </c:dLbl>
            <c:dLbl>
              <c:idx val="3"/>
              <c:layout>
                <c:manualLayout>
                  <c:x val="-0.17875120984686332"/>
                  <c:y val="-3.80212425245461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8D-47E7-B51B-BB89B92E3171}"/>
                </c:ext>
              </c:extLst>
            </c:dLbl>
            <c:dLbl>
              <c:idx val="4"/>
              <c:layout>
                <c:manualLayout>
                  <c:x val="-0.15123744032387562"/>
                  <c:y val="-4.127509527223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8D-47E7-B51B-BB89B92E3171}"/>
                </c:ext>
              </c:extLst>
            </c:dLbl>
            <c:dLbl>
              <c:idx val="5"/>
              <c:layout>
                <c:manualLayout>
                  <c:x val="-0.14304471018265397"/>
                  <c:y val="-4.1666487785262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08D-47E7-B51B-BB89B92E317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対応件数の推移!$C$2:$H$2</c:f>
              <c:strCache>
                <c:ptCount val="6"/>
                <c:pt idx="0">
                  <c:v>H24</c:v>
                </c:pt>
                <c:pt idx="1">
                  <c:v>H25</c:v>
                </c:pt>
                <c:pt idx="2">
                  <c:v>H26</c:v>
                </c:pt>
                <c:pt idx="3">
                  <c:v>H27</c:v>
                </c:pt>
                <c:pt idx="4">
                  <c:v>H28</c:v>
                </c:pt>
                <c:pt idx="5">
                  <c:v>H29</c:v>
                </c:pt>
              </c:strCache>
            </c:strRef>
          </c:cat>
          <c:val>
            <c:numRef>
              <c:f>対応件数の推移!$C$4:$H$4</c:f>
              <c:numCache>
                <c:formatCode>#,##0_);[Red]\(#,##0\)</c:formatCode>
                <c:ptCount val="6"/>
                <c:pt idx="0">
                  <c:v>9875</c:v>
                </c:pt>
                <c:pt idx="1">
                  <c:v>10716</c:v>
                </c:pt>
                <c:pt idx="2">
                  <c:v>13738</c:v>
                </c:pt>
                <c:pt idx="3">
                  <c:v>16581</c:v>
                </c:pt>
                <c:pt idx="4">
                  <c:v>17743</c:v>
                </c:pt>
                <c:pt idx="5">
                  <c:v>18412</c:v>
                </c:pt>
              </c:numCache>
            </c:numRef>
          </c:val>
          <c:smooth val="0"/>
          <c:extLst>
            <c:ext xmlns:c16="http://schemas.microsoft.com/office/drawing/2014/chart" uri="{C3380CC4-5D6E-409C-BE32-E72D297353CC}">
              <c16:uniqueId val="{00000006-708D-47E7-B51B-BB89B92E3171}"/>
            </c:ext>
          </c:extLst>
        </c:ser>
        <c:dLbls>
          <c:showLegendKey val="0"/>
          <c:showVal val="0"/>
          <c:showCatName val="0"/>
          <c:showSerName val="0"/>
          <c:showPercent val="0"/>
          <c:showBubbleSize val="0"/>
        </c:dLbls>
        <c:marker val="1"/>
        <c:smooth val="0"/>
        <c:axId val="2064984544"/>
        <c:axId val="2064974560"/>
      </c:lineChart>
      <c:lineChart>
        <c:grouping val="standard"/>
        <c:varyColors val="0"/>
        <c:ser>
          <c:idx val="1"/>
          <c:order val="1"/>
          <c:tx>
            <c:strRef>
              <c:f>対応件数の推移!$B$5</c:f>
              <c:strCache>
                <c:ptCount val="1"/>
                <c:pt idx="0">
                  <c:v>大阪府</c:v>
                </c:pt>
              </c:strCache>
            </c:strRef>
          </c:tx>
          <c:spPr>
            <a:ln w="28575" cap="rnd">
              <a:solidFill>
                <a:schemeClr val="accent2"/>
              </a:solidFill>
              <a:round/>
            </a:ln>
            <a:effectLst/>
          </c:spPr>
          <c:marker>
            <c:symbol val="diamond"/>
            <c:size val="5"/>
            <c:spPr>
              <a:solidFill>
                <a:schemeClr val="accent2"/>
              </a:solidFill>
              <a:ln w="9525">
                <a:solidFill>
                  <a:schemeClr val="accent2"/>
                </a:solidFill>
              </a:ln>
              <a:effectLst/>
            </c:spPr>
          </c:marker>
          <c:dLbls>
            <c:dLbl>
              <c:idx val="0"/>
              <c:layout>
                <c:manualLayout>
                  <c:x val="-4.4374216473857697E-2"/>
                  <c:y val="3.1202998910969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8D-47E7-B51B-BB89B92E3171}"/>
                </c:ext>
              </c:extLst>
            </c:dLbl>
            <c:dLbl>
              <c:idx val="1"/>
              <c:layout>
                <c:manualLayout>
                  <c:x val="-2.7053878513646382E-2"/>
                  <c:y val="2.194338188890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8D-47E7-B51B-BB89B92E3171}"/>
                </c:ext>
              </c:extLst>
            </c:dLbl>
            <c:dLbl>
              <c:idx val="2"/>
              <c:layout>
                <c:manualLayout>
                  <c:x val="-3.0953122361550865E-2"/>
                  <c:y val="3.5660365748074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08D-47E7-B51B-BB89B92E3171}"/>
                </c:ext>
              </c:extLst>
            </c:dLbl>
            <c:dLbl>
              <c:idx val="3"/>
              <c:layout>
                <c:manualLayout>
                  <c:x val="-5.0692627455633681E-2"/>
                  <c:y val="-3.2579670199932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08D-47E7-B51B-BB89B92E3171}"/>
                </c:ext>
              </c:extLst>
            </c:dLbl>
            <c:dLbl>
              <c:idx val="4"/>
              <c:layout>
                <c:manualLayout>
                  <c:x val="-6.944459559606965E-2"/>
                  <c:y val="5.374849560738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08D-47E7-B51B-BB89B92E3171}"/>
                </c:ext>
              </c:extLst>
            </c:dLbl>
            <c:dLbl>
              <c:idx val="5"/>
              <c:layout>
                <c:manualLayout>
                  <c:x val="-0.1369053407388659"/>
                  <c:y val="-3.7122900111192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08D-47E7-B51B-BB89B92E317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対応件数の推移!$C$5:$H$5</c:f>
              <c:numCache>
                <c:formatCode>#,##0_);[Red]\(#,##0\)</c:formatCode>
                <c:ptCount val="6"/>
                <c:pt idx="0">
                  <c:v>6079</c:v>
                </c:pt>
                <c:pt idx="1">
                  <c:v>6509</c:v>
                </c:pt>
                <c:pt idx="2">
                  <c:v>7874</c:v>
                </c:pt>
                <c:pt idx="3">
                  <c:v>10427</c:v>
                </c:pt>
                <c:pt idx="4">
                  <c:v>10118</c:v>
                </c:pt>
                <c:pt idx="5">
                  <c:v>11306</c:v>
                </c:pt>
              </c:numCache>
            </c:numRef>
          </c:val>
          <c:smooth val="0"/>
          <c:extLst>
            <c:ext xmlns:c16="http://schemas.microsoft.com/office/drawing/2014/chart" uri="{C3380CC4-5D6E-409C-BE32-E72D297353CC}">
              <c16:uniqueId val="{0000000D-708D-47E7-B51B-BB89B92E3171}"/>
            </c:ext>
          </c:extLst>
        </c:ser>
        <c:dLbls>
          <c:showLegendKey val="0"/>
          <c:showVal val="0"/>
          <c:showCatName val="0"/>
          <c:showSerName val="0"/>
          <c:showPercent val="0"/>
          <c:showBubbleSize val="0"/>
        </c:dLbls>
        <c:marker val="1"/>
        <c:smooth val="0"/>
        <c:axId val="2062883440"/>
        <c:axId val="2062883024"/>
      </c:lineChart>
      <c:catAx>
        <c:axId val="206498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64974560"/>
        <c:crosses val="autoZero"/>
        <c:auto val="1"/>
        <c:lblAlgn val="ctr"/>
        <c:lblOffset val="100"/>
        <c:noMultiLvlLbl val="0"/>
      </c:catAx>
      <c:valAx>
        <c:axId val="2064974560"/>
        <c:scaling>
          <c:orientation val="minMax"/>
          <c:max val="18500"/>
          <c:min val="8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64984544"/>
        <c:crosses val="autoZero"/>
        <c:crossBetween val="between"/>
      </c:valAx>
      <c:valAx>
        <c:axId val="2062883024"/>
        <c:scaling>
          <c:orientation val="minMax"/>
          <c:max val="13000"/>
          <c:min val="5500"/>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62883440"/>
        <c:crosses val="max"/>
        <c:crossBetween val="between"/>
      </c:valAx>
      <c:catAx>
        <c:axId val="2062883440"/>
        <c:scaling>
          <c:orientation val="minMax"/>
        </c:scaling>
        <c:delete val="1"/>
        <c:axPos val="b"/>
        <c:majorTickMark val="out"/>
        <c:minorTickMark val="none"/>
        <c:tickLblPos val="nextTo"/>
        <c:crossAx val="20628830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15875" cap="flat" cmpd="sng" algn="ctr">
      <a:solidFill>
        <a:schemeClr val="bg1">
          <a:lumMod val="7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smtClean="0"/>
              <a:t>【</a:t>
            </a:r>
            <a:r>
              <a:rPr lang="ja-JP" sz="1200" b="1" dirty="0" smtClean="0"/>
              <a:t>一時</a:t>
            </a:r>
            <a:r>
              <a:rPr lang="ja-JP" sz="1200" b="1" dirty="0"/>
              <a:t>保護件数の</a:t>
            </a:r>
            <a:r>
              <a:rPr lang="ja-JP" sz="1200" b="1" dirty="0" smtClean="0"/>
              <a:t>推移</a:t>
            </a:r>
            <a:r>
              <a:rPr lang="en-US" altLang="ja-JP" sz="1200" b="1" dirty="0" smtClean="0"/>
              <a:t>】</a:t>
            </a:r>
            <a:endParaRPr lang="ja-JP" sz="1200" b="1" dirty="0"/>
          </a:p>
        </c:rich>
      </c:tx>
      <c:layout>
        <c:manualLayout>
          <c:xMode val="edge"/>
          <c:yMode val="edge"/>
          <c:x val="4.7529040637254563E-2"/>
          <c:y val="1.366232305266468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3250074696837205"/>
          <c:y val="8.9414907133448018E-2"/>
          <c:w val="0.79994806381686367"/>
          <c:h val="0.6998113135657098"/>
        </c:manualLayout>
      </c:layout>
      <c:lineChart>
        <c:grouping val="standard"/>
        <c:varyColors val="0"/>
        <c:ser>
          <c:idx val="0"/>
          <c:order val="0"/>
          <c:tx>
            <c:strRef>
              <c:f>一時保護件数の推移!$A$3:$B$3</c:f>
              <c:strCache>
                <c:ptCount val="2"/>
                <c:pt idx="0">
                  <c:v>合計</c:v>
                </c:pt>
              </c:strCache>
            </c:strRef>
          </c:tx>
          <c:spPr>
            <a:ln w="28575" cap="rnd">
              <a:solidFill>
                <a:schemeClr val="accent1"/>
              </a:solidFill>
              <a:round/>
            </a:ln>
            <a:effectLst/>
          </c:spPr>
          <c:marker>
            <c:symbol val="triangle"/>
            <c:size val="5"/>
            <c:spPr>
              <a:solidFill>
                <a:schemeClr val="accent1"/>
              </a:solidFill>
              <a:ln w="9525">
                <a:solidFill>
                  <a:schemeClr val="accent1"/>
                </a:solidFill>
              </a:ln>
              <a:effectLst/>
            </c:spPr>
          </c:marker>
          <c:dLbls>
            <c:dLbl>
              <c:idx val="0"/>
              <c:layout>
                <c:manualLayout>
                  <c:x val="-0.13816255772284716"/>
                  <c:y val="-7.56375356701609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0B-4DAA-990B-4DFCD2A12F77}"/>
                </c:ext>
              </c:extLst>
            </c:dLbl>
            <c:dLbl>
              <c:idx val="1"/>
              <c:layout>
                <c:manualLayout>
                  <c:x val="-0.17010959726237301"/>
                  <c:y val="2.07105992587031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0B-4DAA-990B-4DFCD2A12F77}"/>
                </c:ext>
              </c:extLst>
            </c:dLbl>
            <c:dLbl>
              <c:idx val="2"/>
              <c:layout>
                <c:manualLayout>
                  <c:x val="-0.1279773579140453"/>
                  <c:y val="-6.2751005482324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0B-4DAA-990B-4DFCD2A12F77}"/>
                </c:ext>
              </c:extLst>
            </c:dLbl>
            <c:dLbl>
              <c:idx val="3"/>
              <c:layout>
                <c:manualLayout>
                  <c:x val="-0.11263670649316157"/>
                  <c:y val="-7.37507046408449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0B-4DAA-990B-4DFCD2A12F77}"/>
                </c:ext>
              </c:extLst>
            </c:dLbl>
            <c:dLbl>
              <c:idx val="4"/>
              <c:layout>
                <c:manualLayout>
                  <c:x val="-9.9800776202474115E-2"/>
                  <c:y val="-5.3917072900024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0B-4DAA-990B-4DFCD2A12F77}"/>
                </c:ext>
              </c:extLst>
            </c:dLbl>
            <c:dLbl>
              <c:idx val="5"/>
              <c:layout>
                <c:manualLayout>
                  <c:x val="-5.2411877876875908E-2"/>
                  <c:y val="-6.5157737321576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0B-4DAA-990B-4DFCD2A12F77}"/>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一時保護件数の推移!$C$2:$H$2</c:f>
              <c:strCache>
                <c:ptCount val="6"/>
                <c:pt idx="0">
                  <c:v>H24</c:v>
                </c:pt>
                <c:pt idx="1">
                  <c:v>H25</c:v>
                </c:pt>
                <c:pt idx="2">
                  <c:v>H26</c:v>
                </c:pt>
                <c:pt idx="3">
                  <c:v>H27</c:v>
                </c:pt>
                <c:pt idx="4">
                  <c:v>H28</c:v>
                </c:pt>
                <c:pt idx="5">
                  <c:v>H29</c:v>
                </c:pt>
              </c:strCache>
            </c:strRef>
          </c:cat>
          <c:val>
            <c:numRef>
              <c:f>一時保護件数の推移!$C$3:$H$3</c:f>
              <c:numCache>
                <c:formatCode>#,##0_);[Red]\(#,##0\)</c:formatCode>
                <c:ptCount val="6"/>
                <c:pt idx="0">
                  <c:v>1906</c:v>
                </c:pt>
                <c:pt idx="1">
                  <c:v>1818</c:v>
                </c:pt>
                <c:pt idx="2">
                  <c:v>1829</c:v>
                </c:pt>
                <c:pt idx="3">
                  <c:v>2055</c:v>
                </c:pt>
                <c:pt idx="4">
                  <c:v>2145</c:v>
                </c:pt>
                <c:pt idx="5">
                  <c:v>2158</c:v>
                </c:pt>
              </c:numCache>
            </c:numRef>
          </c:val>
          <c:smooth val="0"/>
          <c:extLst>
            <c:ext xmlns:c16="http://schemas.microsoft.com/office/drawing/2014/chart" uri="{C3380CC4-5D6E-409C-BE32-E72D297353CC}">
              <c16:uniqueId val="{00000006-0F0B-4DAA-990B-4DFCD2A12F77}"/>
            </c:ext>
          </c:extLst>
        </c:ser>
        <c:dLbls>
          <c:showLegendKey val="0"/>
          <c:showVal val="0"/>
          <c:showCatName val="0"/>
          <c:showSerName val="0"/>
          <c:showPercent val="0"/>
          <c:showBubbleSize val="0"/>
        </c:dLbls>
        <c:marker val="1"/>
        <c:smooth val="0"/>
        <c:axId val="2026348656"/>
        <c:axId val="2026359056"/>
      </c:lineChart>
      <c:lineChart>
        <c:grouping val="standard"/>
        <c:varyColors val="0"/>
        <c:ser>
          <c:idx val="1"/>
          <c:order val="1"/>
          <c:tx>
            <c:strRef>
              <c:f>一時保護件数の推移!$B$4</c:f>
              <c:strCache>
                <c:ptCount val="1"/>
                <c:pt idx="0">
                  <c:v>所内</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0.11235661349841954"/>
                  <c:y val="-6.49802992642527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0B-4DAA-990B-4DFCD2A12F77}"/>
                </c:ext>
              </c:extLst>
            </c:dLbl>
            <c:dLbl>
              <c:idx val="1"/>
              <c:layout>
                <c:manualLayout>
                  <c:x val="-3.2836955256997445E-2"/>
                  <c:y val="6.4317279692031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0B-4DAA-990B-4DFCD2A12F77}"/>
                </c:ext>
              </c:extLst>
            </c:dLbl>
            <c:dLbl>
              <c:idx val="2"/>
              <c:layout>
                <c:manualLayout>
                  <c:x val="-2.5477503762238757E-2"/>
                  <c:y val="3.822293229898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F0B-4DAA-990B-4DFCD2A12F77}"/>
                </c:ext>
              </c:extLst>
            </c:dLbl>
            <c:dLbl>
              <c:idx val="3"/>
              <c:layout>
                <c:manualLayout>
                  <c:x val="-4.8736181085117007E-2"/>
                  <c:y val="4.3592076477993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F0B-4DAA-990B-4DFCD2A12F77}"/>
                </c:ext>
              </c:extLst>
            </c:dLbl>
            <c:dLbl>
              <c:idx val="4"/>
              <c:layout>
                <c:manualLayout>
                  <c:x val="-5.1261208151640862E-2"/>
                  <c:y val="5.05778785126163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F0B-4DAA-990B-4DFCD2A12F77}"/>
                </c:ext>
              </c:extLst>
            </c:dLbl>
            <c:dLbl>
              <c:idx val="5"/>
              <c:layout>
                <c:manualLayout>
                  <c:x val="-8.4008559435636787E-2"/>
                  <c:y val="-6.07042611420877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F0B-4DAA-990B-4DFCD2A12F77}"/>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一時保護件数の推移!$C$2:$H$2</c:f>
              <c:strCache>
                <c:ptCount val="6"/>
                <c:pt idx="0">
                  <c:v>H24</c:v>
                </c:pt>
                <c:pt idx="1">
                  <c:v>H25</c:v>
                </c:pt>
                <c:pt idx="2">
                  <c:v>H26</c:v>
                </c:pt>
                <c:pt idx="3">
                  <c:v>H27</c:v>
                </c:pt>
                <c:pt idx="4">
                  <c:v>H28</c:v>
                </c:pt>
                <c:pt idx="5">
                  <c:v>H29</c:v>
                </c:pt>
              </c:strCache>
            </c:strRef>
          </c:cat>
          <c:val>
            <c:numRef>
              <c:f>一時保護件数の推移!$C$4:$H$4</c:f>
              <c:numCache>
                <c:formatCode>#,##0_);[Red]\(#,##0\)</c:formatCode>
                <c:ptCount val="6"/>
                <c:pt idx="0">
                  <c:v>780</c:v>
                </c:pt>
                <c:pt idx="1">
                  <c:v>902</c:v>
                </c:pt>
                <c:pt idx="2">
                  <c:v>909</c:v>
                </c:pt>
                <c:pt idx="3">
                  <c:v>1054</c:v>
                </c:pt>
                <c:pt idx="4">
                  <c:v>1125</c:v>
                </c:pt>
                <c:pt idx="5">
                  <c:v>1190</c:v>
                </c:pt>
              </c:numCache>
            </c:numRef>
          </c:val>
          <c:smooth val="0"/>
          <c:extLst>
            <c:ext xmlns:c16="http://schemas.microsoft.com/office/drawing/2014/chart" uri="{C3380CC4-5D6E-409C-BE32-E72D297353CC}">
              <c16:uniqueId val="{0000000D-0F0B-4DAA-990B-4DFCD2A12F77}"/>
            </c:ext>
          </c:extLst>
        </c:ser>
        <c:dLbls>
          <c:showLegendKey val="0"/>
          <c:showVal val="0"/>
          <c:showCatName val="0"/>
          <c:showSerName val="0"/>
          <c:showPercent val="0"/>
          <c:showBubbleSize val="0"/>
        </c:dLbls>
        <c:marker val="1"/>
        <c:smooth val="0"/>
        <c:axId val="2096639440"/>
        <c:axId val="2096644432"/>
      </c:lineChart>
      <c:catAx>
        <c:axId val="202634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26359056"/>
        <c:crosses val="autoZero"/>
        <c:auto val="1"/>
        <c:lblAlgn val="ctr"/>
        <c:lblOffset val="100"/>
        <c:noMultiLvlLbl val="0"/>
      </c:catAx>
      <c:valAx>
        <c:axId val="2026359056"/>
        <c:scaling>
          <c:orientation val="minMax"/>
          <c:max val="2200"/>
          <c:min val="1650"/>
        </c:scaling>
        <c:delete val="0"/>
        <c:axPos val="l"/>
        <c:majorGridlines>
          <c:spPr>
            <a:ln w="12700"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26348656"/>
        <c:crosses val="autoZero"/>
        <c:crossBetween val="between"/>
      </c:valAx>
      <c:valAx>
        <c:axId val="2096644432"/>
        <c:scaling>
          <c:orientation val="minMax"/>
          <c:max val="1500"/>
          <c:min val="750"/>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96639440"/>
        <c:crosses val="max"/>
        <c:crossBetween val="between"/>
        <c:majorUnit val="500"/>
      </c:valAx>
      <c:catAx>
        <c:axId val="2096639440"/>
        <c:scaling>
          <c:orientation val="minMax"/>
        </c:scaling>
        <c:delete val="1"/>
        <c:axPos val="b"/>
        <c:numFmt formatCode="General" sourceLinked="1"/>
        <c:majorTickMark val="out"/>
        <c:minorTickMark val="none"/>
        <c:tickLblPos val="nextTo"/>
        <c:crossAx val="2096644432"/>
        <c:crosses val="autoZero"/>
        <c:auto val="1"/>
        <c:lblAlgn val="ctr"/>
        <c:lblOffset val="100"/>
        <c:noMultiLvlLbl val="0"/>
      </c:catAx>
      <c:spPr>
        <a:noFill/>
        <a:ln>
          <a:noFill/>
        </a:ln>
        <a:effectLst/>
      </c:spPr>
    </c:plotArea>
    <c:legend>
      <c:legendPos val="b"/>
      <c:layout>
        <c:manualLayout>
          <c:xMode val="edge"/>
          <c:yMode val="edge"/>
          <c:x val="3.9899553301632432E-2"/>
          <c:y val="0.17319925928738539"/>
          <c:w val="0.41261662617834866"/>
          <c:h val="0.106224139605980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1587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ja-JP" altLang="en-US" sz="1200" b="1"/>
              <a:t>大都市における</a:t>
            </a:r>
            <a:r>
              <a:rPr lang="ja-JP" sz="1200" b="1"/>
              <a:t>高齢化率の推移</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Sheet1!$A$3</c:f>
              <c:strCache>
                <c:ptCount val="1"/>
                <c:pt idx="0">
                  <c:v>東京都</c:v>
                </c:pt>
              </c:strCache>
            </c:strRef>
          </c:tx>
          <c:spPr>
            <a:ln w="28575" cap="rnd">
              <a:solidFill>
                <a:srgbClr val="0070C0"/>
              </a:solidFill>
              <a:round/>
            </a:ln>
            <a:effectLst/>
          </c:spPr>
          <c:marker>
            <c:symbol val="square"/>
            <c:size val="6"/>
            <c:spPr>
              <a:solidFill>
                <a:schemeClr val="accent1"/>
              </a:solidFill>
              <a:ln w="9525">
                <a:solidFill>
                  <a:schemeClr val="accent1"/>
                </a:solidFill>
              </a:ln>
              <a:effectLst/>
            </c:spPr>
          </c:marker>
          <c:dLbls>
            <c:dLbl>
              <c:idx val="0"/>
              <c:layout>
                <c:manualLayout>
                  <c:x val="-4.2986220472440946E-2"/>
                  <c:y val="-3.012722368037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D0-46F0-A0BE-197FEF2A5EBE}"/>
                </c:ext>
              </c:extLst>
            </c:dLbl>
            <c:dLbl>
              <c:idx val="1"/>
              <c:delete val="1"/>
              <c:extLst>
                <c:ext xmlns:c15="http://schemas.microsoft.com/office/drawing/2012/chart" uri="{CE6537A1-D6FC-4f65-9D91-7224C49458BB}"/>
                <c:ext xmlns:c16="http://schemas.microsoft.com/office/drawing/2014/chart" uri="{C3380CC4-5D6E-409C-BE32-E72D297353CC}">
                  <c16:uniqueId val="{00000001-12D0-46F0-A0BE-197FEF2A5EBE}"/>
                </c:ext>
              </c:extLst>
            </c:dLbl>
            <c:dLbl>
              <c:idx val="2"/>
              <c:layout>
                <c:manualLayout>
                  <c:x val="-4.5763998250218721E-2"/>
                  <c:y val="-2.54975940507436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D0-46F0-A0BE-197FEF2A5EBE}"/>
                </c:ext>
              </c:extLst>
            </c:dLbl>
            <c:dLbl>
              <c:idx val="3"/>
              <c:delete val="1"/>
              <c:extLst>
                <c:ext xmlns:c15="http://schemas.microsoft.com/office/drawing/2012/chart" uri="{CE6537A1-D6FC-4f65-9D91-7224C49458BB}"/>
                <c:ext xmlns:c16="http://schemas.microsoft.com/office/drawing/2014/chart" uri="{C3380CC4-5D6E-409C-BE32-E72D297353CC}">
                  <c16:uniqueId val="{00000003-12D0-46F0-A0BE-197FEF2A5EBE}"/>
                </c:ext>
              </c:extLst>
            </c:dLbl>
            <c:dLbl>
              <c:idx val="4"/>
              <c:layout>
                <c:manualLayout>
                  <c:x val="-4.2986220472440995E-2"/>
                  <c:y val="4.39468503937008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D0-46F0-A0BE-197FEF2A5EBE}"/>
                </c:ext>
              </c:extLst>
            </c:dLbl>
            <c:dLbl>
              <c:idx val="5"/>
              <c:delete val="1"/>
              <c:extLst>
                <c:ext xmlns:c15="http://schemas.microsoft.com/office/drawing/2012/chart" uri="{CE6537A1-D6FC-4f65-9D91-7224C49458BB}"/>
                <c:ext xmlns:c16="http://schemas.microsoft.com/office/drawing/2014/chart" uri="{C3380CC4-5D6E-409C-BE32-E72D297353CC}">
                  <c16:uniqueId val="{00000005-12D0-46F0-A0BE-197FEF2A5EBE}"/>
                </c:ext>
              </c:extLst>
            </c:dLbl>
            <c:dLbl>
              <c:idx val="7"/>
              <c:delete val="1"/>
              <c:extLst>
                <c:ext xmlns:c15="http://schemas.microsoft.com/office/drawing/2012/chart" uri="{CE6537A1-D6FC-4f65-9D91-7224C49458BB}"/>
                <c:ext xmlns:c16="http://schemas.microsoft.com/office/drawing/2014/chart" uri="{C3380CC4-5D6E-409C-BE32-E72D297353CC}">
                  <c16:uniqueId val="{00000006-12D0-46F0-A0BE-197FEF2A5EBE}"/>
                </c:ext>
              </c:extLst>
            </c:dLbl>
            <c:dLbl>
              <c:idx val="9"/>
              <c:delete val="1"/>
              <c:extLst>
                <c:ext xmlns:c15="http://schemas.microsoft.com/office/drawing/2012/chart" uri="{CE6537A1-D6FC-4f65-9D91-7224C49458BB}"/>
                <c:ext xmlns:c16="http://schemas.microsoft.com/office/drawing/2014/chart" uri="{C3380CC4-5D6E-409C-BE32-E72D297353CC}">
                  <c16:uniqueId val="{00000007-12D0-46F0-A0BE-197FEF2A5EBE}"/>
                </c:ext>
              </c:extLst>
            </c:dLbl>
            <c:dLbl>
              <c:idx val="10"/>
              <c:tx>
                <c:rich>
                  <a:bodyPr/>
                  <a:lstStyle/>
                  <a:p>
                    <a:fld id="{C1916618-A776-41E8-9361-D52B0907762C}" type="VALUE">
                      <a:rPr lang="en-US" altLang="ja-JP"/>
                      <a:pPr/>
                      <a:t>[値]</a:t>
                    </a:fld>
                    <a:r>
                      <a:rPr lang="en-US" altLang="ja-JP"/>
                      <a:t>.0</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2D0-46F0-A0BE-197FEF2A5E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Sheet1!$B$2:$L$2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Sheet1!$B$3:$L$3</c:f>
              <c:numCache>
                <c:formatCode>General</c:formatCode>
                <c:ptCount val="11"/>
                <c:pt idx="0">
                  <c:v>19.7</c:v>
                </c:pt>
                <c:pt idx="1">
                  <c:v>20.2</c:v>
                </c:pt>
                <c:pt idx="2">
                  <c:v>20.9</c:v>
                </c:pt>
                <c:pt idx="3">
                  <c:v>20.399999999999999</c:v>
                </c:pt>
                <c:pt idx="4">
                  <c:v>20.6</c:v>
                </c:pt>
                <c:pt idx="5">
                  <c:v>21.3</c:v>
                </c:pt>
                <c:pt idx="6">
                  <c:v>21.9</c:v>
                </c:pt>
                <c:pt idx="7">
                  <c:v>22.5</c:v>
                </c:pt>
                <c:pt idx="8">
                  <c:v>22.7</c:v>
                </c:pt>
                <c:pt idx="9">
                  <c:v>22.9</c:v>
                </c:pt>
                <c:pt idx="10">
                  <c:v>23</c:v>
                </c:pt>
              </c:numCache>
            </c:numRef>
          </c:val>
          <c:smooth val="0"/>
          <c:extLst>
            <c:ext xmlns:c16="http://schemas.microsoft.com/office/drawing/2014/chart" uri="{C3380CC4-5D6E-409C-BE32-E72D297353CC}">
              <c16:uniqueId val="{00000009-12D0-46F0-A0BE-197FEF2A5EBE}"/>
            </c:ext>
          </c:extLst>
        </c:ser>
        <c:ser>
          <c:idx val="1"/>
          <c:order val="1"/>
          <c:tx>
            <c:strRef>
              <c:f>Sheet1!$A$4</c:f>
              <c:strCache>
                <c:ptCount val="1"/>
                <c:pt idx="0">
                  <c:v>大阪府</c:v>
                </c:pt>
              </c:strCache>
            </c:strRef>
          </c:tx>
          <c:spPr>
            <a:ln w="28575" cap="rnd">
              <a:solidFill>
                <a:schemeClr val="accent2"/>
              </a:solidFill>
              <a:round/>
            </a:ln>
            <a:effectLst/>
          </c:spPr>
          <c:marker>
            <c:symbol val="circle"/>
            <c:size val="6"/>
            <c:spPr>
              <a:solidFill>
                <a:schemeClr val="accent2"/>
              </a:solidFill>
              <a:ln w="9525">
                <a:noFill/>
              </a:ln>
              <a:effectLst/>
            </c:spPr>
          </c:marker>
          <c:dLbls>
            <c:dLbl>
              <c:idx val="0"/>
              <c:layout>
                <c:manualLayout>
                  <c:x val="-6.2074992636609705E-2"/>
                  <c:y val="-5.074300389902776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11557942894489605"/>
                      <c:h val="6.7264025046763293E-2"/>
                    </c:manualLayout>
                  </c15:layout>
                </c:ext>
                <c:ext xmlns:c16="http://schemas.microsoft.com/office/drawing/2014/chart" uri="{C3380CC4-5D6E-409C-BE32-E72D297353CC}">
                  <c16:uniqueId val="{0000000A-12D0-46F0-A0BE-197FEF2A5EBE}"/>
                </c:ext>
              </c:extLst>
            </c:dLbl>
            <c:dLbl>
              <c:idx val="1"/>
              <c:delete val="1"/>
              <c:extLst>
                <c:ext xmlns:c15="http://schemas.microsoft.com/office/drawing/2012/chart" uri="{CE6537A1-D6FC-4f65-9D91-7224C49458BB}"/>
                <c:ext xmlns:c16="http://schemas.microsoft.com/office/drawing/2014/chart" uri="{C3380CC4-5D6E-409C-BE32-E72D297353CC}">
                  <c16:uniqueId val="{0000000B-12D0-46F0-A0BE-197FEF2A5EBE}"/>
                </c:ext>
              </c:extLst>
            </c:dLbl>
            <c:dLbl>
              <c:idx val="2"/>
              <c:tx>
                <c:rich>
                  <a:bodyPr/>
                  <a:lstStyle/>
                  <a:p>
                    <a:fld id="{CDEF6BCF-6981-4A62-95A1-A5F61DE2785F}" type="VALUE">
                      <a:rPr lang="en-US" altLang="ja-JP"/>
                      <a:pPr/>
                      <a:t>[値]</a:t>
                    </a:fld>
                    <a:r>
                      <a:rPr lang="en-US" altLang="ja-JP"/>
                      <a:t>.0</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12D0-46F0-A0BE-197FEF2A5EBE}"/>
                </c:ext>
              </c:extLst>
            </c:dLbl>
            <c:dLbl>
              <c:idx val="3"/>
              <c:delete val="1"/>
              <c:extLst>
                <c:ext xmlns:c15="http://schemas.microsoft.com/office/drawing/2012/chart" uri="{CE6537A1-D6FC-4f65-9D91-7224C49458BB}"/>
                <c:ext xmlns:c16="http://schemas.microsoft.com/office/drawing/2014/chart" uri="{C3380CC4-5D6E-409C-BE32-E72D297353CC}">
                  <c16:uniqueId val="{0000000D-12D0-46F0-A0BE-197FEF2A5EBE}"/>
                </c:ext>
              </c:extLst>
            </c:dLbl>
            <c:dLbl>
              <c:idx val="5"/>
              <c:delete val="1"/>
              <c:extLst>
                <c:ext xmlns:c15="http://schemas.microsoft.com/office/drawing/2012/chart" uri="{CE6537A1-D6FC-4f65-9D91-7224C49458BB}"/>
                <c:ext xmlns:c16="http://schemas.microsoft.com/office/drawing/2014/chart" uri="{C3380CC4-5D6E-409C-BE32-E72D297353CC}">
                  <c16:uniqueId val="{0000000E-12D0-46F0-A0BE-197FEF2A5EBE}"/>
                </c:ext>
              </c:extLst>
            </c:dLbl>
            <c:dLbl>
              <c:idx val="7"/>
              <c:delete val="1"/>
              <c:extLst>
                <c:ext xmlns:c15="http://schemas.microsoft.com/office/drawing/2012/chart" uri="{CE6537A1-D6FC-4f65-9D91-7224C49458BB}"/>
                <c:ext xmlns:c16="http://schemas.microsoft.com/office/drawing/2014/chart" uri="{C3380CC4-5D6E-409C-BE32-E72D297353CC}">
                  <c16:uniqueId val="{0000000F-12D0-46F0-A0BE-197FEF2A5EBE}"/>
                </c:ext>
              </c:extLst>
            </c:dLbl>
            <c:dLbl>
              <c:idx val="9"/>
              <c:delete val="1"/>
              <c:extLst>
                <c:ext xmlns:c15="http://schemas.microsoft.com/office/drawing/2012/chart" uri="{CE6537A1-D6FC-4f65-9D91-7224C49458BB}"/>
                <c:ext xmlns:c16="http://schemas.microsoft.com/office/drawing/2014/chart" uri="{C3380CC4-5D6E-409C-BE32-E72D297353CC}">
                  <c16:uniqueId val="{00000010-12D0-46F0-A0BE-197FEF2A5E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Sheet1!$B$2:$L$2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Sheet1!$B$4:$L$4</c:f>
              <c:numCache>
                <c:formatCode>General</c:formatCode>
                <c:ptCount val="11"/>
                <c:pt idx="0">
                  <c:v>20.5</c:v>
                </c:pt>
                <c:pt idx="1">
                  <c:v>21.2</c:v>
                </c:pt>
                <c:pt idx="2">
                  <c:v>22</c:v>
                </c:pt>
                <c:pt idx="3">
                  <c:v>22.4</c:v>
                </c:pt>
                <c:pt idx="4">
                  <c:v>22.7</c:v>
                </c:pt>
                <c:pt idx="5">
                  <c:v>23.7</c:v>
                </c:pt>
                <c:pt idx="6">
                  <c:v>24.7</c:v>
                </c:pt>
                <c:pt idx="7">
                  <c:v>25.7</c:v>
                </c:pt>
                <c:pt idx="8">
                  <c:v>26.2</c:v>
                </c:pt>
                <c:pt idx="9">
                  <c:v>26.8</c:v>
                </c:pt>
                <c:pt idx="10">
                  <c:v>27.2</c:v>
                </c:pt>
              </c:numCache>
            </c:numRef>
          </c:val>
          <c:smooth val="0"/>
          <c:extLst>
            <c:ext xmlns:c16="http://schemas.microsoft.com/office/drawing/2014/chart" uri="{C3380CC4-5D6E-409C-BE32-E72D297353CC}">
              <c16:uniqueId val="{00000011-12D0-46F0-A0BE-197FEF2A5EBE}"/>
            </c:ext>
          </c:extLst>
        </c:ser>
        <c:ser>
          <c:idx val="2"/>
          <c:order val="2"/>
          <c:tx>
            <c:strRef>
              <c:f>Sheet1!$A$5</c:f>
              <c:strCache>
                <c:ptCount val="1"/>
                <c:pt idx="0">
                  <c:v>愛知県</c:v>
                </c:pt>
              </c:strCache>
            </c:strRef>
          </c:tx>
          <c:spPr>
            <a:ln w="28575" cap="rnd">
              <a:solidFill>
                <a:srgbClr val="00B050"/>
              </a:solidFill>
              <a:round/>
            </a:ln>
            <a:effectLst/>
          </c:spPr>
          <c:marker>
            <c:symbol val="diamond"/>
            <c:size val="7"/>
            <c:spPr>
              <a:solidFill>
                <a:srgbClr val="00B050"/>
              </a:solidFill>
              <a:ln w="9525">
                <a:solidFill>
                  <a:schemeClr val="accent3"/>
                </a:solidFill>
              </a:ln>
              <a:effectLst/>
            </c:spPr>
          </c:marker>
          <c:dLbls>
            <c:dLbl>
              <c:idx val="0"/>
              <c:layout>
                <c:manualLayout>
                  <c:x val="-4.8541776027996503E-2"/>
                  <c:y val="3.93864829396325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2D0-46F0-A0BE-197FEF2A5EBE}"/>
                </c:ext>
              </c:extLst>
            </c:dLbl>
            <c:dLbl>
              <c:idx val="1"/>
              <c:delete val="1"/>
              <c:extLst>
                <c:ext xmlns:c15="http://schemas.microsoft.com/office/drawing/2012/chart" uri="{CE6537A1-D6FC-4f65-9D91-7224C49458BB}"/>
                <c:ext xmlns:c16="http://schemas.microsoft.com/office/drawing/2014/chart" uri="{C3380CC4-5D6E-409C-BE32-E72D297353CC}">
                  <c16:uniqueId val="{00000013-12D0-46F0-A0BE-197FEF2A5EBE}"/>
                </c:ext>
              </c:extLst>
            </c:dLbl>
            <c:dLbl>
              <c:idx val="2"/>
              <c:layout>
                <c:manualLayout>
                  <c:x val="-4.0208442694663164E-2"/>
                  <c:y val="3.9386482939632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2D0-46F0-A0BE-197FEF2A5EBE}"/>
                </c:ext>
              </c:extLst>
            </c:dLbl>
            <c:dLbl>
              <c:idx val="3"/>
              <c:delete val="1"/>
              <c:extLst>
                <c:ext xmlns:c15="http://schemas.microsoft.com/office/drawing/2012/chart" uri="{CE6537A1-D6FC-4f65-9D91-7224C49458BB}"/>
                <c:ext xmlns:c16="http://schemas.microsoft.com/office/drawing/2014/chart" uri="{C3380CC4-5D6E-409C-BE32-E72D297353CC}">
                  <c16:uniqueId val="{00000015-12D0-46F0-A0BE-197FEF2A5EBE}"/>
                </c:ext>
              </c:extLst>
            </c:dLbl>
            <c:dLbl>
              <c:idx val="4"/>
              <c:layout>
                <c:manualLayout>
                  <c:x val="-4.5763998250218776E-2"/>
                  <c:y val="-3.93172207640712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2D0-46F0-A0BE-197FEF2A5EBE}"/>
                </c:ext>
              </c:extLst>
            </c:dLbl>
            <c:dLbl>
              <c:idx val="5"/>
              <c:delete val="1"/>
              <c:extLst>
                <c:ext xmlns:c15="http://schemas.microsoft.com/office/drawing/2012/chart" uri="{CE6537A1-D6FC-4f65-9D91-7224C49458BB}"/>
                <c:ext xmlns:c16="http://schemas.microsoft.com/office/drawing/2014/chart" uri="{C3380CC4-5D6E-409C-BE32-E72D297353CC}">
                  <c16:uniqueId val="{00000017-12D0-46F0-A0BE-197FEF2A5EBE}"/>
                </c:ext>
              </c:extLst>
            </c:dLbl>
            <c:dLbl>
              <c:idx val="6"/>
              <c:layout>
                <c:manualLayout>
                  <c:x val="-4.5763998250218721E-2"/>
                  <c:y val="-4.394685039370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2D0-46F0-A0BE-197FEF2A5EBE}"/>
                </c:ext>
              </c:extLst>
            </c:dLbl>
            <c:dLbl>
              <c:idx val="7"/>
              <c:delete val="1"/>
              <c:extLst>
                <c:ext xmlns:c15="http://schemas.microsoft.com/office/drawing/2012/chart" uri="{CE6537A1-D6FC-4f65-9D91-7224C49458BB}"/>
                <c:ext xmlns:c16="http://schemas.microsoft.com/office/drawing/2014/chart" uri="{C3380CC4-5D6E-409C-BE32-E72D297353CC}">
                  <c16:uniqueId val="{00000019-12D0-46F0-A0BE-197FEF2A5EBE}"/>
                </c:ext>
              </c:extLst>
            </c:dLbl>
            <c:dLbl>
              <c:idx val="8"/>
              <c:layout>
                <c:manualLayout>
                  <c:x val="-4.5763998250218825E-2"/>
                  <c:y val="-4.394685039370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2D0-46F0-A0BE-197FEF2A5EBE}"/>
                </c:ext>
              </c:extLst>
            </c:dLbl>
            <c:dLbl>
              <c:idx val="9"/>
              <c:delete val="1"/>
              <c:extLst>
                <c:ext xmlns:c15="http://schemas.microsoft.com/office/drawing/2012/chart" uri="{CE6537A1-D6FC-4f65-9D91-7224C49458BB}"/>
                <c:ext xmlns:c16="http://schemas.microsoft.com/office/drawing/2014/chart" uri="{C3380CC4-5D6E-409C-BE32-E72D297353CC}">
                  <c16:uniqueId val="{0000001B-12D0-46F0-A0BE-197FEF2A5EBE}"/>
                </c:ext>
              </c:extLst>
            </c:dLbl>
            <c:dLbl>
              <c:idx val="10"/>
              <c:layout>
                <c:manualLayout>
                  <c:x val="-4.1108705161854768E-2"/>
                  <c:y val="-4.3946850393700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2D0-46F0-A0BE-197FEF2A5E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Sheet1!$B$2:$L$2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Sheet1!$B$5:$L$5</c:f>
              <c:numCache>
                <c:formatCode>General</c:formatCode>
                <c:ptCount val="11"/>
                <c:pt idx="0">
                  <c:v>18.600000000000001</c:v>
                </c:pt>
                <c:pt idx="1">
                  <c:v>19.2</c:v>
                </c:pt>
                <c:pt idx="2">
                  <c:v>19.8</c:v>
                </c:pt>
                <c:pt idx="3">
                  <c:v>20.3</c:v>
                </c:pt>
                <c:pt idx="4">
                  <c:v>20.6</c:v>
                </c:pt>
                <c:pt idx="5">
                  <c:v>21.4</c:v>
                </c:pt>
                <c:pt idx="6">
                  <c:v>22.3</c:v>
                </c:pt>
                <c:pt idx="7">
                  <c:v>23.2</c:v>
                </c:pt>
                <c:pt idx="8">
                  <c:v>23.8</c:v>
                </c:pt>
                <c:pt idx="9">
                  <c:v>24.3</c:v>
                </c:pt>
                <c:pt idx="10">
                  <c:v>24.6</c:v>
                </c:pt>
              </c:numCache>
            </c:numRef>
          </c:val>
          <c:smooth val="0"/>
          <c:extLst>
            <c:ext xmlns:c16="http://schemas.microsoft.com/office/drawing/2014/chart" uri="{C3380CC4-5D6E-409C-BE32-E72D297353CC}">
              <c16:uniqueId val="{0000001D-12D0-46F0-A0BE-197FEF2A5EBE}"/>
            </c:ext>
          </c:extLst>
        </c:ser>
        <c:dLbls>
          <c:dLblPos val="ctr"/>
          <c:showLegendKey val="0"/>
          <c:showVal val="1"/>
          <c:showCatName val="0"/>
          <c:showSerName val="0"/>
          <c:showPercent val="0"/>
          <c:showBubbleSize val="0"/>
        </c:dLbls>
        <c:marker val="1"/>
        <c:smooth val="0"/>
        <c:axId val="725640496"/>
        <c:axId val="725642160"/>
      </c:lineChart>
      <c:catAx>
        <c:axId val="72564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25642160"/>
        <c:crosses val="autoZero"/>
        <c:auto val="1"/>
        <c:lblAlgn val="ctr"/>
        <c:lblOffset val="100"/>
        <c:noMultiLvlLbl val="0"/>
      </c:catAx>
      <c:valAx>
        <c:axId val="725642160"/>
        <c:scaling>
          <c:orientation val="minMax"/>
          <c:max val="30"/>
          <c:min val="16"/>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25640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b="1" dirty="0"/>
              <a:t>大都市（大阪府・東京都・愛知県）の人口推移と将来推計（</a:t>
            </a:r>
            <a:r>
              <a:rPr lang="en-US" altLang="ja-JP" sz="1200" b="1" dirty="0"/>
              <a:t>1965</a:t>
            </a:r>
            <a:r>
              <a:rPr lang="ja-JP" altLang="en-US" sz="1200" b="1" dirty="0"/>
              <a:t>年～</a:t>
            </a:r>
            <a:r>
              <a:rPr lang="en-US" altLang="ja-JP" sz="1200" b="1" dirty="0"/>
              <a:t>2040</a:t>
            </a:r>
            <a:r>
              <a:rPr lang="ja-JP" altLang="en-US" sz="1200" b="1" dirty="0"/>
              <a:t>年）</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1"/>
            <c:marker>
              <c:symbol val="circle"/>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1-A0AA-40F2-A371-88C16389E8A7}"/>
              </c:ext>
            </c:extLst>
          </c:dPt>
          <c:dPt>
            <c:idx val="12"/>
            <c:marker>
              <c:symbol val="circle"/>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3-A0AA-40F2-A371-88C16389E8A7}"/>
              </c:ext>
            </c:extLst>
          </c:dPt>
          <c:dPt>
            <c:idx val="13"/>
            <c:marker>
              <c:symbol val="circle"/>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5-A0AA-40F2-A371-88C16389E8A7}"/>
              </c:ext>
            </c:extLst>
          </c:dPt>
          <c:dPt>
            <c:idx val="14"/>
            <c:marker>
              <c:symbol val="circle"/>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7-A0AA-40F2-A371-88C16389E8A7}"/>
              </c:ext>
            </c:extLst>
          </c:dPt>
          <c:dPt>
            <c:idx val="15"/>
            <c:marker>
              <c:symbol val="circle"/>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9-A0AA-40F2-A371-88C16389E8A7}"/>
              </c:ext>
            </c:extLst>
          </c:dPt>
          <c:dPt>
            <c:idx val="16"/>
            <c:marker>
              <c:symbol val="circle"/>
              <c:size val="5"/>
              <c:spPr>
                <a:solidFill>
                  <a:schemeClr val="accent1"/>
                </a:solidFill>
                <a:ln w="9525">
                  <a:solidFill>
                    <a:schemeClr val="accent1"/>
                  </a:solidFill>
                </a:ln>
                <a:effectLst/>
              </c:spPr>
            </c:marker>
            <c:bubble3D val="0"/>
            <c:spPr>
              <a:ln w="28575" cap="rnd">
                <a:solidFill>
                  <a:schemeClr val="accent1"/>
                </a:solidFill>
                <a:prstDash val="sysDot"/>
                <a:round/>
              </a:ln>
              <a:effectLst/>
            </c:spPr>
            <c:extLst>
              <c:ext xmlns:c16="http://schemas.microsoft.com/office/drawing/2014/chart" uri="{C3380CC4-5D6E-409C-BE32-E72D297353CC}">
                <c16:uniqueId val="{0000000B-A0AA-40F2-A371-88C16389E8A7}"/>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'人口推計（愛知、東京、大阪）'!$C$5:$S$5</c:f>
              <c:numCache>
                <c:formatCode>General</c:formatCode>
                <c:ptCount val="17"/>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numCache>
            </c:numRef>
          </c:cat>
          <c:val>
            <c:numRef>
              <c:f>'人口推計（愛知、東京、大阪）'!$C$6:$S$6</c:f>
              <c:numCache>
                <c:formatCode>#,##0_ </c:formatCode>
                <c:ptCount val="17"/>
                <c:pt idx="0">
                  <c:v>665.71889999999996</c:v>
                </c:pt>
                <c:pt idx="1">
                  <c:v>762.048</c:v>
                </c:pt>
                <c:pt idx="2">
                  <c:v>827.89250000000004</c:v>
                </c:pt>
                <c:pt idx="3">
                  <c:v>847.34460000000001</c:v>
                </c:pt>
                <c:pt idx="4">
                  <c:v>866.80949999999996</c:v>
                </c:pt>
                <c:pt idx="5">
                  <c:v>873.45159999999998</c:v>
                </c:pt>
                <c:pt idx="6">
                  <c:v>879.72680000000003</c:v>
                </c:pt>
                <c:pt idx="7">
                  <c:v>880.50810000000001</c:v>
                </c:pt>
                <c:pt idx="8">
                  <c:v>881.71659999999997</c:v>
                </c:pt>
                <c:pt idx="9">
                  <c:v>886.52449999999999</c:v>
                </c:pt>
                <c:pt idx="10">
                  <c:v>883.94690000000003</c:v>
                </c:pt>
                <c:pt idx="11">
                  <c:v>874.28356021677848</c:v>
                </c:pt>
                <c:pt idx="12">
                  <c:v>856.19393226808995</c:v>
                </c:pt>
                <c:pt idx="13">
                  <c:v>832.8289351216979</c:v>
                </c:pt>
                <c:pt idx="14">
                  <c:v>805.65047350409964</c:v>
                </c:pt>
                <c:pt idx="15">
                  <c:v>776.14465712587912</c:v>
                </c:pt>
                <c:pt idx="16">
                  <c:v>747.82054534903932</c:v>
                </c:pt>
              </c:numCache>
            </c:numRef>
          </c:val>
          <c:smooth val="0"/>
          <c:extLst>
            <c:ext xmlns:c16="http://schemas.microsoft.com/office/drawing/2014/chart" uri="{C3380CC4-5D6E-409C-BE32-E72D297353CC}">
              <c16:uniqueId val="{0000000C-A0AA-40F2-A371-88C16389E8A7}"/>
            </c:ext>
          </c:extLst>
        </c:ser>
        <c:ser>
          <c:idx val="1"/>
          <c:order val="1"/>
          <c:spPr>
            <a:ln w="28575" cap="rnd">
              <a:solidFill>
                <a:schemeClr val="accent2"/>
              </a:solidFill>
              <a:round/>
            </a:ln>
            <a:effectLst/>
          </c:spPr>
          <c:marker>
            <c:symbol val="square"/>
            <c:size val="5"/>
            <c:spPr>
              <a:solidFill>
                <a:schemeClr val="accent2"/>
              </a:solidFill>
              <a:ln w="9525">
                <a:solidFill>
                  <a:schemeClr val="accent2"/>
                </a:solidFill>
              </a:ln>
              <a:effectLst/>
            </c:spPr>
          </c:marker>
          <c:dPt>
            <c:idx val="11"/>
            <c:marker>
              <c:symbol val="square"/>
              <c:size val="5"/>
              <c:spPr>
                <a:solidFill>
                  <a:schemeClr val="accent2"/>
                </a:solidFill>
                <a:ln w="9525">
                  <a:solidFill>
                    <a:schemeClr val="accent2"/>
                  </a:solidFill>
                </a:ln>
                <a:effectLst/>
              </c:spPr>
            </c:marker>
            <c:bubble3D val="0"/>
            <c:spPr>
              <a:ln w="28575" cap="rnd">
                <a:solidFill>
                  <a:schemeClr val="accent2"/>
                </a:solidFill>
                <a:prstDash val="sysDot"/>
                <a:round/>
              </a:ln>
              <a:effectLst/>
            </c:spPr>
            <c:extLst>
              <c:ext xmlns:c16="http://schemas.microsoft.com/office/drawing/2014/chart" uri="{C3380CC4-5D6E-409C-BE32-E72D297353CC}">
                <c16:uniqueId val="{0000000E-A0AA-40F2-A371-88C16389E8A7}"/>
              </c:ext>
            </c:extLst>
          </c:dPt>
          <c:dPt>
            <c:idx val="12"/>
            <c:marker>
              <c:symbol val="square"/>
              <c:size val="5"/>
              <c:spPr>
                <a:solidFill>
                  <a:schemeClr val="accent2"/>
                </a:solidFill>
                <a:ln w="9525">
                  <a:solidFill>
                    <a:schemeClr val="accent2"/>
                  </a:solidFill>
                </a:ln>
                <a:effectLst/>
              </c:spPr>
            </c:marker>
            <c:bubble3D val="0"/>
            <c:spPr>
              <a:ln w="28575" cap="rnd">
                <a:solidFill>
                  <a:schemeClr val="accent2"/>
                </a:solidFill>
                <a:prstDash val="sysDot"/>
                <a:round/>
              </a:ln>
              <a:effectLst/>
            </c:spPr>
            <c:extLst>
              <c:ext xmlns:c16="http://schemas.microsoft.com/office/drawing/2014/chart" uri="{C3380CC4-5D6E-409C-BE32-E72D297353CC}">
                <c16:uniqueId val="{00000010-A0AA-40F2-A371-88C16389E8A7}"/>
              </c:ext>
            </c:extLst>
          </c:dPt>
          <c:dPt>
            <c:idx val="13"/>
            <c:marker>
              <c:symbol val="square"/>
              <c:size val="5"/>
              <c:spPr>
                <a:solidFill>
                  <a:schemeClr val="accent2"/>
                </a:solidFill>
                <a:ln w="9525">
                  <a:solidFill>
                    <a:schemeClr val="accent2"/>
                  </a:solidFill>
                </a:ln>
                <a:effectLst/>
              </c:spPr>
            </c:marker>
            <c:bubble3D val="0"/>
            <c:spPr>
              <a:ln w="28575" cap="rnd">
                <a:solidFill>
                  <a:schemeClr val="accent2"/>
                </a:solidFill>
                <a:prstDash val="sysDot"/>
                <a:round/>
              </a:ln>
              <a:effectLst/>
            </c:spPr>
            <c:extLst>
              <c:ext xmlns:c16="http://schemas.microsoft.com/office/drawing/2014/chart" uri="{C3380CC4-5D6E-409C-BE32-E72D297353CC}">
                <c16:uniqueId val="{00000012-A0AA-40F2-A371-88C16389E8A7}"/>
              </c:ext>
            </c:extLst>
          </c:dPt>
          <c:dPt>
            <c:idx val="14"/>
            <c:marker>
              <c:symbol val="square"/>
              <c:size val="5"/>
              <c:spPr>
                <a:solidFill>
                  <a:schemeClr val="accent2"/>
                </a:solidFill>
                <a:ln w="9525">
                  <a:solidFill>
                    <a:schemeClr val="accent2"/>
                  </a:solidFill>
                </a:ln>
                <a:effectLst/>
              </c:spPr>
            </c:marker>
            <c:bubble3D val="0"/>
            <c:spPr>
              <a:ln w="28575" cap="rnd">
                <a:solidFill>
                  <a:schemeClr val="accent2"/>
                </a:solidFill>
                <a:prstDash val="sysDot"/>
                <a:round/>
              </a:ln>
              <a:effectLst/>
            </c:spPr>
            <c:extLst>
              <c:ext xmlns:c16="http://schemas.microsoft.com/office/drawing/2014/chart" uri="{C3380CC4-5D6E-409C-BE32-E72D297353CC}">
                <c16:uniqueId val="{00000014-A0AA-40F2-A371-88C16389E8A7}"/>
              </c:ext>
            </c:extLst>
          </c:dPt>
          <c:dPt>
            <c:idx val="15"/>
            <c:marker>
              <c:symbol val="square"/>
              <c:size val="5"/>
              <c:spPr>
                <a:solidFill>
                  <a:schemeClr val="accent2"/>
                </a:solidFill>
                <a:ln w="9525">
                  <a:solidFill>
                    <a:schemeClr val="accent2"/>
                  </a:solidFill>
                </a:ln>
                <a:effectLst/>
              </c:spPr>
            </c:marker>
            <c:bubble3D val="0"/>
            <c:spPr>
              <a:ln w="28575" cap="rnd">
                <a:solidFill>
                  <a:schemeClr val="accent2"/>
                </a:solidFill>
                <a:prstDash val="sysDot"/>
                <a:round/>
              </a:ln>
              <a:effectLst/>
            </c:spPr>
            <c:extLst>
              <c:ext xmlns:c16="http://schemas.microsoft.com/office/drawing/2014/chart" uri="{C3380CC4-5D6E-409C-BE32-E72D297353CC}">
                <c16:uniqueId val="{00000016-A0AA-40F2-A371-88C16389E8A7}"/>
              </c:ext>
            </c:extLst>
          </c:dPt>
          <c:dPt>
            <c:idx val="16"/>
            <c:marker>
              <c:symbol val="square"/>
              <c:size val="5"/>
              <c:spPr>
                <a:solidFill>
                  <a:schemeClr val="accent2"/>
                </a:solidFill>
                <a:ln w="9525">
                  <a:solidFill>
                    <a:schemeClr val="accent2"/>
                  </a:solidFill>
                </a:ln>
                <a:effectLst/>
              </c:spPr>
            </c:marker>
            <c:bubble3D val="0"/>
            <c:spPr>
              <a:ln w="28575" cap="rnd">
                <a:solidFill>
                  <a:schemeClr val="accent2"/>
                </a:solidFill>
                <a:prstDash val="sysDot"/>
                <a:round/>
              </a:ln>
              <a:effectLst/>
            </c:spPr>
            <c:extLst>
              <c:ext xmlns:c16="http://schemas.microsoft.com/office/drawing/2014/chart" uri="{C3380CC4-5D6E-409C-BE32-E72D297353CC}">
                <c16:uniqueId val="{00000018-A0AA-40F2-A371-88C16389E8A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'人口推計（愛知、東京、大阪）'!$C$5:$S$5</c:f>
              <c:numCache>
                <c:formatCode>General</c:formatCode>
                <c:ptCount val="17"/>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numCache>
            </c:numRef>
          </c:cat>
          <c:val>
            <c:numRef>
              <c:f>'人口推計（愛知、東京、大阪）'!$C$7:$S$7</c:f>
              <c:numCache>
                <c:formatCode>#,##0;[Red]#,##0</c:formatCode>
                <c:ptCount val="17"/>
                <c:pt idx="0">
                  <c:v>1087</c:v>
                </c:pt>
                <c:pt idx="1">
                  <c:v>1141</c:v>
                </c:pt>
                <c:pt idx="2">
                  <c:v>1167</c:v>
                </c:pt>
                <c:pt idx="3">
                  <c:v>1162</c:v>
                </c:pt>
                <c:pt idx="4">
                  <c:v>1183</c:v>
                </c:pt>
                <c:pt idx="5">
                  <c:v>1186</c:v>
                </c:pt>
                <c:pt idx="6">
                  <c:v>1177</c:v>
                </c:pt>
                <c:pt idx="7">
                  <c:v>1206</c:v>
                </c:pt>
                <c:pt idx="8">
                  <c:v>1257</c:v>
                </c:pt>
                <c:pt idx="9">
                  <c:v>1316</c:v>
                </c:pt>
                <c:pt idx="10">
                  <c:v>1352</c:v>
                </c:pt>
                <c:pt idx="11">
                  <c:v>1373</c:v>
                </c:pt>
                <c:pt idx="12">
                  <c:v>1385</c:v>
                </c:pt>
                <c:pt idx="13">
                  <c:v>1388</c:v>
                </c:pt>
                <c:pt idx="14">
                  <c:v>1385</c:v>
                </c:pt>
                <c:pt idx="15">
                  <c:v>1376</c:v>
                </c:pt>
                <c:pt idx="16">
                  <c:v>1361</c:v>
                </c:pt>
              </c:numCache>
            </c:numRef>
          </c:val>
          <c:smooth val="0"/>
          <c:extLst>
            <c:ext xmlns:c16="http://schemas.microsoft.com/office/drawing/2014/chart" uri="{C3380CC4-5D6E-409C-BE32-E72D297353CC}">
              <c16:uniqueId val="{00000019-A0AA-40F2-A371-88C16389E8A7}"/>
            </c:ext>
          </c:extLst>
        </c:ser>
        <c:ser>
          <c:idx val="2"/>
          <c:order val="2"/>
          <c:spPr>
            <a:ln w="28575" cap="rnd">
              <a:solidFill>
                <a:schemeClr val="accent3"/>
              </a:solidFill>
              <a:round/>
            </a:ln>
            <a:effectLst/>
          </c:spPr>
          <c:marker>
            <c:symbol val="diamond"/>
            <c:size val="6"/>
            <c:spPr>
              <a:solidFill>
                <a:schemeClr val="accent3"/>
              </a:solidFill>
              <a:ln w="9525">
                <a:solidFill>
                  <a:schemeClr val="accent3"/>
                </a:solidFill>
              </a:ln>
              <a:effectLst/>
            </c:spPr>
          </c:marker>
          <c:dPt>
            <c:idx val="11"/>
            <c:marker>
              <c:symbol val="diamond"/>
              <c:size val="6"/>
              <c:spPr>
                <a:solidFill>
                  <a:schemeClr val="accent3"/>
                </a:solidFill>
                <a:ln w="9525">
                  <a:solidFill>
                    <a:schemeClr val="accent3"/>
                  </a:solidFill>
                </a:ln>
                <a:effectLst/>
              </c:spPr>
            </c:marker>
            <c:bubble3D val="0"/>
            <c:spPr>
              <a:ln w="28575" cap="rnd">
                <a:solidFill>
                  <a:schemeClr val="accent3"/>
                </a:solidFill>
                <a:prstDash val="sysDot"/>
                <a:round/>
              </a:ln>
              <a:effectLst/>
            </c:spPr>
            <c:extLst>
              <c:ext xmlns:c16="http://schemas.microsoft.com/office/drawing/2014/chart" uri="{C3380CC4-5D6E-409C-BE32-E72D297353CC}">
                <c16:uniqueId val="{0000001B-A0AA-40F2-A371-88C16389E8A7}"/>
              </c:ext>
            </c:extLst>
          </c:dPt>
          <c:dPt>
            <c:idx val="12"/>
            <c:marker>
              <c:symbol val="diamond"/>
              <c:size val="6"/>
              <c:spPr>
                <a:solidFill>
                  <a:schemeClr val="accent3"/>
                </a:solidFill>
                <a:ln w="9525">
                  <a:solidFill>
                    <a:schemeClr val="accent3"/>
                  </a:solidFill>
                </a:ln>
                <a:effectLst/>
              </c:spPr>
            </c:marker>
            <c:bubble3D val="0"/>
            <c:spPr>
              <a:ln w="28575" cap="rnd">
                <a:solidFill>
                  <a:schemeClr val="accent3"/>
                </a:solidFill>
                <a:prstDash val="sysDot"/>
                <a:round/>
              </a:ln>
              <a:effectLst/>
            </c:spPr>
            <c:extLst>
              <c:ext xmlns:c16="http://schemas.microsoft.com/office/drawing/2014/chart" uri="{C3380CC4-5D6E-409C-BE32-E72D297353CC}">
                <c16:uniqueId val="{0000001D-A0AA-40F2-A371-88C16389E8A7}"/>
              </c:ext>
            </c:extLst>
          </c:dPt>
          <c:dPt>
            <c:idx val="13"/>
            <c:marker>
              <c:symbol val="diamond"/>
              <c:size val="6"/>
              <c:spPr>
                <a:solidFill>
                  <a:schemeClr val="accent3"/>
                </a:solidFill>
                <a:ln w="9525">
                  <a:solidFill>
                    <a:schemeClr val="accent3"/>
                  </a:solidFill>
                </a:ln>
                <a:effectLst/>
              </c:spPr>
            </c:marker>
            <c:bubble3D val="0"/>
            <c:spPr>
              <a:ln w="28575" cap="rnd">
                <a:solidFill>
                  <a:schemeClr val="accent3"/>
                </a:solidFill>
                <a:prstDash val="sysDot"/>
                <a:round/>
              </a:ln>
              <a:effectLst/>
            </c:spPr>
            <c:extLst>
              <c:ext xmlns:c16="http://schemas.microsoft.com/office/drawing/2014/chart" uri="{C3380CC4-5D6E-409C-BE32-E72D297353CC}">
                <c16:uniqueId val="{0000001F-A0AA-40F2-A371-88C16389E8A7}"/>
              </c:ext>
            </c:extLst>
          </c:dPt>
          <c:dPt>
            <c:idx val="14"/>
            <c:marker>
              <c:symbol val="diamond"/>
              <c:size val="6"/>
              <c:spPr>
                <a:solidFill>
                  <a:schemeClr val="accent3"/>
                </a:solidFill>
                <a:ln w="9525">
                  <a:solidFill>
                    <a:schemeClr val="accent3"/>
                  </a:solidFill>
                </a:ln>
                <a:effectLst/>
              </c:spPr>
            </c:marker>
            <c:bubble3D val="0"/>
            <c:spPr>
              <a:ln w="28575" cap="rnd">
                <a:solidFill>
                  <a:schemeClr val="accent3"/>
                </a:solidFill>
                <a:prstDash val="sysDot"/>
                <a:round/>
              </a:ln>
              <a:effectLst/>
            </c:spPr>
            <c:extLst>
              <c:ext xmlns:c16="http://schemas.microsoft.com/office/drawing/2014/chart" uri="{C3380CC4-5D6E-409C-BE32-E72D297353CC}">
                <c16:uniqueId val="{00000021-A0AA-40F2-A371-88C16389E8A7}"/>
              </c:ext>
            </c:extLst>
          </c:dPt>
          <c:dPt>
            <c:idx val="15"/>
            <c:marker>
              <c:symbol val="diamond"/>
              <c:size val="6"/>
              <c:spPr>
                <a:solidFill>
                  <a:schemeClr val="accent3"/>
                </a:solidFill>
                <a:ln w="9525">
                  <a:solidFill>
                    <a:schemeClr val="accent3"/>
                  </a:solidFill>
                </a:ln>
                <a:effectLst/>
              </c:spPr>
            </c:marker>
            <c:bubble3D val="0"/>
            <c:spPr>
              <a:ln w="28575" cap="rnd">
                <a:solidFill>
                  <a:schemeClr val="accent3"/>
                </a:solidFill>
                <a:prstDash val="sysDot"/>
                <a:round/>
              </a:ln>
              <a:effectLst/>
            </c:spPr>
            <c:extLst>
              <c:ext xmlns:c16="http://schemas.microsoft.com/office/drawing/2014/chart" uri="{C3380CC4-5D6E-409C-BE32-E72D297353CC}">
                <c16:uniqueId val="{00000023-A0AA-40F2-A371-88C16389E8A7}"/>
              </c:ext>
            </c:extLst>
          </c:dPt>
          <c:dPt>
            <c:idx val="16"/>
            <c:marker>
              <c:symbol val="diamond"/>
              <c:size val="6"/>
              <c:spPr>
                <a:solidFill>
                  <a:schemeClr val="accent3"/>
                </a:solidFill>
                <a:ln w="9525">
                  <a:solidFill>
                    <a:schemeClr val="accent3"/>
                  </a:solidFill>
                </a:ln>
                <a:effectLst/>
              </c:spPr>
            </c:marker>
            <c:bubble3D val="0"/>
            <c:spPr>
              <a:ln w="28575" cap="rnd">
                <a:solidFill>
                  <a:schemeClr val="accent3"/>
                </a:solidFill>
                <a:prstDash val="sysDot"/>
                <a:round/>
              </a:ln>
              <a:effectLst/>
            </c:spPr>
            <c:extLst>
              <c:ext xmlns:c16="http://schemas.microsoft.com/office/drawing/2014/chart" uri="{C3380CC4-5D6E-409C-BE32-E72D297353CC}">
                <c16:uniqueId val="{00000025-A0AA-40F2-A371-88C16389E8A7}"/>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'人口推計（愛知、東京、大阪）'!$C$5:$S$5</c:f>
              <c:numCache>
                <c:formatCode>General</c:formatCode>
                <c:ptCount val="17"/>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numCache>
            </c:numRef>
          </c:cat>
          <c:val>
            <c:numRef>
              <c:f>'人口推計（愛知、東京、大阪）'!$C$8:$S$8</c:f>
              <c:numCache>
                <c:formatCode>#,##0;[Red]#,##0</c:formatCode>
                <c:ptCount val="17"/>
                <c:pt idx="0">
                  <c:v>480</c:v>
                </c:pt>
                <c:pt idx="1">
                  <c:v>539</c:v>
                </c:pt>
                <c:pt idx="2">
                  <c:v>592</c:v>
                </c:pt>
                <c:pt idx="3">
                  <c:v>622</c:v>
                </c:pt>
                <c:pt idx="4">
                  <c:v>646</c:v>
                </c:pt>
                <c:pt idx="5">
                  <c:v>669</c:v>
                </c:pt>
                <c:pt idx="6">
                  <c:v>687</c:v>
                </c:pt>
                <c:pt idx="7">
                  <c:v>704</c:v>
                </c:pt>
                <c:pt idx="8">
                  <c:v>725</c:v>
                </c:pt>
                <c:pt idx="9">
                  <c:v>741</c:v>
                </c:pt>
                <c:pt idx="10">
                  <c:v>748</c:v>
                </c:pt>
                <c:pt idx="11">
                  <c:v>751</c:v>
                </c:pt>
                <c:pt idx="12">
                  <c:v>746</c:v>
                </c:pt>
                <c:pt idx="13">
                  <c:v>736</c:v>
                </c:pt>
                <c:pt idx="14">
                  <c:v>723</c:v>
                </c:pt>
                <c:pt idx="15">
                  <c:v>707</c:v>
                </c:pt>
                <c:pt idx="16">
                  <c:v>690</c:v>
                </c:pt>
              </c:numCache>
            </c:numRef>
          </c:val>
          <c:smooth val="0"/>
          <c:extLst>
            <c:ext xmlns:c16="http://schemas.microsoft.com/office/drawing/2014/chart" uri="{C3380CC4-5D6E-409C-BE32-E72D297353CC}">
              <c16:uniqueId val="{00000026-A0AA-40F2-A371-88C16389E8A7}"/>
            </c:ext>
          </c:extLst>
        </c:ser>
        <c:dLbls>
          <c:dLblPos val="t"/>
          <c:showLegendKey val="0"/>
          <c:showVal val="1"/>
          <c:showCatName val="0"/>
          <c:showSerName val="0"/>
          <c:showPercent val="0"/>
          <c:showBubbleSize val="0"/>
        </c:dLbls>
        <c:marker val="1"/>
        <c:smooth val="0"/>
        <c:axId val="873862431"/>
        <c:axId val="873875743"/>
      </c:lineChart>
      <c:catAx>
        <c:axId val="873862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73875743"/>
        <c:crosses val="autoZero"/>
        <c:auto val="1"/>
        <c:lblAlgn val="ctr"/>
        <c:lblOffset val="100"/>
        <c:noMultiLvlLbl val="0"/>
      </c:catAx>
      <c:valAx>
        <c:axId val="873875743"/>
        <c:scaling>
          <c:orientation val="minMax"/>
          <c:max val="1500"/>
          <c:min val="3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t>人口（ 万人）</a:t>
                </a:r>
              </a:p>
            </c:rich>
          </c:tx>
          <c:overlay val="0"/>
          <c:spPr>
            <a:noFill/>
            <a:ln>
              <a:noFill/>
            </a:ln>
            <a:effectLst/>
          </c:spPr>
          <c:txPr>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7386243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82499920161817E-2"/>
          <c:y val="8.7336522472604691E-2"/>
          <c:w val="0.9027988021671256"/>
          <c:h val="0.74869880608099315"/>
        </c:manualLayout>
      </c:layout>
      <c:barChart>
        <c:barDir val="col"/>
        <c:grouping val="percentStacked"/>
        <c:varyColors val="0"/>
        <c:ser>
          <c:idx val="0"/>
          <c:order val="0"/>
          <c:tx>
            <c:strRef>
              <c:f>'人口構成（３区分）'!$C$3</c:f>
              <c:strCache>
                <c:ptCount val="1"/>
                <c:pt idx="0">
                  <c:v>0～14歳</c:v>
                </c:pt>
              </c:strCache>
            </c:strRef>
          </c:tx>
          <c:spPr>
            <a:solidFill>
              <a:schemeClr val="accent5">
                <a:lumMod val="60000"/>
                <a:lumOff val="40000"/>
              </a:schemeClr>
            </a:solidFill>
            <a:ln>
              <a:noFill/>
            </a:ln>
          </c:spPr>
          <c:invertIfNegative val="0"/>
          <c:dPt>
            <c:idx val="10"/>
            <c:invertIfNegative val="0"/>
            <c:bubble3D val="0"/>
            <c:spPr>
              <a:solidFill>
                <a:schemeClr val="accent5">
                  <a:lumMod val="60000"/>
                  <a:lumOff val="40000"/>
                </a:schemeClr>
              </a:solidFill>
              <a:ln w="9525">
                <a:noFill/>
                <a:prstDash val="solid"/>
              </a:ln>
            </c:spPr>
            <c:extLst>
              <c:ext xmlns:c16="http://schemas.microsoft.com/office/drawing/2014/chart" uri="{C3380CC4-5D6E-409C-BE32-E72D297353CC}">
                <c16:uniqueId val="{00000001-CA02-459D-9405-9056AC0209F4}"/>
              </c:ext>
            </c:extLst>
          </c:dPt>
          <c:dPt>
            <c:idx val="11"/>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3-CA02-459D-9405-9056AC0209F4}"/>
              </c:ext>
            </c:extLst>
          </c:dPt>
          <c:dPt>
            <c:idx val="12"/>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5-CA02-459D-9405-9056AC0209F4}"/>
              </c:ext>
            </c:extLst>
          </c:dPt>
          <c:dPt>
            <c:idx val="13"/>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7-CA02-459D-9405-9056AC0209F4}"/>
              </c:ext>
            </c:extLst>
          </c:dPt>
          <c:dPt>
            <c:idx val="14"/>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9-CA02-459D-9405-9056AC0209F4}"/>
              </c:ext>
            </c:extLst>
          </c:dPt>
          <c:dPt>
            <c:idx val="15"/>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B-CA02-459D-9405-9056AC0209F4}"/>
              </c:ext>
            </c:extLst>
          </c:dPt>
          <c:dPt>
            <c:idx val="16"/>
            <c:invertIfNegative val="0"/>
            <c:bubble3D val="0"/>
            <c:spPr>
              <a:solidFill>
                <a:schemeClr val="accent5">
                  <a:lumMod val="60000"/>
                  <a:lumOff val="40000"/>
                </a:schemeClr>
              </a:solidFill>
              <a:ln>
                <a:noFill/>
                <a:prstDash val="sysDash"/>
              </a:ln>
            </c:spPr>
            <c:extLst>
              <c:ext xmlns:c16="http://schemas.microsoft.com/office/drawing/2014/chart" uri="{C3380CC4-5D6E-409C-BE32-E72D297353CC}">
                <c16:uniqueId val="{0000000D-CA02-459D-9405-9056AC0209F4}"/>
              </c:ext>
            </c:extLst>
          </c:dPt>
          <c:dPt>
            <c:idx val="17"/>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F-CA02-459D-9405-9056AC0209F4}"/>
              </c:ext>
            </c:extLst>
          </c:dPt>
          <c:dPt>
            <c:idx val="18"/>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1-CA02-459D-9405-9056AC0209F4}"/>
              </c:ext>
            </c:extLst>
          </c:dPt>
          <c:dPt>
            <c:idx val="19"/>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3-CA02-459D-9405-9056AC0209F4}"/>
              </c:ext>
            </c:extLst>
          </c:dPt>
          <c:dPt>
            <c:idx val="20"/>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5-CA02-459D-9405-9056AC0209F4}"/>
              </c:ext>
            </c:extLst>
          </c:dPt>
          <c:dLbls>
            <c:dLbl>
              <c:idx val="1"/>
              <c:delete val="1"/>
              <c:extLst>
                <c:ext xmlns:c15="http://schemas.microsoft.com/office/drawing/2012/chart" uri="{CE6537A1-D6FC-4f65-9D91-7224C49458BB}"/>
                <c:ext xmlns:c16="http://schemas.microsoft.com/office/drawing/2014/chart" uri="{C3380CC4-5D6E-409C-BE32-E72D297353CC}">
                  <c16:uniqueId val="{00000016-CA02-459D-9405-9056AC0209F4}"/>
                </c:ext>
              </c:extLst>
            </c:dLbl>
            <c:dLbl>
              <c:idx val="2"/>
              <c:delete val="1"/>
              <c:extLst>
                <c:ext xmlns:c15="http://schemas.microsoft.com/office/drawing/2012/chart" uri="{CE6537A1-D6FC-4f65-9D91-7224C49458BB}"/>
                <c:ext xmlns:c16="http://schemas.microsoft.com/office/drawing/2014/chart" uri="{C3380CC4-5D6E-409C-BE32-E72D297353CC}">
                  <c16:uniqueId val="{00000017-CA02-459D-9405-9056AC0209F4}"/>
                </c:ext>
              </c:extLst>
            </c:dLbl>
            <c:dLbl>
              <c:idx val="3"/>
              <c:delete val="1"/>
              <c:extLst>
                <c:ext xmlns:c15="http://schemas.microsoft.com/office/drawing/2012/chart" uri="{CE6537A1-D6FC-4f65-9D91-7224C49458BB}"/>
                <c:ext xmlns:c16="http://schemas.microsoft.com/office/drawing/2014/chart" uri="{C3380CC4-5D6E-409C-BE32-E72D297353CC}">
                  <c16:uniqueId val="{00000018-CA02-459D-9405-9056AC0209F4}"/>
                </c:ext>
              </c:extLst>
            </c:dLbl>
            <c:dLbl>
              <c:idx val="4"/>
              <c:delete val="1"/>
              <c:extLst>
                <c:ext xmlns:c15="http://schemas.microsoft.com/office/drawing/2012/chart" uri="{CE6537A1-D6FC-4f65-9D91-7224C49458BB}"/>
                <c:ext xmlns:c16="http://schemas.microsoft.com/office/drawing/2014/chart" uri="{C3380CC4-5D6E-409C-BE32-E72D297353CC}">
                  <c16:uniqueId val="{00000019-CA02-459D-9405-9056AC0209F4}"/>
                </c:ext>
              </c:extLst>
            </c:dLbl>
            <c:dLbl>
              <c:idx val="5"/>
              <c:delete val="1"/>
              <c:extLst>
                <c:ext xmlns:c15="http://schemas.microsoft.com/office/drawing/2012/chart" uri="{CE6537A1-D6FC-4f65-9D91-7224C49458BB}"/>
                <c:ext xmlns:c16="http://schemas.microsoft.com/office/drawing/2014/chart" uri="{C3380CC4-5D6E-409C-BE32-E72D297353CC}">
                  <c16:uniqueId val="{0000001A-CA02-459D-9405-9056AC0209F4}"/>
                </c:ext>
              </c:extLst>
            </c:dLbl>
            <c:dLbl>
              <c:idx val="7"/>
              <c:delete val="1"/>
              <c:extLst>
                <c:ext xmlns:c15="http://schemas.microsoft.com/office/drawing/2012/chart" uri="{CE6537A1-D6FC-4f65-9D91-7224C49458BB}"/>
                <c:ext xmlns:c16="http://schemas.microsoft.com/office/drawing/2014/chart" uri="{C3380CC4-5D6E-409C-BE32-E72D297353CC}">
                  <c16:uniqueId val="{0000001B-CA02-459D-9405-9056AC0209F4}"/>
                </c:ext>
              </c:extLst>
            </c:dLbl>
            <c:dLbl>
              <c:idx val="8"/>
              <c:delete val="1"/>
              <c:extLst>
                <c:ext xmlns:c15="http://schemas.microsoft.com/office/drawing/2012/chart" uri="{CE6537A1-D6FC-4f65-9D91-7224C49458BB}"/>
                <c:ext xmlns:c16="http://schemas.microsoft.com/office/drawing/2014/chart" uri="{C3380CC4-5D6E-409C-BE32-E72D297353CC}">
                  <c16:uniqueId val="{0000001C-CA02-459D-9405-9056AC0209F4}"/>
                </c:ext>
              </c:extLst>
            </c:dLbl>
            <c:dLbl>
              <c:idx val="9"/>
              <c:delete val="1"/>
              <c:extLst>
                <c:ext xmlns:c15="http://schemas.microsoft.com/office/drawing/2012/chart" uri="{CE6537A1-D6FC-4f65-9D91-7224C49458BB}"/>
                <c:ext xmlns:c16="http://schemas.microsoft.com/office/drawing/2014/chart" uri="{C3380CC4-5D6E-409C-BE32-E72D297353CC}">
                  <c16:uniqueId val="{0000001D-CA02-459D-9405-9056AC0209F4}"/>
                </c:ext>
              </c:extLst>
            </c:dLbl>
            <c:dLbl>
              <c:idx val="11"/>
              <c:delete val="1"/>
              <c:extLst>
                <c:ext xmlns:c15="http://schemas.microsoft.com/office/drawing/2012/chart" uri="{CE6537A1-D6FC-4f65-9D91-7224C49458BB}"/>
                <c:ext xmlns:c16="http://schemas.microsoft.com/office/drawing/2014/chart" uri="{C3380CC4-5D6E-409C-BE32-E72D297353CC}">
                  <c16:uniqueId val="{00000003-CA02-459D-9405-9056AC0209F4}"/>
                </c:ext>
              </c:extLst>
            </c:dLbl>
            <c:dLbl>
              <c:idx val="12"/>
              <c:delete val="1"/>
              <c:extLst>
                <c:ext xmlns:c15="http://schemas.microsoft.com/office/drawing/2012/chart" uri="{CE6537A1-D6FC-4f65-9D91-7224C49458BB}"/>
                <c:ext xmlns:c16="http://schemas.microsoft.com/office/drawing/2014/chart" uri="{C3380CC4-5D6E-409C-BE32-E72D297353CC}">
                  <c16:uniqueId val="{00000005-CA02-459D-9405-9056AC0209F4}"/>
                </c:ext>
              </c:extLst>
            </c:dLbl>
            <c:dLbl>
              <c:idx val="13"/>
              <c:delete val="1"/>
              <c:extLst>
                <c:ext xmlns:c15="http://schemas.microsoft.com/office/drawing/2012/chart" uri="{CE6537A1-D6FC-4f65-9D91-7224C49458BB}"/>
                <c:ext xmlns:c16="http://schemas.microsoft.com/office/drawing/2014/chart" uri="{C3380CC4-5D6E-409C-BE32-E72D297353CC}">
                  <c16:uniqueId val="{00000007-CA02-459D-9405-9056AC0209F4}"/>
                </c:ext>
              </c:extLst>
            </c:dLbl>
            <c:dLbl>
              <c:idx val="14"/>
              <c:delete val="1"/>
              <c:extLst>
                <c:ext xmlns:c15="http://schemas.microsoft.com/office/drawing/2012/chart" uri="{CE6537A1-D6FC-4f65-9D91-7224C49458BB}"/>
                <c:ext xmlns:c16="http://schemas.microsoft.com/office/drawing/2014/chart" uri="{C3380CC4-5D6E-409C-BE32-E72D297353CC}">
                  <c16:uniqueId val="{00000009-CA02-459D-9405-9056AC0209F4}"/>
                </c:ext>
              </c:extLst>
            </c:dLbl>
            <c:dLbl>
              <c:idx val="16"/>
              <c:delete val="1"/>
              <c:extLst>
                <c:ext xmlns:c15="http://schemas.microsoft.com/office/drawing/2012/chart" uri="{CE6537A1-D6FC-4f65-9D91-7224C49458BB}"/>
                <c:ext xmlns:c16="http://schemas.microsoft.com/office/drawing/2014/chart" uri="{C3380CC4-5D6E-409C-BE32-E72D297353CC}">
                  <c16:uniqueId val="{0000000D-CA02-459D-9405-9056AC0209F4}"/>
                </c:ext>
              </c:extLst>
            </c:dLbl>
            <c:dLbl>
              <c:idx val="18"/>
              <c:delete val="1"/>
              <c:extLst>
                <c:ext xmlns:c15="http://schemas.microsoft.com/office/drawing/2012/chart" uri="{CE6537A1-D6FC-4f65-9D91-7224C49458BB}"/>
                <c:ext xmlns:c16="http://schemas.microsoft.com/office/drawing/2014/chart" uri="{C3380CC4-5D6E-409C-BE32-E72D297353CC}">
                  <c16:uniqueId val="{00000011-CA02-459D-9405-9056AC0209F4}"/>
                </c:ext>
              </c:extLst>
            </c:dLbl>
            <c:dLbl>
              <c:idx val="19"/>
              <c:delete val="1"/>
              <c:extLst>
                <c:ext xmlns:c15="http://schemas.microsoft.com/office/drawing/2012/chart" uri="{CE6537A1-D6FC-4f65-9D91-7224C49458BB}"/>
                <c:ext xmlns:c16="http://schemas.microsoft.com/office/drawing/2014/chart" uri="{C3380CC4-5D6E-409C-BE32-E72D297353CC}">
                  <c16:uniqueId val="{00000013-CA02-459D-9405-9056AC0209F4}"/>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'人口構成（３区分）'!$C$4:$C$24</c:f>
              <c:numCache>
                <c:formatCode>0.0_);[Red]\(0.0\)</c:formatCode>
                <c:ptCount val="21"/>
                <c:pt idx="0">
                  <c:v>22.934950472339001</c:v>
                </c:pt>
                <c:pt idx="1">
                  <c:v>23.890660430839002</c:v>
                </c:pt>
                <c:pt idx="2">
                  <c:v>25.633872710240546</c:v>
                </c:pt>
                <c:pt idx="3">
                  <c:v>24.427261312410181</c:v>
                </c:pt>
                <c:pt idx="4">
                  <c:v>21.363432459691971</c:v>
                </c:pt>
                <c:pt idx="5">
                  <c:v>17.297100650830174</c:v>
                </c:pt>
                <c:pt idx="6">
                  <c:v>15.048748504633997</c:v>
                </c:pt>
                <c:pt idx="7">
                  <c:v>14.22123855746395</c:v>
                </c:pt>
                <c:pt idx="8">
                  <c:v>13.828661223219502</c:v>
                </c:pt>
                <c:pt idx="9">
                  <c:v>13.223447293334811</c:v>
                </c:pt>
                <c:pt idx="10">
                  <c:v>12.419999436617744</c:v>
                </c:pt>
                <c:pt idx="11">
                  <c:v>11.773504960381107</c:v>
                </c:pt>
                <c:pt idx="12">
                  <c:v>11.160518017106634</c:v>
                </c:pt>
                <c:pt idx="13">
                  <c:v>10.746519578606149</c:v>
                </c:pt>
                <c:pt idx="14">
                  <c:v>10.472394075944894</c:v>
                </c:pt>
                <c:pt idx="15">
                  <c:v>10.4309471764563</c:v>
                </c:pt>
                <c:pt idx="16">
                  <c:v>10.31396884785442</c:v>
                </c:pt>
                <c:pt idx="17">
                  <c:v>10.114181116296354</c:v>
                </c:pt>
                <c:pt idx="18">
                  <c:v>9.9517484059483401</c:v>
                </c:pt>
                <c:pt idx="19">
                  <c:v>9.867847242804622</c:v>
                </c:pt>
                <c:pt idx="20">
                  <c:v>9.875157613632588</c:v>
                </c:pt>
              </c:numCache>
            </c:numRef>
          </c:val>
          <c:extLst>
            <c:ext xmlns:c16="http://schemas.microsoft.com/office/drawing/2014/chart" uri="{C3380CC4-5D6E-409C-BE32-E72D297353CC}">
              <c16:uniqueId val="{0000001E-CA02-459D-9405-9056AC0209F4}"/>
            </c:ext>
          </c:extLst>
        </c:ser>
        <c:ser>
          <c:idx val="1"/>
          <c:order val="1"/>
          <c:tx>
            <c:strRef>
              <c:f>'人口構成（３区分）'!$E$3</c:f>
              <c:strCache>
                <c:ptCount val="1"/>
                <c:pt idx="0">
                  <c:v>15～64歳</c:v>
                </c:pt>
              </c:strCache>
            </c:strRef>
          </c:tx>
          <c:spPr>
            <a:pattFill prst="ltDnDiag">
              <a:fgClr>
                <a:srgbClr val="92D050"/>
              </a:fgClr>
              <a:bgClr>
                <a:schemeClr val="bg1"/>
              </a:bgClr>
            </a:pattFill>
            <a:ln cmpd="sng">
              <a:noFill/>
            </a:ln>
          </c:spPr>
          <c:invertIfNegative val="0"/>
          <c:dPt>
            <c:idx val="10"/>
            <c:invertIfNegative val="0"/>
            <c:bubble3D val="0"/>
            <c:spPr>
              <a:pattFill prst="ltDnDiag">
                <a:fgClr>
                  <a:srgbClr val="92D050"/>
                </a:fgClr>
                <a:bgClr>
                  <a:schemeClr val="bg1"/>
                </a:bgClr>
              </a:pattFill>
              <a:ln w="9525" cmpd="sng">
                <a:noFill/>
                <a:prstDash val="solid"/>
              </a:ln>
            </c:spPr>
            <c:extLst>
              <c:ext xmlns:c16="http://schemas.microsoft.com/office/drawing/2014/chart" uri="{C3380CC4-5D6E-409C-BE32-E72D297353CC}">
                <c16:uniqueId val="{00000020-CA02-459D-9405-9056AC0209F4}"/>
              </c:ext>
            </c:extLst>
          </c:dPt>
          <c:dPt>
            <c:idx val="11"/>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2-CA02-459D-9405-9056AC0209F4}"/>
              </c:ext>
            </c:extLst>
          </c:dPt>
          <c:dPt>
            <c:idx val="12"/>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4-CA02-459D-9405-9056AC0209F4}"/>
              </c:ext>
            </c:extLst>
          </c:dPt>
          <c:dPt>
            <c:idx val="13"/>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6-CA02-459D-9405-9056AC0209F4}"/>
              </c:ext>
            </c:extLst>
          </c:dPt>
          <c:dPt>
            <c:idx val="14"/>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8-CA02-459D-9405-9056AC0209F4}"/>
              </c:ext>
            </c:extLst>
          </c:dPt>
          <c:dPt>
            <c:idx val="15"/>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A-CA02-459D-9405-9056AC0209F4}"/>
              </c:ext>
            </c:extLst>
          </c:dPt>
          <c:dPt>
            <c:idx val="16"/>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C-CA02-459D-9405-9056AC0209F4}"/>
              </c:ext>
            </c:extLst>
          </c:dPt>
          <c:dPt>
            <c:idx val="17"/>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E-CA02-459D-9405-9056AC0209F4}"/>
              </c:ext>
            </c:extLst>
          </c:dPt>
          <c:dPt>
            <c:idx val="18"/>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0-CA02-459D-9405-9056AC0209F4}"/>
              </c:ext>
            </c:extLst>
          </c:dPt>
          <c:dPt>
            <c:idx val="19"/>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2-CA02-459D-9405-9056AC0209F4}"/>
              </c:ext>
            </c:extLst>
          </c:dPt>
          <c:dPt>
            <c:idx val="20"/>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4-CA02-459D-9405-9056AC0209F4}"/>
              </c:ext>
            </c:extLst>
          </c:dPt>
          <c:dLbls>
            <c:dLbl>
              <c:idx val="1"/>
              <c:delete val="1"/>
              <c:extLst>
                <c:ext xmlns:c15="http://schemas.microsoft.com/office/drawing/2012/chart" uri="{CE6537A1-D6FC-4f65-9D91-7224C49458BB}"/>
                <c:ext xmlns:c16="http://schemas.microsoft.com/office/drawing/2014/chart" uri="{C3380CC4-5D6E-409C-BE32-E72D297353CC}">
                  <c16:uniqueId val="{00000035-CA02-459D-9405-9056AC0209F4}"/>
                </c:ext>
              </c:extLst>
            </c:dLbl>
            <c:dLbl>
              <c:idx val="2"/>
              <c:delete val="1"/>
              <c:extLst>
                <c:ext xmlns:c15="http://schemas.microsoft.com/office/drawing/2012/chart" uri="{CE6537A1-D6FC-4f65-9D91-7224C49458BB}"/>
                <c:ext xmlns:c16="http://schemas.microsoft.com/office/drawing/2014/chart" uri="{C3380CC4-5D6E-409C-BE32-E72D297353CC}">
                  <c16:uniqueId val="{00000036-CA02-459D-9405-9056AC0209F4}"/>
                </c:ext>
              </c:extLst>
            </c:dLbl>
            <c:dLbl>
              <c:idx val="3"/>
              <c:delete val="1"/>
              <c:extLst>
                <c:ext xmlns:c15="http://schemas.microsoft.com/office/drawing/2012/chart" uri="{CE6537A1-D6FC-4f65-9D91-7224C49458BB}"/>
                <c:ext xmlns:c16="http://schemas.microsoft.com/office/drawing/2014/chart" uri="{C3380CC4-5D6E-409C-BE32-E72D297353CC}">
                  <c16:uniqueId val="{00000037-CA02-459D-9405-9056AC0209F4}"/>
                </c:ext>
              </c:extLst>
            </c:dLbl>
            <c:dLbl>
              <c:idx val="4"/>
              <c:delete val="1"/>
              <c:extLst>
                <c:ext xmlns:c15="http://schemas.microsoft.com/office/drawing/2012/chart" uri="{CE6537A1-D6FC-4f65-9D91-7224C49458BB}"/>
                <c:ext xmlns:c16="http://schemas.microsoft.com/office/drawing/2014/chart" uri="{C3380CC4-5D6E-409C-BE32-E72D297353CC}">
                  <c16:uniqueId val="{00000038-CA02-459D-9405-9056AC0209F4}"/>
                </c:ext>
              </c:extLst>
            </c:dLbl>
            <c:dLbl>
              <c:idx val="5"/>
              <c:delete val="1"/>
              <c:extLst>
                <c:ext xmlns:c15="http://schemas.microsoft.com/office/drawing/2012/chart" uri="{CE6537A1-D6FC-4f65-9D91-7224C49458BB}"/>
                <c:ext xmlns:c16="http://schemas.microsoft.com/office/drawing/2014/chart" uri="{C3380CC4-5D6E-409C-BE32-E72D297353CC}">
                  <c16:uniqueId val="{00000039-CA02-459D-9405-9056AC0209F4}"/>
                </c:ext>
              </c:extLst>
            </c:dLbl>
            <c:dLbl>
              <c:idx val="7"/>
              <c:delete val="1"/>
              <c:extLst>
                <c:ext xmlns:c15="http://schemas.microsoft.com/office/drawing/2012/chart" uri="{CE6537A1-D6FC-4f65-9D91-7224C49458BB}"/>
                <c:ext xmlns:c16="http://schemas.microsoft.com/office/drawing/2014/chart" uri="{C3380CC4-5D6E-409C-BE32-E72D297353CC}">
                  <c16:uniqueId val="{0000003A-CA02-459D-9405-9056AC0209F4}"/>
                </c:ext>
              </c:extLst>
            </c:dLbl>
            <c:dLbl>
              <c:idx val="8"/>
              <c:delete val="1"/>
              <c:extLst>
                <c:ext xmlns:c15="http://schemas.microsoft.com/office/drawing/2012/chart" uri="{CE6537A1-D6FC-4f65-9D91-7224C49458BB}"/>
                <c:ext xmlns:c16="http://schemas.microsoft.com/office/drawing/2014/chart" uri="{C3380CC4-5D6E-409C-BE32-E72D297353CC}">
                  <c16:uniqueId val="{0000003B-CA02-459D-9405-9056AC0209F4}"/>
                </c:ext>
              </c:extLst>
            </c:dLbl>
            <c:dLbl>
              <c:idx val="9"/>
              <c:delete val="1"/>
              <c:extLst>
                <c:ext xmlns:c15="http://schemas.microsoft.com/office/drawing/2012/chart" uri="{CE6537A1-D6FC-4f65-9D91-7224C49458BB}"/>
                <c:ext xmlns:c16="http://schemas.microsoft.com/office/drawing/2014/chart" uri="{C3380CC4-5D6E-409C-BE32-E72D297353CC}">
                  <c16:uniqueId val="{0000003C-CA02-459D-9405-9056AC0209F4}"/>
                </c:ext>
              </c:extLst>
            </c:dLbl>
            <c:dLbl>
              <c:idx val="11"/>
              <c:delete val="1"/>
              <c:extLst>
                <c:ext xmlns:c15="http://schemas.microsoft.com/office/drawing/2012/chart" uri="{CE6537A1-D6FC-4f65-9D91-7224C49458BB}"/>
                <c:ext xmlns:c16="http://schemas.microsoft.com/office/drawing/2014/chart" uri="{C3380CC4-5D6E-409C-BE32-E72D297353CC}">
                  <c16:uniqueId val="{00000022-CA02-459D-9405-9056AC0209F4}"/>
                </c:ext>
              </c:extLst>
            </c:dLbl>
            <c:dLbl>
              <c:idx val="12"/>
              <c:delete val="1"/>
              <c:extLst>
                <c:ext xmlns:c15="http://schemas.microsoft.com/office/drawing/2012/chart" uri="{CE6537A1-D6FC-4f65-9D91-7224C49458BB}"/>
                <c:ext xmlns:c16="http://schemas.microsoft.com/office/drawing/2014/chart" uri="{C3380CC4-5D6E-409C-BE32-E72D297353CC}">
                  <c16:uniqueId val="{00000024-CA02-459D-9405-9056AC0209F4}"/>
                </c:ext>
              </c:extLst>
            </c:dLbl>
            <c:dLbl>
              <c:idx val="13"/>
              <c:delete val="1"/>
              <c:extLst>
                <c:ext xmlns:c15="http://schemas.microsoft.com/office/drawing/2012/chart" uri="{CE6537A1-D6FC-4f65-9D91-7224C49458BB}"/>
                <c:ext xmlns:c16="http://schemas.microsoft.com/office/drawing/2014/chart" uri="{C3380CC4-5D6E-409C-BE32-E72D297353CC}">
                  <c16:uniqueId val="{00000026-CA02-459D-9405-9056AC0209F4}"/>
                </c:ext>
              </c:extLst>
            </c:dLbl>
            <c:dLbl>
              <c:idx val="14"/>
              <c:delete val="1"/>
              <c:extLst>
                <c:ext xmlns:c15="http://schemas.microsoft.com/office/drawing/2012/chart" uri="{CE6537A1-D6FC-4f65-9D91-7224C49458BB}"/>
                <c:ext xmlns:c16="http://schemas.microsoft.com/office/drawing/2014/chart" uri="{C3380CC4-5D6E-409C-BE32-E72D297353CC}">
                  <c16:uniqueId val="{00000028-CA02-459D-9405-9056AC0209F4}"/>
                </c:ext>
              </c:extLst>
            </c:dLbl>
            <c:dLbl>
              <c:idx val="16"/>
              <c:delete val="1"/>
              <c:extLst>
                <c:ext xmlns:c15="http://schemas.microsoft.com/office/drawing/2012/chart" uri="{CE6537A1-D6FC-4f65-9D91-7224C49458BB}"/>
                <c:ext xmlns:c16="http://schemas.microsoft.com/office/drawing/2014/chart" uri="{C3380CC4-5D6E-409C-BE32-E72D297353CC}">
                  <c16:uniqueId val="{0000002C-CA02-459D-9405-9056AC0209F4}"/>
                </c:ext>
              </c:extLst>
            </c:dLbl>
            <c:dLbl>
              <c:idx val="18"/>
              <c:delete val="1"/>
              <c:extLst>
                <c:ext xmlns:c15="http://schemas.microsoft.com/office/drawing/2012/chart" uri="{CE6537A1-D6FC-4f65-9D91-7224C49458BB}"/>
                <c:ext xmlns:c16="http://schemas.microsoft.com/office/drawing/2014/chart" uri="{C3380CC4-5D6E-409C-BE32-E72D297353CC}">
                  <c16:uniqueId val="{00000030-CA02-459D-9405-9056AC0209F4}"/>
                </c:ext>
              </c:extLst>
            </c:dLbl>
            <c:dLbl>
              <c:idx val="19"/>
              <c:delete val="1"/>
              <c:extLst>
                <c:ext xmlns:c15="http://schemas.microsoft.com/office/drawing/2012/chart" uri="{CE6537A1-D6FC-4f65-9D91-7224C49458BB}"/>
                <c:ext xmlns:c16="http://schemas.microsoft.com/office/drawing/2014/chart" uri="{C3380CC4-5D6E-409C-BE32-E72D297353CC}">
                  <c16:uniqueId val="{00000032-CA02-459D-9405-9056AC0209F4}"/>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'人口構成（３区分）'!$E$4:$E$24</c:f>
              <c:numCache>
                <c:formatCode>#,##0.0_ </c:formatCode>
                <c:ptCount val="21"/>
                <c:pt idx="0">
                  <c:v>72.505767824828169</c:v>
                </c:pt>
                <c:pt idx="1">
                  <c:v>70.941620475350632</c:v>
                </c:pt>
                <c:pt idx="2">
                  <c:v>68.315084388453371</c:v>
                </c:pt>
                <c:pt idx="3">
                  <c:v>68.326243903176703</c:v>
                </c:pt>
                <c:pt idx="4">
                  <c:v>70.362456187550464</c:v>
                </c:pt>
                <c:pt idx="5">
                  <c:v>73.006765017711331</c:v>
                </c:pt>
                <c:pt idx="6">
                  <c:v>73.018216561452505</c:v>
                </c:pt>
                <c:pt idx="7">
                  <c:v>70.815056487655397</c:v>
                </c:pt>
                <c:pt idx="8">
                  <c:v>67.513822587493394</c:v>
                </c:pt>
                <c:pt idx="9">
                  <c:v>64.387391437010493</c:v>
                </c:pt>
                <c:pt idx="10">
                  <c:v>61.346727953907646</c:v>
                </c:pt>
                <c:pt idx="11">
                  <c:v>60.372746405001763</c:v>
                </c:pt>
                <c:pt idx="12">
                  <c:v>60.507876255176328</c:v>
                </c:pt>
                <c:pt idx="13">
                  <c:v>59.819508633392481</c:v>
                </c:pt>
                <c:pt idx="14">
                  <c:v>58.071609442601499</c:v>
                </c:pt>
                <c:pt idx="15">
                  <c:v>55.095153404857747</c:v>
                </c:pt>
                <c:pt idx="16">
                  <c:v>53.481110467674633</c:v>
                </c:pt>
                <c:pt idx="17">
                  <c:v>52.658092850806284</c:v>
                </c:pt>
                <c:pt idx="18">
                  <c:v>52.495201777301816</c:v>
                </c:pt>
                <c:pt idx="19">
                  <c:v>52.694761154380728</c:v>
                </c:pt>
                <c:pt idx="20">
                  <c:v>52.463327570731131</c:v>
                </c:pt>
              </c:numCache>
            </c:numRef>
          </c:val>
          <c:extLst>
            <c:ext xmlns:c16="http://schemas.microsoft.com/office/drawing/2014/chart" uri="{C3380CC4-5D6E-409C-BE32-E72D297353CC}">
              <c16:uniqueId val="{0000003D-CA02-459D-9405-9056AC0209F4}"/>
            </c:ext>
          </c:extLst>
        </c:ser>
        <c:ser>
          <c:idx val="2"/>
          <c:order val="2"/>
          <c:tx>
            <c:strRef>
              <c:f>'人口構成（３区分）'!$G$3</c:f>
              <c:strCache>
                <c:ptCount val="1"/>
                <c:pt idx="0">
                  <c:v>65歳以上</c:v>
                </c:pt>
              </c:strCache>
            </c:strRef>
          </c:tx>
          <c:spPr>
            <a:pattFill prst="pct90">
              <a:fgClr>
                <a:srgbClr val="FFC000"/>
              </a:fgClr>
              <a:bgClr>
                <a:schemeClr val="bg1"/>
              </a:bgClr>
            </a:pattFill>
            <a:ln>
              <a:noFill/>
            </a:ln>
          </c:spPr>
          <c:invertIfNegative val="0"/>
          <c:dPt>
            <c:idx val="10"/>
            <c:invertIfNegative val="0"/>
            <c:bubble3D val="0"/>
            <c:spPr>
              <a:pattFill prst="pct90">
                <a:fgClr>
                  <a:srgbClr val="FFC000"/>
                </a:fgClr>
                <a:bgClr>
                  <a:schemeClr val="bg1"/>
                </a:bgClr>
              </a:pattFill>
              <a:ln w="9525">
                <a:noFill/>
                <a:prstDash val="solid"/>
              </a:ln>
            </c:spPr>
            <c:extLst>
              <c:ext xmlns:c16="http://schemas.microsoft.com/office/drawing/2014/chart" uri="{C3380CC4-5D6E-409C-BE32-E72D297353CC}">
                <c16:uniqueId val="{0000003F-CA02-459D-9405-9056AC0209F4}"/>
              </c:ext>
            </c:extLst>
          </c:dPt>
          <c:dPt>
            <c:idx val="11"/>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1-CA02-459D-9405-9056AC0209F4}"/>
              </c:ext>
            </c:extLst>
          </c:dPt>
          <c:dPt>
            <c:idx val="12"/>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3-CA02-459D-9405-9056AC0209F4}"/>
              </c:ext>
            </c:extLst>
          </c:dPt>
          <c:dPt>
            <c:idx val="13"/>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5-CA02-459D-9405-9056AC0209F4}"/>
              </c:ext>
            </c:extLst>
          </c:dPt>
          <c:dPt>
            <c:idx val="14"/>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7-CA02-459D-9405-9056AC0209F4}"/>
              </c:ext>
            </c:extLst>
          </c:dPt>
          <c:dPt>
            <c:idx val="15"/>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9-CA02-459D-9405-9056AC0209F4}"/>
              </c:ext>
            </c:extLst>
          </c:dPt>
          <c:dPt>
            <c:idx val="16"/>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B-CA02-459D-9405-9056AC0209F4}"/>
              </c:ext>
            </c:extLst>
          </c:dPt>
          <c:dPt>
            <c:idx val="17"/>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D-CA02-459D-9405-9056AC0209F4}"/>
              </c:ext>
            </c:extLst>
          </c:dPt>
          <c:dPt>
            <c:idx val="18"/>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F-CA02-459D-9405-9056AC0209F4}"/>
              </c:ext>
            </c:extLst>
          </c:dPt>
          <c:dPt>
            <c:idx val="19"/>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51-CA02-459D-9405-9056AC0209F4}"/>
              </c:ext>
            </c:extLst>
          </c:dPt>
          <c:dPt>
            <c:idx val="20"/>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53-CA02-459D-9405-9056AC0209F4}"/>
              </c:ext>
            </c:extLst>
          </c:dPt>
          <c:dLbls>
            <c:dLbl>
              <c:idx val="0"/>
              <c:layout>
                <c:manualLayout>
                  <c:x val="0"/>
                  <c:y val="-4.16666666666666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4-CA02-459D-9405-9056AC0209F4}"/>
                </c:ext>
              </c:extLst>
            </c:dLbl>
            <c:dLbl>
              <c:idx val="1"/>
              <c:delete val="1"/>
              <c:extLst>
                <c:ext xmlns:c15="http://schemas.microsoft.com/office/drawing/2012/chart" uri="{CE6537A1-D6FC-4f65-9D91-7224C49458BB}"/>
                <c:ext xmlns:c16="http://schemas.microsoft.com/office/drawing/2014/chart" uri="{C3380CC4-5D6E-409C-BE32-E72D297353CC}">
                  <c16:uniqueId val="{00000055-CA02-459D-9405-9056AC0209F4}"/>
                </c:ext>
              </c:extLst>
            </c:dLbl>
            <c:dLbl>
              <c:idx val="2"/>
              <c:delete val="1"/>
              <c:extLst>
                <c:ext xmlns:c15="http://schemas.microsoft.com/office/drawing/2012/chart" uri="{CE6537A1-D6FC-4f65-9D91-7224C49458BB}"/>
                <c:ext xmlns:c16="http://schemas.microsoft.com/office/drawing/2014/chart" uri="{C3380CC4-5D6E-409C-BE32-E72D297353CC}">
                  <c16:uniqueId val="{00000056-CA02-459D-9405-9056AC0209F4}"/>
                </c:ext>
              </c:extLst>
            </c:dLbl>
            <c:dLbl>
              <c:idx val="3"/>
              <c:delete val="1"/>
              <c:extLst>
                <c:ext xmlns:c15="http://schemas.microsoft.com/office/drawing/2012/chart" uri="{CE6537A1-D6FC-4f65-9D91-7224C49458BB}"/>
                <c:ext xmlns:c16="http://schemas.microsoft.com/office/drawing/2014/chart" uri="{C3380CC4-5D6E-409C-BE32-E72D297353CC}">
                  <c16:uniqueId val="{00000057-CA02-459D-9405-9056AC0209F4}"/>
                </c:ext>
              </c:extLst>
            </c:dLbl>
            <c:dLbl>
              <c:idx val="4"/>
              <c:delete val="1"/>
              <c:extLst>
                <c:ext xmlns:c15="http://schemas.microsoft.com/office/drawing/2012/chart" uri="{CE6537A1-D6FC-4f65-9D91-7224C49458BB}"/>
                <c:ext xmlns:c16="http://schemas.microsoft.com/office/drawing/2014/chart" uri="{C3380CC4-5D6E-409C-BE32-E72D297353CC}">
                  <c16:uniqueId val="{00000058-CA02-459D-9405-9056AC0209F4}"/>
                </c:ext>
              </c:extLst>
            </c:dLbl>
            <c:dLbl>
              <c:idx val="5"/>
              <c:delete val="1"/>
              <c:extLst>
                <c:ext xmlns:c15="http://schemas.microsoft.com/office/drawing/2012/chart" uri="{CE6537A1-D6FC-4f65-9D91-7224C49458BB}"/>
                <c:ext xmlns:c16="http://schemas.microsoft.com/office/drawing/2014/chart" uri="{C3380CC4-5D6E-409C-BE32-E72D297353CC}">
                  <c16:uniqueId val="{00000059-CA02-459D-9405-9056AC0209F4}"/>
                </c:ext>
              </c:extLst>
            </c:dLbl>
            <c:dLbl>
              <c:idx val="7"/>
              <c:delete val="1"/>
              <c:extLst>
                <c:ext xmlns:c15="http://schemas.microsoft.com/office/drawing/2012/chart" uri="{CE6537A1-D6FC-4f65-9D91-7224C49458BB}"/>
                <c:ext xmlns:c16="http://schemas.microsoft.com/office/drawing/2014/chart" uri="{C3380CC4-5D6E-409C-BE32-E72D297353CC}">
                  <c16:uniqueId val="{0000005A-CA02-459D-9405-9056AC0209F4}"/>
                </c:ext>
              </c:extLst>
            </c:dLbl>
            <c:dLbl>
              <c:idx val="8"/>
              <c:delete val="1"/>
              <c:extLst>
                <c:ext xmlns:c15="http://schemas.microsoft.com/office/drawing/2012/chart" uri="{CE6537A1-D6FC-4f65-9D91-7224C49458BB}"/>
                <c:ext xmlns:c16="http://schemas.microsoft.com/office/drawing/2014/chart" uri="{C3380CC4-5D6E-409C-BE32-E72D297353CC}">
                  <c16:uniqueId val="{0000005B-CA02-459D-9405-9056AC0209F4}"/>
                </c:ext>
              </c:extLst>
            </c:dLbl>
            <c:dLbl>
              <c:idx val="9"/>
              <c:delete val="1"/>
              <c:extLst>
                <c:ext xmlns:c15="http://schemas.microsoft.com/office/drawing/2012/chart" uri="{CE6537A1-D6FC-4f65-9D91-7224C49458BB}"/>
                <c:ext xmlns:c16="http://schemas.microsoft.com/office/drawing/2014/chart" uri="{C3380CC4-5D6E-409C-BE32-E72D297353CC}">
                  <c16:uniqueId val="{0000005C-CA02-459D-9405-9056AC0209F4}"/>
                </c:ext>
              </c:extLst>
            </c:dLbl>
            <c:dLbl>
              <c:idx val="10"/>
              <c:spPr>
                <a:ln>
                  <a:prstDash val="solid"/>
                </a:ln>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extLst>
                <c:ext xmlns:c16="http://schemas.microsoft.com/office/drawing/2014/chart" uri="{C3380CC4-5D6E-409C-BE32-E72D297353CC}">
                  <c16:uniqueId val="{0000003F-CA02-459D-9405-9056AC0209F4}"/>
                </c:ext>
              </c:extLst>
            </c:dLbl>
            <c:dLbl>
              <c:idx val="11"/>
              <c:delete val="1"/>
              <c:extLst>
                <c:ext xmlns:c15="http://schemas.microsoft.com/office/drawing/2012/chart" uri="{CE6537A1-D6FC-4f65-9D91-7224C49458BB}"/>
                <c:ext xmlns:c16="http://schemas.microsoft.com/office/drawing/2014/chart" uri="{C3380CC4-5D6E-409C-BE32-E72D297353CC}">
                  <c16:uniqueId val="{00000041-CA02-459D-9405-9056AC0209F4}"/>
                </c:ext>
              </c:extLst>
            </c:dLbl>
            <c:dLbl>
              <c:idx val="12"/>
              <c:delete val="1"/>
              <c:extLst>
                <c:ext xmlns:c15="http://schemas.microsoft.com/office/drawing/2012/chart" uri="{CE6537A1-D6FC-4f65-9D91-7224C49458BB}"/>
                <c:ext xmlns:c16="http://schemas.microsoft.com/office/drawing/2014/chart" uri="{C3380CC4-5D6E-409C-BE32-E72D297353CC}">
                  <c16:uniqueId val="{00000043-CA02-459D-9405-9056AC0209F4}"/>
                </c:ext>
              </c:extLst>
            </c:dLbl>
            <c:dLbl>
              <c:idx val="13"/>
              <c:delete val="1"/>
              <c:extLst>
                <c:ext xmlns:c15="http://schemas.microsoft.com/office/drawing/2012/chart" uri="{CE6537A1-D6FC-4f65-9D91-7224C49458BB}"/>
                <c:ext xmlns:c16="http://schemas.microsoft.com/office/drawing/2014/chart" uri="{C3380CC4-5D6E-409C-BE32-E72D297353CC}">
                  <c16:uniqueId val="{00000045-CA02-459D-9405-9056AC0209F4}"/>
                </c:ext>
              </c:extLst>
            </c:dLbl>
            <c:dLbl>
              <c:idx val="14"/>
              <c:delete val="1"/>
              <c:extLst>
                <c:ext xmlns:c15="http://schemas.microsoft.com/office/drawing/2012/chart" uri="{CE6537A1-D6FC-4f65-9D91-7224C49458BB}"/>
                <c:ext xmlns:c16="http://schemas.microsoft.com/office/drawing/2014/chart" uri="{C3380CC4-5D6E-409C-BE32-E72D297353CC}">
                  <c16:uniqueId val="{00000047-CA02-459D-9405-9056AC0209F4}"/>
                </c:ext>
              </c:extLst>
            </c:dLbl>
            <c:dLbl>
              <c:idx val="16"/>
              <c:delete val="1"/>
              <c:extLst>
                <c:ext xmlns:c15="http://schemas.microsoft.com/office/drawing/2012/chart" uri="{CE6537A1-D6FC-4f65-9D91-7224C49458BB}"/>
                <c:ext xmlns:c16="http://schemas.microsoft.com/office/drawing/2014/chart" uri="{C3380CC4-5D6E-409C-BE32-E72D297353CC}">
                  <c16:uniqueId val="{0000004B-CA02-459D-9405-9056AC0209F4}"/>
                </c:ext>
              </c:extLst>
            </c:dLbl>
            <c:dLbl>
              <c:idx val="18"/>
              <c:delete val="1"/>
              <c:extLst>
                <c:ext xmlns:c15="http://schemas.microsoft.com/office/drawing/2012/chart" uri="{CE6537A1-D6FC-4f65-9D91-7224C49458BB}"/>
                <c:ext xmlns:c16="http://schemas.microsoft.com/office/drawing/2014/chart" uri="{C3380CC4-5D6E-409C-BE32-E72D297353CC}">
                  <c16:uniqueId val="{0000004F-CA02-459D-9405-9056AC0209F4}"/>
                </c:ext>
              </c:extLst>
            </c:dLbl>
            <c:dLbl>
              <c:idx val="19"/>
              <c:delete val="1"/>
              <c:extLst>
                <c:ext xmlns:c15="http://schemas.microsoft.com/office/drawing/2012/chart" uri="{CE6537A1-D6FC-4f65-9D91-7224C49458BB}"/>
                <c:ext xmlns:c16="http://schemas.microsoft.com/office/drawing/2014/chart" uri="{C3380CC4-5D6E-409C-BE32-E72D297353CC}">
                  <c16:uniqueId val="{00000051-CA02-459D-9405-9056AC0209F4}"/>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'人口構成（３区分）'!$G$4:$G$24</c:f>
              <c:numCache>
                <c:formatCode>#,##0.0_ </c:formatCode>
                <c:ptCount val="21"/>
                <c:pt idx="0">
                  <c:v>4.5592817028328323</c:v>
                </c:pt>
                <c:pt idx="1">
                  <c:v>5.1677190938103639</c:v>
                </c:pt>
                <c:pt idx="2">
                  <c:v>6.0510429013060749</c:v>
                </c:pt>
                <c:pt idx="3">
                  <c:v>7.2464947844131142</c:v>
                </c:pt>
                <c:pt idx="4">
                  <c:v>8.2741113527575507</c:v>
                </c:pt>
                <c:pt idx="5">
                  <c:v>9.6961343314584951</c:v>
                </c:pt>
                <c:pt idx="6">
                  <c:v>11.933034933913506</c:v>
                </c:pt>
                <c:pt idx="7">
                  <c:v>14.96370495488064</c:v>
                </c:pt>
                <c:pt idx="8">
                  <c:v>18.657516189287104</c:v>
                </c:pt>
                <c:pt idx="9">
                  <c:v>22.389161269654707</c:v>
                </c:pt>
                <c:pt idx="10">
                  <c:v>26.233272609474618</c:v>
                </c:pt>
                <c:pt idx="11">
                  <c:v>27.853748634617119</c:v>
                </c:pt>
                <c:pt idx="12">
                  <c:v>28.331605727717037</c:v>
                </c:pt>
                <c:pt idx="13">
                  <c:v>29.433971788001369</c:v>
                </c:pt>
                <c:pt idx="14">
                  <c:v>31.455996481453603</c:v>
                </c:pt>
                <c:pt idx="15">
                  <c:v>34.473899418685946</c:v>
                </c:pt>
                <c:pt idx="16">
                  <c:v>36.204920684470949</c:v>
                </c:pt>
                <c:pt idx="17">
                  <c:v>37.227726032897358</c:v>
                </c:pt>
                <c:pt idx="18">
                  <c:v>37.553049816749855</c:v>
                </c:pt>
                <c:pt idx="19">
                  <c:v>37.43739160281465</c:v>
                </c:pt>
                <c:pt idx="20">
                  <c:v>37.661514815636266</c:v>
                </c:pt>
              </c:numCache>
            </c:numRef>
          </c:val>
          <c:extLst>
            <c:ext xmlns:c16="http://schemas.microsoft.com/office/drawing/2014/chart" uri="{C3380CC4-5D6E-409C-BE32-E72D297353CC}">
              <c16:uniqueId val="{0000005D-CA02-459D-9405-9056AC0209F4}"/>
            </c:ext>
          </c:extLst>
        </c:ser>
        <c:dLbls>
          <c:showLegendKey val="0"/>
          <c:showVal val="0"/>
          <c:showCatName val="0"/>
          <c:showSerName val="0"/>
          <c:showPercent val="0"/>
          <c:showBubbleSize val="0"/>
        </c:dLbls>
        <c:gapWidth val="50"/>
        <c:overlap val="100"/>
        <c:serLines/>
        <c:axId val="87055744"/>
        <c:axId val="87057920"/>
      </c:barChart>
      <c:catAx>
        <c:axId val="87055744"/>
        <c:scaling>
          <c:orientation val="minMax"/>
        </c:scaling>
        <c:delete val="0"/>
        <c:axPos val="b"/>
        <c:numFmt formatCode="General" sourceLinked="1"/>
        <c:majorTickMark val="in"/>
        <c:minorTickMark val="none"/>
        <c:tickLblPos val="nextTo"/>
        <c:txPr>
          <a:bodyPr/>
          <a:lstStyle/>
          <a:p>
            <a:pPr>
              <a:defRPr sz="900" b="0">
                <a:latin typeface="游ゴシック" panose="020B0400000000000000" pitchFamily="50" charset="-128"/>
                <a:ea typeface="游ゴシック" panose="020B0400000000000000" pitchFamily="50" charset="-128"/>
              </a:defRPr>
            </a:pPr>
            <a:endParaRPr lang="ja-JP"/>
          </a:p>
        </c:txPr>
        <c:crossAx val="87057920"/>
        <c:crosses val="autoZero"/>
        <c:auto val="1"/>
        <c:lblAlgn val="ctr"/>
        <c:lblOffset val="5"/>
        <c:noMultiLvlLbl val="0"/>
      </c:catAx>
      <c:valAx>
        <c:axId val="87057920"/>
        <c:scaling>
          <c:orientation val="minMax"/>
        </c:scaling>
        <c:delete val="0"/>
        <c:axPos val="l"/>
        <c:majorGridlines/>
        <c:numFmt formatCode="0%" sourceLinked="0"/>
        <c:majorTickMark val="in"/>
        <c:minorTickMark val="none"/>
        <c:tickLblPos val="nextTo"/>
        <c:txPr>
          <a:bodyPr/>
          <a:lstStyle/>
          <a:p>
            <a:pPr>
              <a:defRPr sz="900" b="0">
                <a:latin typeface="游ゴシック" panose="020B0400000000000000" pitchFamily="50" charset="-128"/>
                <a:ea typeface="游ゴシック" panose="020B0400000000000000" pitchFamily="50" charset="-128"/>
              </a:defRPr>
            </a:pPr>
            <a:endParaRPr lang="ja-JP"/>
          </a:p>
        </c:txPr>
        <c:crossAx val="87055744"/>
        <c:crosses val="autoZero"/>
        <c:crossBetween val="between"/>
        <c:majorUnit val="0.1"/>
      </c:valAx>
    </c:plotArea>
    <c:legend>
      <c:legendPos val="b"/>
      <c:layout>
        <c:manualLayout>
          <c:xMode val="edge"/>
          <c:yMode val="edge"/>
          <c:x val="0.34365760979324383"/>
          <c:y val="0.91305535295246554"/>
          <c:w val="0.44669488359826021"/>
          <c:h val="6.0491285488247289E-2"/>
        </c:manualLayout>
      </c:layout>
      <c:overlay val="0"/>
      <c:spPr>
        <a:ln>
          <a:solidFill>
            <a:schemeClr val="bg1">
              <a:lumMod val="75000"/>
            </a:schemeClr>
          </a:solidFill>
        </a:ln>
      </c:spPr>
      <c:txPr>
        <a:bodyPr/>
        <a:lstStyle/>
        <a:p>
          <a:pPr>
            <a:defRPr sz="900">
              <a:latin typeface="游ゴシック" panose="020B0400000000000000" pitchFamily="50" charset="-128"/>
              <a:ea typeface="游ゴシック" panose="020B0400000000000000" pitchFamily="50" charset="-128"/>
              <a:cs typeface="Meiryo UI" panose="020B0604030504040204" pitchFamily="50" charset="-128"/>
            </a:defRPr>
          </a:pPr>
          <a:endParaRPr lang="ja-JP"/>
        </a:p>
      </c:txPr>
    </c:legend>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'人口構成（３区分）'!$A$4</c:f>
              <c:strCache>
                <c:ptCount val="1"/>
                <c:pt idx="0">
                  <c:v>   0  ～  14  歳</c:v>
                </c:pt>
              </c:strCache>
            </c:strRef>
          </c:tx>
          <c:spPr>
            <a:solidFill>
              <a:schemeClr val="accent1">
                <a:lumMod val="40000"/>
                <a:lumOff val="6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0505-48A0-9B86-BCDC8E5B596B}"/>
                </c:ext>
              </c:extLst>
            </c:dLbl>
            <c:dLbl>
              <c:idx val="2"/>
              <c:delete val="1"/>
              <c:extLst>
                <c:ext xmlns:c15="http://schemas.microsoft.com/office/drawing/2012/chart" uri="{CE6537A1-D6FC-4f65-9D91-7224C49458BB}"/>
                <c:ext xmlns:c16="http://schemas.microsoft.com/office/drawing/2014/chart" uri="{C3380CC4-5D6E-409C-BE32-E72D297353CC}">
                  <c16:uniqueId val="{00000001-0505-48A0-9B86-BCDC8E5B596B}"/>
                </c:ext>
              </c:extLst>
            </c:dLbl>
            <c:dLbl>
              <c:idx val="3"/>
              <c:delete val="1"/>
              <c:extLst>
                <c:ext xmlns:c15="http://schemas.microsoft.com/office/drawing/2012/chart" uri="{CE6537A1-D6FC-4f65-9D91-7224C49458BB}"/>
                <c:ext xmlns:c16="http://schemas.microsoft.com/office/drawing/2014/chart" uri="{C3380CC4-5D6E-409C-BE32-E72D297353CC}">
                  <c16:uniqueId val="{00000002-0505-48A0-9B86-BCDC8E5B596B}"/>
                </c:ext>
              </c:extLst>
            </c:dLbl>
            <c:dLbl>
              <c:idx val="4"/>
              <c:delete val="1"/>
              <c:extLst>
                <c:ext xmlns:c15="http://schemas.microsoft.com/office/drawing/2012/chart" uri="{CE6537A1-D6FC-4f65-9D91-7224C49458BB}"/>
                <c:ext xmlns:c16="http://schemas.microsoft.com/office/drawing/2014/chart" uri="{C3380CC4-5D6E-409C-BE32-E72D297353CC}">
                  <c16:uniqueId val="{00000003-0505-48A0-9B86-BCDC8E5B596B}"/>
                </c:ext>
              </c:extLst>
            </c:dLbl>
            <c:dLbl>
              <c:idx val="5"/>
              <c:delete val="1"/>
              <c:extLst>
                <c:ext xmlns:c15="http://schemas.microsoft.com/office/drawing/2012/chart" uri="{CE6537A1-D6FC-4f65-9D91-7224C49458BB}"/>
                <c:ext xmlns:c16="http://schemas.microsoft.com/office/drawing/2014/chart" uri="{C3380CC4-5D6E-409C-BE32-E72D297353CC}">
                  <c16:uniqueId val="{00000004-0505-48A0-9B86-BCDC8E5B596B}"/>
                </c:ext>
              </c:extLst>
            </c:dLbl>
            <c:dLbl>
              <c:idx val="7"/>
              <c:delete val="1"/>
              <c:extLst>
                <c:ext xmlns:c15="http://schemas.microsoft.com/office/drawing/2012/chart" uri="{CE6537A1-D6FC-4f65-9D91-7224C49458BB}"/>
                <c:ext xmlns:c16="http://schemas.microsoft.com/office/drawing/2014/chart" uri="{C3380CC4-5D6E-409C-BE32-E72D297353CC}">
                  <c16:uniqueId val="{00000005-0505-48A0-9B86-BCDC8E5B596B}"/>
                </c:ext>
              </c:extLst>
            </c:dLbl>
            <c:dLbl>
              <c:idx val="8"/>
              <c:delete val="1"/>
              <c:extLst>
                <c:ext xmlns:c15="http://schemas.microsoft.com/office/drawing/2012/chart" uri="{CE6537A1-D6FC-4f65-9D91-7224C49458BB}"/>
                <c:ext xmlns:c16="http://schemas.microsoft.com/office/drawing/2014/chart" uri="{C3380CC4-5D6E-409C-BE32-E72D297353CC}">
                  <c16:uniqueId val="{00000006-0505-48A0-9B86-BCDC8E5B596B}"/>
                </c:ext>
              </c:extLst>
            </c:dLbl>
            <c:dLbl>
              <c:idx val="9"/>
              <c:delete val="1"/>
              <c:extLst>
                <c:ext xmlns:c15="http://schemas.microsoft.com/office/drawing/2012/chart" uri="{CE6537A1-D6FC-4f65-9D91-7224C49458BB}"/>
                <c:ext xmlns:c16="http://schemas.microsoft.com/office/drawing/2014/chart" uri="{C3380CC4-5D6E-409C-BE32-E72D297353CC}">
                  <c16:uniqueId val="{00000007-0505-48A0-9B86-BCDC8E5B596B}"/>
                </c:ext>
              </c:extLst>
            </c:dLbl>
            <c:dLbl>
              <c:idx val="11"/>
              <c:delete val="1"/>
              <c:extLst>
                <c:ext xmlns:c15="http://schemas.microsoft.com/office/drawing/2012/chart" uri="{CE6537A1-D6FC-4f65-9D91-7224C49458BB}"/>
                <c:ext xmlns:c16="http://schemas.microsoft.com/office/drawing/2014/chart" uri="{C3380CC4-5D6E-409C-BE32-E72D297353CC}">
                  <c16:uniqueId val="{00000008-0505-48A0-9B86-BCDC8E5B596B}"/>
                </c:ext>
              </c:extLst>
            </c:dLbl>
            <c:dLbl>
              <c:idx val="12"/>
              <c:delete val="1"/>
              <c:extLst>
                <c:ext xmlns:c15="http://schemas.microsoft.com/office/drawing/2012/chart" uri="{CE6537A1-D6FC-4f65-9D91-7224C49458BB}"/>
                <c:ext xmlns:c16="http://schemas.microsoft.com/office/drawing/2014/chart" uri="{C3380CC4-5D6E-409C-BE32-E72D297353CC}">
                  <c16:uniqueId val="{00000009-0505-48A0-9B86-BCDC8E5B596B}"/>
                </c:ext>
              </c:extLst>
            </c:dLbl>
            <c:dLbl>
              <c:idx val="13"/>
              <c:delete val="1"/>
              <c:extLst>
                <c:ext xmlns:c15="http://schemas.microsoft.com/office/drawing/2012/chart" uri="{CE6537A1-D6FC-4f65-9D91-7224C49458BB}"/>
                <c:ext xmlns:c16="http://schemas.microsoft.com/office/drawing/2014/chart" uri="{C3380CC4-5D6E-409C-BE32-E72D297353CC}">
                  <c16:uniqueId val="{0000000A-0505-48A0-9B86-BCDC8E5B596B}"/>
                </c:ext>
              </c:extLst>
            </c:dLbl>
            <c:dLbl>
              <c:idx val="14"/>
              <c:delete val="1"/>
              <c:extLst>
                <c:ext xmlns:c15="http://schemas.microsoft.com/office/drawing/2012/chart" uri="{CE6537A1-D6FC-4f65-9D91-7224C49458BB}"/>
                <c:ext xmlns:c16="http://schemas.microsoft.com/office/drawing/2014/chart" uri="{C3380CC4-5D6E-409C-BE32-E72D297353CC}">
                  <c16:uniqueId val="{0000000B-0505-48A0-9B86-BCDC8E5B596B}"/>
                </c:ext>
              </c:extLst>
            </c:dLbl>
            <c:dLbl>
              <c:idx val="16"/>
              <c:delete val="1"/>
              <c:extLst>
                <c:ext xmlns:c15="http://schemas.microsoft.com/office/drawing/2012/chart" uri="{CE6537A1-D6FC-4f65-9D91-7224C49458BB}"/>
                <c:ext xmlns:c16="http://schemas.microsoft.com/office/drawing/2014/chart" uri="{C3380CC4-5D6E-409C-BE32-E72D297353CC}">
                  <c16:uniqueId val="{0000000C-0505-48A0-9B86-BCDC8E5B596B}"/>
                </c:ext>
              </c:extLst>
            </c:dLbl>
            <c:dLbl>
              <c:idx val="18"/>
              <c:delete val="1"/>
              <c:extLst>
                <c:ext xmlns:c15="http://schemas.microsoft.com/office/drawing/2012/chart" uri="{CE6537A1-D6FC-4f65-9D91-7224C49458BB}"/>
                <c:ext xmlns:c16="http://schemas.microsoft.com/office/drawing/2014/chart" uri="{C3380CC4-5D6E-409C-BE32-E72D297353CC}">
                  <c16:uniqueId val="{0000000D-0505-48A0-9B86-BCDC8E5B596B}"/>
                </c:ext>
              </c:extLst>
            </c:dLbl>
            <c:dLbl>
              <c:idx val="19"/>
              <c:delete val="1"/>
              <c:extLst>
                <c:ext xmlns:c15="http://schemas.microsoft.com/office/drawing/2012/chart" uri="{CE6537A1-D6FC-4f65-9D91-7224C49458BB}"/>
                <c:ext xmlns:c16="http://schemas.microsoft.com/office/drawing/2014/chart" uri="{C3380CC4-5D6E-409C-BE32-E72D297353CC}">
                  <c16:uniqueId val="{0000000E-0505-48A0-9B86-BCDC8E5B596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'人口構成（３区分）'!$B$4:$V$4</c:f>
              <c:numCache>
                <c:formatCode>#,##0.0_ </c:formatCode>
                <c:ptCount val="21"/>
                <c:pt idx="0">
                  <c:v>25.6</c:v>
                </c:pt>
                <c:pt idx="1">
                  <c:v>23.93</c:v>
                </c:pt>
                <c:pt idx="2">
                  <c:v>24.33</c:v>
                </c:pt>
                <c:pt idx="3">
                  <c:v>23.51</c:v>
                </c:pt>
                <c:pt idx="4">
                  <c:v>21.51</c:v>
                </c:pt>
                <c:pt idx="5">
                  <c:v>18.239999999999998</c:v>
                </c:pt>
                <c:pt idx="6">
                  <c:v>15.95</c:v>
                </c:pt>
                <c:pt idx="7">
                  <c:v>14.58</c:v>
                </c:pt>
                <c:pt idx="8">
                  <c:v>13.76</c:v>
                </c:pt>
                <c:pt idx="9">
                  <c:v>13.15</c:v>
                </c:pt>
                <c:pt idx="10" formatCode="General">
                  <c:v>12.5</c:v>
                </c:pt>
                <c:pt idx="11" formatCode="0.0">
                  <c:v>12</c:v>
                </c:pt>
                <c:pt idx="12" formatCode="General">
                  <c:v>11.5</c:v>
                </c:pt>
                <c:pt idx="13" formatCode="General">
                  <c:v>11.1</c:v>
                </c:pt>
                <c:pt idx="14" formatCode="General">
                  <c:v>10.8</c:v>
                </c:pt>
                <c:pt idx="15" formatCode="General">
                  <c:v>10.8</c:v>
                </c:pt>
                <c:pt idx="16" formatCode="General">
                  <c:v>10.7</c:v>
                </c:pt>
                <c:pt idx="17" formatCode="General">
                  <c:v>10.6</c:v>
                </c:pt>
                <c:pt idx="18" formatCode="General">
                  <c:v>10.4</c:v>
                </c:pt>
                <c:pt idx="19" formatCode="General">
                  <c:v>10.199999999999999</c:v>
                </c:pt>
                <c:pt idx="20" formatCode="General">
                  <c:v>10.199999999999999</c:v>
                </c:pt>
              </c:numCache>
            </c:numRef>
          </c:val>
          <c:extLst>
            <c:ext xmlns:c16="http://schemas.microsoft.com/office/drawing/2014/chart" uri="{C3380CC4-5D6E-409C-BE32-E72D297353CC}">
              <c16:uniqueId val="{0000000F-0505-48A0-9B86-BCDC8E5B596B}"/>
            </c:ext>
          </c:extLst>
        </c:ser>
        <c:ser>
          <c:idx val="1"/>
          <c:order val="1"/>
          <c:tx>
            <c:strRef>
              <c:f>'人口構成（３区分）'!$A$5</c:f>
              <c:strCache>
                <c:ptCount val="1"/>
                <c:pt idx="0">
                  <c:v>  15  ～  64  歳</c:v>
                </c:pt>
              </c:strCache>
            </c:strRef>
          </c:tx>
          <c:spPr>
            <a:pattFill prst="ltDnDiag">
              <a:fgClr>
                <a:srgbClr val="92D050"/>
              </a:fgClr>
              <a:bgClr>
                <a:schemeClr val="bg1"/>
              </a:bgClr>
            </a:patt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0-0505-48A0-9B86-BCDC8E5B596B}"/>
                </c:ext>
              </c:extLst>
            </c:dLbl>
            <c:dLbl>
              <c:idx val="2"/>
              <c:delete val="1"/>
              <c:extLst>
                <c:ext xmlns:c15="http://schemas.microsoft.com/office/drawing/2012/chart" uri="{CE6537A1-D6FC-4f65-9D91-7224C49458BB}"/>
                <c:ext xmlns:c16="http://schemas.microsoft.com/office/drawing/2014/chart" uri="{C3380CC4-5D6E-409C-BE32-E72D297353CC}">
                  <c16:uniqueId val="{00000011-0505-48A0-9B86-BCDC8E5B596B}"/>
                </c:ext>
              </c:extLst>
            </c:dLbl>
            <c:dLbl>
              <c:idx val="3"/>
              <c:delete val="1"/>
              <c:extLst>
                <c:ext xmlns:c15="http://schemas.microsoft.com/office/drawing/2012/chart" uri="{CE6537A1-D6FC-4f65-9D91-7224C49458BB}"/>
                <c:ext xmlns:c16="http://schemas.microsoft.com/office/drawing/2014/chart" uri="{C3380CC4-5D6E-409C-BE32-E72D297353CC}">
                  <c16:uniqueId val="{00000012-0505-48A0-9B86-BCDC8E5B596B}"/>
                </c:ext>
              </c:extLst>
            </c:dLbl>
            <c:dLbl>
              <c:idx val="4"/>
              <c:delete val="1"/>
              <c:extLst>
                <c:ext xmlns:c15="http://schemas.microsoft.com/office/drawing/2012/chart" uri="{CE6537A1-D6FC-4f65-9D91-7224C49458BB}"/>
                <c:ext xmlns:c16="http://schemas.microsoft.com/office/drawing/2014/chart" uri="{C3380CC4-5D6E-409C-BE32-E72D297353CC}">
                  <c16:uniqueId val="{00000013-0505-48A0-9B86-BCDC8E5B596B}"/>
                </c:ext>
              </c:extLst>
            </c:dLbl>
            <c:dLbl>
              <c:idx val="5"/>
              <c:delete val="1"/>
              <c:extLst>
                <c:ext xmlns:c15="http://schemas.microsoft.com/office/drawing/2012/chart" uri="{CE6537A1-D6FC-4f65-9D91-7224C49458BB}"/>
                <c:ext xmlns:c16="http://schemas.microsoft.com/office/drawing/2014/chart" uri="{C3380CC4-5D6E-409C-BE32-E72D297353CC}">
                  <c16:uniqueId val="{00000014-0505-48A0-9B86-BCDC8E5B596B}"/>
                </c:ext>
              </c:extLst>
            </c:dLbl>
            <c:dLbl>
              <c:idx val="7"/>
              <c:delete val="1"/>
              <c:extLst>
                <c:ext xmlns:c15="http://schemas.microsoft.com/office/drawing/2012/chart" uri="{CE6537A1-D6FC-4f65-9D91-7224C49458BB}"/>
                <c:ext xmlns:c16="http://schemas.microsoft.com/office/drawing/2014/chart" uri="{C3380CC4-5D6E-409C-BE32-E72D297353CC}">
                  <c16:uniqueId val="{00000015-0505-48A0-9B86-BCDC8E5B596B}"/>
                </c:ext>
              </c:extLst>
            </c:dLbl>
            <c:dLbl>
              <c:idx val="8"/>
              <c:delete val="1"/>
              <c:extLst>
                <c:ext xmlns:c15="http://schemas.microsoft.com/office/drawing/2012/chart" uri="{CE6537A1-D6FC-4f65-9D91-7224C49458BB}"/>
                <c:ext xmlns:c16="http://schemas.microsoft.com/office/drawing/2014/chart" uri="{C3380CC4-5D6E-409C-BE32-E72D297353CC}">
                  <c16:uniqueId val="{00000016-0505-48A0-9B86-BCDC8E5B596B}"/>
                </c:ext>
              </c:extLst>
            </c:dLbl>
            <c:dLbl>
              <c:idx val="9"/>
              <c:delete val="1"/>
              <c:extLst>
                <c:ext xmlns:c15="http://schemas.microsoft.com/office/drawing/2012/chart" uri="{CE6537A1-D6FC-4f65-9D91-7224C49458BB}"/>
                <c:ext xmlns:c16="http://schemas.microsoft.com/office/drawing/2014/chart" uri="{C3380CC4-5D6E-409C-BE32-E72D297353CC}">
                  <c16:uniqueId val="{00000017-0505-48A0-9B86-BCDC8E5B596B}"/>
                </c:ext>
              </c:extLst>
            </c:dLbl>
            <c:dLbl>
              <c:idx val="11"/>
              <c:delete val="1"/>
              <c:extLst>
                <c:ext xmlns:c15="http://schemas.microsoft.com/office/drawing/2012/chart" uri="{CE6537A1-D6FC-4f65-9D91-7224C49458BB}"/>
                <c:ext xmlns:c16="http://schemas.microsoft.com/office/drawing/2014/chart" uri="{C3380CC4-5D6E-409C-BE32-E72D297353CC}">
                  <c16:uniqueId val="{00000018-0505-48A0-9B86-BCDC8E5B596B}"/>
                </c:ext>
              </c:extLst>
            </c:dLbl>
            <c:dLbl>
              <c:idx val="12"/>
              <c:delete val="1"/>
              <c:extLst>
                <c:ext xmlns:c15="http://schemas.microsoft.com/office/drawing/2012/chart" uri="{CE6537A1-D6FC-4f65-9D91-7224C49458BB}"/>
                <c:ext xmlns:c16="http://schemas.microsoft.com/office/drawing/2014/chart" uri="{C3380CC4-5D6E-409C-BE32-E72D297353CC}">
                  <c16:uniqueId val="{00000019-0505-48A0-9B86-BCDC8E5B596B}"/>
                </c:ext>
              </c:extLst>
            </c:dLbl>
            <c:dLbl>
              <c:idx val="13"/>
              <c:delete val="1"/>
              <c:extLst>
                <c:ext xmlns:c15="http://schemas.microsoft.com/office/drawing/2012/chart" uri="{CE6537A1-D6FC-4f65-9D91-7224C49458BB}"/>
                <c:ext xmlns:c16="http://schemas.microsoft.com/office/drawing/2014/chart" uri="{C3380CC4-5D6E-409C-BE32-E72D297353CC}">
                  <c16:uniqueId val="{0000001A-0505-48A0-9B86-BCDC8E5B596B}"/>
                </c:ext>
              </c:extLst>
            </c:dLbl>
            <c:dLbl>
              <c:idx val="14"/>
              <c:delete val="1"/>
              <c:extLst>
                <c:ext xmlns:c15="http://schemas.microsoft.com/office/drawing/2012/chart" uri="{CE6537A1-D6FC-4f65-9D91-7224C49458BB}"/>
                <c:ext xmlns:c16="http://schemas.microsoft.com/office/drawing/2014/chart" uri="{C3380CC4-5D6E-409C-BE32-E72D297353CC}">
                  <c16:uniqueId val="{0000001B-0505-48A0-9B86-BCDC8E5B596B}"/>
                </c:ext>
              </c:extLst>
            </c:dLbl>
            <c:dLbl>
              <c:idx val="16"/>
              <c:delete val="1"/>
              <c:extLst>
                <c:ext xmlns:c15="http://schemas.microsoft.com/office/drawing/2012/chart" uri="{CE6537A1-D6FC-4f65-9D91-7224C49458BB}"/>
                <c:ext xmlns:c16="http://schemas.microsoft.com/office/drawing/2014/chart" uri="{C3380CC4-5D6E-409C-BE32-E72D297353CC}">
                  <c16:uniqueId val="{0000001C-0505-48A0-9B86-BCDC8E5B596B}"/>
                </c:ext>
              </c:extLst>
            </c:dLbl>
            <c:dLbl>
              <c:idx val="18"/>
              <c:delete val="1"/>
              <c:extLst>
                <c:ext xmlns:c15="http://schemas.microsoft.com/office/drawing/2012/chart" uri="{CE6537A1-D6FC-4f65-9D91-7224C49458BB}"/>
                <c:ext xmlns:c16="http://schemas.microsoft.com/office/drawing/2014/chart" uri="{C3380CC4-5D6E-409C-BE32-E72D297353CC}">
                  <c16:uniqueId val="{0000001D-0505-48A0-9B86-BCDC8E5B596B}"/>
                </c:ext>
              </c:extLst>
            </c:dLbl>
            <c:dLbl>
              <c:idx val="19"/>
              <c:delete val="1"/>
              <c:extLst>
                <c:ext xmlns:c15="http://schemas.microsoft.com/office/drawing/2012/chart" uri="{CE6537A1-D6FC-4f65-9D91-7224C49458BB}"/>
                <c:ext xmlns:c16="http://schemas.microsoft.com/office/drawing/2014/chart" uri="{C3380CC4-5D6E-409C-BE32-E72D297353CC}">
                  <c16:uniqueId val="{0000001E-0505-48A0-9B86-BCDC8E5B596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'人口構成（３区分）'!$B$5:$V$5</c:f>
              <c:numCache>
                <c:formatCode>#,##0.0_ </c:formatCode>
                <c:ptCount val="21"/>
                <c:pt idx="0">
                  <c:v>68.099999999999994</c:v>
                </c:pt>
                <c:pt idx="1">
                  <c:v>69</c:v>
                </c:pt>
                <c:pt idx="2">
                  <c:v>67.75</c:v>
                </c:pt>
                <c:pt idx="3">
                  <c:v>67.39</c:v>
                </c:pt>
                <c:pt idx="4">
                  <c:v>68.180000000000007</c:v>
                </c:pt>
                <c:pt idx="5">
                  <c:v>69.69</c:v>
                </c:pt>
                <c:pt idx="6">
                  <c:v>69.489999999999995</c:v>
                </c:pt>
                <c:pt idx="7">
                  <c:v>68.06</c:v>
                </c:pt>
                <c:pt idx="8">
                  <c:v>66.069999999999993</c:v>
                </c:pt>
                <c:pt idx="9">
                  <c:v>63.83</c:v>
                </c:pt>
                <c:pt idx="10" formatCode="General">
                  <c:v>60.8</c:v>
                </c:pt>
                <c:pt idx="11" formatCode="General">
                  <c:v>59.1</c:v>
                </c:pt>
                <c:pt idx="12" formatCode="General">
                  <c:v>58.5</c:v>
                </c:pt>
                <c:pt idx="13" formatCode="General">
                  <c:v>57.7</c:v>
                </c:pt>
                <c:pt idx="14" formatCode="General">
                  <c:v>56.4</c:v>
                </c:pt>
                <c:pt idx="15" formatCode="General">
                  <c:v>53.9</c:v>
                </c:pt>
                <c:pt idx="16" formatCode="General">
                  <c:v>52.5</c:v>
                </c:pt>
                <c:pt idx="17" formatCode="General">
                  <c:v>51.8</c:v>
                </c:pt>
                <c:pt idx="18" formatCode="General">
                  <c:v>51.6</c:v>
                </c:pt>
                <c:pt idx="19" formatCode="General">
                  <c:v>51.6</c:v>
                </c:pt>
                <c:pt idx="20" formatCode="General">
                  <c:v>51.4</c:v>
                </c:pt>
              </c:numCache>
            </c:numRef>
          </c:val>
          <c:extLst>
            <c:ext xmlns:c16="http://schemas.microsoft.com/office/drawing/2014/chart" uri="{C3380CC4-5D6E-409C-BE32-E72D297353CC}">
              <c16:uniqueId val="{0000001F-0505-48A0-9B86-BCDC8E5B596B}"/>
            </c:ext>
          </c:extLst>
        </c:ser>
        <c:ser>
          <c:idx val="2"/>
          <c:order val="2"/>
          <c:tx>
            <c:strRef>
              <c:f>'人口構成（３区分）'!$A$6</c:f>
              <c:strCache>
                <c:ptCount val="1"/>
                <c:pt idx="0">
                  <c:v>  65  歳  以  上</c:v>
                </c:pt>
              </c:strCache>
            </c:strRef>
          </c:tx>
          <c:spPr>
            <a:pattFill prst="pct90">
              <a:fgClr>
                <a:schemeClr val="accent4"/>
              </a:fgClr>
              <a:bgClr>
                <a:schemeClr val="bg1"/>
              </a:bgClr>
            </a:patt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20-0505-48A0-9B86-BCDC8E5B596B}"/>
                </c:ext>
              </c:extLst>
            </c:dLbl>
            <c:dLbl>
              <c:idx val="2"/>
              <c:delete val="1"/>
              <c:extLst>
                <c:ext xmlns:c15="http://schemas.microsoft.com/office/drawing/2012/chart" uri="{CE6537A1-D6FC-4f65-9D91-7224C49458BB}"/>
                <c:ext xmlns:c16="http://schemas.microsoft.com/office/drawing/2014/chart" uri="{C3380CC4-5D6E-409C-BE32-E72D297353CC}">
                  <c16:uniqueId val="{00000021-0505-48A0-9B86-BCDC8E5B596B}"/>
                </c:ext>
              </c:extLst>
            </c:dLbl>
            <c:dLbl>
              <c:idx val="3"/>
              <c:delete val="1"/>
              <c:extLst>
                <c:ext xmlns:c15="http://schemas.microsoft.com/office/drawing/2012/chart" uri="{CE6537A1-D6FC-4f65-9D91-7224C49458BB}"/>
                <c:ext xmlns:c16="http://schemas.microsoft.com/office/drawing/2014/chart" uri="{C3380CC4-5D6E-409C-BE32-E72D297353CC}">
                  <c16:uniqueId val="{00000022-0505-48A0-9B86-BCDC8E5B596B}"/>
                </c:ext>
              </c:extLst>
            </c:dLbl>
            <c:dLbl>
              <c:idx val="4"/>
              <c:delete val="1"/>
              <c:extLst>
                <c:ext xmlns:c15="http://schemas.microsoft.com/office/drawing/2012/chart" uri="{CE6537A1-D6FC-4f65-9D91-7224C49458BB}"/>
                <c:ext xmlns:c16="http://schemas.microsoft.com/office/drawing/2014/chart" uri="{C3380CC4-5D6E-409C-BE32-E72D297353CC}">
                  <c16:uniqueId val="{00000023-0505-48A0-9B86-BCDC8E5B596B}"/>
                </c:ext>
              </c:extLst>
            </c:dLbl>
            <c:dLbl>
              <c:idx val="5"/>
              <c:delete val="1"/>
              <c:extLst>
                <c:ext xmlns:c15="http://schemas.microsoft.com/office/drawing/2012/chart" uri="{CE6537A1-D6FC-4f65-9D91-7224C49458BB}"/>
                <c:ext xmlns:c16="http://schemas.microsoft.com/office/drawing/2014/chart" uri="{C3380CC4-5D6E-409C-BE32-E72D297353CC}">
                  <c16:uniqueId val="{00000024-0505-48A0-9B86-BCDC8E5B596B}"/>
                </c:ext>
              </c:extLst>
            </c:dLbl>
            <c:dLbl>
              <c:idx val="7"/>
              <c:delete val="1"/>
              <c:extLst>
                <c:ext xmlns:c15="http://schemas.microsoft.com/office/drawing/2012/chart" uri="{CE6537A1-D6FC-4f65-9D91-7224C49458BB}"/>
                <c:ext xmlns:c16="http://schemas.microsoft.com/office/drawing/2014/chart" uri="{C3380CC4-5D6E-409C-BE32-E72D297353CC}">
                  <c16:uniqueId val="{00000025-0505-48A0-9B86-BCDC8E5B596B}"/>
                </c:ext>
              </c:extLst>
            </c:dLbl>
            <c:dLbl>
              <c:idx val="8"/>
              <c:delete val="1"/>
              <c:extLst>
                <c:ext xmlns:c15="http://schemas.microsoft.com/office/drawing/2012/chart" uri="{CE6537A1-D6FC-4f65-9D91-7224C49458BB}"/>
                <c:ext xmlns:c16="http://schemas.microsoft.com/office/drawing/2014/chart" uri="{C3380CC4-5D6E-409C-BE32-E72D297353CC}">
                  <c16:uniqueId val="{00000026-0505-48A0-9B86-BCDC8E5B596B}"/>
                </c:ext>
              </c:extLst>
            </c:dLbl>
            <c:dLbl>
              <c:idx val="9"/>
              <c:delete val="1"/>
              <c:extLst>
                <c:ext xmlns:c15="http://schemas.microsoft.com/office/drawing/2012/chart" uri="{CE6537A1-D6FC-4f65-9D91-7224C49458BB}"/>
                <c:ext xmlns:c16="http://schemas.microsoft.com/office/drawing/2014/chart" uri="{C3380CC4-5D6E-409C-BE32-E72D297353CC}">
                  <c16:uniqueId val="{00000027-0505-48A0-9B86-BCDC8E5B596B}"/>
                </c:ext>
              </c:extLst>
            </c:dLbl>
            <c:dLbl>
              <c:idx val="11"/>
              <c:delete val="1"/>
              <c:extLst>
                <c:ext xmlns:c15="http://schemas.microsoft.com/office/drawing/2012/chart" uri="{CE6537A1-D6FC-4f65-9D91-7224C49458BB}"/>
                <c:ext xmlns:c16="http://schemas.microsoft.com/office/drawing/2014/chart" uri="{C3380CC4-5D6E-409C-BE32-E72D297353CC}">
                  <c16:uniqueId val="{00000028-0505-48A0-9B86-BCDC8E5B596B}"/>
                </c:ext>
              </c:extLst>
            </c:dLbl>
            <c:dLbl>
              <c:idx val="12"/>
              <c:delete val="1"/>
              <c:extLst>
                <c:ext xmlns:c15="http://schemas.microsoft.com/office/drawing/2012/chart" uri="{CE6537A1-D6FC-4f65-9D91-7224C49458BB}"/>
                <c:ext xmlns:c16="http://schemas.microsoft.com/office/drawing/2014/chart" uri="{C3380CC4-5D6E-409C-BE32-E72D297353CC}">
                  <c16:uniqueId val="{00000029-0505-48A0-9B86-BCDC8E5B596B}"/>
                </c:ext>
              </c:extLst>
            </c:dLbl>
            <c:dLbl>
              <c:idx val="13"/>
              <c:delete val="1"/>
              <c:extLst>
                <c:ext xmlns:c15="http://schemas.microsoft.com/office/drawing/2012/chart" uri="{CE6537A1-D6FC-4f65-9D91-7224C49458BB}"/>
                <c:ext xmlns:c16="http://schemas.microsoft.com/office/drawing/2014/chart" uri="{C3380CC4-5D6E-409C-BE32-E72D297353CC}">
                  <c16:uniqueId val="{0000002A-0505-48A0-9B86-BCDC8E5B596B}"/>
                </c:ext>
              </c:extLst>
            </c:dLbl>
            <c:dLbl>
              <c:idx val="14"/>
              <c:delete val="1"/>
              <c:extLst>
                <c:ext xmlns:c15="http://schemas.microsoft.com/office/drawing/2012/chart" uri="{CE6537A1-D6FC-4f65-9D91-7224C49458BB}"/>
                <c:ext xmlns:c16="http://schemas.microsoft.com/office/drawing/2014/chart" uri="{C3380CC4-5D6E-409C-BE32-E72D297353CC}">
                  <c16:uniqueId val="{0000002B-0505-48A0-9B86-BCDC8E5B596B}"/>
                </c:ext>
              </c:extLst>
            </c:dLbl>
            <c:dLbl>
              <c:idx val="16"/>
              <c:delete val="1"/>
              <c:extLst>
                <c:ext xmlns:c15="http://schemas.microsoft.com/office/drawing/2012/chart" uri="{CE6537A1-D6FC-4f65-9D91-7224C49458BB}"/>
                <c:ext xmlns:c16="http://schemas.microsoft.com/office/drawing/2014/chart" uri="{C3380CC4-5D6E-409C-BE32-E72D297353CC}">
                  <c16:uniqueId val="{0000002C-0505-48A0-9B86-BCDC8E5B596B}"/>
                </c:ext>
              </c:extLst>
            </c:dLbl>
            <c:dLbl>
              <c:idx val="18"/>
              <c:delete val="1"/>
              <c:extLst>
                <c:ext xmlns:c15="http://schemas.microsoft.com/office/drawing/2012/chart" uri="{CE6537A1-D6FC-4f65-9D91-7224C49458BB}"/>
                <c:ext xmlns:c16="http://schemas.microsoft.com/office/drawing/2014/chart" uri="{C3380CC4-5D6E-409C-BE32-E72D297353CC}">
                  <c16:uniqueId val="{0000002D-0505-48A0-9B86-BCDC8E5B596B}"/>
                </c:ext>
              </c:extLst>
            </c:dLbl>
            <c:dLbl>
              <c:idx val="19"/>
              <c:delete val="1"/>
              <c:extLst>
                <c:ext xmlns:c15="http://schemas.microsoft.com/office/drawing/2012/chart" uri="{CE6537A1-D6FC-4f65-9D91-7224C49458BB}"/>
                <c:ext xmlns:c16="http://schemas.microsoft.com/office/drawing/2014/chart" uri="{C3380CC4-5D6E-409C-BE32-E72D297353CC}">
                  <c16:uniqueId val="{0000002E-0505-48A0-9B86-BCDC8E5B596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'人口構成（３区分）'!$B$6:$V$6</c:f>
              <c:numCache>
                <c:formatCode>#,##0.0_ </c:formatCode>
                <c:ptCount val="21"/>
                <c:pt idx="0">
                  <c:v>6.3</c:v>
                </c:pt>
                <c:pt idx="1">
                  <c:v>7.07</c:v>
                </c:pt>
                <c:pt idx="2">
                  <c:v>7.92</c:v>
                </c:pt>
                <c:pt idx="3">
                  <c:v>9.1</c:v>
                </c:pt>
                <c:pt idx="4">
                  <c:v>10.3</c:v>
                </c:pt>
                <c:pt idx="5">
                  <c:v>12.08</c:v>
                </c:pt>
                <c:pt idx="6">
                  <c:v>14.56</c:v>
                </c:pt>
                <c:pt idx="7">
                  <c:v>17.36</c:v>
                </c:pt>
                <c:pt idx="8">
                  <c:v>20.16</c:v>
                </c:pt>
                <c:pt idx="9">
                  <c:v>23.02</c:v>
                </c:pt>
                <c:pt idx="10" formatCode="General">
                  <c:v>26.6</c:v>
                </c:pt>
                <c:pt idx="11" formatCode="General">
                  <c:v>28.9</c:v>
                </c:pt>
                <c:pt idx="12" formatCode="0.0">
                  <c:v>30</c:v>
                </c:pt>
                <c:pt idx="13" formatCode="General">
                  <c:v>31.2</c:v>
                </c:pt>
                <c:pt idx="14" formatCode="General">
                  <c:v>32.799999999999997</c:v>
                </c:pt>
                <c:pt idx="15" formatCode="General">
                  <c:v>35.299999999999997</c:v>
                </c:pt>
                <c:pt idx="16" formatCode="General">
                  <c:v>36.799999999999997</c:v>
                </c:pt>
                <c:pt idx="17" formatCode="General">
                  <c:v>37.700000000000003</c:v>
                </c:pt>
                <c:pt idx="18" formatCode="0.0">
                  <c:v>38</c:v>
                </c:pt>
                <c:pt idx="19" formatCode="General">
                  <c:v>38.1</c:v>
                </c:pt>
                <c:pt idx="20" formatCode="General">
                  <c:v>38.4</c:v>
                </c:pt>
              </c:numCache>
            </c:numRef>
          </c:val>
          <c:extLst>
            <c:ext xmlns:c16="http://schemas.microsoft.com/office/drawing/2014/chart" uri="{C3380CC4-5D6E-409C-BE32-E72D297353CC}">
              <c16:uniqueId val="{0000002F-0505-48A0-9B86-BCDC8E5B596B}"/>
            </c:ext>
          </c:extLst>
        </c:ser>
        <c:dLbls>
          <c:showLegendKey val="0"/>
          <c:showVal val="0"/>
          <c:showCatName val="0"/>
          <c:showSerName val="0"/>
          <c:showPercent val="0"/>
          <c:showBubbleSize val="0"/>
        </c:dLbls>
        <c:gapWidth val="79"/>
        <c:overlap val="100"/>
        <c:serLines>
          <c:spPr>
            <a:ln w="9525" cap="flat" cmpd="sng" algn="ctr">
              <a:solidFill>
                <a:schemeClr val="tx1">
                  <a:lumMod val="35000"/>
                  <a:lumOff val="65000"/>
                </a:schemeClr>
              </a:solidFill>
              <a:round/>
            </a:ln>
            <a:effectLst/>
          </c:spPr>
        </c:serLines>
        <c:axId val="442442463"/>
        <c:axId val="442450783"/>
      </c:barChart>
      <c:catAx>
        <c:axId val="442442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2450783"/>
        <c:crosses val="autoZero"/>
        <c:auto val="1"/>
        <c:lblAlgn val="ctr"/>
        <c:lblOffset val="100"/>
        <c:noMultiLvlLbl val="0"/>
      </c:catAx>
      <c:valAx>
        <c:axId val="442450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2442463"/>
        <c:crosses val="autoZero"/>
        <c:crossBetween val="between"/>
      </c:valAx>
      <c:spPr>
        <a:noFill/>
        <a:ln>
          <a:noFill/>
        </a:ln>
        <a:effectLst/>
      </c:spPr>
    </c:plotArea>
    <c:legend>
      <c:legendPos val="b"/>
      <c:overlay val="0"/>
      <c:spPr>
        <a:noFill/>
        <a:ln>
          <a:solidFill>
            <a:schemeClr val="bg1">
              <a:lumMod val="75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b="0">
                <a:latin typeface="Meiryo UI" panose="020B0604030504040204" pitchFamily="50" charset="-128"/>
                <a:ea typeface="Meiryo UI" panose="020B0604030504040204" pitchFamily="50" charset="-128"/>
              </a:defRPr>
            </a:pPr>
            <a:r>
              <a:rPr lang="ja-JP" altLang="en-US" sz="800" b="0" dirty="0">
                <a:latin typeface="Meiryo UI" panose="020B0604030504040204" pitchFamily="50" charset="-128"/>
                <a:ea typeface="Meiryo UI" panose="020B0604030504040204" pitchFamily="50" charset="-128"/>
              </a:rPr>
              <a:t>出典：</a:t>
            </a:r>
            <a:r>
              <a:rPr lang="ja-JP" altLang="en-US" sz="800" b="0" dirty="0" smtClean="0">
                <a:latin typeface="Meiryo UI" panose="020B0604030504040204" pitchFamily="50" charset="-128"/>
                <a:ea typeface="Meiryo UI" panose="020B0604030504040204" pitchFamily="50" charset="-128"/>
              </a:rPr>
              <a:t>総務省「</a:t>
            </a:r>
            <a:r>
              <a:rPr lang="ja-JP" altLang="en-US" sz="800" b="0" dirty="0">
                <a:latin typeface="Meiryo UI" panose="020B0604030504040204" pitchFamily="50" charset="-128"/>
                <a:ea typeface="Meiryo UI" panose="020B0604030504040204" pitchFamily="50" charset="-128"/>
              </a:rPr>
              <a:t>住民基本台帳人口移動報告</a:t>
            </a:r>
            <a:r>
              <a:rPr lang="ja-JP" altLang="en-US" sz="800" b="0" dirty="0" smtClean="0">
                <a:latin typeface="Meiryo UI" panose="020B0604030504040204" pitchFamily="50" charset="-128"/>
                <a:ea typeface="Meiryo UI" panose="020B0604030504040204" pitchFamily="50" charset="-128"/>
              </a:rPr>
              <a:t>」（日本人のみ）</a:t>
            </a:r>
            <a:endParaRPr lang="ja-JP" altLang="en-US" sz="800" b="0" dirty="0">
              <a:latin typeface="Meiryo UI" panose="020B0604030504040204" pitchFamily="50" charset="-128"/>
              <a:ea typeface="Meiryo UI" panose="020B0604030504040204" pitchFamily="50" charset="-128"/>
            </a:endParaRPr>
          </a:p>
        </c:rich>
      </c:tx>
      <c:layout>
        <c:manualLayout>
          <c:xMode val="edge"/>
          <c:yMode val="edge"/>
          <c:x val="3.8670155730865005E-2"/>
          <c:y val="0.95414921965017829"/>
        </c:manualLayout>
      </c:layout>
      <c:overlay val="1"/>
    </c:title>
    <c:autoTitleDeleted val="0"/>
    <c:plotArea>
      <c:layout>
        <c:manualLayout>
          <c:layoutTarget val="inner"/>
          <c:xMode val="edge"/>
          <c:yMode val="edge"/>
          <c:x val="7.2871168007656403E-2"/>
          <c:y val="7.6564471068244239E-2"/>
          <c:w val="0.87155257838734779"/>
          <c:h val="0.78356185955928015"/>
        </c:manualLayout>
      </c:layout>
      <c:barChart>
        <c:barDir val="col"/>
        <c:grouping val="stacked"/>
        <c:varyColors val="0"/>
        <c:ser>
          <c:idx val="0"/>
          <c:order val="0"/>
          <c:tx>
            <c:strRef>
              <c:f>人口_対全国!$C$3</c:f>
              <c:strCache>
                <c:ptCount val="1"/>
                <c:pt idx="0">
                  <c:v>転入者</c:v>
                </c:pt>
              </c:strCache>
            </c:strRef>
          </c:tx>
          <c:spPr>
            <a:solidFill>
              <a:srgbClr val="FF66FF"/>
            </a:solidFill>
            <a:ln>
              <a:solidFill>
                <a:schemeClr val="tx1">
                  <a:lumMod val="50000"/>
                  <a:lumOff val="50000"/>
                </a:schemeClr>
              </a:solidFill>
            </a:ln>
          </c:spPr>
          <c:invertIfNegative val="0"/>
          <c:dLbls>
            <c:dLbl>
              <c:idx val="0"/>
              <c:layout>
                <c:manualLayout>
                  <c:x val="-5.6893320097050276E-3"/>
                  <c:y val="-0.17090036003935774"/>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E1-4E06-99FA-3DDCF1C13EA7}"/>
                </c:ext>
              </c:extLst>
            </c:dLbl>
            <c:dLbl>
              <c:idx val="1"/>
              <c:layout>
                <c:manualLayout>
                  <c:x val="-2.8446660048525073E-3"/>
                  <c:y val="-0.196769120500201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E1-4E06-99FA-3DDCF1C13EA7}"/>
                </c:ext>
              </c:extLst>
            </c:dLbl>
            <c:dLbl>
              <c:idx val="2"/>
              <c:layout>
                <c:manualLayout>
                  <c:x val="8.5339980145575228E-3"/>
                  <c:y val="-0.18209975651159047"/>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E1-4E06-99FA-3DDCF1C13EA7}"/>
                </c:ext>
              </c:extLst>
            </c:dLbl>
            <c:dLbl>
              <c:idx val="3"/>
              <c:layout>
                <c:manualLayout>
                  <c:x val="3.6658806672133738E-3"/>
                  <c:y val="-0.166197801566012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E1-4E06-99FA-3DDCF1C13EA7}"/>
                </c:ext>
              </c:extLst>
            </c:dLbl>
            <c:dLbl>
              <c:idx val="4"/>
              <c:layout>
                <c:manualLayout>
                  <c:x val="8.5339980145575228E-3"/>
                  <c:y val="-0.1437866055210263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A5-482C-BE54-DE08F2A1BE6D}"/>
                </c:ext>
              </c:extLst>
            </c:dLbl>
            <c:dLbl>
              <c:idx val="5"/>
              <c:layout>
                <c:manualLayout>
                  <c:x val="-5.6893320097051196E-3"/>
                  <c:y val="-0.206660292043375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E1-4E06-99FA-3DDCF1C13EA7}"/>
                </c:ext>
              </c:extLst>
            </c:dLbl>
            <c:dLbl>
              <c:idx val="6"/>
              <c:layout>
                <c:manualLayout>
                  <c:x val="0"/>
                  <c:y val="-0.16473326879423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A5-482C-BE54-DE08F2A1BE6D}"/>
                </c:ext>
              </c:extLst>
            </c:dLbl>
            <c:dLbl>
              <c:idx val="7"/>
              <c:layout>
                <c:manualLayout>
                  <c:x val="7.3317613344267476E-3"/>
                  <c:y val="-0.168465435250892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E1-4E06-99FA-3DDCF1C13EA7}"/>
                </c:ext>
              </c:extLst>
            </c:dLbl>
            <c:dLbl>
              <c:idx val="8"/>
              <c:layout>
                <c:manualLayout>
                  <c:x val="-2.8446660048525073E-3"/>
                  <c:y val="-0.1984555413632972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A5-482C-BE54-DE08F2A1BE6D}"/>
                </c:ext>
              </c:extLst>
            </c:dLbl>
            <c:dLbl>
              <c:idx val="23"/>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6-92E1-4E06-99FA-3DDCF1C13EA7}"/>
                </c:ext>
              </c:extLst>
            </c:dLbl>
            <c:dLbl>
              <c:idx val="28"/>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7-92E1-4E06-99FA-3DDCF1C13EA7}"/>
                </c:ext>
              </c:extLst>
            </c:dLbl>
            <c:dLbl>
              <c:idx val="44"/>
              <c:spPr/>
              <c:txPr>
                <a:bodyPr/>
                <a:lstStyle/>
                <a:p>
                  <a:pPr algn="ctr" rtl="0">
                    <a:defRPr lang="en-US"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8-92E1-4E06-99FA-3DDCF1C13EA7}"/>
                </c:ext>
              </c:extLst>
            </c:dLbl>
            <c:dLbl>
              <c:idx val="51"/>
              <c:spPr>
                <a:solidFill>
                  <a:schemeClr val="bg1"/>
                </a:solidFill>
                <a:ln w="28575">
                  <a:solidFill>
                    <a:srgbClr val="FF3399"/>
                  </a:solidFill>
                </a:ln>
                <a:effectLst/>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9-92E1-4E06-99FA-3DDCF1C13EA7}"/>
                </c:ext>
              </c:extLst>
            </c:dLbl>
            <c:spPr>
              <a:noFill/>
              <a:ln w="25400">
                <a:noFill/>
              </a:ln>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人口_対全国!$B$4:$B$12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人口_対全国!$C$4:$C$12</c:f>
              <c:numCache>
                <c:formatCode>#,##0_ </c:formatCode>
                <c:ptCount val="9"/>
                <c:pt idx="0">
                  <c:v>151123</c:v>
                </c:pt>
                <c:pt idx="1">
                  <c:v>156059</c:v>
                </c:pt>
                <c:pt idx="2">
                  <c:v>154847</c:v>
                </c:pt>
                <c:pt idx="3">
                  <c:v>153281</c:v>
                </c:pt>
                <c:pt idx="4">
                  <c:v>149142</c:v>
                </c:pt>
                <c:pt idx="5">
                  <c:v>156413</c:v>
                </c:pt>
                <c:pt idx="6">
                  <c:v>152537</c:v>
                </c:pt>
                <c:pt idx="7">
                  <c:v>152881</c:v>
                </c:pt>
                <c:pt idx="8">
                  <c:v>156125</c:v>
                </c:pt>
              </c:numCache>
            </c:numRef>
          </c:val>
          <c:extLst>
            <c:ext xmlns:c16="http://schemas.microsoft.com/office/drawing/2014/chart" uri="{C3380CC4-5D6E-409C-BE32-E72D297353CC}">
              <c16:uniqueId val="{0000000A-92E1-4E06-99FA-3DDCF1C13EA7}"/>
            </c:ext>
          </c:extLst>
        </c:ser>
        <c:ser>
          <c:idx val="1"/>
          <c:order val="1"/>
          <c:tx>
            <c:strRef>
              <c:f>人口_対全国!$D$3</c:f>
              <c:strCache>
                <c:ptCount val="1"/>
                <c:pt idx="0">
                  <c:v>転出者</c:v>
                </c:pt>
              </c:strCache>
            </c:strRef>
          </c:tx>
          <c:spPr>
            <a:solidFill>
              <a:srgbClr val="99CCFF"/>
            </a:solidFill>
            <a:ln>
              <a:solidFill>
                <a:srgbClr val="333333"/>
              </a:solidFill>
            </a:ln>
          </c:spPr>
          <c:invertIfNegative val="0"/>
          <c:dLbls>
            <c:dLbl>
              <c:idx val="0"/>
              <c:layout>
                <c:manualLayout>
                  <c:x val="0"/>
                  <c:y val="-0.1015131560417996"/>
                </c:manualLayout>
              </c:layout>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2E1-4E06-99FA-3DDCF1C13EA7}"/>
                </c:ext>
              </c:extLst>
            </c:dLbl>
            <c:dLbl>
              <c:idx val="1"/>
              <c:layout>
                <c:manualLayout>
                  <c:x val="-3.2039903096710016E-17"/>
                  <c:y val="-0.1592088509287396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2E1-4E06-99FA-3DDCF1C13EA7}"/>
                </c:ext>
              </c:extLst>
            </c:dLbl>
            <c:dLbl>
              <c:idx val="2"/>
              <c:layout>
                <c:manualLayout>
                  <c:x val="0"/>
                  <c:y val="-0.1044645585780469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2E1-4E06-99FA-3DDCF1C13EA7}"/>
                </c:ext>
              </c:extLst>
            </c:dLbl>
            <c:dLbl>
              <c:idx val="3"/>
              <c:layout>
                <c:manualLayout>
                  <c:x val="0"/>
                  <c:y val="-0.1600636986610912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2E1-4E06-99FA-3DDCF1C13EA7}"/>
                </c:ext>
              </c:extLst>
            </c:dLbl>
            <c:dLbl>
              <c:idx val="4"/>
              <c:layout>
                <c:manualLayout>
                  <c:x val="-6.4079806193420032E-17"/>
                  <c:y val="-0.104527613752585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2E1-4E06-99FA-3DDCF1C13EA7}"/>
                </c:ext>
              </c:extLst>
            </c:dLbl>
            <c:dLbl>
              <c:idx val="5"/>
              <c:layout>
                <c:manualLayout>
                  <c:x val="-3.4953025335714176E-3"/>
                  <c:y val="-0.1620297292536915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2E1-4E06-99FA-3DDCF1C13EA7}"/>
                </c:ext>
              </c:extLst>
            </c:dLbl>
            <c:dLbl>
              <c:idx val="6"/>
              <c:layout>
                <c:manualLayout>
                  <c:x val="-3.6659393501709669E-3"/>
                  <c:y val="-0.10302521912724062"/>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2E1-4E06-99FA-3DDCF1C13EA7}"/>
                </c:ext>
              </c:extLst>
            </c:dLbl>
            <c:dLbl>
              <c:idx val="7"/>
              <c:layout>
                <c:manualLayout>
                  <c:x val="0"/>
                  <c:y val="-0.160663113437519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2E1-4E06-99FA-3DDCF1C13EA7}"/>
                </c:ext>
              </c:extLst>
            </c:dLbl>
            <c:dLbl>
              <c:idx val="8"/>
              <c:layout>
                <c:manualLayout>
                  <c:x val="-1.2815961238684006E-16"/>
                  <c:y val="-0.103176341362218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2E1-4E06-99FA-3DDCF1C13EA7}"/>
                </c:ext>
              </c:extLst>
            </c:dLbl>
            <c:dLbl>
              <c:idx val="23"/>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4-92E1-4E06-99FA-3DDCF1C13EA7}"/>
                </c:ext>
              </c:extLst>
            </c:dLbl>
            <c:dLbl>
              <c:idx val="28"/>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5-92E1-4E06-99FA-3DDCF1C13EA7}"/>
                </c:ext>
              </c:extLst>
            </c:dLbl>
            <c:dLbl>
              <c:idx val="44"/>
              <c:spPr>
                <a:ln>
                  <a:noFill/>
                </a:ln>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6-92E1-4E06-99FA-3DDCF1C13EA7}"/>
                </c:ext>
              </c:extLst>
            </c:dLbl>
            <c:dLbl>
              <c:idx val="51"/>
              <c:spPr>
                <a:solidFill>
                  <a:schemeClr val="bg1"/>
                </a:solidFill>
                <a:ln w="28575">
                  <a:solidFill>
                    <a:schemeClr val="accent5">
                      <a:lumMod val="60000"/>
                      <a:lumOff val="40000"/>
                    </a:schemeClr>
                  </a:solidFill>
                </a:ln>
                <a:effectLst/>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7-92E1-4E06-99FA-3DDCF1C13EA7}"/>
                </c:ext>
              </c:extLst>
            </c:dLbl>
            <c:spPr>
              <a:noFill/>
              <a:ln w="25400">
                <a:noFill/>
              </a:ln>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人口_対全国!$B$4:$B$12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人口_対全国!$D$4:$D$12</c:f>
              <c:numCache>
                <c:formatCode>#,##0_ </c:formatCode>
                <c:ptCount val="9"/>
                <c:pt idx="0">
                  <c:v>-154693</c:v>
                </c:pt>
                <c:pt idx="1">
                  <c:v>-151156</c:v>
                </c:pt>
                <c:pt idx="2">
                  <c:v>-149466</c:v>
                </c:pt>
                <c:pt idx="3">
                  <c:v>-149904</c:v>
                </c:pt>
                <c:pt idx="4">
                  <c:v>-149533</c:v>
                </c:pt>
                <c:pt idx="5">
                  <c:v>-154117</c:v>
                </c:pt>
                <c:pt idx="6">
                  <c:v>-150743</c:v>
                </c:pt>
                <c:pt idx="7">
                  <c:v>-149920</c:v>
                </c:pt>
                <c:pt idx="8">
                  <c:v>-150928</c:v>
                </c:pt>
              </c:numCache>
            </c:numRef>
          </c:val>
          <c:extLst>
            <c:ext xmlns:c16="http://schemas.microsoft.com/office/drawing/2014/chart" uri="{C3380CC4-5D6E-409C-BE32-E72D297353CC}">
              <c16:uniqueId val="{00000018-92E1-4E06-99FA-3DDCF1C13EA7}"/>
            </c:ext>
          </c:extLst>
        </c:ser>
        <c:dLbls>
          <c:showLegendKey val="0"/>
          <c:showVal val="0"/>
          <c:showCatName val="0"/>
          <c:showSerName val="0"/>
          <c:showPercent val="0"/>
          <c:showBubbleSize val="0"/>
        </c:dLbls>
        <c:gapWidth val="80"/>
        <c:overlap val="100"/>
        <c:axId val="476822543"/>
        <c:axId val="1"/>
      </c:barChart>
      <c:lineChart>
        <c:grouping val="standard"/>
        <c:varyColors val="0"/>
        <c:ser>
          <c:idx val="2"/>
          <c:order val="2"/>
          <c:tx>
            <c:strRef>
              <c:f>人口_対全国!$E$3</c:f>
              <c:strCache>
                <c:ptCount val="1"/>
                <c:pt idx="0">
                  <c:v>転入超過</c:v>
                </c:pt>
              </c:strCache>
            </c:strRef>
          </c:tx>
          <c:spPr>
            <a:ln w="50800">
              <a:solidFill>
                <a:srgbClr val="003300"/>
              </a:solidFill>
            </a:ln>
          </c:spPr>
          <c:marker>
            <c:symbol val="circle"/>
            <c:size val="5"/>
            <c:spPr>
              <a:solidFill>
                <a:srgbClr val="003300"/>
              </a:solidFill>
              <a:ln>
                <a:solidFill>
                  <a:srgbClr val="003300"/>
                </a:solidFill>
              </a:ln>
            </c:spPr>
          </c:marker>
          <c:dLbls>
            <c:dLbl>
              <c:idx val="0"/>
              <c:layout>
                <c:manualLayout>
                  <c:x val="-7.703937913708514E-2"/>
                  <c:y val="3.8303041979748681E-2"/>
                </c:manualLayout>
              </c:layout>
              <c:numFmt formatCode="#,##0;&quot;▲ &quot;#,##0" sourceLinked="0"/>
              <c:spPr>
                <a:noFill/>
                <a:ln w="1270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2E1-4E06-99FA-3DDCF1C13EA7}"/>
                </c:ext>
              </c:extLst>
            </c:dLbl>
            <c:dLbl>
              <c:idx val="1"/>
              <c:layout>
                <c:manualLayout>
                  <c:x val="-7.5123131735875315E-2"/>
                  <c:y val="-3.81217010627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2E1-4E06-99FA-3DDCF1C13EA7}"/>
                </c:ext>
              </c:extLst>
            </c:dLbl>
            <c:dLbl>
              <c:idx val="2"/>
              <c:layout>
                <c:manualLayout>
                  <c:x val="-7.5123131735875315E-2"/>
                  <c:y val="-8.4418007002876147E-2"/>
                </c:manualLayout>
              </c:layout>
              <c:numFmt formatCode="#,##0;&quot;▲ &quot;#,##0" sourceLinked="0"/>
              <c:spPr>
                <a:noFill/>
                <a:ln w="12700">
                  <a:solidFill>
                    <a:srgbClr val="FF0000"/>
                  </a:solidFill>
                </a:ln>
                <a:effectLst/>
              </c:spPr>
              <c:txPr>
                <a:bodyPr wrap="square" lIns="38100" tIns="19050" rIns="38100" bIns="19050" anchor="ctr">
                  <a:no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10992128748038249"/>
                      <c:h val="4.4497363766479975E-2"/>
                    </c:manualLayout>
                  </c15:layout>
                </c:ext>
                <c:ext xmlns:c16="http://schemas.microsoft.com/office/drawing/2014/chart" uri="{C3380CC4-5D6E-409C-BE32-E72D297353CC}">
                  <c16:uniqueId val="{0000001B-92E1-4E06-99FA-3DDCF1C13EA7}"/>
                </c:ext>
              </c:extLst>
            </c:dLbl>
            <c:dLbl>
              <c:idx val="4"/>
              <c:layout>
                <c:manualLayout>
                  <c:x val="-7.3519958411016814E-2"/>
                  <c:y val="4.4110953653908609E-2"/>
                </c:manualLayout>
              </c:layout>
              <c:numFmt formatCode="#,##0;&quot;▲ &quot;#,##0" sourceLinked="0"/>
              <c:spPr>
                <a:noFill/>
                <a:ln w="1270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2E1-4E06-99FA-3DDCF1C13EA7}"/>
                </c:ext>
              </c:extLst>
            </c:dLbl>
            <c:dLbl>
              <c:idx val="6"/>
              <c:layout>
                <c:manualLayout>
                  <c:x val="-6.3744485379760671E-2"/>
                  <c:y val="-3.56503186122350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92E1-4E06-99FA-3DDCF1C13EA7}"/>
                </c:ext>
              </c:extLst>
            </c:dLbl>
            <c:dLbl>
              <c:idx val="8"/>
              <c:layout>
                <c:manualLayout>
                  <c:x val="-2.6455393845128527E-2"/>
                  <c:y val="-3.05016606527963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92E1-4E06-99FA-3DDCF1C13EA7}"/>
                </c:ext>
              </c:extLst>
            </c:dLbl>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人口_対全国!$B$4:$B$12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人口_対全国!$E$4:$E$12</c:f>
              <c:numCache>
                <c:formatCode>#,##0</c:formatCode>
                <c:ptCount val="9"/>
                <c:pt idx="0">
                  <c:v>-3570</c:v>
                </c:pt>
                <c:pt idx="1">
                  <c:v>4903</c:v>
                </c:pt>
                <c:pt idx="2">
                  <c:v>5381</c:v>
                </c:pt>
                <c:pt idx="3">
                  <c:v>3377</c:v>
                </c:pt>
                <c:pt idx="4">
                  <c:v>-391</c:v>
                </c:pt>
                <c:pt idx="5">
                  <c:v>2296</c:v>
                </c:pt>
                <c:pt idx="6">
                  <c:v>1794</c:v>
                </c:pt>
                <c:pt idx="7">
                  <c:v>2961</c:v>
                </c:pt>
                <c:pt idx="8">
                  <c:v>5197</c:v>
                </c:pt>
              </c:numCache>
            </c:numRef>
          </c:val>
          <c:smooth val="0"/>
          <c:extLst>
            <c:ext xmlns:c16="http://schemas.microsoft.com/office/drawing/2014/chart" uri="{C3380CC4-5D6E-409C-BE32-E72D297353CC}">
              <c16:uniqueId val="{0000001F-92E1-4E06-99FA-3DDCF1C13EA7}"/>
            </c:ext>
          </c:extLst>
        </c:ser>
        <c:dLbls>
          <c:showLegendKey val="0"/>
          <c:showVal val="0"/>
          <c:showCatName val="0"/>
          <c:showSerName val="0"/>
          <c:showPercent val="0"/>
          <c:showBubbleSize val="0"/>
        </c:dLbls>
        <c:marker val="1"/>
        <c:smooth val="0"/>
        <c:axId val="476822543"/>
        <c:axId val="1"/>
      </c:lineChart>
      <c:catAx>
        <c:axId val="476822543"/>
        <c:scaling>
          <c:orientation val="minMax"/>
        </c:scaling>
        <c:delete val="0"/>
        <c:axPos val="b"/>
        <c:title>
          <c:tx>
            <c:rich>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r>
                  <a:rPr lang="ja-JP" altLang="en-US" sz="800">
                    <a:latin typeface="Meiryo UI" panose="020B0604030504040204" pitchFamily="50" charset="-128"/>
                    <a:ea typeface="Meiryo UI" panose="020B0604030504040204" pitchFamily="50" charset="-128"/>
                    <a:cs typeface="Meiryo UI" panose="020B0604030504040204" pitchFamily="50" charset="-128"/>
                  </a:rPr>
                  <a:t>（年）</a:t>
                </a:r>
              </a:p>
            </c:rich>
          </c:tx>
          <c:layout>
            <c:manualLayout>
              <c:xMode val="edge"/>
              <c:yMode val="edge"/>
              <c:x val="0.90083023929240835"/>
              <c:y val="0.89997312192418477"/>
            </c:manualLayout>
          </c:layout>
          <c:overlay val="0"/>
        </c:title>
        <c:numFmt formatCode="General" sourceLinked="1"/>
        <c:majorTickMark val="cross"/>
        <c:minorTickMark val="none"/>
        <c:tickLblPos val="low"/>
        <c:txPr>
          <a:bodyPr rot="0" vert="horz" anchor="ctr" anchorCtr="1"/>
          <a:lstStyle/>
          <a:p>
            <a:pPr>
              <a:defRPr sz="1050"/>
            </a:pPr>
            <a:endParaRPr lang="ja-JP"/>
          </a:p>
        </c:txPr>
        <c:crossAx val="1"/>
        <c:crosses val="autoZero"/>
        <c:auto val="1"/>
        <c:lblAlgn val="ctr"/>
        <c:lblOffset val="5"/>
        <c:noMultiLvlLbl val="0"/>
      </c:catAx>
      <c:valAx>
        <c:axId val="1"/>
        <c:scaling>
          <c:orientation val="minMax"/>
        </c:scaling>
        <c:delete val="0"/>
        <c:axPos val="l"/>
        <c:numFmt formatCode="#,##0_ " sourceLinked="1"/>
        <c:majorTickMark val="out"/>
        <c:minorTickMark val="none"/>
        <c:tickLblPos val="nextTo"/>
        <c:txPr>
          <a:bodyPr/>
          <a:lstStyle/>
          <a:p>
            <a:pPr>
              <a:defRPr sz="800"/>
            </a:pPr>
            <a:endParaRPr lang="ja-JP"/>
          </a:p>
        </c:txPr>
        <c:crossAx val="476822543"/>
        <c:crosses val="autoZero"/>
        <c:crossBetween val="between"/>
      </c:valAx>
      <c:spPr>
        <a:ln>
          <a:solidFill>
            <a:schemeClr val="tx1"/>
          </a:solidFill>
        </a:ln>
      </c:spPr>
    </c:plotArea>
    <c:legend>
      <c:legendPos val="b"/>
      <c:layout>
        <c:manualLayout>
          <c:xMode val="edge"/>
          <c:yMode val="edge"/>
          <c:x val="0.22285911343715392"/>
          <c:y val="0.90460655883110841"/>
          <c:w val="0.6350367555050993"/>
          <c:h val="4.8482805033986165E-2"/>
        </c:manualLayout>
      </c:layout>
      <c:overlay val="0"/>
      <c:spPr>
        <a:ln>
          <a:solidFill>
            <a:schemeClr val="bg1">
              <a:lumMod val="75000"/>
            </a:schemeClr>
          </a:solidFill>
        </a:ln>
      </c:spPr>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txPr>
    <a:bodyPr/>
    <a:lstStyle/>
    <a:p>
      <a:pPr>
        <a:defRPr sz="1100"/>
      </a:pPr>
      <a:endParaRPr lang="ja-JP"/>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b="0">
                <a:latin typeface="Meiryo UI" panose="020B0604030504040204" pitchFamily="50" charset="-128"/>
                <a:ea typeface="Meiryo UI" panose="020B0604030504040204" pitchFamily="50" charset="-128"/>
              </a:defRPr>
            </a:pPr>
            <a:r>
              <a:rPr lang="ja-JP" altLang="en-US" sz="800" b="0" dirty="0">
                <a:latin typeface="Meiryo UI" panose="020B0604030504040204" pitchFamily="50" charset="-128"/>
                <a:ea typeface="Meiryo UI" panose="020B0604030504040204" pitchFamily="50" charset="-128"/>
              </a:rPr>
              <a:t>出典：</a:t>
            </a:r>
            <a:r>
              <a:rPr lang="ja-JP" altLang="en-US" sz="800" b="0" dirty="0" smtClean="0">
                <a:latin typeface="Meiryo UI" panose="020B0604030504040204" pitchFamily="50" charset="-128"/>
                <a:ea typeface="Meiryo UI" panose="020B0604030504040204" pitchFamily="50" charset="-128"/>
              </a:rPr>
              <a:t>総務省「</a:t>
            </a:r>
            <a:r>
              <a:rPr lang="ja-JP" altLang="en-US" sz="800" b="0" dirty="0">
                <a:latin typeface="Meiryo UI" panose="020B0604030504040204" pitchFamily="50" charset="-128"/>
                <a:ea typeface="Meiryo UI" panose="020B0604030504040204" pitchFamily="50" charset="-128"/>
              </a:rPr>
              <a:t>住民基本台帳人口移動報告</a:t>
            </a:r>
            <a:r>
              <a:rPr lang="ja-JP" altLang="en-US" sz="800" b="0" dirty="0" smtClean="0">
                <a:latin typeface="Meiryo UI" panose="020B0604030504040204" pitchFamily="50" charset="-128"/>
                <a:ea typeface="Meiryo UI" panose="020B0604030504040204" pitchFamily="50" charset="-128"/>
              </a:rPr>
              <a:t>」（日本人のみ）</a:t>
            </a:r>
            <a:endParaRPr lang="ja-JP" altLang="en-US" sz="800" b="0" dirty="0">
              <a:latin typeface="Meiryo UI" panose="020B0604030504040204" pitchFamily="50" charset="-128"/>
              <a:ea typeface="Meiryo UI" panose="020B0604030504040204" pitchFamily="50" charset="-128"/>
            </a:endParaRPr>
          </a:p>
        </c:rich>
      </c:tx>
      <c:layout>
        <c:manualLayout>
          <c:xMode val="edge"/>
          <c:yMode val="edge"/>
          <c:x val="3.8670109167825199E-2"/>
          <c:y val="0.95392381914586977"/>
        </c:manualLayout>
      </c:layout>
      <c:overlay val="1"/>
    </c:title>
    <c:autoTitleDeleted val="0"/>
    <c:plotArea>
      <c:layout>
        <c:manualLayout>
          <c:layoutTarget val="inner"/>
          <c:xMode val="edge"/>
          <c:yMode val="edge"/>
          <c:x val="7.2871168007656403E-2"/>
          <c:y val="7.6564471068244239E-2"/>
          <c:w val="0.87932614766941608"/>
          <c:h val="0.77851445049461598"/>
        </c:manualLayout>
      </c:layout>
      <c:barChart>
        <c:barDir val="col"/>
        <c:grouping val="stacked"/>
        <c:varyColors val="0"/>
        <c:ser>
          <c:idx val="0"/>
          <c:order val="0"/>
          <c:tx>
            <c:strRef>
              <c:f>人口_対東京圏!$C$3</c:f>
              <c:strCache>
                <c:ptCount val="1"/>
                <c:pt idx="0">
                  <c:v>転入者</c:v>
                </c:pt>
              </c:strCache>
            </c:strRef>
          </c:tx>
          <c:spPr>
            <a:solidFill>
              <a:srgbClr val="FF66FF"/>
            </a:solidFill>
            <a:ln>
              <a:solidFill>
                <a:schemeClr val="tx1">
                  <a:lumMod val="50000"/>
                  <a:lumOff val="50000"/>
                </a:schemeClr>
              </a:solidFill>
            </a:ln>
          </c:spPr>
          <c:invertIfNegative val="0"/>
          <c:dLbls>
            <c:dLbl>
              <c:idx val="0"/>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0-BF56-4C30-9807-AFB98D4B0CCD}"/>
                </c:ext>
              </c:extLst>
            </c:dLbl>
            <c:dLbl>
              <c:idx val="1"/>
              <c:layout>
                <c:manualLayout>
                  <c:x val="-3.4598263070109853E-3"/>
                  <c:y val="-0.178647520608695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56-4C30-9807-AFB98D4B0CCD}"/>
                </c:ext>
              </c:extLst>
            </c:dLbl>
            <c:dLbl>
              <c:idx val="2"/>
              <c:layout>
                <c:manualLayout>
                  <c:x val="-5.305343072410422E-3"/>
                  <c:y val="-0.16653690857898382"/>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0.10315131995168805"/>
                      <c:h val="3.7219642441157982E-2"/>
                    </c:manualLayout>
                  </c15:layout>
                </c:ext>
                <c:ext xmlns:c16="http://schemas.microsoft.com/office/drawing/2014/chart" uri="{C3380CC4-5D6E-409C-BE32-E72D297353CC}">
                  <c16:uniqueId val="{00000002-BF56-4C30-9807-AFB98D4B0CCD}"/>
                </c:ext>
              </c:extLst>
            </c:dLbl>
            <c:dLbl>
              <c:idx val="3"/>
              <c:layout>
                <c:manualLayout>
                  <c:x val="0"/>
                  <c:y val="-0.148817464482802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56-4C30-9807-AFB98D4B0CCD}"/>
                </c:ext>
              </c:extLst>
            </c:dLbl>
            <c:dLbl>
              <c:idx val="4"/>
              <c:layout>
                <c:manualLayout>
                  <c:x val="0"/>
                  <c:y val="-0.140582094056255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0D-4730-B30D-EB7D4E7D02C9}"/>
                </c:ext>
              </c:extLst>
            </c:dLbl>
            <c:dLbl>
              <c:idx val="5"/>
              <c:layout>
                <c:manualLayout>
                  <c:x val="-1.0072352907344567E-2"/>
                  <c:y val="-0.1561360579301802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56-4C30-9807-AFB98D4B0CCD}"/>
                </c:ext>
              </c:extLst>
            </c:dLbl>
            <c:dLbl>
              <c:idx val="6"/>
              <c:layout>
                <c:manualLayout>
                  <c:x val="2.921723126473695E-3"/>
                  <c:y val="-0.151417899615689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0D-4730-B30D-EB7D4E7D02C9}"/>
                </c:ext>
              </c:extLst>
            </c:dLbl>
            <c:dLbl>
              <c:idx val="7"/>
              <c:layout>
                <c:manualLayout>
                  <c:x val="5.3810318053718292E-4"/>
                  <c:y val="-0.1642322111450497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56-4C30-9807-AFB98D4B0CCD}"/>
                </c:ext>
              </c:extLst>
            </c:dLbl>
            <c:dLbl>
              <c:idx val="8"/>
              <c:layout>
                <c:manualLayout>
                  <c:x val="-2.9217231264740164E-3"/>
                  <c:y val="-0.165303036714980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56-4C30-9807-AFB98D4B0CCD}"/>
                </c:ext>
              </c:extLst>
            </c:dLbl>
            <c:dLbl>
              <c:idx val="23"/>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7-BF56-4C30-9807-AFB98D4B0CCD}"/>
                </c:ext>
              </c:extLst>
            </c:dLbl>
            <c:dLbl>
              <c:idx val="28"/>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8-BF56-4C30-9807-AFB98D4B0CCD}"/>
                </c:ext>
              </c:extLst>
            </c:dLbl>
            <c:dLbl>
              <c:idx val="44"/>
              <c:spPr/>
              <c:txPr>
                <a:bodyPr/>
                <a:lstStyle/>
                <a:p>
                  <a:pPr algn="ctr" rtl="0">
                    <a:defRPr lang="en-US"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9-BF56-4C30-9807-AFB98D4B0CCD}"/>
                </c:ext>
              </c:extLst>
            </c:dLbl>
            <c:dLbl>
              <c:idx val="51"/>
              <c:spPr>
                <a:solidFill>
                  <a:schemeClr val="bg1"/>
                </a:solidFill>
                <a:ln w="28575">
                  <a:solidFill>
                    <a:srgbClr val="FF3399"/>
                  </a:solidFill>
                </a:ln>
                <a:effectLst/>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A-BF56-4C30-9807-AFB98D4B0CCD}"/>
                </c:ext>
              </c:extLst>
            </c:dLbl>
            <c:spPr>
              <a:noFill/>
              <a:ln w="25400">
                <a:noFill/>
              </a:ln>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人口_対東京圏!$B$4:$B$12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人口_対東京圏!$C$4:$C$12</c:f>
              <c:numCache>
                <c:formatCode>#,##0_ </c:formatCode>
                <c:ptCount val="9"/>
                <c:pt idx="0">
                  <c:v>30428</c:v>
                </c:pt>
                <c:pt idx="1">
                  <c:v>34468</c:v>
                </c:pt>
                <c:pt idx="2">
                  <c:v>33308</c:v>
                </c:pt>
                <c:pt idx="3">
                  <c:v>31312</c:v>
                </c:pt>
                <c:pt idx="4">
                  <c:v>30129</c:v>
                </c:pt>
                <c:pt idx="5">
                  <c:v>31597</c:v>
                </c:pt>
                <c:pt idx="6">
                  <c:v>31473</c:v>
                </c:pt>
                <c:pt idx="7">
                  <c:v>31829</c:v>
                </c:pt>
                <c:pt idx="8">
                  <c:v>32075</c:v>
                </c:pt>
              </c:numCache>
            </c:numRef>
          </c:val>
          <c:extLst>
            <c:ext xmlns:c16="http://schemas.microsoft.com/office/drawing/2014/chart" uri="{C3380CC4-5D6E-409C-BE32-E72D297353CC}">
              <c16:uniqueId val="{0000000B-BF56-4C30-9807-AFB98D4B0CCD}"/>
            </c:ext>
          </c:extLst>
        </c:ser>
        <c:ser>
          <c:idx val="1"/>
          <c:order val="1"/>
          <c:tx>
            <c:strRef>
              <c:f>人口_対東京圏!$D$3</c:f>
              <c:strCache>
                <c:ptCount val="1"/>
                <c:pt idx="0">
                  <c:v>転出者</c:v>
                </c:pt>
              </c:strCache>
            </c:strRef>
          </c:tx>
          <c:spPr>
            <a:solidFill>
              <a:srgbClr val="99CCFF"/>
            </a:solidFill>
            <a:ln>
              <a:solidFill>
                <a:srgbClr val="333333"/>
              </a:solidFill>
            </a:ln>
          </c:spPr>
          <c:invertIfNegative val="0"/>
          <c:dLbls>
            <c:dLbl>
              <c:idx val="0"/>
              <c:layout>
                <c:manualLayout>
                  <c:x val="-1.339107630148212E-17"/>
                  <c:y val="-0.18201661668162328"/>
                </c:manualLayout>
              </c:layout>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56-4C30-9807-AFB98D4B0CCD}"/>
                </c:ext>
              </c:extLst>
            </c:dLbl>
            <c:dLbl>
              <c:idx val="1"/>
              <c:layout>
                <c:manualLayout>
                  <c:x val="0"/>
                  <c:y val="-0.1293282413583485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56-4C30-9807-AFB98D4B0CCD}"/>
                </c:ext>
              </c:extLst>
            </c:dLbl>
            <c:dLbl>
              <c:idx val="2"/>
              <c:layout>
                <c:manualLayout>
                  <c:x val="2.3836199459366194E-3"/>
                  <c:y val="-0.1750253023327188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F56-4C30-9807-AFB98D4B0CCD}"/>
                </c:ext>
              </c:extLst>
            </c:dLbl>
            <c:dLbl>
              <c:idx val="3"/>
              <c:layout>
                <c:manualLayout>
                  <c:x val="5.3810318053712936E-4"/>
                  <c:y val="-0.13758852850175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F56-4C30-9807-AFB98D4B0CCD}"/>
                </c:ext>
              </c:extLst>
            </c:dLbl>
            <c:dLbl>
              <c:idx val="4"/>
              <c:layout>
                <c:manualLayout>
                  <c:x val="5.8434462529476042E-3"/>
                  <c:y val="-0.1902587106666883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0D-4730-B30D-EB7D4E7D02C9}"/>
                </c:ext>
              </c:extLst>
            </c:dLbl>
            <c:dLbl>
              <c:idx val="5"/>
              <c:layout>
                <c:manualLayout>
                  <c:x val="-1.268628934030822E-16"/>
                  <c:y val="-0.1645436953466631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F56-4C30-9807-AFB98D4B0CCD}"/>
                </c:ext>
              </c:extLst>
            </c:dLbl>
            <c:dLbl>
              <c:idx val="6"/>
              <c:layout>
                <c:manualLayout>
                  <c:x val="-5.8434462529476042E-3"/>
                  <c:y val="-0.19717428610639903"/>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F56-4C30-9807-AFB98D4B0CCD}"/>
                </c:ext>
              </c:extLst>
            </c:dLbl>
            <c:dLbl>
              <c:idx val="7"/>
              <c:layout>
                <c:manualLayout>
                  <c:x val="-2.9217231264738021E-3"/>
                  <c:y val="-0.1580582046595842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56-4C30-9807-AFB98D4B0CCD}"/>
                </c:ext>
              </c:extLst>
            </c:dLbl>
            <c:dLbl>
              <c:idx val="8"/>
              <c:layout>
                <c:manualLayout>
                  <c:x val="-5.8434462529478185E-3"/>
                  <c:y val="-0.2010310379236385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F56-4C30-9807-AFB98D4B0CCD}"/>
                </c:ext>
              </c:extLst>
            </c:dLbl>
            <c:dLbl>
              <c:idx val="23"/>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4-BF56-4C30-9807-AFB98D4B0CCD}"/>
                </c:ext>
              </c:extLst>
            </c:dLbl>
            <c:dLbl>
              <c:idx val="28"/>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5-BF56-4C30-9807-AFB98D4B0CCD}"/>
                </c:ext>
              </c:extLst>
            </c:dLbl>
            <c:dLbl>
              <c:idx val="44"/>
              <c:spPr>
                <a:ln>
                  <a:noFill/>
                </a:ln>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6-BF56-4C30-9807-AFB98D4B0CCD}"/>
                </c:ext>
              </c:extLst>
            </c:dLbl>
            <c:dLbl>
              <c:idx val="51"/>
              <c:spPr>
                <a:solidFill>
                  <a:schemeClr val="bg1"/>
                </a:solidFill>
                <a:ln w="28575">
                  <a:solidFill>
                    <a:schemeClr val="accent5">
                      <a:lumMod val="60000"/>
                      <a:lumOff val="40000"/>
                    </a:schemeClr>
                  </a:solidFill>
                </a:ln>
                <a:effectLst/>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7-BF56-4C30-9807-AFB98D4B0CCD}"/>
                </c:ext>
              </c:extLst>
            </c:dLbl>
            <c:spPr>
              <a:noFill/>
              <a:ln w="25400">
                <a:noFill/>
              </a:ln>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人口_対東京圏!$B$4:$B$12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人口_対東京圏!$D$4:$D$12</c:f>
              <c:numCache>
                <c:formatCode>#,##0_ </c:formatCode>
                <c:ptCount val="9"/>
                <c:pt idx="0">
                  <c:v>-39709</c:v>
                </c:pt>
                <c:pt idx="1">
                  <c:v>-38592</c:v>
                </c:pt>
                <c:pt idx="2">
                  <c:v>-38218</c:v>
                </c:pt>
                <c:pt idx="3">
                  <c:v>-39994</c:v>
                </c:pt>
                <c:pt idx="4">
                  <c:v>-41034</c:v>
                </c:pt>
                <c:pt idx="5">
                  <c:v>-42867</c:v>
                </c:pt>
                <c:pt idx="6">
                  <c:v>-42559</c:v>
                </c:pt>
                <c:pt idx="7">
                  <c:v>-42486</c:v>
                </c:pt>
                <c:pt idx="8">
                  <c:v>-43674</c:v>
                </c:pt>
              </c:numCache>
            </c:numRef>
          </c:val>
          <c:extLst>
            <c:ext xmlns:c16="http://schemas.microsoft.com/office/drawing/2014/chart" uri="{C3380CC4-5D6E-409C-BE32-E72D297353CC}">
              <c16:uniqueId val="{00000018-BF56-4C30-9807-AFB98D4B0CCD}"/>
            </c:ext>
          </c:extLst>
        </c:ser>
        <c:dLbls>
          <c:showLegendKey val="0"/>
          <c:showVal val="0"/>
          <c:showCatName val="0"/>
          <c:showSerName val="0"/>
          <c:showPercent val="0"/>
          <c:showBubbleSize val="0"/>
        </c:dLbls>
        <c:gapWidth val="80"/>
        <c:overlap val="100"/>
        <c:axId val="476825327"/>
        <c:axId val="1"/>
      </c:barChart>
      <c:lineChart>
        <c:grouping val="standard"/>
        <c:varyColors val="0"/>
        <c:ser>
          <c:idx val="2"/>
          <c:order val="2"/>
          <c:tx>
            <c:strRef>
              <c:f>人口_対東京圏!$E$3</c:f>
              <c:strCache>
                <c:ptCount val="1"/>
                <c:pt idx="0">
                  <c:v>転出超過</c:v>
                </c:pt>
              </c:strCache>
            </c:strRef>
          </c:tx>
          <c:spPr>
            <a:ln w="50800">
              <a:solidFill>
                <a:srgbClr val="003300"/>
              </a:solidFill>
            </a:ln>
          </c:spPr>
          <c:marker>
            <c:symbol val="circle"/>
            <c:size val="5"/>
            <c:spPr>
              <a:solidFill>
                <a:srgbClr val="003300"/>
              </a:solidFill>
              <a:ln>
                <a:solidFill>
                  <a:srgbClr val="003300"/>
                </a:solidFill>
              </a:ln>
            </c:spPr>
          </c:marker>
          <c:dLbls>
            <c:dLbl>
              <c:idx val="0"/>
              <c:layout>
                <c:manualLayout>
                  <c:x val="-0.10290906999482372"/>
                  <c:y val="-3.6034714128134415E-2"/>
                </c:manualLayout>
              </c:layout>
              <c:numFmt formatCode="#,##0;&quot;▲ &quot;#,##0" sourceLinked="0"/>
              <c:spPr>
                <a:noFill/>
                <a:ln w="1905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F56-4C30-9807-AFB98D4B0CCD}"/>
                </c:ext>
              </c:extLst>
            </c:dLbl>
            <c:dLbl>
              <c:idx val="1"/>
              <c:layout>
                <c:manualLayout>
                  <c:x val="-8.3533444527520567E-2"/>
                  <c:y val="-2.2065137043920262E-2"/>
                </c:manualLayout>
              </c:layout>
              <c:numFmt formatCode="#,##0;&quot;▲ &quot;#,##0" sourceLinked="0"/>
              <c:spPr>
                <a:noFill/>
                <a:ln w="1905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F56-4C30-9807-AFB98D4B0CCD}"/>
                </c:ext>
              </c:extLst>
            </c:dLbl>
            <c:dLbl>
              <c:idx val="2"/>
              <c:layout>
                <c:manualLayout>
                  <c:x val="-7.1538965894058781E-2"/>
                  <c:y val="-2.5187043465432803E-2"/>
                </c:manualLayout>
              </c:layout>
              <c:numFmt formatCode="#,##0;&quot;▲ &quot;#,##0" sourceLinked="0"/>
              <c:spPr>
                <a:noFill/>
                <a:ln w="1905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F56-4C30-9807-AFB98D4B0CCD}"/>
                </c:ext>
              </c:extLst>
            </c:dLbl>
            <c:dLbl>
              <c:idx val="3"/>
              <c:layout>
                <c:manualLayout>
                  <c:x val="-7.3691838730085696E-2"/>
                  <c:y val="-2.8599447165288405E-2"/>
                </c:manualLayout>
              </c:layout>
              <c:numFmt formatCode="#,##0;&quot;▲ &quot;#,##0" sourceLinked="0"/>
              <c:spPr>
                <a:noFill/>
                <a:ln w="1905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F56-4C30-9807-AFB98D4B0CCD}"/>
                </c:ext>
              </c:extLst>
            </c:dLbl>
            <c:dLbl>
              <c:idx val="4"/>
              <c:layout>
                <c:manualLayout>
                  <c:x val="-8.4210041985391379E-2"/>
                  <c:y val="3.734699454956706E-2"/>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F56-4C30-9807-AFB98D4B0CCD}"/>
                </c:ext>
              </c:extLst>
            </c:dLbl>
            <c:dLbl>
              <c:idx val="5"/>
              <c:layout>
                <c:manualLayout>
                  <c:x val="-8.0980732731351007E-2"/>
                  <c:y val="0.10343067595888812"/>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F56-4C30-9807-AFB98D4B0CCD}"/>
                </c:ext>
              </c:extLst>
            </c:dLbl>
            <c:dLbl>
              <c:idx val="6"/>
              <c:layout>
                <c:manualLayout>
                  <c:x val="-7.8597112785414494E-2"/>
                  <c:y val="5.9812677704640313E-2"/>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14088548915856675"/>
                      <c:h val="4.181559019198923E-2"/>
                    </c:manualLayout>
                  </c15:layout>
                </c:ext>
                <c:ext xmlns:c16="http://schemas.microsoft.com/office/drawing/2014/chart" uri="{C3380CC4-5D6E-409C-BE32-E72D297353CC}">
                  <c16:uniqueId val="{0000001F-BF56-4C30-9807-AFB98D4B0CCD}"/>
                </c:ext>
              </c:extLst>
            </c:dLbl>
            <c:dLbl>
              <c:idx val="7"/>
              <c:layout>
                <c:manualLayout>
                  <c:x val="-7.4995571403922476E-2"/>
                  <c:y val="1.9652170542666225E-2"/>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0D-4730-B30D-EB7D4E7D02C9}"/>
                </c:ext>
              </c:extLst>
            </c:dLbl>
            <c:dLbl>
              <c:idx val="8"/>
              <c:layout>
                <c:manualLayout>
                  <c:x val="-8.7651693794214072E-3"/>
                  <c:y val="0.11474504068346159"/>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F56-4C30-9807-AFB98D4B0CCD}"/>
                </c:ext>
              </c:extLst>
            </c:dLbl>
            <c:numFmt formatCode="#,##0;&quot;▲ &quot;#,##0" sourceLinked="0"/>
            <c:spPr>
              <a:noFill/>
              <a:ln w="19050">
                <a:solidFill>
                  <a:srgbClr val="FF0000"/>
                </a:solidFill>
              </a:ln>
              <a:effectLst/>
            </c:spPr>
            <c:txPr>
              <a:bodyPr wrap="square" lIns="38100" tIns="19050" rIns="38100" bIns="19050" anchor="ctr">
                <a:spAutoFit/>
              </a:bodyPr>
              <a:lstStyle/>
              <a:p>
                <a:pPr>
                  <a:defRPr sz="1050" b="1" baseline="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人口_対東京圏!$B$4:$B$12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人口_対東京圏!$E$4:$E$12</c:f>
              <c:numCache>
                <c:formatCode>#,##0</c:formatCode>
                <c:ptCount val="9"/>
                <c:pt idx="0">
                  <c:v>-9281</c:v>
                </c:pt>
                <c:pt idx="1">
                  <c:v>-4124</c:v>
                </c:pt>
                <c:pt idx="2">
                  <c:v>-4910</c:v>
                </c:pt>
                <c:pt idx="3">
                  <c:v>-8682</c:v>
                </c:pt>
                <c:pt idx="4">
                  <c:v>-10905</c:v>
                </c:pt>
                <c:pt idx="5">
                  <c:v>-11270</c:v>
                </c:pt>
                <c:pt idx="6">
                  <c:v>-11086</c:v>
                </c:pt>
                <c:pt idx="7">
                  <c:v>-10657</c:v>
                </c:pt>
                <c:pt idx="8">
                  <c:v>-11599</c:v>
                </c:pt>
              </c:numCache>
            </c:numRef>
          </c:val>
          <c:smooth val="0"/>
          <c:extLst>
            <c:ext xmlns:c16="http://schemas.microsoft.com/office/drawing/2014/chart" uri="{C3380CC4-5D6E-409C-BE32-E72D297353CC}">
              <c16:uniqueId val="{00000021-BF56-4C30-9807-AFB98D4B0CCD}"/>
            </c:ext>
          </c:extLst>
        </c:ser>
        <c:dLbls>
          <c:showLegendKey val="0"/>
          <c:showVal val="0"/>
          <c:showCatName val="0"/>
          <c:showSerName val="0"/>
          <c:showPercent val="0"/>
          <c:showBubbleSize val="0"/>
        </c:dLbls>
        <c:marker val="1"/>
        <c:smooth val="0"/>
        <c:axId val="476825327"/>
        <c:axId val="1"/>
      </c:lineChart>
      <c:catAx>
        <c:axId val="476825327"/>
        <c:scaling>
          <c:orientation val="minMax"/>
        </c:scaling>
        <c:delete val="0"/>
        <c:axPos val="b"/>
        <c:title>
          <c:tx>
            <c:rich>
              <a:bodyPr/>
              <a:lstStyle/>
              <a:p>
                <a:pPr>
                  <a:defRPr sz="1000">
                    <a:latin typeface="Meiryo UI" panose="020B0604030504040204" pitchFamily="50" charset="-128"/>
                    <a:ea typeface="Meiryo UI" panose="020B0604030504040204" pitchFamily="50" charset="-128"/>
                    <a:cs typeface="Meiryo UI" panose="020B0604030504040204" pitchFamily="50" charset="-128"/>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p>
            </c:rich>
          </c:tx>
          <c:layout>
            <c:manualLayout>
              <c:xMode val="edge"/>
              <c:yMode val="edge"/>
              <c:x val="0.8929726807384829"/>
              <c:y val="0.88460831118843641"/>
            </c:manualLayout>
          </c:layout>
          <c:overlay val="0"/>
        </c:title>
        <c:numFmt formatCode="General" sourceLinked="1"/>
        <c:majorTickMark val="cross"/>
        <c:minorTickMark val="none"/>
        <c:tickLblPos val="low"/>
        <c:txPr>
          <a:bodyPr rot="0" vert="horz" anchor="ctr" anchorCtr="1"/>
          <a:lstStyle/>
          <a:p>
            <a:pPr>
              <a:defRPr sz="1050"/>
            </a:pPr>
            <a:endParaRPr lang="ja-JP"/>
          </a:p>
        </c:txPr>
        <c:crossAx val="1"/>
        <c:crosses val="autoZero"/>
        <c:auto val="1"/>
        <c:lblAlgn val="ctr"/>
        <c:lblOffset val="5"/>
        <c:noMultiLvlLbl val="0"/>
      </c:catAx>
      <c:valAx>
        <c:axId val="1"/>
        <c:scaling>
          <c:orientation val="minMax"/>
        </c:scaling>
        <c:delete val="0"/>
        <c:axPos val="l"/>
        <c:numFmt formatCode="#,##0_ " sourceLinked="1"/>
        <c:majorTickMark val="out"/>
        <c:minorTickMark val="none"/>
        <c:tickLblPos val="nextTo"/>
        <c:txPr>
          <a:bodyPr/>
          <a:lstStyle/>
          <a:p>
            <a:pPr>
              <a:defRPr sz="900"/>
            </a:pPr>
            <a:endParaRPr lang="ja-JP"/>
          </a:p>
        </c:txPr>
        <c:crossAx val="476825327"/>
        <c:crosses val="autoZero"/>
        <c:crossBetween val="between"/>
      </c:valAx>
      <c:spPr>
        <a:ln>
          <a:solidFill>
            <a:schemeClr val="tx1"/>
          </a:solidFill>
        </a:ln>
      </c:spPr>
    </c:plotArea>
    <c:legend>
      <c:legendPos val="b"/>
      <c:layout>
        <c:manualLayout>
          <c:xMode val="edge"/>
          <c:yMode val="edge"/>
          <c:x val="0.21360372692241331"/>
          <c:y val="0.89430882411685075"/>
          <c:w val="0.65884475698301115"/>
          <c:h val="4.8482805033986165E-2"/>
        </c:manualLayout>
      </c:layout>
      <c:overlay val="0"/>
      <c:spPr>
        <a:ln>
          <a:solidFill>
            <a:schemeClr val="bg1">
              <a:lumMod val="75000"/>
            </a:schemeClr>
          </a:solidFill>
        </a:ln>
      </c:spPr>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txPr>
    <a:bodyPr/>
    <a:lstStyle/>
    <a:p>
      <a:pPr>
        <a:defRPr sz="1100"/>
      </a:pPr>
      <a:endParaRPr lang="ja-JP"/>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HGｺﾞｼｯｸM" panose="020B0609000000000000" pitchFamily="49" charset="-128"/>
                <a:ea typeface="HGｺﾞｼｯｸM" panose="020B0609000000000000" pitchFamily="49" charset="-128"/>
              </a:defRPr>
            </a:pPr>
            <a:r>
              <a:rPr lang="en-US" altLang="ja-JP" sz="1600" b="0" dirty="0" smtClean="0">
                <a:latin typeface="HGｺﾞｼｯｸM" panose="020B0609000000000000" pitchFamily="49" charset="-128"/>
                <a:ea typeface="HGｺﾞｼｯｸM" panose="020B0609000000000000" pitchFamily="49" charset="-128"/>
              </a:rPr>
              <a:t>【</a:t>
            </a:r>
            <a:r>
              <a:rPr lang="ja-JP" altLang="en-US" sz="1600" b="0" dirty="0" smtClean="0">
                <a:latin typeface="HGｺﾞｼｯｸM" panose="020B0609000000000000" pitchFamily="49" charset="-128"/>
                <a:ea typeface="HGｺﾞｼｯｸM" panose="020B0609000000000000" pitchFamily="49" charset="-128"/>
              </a:rPr>
              <a:t>有効</a:t>
            </a:r>
            <a:r>
              <a:rPr lang="ja-JP" altLang="en-US" sz="1600" b="0" dirty="0">
                <a:latin typeface="HGｺﾞｼｯｸM" panose="020B0609000000000000" pitchFamily="49" charset="-128"/>
                <a:ea typeface="HGｺﾞｼｯｸM" panose="020B0609000000000000" pitchFamily="49" charset="-128"/>
              </a:rPr>
              <a:t>求人倍率の</a:t>
            </a:r>
            <a:r>
              <a:rPr lang="ja-JP" altLang="en-US" sz="1600" b="0" dirty="0" smtClean="0">
                <a:latin typeface="HGｺﾞｼｯｸM" panose="020B0609000000000000" pitchFamily="49" charset="-128"/>
                <a:ea typeface="HGｺﾞｼｯｸM" panose="020B0609000000000000" pitchFamily="49" charset="-128"/>
              </a:rPr>
              <a:t>推移</a:t>
            </a:r>
            <a:r>
              <a:rPr lang="en-US" altLang="ja-JP" sz="1600" b="0" dirty="0" smtClean="0">
                <a:latin typeface="HGｺﾞｼｯｸM" panose="020B0609000000000000" pitchFamily="49" charset="-128"/>
                <a:ea typeface="HGｺﾞｼｯｸM" panose="020B0609000000000000" pitchFamily="49" charset="-128"/>
              </a:rPr>
              <a:t>】</a:t>
            </a:r>
            <a:endParaRPr lang="ja-JP" altLang="en-US" sz="1600" b="0" dirty="0">
              <a:latin typeface="HGｺﾞｼｯｸM" panose="020B0609000000000000" pitchFamily="49" charset="-128"/>
              <a:ea typeface="HGｺﾞｼｯｸM" panose="020B0609000000000000" pitchFamily="49" charset="-128"/>
            </a:endParaRPr>
          </a:p>
        </c:rich>
      </c:tx>
      <c:layout>
        <c:manualLayout>
          <c:xMode val="edge"/>
          <c:yMode val="edge"/>
          <c:x val="0.37713951922008665"/>
          <c:y val="2.9315298805848097E-2"/>
        </c:manualLayout>
      </c:layout>
      <c:overlay val="1"/>
    </c:title>
    <c:autoTitleDeleted val="0"/>
    <c:plotArea>
      <c:layout>
        <c:manualLayout>
          <c:layoutTarget val="inner"/>
          <c:xMode val="edge"/>
          <c:yMode val="edge"/>
          <c:x val="7.9196811807919987E-2"/>
          <c:y val="0.13007124109486315"/>
          <c:w val="0.87635870516185477"/>
          <c:h val="0.72510735039999819"/>
        </c:manualLayout>
      </c:layout>
      <c:lineChart>
        <c:grouping val="standard"/>
        <c:varyColors val="0"/>
        <c:ser>
          <c:idx val="4"/>
          <c:order val="0"/>
          <c:tx>
            <c:strRef>
              <c:f>サマリ!$B$14</c:f>
              <c:strCache>
                <c:ptCount val="1"/>
                <c:pt idx="0">
                  <c:v> 大阪府</c:v>
                </c:pt>
              </c:strCache>
            </c:strRef>
          </c:tx>
          <c:spPr>
            <a:ln w="38100">
              <a:solidFill>
                <a:srgbClr val="C00000"/>
              </a:solidFill>
              <a:prstDash val="solid"/>
            </a:ln>
          </c:spPr>
          <c:marker>
            <c:symbol val="square"/>
            <c:size val="9"/>
            <c:spPr>
              <a:solidFill>
                <a:srgbClr val="C00000"/>
              </a:solidFill>
              <a:ln>
                <a:solidFill>
                  <a:srgbClr val="C00000"/>
                </a:solidFill>
              </a:ln>
            </c:spPr>
          </c:marker>
          <c:dLbls>
            <c:dLbl>
              <c:idx val="0"/>
              <c:layout>
                <c:manualLayout>
                  <c:x val="-7.4995675634353665E-2"/>
                  <c:y val="3.7153927573261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4E-4ADE-8BE7-2A5B3369217E}"/>
                </c:ext>
              </c:extLst>
            </c:dLbl>
            <c:dLbl>
              <c:idx val="1"/>
              <c:layout>
                <c:manualLayout>
                  <c:x val="-6.6592347097552407E-3"/>
                  <c:y val="0.19934682077783755"/>
                </c:manualLayout>
              </c:layout>
              <c:tx>
                <c:rich>
                  <a:bodyPr/>
                  <a:lstStyle/>
                  <a:p>
                    <a:r>
                      <a:rPr lang="en-US" altLang="ja-JP"/>
                      <a:t>0.51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4E-4ADE-8BE7-2A5B3369217E}"/>
                </c:ext>
              </c:extLst>
            </c:dLbl>
            <c:dLbl>
              <c:idx val="2"/>
              <c:delete val="1"/>
              <c:extLst>
                <c:ext xmlns:c15="http://schemas.microsoft.com/office/drawing/2012/chart" uri="{CE6537A1-D6FC-4f65-9D91-7224C49458BB}"/>
                <c:ext xmlns:c16="http://schemas.microsoft.com/office/drawing/2014/chart" uri="{C3380CC4-5D6E-409C-BE32-E72D297353CC}">
                  <c16:uniqueId val="{00000002-6B4E-4ADE-8BE7-2A5B3369217E}"/>
                </c:ext>
              </c:extLst>
            </c:dLbl>
            <c:dLbl>
              <c:idx val="3"/>
              <c:delete val="1"/>
              <c:extLst>
                <c:ext xmlns:c15="http://schemas.microsoft.com/office/drawing/2012/chart" uri="{CE6537A1-D6FC-4f65-9D91-7224C49458BB}"/>
                <c:ext xmlns:c16="http://schemas.microsoft.com/office/drawing/2014/chart" uri="{C3380CC4-5D6E-409C-BE32-E72D297353CC}">
                  <c16:uniqueId val="{00000003-6B4E-4ADE-8BE7-2A5B3369217E}"/>
                </c:ext>
              </c:extLst>
            </c:dLbl>
            <c:dLbl>
              <c:idx val="4"/>
              <c:delete val="1"/>
              <c:extLst>
                <c:ext xmlns:c15="http://schemas.microsoft.com/office/drawing/2012/chart" uri="{CE6537A1-D6FC-4f65-9D91-7224C49458BB}"/>
                <c:ext xmlns:c16="http://schemas.microsoft.com/office/drawing/2014/chart" uri="{C3380CC4-5D6E-409C-BE32-E72D297353CC}">
                  <c16:uniqueId val="{00000004-6B4E-4ADE-8BE7-2A5B3369217E}"/>
                </c:ext>
              </c:extLst>
            </c:dLbl>
            <c:dLbl>
              <c:idx val="5"/>
              <c:delete val="1"/>
              <c:extLst>
                <c:ext xmlns:c15="http://schemas.microsoft.com/office/drawing/2012/chart" uri="{CE6537A1-D6FC-4f65-9D91-7224C49458BB}"/>
                <c:ext xmlns:c16="http://schemas.microsoft.com/office/drawing/2014/chart" uri="{C3380CC4-5D6E-409C-BE32-E72D297353CC}">
                  <c16:uniqueId val="{00000005-6B4E-4ADE-8BE7-2A5B3369217E}"/>
                </c:ext>
              </c:extLst>
            </c:dLbl>
            <c:dLbl>
              <c:idx val="6"/>
              <c:delete val="1"/>
              <c:extLst>
                <c:ext xmlns:c15="http://schemas.microsoft.com/office/drawing/2012/chart" uri="{CE6537A1-D6FC-4f65-9D91-7224C49458BB}"/>
                <c:ext xmlns:c16="http://schemas.microsoft.com/office/drawing/2014/chart" uri="{C3380CC4-5D6E-409C-BE32-E72D297353CC}">
                  <c16:uniqueId val="{00000006-6B4E-4ADE-8BE7-2A5B3369217E}"/>
                </c:ext>
              </c:extLst>
            </c:dLbl>
            <c:dLbl>
              <c:idx val="7"/>
              <c:delete val="1"/>
              <c:extLst>
                <c:ext xmlns:c15="http://schemas.microsoft.com/office/drawing/2012/chart" uri="{CE6537A1-D6FC-4f65-9D91-7224C49458BB}"/>
                <c:ext xmlns:c16="http://schemas.microsoft.com/office/drawing/2014/chart" uri="{C3380CC4-5D6E-409C-BE32-E72D297353CC}">
                  <c16:uniqueId val="{00000007-6B4E-4ADE-8BE7-2A5B3369217E}"/>
                </c:ext>
              </c:extLst>
            </c:dLbl>
            <c:dLbl>
              <c:idx val="8"/>
              <c:delete val="1"/>
              <c:extLst>
                <c:ext xmlns:c15="http://schemas.microsoft.com/office/drawing/2012/chart" uri="{CE6537A1-D6FC-4f65-9D91-7224C49458BB}"/>
                <c:ext xmlns:c16="http://schemas.microsoft.com/office/drawing/2014/chart" uri="{C3380CC4-5D6E-409C-BE32-E72D297353CC}">
                  <c16:uniqueId val="{00000008-6B4E-4ADE-8BE7-2A5B3369217E}"/>
                </c:ext>
              </c:extLst>
            </c:dLbl>
            <c:dLbl>
              <c:idx val="9"/>
              <c:delete val="1"/>
              <c:extLst>
                <c:ext xmlns:c15="http://schemas.microsoft.com/office/drawing/2012/chart" uri="{CE6537A1-D6FC-4f65-9D91-7224C49458BB}"/>
                <c:ext xmlns:c16="http://schemas.microsoft.com/office/drawing/2014/chart" uri="{C3380CC4-5D6E-409C-BE32-E72D297353CC}">
                  <c16:uniqueId val="{00000009-6B4E-4ADE-8BE7-2A5B3369217E}"/>
                </c:ext>
              </c:extLst>
            </c:dLbl>
            <c:dLbl>
              <c:idx val="10"/>
              <c:layout>
                <c:manualLayout>
                  <c:x val="-4.2206780475764441E-2"/>
                  <c:y val="-6.7529090146015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B4E-4ADE-8BE7-2A5B3369217E}"/>
                </c:ext>
              </c:extLst>
            </c:dLbl>
            <c:dLbl>
              <c:idx val="11"/>
              <c:layout>
                <c:manualLayout>
                  <c:x val="4.7164898344627029E-3"/>
                  <c:y val="-3.0017277661394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98-46EE-9921-AD89DFF4B3E5}"/>
                </c:ext>
              </c:extLst>
            </c:dLbl>
            <c:spPr>
              <a:ln w="6350">
                <a:solidFill>
                  <a:schemeClr val="tx1"/>
                </a:solidFill>
              </a:ln>
            </c:spPr>
            <c:txPr>
              <a:bodyPr/>
              <a:lstStyle/>
              <a:p>
                <a:pPr>
                  <a:defRPr sz="1000">
                    <a:latin typeface="HGｺﾞｼｯｸM" panose="020B0609000000000000" pitchFamily="49" charset="-128"/>
                    <a:ea typeface="HGｺﾞｼｯｸM" panose="020B0609000000000000" pitchFamily="49"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サマリ!$D$9:$O$9</c:f>
              <c:strCache>
                <c:ptCount val="12"/>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strCache>
            </c:strRef>
          </c:cat>
          <c:val>
            <c:numRef>
              <c:f>サマリ!$D$14:$O$14</c:f>
              <c:numCache>
                <c:formatCode>0.00</c:formatCode>
                <c:ptCount val="12"/>
                <c:pt idx="0">
                  <c:v>1.26</c:v>
                </c:pt>
                <c:pt idx="1">
                  <c:v>0.94</c:v>
                </c:pt>
                <c:pt idx="2">
                  <c:v>0.51</c:v>
                </c:pt>
                <c:pt idx="3">
                  <c:v>0.52</c:v>
                </c:pt>
                <c:pt idx="4">
                  <c:v>0.65</c:v>
                </c:pt>
                <c:pt idx="5">
                  <c:v>0.77</c:v>
                </c:pt>
                <c:pt idx="6">
                  <c:v>0.95</c:v>
                </c:pt>
                <c:pt idx="7">
                  <c:v>1.1100000000000001</c:v>
                </c:pt>
                <c:pt idx="8">
                  <c:v>1.2</c:v>
                </c:pt>
                <c:pt idx="9" formatCode="General">
                  <c:v>1.38</c:v>
                </c:pt>
                <c:pt idx="10" formatCode="General">
                  <c:v>1.57</c:v>
                </c:pt>
                <c:pt idx="11" formatCode="General">
                  <c:v>1.76</c:v>
                </c:pt>
              </c:numCache>
            </c:numRef>
          </c:val>
          <c:smooth val="0"/>
          <c:extLst>
            <c:ext xmlns:c16="http://schemas.microsoft.com/office/drawing/2014/chart" uri="{C3380CC4-5D6E-409C-BE32-E72D297353CC}">
              <c16:uniqueId val="{0000000B-6B4E-4ADE-8BE7-2A5B3369217E}"/>
            </c:ext>
          </c:extLst>
        </c:ser>
        <c:ser>
          <c:idx val="1"/>
          <c:order val="1"/>
          <c:tx>
            <c:strRef>
              <c:f>サマリ!$B$11</c:f>
              <c:strCache>
                <c:ptCount val="1"/>
                <c:pt idx="0">
                  <c:v> 東京都</c:v>
                </c:pt>
              </c:strCache>
            </c:strRef>
          </c:tx>
          <c:spPr>
            <a:ln w="38100">
              <a:solidFill>
                <a:srgbClr val="0070C0"/>
              </a:solidFill>
              <a:prstDash val="sysDot"/>
            </a:ln>
          </c:spPr>
          <c:marker>
            <c:symbol val="diamond"/>
            <c:size val="7"/>
            <c:spPr>
              <a:solidFill>
                <a:srgbClr val="0070C0"/>
              </a:solidFill>
              <a:ln>
                <a:solidFill>
                  <a:srgbClr val="0070C0"/>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C-6B4E-4ADE-8BE7-2A5B3369217E}"/>
                </c:ext>
              </c:extLst>
            </c:dLbl>
            <c:dLbl>
              <c:idx val="1"/>
              <c:delete val="1"/>
              <c:extLst>
                <c:ext xmlns:c15="http://schemas.microsoft.com/office/drawing/2012/chart" uri="{CE6537A1-D6FC-4f65-9D91-7224C49458BB}"/>
                <c:ext xmlns:c16="http://schemas.microsoft.com/office/drawing/2014/chart" uri="{C3380CC4-5D6E-409C-BE32-E72D297353CC}">
                  <c16:uniqueId val="{0000000D-6B4E-4ADE-8BE7-2A5B3369217E}"/>
                </c:ext>
              </c:extLst>
            </c:dLbl>
            <c:dLbl>
              <c:idx val="2"/>
              <c:delete val="1"/>
              <c:extLst>
                <c:ext xmlns:c15="http://schemas.microsoft.com/office/drawing/2012/chart" uri="{CE6537A1-D6FC-4f65-9D91-7224C49458BB}"/>
                <c:ext xmlns:c16="http://schemas.microsoft.com/office/drawing/2014/chart" uri="{C3380CC4-5D6E-409C-BE32-E72D297353CC}">
                  <c16:uniqueId val="{0000000E-6B4E-4ADE-8BE7-2A5B3369217E}"/>
                </c:ext>
              </c:extLst>
            </c:dLbl>
            <c:dLbl>
              <c:idx val="3"/>
              <c:delete val="1"/>
              <c:extLst>
                <c:ext xmlns:c15="http://schemas.microsoft.com/office/drawing/2012/chart" uri="{CE6537A1-D6FC-4f65-9D91-7224C49458BB}"/>
                <c:ext xmlns:c16="http://schemas.microsoft.com/office/drawing/2014/chart" uri="{C3380CC4-5D6E-409C-BE32-E72D297353CC}">
                  <c16:uniqueId val="{0000000F-6B4E-4ADE-8BE7-2A5B3369217E}"/>
                </c:ext>
              </c:extLst>
            </c:dLbl>
            <c:dLbl>
              <c:idx val="4"/>
              <c:delete val="1"/>
              <c:extLst>
                <c:ext xmlns:c15="http://schemas.microsoft.com/office/drawing/2012/chart" uri="{CE6537A1-D6FC-4f65-9D91-7224C49458BB}"/>
                <c:ext xmlns:c16="http://schemas.microsoft.com/office/drawing/2014/chart" uri="{C3380CC4-5D6E-409C-BE32-E72D297353CC}">
                  <c16:uniqueId val="{00000010-6B4E-4ADE-8BE7-2A5B3369217E}"/>
                </c:ext>
              </c:extLst>
            </c:dLbl>
            <c:dLbl>
              <c:idx val="5"/>
              <c:delete val="1"/>
              <c:extLst>
                <c:ext xmlns:c15="http://schemas.microsoft.com/office/drawing/2012/chart" uri="{CE6537A1-D6FC-4f65-9D91-7224C49458BB}"/>
                <c:ext xmlns:c16="http://schemas.microsoft.com/office/drawing/2014/chart" uri="{C3380CC4-5D6E-409C-BE32-E72D297353CC}">
                  <c16:uniqueId val="{00000011-6B4E-4ADE-8BE7-2A5B3369217E}"/>
                </c:ext>
              </c:extLst>
            </c:dLbl>
            <c:dLbl>
              <c:idx val="6"/>
              <c:delete val="1"/>
              <c:extLst>
                <c:ext xmlns:c15="http://schemas.microsoft.com/office/drawing/2012/chart" uri="{CE6537A1-D6FC-4f65-9D91-7224C49458BB}"/>
                <c:ext xmlns:c16="http://schemas.microsoft.com/office/drawing/2014/chart" uri="{C3380CC4-5D6E-409C-BE32-E72D297353CC}">
                  <c16:uniqueId val="{00000012-6B4E-4ADE-8BE7-2A5B3369217E}"/>
                </c:ext>
              </c:extLst>
            </c:dLbl>
            <c:dLbl>
              <c:idx val="7"/>
              <c:delete val="1"/>
              <c:extLst>
                <c:ext xmlns:c15="http://schemas.microsoft.com/office/drawing/2012/chart" uri="{CE6537A1-D6FC-4f65-9D91-7224C49458BB}"/>
                <c:ext xmlns:c16="http://schemas.microsoft.com/office/drawing/2014/chart" uri="{C3380CC4-5D6E-409C-BE32-E72D297353CC}">
                  <c16:uniqueId val="{00000013-6B4E-4ADE-8BE7-2A5B3369217E}"/>
                </c:ext>
              </c:extLst>
            </c:dLbl>
            <c:dLbl>
              <c:idx val="8"/>
              <c:delete val="1"/>
              <c:extLst>
                <c:ext xmlns:c15="http://schemas.microsoft.com/office/drawing/2012/chart" uri="{CE6537A1-D6FC-4f65-9D91-7224C49458BB}"/>
                <c:ext xmlns:c16="http://schemas.microsoft.com/office/drawing/2014/chart" uri="{C3380CC4-5D6E-409C-BE32-E72D297353CC}">
                  <c16:uniqueId val="{00000014-6B4E-4ADE-8BE7-2A5B3369217E}"/>
                </c:ext>
              </c:extLst>
            </c:dLbl>
            <c:dLbl>
              <c:idx val="9"/>
              <c:delete val="1"/>
              <c:extLst>
                <c:ext xmlns:c15="http://schemas.microsoft.com/office/drawing/2012/chart" uri="{CE6537A1-D6FC-4f65-9D91-7224C49458BB}"/>
                <c:ext xmlns:c16="http://schemas.microsoft.com/office/drawing/2014/chart" uri="{C3380CC4-5D6E-409C-BE32-E72D297353CC}">
                  <c16:uniqueId val="{00000015-6B4E-4ADE-8BE7-2A5B3369217E}"/>
                </c:ext>
              </c:extLst>
            </c:dLbl>
            <c:dLbl>
              <c:idx val="10"/>
              <c:layout>
                <c:manualLayout>
                  <c:x val="-3.2910528064971085E-2"/>
                  <c:y val="-4.3929233578998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B4E-4ADE-8BE7-2A5B3369217E}"/>
                </c:ext>
              </c:extLst>
            </c:dLbl>
            <c:dLbl>
              <c:idx val="11"/>
              <c:layout>
                <c:manualLayout>
                  <c:x val="-4.2612123149035896E-3"/>
                  <c:y val="-7.5914423740510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B4E-4ADE-8BE7-2A5B3369217E}"/>
                </c:ext>
              </c:extLst>
            </c:dLbl>
            <c:numFmt formatCode="General" sourceLinked="0"/>
            <c:spPr>
              <a:noFill/>
              <a:ln>
                <a:noFill/>
              </a:ln>
              <a:effectLst/>
            </c:spPr>
            <c:txPr>
              <a:bodyPr/>
              <a:lstStyle/>
              <a:p>
                <a:pPr>
                  <a:defRPr sz="900">
                    <a:latin typeface="HGｺﾞｼｯｸM" panose="020B0609000000000000" pitchFamily="49" charset="-128"/>
                    <a:ea typeface="HGｺﾞｼｯｸM" panose="020B0609000000000000" pitchFamily="49"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サマリ!$D$9:$O$9</c:f>
              <c:strCache>
                <c:ptCount val="12"/>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strCache>
            </c:strRef>
          </c:cat>
          <c:val>
            <c:numRef>
              <c:f>サマリ!$D$11:$O$11</c:f>
              <c:numCache>
                <c:formatCode>0.00</c:formatCode>
                <c:ptCount val="12"/>
                <c:pt idx="0">
                  <c:v>1.38</c:v>
                </c:pt>
                <c:pt idx="1">
                  <c:v>1.25</c:v>
                </c:pt>
                <c:pt idx="2">
                  <c:v>0.67</c:v>
                </c:pt>
                <c:pt idx="3">
                  <c:v>0.65</c:v>
                </c:pt>
                <c:pt idx="4">
                  <c:v>0.82</c:v>
                </c:pt>
                <c:pt idx="5">
                  <c:v>1.08</c:v>
                </c:pt>
                <c:pt idx="6">
                  <c:v>1.33</c:v>
                </c:pt>
                <c:pt idx="7">
                  <c:v>1.57</c:v>
                </c:pt>
                <c:pt idx="8" formatCode="General">
                  <c:v>1.75</c:v>
                </c:pt>
                <c:pt idx="9" formatCode="General">
                  <c:v>2.0099999999999998</c:v>
                </c:pt>
                <c:pt idx="10" formatCode="General">
                  <c:v>2.08</c:v>
                </c:pt>
                <c:pt idx="11" formatCode="General">
                  <c:v>2.13</c:v>
                </c:pt>
              </c:numCache>
            </c:numRef>
          </c:val>
          <c:smooth val="0"/>
          <c:extLst>
            <c:ext xmlns:c16="http://schemas.microsoft.com/office/drawing/2014/chart" uri="{C3380CC4-5D6E-409C-BE32-E72D297353CC}">
              <c16:uniqueId val="{00000018-6B4E-4ADE-8BE7-2A5B3369217E}"/>
            </c:ext>
          </c:extLst>
        </c:ser>
        <c:ser>
          <c:idx val="2"/>
          <c:order val="2"/>
          <c:tx>
            <c:strRef>
              <c:f>サマリ!$B$13</c:f>
              <c:strCache>
                <c:ptCount val="1"/>
                <c:pt idx="0">
                  <c:v> 愛知県</c:v>
                </c:pt>
              </c:strCache>
            </c:strRef>
          </c:tx>
          <c:spPr>
            <a:ln>
              <a:solidFill>
                <a:srgbClr val="92D050"/>
              </a:solidFill>
            </a:ln>
          </c:spPr>
          <c:marker>
            <c:spPr>
              <a:solidFill>
                <a:srgbClr val="92D050"/>
              </a:solidFill>
              <a:ln>
                <a:solidFill>
                  <a:srgbClr val="92D050"/>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19-6B4E-4ADE-8BE7-2A5B3369217E}"/>
                </c:ext>
              </c:extLst>
            </c:dLbl>
            <c:dLbl>
              <c:idx val="1"/>
              <c:delete val="1"/>
              <c:extLst>
                <c:ext xmlns:c15="http://schemas.microsoft.com/office/drawing/2012/chart" uri="{CE6537A1-D6FC-4f65-9D91-7224C49458BB}"/>
                <c:ext xmlns:c16="http://schemas.microsoft.com/office/drawing/2014/chart" uri="{C3380CC4-5D6E-409C-BE32-E72D297353CC}">
                  <c16:uniqueId val="{0000001A-6B4E-4ADE-8BE7-2A5B3369217E}"/>
                </c:ext>
              </c:extLst>
            </c:dLbl>
            <c:dLbl>
              <c:idx val="2"/>
              <c:delete val="1"/>
              <c:extLst>
                <c:ext xmlns:c15="http://schemas.microsoft.com/office/drawing/2012/chart" uri="{CE6537A1-D6FC-4f65-9D91-7224C49458BB}"/>
                <c:ext xmlns:c16="http://schemas.microsoft.com/office/drawing/2014/chart" uri="{C3380CC4-5D6E-409C-BE32-E72D297353CC}">
                  <c16:uniqueId val="{0000001B-6B4E-4ADE-8BE7-2A5B3369217E}"/>
                </c:ext>
              </c:extLst>
            </c:dLbl>
            <c:dLbl>
              <c:idx val="3"/>
              <c:delete val="1"/>
              <c:extLst>
                <c:ext xmlns:c15="http://schemas.microsoft.com/office/drawing/2012/chart" uri="{CE6537A1-D6FC-4f65-9D91-7224C49458BB}"/>
                <c:ext xmlns:c16="http://schemas.microsoft.com/office/drawing/2014/chart" uri="{C3380CC4-5D6E-409C-BE32-E72D297353CC}">
                  <c16:uniqueId val="{0000001C-6B4E-4ADE-8BE7-2A5B3369217E}"/>
                </c:ext>
              </c:extLst>
            </c:dLbl>
            <c:dLbl>
              <c:idx val="4"/>
              <c:delete val="1"/>
              <c:extLst>
                <c:ext xmlns:c15="http://schemas.microsoft.com/office/drawing/2012/chart" uri="{CE6537A1-D6FC-4f65-9D91-7224C49458BB}"/>
                <c:ext xmlns:c16="http://schemas.microsoft.com/office/drawing/2014/chart" uri="{C3380CC4-5D6E-409C-BE32-E72D297353CC}">
                  <c16:uniqueId val="{0000001D-6B4E-4ADE-8BE7-2A5B3369217E}"/>
                </c:ext>
              </c:extLst>
            </c:dLbl>
            <c:dLbl>
              <c:idx val="5"/>
              <c:delete val="1"/>
              <c:extLst>
                <c:ext xmlns:c15="http://schemas.microsoft.com/office/drawing/2012/chart" uri="{CE6537A1-D6FC-4f65-9D91-7224C49458BB}"/>
                <c:ext xmlns:c16="http://schemas.microsoft.com/office/drawing/2014/chart" uri="{C3380CC4-5D6E-409C-BE32-E72D297353CC}">
                  <c16:uniqueId val="{0000001E-6B4E-4ADE-8BE7-2A5B3369217E}"/>
                </c:ext>
              </c:extLst>
            </c:dLbl>
            <c:dLbl>
              <c:idx val="6"/>
              <c:delete val="1"/>
              <c:extLst>
                <c:ext xmlns:c15="http://schemas.microsoft.com/office/drawing/2012/chart" uri="{CE6537A1-D6FC-4f65-9D91-7224C49458BB}"/>
                <c:ext xmlns:c16="http://schemas.microsoft.com/office/drawing/2014/chart" uri="{C3380CC4-5D6E-409C-BE32-E72D297353CC}">
                  <c16:uniqueId val="{0000001F-6B4E-4ADE-8BE7-2A5B3369217E}"/>
                </c:ext>
              </c:extLst>
            </c:dLbl>
            <c:dLbl>
              <c:idx val="7"/>
              <c:delete val="1"/>
              <c:extLst>
                <c:ext xmlns:c15="http://schemas.microsoft.com/office/drawing/2012/chart" uri="{CE6537A1-D6FC-4f65-9D91-7224C49458BB}"/>
                <c:ext xmlns:c16="http://schemas.microsoft.com/office/drawing/2014/chart" uri="{C3380CC4-5D6E-409C-BE32-E72D297353CC}">
                  <c16:uniqueId val="{00000020-6B4E-4ADE-8BE7-2A5B3369217E}"/>
                </c:ext>
              </c:extLst>
            </c:dLbl>
            <c:dLbl>
              <c:idx val="8"/>
              <c:delete val="1"/>
              <c:extLst>
                <c:ext xmlns:c15="http://schemas.microsoft.com/office/drawing/2012/chart" uri="{CE6537A1-D6FC-4f65-9D91-7224C49458BB}"/>
                <c:ext xmlns:c16="http://schemas.microsoft.com/office/drawing/2014/chart" uri="{C3380CC4-5D6E-409C-BE32-E72D297353CC}">
                  <c16:uniqueId val="{00000021-6B4E-4ADE-8BE7-2A5B3369217E}"/>
                </c:ext>
              </c:extLst>
            </c:dLbl>
            <c:dLbl>
              <c:idx val="9"/>
              <c:delete val="1"/>
              <c:extLst>
                <c:ext xmlns:c15="http://schemas.microsoft.com/office/drawing/2012/chart" uri="{CE6537A1-D6FC-4f65-9D91-7224C49458BB}"/>
                <c:ext xmlns:c16="http://schemas.microsoft.com/office/drawing/2014/chart" uri="{C3380CC4-5D6E-409C-BE32-E72D297353CC}">
                  <c16:uniqueId val="{00000022-6B4E-4ADE-8BE7-2A5B3369217E}"/>
                </c:ext>
              </c:extLst>
            </c:dLbl>
            <c:dLbl>
              <c:idx val="10"/>
              <c:layout>
                <c:manualLayout>
                  <c:x val="-3.7476852900605075E-2"/>
                  <c:y val="-5.68476386543314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6B4E-4ADE-8BE7-2A5B3369217E}"/>
                </c:ext>
              </c:extLst>
            </c:dLbl>
            <c:dLbl>
              <c:idx val="11"/>
              <c:layout>
                <c:manualLayout>
                  <c:x val="-7.174774294152828E-3"/>
                  <c:y val="-4.90166989995815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B4E-4ADE-8BE7-2A5B3369217E}"/>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サマリ!$D$9:$O$9</c:f>
              <c:strCache>
                <c:ptCount val="12"/>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strCache>
            </c:strRef>
          </c:cat>
          <c:val>
            <c:numRef>
              <c:f>サマリ!$D$13:$O$13</c:f>
              <c:numCache>
                <c:formatCode>0.00</c:formatCode>
                <c:ptCount val="12"/>
                <c:pt idx="0">
                  <c:v>1.95</c:v>
                </c:pt>
                <c:pt idx="1">
                  <c:v>1.61</c:v>
                </c:pt>
                <c:pt idx="2">
                  <c:v>0.55000000000000004</c:v>
                </c:pt>
                <c:pt idx="3">
                  <c:v>0.64</c:v>
                </c:pt>
                <c:pt idx="4">
                  <c:v>0.87</c:v>
                </c:pt>
                <c:pt idx="5">
                  <c:v>1.1200000000000001</c:v>
                </c:pt>
                <c:pt idx="6">
                  <c:v>1.31</c:v>
                </c:pt>
                <c:pt idx="7">
                  <c:v>1.53</c:v>
                </c:pt>
                <c:pt idx="8">
                  <c:v>1.54</c:v>
                </c:pt>
                <c:pt idx="9">
                  <c:v>1.63</c:v>
                </c:pt>
                <c:pt idx="10">
                  <c:v>1.82</c:v>
                </c:pt>
                <c:pt idx="11">
                  <c:v>1.95</c:v>
                </c:pt>
              </c:numCache>
            </c:numRef>
          </c:val>
          <c:smooth val="0"/>
          <c:extLst>
            <c:ext xmlns:c16="http://schemas.microsoft.com/office/drawing/2014/chart" uri="{C3380CC4-5D6E-409C-BE32-E72D297353CC}">
              <c16:uniqueId val="{00000025-6B4E-4ADE-8BE7-2A5B3369217E}"/>
            </c:ext>
          </c:extLst>
        </c:ser>
        <c:ser>
          <c:idx val="0"/>
          <c:order val="3"/>
          <c:tx>
            <c:strRef>
              <c:f>サマリ!$B$10</c:f>
              <c:strCache>
                <c:ptCount val="1"/>
                <c:pt idx="0">
                  <c:v> 全　国</c:v>
                </c:pt>
              </c:strCache>
            </c:strRef>
          </c:tx>
          <c:spPr>
            <a:ln w="22225">
              <a:solidFill>
                <a:srgbClr val="7030A0"/>
              </a:solidFill>
            </a:ln>
          </c:spPr>
          <c:marker>
            <c:symbol val="x"/>
            <c:size val="5"/>
            <c:spPr>
              <a:noFill/>
              <a:ln cmpd="sng">
                <a:solidFill>
                  <a:srgbClr val="7030A0"/>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26-6B4E-4ADE-8BE7-2A5B3369217E}"/>
                </c:ext>
              </c:extLst>
            </c:dLbl>
            <c:dLbl>
              <c:idx val="1"/>
              <c:delete val="1"/>
              <c:extLst>
                <c:ext xmlns:c15="http://schemas.microsoft.com/office/drawing/2012/chart" uri="{CE6537A1-D6FC-4f65-9D91-7224C49458BB}"/>
                <c:ext xmlns:c16="http://schemas.microsoft.com/office/drawing/2014/chart" uri="{C3380CC4-5D6E-409C-BE32-E72D297353CC}">
                  <c16:uniqueId val="{00000027-6B4E-4ADE-8BE7-2A5B3369217E}"/>
                </c:ext>
              </c:extLst>
            </c:dLbl>
            <c:dLbl>
              <c:idx val="2"/>
              <c:delete val="1"/>
              <c:extLst>
                <c:ext xmlns:c15="http://schemas.microsoft.com/office/drawing/2012/chart" uri="{CE6537A1-D6FC-4f65-9D91-7224C49458BB}"/>
                <c:ext xmlns:c16="http://schemas.microsoft.com/office/drawing/2014/chart" uri="{C3380CC4-5D6E-409C-BE32-E72D297353CC}">
                  <c16:uniqueId val="{00000028-6B4E-4ADE-8BE7-2A5B3369217E}"/>
                </c:ext>
              </c:extLst>
            </c:dLbl>
            <c:dLbl>
              <c:idx val="3"/>
              <c:delete val="1"/>
              <c:extLst>
                <c:ext xmlns:c15="http://schemas.microsoft.com/office/drawing/2012/chart" uri="{CE6537A1-D6FC-4f65-9D91-7224C49458BB}"/>
                <c:ext xmlns:c16="http://schemas.microsoft.com/office/drawing/2014/chart" uri="{C3380CC4-5D6E-409C-BE32-E72D297353CC}">
                  <c16:uniqueId val="{00000029-6B4E-4ADE-8BE7-2A5B3369217E}"/>
                </c:ext>
              </c:extLst>
            </c:dLbl>
            <c:dLbl>
              <c:idx val="4"/>
              <c:delete val="1"/>
              <c:extLst>
                <c:ext xmlns:c15="http://schemas.microsoft.com/office/drawing/2012/chart" uri="{CE6537A1-D6FC-4f65-9D91-7224C49458BB}"/>
                <c:ext xmlns:c16="http://schemas.microsoft.com/office/drawing/2014/chart" uri="{C3380CC4-5D6E-409C-BE32-E72D297353CC}">
                  <c16:uniqueId val="{0000002A-6B4E-4ADE-8BE7-2A5B3369217E}"/>
                </c:ext>
              </c:extLst>
            </c:dLbl>
            <c:dLbl>
              <c:idx val="5"/>
              <c:delete val="1"/>
              <c:extLst>
                <c:ext xmlns:c15="http://schemas.microsoft.com/office/drawing/2012/chart" uri="{CE6537A1-D6FC-4f65-9D91-7224C49458BB}"/>
                <c:ext xmlns:c16="http://schemas.microsoft.com/office/drawing/2014/chart" uri="{C3380CC4-5D6E-409C-BE32-E72D297353CC}">
                  <c16:uniqueId val="{0000002B-6B4E-4ADE-8BE7-2A5B3369217E}"/>
                </c:ext>
              </c:extLst>
            </c:dLbl>
            <c:dLbl>
              <c:idx val="6"/>
              <c:delete val="1"/>
              <c:extLst>
                <c:ext xmlns:c15="http://schemas.microsoft.com/office/drawing/2012/chart" uri="{CE6537A1-D6FC-4f65-9D91-7224C49458BB}"/>
                <c:ext xmlns:c16="http://schemas.microsoft.com/office/drawing/2014/chart" uri="{C3380CC4-5D6E-409C-BE32-E72D297353CC}">
                  <c16:uniqueId val="{0000002C-6B4E-4ADE-8BE7-2A5B3369217E}"/>
                </c:ext>
              </c:extLst>
            </c:dLbl>
            <c:dLbl>
              <c:idx val="7"/>
              <c:delete val="1"/>
              <c:extLst>
                <c:ext xmlns:c15="http://schemas.microsoft.com/office/drawing/2012/chart" uri="{CE6537A1-D6FC-4f65-9D91-7224C49458BB}"/>
                <c:ext xmlns:c16="http://schemas.microsoft.com/office/drawing/2014/chart" uri="{C3380CC4-5D6E-409C-BE32-E72D297353CC}">
                  <c16:uniqueId val="{0000002D-6B4E-4ADE-8BE7-2A5B3369217E}"/>
                </c:ext>
              </c:extLst>
            </c:dLbl>
            <c:dLbl>
              <c:idx val="8"/>
              <c:delete val="1"/>
              <c:extLst>
                <c:ext xmlns:c15="http://schemas.microsoft.com/office/drawing/2012/chart" uri="{CE6537A1-D6FC-4f65-9D91-7224C49458BB}"/>
                <c:ext xmlns:c16="http://schemas.microsoft.com/office/drawing/2014/chart" uri="{C3380CC4-5D6E-409C-BE32-E72D297353CC}">
                  <c16:uniqueId val="{0000002E-6B4E-4ADE-8BE7-2A5B3369217E}"/>
                </c:ext>
              </c:extLst>
            </c:dLbl>
            <c:dLbl>
              <c:idx val="9"/>
              <c:delete val="1"/>
              <c:extLst>
                <c:ext xmlns:c15="http://schemas.microsoft.com/office/drawing/2012/chart" uri="{CE6537A1-D6FC-4f65-9D91-7224C49458BB}"/>
                <c:ext xmlns:c16="http://schemas.microsoft.com/office/drawing/2014/chart" uri="{C3380CC4-5D6E-409C-BE32-E72D297353CC}">
                  <c16:uniqueId val="{0000002F-6B4E-4ADE-8BE7-2A5B3369217E}"/>
                </c:ext>
              </c:extLst>
            </c:dLbl>
            <c:dLbl>
              <c:idx val="10"/>
              <c:layout>
                <c:manualLayout>
                  <c:x val="-3.1482191711600119E-2"/>
                  <c:y val="5.3249494986763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6B4E-4ADE-8BE7-2A5B3369217E}"/>
                </c:ext>
              </c:extLst>
            </c:dLbl>
            <c:spPr>
              <a:noFill/>
              <a:ln>
                <a:noFill/>
              </a:ln>
              <a:effectLst/>
            </c:spPr>
            <c:txPr>
              <a:bodyPr/>
              <a:lstStyle/>
              <a:p>
                <a:pPr>
                  <a:defRPr sz="900" u="sng">
                    <a:latin typeface="HGｺﾞｼｯｸM" panose="020B0609000000000000" pitchFamily="49" charset="-128"/>
                    <a:ea typeface="HGｺﾞｼｯｸM" panose="020B0609000000000000" pitchFamily="49"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サマリ!$D$9:$O$9</c:f>
              <c:strCache>
                <c:ptCount val="12"/>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strCache>
            </c:strRef>
          </c:cat>
          <c:val>
            <c:numRef>
              <c:f>サマリ!$D$10:$O$10</c:f>
              <c:numCache>
                <c:formatCode>0.00</c:formatCode>
                <c:ptCount val="12"/>
                <c:pt idx="0">
                  <c:v>1.04</c:v>
                </c:pt>
                <c:pt idx="1">
                  <c:v>0.88</c:v>
                </c:pt>
                <c:pt idx="2">
                  <c:v>0.47</c:v>
                </c:pt>
                <c:pt idx="3">
                  <c:v>0.52</c:v>
                </c:pt>
                <c:pt idx="4">
                  <c:v>0.65</c:v>
                </c:pt>
                <c:pt idx="5">
                  <c:v>0.8</c:v>
                </c:pt>
                <c:pt idx="6">
                  <c:v>0.93</c:v>
                </c:pt>
                <c:pt idx="7">
                  <c:v>1.0900000000000001</c:v>
                </c:pt>
                <c:pt idx="8">
                  <c:v>1.2</c:v>
                </c:pt>
                <c:pt idx="9" formatCode="General">
                  <c:v>1.36</c:v>
                </c:pt>
                <c:pt idx="10">
                  <c:v>1.5</c:v>
                </c:pt>
                <c:pt idx="11">
                  <c:v>1.61</c:v>
                </c:pt>
              </c:numCache>
            </c:numRef>
          </c:val>
          <c:smooth val="0"/>
          <c:extLst>
            <c:ext xmlns:c16="http://schemas.microsoft.com/office/drawing/2014/chart" uri="{C3380CC4-5D6E-409C-BE32-E72D297353CC}">
              <c16:uniqueId val="{00000031-6B4E-4ADE-8BE7-2A5B3369217E}"/>
            </c:ext>
          </c:extLst>
        </c:ser>
        <c:dLbls>
          <c:showLegendKey val="0"/>
          <c:showVal val="0"/>
          <c:showCatName val="0"/>
          <c:showSerName val="0"/>
          <c:showPercent val="0"/>
          <c:showBubbleSize val="0"/>
        </c:dLbls>
        <c:marker val="1"/>
        <c:smooth val="0"/>
        <c:axId val="46831488"/>
        <c:axId val="46833024"/>
      </c:lineChart>
      <c:catAx>
        <c:axId val="46831488"/>
        <c:scaling>
          <c:orientation val="minMax"/>
        </c:scaling>
        <c:delete val="0"/>
        <c:axPos val="b"/>
        <c:numFmt formatCode="General" sourceLinked="1"/>
        <c:majorTickMark val="out"/>
        <c:minorTickMark val="none"/>
        <c:tickLblPos val="nextTo"/>
        <c:txPr>
          <a:bodyPr/>
          <a:lstStyle/>
          <a:p>
            <a:pPr>
              <a:defRPr sz="900">
                <a:latin typeface="HGPｺﾞｼｯｸM" panose="020B0600000000000000" pitchFamily="50" charset="-128"/>
                <a:ea typeface="HGPｺﾞｼｯｸM" panose="020B0600000000000000" pitchFamily="50" charset="-128"/>
              </a:defRPr>
            </a:pPr>
            <a:endParaRPr lang="ja-JP"/>
          </a:p>
        </c:txPr>
        <c:crossAx val="46833024"/>
        <c:crosses val="autoZero"/>
        <c:auto val="1"/>
        <c:lblAlgn val="ctr"/>
        <c:lblOffset val="100"/>
        <c:noMultiLvlLbl val="0"/>
      </c:catAx>
      <c:valAx>
        <c:axId val="46833024"/>
        <c:scaling>
          <c:orientation val="minMax"/>
          <c:max val="2.2000000000000002"/>
          <c:min val="0.30000000000000004"/>
        </c:scaling>
        <c:delete val="0"/>
        <c:axPos val="l"/>
        <c:majorGridlines/>
        <c:title>
          <c:tx>
            <c:rich>
              <a:bodyPr rot="0" vert="horz"/>
              <a:lstStyle/>
              <a:p>
                <a:pPr>
                  <a:defRPr b="0"/>
                </a:pPr>
                <a:r>
                  <a:rPr lang="ja-JP" altLang="en-US" b="0"/>
                  <a:t>（倍）</a:t>
                </a:r>
              </a:p>
            </c:rich>
          </c:tx>
          <c:layout>
            <c:manualLayout>
              <c:xMode val="edge"/>
              <c:yMode val="edge"/>
              <c:x val="4.3195068085274547E-2"/>
              <c:y val="8.3338137492736108E-2"/>
            </c:manualLayout>
          </c:layout>
          <c:overlay val="0"/>
        </c:title>
        <c:numFmt formatCode="#,##0.0_);[Red]\(#,##0.0\)" sourceLinked="0"/>
        <c:majorTickMark val="out"/>
        <c:minorTickMark val="none"/>
        <c:tickLblPos val="nextTo"/>
        <c:txPr>
          <a:bodyPr/>
          <a:lstStyle/>
          <a:p>
            <a:pPr>
              <a:defRPr sz="1000"/>
            </a:pPr>
            <a:endParaRPr lang="ja-JP"/>
          </a:p>
        </c:txPr>
        <c:crossAx val="46831488"/>
        <c:crosses val="autoZero"/>
        <c:crossBetween val="between"/>
      </c:valAx>
    </c:plotArea>
    <c:legend>
      <c:legendPos val="t"/>
      <c:layout>
        <c:manualLayout>
          <c:xMode val="edge"/>
          <c:yMode val="edge"/>
          <c:x val="0.6010428226673008"/>
          <c:y val="0.64414285170875385"/>
          <c:w val="0.34438128361611114"/>
          <c:h val="0.1924987637414888"/>
        </c:manualLayout>
      </c:layout>
      <c:overlay val="0"/>
      <c:spPr>
        <a:solidFill>
          <a:schemeClr val="bg1"/>
        </a:solidFill>
        <a:ln>
          <a:noFill/>
          <a:prstDash val="sysDash"/>
        </a:ln>
      </c:spPr>
      <c:txPr>
        <a:bodyPr/>
        <a:lstStyle/>
        <a:p>
          <a:pPr>
            <a:defRPr sz="800"/>
          </a:pPr>
          <a:endParaRPr lang="ja-JP"/>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0">
                <a:latin typeface="HGｺﾞｼｯｸM" panose="020B0609000000000000" pitchFamily="49" charset="-128"/>
                <a:ea typeface="HGｺﾞｼｯｸM" panose="020B0609000000000000" pitchFamily="49" charset="-128"/>
              </a:defRPr>
            </a:pPr>
            <a:r>
              <a:rPr lang="en-US" altLang="ja-JP" sz="1600" b="0" dirty="0" smtClean="0">
                <a:latin typeface="HGｺﾞｼｯｸM" panose="020B0609000000000000" pitchFamily="49" charset="-128"/>
                <a:ea typeface="HGｺﾞｼｯｸM" panose="020B0609000000000000" pitchFamily="49" charset="-128"/>
              </a:rPr>
              <a:t>【</a:t>
            </a:r>
            <a:r>
              <a:rPr lang="ja-JP" altLang="en-US" sz="1600" b="0" dirty="0" smtClean="0">
                <a:latin typeface="HGｺﾞｼｯｸM" panose="020B0609000000000000" pitchFamily="49" charset="-128"/>
                <a:ea typeface="HGｺﾞｼｯｸM" panose="020B0609000000000000" pitchFamily="49" charset="-128"/>
              </a:rPr>
              <a:t>完全</a:t>
            </a:r>
            <a:r>
              <a:rPr lang="ja-JP" altLang="en-US" sz="1600" b="0" dirty="0">
                <a:latin typeface="HGｺﾞｼｯｸM" panose="020B0609000000000000" pitchFamily="49" charset="-128"/>
                <a:ea typeface="HGｺﾞｼｯｸM" panose="020B0609000000000000" pitchFamily="49" charset="-128"/>
              </a:rPr>
              <a:t>失業率の</a:t>
            </a:r>
            <a:r>
              <a:rPr lang="ja-JP" altLang="en-US" sz="1600" b="0" dirty="0" smtClean="0">
                <a:latin typeface="HGｺﾞｼｯｸM" panose="020B0609000000000000" pitchFamily="49" charset="-128"/>
                <a:ea typeface="HGｺﾞｼｯｸM" panose="020B0609000000000000" pitchFamily="49" charset="-128"/>
              </a:rPr>
              <a:t>推移</a:t>
            </a:r>
            <a:r>
              <a:rPr lang="en-US" altLang="ja-JP" sz="1600" b="0" dirty="0" smtClean="0">
                <a:latin typeface="HGｺﾞｼｯｸM" panose="020B0609000000000000" pitchFamily="49" charset="-128"/>
                <a:ea typeface="HGｺﾞｼｯｸM" panose="020B0609000000000000" pitchFamily="49" charset="-128"/>
              </a:rPr>
              <a:t>】</a:t>
            </a:r>
            <a:endParaRPr lang="ja-JP" altLang="en-US" sz="1600" b="0" dirty="0">
              <a:latin typeface="HGｺﾞｼｯｸM" panose="020B0609000000000000" pitchFamily="49" charset="-128"/>
              <a:ea typeface="HGｺﾞｼｯｸM" panose="020B0609000000000000" pitchFamily="49" charset="-128"/>
            </a:endParaRPr>
          </a:p>
        </c:rich>
      </c:tx>
      <c:layout>
        <c:manualLayout>
          <c:xMode val="edge"/>
          <c:yMode val="edge"/>
          <c:x val="0.39042434717966207"/>
          <c:y val="0"/>
        </c:manualLayout>
      </c:layout>
      <c:overlay val="1"/>
    </c:title>
    <c:autoTitleDeleted val="0"/>
    <c:plotArea>
      <c:layout>
        <c:manualLayout>
          <c:layoutTarget val="inner"/>
          <c:xMode val="edge"/>
          <c:yMode val="edge"/>
          <c:x val="8.208322469625072E-2"/>
          <c:y val="0.14038557374188143"/>
          <c:w val="0.87550955137230357"/>
          <c:h val="0.74936513747457989"/>
        </c:manualLayout>
      </c:layout>
      <c:lineChart>
        <c:grouping val="standard"/>
        <c:varyColors val="0"/>
        <c:ser>
          <c:idx val="1"/>
          <c:order val="0"/>
          <c:tx>
            <c:strRef>
              <c:f>'第６表 (2)'!$D$2</c:f>
              <c:strCache>
                <c:ptCount val="1"/>
                <c:pt idx="0">
                  <c:v> 大阪府</c:v>
                </c:pt>
              </c:strCache>
            </c:strRef>
          </c:tx>
          <c:spPr>
            <a:ln w="41275">
              <a:solidFill>
                <a:srgbClr val="C00000"/>
              </a:solidFill>
              <a:prstDash val="solid"/>
            </a:ln>
          </c:spPr>
          <c:marker>
            <c:symbol val="square"/>
            <c:size val="7"/>
            <c:spPr>
              <a:solidFill>
                <a:srgbClr val="C00000"/>
              </a:solidFill>
              <a:ln>
                <a:solidFill>
                  <a:srgbClr val="C00000"/>
                </a:solidFill>
              </a:ln>
            </c:spPr>
          </c:marker>
          <c:dLbls>
            <c:dLbl>
              <c:idx val="0"/>
              <c:layout>
                <c:manualLayout>
                  <c:x val="-4.1830117025516374E-2"/>
                  <c:y val="-7.359292308090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38-472B-AAF3-6AE331894405}"/>
                </c:ext>
              </c:extLst>
            </c:dLbl>
            <c:dLbl>
              <c:idx val="1"/>
              <c:delete val="1"/>
              <c:extLst>
                <c:ext xmlns:c15="http://schemas.microsoft.com/office/drawing/2012/chart" uri="{CE6537A1-D6FC-4f65-9D91-7224C49458BB}"/>
                <c:ext xmlns:c16="http://schemas.microsoft.com/office/drawing/2014/chart" uri="{C3380CC4-5D6E-409C-BE32-E72D297353CC}">
                  <c16:uniqueId val="{00000001-4A38-472B-AAF3-6AE331894405}"/>
                </c:ext>
              </c:extLst>
            </c:dLbl>
            <c:dLbl>
              <c:idx val="2"/>
              <c:delete val="1"/>
              <c:extLst>
                <c:ext xmlns:c15="http://schemas.microsoft.com/office/drawing/2012/chart" uri="{CE6537A1-D6FC-4f65-9D91-7224C49458BB}"/>
                <c:ext xmlns:c16="http://schemas.microsoft.com/office/drawing/2014/chart" uri="{C3380CC4-5D6E-409C-BE32-E72D297353CC}">
                  <c16:uniqueId val="{00000002-4A38-472B-AAF3-6AE331894405}"/>
                </c:ext>
              </c:extLst>
            </c:dLbl>
            <c:dLbl>
              <c:idx val="3"/>
              <c:layout>
                <c:manualLayout>
                  <c:x val="-3.9286456442547225E-2"/>
                  <c:y val="-8.258371549710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38-472B-AAF3-6AE331894405}"/>
                </c:ext>
              </c:extLst>
            </c:dLbl>
            <c:dLbl>
              <c:idx val="4"/>
              <c:delete val="1"/>
              <c:extLst>
                <c:ext xmlns:c15="http://schemas.microsoft.com/office/drawing/2012/chart" uri="{CE6537A1-D6FC-4f65-9D91-7224C49458BB}"/>
                <c:ext xmlns:c16="http://schemas.microsoft.com/office/drawing/2014/chart" uri="{C3380CC4-5D6E-409C-BE32-E72D297353CC}">
                  <c16:uniqueId val="{00000004-4A38-472B-AAF3-6AE331894405}"/>
                </c:ext>
              </c:extLst>
            </c:dLbl>
            <c:dLbl>
              <c:idx val="5"/>
              <c:delete val="1"/>
              <c:extLst>
                <c:ext xmlns:c15="http://schemas.microsoft.com/office/drawing/2012/chart" uri="{CE6537A1-D6FC-4f65-9D91-7224C49458BB}"/>
                <c:ext xmlns:c16="http://schemas.microsoft.com/office/drawing/2014/chart" uri="{C3380CC4-5D6E-409C-BE32-E72D297353CC}">
                  <c16:uniqueId val="{00000005-4A38-472B-AAF3-6AE331894405}"/>
                </c:ext>
              </c:extLst>
            </c:dLbl>
            <c:dLbl>
              <c:idx val="6"/>
              <c:delete val="1"/>
              <c:extLst>
                <c:ext xmlns:c15="http://schemas.microsoft.com/office/drawing/2012/chart" uri="{CE6537A1-D6FC-4f65-9D91-7224C49458BB}"/>
                <c:ext xmlns:c16="http://schemas.microsoft.com/office/drawing/2014/chart" uri="{C3380CC4-5D6E-409C-BE32-E72D297353CC}">
                  <c16:uniqueId val="{00000006-4A38-472B-AAF3-6AE331894405}"/>
                </c:ext>
              </c:extLst>
            </c:dLbl>
            <c:dLbl>
              <c:idx val="7"/>
              <c:delete val="1"/>
              <c:extLst>
                <c:ext xmlns:c15="http://schemas.microsoft.com/office/drawing/2012/chart" uri="{CE6537A1-D6FC-4f65-9D91-7224C49458BB}"/>
                <c:ext xmlns:c16="http://schemas.microsoft.com/office/drawing/2014/chart" uri="{C3380CC4-5D6E-409C-BE32-E72D297353CC}">
                  <c16:uniqueId val="{00000007-4A38-472B-AAF3-6AE331894405}"/>
                </c:ext>
              </c:extLst>
            </c:dLbl>
            <c:dLbl>
              <c:idx val="8"/>
              <c:delete val="1"/>
              <c:extLst>
                <c:ext xmlns:c15="http://schemas.microsoft.com/office/drawing/2012/chart" uri="{CE6537A1-D6FC-4f65-9D91-7224C49458BB}"/>
                <c:ext xmlns:c16="http://schemas.microsoft.com/office/drawing/2014/chart" uri="{C3380CC4-5D6E-409C-BE32-E72D297353CC}">
                  <c16:uniqueId val="{00000008-4A38-472B-AAF3-6AE331894405}"/>
                </c:ext>
              </c:extLst>
            </c:dLbl>
            <c:dLbl>
              <c:idx val="9"/>
              <c:delete val="1"/>
              <c:extLst>
                <c:ext xmlns:c15="http://schemas.microsoft.com/office/drawing/2012/chart" uri="{CE6537A1-D6FC-4f65-9D91-7224C49458BB}"/>
                <c:ext xmlns:c16="http://schemas.microsoft.com/office/drawing/2014/chart" uri="{C3380CC4-5D6E-409C-BE32-E72D297353CC}">
                  <c16:uniqueId val="{00000009-4A38-472B-AAF3-6AE331894405}"/>
                </c:ext>
              </c:extLst>
            </c:dLbl>
            <c:dLbl>
              <c:idx val="10"/>
              <c:layout>
                <c:manualLayout>
                  <c:x val="-2.5649178590355062E-2"/>
                  <c:y val="-0.10456173747512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A38-472B-AAF3-6AE331894405}"/>
                </c:ext>
              </c:extLst>
            </c:dLbl>
            <c:dLbl>
              <c:idx val="11"/>
              <c:layout>
                <c:manualLayout>
                  <c:x val="-2.96767355590885E-2"/>
                  <c:y val="-9.5238095238095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A38-472B-AAF3-6AE331894405}"/>
                </c:ext>
              </c:extLst>
            </c:dLbl>
            <c:spPr>
              <a:ln>
                <a:solidFill>
                  <a:schemeClr val="tx1"/>
                </a:solidFill>
              </a:ln>
            </c:spPr>
            <c:txPr>
              <a:bodyPr/>
              <a:lstStyle/>
              <a:p>
                <a:pPr>
                  <a:defRPr>
                    <a:latin typeface="HGｺﾞｼｯｸM" panose="020B0609000000000000" pitchFamily="49" charset="-128"/>
                    <a:ea typeface="HGｺﾞｼｯｸM" panose="020B0609000000000000" pitchFamily="49"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'第６表 (2)'!$B$3:$B$15</c:f>
              <c:strCache>
                <c:ptCount val="12"/>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strCache>
            </c:strRef>
          </c:cat>
          <c:val>
            <c:numRef>
              <c:f>'第６表 (2)'!$D$3:$D$15</c:f>
              <c:numCache>
                <c:formatCode>0.0</c:formatCode>
                <c:ptCount val="12"/>
                <c:pt idx="0">
                  <c:v>5.3</c:v>
                </c:pt>
                <c:pt idx="1">
                  <c:v>5.3</c:v>
                </c:pt>
                <c:pt idx="2">
                  <c:v>6.5</c:v>
                </c:pt>
                <c:pt idx="3">
                  <c:v>6.9</c:v>
                </c:pt>
                <c:pt idx="4">
                  <c:v>5.0999999999999996</c:v>
                </c:pt>
                <c:pt idx="5">
                  <c:v>5.4</c:v>
                </c:pt>
                <c:pt idx="6">
                  <c:v>4.8</c:v>
                </c:pt>
                <c:pt idx="7">
                  <c:v>4.5999999999999996</c:v>
                </c:pt>
                <c:pt idx="8">
                  <c:v>4.2</c:v>
                </c:pt>
                <c:pt idx="9">
                  <c:v>4</c:v>
                </c:pt>
                <c:pt idx="10">
                  <c:v>3.4</c:v>
                </c:pt>
                <c:pt idx="11">
                  <c:v>3.2</c:v>
                </c:pt>
              </c:numCache>
            </c:numRef>
          </c:val>
          <c:smooth val="0"/>
          <c:extLst>
            <c:ext xmlns:c16="http://schemas.microsoft.com/office/drawing/2014/chart" uri="{C3380CC4-5D6E-409C-BE32-E72D297353CC}">
              <c16:uniqueId val="{0000000C-4A38-472B-AAF3-6AE331894405}"/>
            </c:ext>
          </c:extLst>
        </c:ser>
        <c:ser>
          <c:idx val="0"/>
          <c:order val="1"/>
          <c:tx>
            <c:strRef>
              <c:f>'第６表 (2)'!$C$2</c:f>
              <c:strCache>
                <c:ptCount val="1"/>
                <c:pt idx="0">
                  <c:v> 東京都</c:v>
                </c:pt>
              </c:strCache>
            </c:strRef>
          </c:tx>
          <c:spPr>
            <a:ln w="38100">
              <a:prstDash val="sysDot"/>
            </a:ln>
          </c:spPr>
          <c:marker>
            <c:symbol val="diamond"/>
            <c:size val="6"/>
          </c:marker>
          <c:dLbls>
            <c:dLbl>
              <c:idx val="0"/>
              <c:delete val="1"/>
              <c:extLst>
                <c:ext xmlns:c15="http://schemas.microsoft.com/office/drawing/2012/chart" uri="{CE6537A1-D6FC-4f65-9D91-7224C49458BB}"/>
                <c:ext xmlns:c16="http://schemas.microsoft.com/office/drawing/2014/chart" uri="{C3380CC4-5D6E-409C-BE32-E72D297353CC}">
                  <c16:uniqueId val="{0000000D-4A38-472B-AAF3-6AE331894405}"/>
                </c:ext>
              </c:extLst>
            </c:dLbl>
            <c:dLbl>
              <c:idx val="1"/>
              <c:delete val="1"/>
              <c:extLst>
                <c:ext xmlns:c15="http://schemas.microsoft.com/office/drawing/2012/chart" uri="{CE6537A1-D6FC-4f65-9D91-7224C49458BB}"/>
                <c:ext xmlns:c16="http://schemas.microsoft.com/office/drawing/2014/chart" uri="{C3380CC4-5D6E-409C-BE32-E72D297353CC}">
                  <c16:uniqueId val="{0000000E-4A38-472B-AAF3-6AE331894405}"/>
                </c:ext>
              </c:extLst>
            </c:dLbl>
            <c:dLbl>
              <c:idx val="2"/>
              <c:delete val="1"/>
              <c:extLst>
                <c:ext xmlns:c15="http://schemas.microsoft.com/office/drawing/2012/chart" uri="{CE6537A1-D6FC-4f65-9D91-7224C49458BB}"/>
                <c:ext xmlns:c16="http://schemas.microsoft.com/office/drawing/2014/chart" uri="{C3380CC4-5D6E-409C-BE32-E72D297353CC}">
                  <c16:uniqueId val="{0000000F-4A38-472B-AAF3-6AE331894405}"/>
                </c:ext>
              </c:extLst>
            </c:dLbl>
            <c:dLbl>
              <c:idx val="3"/>
              <c:delete val="1"/>
              <c:extLst>
                <c:ext xmlns:c15="http://schemas.microsoft.com/office/drawing/2012/chart" uri="{CE6537A1-D6FC-4f65-9D91-7224C49458BB}"/>
                <c:ext xmlns:c16="http://schemas.microsoft.com/office/drawing/2014/chart" uri="{C3380CC4-5D6E-409C-BE32-E72D297353CC}">
                  <c16:uniqueId val="{00000010-4A38-472B-AAF3-6AE331894405}"/>
                </c:ext>
              </c:extLst>
            </c:dLbl>
            <c:dLbl>
              <c:idx val="4"/>
              <c:delete val="1"/>
              <c:extLst>
                <c:ext xmlns:c15="http://schemas.microsoft.com/office/drawing/2012/chart" uri="{CE6537A1-D6FC-4f65-9D91-7224C49458BB}"/>
                <c:ext xmlns:c16="http://schemas.microsoft.com/office/drawing/2014/chart" uri="{C3380CC4-5D6E-409C-BE32-E72D297353CC}">
                  <c16:uniqueId val="{00000011-4A38-472B-AAF3-6AE331894405}"/>
                </c:ext>
              </c:extLst>
            </c:dLbl>
            <c:dLbl>
              <c:idx val="5"/>
              <c:delete val="1"/>
              <c:extLst>
                <c:ext xmlns:c15="http://schemas.microsoft.com/office/drawing/2012/chart" uri="{CE6537A1-D6FC-4f65-9D91-7224C49458BB}"/>
                <c:ext xmlns:c16="http://schemas.microsoft.com/office/drawing/2014/chart" uri="{C3380CC4-5D6E-409C-BE32-E72D297353CC}">
                  <c16:uniqueId val="{00000012-4A38-472B-AAF3-6AE331894405}"/>
                </c:ext>
              </c:extLst>
            </c:dLbl>
            <c:dLbl>
              <c:idx val="6"/>
              <c:delete val="1"/>
              <c:extLst>
                <c:ext xmlns:c15="http://schemas.microsoft.com/office/drawing/2012/chart" uri="{CE6537A1-D6FC-4f65-9D91-7224C49458BB}"/>
                <c:ext xmlns:c16="http://schemas.microsoft.com/office/drawing/2014/chart" uri="{C3380CC4-5D6E-409C-BE32-E72D297353CC}">
                  <c16:uniqueId val="{00000013-4A38-472B-AAF3-6AE331894405}"/>
                </c:ext>
              </c:extLst>
            </c:dLbl>
            <c:dLbl>
              <c:idx val="7"/>
              <c:delete val="1"/>
              <c:extLst>
                <c:ext xmlns:c15="http://schemas.microsoft.com/office/drawing/2012/chart" uri="{CE6537A1-D6FC-4f65-9D91-7224C49458BB}"/>
                <c:ext xmlns:c16="http://schemas.microsoft.com/office/drawing/2014/chart" uri="{C3380CC4-5D6E-409C-BE32-E72D297353CC}">
                  <c16:uniqueId val="{00000014-4A38-472B-AAF3-6AE331894405}"/>
                </c:ext>
              </c:extLst>
            </c:dLbl>
            <c:dLbl>
              <c:idx val="8"/>
              <c:delete val="1"/>
              <c:extLst>
                <c:ext xmlns:c15="http://schemas.microsoft.com/office/drawing/2012/chart" uri="{CE6537A1-D6FC-4f65-9D91-7224C49458BB}"/>
                <c:ext xmlns:c16="http://schemas.microsoft.com/office/drawing/2014/chart" uri="{C3380CC4-5D6E-409C-BE32-E72D297353CC}">
                  <c16:uniqueId val="{00000015-4A38-472B-AAF3-6AE331894405}"/>
                </c:ext>
              </c:extLst>
            </c:dLbl>
            <c:dLbl>
              <c:idx val="9"/>
              <c:delete val="1"/>
              <c:extLst>
                <c:ext xmlns:c15="http://schemas.microsoft.com/office/drawing/2012/chart" uri="{CE6537A1-D6FC-4f65-9D91-7224C49458BB}"/>
                <c:ext xmlns:c16="http://schemas.microsoft.com/office/drawing/2014/chart" uri="{C3380CC4-5D6E-409C-BE32-E72D297353CC}">
                  <c16:uniqueId val="{00000016-4A38-472B-AAF3-6AE331894405}"/>
                </c:ext>
              </c:extLst>
            </c:dLbl>
            <c:dLbl>
              <c:idx val="10"/>
              <c:layout>
                <c:manualLayout>
                  <c:x val="0"/>
                  <c:y val="-3.0302968327432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A38-472B-AAF3-6AE331894405}"/>
                </c:ext>
              </c:extLst>
            </c:dLbl>
            <c:dLbl>
              <c:idx val="11"/>
              <c:layout>
                <c:manualLayout>
                  <c:x val="0"/>
                  <c:y val="-3.66300366300366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A38-472B-AAF3-6AE331894405}"/>
                </c:ext>
              </c:extLst>
            </c:dLbl>
            <c:spPr>
              <a:ln>
                <a:noFill/>
              </a:ln>
            </c:spPr>
            <c:txPr>
              <a:bodyPr/>
              <a:lstStyle/>
              <a:p>
                <a:pPr>
                  <a:defRPr>
                    <a:latin typeface="HGｺﾞｼｯｸM" panose="020B0609000000000000" pitchFamily="49" charset="-128"/>
                    <a:ea typeface="HGｺﾞｼｯｸM" panose="020B0609000000000000" pitchFamily="49"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'第６表 (2)'!$B$3:$B$15</c:f>
              <c:strCache>
                <c:ptCount val="12"/>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strCache>
            </c:strRef>
          </c:cat>
          <c:val>
            <c:numRef>
              <c:f>'第６表 (2)'!$C$3:$C$15</c:f>
              <c:numCache>
                <c:formatCode>0.0</c:formatCode>
                <c:ptCount val="12"/>
                <c:pt idx="0">
                  <c:v>3.9</c:v>
                </c:pt>
                <c:pt idx="1">
                  <c:v>3.9</c:v>
                </c:pt>
                <c:pt idx="2">
                  <c:v>4.7</c:v>
                </c:pt>
                <c:pt idx="3">
                  <c:v>5.5</c:v>
                </c:pt>
                <c:pt idx="4">
                  <c:v>4.8</c:v>
                </c:pt>
                <c:pt idx="5">
                  <c:v>4.5</c:v>
                </c:pt>
                <c:pt idx="6">
                  <c:v>4.2</c:v>
                </c:pt>
                <c:pt idx="7">
                  <c:v>3.8</c:v>
                </c:pt>
                <c:pt idx="8">
                  <c:v>3.6</c:v>
                </c:pt>
                <c:pt idx="9">
                  <c:v>3.2</c:v>
                </c:pt>
                <c:pt idx="10">
                  <c:v>2.9</c:v>
                </c:pt>
                <c:pt idx="11">
                  <c:v>2.6</c:v>
                </c:pt>
              </c:numCache>
            </c:numRef>
          </c:val>
          <c:smooth val="0"/>
          <c:extLst>
            <c:ext xmlns:c16="http://schemas.microsoft.com/office/drawing/2014/chart" uri="{C3380CC4-5D6E-409C-BE32-E72D297353CC}">
              <c16:uniqueId val="{00000019-4A38-472B-AAF3-6AE331894405}"/>
            </c:ext>
          </c:extLst>
        </c:ser>
        <c:ser>
          <c:idx val="3"/>
          <c:order val="2"/>
          <c:tx>
            <c:strRef>
              <c:f>'第６表 (2)'!$E$2</c:f>
              <c:strCache>
                <c:ptCount val="1"/>
                <c:pt idx="0">
                  <c:v>愛知県</c:v>
                </c:pt>
              </c:strCache>
            </c:strRef>
          </c:tx>
          <c:spPr>
            <a:ln>
              <a:solidFill>
                <a:srgbClr val="92D050"/>
              </a:solidFill>
            </a:ln>
          </c:spPr>
          <c:marker>
            <c:symbol val="triangle"/>
            <c:size val="7"/>
            <c:spPr>
              <a:solidFill>
                <a:srgbClr val="92D050"/>
              </a:solidFill>
              <a:ln>
                <a:solidFill>
                  <a:srgbClr val="92D050"/>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1A-4A38-472B-AAF3-6AE331894405}"/>
                </c:ext>
              </c:extLst>
            </c:dLbl>
            <c:dLbl>
              <c:idx val="1"/>
              <c:delete val="1"/>
              <c:extLst>
                <c:ext xmlns:c15="http://schemas.microsoft.com/office/drawing/2012/chart" uri="{CE6537A1-D6FC-4f65-9D91-7224C49458BB}"/>
                <c:ext xmlns:c16="http://schemas.microsoft.com/office/drawing/2014/chart" uri="{C3380CC4-5D6E-409C-BE32-E72D297353CC}">
                  <c16:uniqueId val="{0000001B-4A38-472B-AAF3-6AE331894405}"/>
                </c:ext>
              </c:extLst>
            </c:dLbl>
            <c:dLbl>
              <c:idx val="2"/>
              <c:delete val="1"/>
              <c:extLst>
                <c:ext xmlns:c15="http://schemas.microsoft.com/office/drawing/2012/chart" uri="{CE6537A1-D6FC-4f65-9D91-7224C49458BB}"/>
                <c:ext xmlns:c16="http://schemas.microsoft.com/office/drawing/2014/chart" uri="{C3380CC4-5D6E-409C-BE32-E72D297353CC}">
                  <c16:uniqueId val="{0000001C-4A38-472B-AAF3-6AE331894405}"/>
                </c:ext>
              </c:extLst>
            </c:dLbl>
            <c:dLbl>
              <c:idx val="3"/>
              <c:delete val="1"/>
              <c:extLst>
                <c:ext xmlns:c15="http://schemas.microsoft.com/office/drawing/2012/chart" uri="{CE6537A1-D6FC-4f65-9D91-7224C49458BB}"/>
                <c:ext xmlns:c16="http://schemas.microsoft.com/office/drawing/2014/chart" uri="{C3380CC4-5D6E-409C-BE32-E72D297353CC}">
                  <c16:uniqueId val="{0000001D-4A38-472B-AAF3-6AE331894405}"/>
                </c:ext>
              </c:extLst>
            </c:dLbl>
            <c:dLbl>
              <c:idx val="4"/>
              <c:delete val="1"/>
              <c:extLst>
                <c:ext xmlns:c15="http://schemas.microsoft.com/office/drawing/2012/chart" uri="{CE6537A1-D6FC-4f65-9D91-7224C49458BB}"/>
                <c:ext xmlns:c16="http://schemas.microsoft.com/office/drawing/2014/chart" uri="{C3380CC4-5D6E-409C-BE32-E72D297353CC}">
                  <c16:uniqueId val="{0000001E-4A38-472B-AAF3-6AE331894405}"/>
                </c:ext>
              </c:extLst>
            </c:dLbl>
            <c:dLbl>
              <c:idx val="5"/>
              <c:delete val="1"/>
              <c:extLst>
                <c:ext xmlns:c15="http://schemas.microsoft.com/office/drawing/2012/chart" uri="{CE6537A1-D6FC-4f65-9D91-7224C49458BB}"/>
                <c:ext xmlns:c16="http://schemas.microsoft.com/office/drawing/2014/chart" uri="{C3380CC4-5D6E-409C-BE32-E72D297353CC}">
                  <c16:uniqueId val="{0000001F-4A38-472B-AAF3-6AE331894405}"/>
                </c:ext>
              </c:extLst>
            </c:dLbl>
            <c:dLbl>
              <c:idx val="6"/>
              <c:delete val="1"/>
              <c:extLst>
                <c:ext xmlns:c15="http://schemas.microsoft.com/office/drawing/2012/chart" uri="{CE6537A1-D6FC-4f65-9D91-7224C49458BB}"/>
                <c:ext xmlns:c16="http://schemas.microsoft.com/office/drawing/2014/chart" uri="{C3380CC4-5D6E-409C-BE32-E72D297353CC}">
                  <c16:uniqueId val="{00000020-4A38-472B-AAF3-6AE331894405}"/>
                </c:ext>
              </c:extLst>
            </c:dLbl>
            <c:dLbl>
              <c:idx val="7"/>
              <c:delete val="1"/>
              <c:extLst>
                <c:ext xmlns:c15="http://schemas.microsoft.com/office/drawing/2012/chart" uri="{CE6537A1-D6FC-4f65-9D91-7224C49458BB}"/>
                <c:ext xmlns:c16="http://schemas.microsoft.com/office/drawing/2014/chart" uri="{C3380CC4-5D6E-409C-BE32-E72D297353CC}">
                  <c16:uniqueId val="{00000021-4A38-472B-AAF3-6AE331894405}"/>
                </c:ext>
              </c:extLst>
            </c:dLbl>
            <c:dLbl>
              <c:idx val="8"/>
              <c:delete val="1"/>
              <c:extLst>
                <c:ext xmlns:c15="http://schemas.microsoft.com/office/drawing/2012/chart" uri="{CE6537A1-D6FC-4f65-9D91-7224C49458BB}"/>
                <c:ext xmlns:c16="http://schemas.microsoft.com/office/drawing/2014/chart" uri="{C3380CC4-5D6E-409C-BE32-E72D297353CC}">
                  <c16:uniqueId val="{00000022-4A38-472B-AAF3-6AE331894405}"/>
                </c:ext>
              </c:extLst>
            </c:dLbl>
            <c:dLbl>
              <c:idx val="9"/>
              <c:delete val="1"/>
              <c:extLst>
                <c:ext xmlns:c15="http://schemas.microsoft.com/office/drawing/2012/chart" uri="{CE6537A1-D6FC-4f65-9D91-7224C49458BB}"/>
                <c:ext xmlns:c16="http://schemas.microsoft.com/office/drawing/2014/chart" uri="{C3380CC4-5D6E-409C-BE32-E72D297353CC}">
                  <c16:uniqueId val="{00000023-4A38-472B-AAF3-6AE331894405}"/>
                </c:ext>
              </c:extLst>
            </c:dLbl>
            <c:dLbl>
              <c:idx val="10"/>
              <c:layout>
                <c:manualLayout>
                  <c:x val="-4.3360414606361961E-2"/>
                  <c:y val="7.7663753569265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4A38-472B-AAF3-6AE331894405}"/>
                </c:ext>
              </c:extLst>
            </c:dLbl>
            <c:spPr>
              <a:noFill/>
              <a:ln>
                <a:noFill/>
              </a:ln>
              <a:effectLst/>
            </c:spPr>
            <c:txPr>
              <a:bodyPr wrap="square" lIns="38100" tIns="19050" rIns="38100" bIns="19050" anchor="ctr">
                <a:spAutoFit/>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'第６表 (2)'!$B$3:$B$15</c:f>
              <c:strCache>
                <c:ptCount val="12"/>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strCache>
            </c:strRef>
          </c:cat>
          <c:val>
            <c:numRef>
              <c:f>'第６表 (2)'!$E$3:$E$15</c:f>
              <c:numCache>
                <c:formatCode>0.0</c:formatCode>
                <c:ptCount val="12"/>
                <c:pt idx="0">
                  <c:v>2.7</c:v>
                </c:pt>
                <c:pt idx="1">
                  <c:v>2.9</c:v>
                </c:pt>
                <c:pt idx="2">
                  <c:v>4.5</c:v>
                </c:pt>
                <c:pt idx="3">
                  <c:v>4.3</c:v>
                </c:pt>
                <c:pt idx="4">
                  <c:v>3.6</c:v>
                </c:pt>
                <c:pt idx="5">
                  <c:v>3.7</c:v>
                </c:pt>
                <c:pt idx="6">
                  <c:v>3.2</c:v>
                </c:pt>
                <c:pt idx="7">
                  <c:v>2.6</c:v>
                </c:pt>
                <c:pt idx="8">
                  <c:v>2.5</c:v>
                </c:pt>
                <c:pt idx="9">
                  <c:v>2.4</c:v>
                </c:pt>
                <c:pt idx="10">
                  <c:v>2.4</c:v>
                </c:pt>
                <c:pt idx="11">
                  <c:v>1.7</c:v>
                </c:pt>
              </c:numCache>
            </c:numRef>
          </c:val>
          <c:smooth val="0"/>
          <c:extLst>
            <c:ext xmlns:c16="http://schemas.microsoft.com/office/drawing/2014/chart" uri="{C3380CC4-5D6E-409C-BE32-E72D297353CC}">
              <c16:uniqueId val="{00000025-4A38-472B-AAF3-6AE331894405}"/>
            </c:ext>
          </c:extLst>
        </c:ser>
        <c:ser>
          <c:idx val="2"/>
          <c:order val="3"/>
          <c:tx>
            <c:strRef>
              <c:f>'第６表 (2)'!$F$2</c:f>
              <c:strCache>
                <c:ptCount val="1"/>
                <c:pt idx="0">
                  <c:v> 全　国</c:v>
                </c:pt>
              </c:strCache>
            </c:strRef>
          </c:tx>
          <c:spPr>
            <a:ln w="22225" cmpd="sng">
              <a:solidFill>
                <a:srgbClr val="7030A0"/>
              </a:solidFill>
              <a:prstDash val="solid"/>
            </a:ln>
          </c:spPr>
          <c:marker>
            <c:symbol val="x"/>
            <c:size val="5"/>
            <c:spPr>
              <a:noFill/>
              <a:ln>
                <a:solidFill>
                  <a:srgbClr val="7030A0"/>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26-4A38-472B-AAF3-6AE331894405}"/>
                </c:ext>
              </c:extLst>
            </c:dLbl>
            <c:dLbl>
              <c:idx val="1"/>
              <c:delete val="1"/>
              <c:extLst>
                <c:ext xmlns:c15="http://schemas.microsoft.com/office/drawing/2012/chart" uri="{CE6537A1-D6FC-4f65-9D91-7224C49458BB}"/>
                <c:ext xmlns:c16="http://schemas.microsoft.com/office/drawing/2014/chart" uri="{C3380CC4-5D6E-409C-BE32-E72D297353CC}">
                  <c16:uniqueId val="{00000027-4A38-472B-AAF3-6AE331894405}"/>
                </c:ext>
              </c:extLst>
            </c:dLbl>
            <c:dLbl>
              <c:idx val="2"/>
              <c:delete val="1"/>
              <c:extLst>
                <c:ext xmlns:c15="http://schemas.microsoft.com/office/drawing/2012/chart" uri="{CE6537A1-D6FC-4f65-9D91-7224C49458BB}"/>
                <c:ext xmlns:c16="http://schemas.microsoft.com/office/drawing/2014/chart" uri="{C3380CC4-5D6E-409C-BE32-E72D297353CC}">
                  <c16:uniqueId val="{00000028-4A38-472B-AAF3-6AE331894405}"/>
                </c:ext>
              </c:extLst>
            </c:dLbl>
            <c:dLbl>
              <c:idx val="3"/>
              <c:delete val="1"/>
              <c:extLst>
                <c:ext xmlns:c15="http://schemas.microsoft.com/office/drawing/2012/chart" uri="{CE6537A1-D6FC-4f65-9D91-7224C49458BB}"/>
                <c:ext xmlns:c16="http://schemas.microsoft.com/office/drawing/2014/chart" uri="{C3380CC4-5D6E-409C-BE32-E72D297353CC}">
                  <c16:uniqueId val="{00000029-4A38-472B-AAF3-6AE331894405}"/>
                </c:ext>
              </c:extLst>
            </c:dLbl>
            <c:dLbl>
              <c:idx val="4"/>
              <c:delete val="1"/>
              <c:extLst>
                <c:ext xmlns:c15="http://schemas.microsoft.com/office/drawing/2012/chart" uri="{CE6537A1-D6FC-4f65-9D91-7224C49458BB}"/>
                <c:ext xmlns:c16="http://schemas.microsoft.com/office/drawing/2014/chart" uri="{C3380CC4-5D6E-409C-BE32-E72D297353CC}">
                  <c16:uniqueId val="{0000002A-4A38-472B-AAF3-6AE331894405}"/>
                </c:ext>
              </c:extLst>
            </c:dLbl>
            <c:dLbl>
              <c:idx val="5"/>
              <c:delete val="1"/>
              <c:extLst>
                <c:ext xmlns:c15="http://schemas.microsoft.com/office/drawing/2012/chart" uri="{CE6537A1-D6FC-4f65-9D91-7224C49458BB}"/>
                <c:ext xmlns:c16="http://schemas.microsoft.com/office/drawing/2014/chart" uri="{C3380CC4-5D6E-409C-BE32-E72D297353CC}">
                  <c16:uniqueId val="{0000002B-4A38-472B-AAF3-6AE331894405}"/>
                </c:ext>
              </c:extLst>
            </c:dLbl>
            <c:dLbl>
              <c:idx val="6"/>
              <c:delete val="1"/>
              <c:extLst>
                <c:ext xmlns:c15="http://schemas.microsoft.com/office/drawing/2012/chart" uri="{CE6537A1-D6FC-4f65-9D91-7224C49458BB}"/>
                <c:ext xmlns:c16="http://schemas.microsoft.com/office/drawing/2014/chart" uri="{C3380CC4-5D6E-409C-BE32-E72D297353CC}">
                  <c16:uniqueId val="{0000002C-4A38-472B-AAF3-6AE331894405}"/>
                </c:ext>
              </c:extLst>
            </c:dLbl>
            <c:dLbl>
              <c:idx val="7"/>
              <c:delete val="1"/>
              <c:extLst>
                <c:ext xmlns:c15="http://schemas.microsoft.com/office/drawing/2012/chart" uri="{CE6537A1-D6FC-4f65-9D91-7224C49458BB}"/>
                <c:ext xmlns:c16="http://schemas.microsoft.com/office/drawing/2014/chart" uri="{C3380CC4-5D6E-409C-BE32-E72D297353CC}">
                  <c16:uniqueId val="{0000002D-4A38-472B-AAF3-6AE331894405}"/>
                </c:ext>
              </c:extLst>
            </c:dLbl>
            <c:dLbl>
              <c:idx val="8"/>
              <c:delete val="1"/>
              <c:extLst>
                <c:ext xmlns:c15="http://schemas.microsoft.com/office/drawing/2012/chart" uri="{CE6537A1-D6FC-4f65-9D91-7224C49458BB}"/>
                <c:ext xmlns:c16="http://schemas.microsoft.com/office/drawing/2014/chart" uri="{C3380CC4-5D6E-409C-BE32-E72D297353CC}">
                  <c16:uniqueId val="{0000002E-4A38-472B-AAF3-6AE331894405}"/>
                </c:ext>
              </c:extLst>
            </c:dLbl>
            <c:dLbl>
              <c:idx val="9"/>
              <c:delete val="1"/>
              <c:extLst>
                <c:ext xmlns:c15="http://schemas.microsoft.com/office/drawing/2012/chart" uri="{CE6537A1-D6FC-4f65-9D91-7224C49458BB}"/>
                <c:ext xmlns:c16="http://schemas.microsoft.com/office/drawing/2014/chart" uri="{C3380CC4-5D6E-409C-BE32-E72D297353CC}">
                  <c16:uniqueId val="{0000002F-4A38-472B-AAF3-6AE331894405}"/>
                </c:ext>
              </c:extLst>
            </c:dLbl>
            <c:dLbl>
              <c:idx val="10"/>
              <c:layout>
                <c:manualLayout>
                  <c:x val="-5.3453175268830663E-3"/>
                  <c:y val="1.76562545066482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4A38-472B-AAF3-6AE331894405}"/>
                </c:ext>
              </c:extLst>
            </c:dLbl>
            <c:spPr>
              <a:noFill/>
              <a:ln>
                <a:noFill/>
              </a:ln>
              <a:effectLst/>
            </c:spPr>
            <c:txPr>
              <a:bodyPr/>
              <a:lstStyle/>
              <a:p>
                <a:pPr>
                  <a:defRPr u="sng">
                    <a:latin typeface="HGｺﾞｼｯｸM" panose="020B0609000000000000" pitchFamily="49" charset="-128"/>
                    <a:ea typeface="HGｺﾞｼｯｸM" panose="020B0609000000000000" pitchFamily="49"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'第６表 (2)'!$B$3:$B$15</c:f>
              <c:strCache>
                <c:ptCount val="12"/>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strCache>
            </c:strRef>
          </c:cat>
          <c:val>
            <c:numRef>
              <c:f>'第６表 (2)'!$F$3:$F$15</c:f>
              <c:numCache>
                <c:formatCode>0.0</c:formatCode>
                <c:ptCount val="12"/>
                <c:pt idx="0" formatCode="General">
                  <c:v>3.9</c:v>
                </c:pt>
                <c:pt idx="1">
                  <c:v>4</c:v>
                </c:pt>
                <c:pt idx="2">
                  <c:v>5.0999999999999996</c:v>
                </c:pt>
                <c:pt idx="3">
                  <c:v>5.0999999999999996</c:v>
                </c:pt>
                <c:pt idx="4" formatCode="General">
                  <c:v>4.5999999999999996</c:v>
                </c:pt>
                <c:pt idx="5">
                  <c:v>4.3</c:v>
                </c:pt>
                <c:pt idx="6">
                  <c:v>4</c:v>
                </c:pt>
                <c:pt idx="7">
                  <c:v>3.6</c:v>
                </c:pt>
                <c:pt idx="8">
                  <c:v>3.4</c:v>
                </c:pt>
                <c:pt idx="9">
                  <c:v>3.1</c:v>
                </c:pt>
                <c:pt idx="10">
                  <c:v>2.8</c:v>
                </c:pt>
                <c:pt idx="11">
                  <c:v>2.4</c:v>
                </c:pt>
              </c:numCache>
            </c:numRef>
          </c:val>
          <c:smooth val="0"/>
          <c:extLst>
            <c:ext xmlns:c16="http://schemas.microsoft.com/office/drawing/2014/chart" uri="{C3380CC4-5D6E-409C-BE32-E72D297353CC}">
              <c16:uniqueId val="{00000031-4A38-472B-AAF3-6AE331894405}"/>
            </c:ext>
          </c:extLst>
        </c:ser>
        <c:dLbls>
          <c:showLegendKey val="0"/>
          <c:showVal val="0"/>
          <c:showCatName val="0"/>
          <c:showSerName val="0"/>
          <c:showPercent val="0"/>
          <c:showBubbleSize val="0"/>
        </c:dLbls>
        <c:marker val="1"/>
        <c:smooth val="0"/>
        <c:axId val="43094016"/>
        <c:axId val="43095552"/>
      </c:lineChart>
      <c:catAx>
        <c:axId val="43094016"/>
        <c:scaling>
          <c:orientation val="minMax"/>
        </c:scaling>
        <c:delete val="0"/>
        <c:axPos val="b"/>
        <c:numFmt formatCode="General" sourceLinked="0"/>
        <c:majorTickMark val="out"/>
        <c:minorTickMark val="none"/>
        <c:tickLblPos val="nextTo"/>
        <c:txPr>
          <a:bodyPr/>
          <a:lstStyle/>
          <a:p>
            <a:pPr>
              <a:defRPr sz="900">
                <a:latin typeface="HGｺﾞｼｯｸM" panose="020B0609000000000000" pitchFamily="49" charset="-128"/>
                <a:ea typeface="HGｺﾞｼｯｸM" panose="020B0609000000000000" pitchFamily="49" charset="-128"/>
              </a:defRPr>
            </a:pPr>
            <a:endParaRPr lang="ja-JP"/>
          </a:p>
        </c:txPr>
        <c:crossAx val="43095552"/>
        <c:crosses val="autoZero"/>
        <c:auto val="1"/>
        <c:lblAlgn val="ctr"/>
        <c:lblOffset val="100"/>
        <c:noMultiLvlLbl val="0"/>
      </c:catAx>
      <c:valAx>
        <c:axId val="43095552"/>
        <c:scaling>
          <c:orientation val="minMax"/>
          <c:min val="1.5"/>
        </c:scaling>
        <c:delete val="0"/>
        <c:axPos val="l"/>
        <c:majorGridlines/>
        <c:title>
          <c:tx>
            <c:rich>
              <a:bodyPr rot="0" vert="horz"/>
              <a:lstStyle/>
              <a:p>
                <a:pPr>
                  <a:defRPr b="0"/>
                </a:pPr>
                <a:r>
                  <a:rPr lang="ja-JP" altLang="en-US" b="0"/>
                  <a:t>（％）</a:t>
                </a:r>
              </a:p>
            </c:rich>
          </c:tx>
          <c:layout>
            <c:manualLayout>
              <c:xMode val="edge"/>
              <c:yMode val="edge"/>
              <c:x val="4.3864525212494128E-2"/>
              <c:y val="4.537195554748296E-2"/>
            </c:manualLayout>
          </c:layout>
          <c:overlay val="0"/>
        </c:title>
        <c:numFmt formatCode="0.0" sourceLinked="1"/>
        <c:majorTickMark val="out"/>
        <c:minorTickMark val="none"/>
        <c:tickLblPos val="nextTo"/>
        <c:txPr>
          <a:bodyPr/>
          <a:lstStyle/>
          <a:p>
            <a:pPr>
              <a:defRPr>
                <a:latin typeface="HGｺﾞｼｯｸM" panose="020B0609000000000000" pitchFamily="49" charset="-128"/>
                <a:ea typeface="HGｺﾞｼｯｸM" panose="020B0609000000000000" pitchFamily="49" charset="-128"/>
              </a:defRPr>
            </a:pPr>
            <a:endParaRPr lang="ja-JP"/>
          </a:p>
        </c:txPr>
        <c:crossAx val="43094016"/>
        <c:crosses val="autoZero"/>
        <c:crossBetween val="between"/>
      </c:valAx>
    </c:plotArea>
    <c:legend>
      <c:legendPos val="r"/>
      <c:layout>
        <c:manualLayout>
          <c:xMode val="edge"/>
          <c:yMode val="edge"/>
          <c:x val="0.62335715984627516"/>
          <c:y val="0.13321450203339968"/>
          <c:w val="0.3741721854304636"/>
          <c:h val="0.20675780912001385"/>
        </c:manualLayout>
      </c:layout>
      <c:overlay val="0"/>
      <c:spPr>
        <a:solidFill>
          <a:schemeClr val="bg1"/>
        </a:solidFill>
        <a:ln>
          <a:noFill/>
          <a:prstDash val="sysDot"/>
        </a:ln>
      </c:spPr>
      <c:txPr>
        <a:bodyPr/>
        <a:lstStyle/>
        <a:p>
          <a:pPr>
            <a:defRPr sz="800">
              <a:latin typeface="HGｺﾞｼｯｸM" panose="020B0609000000000000" pitchFamily="49" charset="-128"/>
              <a:ea typeface="HGｺﾞｼｯｸM" panose="020B0609000000000000" pitchFamily="49" charset="-128"/>
            </a:defRPr>
          </a:pPr>
          <a:endParaRPr lang="ja-JP"/>
        </a:p>
      </c:txPr>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0.10608</cdr:x>
      <cdr:y>0.86873</cdr:y>
    </cdr:from>
    <cdr:to>
      <cdr:x>0.20892</cdr:x>
      <cdr:y>0.92063</cdr:y>
    </cdr:to>
    <cdr:sp macro="" textlink="">
      <cdr:nvSpPr>
        <cdr:cNvPr id="2" name="フローチャート: 処理 1"/>
        <cdr:cNvSpPr/>
      </cdr:nvSpPr>
      <cdr:spPr>
        <a:xfrm xmlns:a="http://schemas.openxmlformats.org/drawingml/2006/main">
          <a:off x="668450" y="3856673"/>
          <a:ext cx="648072" cy="230440"/>
        </a:xfrm>
        <a:prstGeom xmlns:a="http://schemas.openxmlformats.org/drawingml/2006/main" prst="flowChartProcess">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a:solidFill>
                <a:sysClr val="windowText" lastClr="000000"/>
              </a:solidFill>
            </a:rPr>
            <a:t>愛知県</a:t>
          </a:r>
          <a:endParaRPr lang="ja-JP">
            <a:solidFill>
              <a:sysClr val="windowText" lastClr="000000"/>
            </a:solidFill>
          </a:endParaRPr>
        </a:p>
      </cdr:txBody>
    </cdr:sp>
  </cdr:relSizeAnchor>
  <cdr:relSizeAnchor xmlns:cdr="http://schemas.openxmlformats.org/drawingml/2006/chartDrawing">
    <cdr:from>
      <cdr:x>0.09465</cdr:x>
      <cdr:y>0.69182</cdr:y>
    </cdr:from>
    <cdr:to>
      <cdr:x>0.19273</cdr:x>
      <cdr:y>0.74305</cdr:y>
    </cdr:to>
    <cdr:sp macro="" textlink="">
      <cdr:nvSpPr>
        <cdr:cNvPr id="3" name="フローチャート: 処理 2"/>
        <cdr:cNvSpPr/>
      </cdr:nvSpPr>
      <cdr:spPr>
        <a:xfrm xmlns:a="http://schemas.openxmlformats.org/drawingml/2006/main">
          <a:off x="596442" y="3071299"/>
          <a:ext cx="618046" cy="227431"/>
        </a:xfrm>
        <a:prstGeom xmlns:a="http://schemas.openxmlformats.org/drawingml/2006/main" prst="flowChartProcess">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a:solidFill>
                <a:sysClr val="windowText" lastClr="000000"/>
              </a:solidFill>
            </a:rPr>
            <a:t>大阪府</a:t>
          </a:r>
          <a:endParaRPr lang="ja-JP">
            <a:solidFill>
              <a:sysClr val="windowText" lastClr="000000"/>
            </a:solidFill>
          </a:endParaRPr>
        </a:p>
      </cdr:txBody>
    </cdr:sp>
  </cdr:relSizeAnchor>
  <cdr:relSizeAnchor xmlns:cdr="http://schemas.openxmlformats.org/drawingml/2006/chartDrawing">
    <cdr:from>
      <cdr:x>0.09465</cdr:x>
      <cdr:y>0.41608</cdr:y>
    </cdr:from>
    <cdr:to>
      <cdr:x>0.19254</cdr:x>
      <cdr:y>0.46524</cdr:y>
    </cdr:to>
    <cdr:sp macro="" textlink="">
      <cdr:nvSpPr>
        <cdr:cNvPr id="4" name="フローチャート: 処理 3"/>
        <cdr:cNvSpPr/>
      </cdr:nvSpPr>
      <cdr:spPr>
        <a:xfrm xmlns:a="http://schemas.openxmlformats.org/drawingml/2006/main">
          <a:off x="596442" y="1847163"/>
          <a:ext cx="616892" cy="218240"/>
        </a:xfrm>
        <a:prstGeom xmlns:a="http://schemas.openxmlformats.org/drawingml/2006/main" prst="flowChartProcess">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a:solidFill>
                <a:sysClr val="windowText" lastClr="000000"/>
              </a:solidFill>
            </a:rPr>
            <a:t>東京都</a:t>
          </a:r>
          <a:endParaRPr lang="ja-JP">
            <a:solidFill>
              <a:sysClr val="windowText" lastClr="000000"/>
            </a:solidFill>
          </a:endParaRPr>
        </a:p>
      </cdr:txBody>
    </cdr:sp>
  </cdr:relSizeAnchor>
  <cdr:relSizeAnchor xmlns:cdr="http://schemas.openxmlformats.org/drawingml/2006/chartDrawing">
    <cdr:from>
      <cdr:x>0.46653</cdr:x>
      <cdr:y>0.86424</cdr:y>
    </cdr:from>
    <cdr:to>
      <cdr:x>0.87194</cdr:x>
      <cdr:y>0.93791</cdr:y>
    </cdr:to>
    <cdr:grpSp>
      <cdr:nvGrpSpPr>
        <cdr:cNvPr id="5" name="グループ化 4"/>
        <cdr:cNvGrpSpPr>
          <a:grpSpLocks xmlns:a="http://schemas.openxmlformats.org/drawingml/2006/main"/>
        </cdr:cNvGrpSpPr>
      </cdr:nvGrpSpPr>
      <cdr:grpSpPr bwMode="auto">
        <a:xfrm xmlns:a="http://schemas.openxmlformats.org/drawingml/2006/main">
          <a:off x="2939895" y="3836751"/>
          <a:ext cx="2554740" cy="327054"/>
          <a:chOff x="-81867" y="0"/>
          <a:chExt cx="2992749" cy="400050"/>
        </a:xfrm>
      </cdr:grpSpPr>
      <cdr:cxnSp macro="">
        <cdr:nvCxnSpPr>
          <cdr:cNvPr id="6" name="直線コネクタ 5"/>
          <cdr:cNvCxnSpPr/>
        </cdr:nvCxnSpPr>
        <cdr:spPr bwMode="auto">
          <a:xfrm xmlns:a="http://schemas.openxmlformats.org/drawingml/2006/main">
            <a:off x="1276350" y="123825"/>
            <a:ext cx="0" cy="276225"/>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nvGrpSpPr>
          <cdr:cNvPr id="7" name="グループ化 6"/>
          <cdr:cNvGrpSpPr>
            <a:grpSpLocks xmlns:a="http://schemas.openxmlformats.org/drawingml/2006/main"/>
          </cdr:cNvGrpSpPr>
        </cdr:nvGrpSpPr>
        <cdr:grpSpPr bwMode="auto">
          <a:xfrm xmlns:a="http://schemas.openxmlformats.org/drawingml/2006/main">
            <a:off x="-81867" y="0"/>
            <a:ext cx="2992749" cy="250640"/>
            <a:chOff x="-81867" y="0"/>
            <a:chExt cx="2992749" cy="250640"/>
          </a:xfrm>
        </cdr:grpSpPr>
        <cdr:cxnSp macro="">
          <cdr:nvCxnSpPr>
            <cdr:cNvPr id="8" name="直線コネクタ 7"/>
            <cdr:cNvCxnSpPr/>
          </cdr:nvCxnSpPr>
          <cdr:spPr bwMode="auto">
            <a:xfrm xmlns:a="http://schemas.openxmlformats.org/drawingml/2006/main">
              <a:off x="628650" y="114300"/>
              <a:ext cx="1362075" cy="0"/>
            </a:xfrm>
            <a:prstGeom xmlns:a="http://schemas.openxmlformats.org/drawingml/2006/main" prst="line">
              <a:avLst/>
            </a:prstGeom>
            <a:ln xmlns:a="http://schemas.openxmlformats.org/drawingml/2006/main" w="19050">
              <a:solidFill>
                <a:schemeClr val="tx1"/>
              </a:solidFill>
              <a:headEnd type="arrow"/>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9" name="テキスト ボックス 6"/>
            <cdr:cNvSpPr txBox="1"/>
          </cdr:nvSpPr>
          <cdr:spPr bwMode="auto">
            <a:xfrm xmlns:a="http://schemas.openxmlformats.org/drawingml/2006/main">
              <a:off x="-81867" y="0"/>
              <a:ext cx="872442" cy="25064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1000" b="0" baseline="0" dirty="0">
                  <a:solidFill>
                    <a:sysClr val="windowText" lastClr="000000"/>
                  </a:solidFill>
                  <a:latin typeface="HG丸ｺﾞｼｯｸM-PRO" pitchFamily="50" charset="-128"/>
                  <a:ea typeface="HG丸ｺﾞｼｯｸM-PRO" pitchFamily="50" charset="-128"/>
                </a:rPr>
                <a:t>これまで</a:t>
              </a:r>
            </a:p>
          </cdr:txBody>
        </cdr:sp>
        <cdr:sp macro="" textlink="">
          <cdr:nvSpPr>
            <cdr:cNvPr id="10" name="テキスト ボックス 7"/>
            <cdr:cNvSpPr txBox="1"/>
          </cdr:nvSpPr>
          <cdr:spPr bwMode="auto">
            <a:xfrm xmlns:a="http://schemas.openxmlformats.org/drawingml/2006/main">
              <a:off x="1962150" y="0"/>
              <a:ext cx="948732" cy="25064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1000" b="0" baseline="0" dirty="0">
                  <a:solidFill>
                    <a:sysClr val="windowText" lastClr="000000"/>
                  </a:solidFill>
                  <a:latin typeface="HG丸ｺﾞｼｯｸM-PRO" pitchFamily="50" charset="-128"/>
                  <a:ea typeface="HG丸ｺﾞｼｯｸM-PRO" pitchFamily="50" charset="-128"/>
                </a:rPr>
                <a:t>これから</a:t>
              </a:r>
            </a:p>
          </cdr:txBody>
        </cdr:sp>
      </cdr:grpSp>
    </cdr:grpSp>
  </cdr:relSizeAnchor>
  <cdr:relSizeAnchor xmlns:cdr="http://schemas.openxmlformats.org/drawingml/2006/chartDrawing">
    <cdr:from>
      <cdr:x>0.79194</cdr:x>
      <cdr:y>0.23959</cdr:y>
    </cdr:from>
    <cdr:to>
      <cdr:x>0.93705</cdr:x>
      <cdr:y>0.29327</cdr:y>
    </cdr:to>
    <cdr:sp macro="" textlink="">
      <cdr:nvSpPr>
        <cdr:cNvPr id="11" name="四角形吹き出し 10"/>
        <cdr:cNvSpPr/>
      </cdr:nvSpPr>
      <cdr:spPr>
        <a:xfrm xmlns:a="http://schemas.openxmlformats.org/drawingml/2006/main">
          <a:off x="4990522" y="1063655"/>
          <a:ext cx="914391" cy="238320"/>
        </a:xfrm>
        <a:prstGeom xmlns:a="http://schemas.openxmlformats.org/drawingml/2006/main" prst="wedgeRectCallout">
          <a:avLst>
            <a:gd name="adj1" fmla="val -17425"/>
            <a:gd name="adj2" fmla="val -85136"/>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a:solidFill>
                <a:sysClr val="windowText" lastClr="000000"/>
              </a:solidFill>
            </a:rPr>
            <a:t>社人研推計</a:t>
          </a:r>
          <a:endParaRPr lang="ja-JP">
            <a:solidFill>
              <a:sysClr val="windowText" lastClr="000000"/>
            </a:solidFill>
          </a:endParaRPr>
        </a:p>
      </cdr:txBody>
    </cdr:sp>
  </cdr:relSizeAnchor>
  <cdr:relSizeAnchor xmlns:cdr="http://schemas.openxmlformats.org/drawingml/2006/chartDrawing">
    <cdr:from>
      <cdr:x>0.82286</cdr:x>
      <cdr:y>0.74048</cdr:y>
    </cdr:from>
    <cdr:to>
      <cdr:x>0.96309</cdr:x>
      <cdr:y>0.78914</cdr:y>
    </cdr:to>
    <cdr:sp macro="" textlink="">
      <cdr:nvSpPr>
        <cdr:cNvPr id="12" name="四角形吹き出し 11"/>
        <cdr:cNvSpPr/>
      </cdr:nvSpPr>
      <cdr:spPr>
        <a:xfrm xmlns:a="http://schemas.openxmlformats.org/drawingml/2006/main">
          <a:off x="5185321" y="3287323"/>
          <a:ext cx="883729" cy="216024"/>
        </a:xfrm>
        <a:prstGeom xmlns:a="http://schemas.openxmlformats.org/drawingml/2006/main" prst="wedgeRectCallout">
          <a:avLst>
            <a:gd name="adj1" fmla="val -17425"/>
            <a:gd name="adj2" fmla="val -85136"/>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社人研推計</a:t>
          </a:r>
          <a:endParaRPr lang="ja-JP" dirty="0">
            <a:solidFill>
              <a:sysClr val="windowText" lastClr="000000"/>
            </a:solidFill>
          </a:endParaRPr>
        </a:p>
      </cdr:txBody>
    </cdr:sp>
  </cdr:relSizeAnchor>
  <cdr:relSizeAnchor xmlns:cdr="http://schemas.openxmlformats.org/drawingml/2006/chartDrawing">
    <cdr:from>
      <cdr:x>0.81649</cdr:x>
      <cdr:y>0.42633</cdr:y>
    </cdr:from>
    <cdr:to>
      <cdr:x>0.96243</cdr:x>
      <cdr:y>0.48316</cdr:y>
    </cdr:to>
    <cdr:sp macro="" textlink="">
      <cdr:nvSpPr>
        <cdr:cNvPr id="13" name="四角形吹き出し 12"/>
        <cdr:cNvSpPr/>
      </cdr:nvSpPr>
      <cdr:spPr>
        <a:xfrm xmlns:a="http://schemas.openxmlformats.org/drawingml/2006/main">
          <a:off x="5145226" y="1892651"/>
          <a:ext cx="919669" cy="252336"/>
        </a:xfrm>
        <a:prstGeom xmlns:a="http://schemas.openxmlformats.org/drawingml/2006/main" prst="wedgeRectCallout">
          <a:avLst>
            <a:gd name="adj1" fmla="val -18500"/>
            <a:gd name="adj2" fmla="val 111292"/>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a:solidFill>
                <a:sysClr val="windowText" lastClr="000000"/>
              </a:solidFill>
            </a:rPr>
            <a:t>大阪府推計</a:t>
          </a:r>
          <a:endParaRPr lang="ja-JP">
            <a:solidFill>
              <a:sysClr val="windowText" lastClr="000000"/>
            </a:solidFill>
          </a:endParaRPr>
        </a:p>
      </cdr:txBody>
    </cdr:sp>
  </cdr:relSizeAnchor>
  <cdr:relSizeAnchor xmlns:cdr="http://schemas.openxmlformats.org/drawingml/2006/chartDrawing">
    <cdr:from>
      <cdr:x>0.62029</cdr:x>
      <cdr:y>0.0806</cdr:y>
    </cdr:from>
    <cdr:to>
      <cdr:x>0.68885</cdr:x>
      <cdr:y>0.79675</cdr:y>
    </cdr:to>
    <cdr:sp macro="" textlink="">
      <cdr:nvSpPr>
        <cdr:cNvPr id="14" name="楕円 13"/>
        <cdr:cNvSpPr/>
      </cdr:nvSpPr>
      <cdr:spPr>
        <a:xfrm xmlns:a="http://schemas.openxmlformats.org/drawingml/2006/main">
          <a:off x="3908810" y="357840"/>
          <a:ext cx="432048" cy="3179294"/>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ot"/>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0.02658</cdr:x>
      <cdr:y>0.01024</cdr:y>
    </cdr:from>
    <cdr:to>
      <cdr:x>0.05474</cdr:x>
      <cdr:y>0.04283</cdr:y>
    </cdr:to>
    <cdr:sp macro="" textlink="">
      <cdr:nvSpPr>
        <cdr:cNvPr id="2" name="テキスト ボックス 1"/>
        <cdr:cNvSpPr txBox="1"/>
      </cdr:nvSpPr>
      <cdr:spPr>
        <a:xfrm xmlns:a="http://schemas.openxmlformats.org/drawingml/2006/main">
          <a:off x="359140" y="76060"/>
          <a:ext cx="380480" cy="242108"/>
        </a:xfrm>
        <a:prstGeom xmlns:a="http://schemas.openxmlformats.org/drawingml/2006/main" prst="rect">
          <a:avLst/>
        </a:prstGeom>
      </cdr:spPr>
      <cdr:txBody>
        <a:bodyPr xmlns:a="http://schemas.openxmlformats.org/drawingml/2006/main" wrap="none" lIns="36000" tIns="36000" rIns="36000" b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800" b="1">
              <a:latin typeface="Meiryo UI" panose="020B0604030504040204" pitchFamily="50" charset="-128"/>
              <a:ea typeface="Meiryo UI" panose="020B0604030504040204" pitchFamily="50" charset="-128"/>
              <a:cs typeface="Meiryo UI" panose="020B0604030504040204" pitchFamily="50" charset="-128"/>
            </a:rPr>
            <a:t>（人）</a:t>
          </a:r>
        </a:p>
      </cdr:txBody>
    </cdr:sp>
  </cdr:relSizeAnchor>
  <cdr:relSizeAnchor xmlns:cdr="http://schemas.openxmlformats.org/drawingml/2006/chartDrawing">
    <cdr:from>
      <cdr:x>0.16129</cdr:x>
      <cdr:y>0.00441</cdr:y>
    </cdr:from>
    <cdr:to>
      <cdr:x>0.93113</cdr:x>
      <cdr:y>0.06576</cdr:y>
    </cdr:to>
    <cdr:sp macro="" textlink="">
      <cdr:nvSpPr>
        <cdr:cNvPr id="6" name="テキスト ボックス 7"/>
        <cdr:cNvSpPr txBox="1"/>
      </cdr:nvSpPr>
      <cdr:spPr>
        <a:xfrm xmlns:a="http://schemas.openxmlformats.org/drawingml/2006/main">
          <a:off x="720080" y="22133"/>
          <a:ext cx="3436947" cy="30777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1400" b="1" dirty="0">
              <a:latin typeface="Meiryo UI" panose="020B0604030504040204" pitchFamily="50" charset="-128"/>
              <a:ea typeface="Meiryo UI" panose="020B0604030504040204" pitchFamily="50" charset="-128"/>
            </a:rPr>
            <a:t>大阪の人口の転出入の推移（対全国</a:t>
          </a:r>
          <a:r>
            <a:rPr kumimoji="1" lang="ja-JP" altLang="en-US" sz="1100" b="1" dirty="0">
              <a:latin typeface="Meiryo UI" panose="020B0604030504040204" pitchFamily="50" charset="-128"/>
              <a:ea typeface="Meiryo UI" panose="020B0604030504040204" pitchFamily="50" charset="-128"/>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0.01024</cdr:y>
    </cdr:from>
    <cdr:to>
      <cdr:x>0.19439</cdr:x>
      <cdr:y>0.0493</cdr:y>
    </cdr:to>
    <cdr:sp macro="" textlink="">
      <cdr:nvSpPr>
        <cdr:cNvPr id="2" name="テキスト ボックス 1"/>
        <cdr:cNvSpPr txBox="1"/>
      </cdr:nvSpPr>
      <cdr:spPr>
        <a:xfrm xmlns:a="http://schemas.openxmlformats.org/drawingml/2006/main">
          <a:off x="0" y="51334"/>
          <a:ext cx="811863" cy="195814"/>
        </a:xfrm>
        <a:prstGeom xmlns:a="http://schemas.openxmlformats.org/drawingml/2006/main" prst="rect">
          <a:avLst/>
        </a:prstGeom>
      </cdr:spPr>
      <cdr:txBody>
        <a:bodyPr xmlns:a="http://schemas.openxmlformats.org/drawingml/2006/main" wrap="square" lIns="36000" tIns="36000" rIns="36000" b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800" b="1" dirty="0">
              <a:latin typeface="Meiryo UI" panose="020B0604030504040204" pitchFamily="50" charset="-128"/>
              <a:ea typeface="Meiryo UI" panose="020B0604030504040204" pitchFamily="50" charset="-128"/>
              <a:cs typeface="Meiryo UI" panose="020B0604030504040204" pitchFamily="50" charset="-128"/>
            </a:rPr>
            <a:t>（人）</a:t>
          </a:r>
        </a:p>
      </cdr:txBody>
    </cdr:sp>
  </cdr:relSizeAnchor>
  <cdr:relSizeAnchor xmlns:cdr="http://schemas.openxmlformats.org/drawingml/2006/chartDrawing">
    <cdr:from>
      <cdr:x>0.16153</cdr:x>
      <cdr:y>0.00366</cdr:y>
    </cdr:from>
    <cdr:to>
      <cdr:x>0.97788</cdr:x>
      <cdr:y>0.06506</cdr:y>
    </cdr:to>
    <cdr:sp macro="" textlink="">
      <cdr:nvSpPr>
        <cdr:cNvPr id="6" name="テキスト ボックス 7"/>
        <cdr:cNvSpPr txBox="1"/>
      </cdr:nvSpPr>
      <cdr:spPr>
        <a:xfrm xmlns:a="http://schemas.openxmlformats.org/drawingml/2006/main">
          <a:off x="702116" y="18364"/>
          <a:ext cx="3548480" cy="30777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1400" b="1" dirty="0">
              <a:latin typeface="Meiryo UI" panose="020B0604030504040204" pitchFamily="50" charset="-128"/>
              <a:ea typeface="Meiryo UI" panose="020B0604030504040204" pitchFamily="50" charset="-128"/>
            </a:rPr>
            <a:t>大阪の人口の転出入の推移（対東京圏）</a:t>
          </a:r>
        </a:p>
      </cdr:txBody>
    </cdr:sp>
  </cdr:relSizeAnchor>
</c:userShapes>
</file>

<file path=ppt/drawings/drawing4.xml><?xml version="1.0" encoding="utf-8"?>
<c:userShapes xmlns:c="http://schemas.openxmlformats.org/drawingml/2006/chart">
  <cdr:relSizeAnchor xmlns:cdr="http://schemas.openxmlformats.org/drawingml/2006/chartDrawing">
    <cdr:from>
      <cdr:x>0.02658</cdr:x>
      <cdr:y>0.01024</cdr:y>
    </cdr:from>
    <cdr:to>
      <cdr:x>0.11661</cdr:x>
      <cdr:y>0.04772</cdr:y>
    </cdr:to>
    <cdr:sp macro="" textlink="">
      <cdr:nvSpPr>
        <cdr:cNvPr id="2" name="テキスト ボックス 1"/>
        <cdr:cNvSpPr txBox="1"/>
      </cdr:nvSpPr>
      <cdr:spPr>
        <a:xfrm xmlns:a="http://schemas.openxmlformats.org/drawingml/2006/main">
          <a:off x="92961" y="47758"/>
          <a:ext cx="314877" cy="174782"/>
        </a:xfrm>
        <a:prstGeom xmlns:a="http://schemas.openxmlformats.org/drawingml/2006/main" prst="rect">
          <a:avLst/>
        </a:prstGeom>
      </cdr:spPr>
      <cdr:txBody>
        <a:bodyPr xmlns:a="http://schemas.openxmlformats.org/drawingml/2006/main" wrap="none" lIns="36000" tIns="36000" rIns="36000" bIns="3600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800" b="1">
              <a:latin typeface="Meiryo UI" panose="020B0604030504040204" pitchFamily="50" charset="-128"/>
              <a:ea typeface="Meiryo UI" panose="020B0604030504040204" pitchFamily="50" charset="-128"/>
              <a:cs typeface="Meiryo UI" panose="020B0604030504040204" pitchFamily="50" charset="-128"/>
            </a:rPr>
            <a:t>（人）</a:t>
          </a:r>
        </a:p>
      </cdr:txBody>
    </cdr:sp>
  </cdr:relSizeAnchor>
  <cdr:relSizeAnchor xmlns:cdr="http://schemas.openxmlformats.org/drawingml/2006/chartDrawing">
    <cdr:from>
      <cdr:x>0.20222</cdr:x>
      <cdr:y>0</cdr:y>
    </cdr:from>
    <cdr:to>
      <cdr:x>0.78649</cdr:x>
      <cdr:y>0.07082</cdr:y>
    </cdr:to>
    <cdr:sp macro="" textlink="">
      <cdr:nvSpPr>
        <cdr:cNvPr id="6" name="テキスト ボックス 7"/>
        <cdr:cNvSpPr txBox="1"/>
      </cdr:nvSpPr>
      <cdr:spPr>
        <a:xfrm xmlns:a="http://schemas.openxmlformats.org/drawingml/2006/main">
          <a:off x="1543505" y="0"/>
          <a:ext cx="4459644" cy="33855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1600" b="1" dirty="0">
              <a:latin typeface="Meiryo UI" panose="020B0604030504040204" pitchFamily="50" charset="-128"/>
              <a:ea typeface="Meiryo UI" panose="020B0604030504040204" pitchFamily="50" charset="-128"/>
            </a:rPr>
            <a:t>大阪の本社の転出入の推移</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1" y="0"/>
            <a:ext cx="4306737" cy="340306"/>
          </a:xfrm>
          <a:prstGeom prst="rect">
            <a:avLst/>
          </a:prstGeom>
        </p:spPr>
        <p:txBody>
          <a:bodyPr vert="horz" lIns="91387" tIns="45694" rIns="91387" bIns="4569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0294" y="0"/>
            <a:ext cx="4306737" cy="340306"/>
          </a:xfrm>
          <a:prstGeom prst="rect">
            <a:avLst/>
          </a:prstGeom>
        </p:spPr>
        <p:txBody>
          <a:bodyPr vert="horz" lIns="91387" tIns="45694" rIns="91387" bIns="45694" rtlCol="0"/>
          <a:lstStyle>
            <a:lvl1pPr algn="r">
              <a:defRPr sz="1200"/>
            </a:lvl1pPr>
          </a:lstStyle>
          <a:p>
            <a:fld id="{5AA3F54B-2833-45B3-AE85-A5B2483667C7}" type="datetimeFigureOut">
              <a:rPr kumimoji="1" lang="ja-JP" altLang="en-US" smtClean="0"/>
              <a:t>2019/7/22</a:t>
            </a:fld>
            <a:endParaRPr kumimoji="1" lang="ja-JP" altLang="en-US"/>
          </a:p>
        </p:txBody>
      </p:sp>
      <p:sp>
        <p:nvSpPr>
          <p:cNvPr id="4" name="フッター プレースホルダー 3"/>
          <p:cNvSpPr>
            <a:spLocks noGrp="1"/>
          </p:cNvSpPr>
          <p:nvPr>
            <p:ph type="ftr" sz="quarter" idx="2"/>
          </p:nvPr>
        </p:nvSpPr>
        <p:spPr>
          <a:xfrm>
            <a:off x="11" y="6465809"/>
            <a:ext cx="4306737" cy="340305"/>
          </a:xfrm>
          <a:prstGeom prst="rect">
            <a:avLst/>
          </a:prstGeom>
        </p:spPr>
        <p:txBody>
          <a:bodyPr vert="horz" lIns="91387" tIns="45694" rIns="91387" bIns="4569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0294" y="6465809"/>
            <a:ext cx="4306737" cy="340305"/>
          </a:xfrm>
          <a:prstGeom prst="rect">
            <a:avLst/>
          </a:prstGeom>
        </p:spPr>
        <p:txBody>
          <a:bodyPr vert="horz" lIns="91387" tIns="45694" rIns="91387" bIns="45694" rtlCol="0" anchor="b"/>
          <a:lstStyle>
            <a:lvl1pPr algn="r">
              <a:defRPr sz="1200"/>
            </a:lvl1pPr>
          </a:lstStyle>
          <a:p>
            <a:fld id="{9FCC8515-EABC-45E8-A8D7-9A980EECFDF7}" type="slidenum">
              <a:rPr kumimoji="1" lang="ja-JP" altLang="en-US" smtClean="0"/>
              <a:t>‹#›</a:t>
            </a:fld>
            <a:endParaRPr kumimoji="1" lang="ja-JP" altLang="en-US"/>
          </a:p>
        </p:txBody>
      </p:sp>
    </p:spTree>
    <p:extLst>
      <p:ext uri="{BB962C8B-B14F-4D97-AF65-F5344CB8AC3E}">
        <p14:creationId xmlns:p14="http://schemas.microsoft.com/office/powerpoint/2010/main" val="900681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5"/>
            <a:ext cx="4307047" cy="340360"/>
          </a:xfrm>
          <a:prstGeom prst="rect">
            <a:avLst/>
          </a:prstGeom>
        </p:spPr>
        <p:txBody>
          <a:bodyPr vert="horz" lIns="91387" tIns="45694" rIns="91387" bIns="45694"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002" y="5"/>
            <a:ext cx="4307047" cy="340360"/>
          </a:xfrm>
          <a:prstGeom prst="rect">
            <a:avLst/>
          </a:prstGeom>
        </p:spPr>
        <p:txBody>
          <a:bodyPr vert="horz" lIns="91387" tIns="45694" rIns="91387" bIns="45694" rtlCol="0"/>
          <a:lstStyle>
            <a:lvl1pPr algn="r">
              <a:defRPr sz="1200"/>
            </a:lvl1pPr>
          </a:lstStyle>
          <a:p>
            <a:fld id="{8A024897-80D4-4620-B0CE-5C9E5E376D5A}" type="datetimeFigureOut">
              <a:rPr kumimoji="1" lang="ja-JP" altLang="en-US" smtClean="0"/>
              <a:t>2019/7/22</a:t>
            </a:fld>
            <a:endParaRPr kumimoji="1" lang="ja-JP" altLang="en-US"/>
          </a:p>
        </p:txBody>
      </p:sp>
      <p:sp>
        <p:nvSpPr>
          <p:cNvPr id="4" name="スライド イメージ プレースホルダー 3"/>
          <p:cNvSpPr>
            <a:spLocks noGrp="1" noRot="1" noChangeAspect="1"/>
          </p:cNvSpPr>
          <p:nvPr>
            <p:ph type="sldImg" idx="2"/>
          </p:nvPr>
        </p:nvSpPr>
        <p:spPr>
          <a:xfrm>
            <a:off x="3127375" y="511175"/>
            <a:ext cx="3684588" cy="2551113"/>
          </a:xfrm>
          <a:prstGeom prst="rect">
            <a:avLst/>
          </a:prstGeom>
          <a:noFill/>
          <a:ln w="12700">
            <a:solidFill>
              <a:prstClr val="black"/>
            </a:solidFill>
          </a:ln>
        </p:spPr>
        <p:txBody>
          <a:bodyPr vert="horz" lIns="91387" tIns="45694" rIns="91387" bIns="45694" rtlCol="0" anchor="ctr"/>
          <a:lstStyle/>
          <a:p>
            <a:endParaRPr lang="ja-JP" altLang="en-US"/>
          </a:p>
        </p:txBody>
      </p:sp>
      <p:sp>
        <p:nvSpPr>
          <p:cNvPr id="5" name="ノート プレースホルダー 4"/>
          <p:cNvSpPr>
            <a:spLocks noGrp="1"/>
          </p:cNvSpPr>
          <p:nvPr>
            <p:ph type="body" sz="quarter" idx="3"/>
          </p:nvPr>
        </p:nvSpPr>
        <p:spPr>
          <a:xfrm>
            <a:off x="993935" y="3233421"/>
            <a:ext cx="7951470" cy="3063240"/>
          </a:xfrm>
          <a:prstGeom prst="rect">
            <a:avLst/>
          </a:prstGeom>
        </p:spPr>
        <p:txBody>
          <a:bodyPr vert="horz" lIns="91387" tIns="45694" rIns="91387" bIns="4569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6465664"/>
            <a:ext cx="4307047" cy="340360"/>
          </a:xfrm>
          <a:prstGeom prst="rect">
            <a:avLst/>
          </a:prstGeom>
        </p:spPr>
        <p:txBody>
          <a:bodyPr vert="horz" lIns="91387" tIns="45694" rIns="91387" bIns="4569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002" y="6465664"/>
            <a:ext cx="4307047" cy="340360"/>
          </a:xfrm>
          <a:prstGeom prst="rect">
            <a:avLst/>
          </a:prstGeom>
        </p:spPr>
        <p:txBody>
          <a:bodyPr vert="horz" lIns="91387" tIns="45694" rIns="91387" bIns="45694" rtlCol="0" anchor="b"/>
          <a:lstStyle>
            <a:lvl1pPr algn="r">
              <a:defRPr sz="1200"/>
            </a:lvl1pPr>
          </a:lstStyle>
          <a:p>
            <a:fld id="{A0C3B56F-56AB-411F-8724-511B22958D15}" type="slidenum">
              <a:rPr kumimoji="1" lang="ja-JP" altLang="en-US" smtClean="0"/>
              <a:t>‹#›</a:t>
            </a:fld>
            <a:endParaRPr kumimoji="1" lang="ja-JP" altLang="en-US"/>
          </a:p>
        </p:txBody>
      </p:sp>
    </p:spTree>
    <p:extLst>
      <p:ext uri="{BB962C8B-B14F-4D97-AF65-F5344CB8AC3E}">
        <p14:creationId xmlns:p14="http://schemas.microsoft.com/office/powerpoint/2010/main" val="62714613"/>
      </p:ext>
    </p:extLst>
  </p:cSld>
  <p:clrMap bg1="lt1" tx1="dk1" bg2="lt2" tx2="dk2" accent1="accent1" accent2="accent2" accent3="accent3" accent4="accent4" accent5="accent5" accent6="accent6" hlink="hlink" folHlink="folHlink"/>
  <p:hf hdr="0" ftr="0" dt="0"/>
  <p:notesStyle>
    <a:lvl1pPr marL="0" algn="l" defTabSz="913765" rtl="0" eaLnBrk="1" latinLnBrk="0" hangingPunct="1">
      <a:defRPr kumimoji="1" sz="1200" kern="1200">
        <a:solidFill>
          <a:schemeClr val="tx1"/>
        </a:solidFill>
        <a:latin typeface="+mn-lt"/>
        <a:ea typeface="+mn-ea"/>
        <a:cs typeface="+mn-cs"/>
      </a:defRPr>
    </a:lvl1pPr>
    <a:lvl2pPr marL="457200" algn="l" defTabSz="913765" rtl="0" eaLnBrk="1" latinLnBrk="0" hangingPunct="1">
      <a:defRPr kumimoji="1" sz="1200" kern="1200">
        <a:solidFill>
          <a:schemeClr val="tx1"/>
        </a:solidFill>
        <a:latin typeface="+mn-lt"/>
        <a:ea typeface="+mn-ea"/>
        <a:cs typeface="+mn-cs"/>
      </a:defRPr>
    </a:lvl2pPr>
    <a:lvl3pPr marL="914400" algn="l" defTabSz="913765" rtl="0" eaLnBrk="1" latinLnBrk="0" hangingPunct="1">
      <a:defRPr kumimoji="1" sz="1200" kern="1200">
        <a:solidFill>
          <a:schemeClr val="tx1"/>
        </a:solidFill>
        <a:latin typeface="+mn-lt"/>
        <a:ea typeface="+mn-ea"/>
        <a:cs typeface="+mn-cs"/>
      </a:defRPr>
    </a:lvl3pPr>
    <a:lvl4pPr marL="1371600" algn="l" defTabSz="913765" rtl="0" eaLnBrk="1" latinLnBrk="0" hangingPunct="1">
      <a:defRPr kumimoji="1" sz="1200" kern="1200">
        <a:solidFill>
          <a:schemeClr val="tx1"/>
        </a:solidFill>
        <a:latin typeface="+mn-lt"/>
        <a:ea typeface="+mn-ea"/>
        <a:cs typeface="+mn-cs"/>
      </a:defRPr>
    </a:lvl4pPr>
    <a:lvl5pPr marL="1828165" algn="l" defTabSz="913765" rtl="0" eaLnBrk="1" latinLnBrk="0" hangingPunct="1">
      <a:defRPr kumimoji="1" sz="1200" kern="1200">
        <a:solidFill>
          <a:schemeClr val="tx1"/>
        </a:solidFill>
        <a:latin typeface="+mn-lt"/>
        <a:ea typeface="+mn-ea"/>
        <a:cs typeface="+mn-cs"/>
      </a:defRPr>
    </a:lvl5pPr>
    <a:lvl6pPr marL="2285365" algn="l" defTabSz="913765" rtl="0" eaLnBrk="1" latinLnBrk="0" hangingPunct="1">
      <a:defRPr kumimoji="1" sz="1200" kern="1200">
        <a:solidFill>
          <a:schemeClr val="tx1"/>
        </a:solidFill>
        <a:latin typeface="+mn-lt"/>
        <a:ea typeface="+mn-ea"/>
        <a:cs typeface="+mn-cs"/>
      </a:defRPr>
    </a:lvl6pPr>
    <a:lvl7pPr marL="2742565" algn="l" defTabSz="913765" rtl="0" eaLnBrk="1" latinLnBrk="0" hangingPunct="1">
      <a:defRPr kumimoji="1" sz="1200" kern="1200">
        <a:solidFill>
          <a:schemeClr val="tx1"/>
        </a:solidFill>
        <a:latin typeface="+mn-lt"/>
        <a:ea typeface="+mn-ea"/>
        <a:cs typeface="+mn-cs"/>
      </a:defRPr>
    </a:lvl7pPr>
    <a:lvl8pPr marL="3199765" algn="l" defTabSz="913765" rtl="0" eaLnBrk="1" latinLnBrk="0" hangingPunct="1">
      <a:defRPr kumimoji="1" sz="1200" kern="1200">
        <a:solidFill>
          <a:schemeClr val="tx1"/>
        </a:solidFill>
        <a:latin typeface="+mn-lt"/>
        <a:ea typeface="+mn-ea"/>
        <a:cs typeface="+mn-cs"/>
      </a:defRPr>
    </a:lvl8pPr>
    <a:lvl9pPr marL="3656965" algn="l" defTabSz="913765"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pPr defTabSz="912845">
              <a:lnSpc>
                <a:spcPts val="2200"/>
              </a:lnSpc>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a:xfrm>
            <a:off x="3691633" y="9218148"/>
            <a:ext cx="2949787" cy="496967"/>
          </a:xfrm>
        </p:spPr>
        <p:txBody>
          <a:bodyPr/>
          <a:lstStyle/>
          <a:p>
            <a:pPr marL="0" marR="0" lvl="0" indent="0" algn="r" defTabSz="913693" rtl="0" eaLnBrk="1" fontAlgn="auto" latinLnBrk="0" hangingPunct="1">
              <a:lnSpc>
                <a:spcPct val="100000"/>
              </a:lnSpc>
              <a:spcBef>
                <a:spcPts val="0"/>
              </a:spcBef>
              <a:spcAft>
                <a:spcPts val="0"/>
              </a:spcAft>
              <a:buClrTx/>
              <a:buSzTx/>
              <a:buFontTx/>
              <a:buNone/>
              <a:tabLst/>
              <a:defRPr/>
            </a:pPr>
            <a:fld id="{A0C3B56F-56AB-411F-8724-511B22958D15}"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3693"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8695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112023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pPr defTabSz="912845">
              <a:lnSpc>
                <a:spcPts val="2200"/>
              </a:lnSpc>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a:xfrm>
            <a:off x="3691633" y="9218148"/>
            <a:ext cx="2949787" cy="496967"/>
          </a:xfrm>
        </p:spPr>
        <p:txBody>
          <a:bodyPr/>
          <a:lstStyle/>
          <a:p>
            <a:pPr marL="0" marR="0" lvl="0" indent="0" algn="r" defTabSz="913693" rtl="0" eaLnBrk="1" fontAlgn="auto" latinLnBrk="0" hangingPunct="1">
              <a:lnSpc>
                <a:spcPct val="100000"/>
              </a:lnSpc>
              <a:spcBef>
                <a:spcPts val="0"/>
              </a:spcBef>
              <a:spcAft>
                <a:spcPts val="0"/>
              </a:spcAft>
              <a:buClrTx/>
              <a:buSzTx/>
              <a:buFontTx/>
              <a:buNone/>
              <a:tabLst/>
              <a:defRPr/>
            </a:pPr>
            <a:fld id="{A0C3B56F-56AB-411F-8724-511B22958D15}"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3693"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4234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pPr defTabSz="912845">
              <a:lnSpc>
                <a:spcPts val="2200"/>
              </a:lnSpc>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a:xfrm>
            <a:off x="3691633" y="9218148"/>
            <a:ext cx="2949787" cy="496967"/>
          </a:xfrm>
        </p:spPr>
        <p:txBody>
          <a:bodyPr/>
          <a:lstStyle/>
          <a:p>
            <a:pPr defTabSz="913693">
              <a:defRPr/>
            </a:pPr>
            <a:fld id="{A0C3B56F-56AB-411F-8724-511B22958D15}" type="slidenum">
              <a:rPr lang="ja-JP" altLang="en-US">
                <a:solidFill>
                  <a:prstClr val="black"/>
                </a:solidFill>
                <a:latin typeface="Calibri"/>
                <a:ea typeface="ＭＳ Ｐゴシック" panose="020B0600070205080204" pitchFamily="50" charset="-128"/>
              </a:rPr>
              <a:pPr defTabSz="913693">
                <a:defRPr/>
              </a:pPr>
              <a:t>15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6522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4328">
              <a:defRPr/>
            </a:pPr>
            <a:endParaRPr lang="ja-JP" altLang="en-US" dirty="0">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4328">
              <a:defRPr/>
            </a:pPr>
            <a:fld id="{07791F42-47EE-4D9C-B55D-36B27220666D}" type="slidenum">
              <a:rPr lang="ja-JP" altLang="en-US">
                <a:solidFill>
                  <a:prstClr val="black"/>
                </a:solidFill>
                <a:latin typeface="Calibri"/>
                <a:ea typeface="ＭＳ Ｐゴシック" panose="020B0600070205080204" pitchFamily="50" charset="-128"/>
              </a:rPr>
              <a:pPr defTabSz="914328">
                <a:defRPr/>
              </a:pPr>
              <a:t>32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30882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pPr defTabSz="912845">
              <a:lnSpc>
                <a:spcPts val="2200"/>
              </a:lnSpc>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a:xfrm>
            <a:off x="3691633" y="9218148"/>
            <a:ext cx="2949787" cy="496967"/>
          </a:xfrm>
        </p:spPr>
        <p:txBody>
          <a:bodyPr/>
          <a:lstStyle/>
          <a:p>
            <a:pPr defTabSz="913693">
              <a:defRPr/>
            </a:pPr>
            <a:fld id="{A0C3B56F-56AB-411F-8724-511B22958D15}" type="slidenum">
              <a:rPr lang="ja-JP" altLang="en-US">
                <a:solidFill>
                  <a:prstClr val="black"/>
                </a:solidFill>
                <a:latin typeface="Calibri"/>
                <a:ea typeface="ＭＳ Ｐゴシック" panose="020B0600070205080204" pitchFamily="50" charset="-128"/>
              </a:rPr>
              <a:pPr defTabSz="913693">
                <a:defRPr/>
              </a:pPr>
              <a:t>33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7390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pPr defTabSz="912845">
              <a:lnSpc>
                <a:spcPts val="2200"/>
              </a:lnSpc>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a:xfrm>
            <a:off x="3691633" y="9218148"/>
            <a:ext cx="2949787" cy="496967"/>
          </a:xfrm>
        </p:spPr>
        <p:txBody>
          <a:bodyPr/>
          <a:lstStyle/>
          <a:p>
            <a:pPr defTabSz="913693">
              <a:defRPr/>
            </a:pPr>
            <a:fld id="{A0C3B56F-56AB-411F-8724-511B22958D15}" type="slidenum">
              <a:rPr lang="ja-JP" altLang="en-US">
                <a:solidFill>
                  <a:prstClr val="black"/>
                </a:solidFill>
                <a:latin typeface="Calibri"/>
                <a:ea typeface="ＭＳ Ｐゴシック" panose="020B0600070205080204" pitchFamily="50" charset="-128"/>
              </a:rPr>
              <a:pPr defTabSz="913693">
                <a:defRPr/>
              </a:pPr>
              <a:t>34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849201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pPr defTabSz="912845">
              <a:lnSpc>
                <a:spcPts val="2200"/>
              </a:lnSpc>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a:xfrm>
            <a:off x="3691633" y="9218148"/>
            <a:ext cx="2949787" cy="496967"/>
          </a:xfrm>
        </p:spPr>
        <p:txBody>
          <a:bodyPr/>
          <a:lstStyle/>
          <a:p>
            <a:pPr defTabSz="913693">
              <a:defRPr/>
            </a:pPr>
            <a:fld id="{A0C3B56F-56AB-411F-8724-511B22958D15}" type="slidenum">
              <a:rPr lang="ja-JP" altLang="en-US">
                <a:solidFill>
                  <a:prstClr val="black"/>
                </a:solidFill>
                <a:latin typeface="Calibri"/>
                <a:ea typeface="ＭＳ Ｐゴシック" panose="020B0600070205080204" pitchFamily="50" charset="-128"/>
              </a:rPr>
              <a:pPr defTabSz="913693">
                <a:defRPr/>
              </a:pPr>
              <a:t>35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8213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59</a:t>
            </a:fld>
            <a:endParaRPr kumimoji="1" lang="ja-JP" altLang="en-US"/>
          </a:p>
        </p:txBody>
      </p:sp>
    </p:spTree>
    <p:extLst>
      <p:ext uri="{BB962C8B-B14F-4D97-AF65-F5344CB8AC3E}">
        <p14:creationId xmlns:p14="http://schemas.microsoft.com/office/powerpoint/2010/main" val="3988315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576"/>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19C4A350-C850-4F14-A7E6-02675EFB710D}"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341801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9D71EA3-55ED-4B68-9634-D1FF7AC750D1}"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253030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5"/>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45"/>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015A8E3-EF5B-4E09-BC7B-BFA931062736}"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401407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10" name="正方形/長方形 9"/>
          <p:cNvSpPr/>
          <p:nvPr userDrawn="1"/>
        </p:nvSpPr>
        <p:spPr bwMode="auto">
          <a:xfrm>
            <a:off x="0" y="2"/>
            <a:ext cx="9906000" cy="714356"/>
          </a:xfrm>
          <a:prstGeom prst="rect">
            <a:avLst/>
          </a:prstGeom>
          <a:solidFill>
            <a:srgbClr val="6064A7"/>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rtlCol="0" anchor="t" anchorCtr="0" compatLnSpc="1"/>
          <a:lstStyle/>
          <a:p>
            <a:pPr defTabSz="448310" fontAlgn="base">
              <a:spcBef>
                <a:spcPct val="0"/>
              </a:spcBef>
              <a:spcAft>
                <a:spcPct val="0"/>
              </a:spcAft>
              <a:buClr>
                <a:srgbClr val="000000"/>
              </a:buClr>
              <a:buSzPct val="100000"/>
              <a:buFont typeface="Times New Roman" panose="02020603050405020304" pitchFamily="18" charset="0"/>
              <a:buNone/>
            </a:pPr>
            <a:endParaRPr kumimoji="0" lang="ja-JP" altLang="en-US" smtClean="0">
              <a:solidFill>
                <a:srgbClr val="FFFFFF"/>
              </a:solidFill>
            </a:endParaRPr>
          </a:p>
        </p:txBody>
      </p:sp>
      <p:sp>
        <p:nvSpPr>
          <p:cNvPr id="4" name="スライド番号プレースホルダー 3"/>
          <p:cNvSpPr>
            <a:spLocks noGrp="1"/>
          </p:cNvSpPr>
          <p:nvPr>
            <p:ph type="sldNum" idx="11"/>
          </p:nvPr>
        </p:nvSpPr>
        <p:spPr/>
        <p:txBody>
          <a:bodyPr/>
          <a:lstStyle>
            <a:lvl1pPr defTabSz="913765">
              <a:spcBef>
                <a:spcPct val="50000"/>
              </a:spcBef>
              <a:buClrTx/>
              <a:buSzTx/>
              <a:buFontTx/>
              <a:buNone/>
              <a:defRPr kumimoji="1"/>
            </a:lvl1pPr>
          </a:lstStyle>
          <a:p>
            <a:pPr>
              <a:defRPr/>
            </a:pPr>
            <a:fld id="{FF831487-6455-4961-898F-D88C9E618755}" type="slidenum">
              <a:rPr lang="en-US">
                <a:solidFill>
                  <a:prstClr val="black">
                    <a:tint val="75000"/>
                  </a:prstClr>
                </a:solidFill>
              </a:rPr>
              <a:t>‹#›</a:t>
            </a:fld>
            <a:endParaRPr lang="en-US">
              <a:solidFill>
                <a:prstClr val="black">
                  <a:tint val="75000"/>
                </a:prstClr>
              </a:solidFill>
            </a:endParaRPr>
          </a:p>
        </p:txBody>
      </p:sp>
      <p:sp>
        <p:nvSpPr>
          <p:cNvPr id="7" name="Rectangle 13"/>
          <p:cNvSpPr>
            <a:spLocks noGrp="1" noChangeArrowheads="1"/>
          </p:cNvSpPr>
          <p:nvPr>
            <p:ph type="title" idx="12" hasCustomPrompt="1"/>
          </p:nvPr>
        </p:nvSpPr>
        <p:spPr bwMode="auto">
          <a:xfrm>
            <a:off x="495300" y="214289"/>
            <a:ext cx="8910638" cy="50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79" tIns="46790" rIns="89979" bIns="46790" numCol="1" anchor="ctr" anchorCtr="0" compatLnSpc="1"/>
          <a:lstStyle/>
          <a:p>
            <a:pPr lvl="0"/>
            <a:r>
              <a:rPr lang="ja-JP" altLang="en-GB" dirty="0" smtClean="0"/>
              <a:t>タイトルテキストの書式を編集するにはクリックします。</a:t>
            </a:r>
          </a:p>
        </p:txBody>
      </p:sp>
    </p:spTree>
    <p:extLst>
      <p:ext uri="{BB962C8B-B14F-4D97-AF65-F5344CB8AC3E}">
        <p14:creationId xmlns:p14="http://schemas.microsoft.com/office/powerpoint/2010/main" val="1844680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コンテンツ">
    <p:spTree>
      <p:nvGrpSpPr>
        <p:cNvPr id="1" name=""/>
        <p:cNvGrpSpPr/>
        <p:nvPr/>
      </p:nvGrpSpPr>
      <p:grpSpPr>
        <a:xfrm>
          <a:off x="0" y="0"/>
          <a:ext cx="0" cy="0"/>
          <a:chOff x="0" y="0"/>
          <a:chExt cx="0" cy="0"/>
        </a:xfrm>
      </p:grpSpPr>
      <p:sp>
        <p:nvSpPr>
          <p:cNvPr id="4" name="スライド番号プレースホルダー 3"/>
          <p:cNvSpPr>
            <a:spLocks noGrp="1"/>
          </p:cNvSpPr>
          <p:nvPr>
            <p:ph type="sldNum" idx="11"/>
          </p:nvPr>
        </p:nvSpPr>
        <p:spPr>
          <a:xfrm>
            <a:off x="8782334" y="6492240"/>
            <a:ext cx="1123666" cy="365760"/>
          </a:xfrm>
        </p:spPr>
        <p:txBody>
          <a:bodyPr/>
          <a:lstStyle>
            <a:lvl1pPr defTabSz="914400">
              <a:spcBef>
                <a:spcPct val="50000"/>
              </a:spcBef>
              <a:buClrTx/>
              <a:buSzTx/>
              <a:buFontTx/>
              <a:buNone/>
              <a:defRPr kumimoji="1"/>
            </a:lvl1pPr>
          </a:lstStyle>
          <a:p>
            <a:pPr>
              <a:defRPr/>
            </a:pPr>
            <a:fld id="{FF831487-6455-4961-898F-D88C9E618755}" type="slidenum">
              <a:rPr lang="en-US"/>
              <a:pPr>
                <a:defRPr/>
              </a:pPr>
              <a:t>‹#›</a:t>
            </a:fld>
            <a:endParaRPr lang="en-US" dirty="0"/>
          </a:p>
        </p:txBody>
      </p:sp>
      <p:sp>
        <p:nvSpPr>
          <p:cNvPr id="7" name="Rectangle 13"/>
          <p:cNvSpPr>
            <a:spLocks noGrp="1" noChangeArrowheads="1"/>
          </p:cNvSpPr>
          <p:nvPr>
            <p:ph type="title" idx="12"/>
          </p:nvPr>
        </p:nvSpPr>
        <p:spPr bwMode="auto">
          <a:xfrm>
            <a:off x="495300" y="214290"/>
            <a:ext cx="8910638" cy="5000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dirty="0" smtClean="0"/>
              <a:t>タイトルテキストの書式を編集するにはクリックします。</a:t>
            </a:r>
          </a:p>
        </p:txBody>
      </p:sp>
    </p:spTree>
    <p:extLst>
      <p:ext uri="{BB962C8B-B14F-4D97-AF65-F5344CB8AC3E}">
        <p14:creationId xmlns:p14="http://schemas.microsoft.com/office/powerpoint/2010/main" val="1353031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タイトル スライド">
    <p:spTree>
      <p:nvGrpSpPr>
        <p:cNvPr id="1" name=""/>
        <p:cNvGrpSpPr/>
        <p:nvPr/>
      </p:nvGrpSpPr>
      <p:grpSpPr>
        <a:xfrm>
          <a:off x="0" y="0"/>
          <a:ext cx="0" cy="0"/>
          <a:chOff x="0" y="0"/>
          <a:chExt cx="0" cy="0"/>
        </a:xfrm>
      </p:grpSpPr>
      <p:sp>
        <p:nvSpPr>
          <p:cNvPr id="28" name="日付プレースホルダー 27"/>
          <p:cNvSpPr>
            <a:spLocks noGrp="1"/>
          </p:cNvSpPr>
          <p:nvPr>
            <p:ph type="dt" sz="half" idx="10"/>
          </p:nvPr>
        </p:nvSpPr>
        <p:spPr>
          <a:xfrm>
            <a:off x="4908423" y="6329135"/>
            <a:ext cx="2476500" cy="365760"/>
          </a:xfrm>
        </p:spPr>
        <p:txBody>
          <a:bodyPr/>
          <a:lstStyle>
            <a:lvl1pPr>
              <a:defRPr sz="1400"/>
            </a:lvl1pPr>
          </a:lstStyle>
          <a:p>
            <a:pPr>
              <a:defRPr/>
            </a:pPr>
            <a:fld id="{FBA22BA5-9FE1-4ACC-9D4A-E058C1440C35}" type="datetime1">
              <a:rPr lang="en-US" altLang="ja-JP" smtClean="0"/>
              <a:t>7/22/2019</a:t>
            </a:fld>
            <a:endParaRPr lang="en-US" dirty="0"/>
          </a:p>
        </p:txBody>
      </p:sp>
      <p:sp>
        <p:nvSpPr>
          <p:cNvPr id="17" name="フッター プレースホルダー 16"/>
          <p:cNvSpPr>
            <a:spLocks noGrp="1"/>
          </p:cNvSpPr>
          <p:nvPr>
            <p:ph type="ftr" sz="quarter" idx="11"/>
          </p:nvPr>
        </p:nvSpPr>
        <p:spPr>
          <a:xfrm>
            <a:off x="1114425" y="6329135"/>
            <a:ext cx="3764280" cy="365760"/>
          </a:xfrm>
        </p:spPr>
        <p:txBody>
          <a:bodyPr/>
          <a:lstStyle/>
          <a:p>
            <a:pPr>
              <a:defRPr/>
            </a:pPr>
            <a:endParaRPr lang="en-US"/>
          </a:p>
        </p:txBody>
      </p:sp>
      <p:sp>
        <p:nvSpPr>
          <p:cNvPr id="29" name="スライド番号プレースホルダー 28"/>
          <p:cNvSpPr>
            <a:spLocks noGrp="1"/>
          </p:cNvSpPr>
          <p:nvPr>
            <p:ph type="sldNum" sz="quarter" idx="12"/>
          </p:nvPr>
        </p:nvSpPr>
        <p:spPr>
          <a:xfrm>
            <a:off x="8915400" y="6369594"/>
            <a:ext cx="1320800" cy="365760"/>
          </a:xfrm>
          <a:prstGeom prst="rect">
            <a:avLst/>
          </a:prstGeom>
        </p:spPr>
        <p:txBody>
          <a:bodyPr/>
          <a:lstStyle/>
          <a:p>
            <a:pPr>
              <a:defRPr/>
            </a:pPr>
            <a:r>
              <a:rPr lang="ja-JP" altLang="en-US" smtClean="0"/>
              <a:t>Ｐ</a:t>
            </a:r>
            <a:r>
              <a:rPr lang="ja-JP" altLang="en-US" sz="1800" smtClean="0"/>
              <a:t>　</a:t>
            </a:r>
            <a:fld id="{79BE7158-2AB0-4E92-A3E1-C43B793C7752}" type="slidenum">
              <a:rPr lang="ja-JP" altLang="en-US" sz="1800" smtClean="0"/>
              <a:pPr>
                <a:defRPr/>
              </a:pPr>
              <a:t>‹#›</a:t>
            </a:fld>
            <a:endParaRPr lang="ja-JP" altLang="en-US" sz="1800"/>
          </a:p>
        </p:txBody>
      </p:sp>
    </p:spTree>
    <p:extLst>
      <p:ext uri="{BB962C8B-B14F-4D97-AF65-F5344CB8AC3E}">
        <p14:creationId xmlns:p14="http://schemas.microsoft.com/office/powerpoint/2010/main" val="3288191342"/>
      </p:ext>
    </p:extLst>
  </p:cSld>
  <p:clrMapOvr>
    <a:masterClrMapping/>
  </p:clrMapOvr>
  <p:transition spd="med">
    <p:pull/>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コンテンツ">
    <p:spTree>
      <p:nvGrpSpPr>
        <p:cNvPr id="1" name=""/>
        <p:cNvGrpSpPr/>
        <p:nvPr/>
      </p:nvGrpSpPr>
      <p:grpSpPr>
        <a:xfrm>
          <a:off x="0" y="0"/>
          <a:ext cx="0" cy="0"/>
          <a:chOff x="0" y="0"/>
          <a:chExt cx="0" cy="0"/>
        </a:xfrm>
      </p:grpSpPr>
      <p:sp>
        <p:nvSpPr>
          <p:cNvPr id="10" name="正方形/長方形 9"/>
          <p:cNvSpPr/>
          <p:nvPr userDrawn="1"/>
        </p:nvSpPr>
        <p:spPr bwMode="auto">
          <a:xfrm>
            <a:off x="0" y="2"/>
            <a:ext cx="9906000" cy="714356"/>
          </a:xfrm>
          <a:prstGeom prst="rect">
            <a:avLst/>
          </a:prstGeom>
          <a:solidFill>
            <a:srgbClr val="6064A7"/>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rtlCol="0" anchor="t" anchorCtr="0" compatLnSpc="1"/>
          <a:lstStyle/>
          <a:p>
            <a:pPr defTabSz="448310" fontAlgn="base">
              <a:spcBef>
                <a:spcPct val="0"/>
              </a:spcBef>
              <a:spcAft>
                <a:spcPct val="0"/>
              </a:spcAft>
              <a:buClr>
                <a:srgbClr val="000000"/>
              </a:buClr>
              <a:buSzPct val="100000"/>
              <a:buFont typeface="Times New Roman" panose="02020603050405020304" pitchFamily="18" charset="0"/>
              <a:buNone/>
            </a:pPr>
            <a:endParaRPr kumimoji="0" lang="ja-JP" altLang="en-US" smtClean="0">
              <a:solidFill>
                <a:srgbClr val="FFFFFF"/>
              </a:solidFill>
            </a:endParaRPr>
          </a:p>
        </p:txBody>
      </p:sp>
      <p:sp>
        <p:nvSpPr>
          <p:cNvPr id="4" name="スライド番号プレースホルダー 3"/>
          <p:cNvSpPr>
            <a:spLocks noGrp="1"/>
          </p:cNvSpPr>
          <p:nvPr>
            <p:ph type="sldNum" idx="11"/>
          </p:nvPr>
        </p:nvSpPr>
        <p:spPr/>
        <p:txBody>
          <a:bodyPr/>
          <a:lstStyle>
            <a:lvl1pPr defTabSz="913765">
              <a:spcBef>
                <a:spcPct val="50000"/>
              </a:spcBef>
              <a:buClrTx/>
              <a:buSzTx/>
              <a:buFontTx/>
              <a:buNone/>
              <a:defRPr kumimoji="1"/>
            </a:lvl1pPr>
          </a:lstStyle>
          <a:p>
            <a:pPr>
              <a:defRPr/>
            </a:pPr>
            <a:fld id="{FF831487-6455-4961-898F-D88C9E618755}" type="slidenum">
              <a:rPr lang="en-US">
                <a:solidFill>
                  <a:prstClr val="black">
                    <a:tint val="75000"/>
                  </a:prstClr>
                </a:solidFill>
              </a:rPr>
              <a:t>‹#›</a:t>
            </a:fld>
            <a:endParaRPr lang="en-US">
              <a:solidFill>
                <a:prstClr val="black">
                  <a:tint val="75000"/>
                </a:prstClr>
              </a:solidFill>
            </a:endParaRPr>
          </a:p>
        </p:txBody>
      </p:sp>
      <p:sp>
        <p:nvSpPr>
          <p:cNvPr id="7" name="Rectangle 13"/>
          <p:cNvSpPr>
            <a:spLocks noGrp="1" noChangeArrowheads="1"/>
          </p:cNvSpPr>
          <p:nvPr>
            <p:ph type="title" idx="12" hasCustomPrompt="1"/>
          </p:nvPr>
        </p:nvSpPr>
        <p:spPr bwMode="auto">
          <a:xfrm>
            <a:off x="495300" y="214289"/>
            <a:ext cx="8910638" cy="50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79" tIns="46790" rIns="89979" bIns="46790" numCol="1" anchor="ctr" anchorCtr="0" compatLnSpc="1"/>
          <a:lstStyle/>
          <a:p>
            <a:pPr lvl="0"/>
            <a:r>
              <a:rPr lang="ja-JP" altLang="en-GB" dirty="0" smtClean="0"/>
              <a:t>タイトルテキストの書式を編集するにはクリックします。</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コンテンツ">
    <p:spTree>
      <p:nvGrpSpPr>
        <p:cNvPr id="1" name=""/>
        <p:cNvGrpSpPr/>
        <p:nvPr/>
      </p:nvGrpSpPr>
      <p:grpSpPr>
        <a:xfrm>
          <a:off x="0" y="0"/>
          <a:ext cx="0" cy="0"/>
          <a:chOff x="0" y="0"/>
          <a:chExt cx="0" cy="0"/>
        </a:xfrm>
      </p:grpSpPr>
      <p:sp>
        <p:nvSpPr>
          <p:cNvPr id="10" name="正方形/長方形 9"/>
          <p:cNvSpPr/>
          <p:nvPr userDrawn="1"/>
        </p:nvSpPr>
        <p:spPr bwMode="auto">
          <a:xfrm>
            <a:off x="0" y="2"/>
            <a:ext cx="9906000" cy="714356"/>
          </a:xfrm>
          <a:prstGeom prst="rect">
            <a:avLst/>
          </a:prstGeom>
          <a:solidFill>
            <a:srgbClr val="6064A7"/>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rtlCol="0" anchor="t" anchorCtr="0" compatLnSpc="1"/>
          <a:lstStyle/>
          <a:p>
            <a:pPr defTabSz="448310" fontAlgn="base">
              <a:spcBef>
                <a:spcPct val="0"/>
              </a:spcBef>
              <a:spcAft>
                <a:spcPct val="0"/>
              </a:spcAft>
              <a:buClr>
                <a:srgbClr val="000000"/>
              </a:buClr>
              <a:buSzPct val="100000"/>
              <a:buFont typeface="Times New Roman" panose="02020603050405020304" pitchFamily="18" charset="0"/>
              <a:buNone/>
            </a:pPr>
            <a:endParaRPr kumimoji="0" lang="ja-JP" altLang="en-US" smtClean="0">
              <a:solidFill>
                <a:srgbClr val="FFFFFF"/>
              </a:solidFill>
            </a:endParaRPr>
          </a:p>
        </p:txBody>
      </p:sp>
      <p:sp>
        <p:nvSpPr>
          <p:cNvPr id="4" name="スライド番号プレースホルダー 3"/>
          <p:cNvSpPr>
            <a:spLocks noGrp="1"/>
          </p:cNvSpPr>
          <p:nvPr>
            <p:ph type="sldNum" idx="11"/>
          </p:nvPr>
        </p:nvSpPr>
        <p:spPr/>
        <p:txBody>
          <a:bodyPr/>
          <a:lstStyle>
            <a:lvl1pPr defTabSz="913765">
              <a:spcBef>
                <a:spcPct val="50000"/>
              </a:spcBef>
              <a:buClrTx/>
              <a:buSzTx/>
              <a:buFontTx/>
              <a:buNone/>
              <a:defRPr kumimoji="1"/>
            </a:lvl1pPr>
          </a:lstStyle>
          <a:p>
            <a:pPr>
              <a:defRPr/>
            </a:pPr>
            <a:fld id="{FF831487-6455-4961-898F-D88C9E618755}" type="slidenum">
              <a:rPr lang="en-US"/>
              <a:t>‹#›</a:t>
            </a:fld>
            <a:endParaRPr lang="en-US"/>
          </a:p>
        </p:txBody>
      </p:sp>
      <p:sp>
        <p:nvSpPr>
          <p:cNvPr id="7" name="Rectangle 13"/>
          <p:cNvSpPr>
            <a:spLocks noGrp="1" noChangeArrowheads="1"/>
          </p:cNvSpPr>
          <p:nvPr>
            <p:ph type="title" idx="12" hasCustomPrompt="1"/>
          </p:nvPr>
        </p:nvSpPr>
        <p:spPr bwMode="auto">
          <a:xfrm>
            <a:off x="495300" y="214289"/>
            <a:ext cx="8910638" cy="50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79" tIns="46790" rIns="89979" bIns="46790" numCol="1" anchor="ctr" anchorCtr="0" compatLnSpc="1"/>
          <a:lstStyle/>
          <a:p>
            <a:pPr lvl="0"/>
            <a:r>
              <a:rPr lang="ja-JP" altLang="en-GB" dirty="0" smtClean="0"/>
              <a:t>タイトルテキストの書式を編集するにはクリックします。</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4" name="コンテンツ プレースホルダー 3"/>
          <p:cNvSpPr>
            <a:spLocks noGrp="1"/>
          </p:cNvSpPr>
          <p:nvPr>
            <p:ph sz="half" idx="2"/>
          </p:nvPr>
        </p:nvSpPr>
        <p:spPr>
          <a:xfrm>
            <a:off x="72681" y="1647825"/>
            <a:ext cx="4804120" cy="5143500"/>
          </a:xfrm>
          <a:ln>
            <a:solidFill>
              <a:schemeClr val="accent1">
                <a:lumMod val="75000"/>
              </a:schemeClr>
            </a:solidFill>
            <a:prstDash val="dash"/>
          </a:ln>
        </p:spPr>
        <p:txBody>
          <a:bodyPr>
            <a:normAutofit/>
          </a:bodyPr>
          <a:lstStyle>
            <a:lvl1pPr>
              <a:lnSpc>
                <a:spcPct val="100000"/>
              </a:lnSpc>
              <a:spcBef>
                <a:spcPts val="0"/>
              </a:spcBef>
              <a:spcAft>
                <a:spcPts val="300"/>
              </a:spcAft>
              <a:defRPr sz="1200">
                <a:latin typeface="Meiryo UI" panose="020B0604030504040204" pitchFamily="50" charset="-128"/>
                <a:ea typeface="Meiryo UI" panose="020B0604030504040204" pitchFamily="50" charset="-128"/>
              </a:defRPr>
            </a:lvl1pPr>
            <a:lvl2pPr>
              <a:lnSpc>
                <a:spcPct val="100000"/>
              </a:lnSpc>
              <a:spcBef>
                <a:spcPts val="0"/>
              </a:spcBef>
              <a:spcAft>
                <a:spcPts val="300"/>
              </a:spcAft>
              <a:defRPr sz="1200">
                <a:latin typeface="Meiryo UI" panose="020B0604030504040204" pitchFamily="50" charset="-128"/>
                <a:ea typeface="Meiryo UI" panose="020B0604030504040204" pitchFamily="50" charset="-128"/>
              </a:defRPr>
            </a:lvl2pPr>
            <a:lvl3pPr>
              <a:lnSpc>
                <a:spcPct val="100000"/>
              </a:lnSpc>
              <a:spcBef>
                <a:spcPts val="0"/>
              </a:spcBef>
              <a:spcAft>
                <a:spcPts val="300"/>
              </a:spcAft>
              <a:defRPr sz="1200">
                <a:latin typeface="Meiryo UI" panose="020B0604030504040204" pitchFamily="50" charset="-128"/>
                <a:ea typeface="Meiryo UI" panose="020B0604030504040204" pitchFamily="50" charset="-128"/>
              </a:defRPr>
            </a:lvl3pPr>
            <a:lvl4pPr>
              <a:lnSpc>
                <a:spcPct val="100000"/>
              </a:lnSpc>
              <a:spcBef>
                <a:spcPts val="0"/>
              </a:spcBef>
              <a:spcAft>
                <a:spcPts val="300"/>
              </a:spcAft>
              <a:defRPr sz="1200">
                <a:latin typeface="Meiryo UI" panose="020B0604030504040204" pitchFamily="50" charset="-128"/>
                <a:ea typeface="Meiryo UI" panose="020B0604030504040204" pitchFamily="50" charset="-128"/>
              </a:defRPr>
            </a:lvl4pPr>
            <a:lvl5pPr>
              <a:lnSpc>
                <a:spcPct val="100000"/>
              </a:lnSpc>
              <a:spcBef>
                <a:spcPts val="0"/>
              </a:spcBef>
              <a:spcAft>
                <a:spcPts val="300"/>
              </a:spcAft>
              <a:defRPr sz="1200">
                <a:latin typeface="Meiryo UI" panose="020B0604030504040204" pitchFamily="50" charset="-128"/>
                <a:ea typeface="Meiryo UI" panose="020B0604030504040204"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9" name="コンテンツ プレースホルダー 3"/>
          <p:cNvSpPr>
            <a:spLocks noGrp="1"/>
          </p:cNvSpPr>
          <p:nvPr>
            <p:ph sz="half" idx="13"/>
          </p:nvPr>
        </p:nvSpPr>
        <p:spPr>
          <a:xfrm>
            <a:off x="112437" y="838562"/>
            <a:ext cx="720000" cy="720000"/>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0" name="コンテンツ プレースホルダー 3"/>
          <p:cNvSpPr>
            <a:spLocks noGrp="1"/>
          </p:cNvSpPr>
          <p:nvPr>
            <p:ph sz="half" idx="14"/>
          </p:nvPr>
        </p:nvSpPr>
        <p:spPr>
          <a:xfrm>
            <a:off x="927445" y="838562"/>
            <a:ext cx="8865912" cy="720000"/>
          </a:xfrm>
        </p:spPr>
        <p:txBody>
          <a:bodyPr anchor="ctr">
            <a:noAutofit/>
          </a:bodyPr>
          <a:lstStyle>
            <a:lvl1pPr>
              <a:defRPr sz="1600" b="1">
                <a:solidFill>
                  <a:schemeClr val="tx1">
                    <a:lumMod val="85000"/>
                    <a:lumOff val="15000"/>
                  </a:schemeClr>
                </a:solidFill>
                <a:latin typeface="Meiryo UI" panose="020B0604030504040204" pitchFamily="50" charset="-128"/>
                <a:ea typeface="Meiryo UI" panose="020B0604030504040204" pitchFamily="50" charset="-128"/>
              </a:defRPr>
            </a:lvl1pPr>
            <a:lvl2pPr>
              <a:defRPr sz="1600" b="1">
                <a:solidFill>
                  <a:schemeClr val="tx1">
                    <a:lumMod val="85000"/>
                    <a:lumOff val="15000"/>
                  </a:schemeClr>
                </a:solidFill>
                <a:latin typeface="Meiryo UI" panose="020B0604030504040204" pitchFamily="50" charset="-128"/>
                <a:ea typeface="Meiryo UI" panose="020B0604030504040204" pitchFamily="50" charset="-128"/>
              </a:defRPr>
            </a:lvl2pPr>
            <a:lvl3pPr>
              <a:defRPr sz="1600" b="1">
                <a:solidFill>
                  <a:schemeClr val="tx1">
                    <a:lumMod val="85000"/>
                    <a:lumOff val="15000"/>
                  </a:schemeClr>
                </a:solidFill>
                <a:latin typeface="Meiryo UI" panose="020B0604030504040204" pitchFamily="50" charset="-128"/>
                <a:ea typeface="Meiryo UI" panose="020B0604030504040204" pitchFamily="50" charset="-128"/>
              </a:defRPr>
            </a:lvl3pPr>
            <a:lvl4pPr>
              <a:defRPr sz="1600" b="1">
                <a:solidFill>
                  <a:schemeClr val="tx1">
                    <a:lumMod val="85000"/>
                    <a:lumOff val="15000"/>
                  </a:schemeClr>
                </a:solidFill>
                <a:latin typeface="Meiryo UI" panose="020B0604030504040204" pitchFamily="50" charset="-128"/>
                <a:ea typeface="Meiryo UI" panose="020B0604030504040204" pitchFamily="50" charset="-128"/>
              </a:defRPr>
            </a:lvl4pPr>
            <a:lvl5pPr>
              <a:defRPr sz="1600" b="1">
                <a:solidFill>
                  <a:schemeClr val="tx1">
                    <a:lumMod val="85000"/>
                    <a:lumOff val="15000"/>
                  </a:schemeClr>
                </a:solidFill>
                <a:latin typeface="Meiryo UI" panose="020B0604030504040204" pitchFamily="50" charset="-128"/>
                <a:ea typeface="Meiryo UI" panose="020B0604030504040204"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1" name="コンテンツ プレースホルダー 3"/>
          <p:cNvSpPr>
            <a:spLocks noGrp="1"/>
          </p:cNvSpPr>
          <p:nvPr>
            <p:ph sz="half" idx="15"/>
          </p:nvPr>
        </p:nvSpPr>
        <p:spPr>
          <a:xfrm>
            <a:off x="5048872" y="1647825"/>
            <a:ext cx="4804120" cy="5143500"/>
          </a:xfrm>
          <a:ln>
            <a:solidFill>
              <a:schemeClr val="accent1">
                <a:lumMod val="75000"/>
              </a:schemeClr>
            </a:solidFill>
            <a:prstDash val="sysDash"/>
          </a:ln>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a:xfrm>
            <a:off x="8734114" y="98977"/>
            <a:ext cx="1118878" cy="365125"/>
          </a:xfrm>
          <a:solidFill>
            <a:schemeClr val="bg1"/>
          </a:solidFill>
        </p:spPr>
        <p:style>
          <a:lnRef idx="2">
            <a:schemeClr val="accent1"/>
          </a:lnRef>
          <a:fillRef idx="1">
            <a:schemeClr val="lt1"/>
          </a:fillRef>
          <a:effectRef idx="0">
            <a:schemeClr val="accent1"/>
          </a:effectRef>
          <a:fontRef idx="none"/>
        </p:style>
        <p:txBody>
          <a:bodyPr/>
          <a:lstStyle>
            <a:lvl1pPr algn="ctr">
              <a:defRPr b="1">
                <a:solidFill>
                  <a:schemeClr val="tx1"/>
                </a:solidFill>
                <a:latin typeface="Meiryo UI" panose="020B0604030504040204" pitchFamily="50" charset="-128"/>
                <a:ea typeface="Meiryo UI" panose="020B0604030504040204" pitchFamily="50" charset="-128"/>
              </a:defRPr>
            </a:lvl1pPr>
          </a:lstStyle>
          <a:p>
            <a:fld id="{370982FC-8480-46E8-A234-72C222607BBB}" type="slidenum">
              <a:rPr lang="ja-JP" altLang="en-US" smtClean="0"/>
              <a:pPr/>
              <a:t>‹#›</a:t>
            </a:fld>
            <a:endParaRPr lang="ja-JP" altLang="en-US"/>
          </a:p>
        </p:txBody>
      </p:sp>
    </p:spTree>
    <p:extLst>
      <p:ext uri="{BB962C8B-B14F-4D97-AF65-F5344CB8AC3E}">
        <p14:creationId xmlns:p14="http://schemas.microsoft.com/office/powerpoint/2010/main" val="173088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7D56324-7201-4715-9256-8AE2C7ECBF15}" type="datetime1">
              <a:rPr kumimoji="1" lang="ja-JP" altLang="en-US" smtClean="0"/>
              <a:t>2019/7/22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a:xfrm>
            <a:off x="7594600" y="6492876"/>
            <a:ext cx="2311400" cy="365125"/>
          </a:xfrm>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24706387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FC3CD56-0B26-4B25-BAC5-ED03A6871330}" type="datetime1">
              <a:rPr kumimoji="1" lang="ja-JP" altLang="en-US" smtClean="0"/>
              <a:t>2019/7/22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3626533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3146B5D-AC21-421A-B8E6-B7C78BEC4669}"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192504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3E043ED-2734-4F4B-940E-3978C8CDBEEE}" type="datetime1">
              <a:rPr kumimoji="1" lang="ja-JP" altLang="en-US" smtClean="0"/>
              <a:t>2019/7/22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15611624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833C3B6-8B91-49C2-B7BB-5B83BF40BE28}" type="datetime1">
              <a:rPr kumimoji="1" lang="ja-JP" altLang="en-US" smtClean="0"/>
              <a:t>2019/7/22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3873369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C532B9C-0CC7-4C48-960B-4858BDCC0649}" type="datetime1">
              <a:rPr kumimoji="1" lang="ja-JP" altLang="en-US" smtClean="0"/>
              <a:t>2019/7/22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3172085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58CC3E4-DF14-48D3-93CF-9F3A2FAA1D32}" type="datetime1">
              <a:rPr kumimoji="1" lang="ja-JP" altLang="en-US" smtClean="0"/>
              <a:t>2019/7/22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2918829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6F1BEF5-E8ED-4F85-B773-5E4FC6111603}" type="datetime1">
              <a:rPr kumimoji="1" lang="ja-JP" altLang="en-US" smtClean="0"/>
              <a:t>2019/7/22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a:xfrm>
            <a:off x="7580842" y="6480176"/>
            <a:ext cx="2311400" cy="365125"/>
          </a:xfrm>
        </p:spPr>
        <p:txBody>
          <a:bodyPr/>
          <a:lstStyle>
            <a:lvl1pPr>
              <a:defRPr sz="1000" b="1">
                <a:solidFill>
                  <a:schemeClr val="tx1"/>
                </a:solidFill>
                <a:latin typeface="Meiryo UI" panose="020B0604030504040204" pitchFamily="50" charset="-128"/>
                <a:ea typeface="Meiryo UI" panose="020B0604030504040204" pitchFamily="50" charset="-128"/>
              </a:defRPr>
            </a:lvl1pPr>
          </a:lstStyle>
          <a:p>
            <a:fld id="{48CC1641-A557-4CE5-8C8D-A8271667C983}" type="slidenum">
              <a:rPr kumimoji="1" lang="ja-JP" altLang="en-US" smtClean="0"/>
              <a:pPr/>
              <a:t>‹#›</a:t>
            </a:fld>
            <a:endParaRPr kumimoji="1" lang="ja-JP" altLang="en-US" dirty="0"/>
          </a:p>
        </p:txBody>
      </p:sp>
    </p:spTree>
    <p:extLst>
      <p:ext uri="{BB962C8B-B14F-4D97-AF65-F5344CB8AC3E}">
        <p14:creationId xmlns:p14="http://schemas.microsoft.com/office/powerpoint/2010/main" val="165249122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DFA049B-6B6F-4845-A663-2A826AACF35A}" type="datetime1">
              <a:rPr kumimoji="1" lang="ja-JP" altLang="en-US" smtClean="0"/>
              <a:t>2019/7/22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1767952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BED2FE3-B343-417F-B368-BAFDAB3E0C24}" type="datetime1">
              <a:rPr kumimoji="1" lang="ja-JP" altLang="en-US" smtClean="0"/>
              <a:t>2019/7/22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4183236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0EA6980-6F5C-41D3-8201-88B13D3F1BBA}" type="datetime1">
              <a:rPr kumimoji="1" lang="ja-JP" altLang="en-US" smtClean="0"/>
              <a:t>2019/7/22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2046527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4F5659A-0F1B-4765-A2CF-1F219472993F}" type="datetime1">
              <a:rPr kumimoji="1" lang="ja-JP" altLang="en-US" smtClean="0"/>
              <a:t>2019/7/22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8CC1641-A557-4CE5-8C8D-A8271667C983}" type="slidenum">
              <a:rPr kumimoji="1" lang="ja-JP" altLang="en-US" smtClean="0"/>
              <a:t>‹#›</a:t>
            </a:fld>
            <a:endParaRPr kumimoji="1" lang="ja-JP" altLang="en-US" dirty="0"/>
          </a:p>
        </p:txBody>
      </p:sp>
    </p:spTree>
    <p:extLst>
      <p:ext uri="{BB962C8B-B14F-4D97-AF65-F5344CB8AC3E}">
        <p14:creationId xmlns:p14="http://schemas.microsoft.com/office/powerpoint/2010/main" val="2923719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9171" y="-8468"/>
            <a:ext cx="9935592"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224812" y="2404534"/>
            <a:ext cx="6312279" cy="1646302"/>
          </a:xfrm>
        </p:spPr>
        <p:txBody>
          <a:bodyPr anchor="b">
            <a:noAutofit/>
          </a:bodyPr>
          <a:lstStyle>
            <a:lvl1pPr algn="r">
              <a:defRPr sz="5400">
                <a:solidFill>
                  <a:schemeClr val="accent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24812" y="4050835"/>
            <a:ext cx="631227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9C4A350-C850-4F14-A7E6-02675EFB710D}"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511035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051"/>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CAD5BB7E-BEB8-4AF6-B714-72676ED53D9C}"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63540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3146B5D-AC21-421A-B8E6-B7C78BEC4669}"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469537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60399" y="2700869"/>
            <a:ext cx="6876691" cy="1826581"/>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0399" y="4527448"/>
            <a:ext cx="687669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AD5BB7E-BEB8-4AF6-B714-72676ED53D9C}"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270541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90" cy="1320800"/>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60401" y="2160589"/>
            <a:ext cx="3345451"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191637" y="2160590"/>
            <a:ext cx="3345453"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D05D5D2-FFFC-479D-8130-8A10C96356B0}"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776184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89" cy="1320800"/>
          </a:xfrm>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0399" y="2160983"/>
            <a:ext cx="334822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60399" y="2737247"/>
            <a:ext cx="3348228"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188860" y="2160983"/>
            <a:ext cx="334822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188860" y="2737247"/>
            <a:ext cx="3348228"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8C6417A-0290-4F4C-A619-13D5E60C9DB3}"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511845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60399" y="609600"/>
            <a:ext cx="6876690" cy="13208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55210E1-7510-4139-A653-1480721F8E66}"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274635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C3700-F350-497D-8C31-25F14E3E2EE6}"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795919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60399" y="1498604"/>
            <a:ext cx="3022697" cy="1278466"/>
          </a:xfrm>
        </p:spPr>
        <p:txBody>
          <a:bodyPr anchor="b">
            <a:normAutofit/>
          </a:bodyPr>
          <a:lstStyle>
            <a:lvl1pPr>
              <a:defRPr sz="20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68882" y="514926"/>
            <a:ext cx="3668207"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60399" y="2777069"/>
            <a:ext cx="3022697"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20346114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60399" y="4800600"/>
            <a:ext cx="6876690"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60399" y="609600"/>
            <a:ext cx="6876690"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60399" y="5367338"/>
            <a:ext cx="687669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2CA08AD-8667-479F-BB99-989F2A23BE1A}"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268827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90" cy="3403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0400" y="4470400"/>
            <a:ext cx="687669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62367735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39459" y="609600"/>
            <a:ext cx="6578197"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192830" y="3632200"/>
            <a:ext cx="58714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60399" y="4470400"/>
            <a:ext cx="687669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
        <p:nvSpPr>
          <p:cNvPr id="24" name="TextBox 23"/>
          <p:cNvSpPr txBox="1"/>
          <p:nvPr/>
        </p:nvSpPr>
        <p:spPr>
          <a:xfrm>
            <a:off x="522937" y="790378"/>
            <a:ext cx="49542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310008" y="2886556"/>
            <a:ext cx="49542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1048548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D05D5D2-FFFC-479D-8130-8A10C96356B0}"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221373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60399" y="1931988"/>
            <a:ext cx="6876691" cy="2595460"/>
          </a:xfrm>
        </p:spPr>
        <p:txBody>
          <a:bodyPr anchor="b">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855445980"/>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839459" y="609600"/>
            <a:ext cx="6578197"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60397" y="4013200"/>
            <a:ext cx="687669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
        <p:nvSpPr>
          <p:cNvPr id="24" name="TextBox 23"/>
          <p:cNvSpPr txBox="1"/>
          <p:nvPr/>
        </p:nvSpPr>
        <p:spPr>
          <a:xfrm>
            <a:off x="522937" y="790378"/>
            <a:ext cx="49542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310008" y="2886556"/>
            <a:ext cx="49542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212080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67169" y="609600"/>
            <a:ext cx="6869920"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60397" y="4013200"/>
            <a:ext cx="687669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8302748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8645222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21" y="609601"/>
            <a:ext cx="1060380"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60399" y="609601"/>
            <a:ext cx="5627945" cy="525145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41732293"/>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4" name="コンテンツ プレースホルダー 3"/>
          <p:cNvSpPr>
            <a:spLocks noGrp="1"/>
          </p:cNvSpPr>
          <p:nvPr>
            <p:ph sz="half" idx="2"/>
          </p:nvPr>
        </p:nvSpPr>
        <p:spPr>
          <a:xfrm>
            <a:off x="72681" y="1647825"/>
            <a:ext cx="4804120" cy="5143500"/>
          </a:xfrm>
          <a:ln>
            <a:solidFill>
              <a:schemeClr val="accent1">
                <a:lumMod val="75000"/>
              </a:schemeClr>
            </a:solidFill>
            <a:prstDash val="dash"/>
          </a:ln>
        </p:spPr>
        <p:txBody>
          <a:bodyPr>
            <a:normAutofit/>
          </a:bodyPr>
          <a:lstStyle>
            <a:lvl1pPr>
              <a:lnSpc>
                <a:spcPct val="100000"/>
              </a:lnSpc>
              <a:spcBef>
                <a:spcPts val="0"/>
              </a:spcBef>
              <a:spcAft>
                <a:spcPts val="300"/>
              </a:spcAft>
              <a:defRPr sz="1200">
                <a:latin typeface="Meiryo UI" panose="020B0604030504040204" pitchFamily="50" charset="-128"/>
                <a:ea typeface="Meiryo UI" panose="020B0604030504040204" pitchFamily="50" charset="-128"/>
              </a:defRPr>
            </a:lvl1pPr>
            <a:lvl2pPr>
              <a:lnSpc>
                <a:spcPct val="100000"/>
              </a:lnSpc>
              <a:spcBef>
                <a:spcPts val="0"/>
              </a:spcBef>
              <a:spcAft>
                <a:spcPts val="300"/>
              </a:spcAft>
              <a:defRPr sz="1200">
                <a:latin typeface="Meiryo UI" panose="020B0604030504040204" pitchFamily="50" charset="-128"/>
                <a:ea typeface="Meiryo UI" panose="020B0604030504040204" pitchFamily="50" charset="-128"/>
              </a:defRPr>
            </a:lvl2pPr>
            <a:lvl3pPr>
              <a:lnSpc>
                <a:spcPct val="100000"/>
              </a:lnSpc>
              <a:spcBef>
                <a:spcPts val="0"/>
              </a:spcBef>
              <a:spcAft>
                <a:spcPts val="300"/>
              </a:spcAft>
              <a:defRPr sz="1200">
                <a:latin typeface="Meiryo UI" panose="020B0604030504040204" pitchFamily="50" charset="-128"/>
                <a:ea typeface="Meiryo UI" panose="020B0604030504040204" pitchFamily="50" charset="-128"/>
              </a:defRPr>
            </a:lvl3pPr>
            <a:lvl4pPr>
              <a:lnSpc>
                <a:spcPct val="100000"/>
              </a:lnSpc>
              <a:spcBef>
                <a:spcPts val="0"/>
              </a:spcBef>
              <a:spcAft>
                <a:spcPts val="300"/>
              </a:spcAft>
              <a:defRPr sz="1200">
                <a:latin typeface="Meiryo UI" panose="020B0604030504040204" pitchFamily="50" charset="-128"/>
                <a:ea typeface="Meiryo UI" panose="020B0604030504040204" pitchFamily="50" charset="-128"/>
              </a:defRPr>
            </a:lvl4pPr>
            <a:lvl5pPr>
              <a:lnSpc>
                <a:spcPct val="100000"/>
              </a:lnSpc>
              <a:spcBef>
                <a:spcPts val="0"/>
              </a:spcBef>
              <a:spcAft>
                <a:spcPts val="300"/>
              </a:spcAft>
              <a:defRPr sz="1200">
                <a:latin typeface="Meiryo UI" panose="020B0604030504040204" pitchFamily="50" charset="-128"/>
                <a:ea typeface="Meiryo UI" panose="020B0604030504040204"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9" name="コンテンツ プレースホルダー 3"/>
          <p:cNvSpPr>
            <a:spLocks noGrp="1"/>
          </p:cNvSpPr>
          <p:nvPr>
            <p:ph sz="half" idx="13"/>
          </p:nvPr>
        </p:nvSpPr>
        <p:spPr>
          <a:xfrm>
            <a:off x="112437" y="838562"/>
            <a:ext cx="720000" cy="720000"/>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0" name="コンテンツ プレースホルダー 3"/>
          <p:cNvSpPr>
            <a:spLocks noGrp="1"/>
          </p:cNvSpPr>
          <p:nvPr>
            <p:ph sz="half" idx="14"/>
          </p:nvPr>
        </p:nvSpPr>
        <p:spPr>
          <a:xfrm>
            <a:off x="927445" y="838562"/>
            <a:ext cx="8865912" cy="720000"/>
          </a:xfrm>
        </p:spPr>
        <p:txBody>
          <a:bodyPr anchor="ctr">
            <a:noAutofit/>
          </a:bodyPr>
          <a:lstStyle>
            <a:lvl1pPr>
              <a:defRPr sz="1600" b="1">
                <a:solidFill>
                  <a:schemeClr val="tx1">
                    <a:lumMod val="85000"/>
                    <a:lumOff val="15000"/>
                  </a:schemeClr>
                </a:solidFill>
                <a:latin typeface="Meiryo UI" panose="020B0604030504040204" pitchFamily="50" charset="-128"/>
                <a:ea typeface="Meiryo UI" panose="020B0604030504040204" pitchFamily="50" charset="-128"/>
              </a:defRPr>
            </a:lvl1pPr>
            <a:lvl2pPr>
              <a:defRPr sz="1600" b="1">
                <a:solidFill>
                  <a:schemeClr val="tx1">
                    <a:lumMod val="85000"/>
                    <a:lumOff val="15000"/>
                  </a:schemeClr>
                </a:solidFill>
                <a:latin typeface="Meiryo UI" panose="020B0604030504040204" pitchFamily="50" charset="-128"/>
                <a:ea typeface="Meiryo UI" panose="020B0604030504040204" pitchFamily="50" charset="-128"/>
              </a:defRPr>
            </a:lvl2pPr>
            <a:lvl3pPr>
              <a:defRPr sz="1600" b="1">
                <a:solidFill>
                  <a:schemeClr val="tx1">
                    <a:lumMod val="85000"/>
                    <a:lumOff val="15000"/>
                  </a:schemeClr>
                </a:solidFill>
                <a:latin typeface="Meiryo UI" panose="020B0604030504040204" pitchFamily="50" charset="-128"/>
                <a:ea typeface="Meiryo UI" panose="020B0604030504040204" pitchFamily="50" charset="-128"/>
              </a:defRPr>
            </a:lvl3pPr>
            <a:lvl4pPr>
              <a:defRPr sz="1600" b="1">
                <a:solidFill>
                  <a:schemeClr val="tx1">
                    <a:lumMod val="85000"/>
                    <a:lumOff val="15000"/>
                  </a:schemeClr>
                </a:solidFill>
                <a:latin typeface="Meiryo UI" panose="020B0604030504040204" pitchFamily="50" charset="-128"/>
                <a:ea typeface="Meiryo UI" panose="020B0604030504040204" pitchFamily="50" charset="-128"/>
              </a:defRPr>
            </a:lvl4pPr>
            <a:lvl5pPr>
              <a:defRPr sz="1600" b="1">
                <a:solidFill>
                  <a:schemeClr val="tx1">
                    <a:lumMod val="85000"/>
                    <a:lumOff val="15000"/>
                  </a:schemeClr>
                </a:solidFill>
                <a:latin typeface="Meiryo UI" panose="020B0604030504040204" pitchFamily="50" charset="-128"/>
                <a:ea typeface="Meiryo UI" panose="020B0604030504040204" pitchFamily="50"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1" name="コンテンツ プレースホルダー 3"/>
          <p:cNvSpPr>
            <a:spLocks noGrp="1"/>
          </p:cNvSpPr>
          <p:nvPr>
            <p:ph sz="half" idx="15"/>
          </p:nvPr>
        </p:nvSpPr>
        <p:spPr>
          <a:xfrm>
            <a:off x="5048872" y="1647825"/>
            <a:ext cx="4804120" cy="5143500"/>
          </a:xfrm>
          <a:ln>
            <a:solidFill>
              <a:schemeClr val="accent1">
                <a:lumMod val="75000"/>
              </a:schemeClr>
            </a:solidFill>
            <a:prstDash val="sysDash"/>
          </a:ln>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a:xfrm>
            <a:off x="8734114" y="98977"/>
            <a:ext cx="1118878" cy="365125"/>
          </a:xfrm>
          <a:solidFill>
            <a:schemeClr val="bg1"/>
          </a:solidFill>
        </p:spPr>
        <p:style>
          <a:lnRef idx="2">
            <a:schemeClr val="accent1"/>
          </a:lnRef>
          <a:fillRef idx="1">
            <a:schemeClr val="lt1"/>
          </a:fillRef>
          <a:effectRef idx="0">
            <a:schemeClr val="accent1"/>
          </a:effectRef>
          <a:fontRef idx="none"/>
        </p:style>
        <p:txBody>
          <a:bodyPr/>
          <a:lstStyle>
            <a:lvl1pPr algn="ctr">
              <a:defRPr b="1">
                <a:solidFill>
                  <a:schemeClr val="tx1"/>
                </a:solidFill>
                <a:latin typeface="Meiryo UI" panose="020B0604030504040204" pitchFamily="50" charset="-128"/>
                <a:ea typeface="Meiryo UI" panose="020B0604030504040204" pitchFamily="50" charset="-128"/>
              </a:defRPr>
            </a:lvl1pPr>
          </a:lstStyle>
          <a:p>
            <a:fld id="{370982FC-8480-46E8-A234-72C222607BBB}" type="slidenum">
              <a:rPr lang="ja-JP" altLang="en-US" smtClean="0"/>
              <a:pPr/>
              <a:t>‹#›</a:t>
            </a:fld>
            <a:endParaRPr lang="ja-JP" altLang="en-US"/>
          </a:p>
        </p:txBody>
      </p:sp>
    </p:spTree>
    <p:extLst>
      <p:ext uri="{BB962C8B-B14F-4D97-AF65-F5344CB8AC3E}">
        <p14:creationId xmlns:p14="http://schemas.microsoft.com/office/powerpoint/2010/main" val="3680522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456478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946773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4262003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1202630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7"/>
            <a:ext cx="4376870" cy="639763"/>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5" y="1535117"/>
            <a:ext cx="4378590" cy="639763"/>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8C6417A-0290-4F4C-A619-13D5E60C9DB3}"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603806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30321922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1021796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2718948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2446912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1045382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2257186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178A9CA-2A67-41AA-A9B6-89A987A8A7E0}" type="datetimeFigureOut">
              <a:rPr kumimoji="1" lang="ja-JP" altLang="en-US" smtClean="0"/>
              <a:t>2019/7/22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356654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55210E1-7510-4139-A653-1480721F8E66}"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72617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AEC3700-F350-497D-8C31-25F14E3E2EE6}"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96804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1"/>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0" y="1435104"/>
            <a:ext cx="3259006" cy="4691063"/>
          </a:xfrm>
        </p:spPr>
        <p:txBody>
          <a:bodyPr/>
          <a:lstStyle>
            <a:lvl1pPr marL="0" indent="0">
              <a:buNone/>
              <a:defRPr sz="1400"/>
            </a:lvl1pPr>
            <a:lvl2pPr marL="457200" indent="0">
              <a:buNone/>
              <a:defRPr sz="1200"/>
            </a:lvl2pPr>
            <a:lvl3pPr marL="914400" indent="0">
              <a:buNone/>
              <a:defRPr sz="11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AE05357-B0A1-4A6F-A57B-6AEE7C6315C9}"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62815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719"/>
            <a:ext cx="5943600" cy="566739"/>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3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457"/>
            <a:ext cx="5943600" cy="804863"/>
          </a:xfrm>
        </p:spPr>
        <p:txBody>
          <a:bodyPr/>
          <a:lstStyle>
            <a:lvl1pPr marL="0" indent="0">
              <a:buNone/>
              <a:defRPr sz="1400"/>
            </a:lvl1pPr>
            <a:lvl2pPr marL="457200" indent="0">
              <a:buNone/>
              <a:defRPr sz="1200"/>
            </a:lvl2pPr>
            <a:lvl3pPr marL="914400" indent="0">
              <a:buNone/>
              <a:defRPr sz="11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02CA08AD-8667-479F-BB99-989F2A23BE1A}"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766346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7"/>
            <a:ext cx="8915400" cy="1143000"/>
          </a:xfrm>
          <a:prstGeom prst="rect">
            <a:avLst/>
          </a:prstGeom>
        </p:spPr>
        <p:txBody>
          <a:bodyPr vert="horz" lIns="91419" tIns="45709" rIns="91419" bIns="45709"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6"/>
            <a:ext cx="8915400" cy="4525963"/>
          </a:xfrm>
          <a:prstGeom prst="rect">
            <a:avLst/>
          </a:prstGeom>
        </p:spPr>
        <p:txBody>
          <a:bodyPr vert="horz" lIns="91419" tIns="45709" rIns="91419" bIns="45709"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95300" y="6356501"/>
            <a:ext cx="2311400" cy="365125"/>
          </a:xfrm>
          <a:prstGeom prst="rect">
            <a:avLst/>
          </a:prstGeom>
        </p:spPr>
        <p:txBody>
          <a:bodyPr vert="horz" lIns="91419" tIns="45709" rIns="91419" bIns="45709" rtlCol="0" anchor="ctr"/>
          <a:lstStyle>
            <a:lvl1pPr algn="l">
              <a:defRPr sz="1200">
                <a:solidFill>
                  <a:schemeClr val="tx1">
                    <a:tint val="75000"/>
                  </a:schemeClr>
                </a:solidFill>
              </a:defRPr>
            </a:lvl1p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384550" y="6356501"/>
            <a:ext cx="3136900" cy="365125"/>
          </a:xfrm>
          <a:prstGeom prst="rect">
            <a:avLst/>
          </a:prstGeom>
        </p:spPr>
        <p:txBody>
          <a:bodyPr vert="horz" lIns="91419" tIns="45709" rIns="91419" bIns="45709"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7099300" y="6356501"/>
            <a:ext cx="2311400" cy="365125"/>
          </a:xfrm>
          <a:prstGeom prst="rect">
            <a:avLst/>
          </a:prstGeom>
        </p:spPr>
        <p:txBody>
          <a:bodyPr vert="horz" lIns="91419" tIns="45709" rIns="91419" bIns="45709"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14404917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95" r:id="rId13"/>
    <p:sldLayoutId id="2147484196" r:id="rId14"/>
    <p:sldLayoutId id="2147483673" r:id="rId15"/>
    <p:sldLayoutId id="2147483660" r:id="rId16"/>
    <p:sldLayoutId id="2147484244" r:id="rId17"/>
  </p:sldLayoutIdLst>
  <p:hf hdr="0" ftr="0" dt="0"/>
  <p:txStyles>
    <p:titleStyle>
      <a:lvl1pPr algn="ctr" defTabSz="913765" rtl="0" eaLnBrk="1" latinLnBrk="0" hangingPunct="1">
        <a:spcBef>
          <a:spcPct val="0"/>
        </a:spcBef>
        <a:buNone/>
        <a:defRPr kumimoji="1" sz="43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kumimoji="1" sz="23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66AC6-1490-485A-97FB-0DBA6197B14A}" type="datetime1">
              <a:rPr kumimoji="1" lang="ja-JP" altLang="en-US" smtClean="0"/>
              <a:t>2019/7/22</a:t>
            </a:fld>
            <a:endParaRPr kumimoji="1" lang="ja-JP" altLang="en-US" dirty="0"/>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7594600" y="6473826"/>
            <a:ext cx="2311400" cy="365125"/>
          </a:xfrm>
          <a:prstGeom prst="rect">
            <a:avLst/>
          </a:prstGeom>
        </p:spPr>
        <p:txBody>
          <a:bodyPr vert="horz" lIns="91440" tIns="45720" rIns="91440" bIns="45720" rtlCol="0" anchor="ctr"/>
          <a:lstStyle>
            <a:lvl1pPr algn="r">
              <a:defRPr sz="1000" b="1">
                <a:solidFill>
                  <a:schemeClr val="tx1"/>
                </a:solidFill>
                <a:latin typeface="Meiryo UI" panose="020B0604030504040204" pitchFamily="50" charset="-128"/>
                <a:ea typeface="Meiryo UI" panose="020B0604030504040204" pitchFamily="50" charset="-128"/>
              </a:defRPr>
            </a:lvl1pPr>
          </a:lstStyle>
          <a:p>
            <a:fld id="{48CC1641-A557-4CE5-8C8D-A8271667C983}" type="slidenum">
              <a:rPr kumimoji="1" lang="ja-JP" altLang="en-US" smtClean="0"/>
              <a:pPr/>
              <a:t>‹#›</a:t>
            </a:fld>
            <a:endParaRPr kumimoji="1" lang="ja-JP" altLang="en-US" dirty="0"/>
          </a:p>
        </p:txBody>
      </p:sp>
    </p:spTree>
    <p:extLst>
      <p:ext uri="{BB962C8B-B14F-4D97-AF65-F5344CB8AC3E}">
        <p14:creationId xmlns:p14="http://schemas.microsoft.com/office/powerpoint/2010/main" val="3708298368"/>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172" y="-8468"/>
            <a:ext cx="9935593"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60400" y="609600"/>
            <a:ext cx="6876689" cy="13208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0399" y="2160590"/>
            <a:ext cx="6876690" cy="38807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855696" y="6041364"/>
            <a:ext cx="7411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AEF7F-927D-4C2E-8CBF-59DCC33CF152}" type="datetime1">
              <a:rPr lang="ja-JP" altLang="en-US" smtClean="0">
                <a:solidFill>
                  <a:prstClr val="black">
                    <a:tint val="75000"/>
                  </a:prstClr>
                </a:solidFill>
              </a:rPr>
              <a:t>2019/7/22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660399" y="6041364"/>
            <a:ext cx="5008221"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981732" y="6041364"/>
            <a:ext cx="555358" cy="365125"/>
          </a:xfrm>
          <a:prstGeom prst="rect">
            <a:avLst/>
          </a:prstGeom>
        </p:spPr>
        <p:txBody>
          <a:bodyPr vert="horz" lIns="91440" tIns="45720" rIns="91440" bIns="45720" rtlCol="0" anchor="ctr"/>
          <a:lstStyle>
            <a:lvl1pPr algn="r">
              <a:defRPr sz="900">
                <a:solidFill>
                  <a:schemeClr val="accent1"/>
                </a:solidFill>
              </a:defRPr>
            </a:lvl1p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227107572"/>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 id="2147484230" r:id="rId16"/>
    <p:sldLayoutId id="2147484243" r:id="rId17"/>
  </p:sldLayoutIdLst>
  <p:hf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8A9CA-2A67-41AA-A9B6-89A987A8A7E0}" type="datetimeFigureOut">
              <a:rPr kumimoji="1" lang="ja-JP" altLang="en-US" smtClean="0"/>
              <a:t>2019/7/22</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CE5091-098A-4B8C-8DB3-57E51BA240AC}" type="slidenum">
              <a:rPr kumimoji="1" lang="ja-JP" altLang="en-US" smtClean="0"/>
              <a:t>‹#›</a:t>
            </a:fld>
            <a:endParaRPr kumimoji="1" lang="ja-JP" altLang="en-US"/>
          </a:p>
        </p:txBody>
      </p:sp>
    </p:spTree>
    <p:extLst>
      <p:ext uri="{BB962C8B-B14F-4D97-AF65-F5344CB8AC3E}">
        <p14:creationId xmlns:p14="http://schemas.microsoft.com/office/powerpoint/2010/main" val="3827146882"/>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seisakukikaku.metro.tokyo.jp/future_vision/output/index.html#firstPage" TargetMode="Externa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tmp"/></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24608" y="5301208"/>
            <a:ext cx="6912768" cy="446254"/>
          </a:xfrm>
          <a:prstGeom prst="rect">
            <a:avLst/>
          </a:prstGeom>
          <a:noFill/>
        </p:spPr>
        <p:txBody>
          <a:bodyPr wrap="square" lIns="91419" tIns="45709" rIns="91419" bIns="45709" rtlCol="0">
            <a:spAutoFit/>
          </a:bodyPr>
          <a:lstStyle/>
          <a:p>
            <a:pPr lvl="0" algn="ctr" fontAlgn="base">
              <a:spcBef>
                <a:spcPct val="20000"/>
              </a:spcBef>
              <a:spcAft>
                <a:spcPct val="0"/>
              </a:spcAft>
            </a:pPr>
            <a:r>
              <a:rPr lang="ja-JP" altLang="en-US" sz="23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大阪府企画室</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1"/>
          <p:cNvSpPr>
            <a:spLocks noGrp="1"/>
          </p:cNvSpPr>
          <p:nvPr/>
        </p:nvSpPr>
        <p:spPr>
          <a:xfrm>
            <a:off x="560512" y="1700808"/>
            <a:ext cx="8640960" cy="2880320"/>
          </a:xfrm>
          <a:prstGeom prst="rect">
            <a:avLst/>
          </a:prstGeom>
        </p:spPr>
        <p:txBody>
          <a:bodyPr vert="horz" lIns="91419" tIns="45709" rIns="91419" bIns="45709" rtlCol="0" anchor="ctr">
            <a:norm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a:lnSpc>
                <a:spcPct val="150000"/>
              </a:lnSpc>
            </a:pP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「万博のインパクトを活かした大阪の将来に向けたビジョン」の策定に向けた検討資料</a:t>
            </a:r>
            <a:endParaRPr lang="en-US" altLang="ja-JP" sz="28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（第１回有識者ＷＧ資料）</a:t>
            </a:r>
            <a:endParaRPr lang="en-US" altLang="ja-JP" sz="28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8561176" y="188640"/>
            <a:ext cx="1280592" cy="461643"/>
          </a:xfrm>
          <a:prstGeom prst="rect">
            <a:avLst/>
          </a:prstGeom>
          <a:noFill/>
          <a:ln>
            <a:solidFill>
              <a:schemeClr val="bg1"/>
            </a:solidFill>
          </a:ln>
        </p:spPr>
        <p:txBody>
          <a:bodyPr wrap="square" lIns="91419" tIns="45709" rIns="91419" bIns="45709" rtlCol="0">
            <a:spAutoFit/>
          </a:bodyPr>
          <a:lstStyle/>
          <a:p>
            <a:pPr lvl="0" algn="ctr" fontAlgn="base">
              <a:spcBef>
                <a:spcPct val="20000"/>
              </a:spcBef>
              <a:spcAft>
                <a:spcPct val="0"/>
              </a:spcAft>
            </a:pP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資料４</a:t>
            </a:r>
            <a:endPar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27038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33567" y="476672"/>
            <a:ext cx="9640486" cy="6463308"/>
          </a:xfrm>
          <a:prstGeom prst="rect">
            <a:avLst/>
          </a:prstGeom>
          <a:noFill/>
          <a:ln>
            <a:noFill/>
          </a:ln>
        </p:spPr>
        <p:txBody>
          <a:bodyPr wrap="square" rtlCol="0">
            <a:spAutoFit/>
          </a:bodyPr>
          <a:lstStyle/>
          <a:p>
            <a:pPr marL="268288" indent="-268288" defTabSz="457200"/>
            <a:r>
              <a:rPr lang="ja-JP" altLang="en-US" sz="1600" b="1" dirty="0" smtClean="0">
                <a:solidFill>
                  <a:schemeClr val="accent5">
                    <a:lumMod val="50000"/>
                  </a:schemeClr>
                </a:solidFill>
                <a:latin typeface="Meiryo UI" panose="020B0604030504040204" pitchFamily="50" charset="-128"/>
                <a:ea typeface="Meiryo UI" panose="020B0604030504040204" pitchFamily="50" charset="-128"/>
              </a:rPr>
              <a:t>東京未来ビジョン懇談会　</a:t>
            </a:r>
            <a:endParaRPr lang="en-US" altLang="ja-JP" sz="1200" b="1" dirty="0" smtClean="0">
              <a:solidFill>
                <a:schemeClr val="accent5">
                  <a:lumMod val="50000"/>
                </a:schemeClr>
              </a:solidFill>
              <a:latin typeface="Meiryo UI" panose="020B0604030504040204" pitchFamily="50" charset="-128"/>
              <a:ea typeface="Meiryo UI" panose="020B0604030504040204" pitchFamily="50" charset="-128"/>
            </a:endParaRPr>
          </a:p>
          <a:p>
            <a:pPr marL="268288" indent="-268288" defTabSz="457200"/>
            <a:r>
              <a:rPr lang="ja-JP" altLang="en-US" sz="1600" b="1" dirty="0">
                <a:solidFill>
                  <a:schemeClr val="accent5">
                    <a:lumMod val="50000"/>
                  </a:schemeClr>
                </a:solidFill>
                <a:latin typeface="Meiryo UI" panose="020B0604030504040204" pitchFamily="50" charset="-128"/>
                <a:ea typeface="Meiryo UI" panose="020B0604030504040204" pitchFamily="50" charset="-128"/>
              </a:rPr>
              <a:t>　</a:t>
            </a:r>
            <a:r>
              <a:rPr lang="ja-JP" altLang="en-US" sz="1600" b="1" dirty="0" smtClean="0">
                <a:solidFill>
                  <a:schemeClr val="accent5">
                    <a:lumMod val="50000"/>
                  </a:schemeClr>
                </a:solidFill>
                <a:latin typeface="Meiryo UI" panose="020B0604030504040204" pitchFamily="50" charset="-128"/>
                <a:ea typeface="Meiryo UI" panose="020B0604030504040204" pitchFamily="50" charset="-128"/>
              </a:rPr>
              <a:t>　→</a:t>
            </a:r>
            <a:r>
              <a:rPr lang="ja-JP" altLang="en-US" sz="1600" b="1" dirty="0">
                <a:solidFill>
                  <a:schemeClr val="accent5">
                    <a:lumMod val="50000"/>
                  </a:schemeClr>
                </a:solidFill>
                <a:latin typeface="Meiryo UI" panose="020B0604030504040204" pitchFamily="50" charset="-128"/>
                <a:ea typeface="Meiryo UI" panose="020B0604030504040204" pitchFamily="50" charset="-128"/>
              </a:rPr>
              <a:t>２０５０年頃の東京の姿を「２１世紀の豫言」として取りまとめ</a:t>
            </a:r>
            <a:r>
              <a:rPr lang="ja-JP" altLang="en-US" sz="1600" b="1" dirty="0" smtClean="0">
                <a:solidFill>
                  <a:schemeClr val="accent5">
                    <a:lumMod val="50000"/>
                  </a:schemeClr>
                </a:solidFill>
                <a:latin typeface="Meiryo UI" panose="020B0604030504040204" pitchFamily="50" charset="-128"/>
                <a:ea typeface="Meiryo UI" panose="020B0604030504040204" pitchFamily="50" charset="-128"/>
              </a:rPr>
              <a:t>。（</a:t>
            </a:r>
            <a:r>
              <a:rPr lang="en-US" altLang="ja-JP" sz="1600" b="1" dirty="0" smtClean="0">
                <a:solidFill>
                  <a:schemeClr val="accent5">
                    <a:lumMod val="50000"/>
                  </a:schemeClr>
                </a:solidFill>
                <a:latin typeface="Meiryo UI" panose="020B0604030504040204" pitchFamily="50" charset="-128"/>
                <a:ea typeface="Meiryo UI" panose="020B0604030504040204" pitchFamily="50" charset="-128"/>
              </a:rPr>
              <a:t>2018</a:t>
            </a:r>
            <a:r>
              <a:rPr lang="ja-JP" altLang="en-US" sz="1600" b="1" dirty="0" smtClean="0">
                <a:solidFill>
                  <a:schemeClr val="accent5">
                    <a:lumMod val="50000"/>
                  </a:schemeClr>
                </a:solidFill>
                <a:latin typeface="Meiryo UI" panose="020B0604030504040204" pitchFamily="50" charset="-128"/>
                <a:ea typeface="Meiryo UI" panose="020B0604030504040204" pitchFamily="50" charset="-128"/>
              </a:rPr>
              <a:t>年３月）</a:t>
            </a:r>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268288" indent="-268288" defTabSz="457200"/>
            <a:r>
              <a:rPr lang="ja-JP" altLang="en-US" sz="1600" b="1" dirty="0" smtClean="0">
                <a:solidFill>
                  <a:schemeClr val="accent5">
                    <a:lumMod val="50000"/>
                  </a:schemeClr>
                </a:solidFill>
                <a:latin typeface="Meiryo UI" panose="020B0604030504040204" pitchFamily="50" charset="-128"/>
                <a:ea typeface="Meiryo UI" panose="020B0604030504040204" pitchFamily="50" charset="-128"/>
              </a:rPr>
              <a:t>　</a:t>
            </a:r>
            <a:r>
              <a:rPr lang="ja-JP" altLang="en-US" sz="1600" dirty="0" smtClean="0">
                <a:solidFill>
                  <a:schemeClr val="accent5">
                    <a:lumMod val="50000"/>
                  </a:schemeClr>
                </a:solidFill>
                <a:latin typeface="Meiryo UI" panose="020B0604030504040204" pitchFamily="50" charset="-128"/>
                <a:ea typeface="Meiryo UI" panose="020B0604030504040204" pitchFamily="50" charset="-128"/>
              </a:rPr>
              <a:t>　</a:t>
            </a:r>
            <a:r>
              <a:rPr lang="en-US" altLang="ja-JP" sz="1400" dirty="0" smtClean="0">
                <a:solidFill>
                  <a:schemeClr val="accent5">
                    <a:lumMod val="50000"/>
                  </a:schemeClr>
                </a:solidFill>
                <a:latin typeface="Meiryo UI" panose="020B0604030504040204" pitchFamily="50" charset="-128"/>
                <a:ea typeface="Meiryo UI" panose="020B0604030504040204" pitchFamily="50" charset="-128"/>
              </a:rPr>
              <a:t>【</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策定趣旨</a:t>
            </a:r>
            <a:r>
              <a:rPr lang="en-US" altLang="ja-JP" sz="1400" dirty="0" smtClean="0">
                <a:solidFill>
                  <a:schemeClr val="accent5">
                    <a:lumMod val="50000"/>
                  </a:schemeClr>
                </a:solidFill>
                <a:latin typeface="Meiryo UI" panose="020B0604030504040204" pitchFamily="50" charset="-128"/>
                <a:ea typeface="Meiryo UI" panose="020B0604030504040204" pitchFamily="50" charset="-128"/>
              </a:rPr>
              <a:t>】</a:t>
            </a:r>
          </a:p>
          <a:p>
            <a:pPr marL="268288" indent="-268288" defTabSz="457200"/>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　　・人口減少・高齢化の進展。人口</a:t>
            </a:r>
            <a:r>
              <a:rPr lang="ja-JP" altLang="en-US" sz="1400" dirty="0">
                <a:solidFill>
                  <a:schemeClr val="accent5">
                    <a:lumMod val="50000"/>
                  </a:schemeClr>
                </a:solidFill>
                <a:latin typeface="Meiryo UI" panose="020B0604030504040204" pitchFamily="50" charset="-128"/>
                <a:ea typeface="Meiryo UI" panose="020B0604030504040204" pitchFamily="50" charset="-128"/>
              </a:rPr>
              <a:t>知能（ＡＩ）やＩｏＴといった科学技術の著しい</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進歩。</a:t>
            </a:r>
            <a:endParaRPr lang="en-US" altLang="ja-JP" sz="1400"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r>
              <a:rPr lang="ja-JP" altLang="en-US" sz="1400" dirty="0">
                <a:solidFill>
                  <a:schemeClr val="accent5">
                    <a:lumMod val="50000"/>
                  </a:schemeClr>
                </a:solidFill>
                <a:latin typeface="Meiryo UI" panose="020B0604030504040204" pitchFamily="50" charset="-128"/>
                <a:ea typeface="Meiryo UI" panose="020B0604030504040204" pitchFamily="50" charset="-128"/>
              </a:rPr>
              <a:t>　</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　・こう</a:t>
            </a:r>
            <a:r>
              <a:rPr lang="ja-JP" altLang="en-US" sz="1400" dirty="0">
                <a:solidFill>
                  <a:schemeClr val="accent5">
                    <a:lumMod val="50000"/>
                  </a:schemeClr>
                </a:solidFill>
                <a:latin typeface="Meiryo UI" panose="020B0604030504040204" pitchFamily="50" charset="-128"/>
                <a:ea typeface="Meiryo UI" panose="020B0604030504040204" pitchFamily="50" charset="-128"/>
              </a:rPr>
              <a:t>した中で持続的な発展を遂げ、世界をリードする都市であり続けるためには、東京の抱える課題の解決に全力で取り組むとともに、さらに長い目で、明るい未来の東京を考えていくこ</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とが不可欠</a:t>
            </a:r>
            <a:endParaRPr lang="en-US" altLang="ja-JP" sz="1400"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　　・</a:t>
            </a:r>
            <a:r>
              <a:rPr lang="en-US" altLang="ja-JP" sz="1400" dirty="0" smtClean="0">
                <a:solidFill>
                  <a:schemeClr val="accent5">
                    <a:lumMod val="50000"/>
                  </a:schemeClr>
                </a:solidFill>
                <a:latin typeface="Meiryo UI" panose="020B0604030504040204" pitchFamily="50" charset="-128"/>
                <a:ea typeface="Meiryo UI" panose="020B0604030504040204" pitchFamily="50" charset="-128"/>
              </a:rPr>
              <a:t>2020</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年</a:t>
            </a:r>
            <a:r>
              <a:rPr lang="ja-JP" altLang="en-US" sz="1400" dirty="0">
                <a:solidFill>
                  <a:schemeClr val="accent5">
                    <a:lumMod val="50000"/>
                  </a:schemeClr>
                </a:solidFill>
                <a:latin typeface="Meiryo UI" panose="020B0604030504040204" pitchFamily="50" charset="-128"/>
                <a:ea typeface="Meiryo UI" panose="020B0604030504040204" pitchFamily="50" charset="-128"/>
              </a:rPr>
              <a:t>の東京オリンピック・パラリンピック大会を経て１０年、２０年、さらに先の未来はどう</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なって</a:t>
            </a:r>
            <a:r>
              <a:rPr lang="ja-JP" altLang="en-US" sz="1400" dirty="0">
                <a:solidFill>
                  <a:schemeClr val="accent5">
                    <a:lumMod val="50000"/>
                  </a:schemeClr>
                </a:solidFill>
                <a:latin typeface="Meiryo UI" panose="020B0604030504040204" pitchFamily="50" charset="-128"/>
                <a:ea typeface="Meiryo UI" panose="020B0604030504040204" pitchFamily="50" charset="-128"/>
              </a:rPr>
              <a:t>いる</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のか。</a:t>
            </a:r>
            <a:endParaRPr lang="en-US" altLang="ja-JP" sz="1400"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r>
              <a:rPr lang="ja-JP" altLang="en-US" sz="1400" dirty="0">
                <a:solidFill>
                  <a:schemeClr val="accent5">
                    <a:lumMod val="50000"/>
                  </a:schemeClr>
                </a:solidFill>
                <a:latin typeface="Meiryo UI" panose="020B0604030504040204" pitchFamily="50" charset="-128"/>
                <a:ea typeface="Meiryo UI" panose="020B0604030504040204" pitchFamily="50" charset="-128"/>
              </a:rPr>
              <a:t>　</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　・自由</a:t>
            </a:r>
            <a:r>
              <a:rPr lang="ja-JP" altLang="en-US" sz="1400" dirty="0">
                <a:solidFill>
                  <a:schemeClr val="accent5">
                    <a:lumMod val="50000"/>
                  </a:schemeClr>
                </a:solidFill>
                <a:latin typeface="Meiryo UI" panose="020B0604030504040204" pitchFamily="50" charset="-128"/>
                <a:ea typeface="Meiryo UI" panose="020B0604030504040204" pitchFamily="50" charset="-128"/>
              </a:rPr>
              <a:t>な発想で、明るい未来を描いてみることは、都民の皆様に勇気と希望をもたらすとともに、斬新で夢のある政策の展開に</a:t>
            </a:r>
            <a:r>
              <a:rPr lang="ja-JP" altLang="en-US" sz="1400" dirty="0" smtClean="0">
                <a:solidFill>
                  <a:schemeClr val="accent5">
                    <a:lumMod val="50000"/>
                  </a:schemeClr>
                </a:solidFill>
                <a:latin typeface="Meiryo UI" panose="020B0604030504040204" pitchFamily="50" charset="-128"/>
                <a:ea typeface="Meiryo UI" panose="020B0604030504040204" pitchFamily="50" charset="-128"/>
              </a:rPr>
              <a:t>つなげる。</a:t>
            </a:r>
            <a:r>
              <a:rPr lang="ja-JP" altLang="en-US" sz="1600" b="1" dirty="0" smtClean="0">
                <a:solidFill>
                  <a:schemeClr val="accent5">
                    <a:lumMod val="50000"/>
                  </a:schemeClr>
                </a:solidFill>
                <a:latin typeface="Meiryo UI" panose="020B0604030504040204" pitchFamily="50" charset="-128"/>
                <a:ea typeface="Meiryo UI" panose="020B0604030504040204" pitchFamily="50" charset="-128"/>
              </a:rPr>
              <a:t>　</a:t>
            </a:r>
            <a:endParaRPr lang="en-US" altLang="ja-JP" sz="16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endParaRPr lang="en-US" altLang="ja-JP" sz="1600" b="1" dirty="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r>
              <a:rPr lang="ja-JP" altLang="en-US" sz="1600" b="1" dirty="0">
                <a:solidFill>
                  <a:schemeClr val="accent5">
                    <a:lumMod val="50000"/>
                  </a:schemeClr>
                </a:solidFill>
                <a:latin typeface="Meiryo UI" panose="020B0604030504040204" pitchFamily="50" charset="-128"/>
                <a:ea typeface="Meiryo UI" panose="020B0604030504040204" pitchFamily="50" charset="-128"/>
              </a:rPr>
              <a:t>　</a:t>
            </a:r>
            <a:r>
              <a:rPr lang="ja-JP" altLang="en-US" sz="1600" b="1" dirty="0" smtClean="0">
                <a:solidFill>
                  <a:schemeClr val="accent5">
                    <a:lumMod val="50000"/>
                  </a:schemeClr>
                </a:solidFill>
                <a:latin typeface="Meiryo UI" panose="020B0604030504040204" pitchFamily="50" charset="-128"/>
                <a:ea typeface="Meiryo UI" panose="020B0604030504040204" pitchFamily="50" charset="-128"/>
              </a:rPr>
              <a:t>　　　　　　　</a:t>
            </a:r>
            <a:r>
              <a:rPr lang="en-US" altLang="ja-JP" sz="1200" b="1" dirty="0" smtClean="0">
                <a:solidFill>
                  <a:schemeClr val="accent5">
                    <a:lumMod val="50000"/>
                  </a:schemeClr>
                </a:solidFill>
                <a:latin typeface="Meiryo UI" panose="020B0604030504040204" pitchFamily="50" charset="-128"/>
                <a:ea typeface="Meiryo UI" panose="020B0604030504040204" pitchFamily="50" charset="-128"/>
                <a:hlinkClick r:id="rId2"/>
              </a:rPr>
              <a:t>https</a:t>
            </a:r>
            <a:r>
              <a:rPr lang="en-US" altLang="ja-JP" sz="1200" b="1" dirty="0">
                <a:solidFill>
                  <a:schemeClr val="accent5">
                    <a:lumMod val="50000"/>
                  </a:schemeClr>
                </a:solidFill>
                <a:latin typeface="Meiryo UI" panose="020B0604030504040204" pitchFamily="50" charset="-128"/>
                <a:ea typeface="Meiryo UI" panose="020B0604030504040204" pitchFamily="50" charset="-128"/>
                <a:hlinkClick r:id="rId2"/>
              </a:rPr>
              <a:t>://</a:t>
            </a:r>
            <a:r>
              <a:rPr lang="en-US" altLang="ja-JP" sz="1200" b="1" dirty="0" smtClean="0">
                <a:solidFill>
                  <a:schemeClr val="accent5">
                    <a:lumMod val="50000"/>
                  </a:schemeClr>
                </a:solidFill>
                <a:latin typeface="Meiryo UI" panose="020B0604030504040204" pitchFamily="50" charset="-128"/>
                <a:ea typeface="Meiryo UI" panose="020B0604030504040204" pitchFamily="50" charset="-128"/>
                <a:hlinkClick r:id="rId2"/>
              </a:rPr>
              <a:t>www.seisakukikaku.metro.tokyo.jp/future_vision/output/index.html#firstPage</a:t>
            </a:r>
            <a:endParaRPr lang="en-US" altLang="ja-JP" sz="12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r>
              <a:rPr lang="ja-JP" altLang="en-US" sz="1200" b="1" dirty="0">
                <a:solidFill>
                  <a:schemeClr val="accent5">
                    <a:lumMod val="50000"/>
                  </a:schemeClr>
                </a:solidFill>
                <a:latin typeface="Meiryo UI" panose="020B0604030504040204" pitchFamily="50" charset="-128"/>
                <a:ea typeface="Meiryo UI" panose="020B0604030504040204" pitchFamily="50" charset="-128"/>
              </a:rPr>
              <a:t>　</a:t>
            </a:r>
            <a:r>
              <a:rPr lang="ja-JP" altLang="en-US" sz="1200" b="1" dirty="0" smtClean="0">
                <a:solidFill>
                  <a:schemeClr val="accent5">
                    <a:lumMod val="50000"/>
                  </a:schemeClr>
                </a:solidFill>
                <a:latin typeface="Meiryo UI" panose="020B0604030504040204" pitchFamily="50" charset="-128"/>
                <a:ea typeface="Meiryo UI" panose="020B0604030504040204" pitchFamily="50" charset="-128"/>
              </a:rPr>
              <a:t>　　</a:t>
            </a:r>
            <a:endParaRPr lang="en-US" altLang="ja-JP" sz="1200" b="1" dirty="0" smtClean="0">
              <a:solidFill>
                <a:schemeClr val="accent5">
                  <a:lumMod val="50000"/>
                </a:schemeClr>
              </a:solidFill>
              <a:latin typeface="Meiryo UI" panose="020B0604030504040204" pitchFamily="50" charset="-128"/>
              <a:ea typeface="Meiryo UI" panose="020B0604030504040204" pitchFamily="50" charset="-128"/>
            </a:endParaRPr>
          </a:p>
          <a:p>
            <a:pPr marL="363538" indent="-363538" defTabSz="457200"/>
            <a:r>
              <a:rPr lang="ja-JP" altLang="en-US" sz="1200" b="1" dirty="0">
                <a:solidFill>
                  <a:schemeClr val="accent5">
                    <a:lumMod val="50000"/>
                  </a:schemeClr>
                </a:solidFill>
                <a:latin typeface="Meiryo UI" panose="020B0604030504040204" pitchFamily="50" charset="-128"/>
                <a:ea typeface="Meiryo UI" panose="020B0604030504040204" pitchFamily="50" charset="-128"/>
              </a:rPr>
              <a:t>　</a:t>
            </a:r>
            <a:r>
              <a:rPr lang="ja-JP" altLang="en-US" sz="1200" b="1" dirty="0" smtClean="0">
                <a:solidFill>
                  <a:schemeClr val="accent5">
                    <a:lumMod val="50000"/>
                  </a:schemeClr>
                </a:solidFill>
                <a:latin typeface="Meiryo UI" panose="020B0604030504040204" pitchFamily="50" charset="-128"/>
                <a:ea typeface="Meiryo UI" panose="020B0604030504040204" pitchFamily="50" charset="-128"/>
              </a:rPr>
              <a:t>　　　　</a:t>
            </a:r>
            <a:endParaRPr lang="en-US" altLang="ja-JP" sz="1200" b="1" dirty="0" smtClean="0">
              <a:solidFill>
                <a:schemeClr val="accent5">
                  <a:lumMod val="50000"/>
                </a:schemeClr>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（参考）他の自治体の取組</a:t>
            </a:r>
          </a:p>
        </p:txBody>
      </p:sp>
      <p:sp>
        <p:nvSpPr>
          <p:cNvPr id="5"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6</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8664" y="2479638"/>
            <a:ext cx="5826636" cy="3526841"/>
          </a:xfrm>
          <a:prstGeom prst="rect">
            <a:avLst/>
          </a:prstGeom>
        </p:spPr>
      </p:pic>
    </p:spTree>
    <p:extLst>
      <p:ext uri="{BB962C8B-B14F-4D97-AF65-F5344CB8AC3E}">
        <p14:creationId xmlns:p14="http://schemas.microsoft.com/office/powerpoint/2010/main" val="1979253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134941176"/>
              </p:ext>
            </p:extLst>
          </p:nvPr>
        </p:nvGraphicFramePr>
        <p:xfrm>
          <a:off x="201282" y="620688"/>
          <a:ext cx="9505056" cy="5782545"/>
        </p:xfrm>
        <a:graphic>
          <a:graphicData uri="http://schemas.openxmlformats.org/drawingml/2006/table">
            <a:tbl>
              <a:tblPr firstRow="1" bandRow="1">
                <a:tableStyleId>{5C22544A-7EE6-4342-B048-85BDC9FD1C3A}</a:tableStyleId>
              </a:tblPr>
              <a:tblGrid>
                <a:gridCol w="1115022">
                  <a:extLst>
                    <a:ext uri="{9D8B030D-6E8A-4147-A177-3AD203B41FA5}">
                      <a16:colId xmlns:a16="http://schemas.microsoft.com/office/drawing/2014/main" val="485707189"/>
                    </a:ext>
                  </a:extLst>
                </a:gridCol>
                <a:gridCol w="2417785">
                  <a:extLst>
                    <a:ext uri="{9D8B030D-6E8A-4147-A177-3AD203B41FA5}">
                      <a16:colId xmlns:a16="http://schemas.microsoft.com/office/drawing/2014/main" val="4253974116"/>
                    </a:ext>
                  </a:extLst>
                </a:gridCol>
                <a:gridCol w="1237336">
                  <a:extLst>
                    <a:ext uri="{9D8B030D-6E8A-4147-A177-3AD203B41FA5}">
                      <a16:colId xmlns:a16="http://schemas.microsoft.com/office/drawing/2014/main" val="2366770560"/>
                    </a:ext>
                  </a:extLst>
                </a:gridCol>
                <a:gridCol w="4734913">
                  <a:extLst>
                    <a:ext uri="{9D8B030D-6E8A-4147-A177-3AD203B41FA5}">
                      <a16:colId xmlns:a16="http://schemas.microsoft.com/office/drawing/2014/main" val="3860286999"/>
                    </a:ext>
                  </a:extLst>
                </a:gridCol>
              </a:tblGrid>
              <a:tr h="288032">
                <a:tc>
                  <a:txBody>
                    <a:bodyPr/>
                    <a:lstStyle/>
                    <a:p>
                      <a:pPr algn="ctr"/>
                      <a:r>
                        <a:rPr kumimoji="1" lang="ja-JP" altLang="en-US" sz="1600" dirty="0">
                          <a:latin typeface="Meiryo UI" panose="020B0604030504040204" pitchFamily="50" charset="-128"/>
                          <a:ea typeface="Meiryo UI" panose="020B0604030504040204" pitchFamily="50" charset="-128"/>
                        </a:rPr>
                        <a:t>自治体名</a:t>
                      </a:r>
                    </a:p>
                  </a:txBody>
                  <a:tcPr/>
                </a:tc>
                <a:tc>
                  <a:txBody>
                    <a:bodyPr/>
                    <a:lstStyle/>
                    <a:p>
                      <a:pPr algn="ctr"/>
                      <a:r>
                        <a:rPr kumimoji="1" lang="ja-JP" altLang="en-US" sz="1600" dirty="0">
                          <a:latin typeface="Meiryo UI" panose="020B0604030504040204" pitchFamily="50" charset="-128"/>
                          <a:ea typeface="Meiryo UI" panose="020B0604030504040204" pitchFamily="50" charset="-128"/>
                        </a:rPr>
                        <a:t>計画名等</a:t>
                      </a:r>
                    </a:p>
                  </a:txBody>
                  <a:tcPr/>
                </a:tc>
                <a:tc>
                  <a:txBody>
                    <a:bodyPr/>
                    <a:lstStyle/>
                    <a:p>
                      <a:pPr algn="ctr"/>
                      <a:r>
                        <a:rPr kumimoji="1" lang="ja-JP" altLang="en-US" sz="1600" dirty="0">
                          <a:latin typeface="Meiryo UI" panose="020B0604030504040204" pitchFamily="50" charset="-128"/>
                          <a:ea typeface="Meiryo UI" panose="020B0604030504040204" pitchFamily="50" charset="-128"/>
                        </a:rPr>
                        <a:t>目標年次</a:t>
                      </a:r>
                    </a:p>
                  </a:txBody>
                  <a:tcPr/>
                </a:tc>
                <a:tc>
                  <a:txBody>
                    <a:bodyPr/>
                    <a:lstStyle/>
                    <a:p>
                      <a:pPr algn="ctr"/>
                      <a:r>
                        <a:rPr kumimoji="1" lang="ja-JP" altLang="en-US" sz="1600" dirty="0">
                          <a:latin typeface="Meiryo UI" panose="020B0604030504040204" pitchFamily="50" charset="-128"/>
                          <a:ea typeface="Meiryo UI" panose="020B0604030504040204" pitchFamily="50" charset="-128"/>
                        </a:rPr>
                        <a:t>主なポイント</a:t>
                      </a:r>
                    </a:p>
                  </a:txBody>
                  <a:tcPr/>
                </a:tc>
                <a:extLst>
                  <a:ext uri="{0D108BD9-81ED-4DB2-BD59-A6C34878D82A}">
                    <a16:rowId xmlns:a16="http://schemas.microsoft.com/office/drawing/2014/main" val="4119436279"/>
                  </a:ext>
                </a:extLst>
              </a:tr>
              <a:tr h="902253">
                <a:tc>
                  <a:txBody>
                    <a:bodyPr/>
                    <a:lstStyle/>
                    <a:p>
                      <a:pPr algn="ctr"/>
                      <a:r>
                        <a:rPr kumimoji="1" lang="ja-JP" altLang="en-US" sz="1400" dirty="0">
                          <a:latin typeface="Meiryo UI" panose="020B0604030504040204" pitchFamily="50" charset="-128"/>
                          <a:ea typeface="Meiryo UI" panose="020B0604030504040204" pitchFamily="50" charset="-128"/>
                        </a:rPr>
                        <a:t>山梨県</a:t>
                      </a:r>
                    </a:p>
                  </a:txBody>
                  <a:tcPr anchor="ctr"/>
                </a:tc>
                <a:tc>
                  <a:txBody>
                    <a:bodyPr/>
                    <a:lstStyle/>
                    <a:p>
                      <a:r>
                        <a:rPr lang="zh-TW" altLang="en-US" sz="1400" dirty="0">
                          <a:latin typeface="Meiryo UI" panose="020B0604030504040204" pitchFamily="50" charset="-128"/>
                          <a:ea typeface="Meiryo UI" panose="020B0604030504040204" pitchFamily="50" charset="-128"/>
                        </a:rPr>
                        <a:t>山梨県総合計画</a:t>
                      </a:r>
                      <a:r>
                        <a:rPr lang="en-US" altLang="zh-TW" sz="1400" dirty="0">
                          <a:latin typeface="Meiryo UI" panose="020B0604030504040204" pitchFamily="50" charset="-128"/>
                          <a:ea typeface="Meiryo UI" panose="020B0604030504040204" pitchFamily="50" charset="-128"/>
                        </a:rPr>
                        <a:t>(</a:t>
                      </a:r>
                      <a:r>
                        <a:rPr lang="zh-TW" altLang="en-US" sz="1400" dirty="0">
                          <a:latin typeface="Meiryo UI" panose="020B0604030504040204" pitchFamily="50" charset="-128"/>
                          <a:ea typeface="Meiryo UI" panose="020B0604030504040204" pitchFamily="50" charset="-128"/>
                        </a:rPr>
                        <a:t>暫定版</a:t>
                      </a:r>
                      <a:r>
                        <a:rPr lang="en-US" altLang="zh-TW" sz="1400" dirty="0" smtClean="0">
                          <a:latin typeface="Meiryo UI" panose="020B0604030504040204" pitchFamily="50" charset="-128"/>
                          <a:ea typeface="Meiryo UI" panose="020B0604030504040204" pitchFamily="50" charset="-128"/>
                        </a:rPr>
                        <a:t>)</a:t>
                      </a:r>
                    </a:p>
                    <a:p>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R1.6</a:t>
                      </a:r>
                      <a:r>
                        <a:rPr lang="ja-JP" altLang="en-US" sz="1400" dirty="0" smtClean="0">
                          <a:latin typeface="Meiryo UI" panose="020B0604030504040204" pitchFamily="50" charset="-128"/>
                          <a:ea typeface="Meiryo UI" panose="020B0604030504040204" pitchFamily="50" charset="-128"/>
                        </a:rPr>
                        <a:t>策定）</a:t>
                      </a:r>
                      <a:endParaRPr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400" dirty="0">
                          <a:latin typeface="Meiryo UI" panose="020B0604030504040204" pitchFamily="50" charset="-128"/>
                          <a:ea typeface="Meiryo UI" panose="020B0604030504040204" pitchFamily="50" charset="-128"/>
                        </a:rPr>
                        <a:t>2040</a:t>
                      </a:r>
                      <a:r>
                        <a:rPr lang="ja-JP" altLang="en-US" sz="1400" dirty="0">
                          <a:latin typeface="Meiryo UI" panose="020B0604030504040204" pitchFamily="50" charset="-128"/>
                          <a:ea typeface="Meiryo UI" panose="020B0604030504040204" pitchFamily="50" charset="-128"/>
                        </a:rPr>
                        <a:t>年頃</a:t>
                      </a:r>
                    </a:p>
                  </a:txBody>
                  <a:tcPr anchor="ctr"/>
                </a:tc>
                <a:tc>
                  <a:txBody>
                    <a:bodyPr/>
                    <a:lstStyle/>
                    <a:p>
                      <a:r>
                        <a:rPr kumimoji="1" lang="ja-JP" altLang="en-US" sz="1400" dirty="0">
                          <a:latin typeface="Meiryo UI" panose="020B0604030504040204" pitchFamily="50" charset="-128"/>
                          <a:ea typeface="Meiryo UI" panose="020B0604030504040204" pitchFamily="50" charset="-128"/>
                        </a:rPr>
                        <a:t>・リニア中央新幹線の開業や技術革新といった</a:t>
                      </a:r>
                      <a:r>
                        <a:rPr kumimoji="1" lang="ja-JP" altLang="en-US" sz="1400" dirty="0" smtClean="0">
                          <a:latin typeface="Meiryo UI" panose="020B0604030504040204" pitchFamily="50" charset="-128"/>
                          <a:ea typeface="Meiryo UI" panose="020B0604030504040204" pitchFamily="50" charset="-128"/>
                        </a:rPr>
                        <a:t>変化</a:t>
                      </a:r>
                      <a:r>
                        <a:rPr kumimoji="1" lang="ja-JP" altLang="en-US" sz="1400" dirty="0">
                          <a:latin typeface="Meiryo UI" panose="020B0604030504040204" pitchFamily="50" charset="-128"/>
                          <a:ea typeface="Meiryo UI" panose="020B0604030504040204" pitchFamily="50" charset="-128"/>
                        </a:rPr>
                        <a:t>　に対応し、「県民一人ひとりが豊かさを実感</a:t>
                      </a:r>
                      <a:r>
                        <a:rPr kumimoji="1" lang="ja-JP" altLang="en-US" sz="1400" dirty="0" smtClean="0">
                          <a:latin typeface="Meiryo UI" panose="020B0604030504040204" pitchFamily="50" charset="-128"/>
                          <a:ea typeface="Meiryo UI" panose="020B0604030504040204" pitchFamily="50" charset="-128"/>
                        </a:rPr>
                        <a:t>できる</a:t>
                      </a:r>
                      <a:r>
                        <a:rPr kumimoji="1" lang="ja-JP" altLang="en-US" sz="1400" dirty="0">
                          <a:latin typeface="Meiryo UI" panose="020B0604030504040204" pitchFamily="50" charset="-128"/>
                          <a:ea typeface="Meiryo UI" panose="020B0604030504040204" pitchFamily="50" charset="-128"/>
                        </a:rPr>
                        <a:t>やまなし」の実現をめざす。</a:t>
                      </a:r>
                    </a:p>
                  </a:txBody>
                  <a:tcPr/>
                </a:tc>
                <a:extLst>
                  <a:ext uri="{0D108BD9-81ED-4DB2-BD59-A6C34878D82A}">
                    <a16:rowId xmlns:a16="http://schemas.microsoft.com/office/drawing/2014/main" val="3856968579"/>
                  </a:ext>
                </a:extLst>
              </a:tr>
              <a:tr h="1165411">
                <a:tc>
                  <a:txBody>
                    <a:bodyPr/>
                    <a:lstStyle/>
                    <a:p>
                      <a:pPr algn="ctr"/>
                      <a:r>
                        <a:rPr kumimoji="1" lang="ja-JP" altLang="en-US" sz="1400" dirty="0">
                          <a:latin typeface="Meiryo UI" panose="020B0604030504040204" pitchFamily="50" charset="-128"/>
                          <a:ea typeface="Meiryo UI" panose="020B0604030504040204" pitchFamily="50" charset="-128"/>
                        </a:rPr>
                        <a:t>富山県</a:t>
                      </a:r>
                    </a:p>
                  </a:txBody>
                  <a:tcPr anchor="ctr"/>
                </a:tc>
                <a:tc>
                  <a:txBody>
                    <a:bodyPr/>
                    <a:lstStyle/>
                    <a:p>
                      <a:r>
                        <a:rPr lang="ja-JP" altLang="en-US" sz="1400" dirty="0">
                          <a:latin typeface="Meiryo UI" panose="020B0604030504040204" pitchFamily="50" charset="-128"/>
                          <a:ea typeface="Meiryo UI" panose="020B0604030504040204" pitchFamily="50" charset="-128"/>
                        </a:rPr>
                        <a:t>富山県経済・文化長期</a:t>
                      </a:r>
                      <a:r>
                        <a:rPr lang="ja-JP" altLang="en-US" sz="1400" dirty="0" smtClean="0">
                          <a:latin typeface="Meiryo UI" panose="020B0604030504040204" pitchFamily="50" charset="-128"/>
                          <a:ea typeface="Meiryo UI" panose="020B0604030504040204" pitchFamily="50" charset="-128"/>
                        </a:rPr>
                        <a:t>ビジョン</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H28.9</a:t>
                      </a:r>
                      <a:r>
                        <a:rPr lang="ja-JP" altLang="en-US" sz="1400" dirty="0" smtClean="0">
                          <a:latin typeface="Meiryo UI" panose="020B0604030504040204" pitchFamily="50" charset="-128"/>
                          <a:ea typeface="Meiryo UI" panose="020B0604030504040204" pitchFamily="50" charset="-128"/>
                        </a:rPr>
                        <a:t>策定）</a:t>
                      </a:r>
                      <a:endParaRPr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400" dirty="0">
                          <a:latin typeface="Meiryo UI" panose="020B0604030504040204" pitchFamily="50" charset="-128"/>
                          <a:ea typeface="Meiryo UI" panose="020B0604030504040204" pitchFamily="50" charset="-128"/>
                        </a:rPr>
                        <a:t>2045</a:t>
                      </a:r>
                      <a:r>
                        <a:rPr lang="ja-JP" altLang="en-US" sz="1400" dirty="0">
                          <a:latin typeface="Meiryo UI" panose="020B0604030504040204" pitchFamily="50" charset="-128"/>
                          <a:ea typeface="Meiryo UI" panose="020B0604030504040204" pitchFamily="50" charset="-128"/>
                        </a:rPr>
                        <a:t>年</a:t>
                      </a:r>
                    </a:p>
                  </a:txBody>
                  <a:tcPr anchor="ctr"/>
                </a:tc>
                <a:tc>
                  <a:txBody>
                    <a:bodyPr/>
                    <a:lstStyle/>
                    <a:p>
                      <a:r>
                        <a:rPr kumimoji="1" lang="ja-JP" altLang="en-US" sz="1400" dirty="0">
                          <a:latin typeface="Meiryo UI" panose="020B0604030504040204" pitchFamily="50" charset="-128"/>
                          <a:ea typeface="Meiryo UI" panose="020B0604030504040204" pitchFamily="50" charset="-128"/>
                        </a:rPr>
                        <a:t>・北陸</a:t>
                      </a:r>
                      <a:r>
                        <a:rPr lang="ja-JP" altLang="en-US" sz="1400" dirty="0">
                          <a:latin typeface="Meiryo UI" panose="020B0604030504040204" pitchFamily="50" charset="-128"/>
                          <a:ea typeface="Meiryo UI" panose="020B0604030504040204" pitchFamily="50" charset="-128"/>
                        </a:rPr>
                        <a:t>新幹線開業後の「とやま新時代」の</a:t>
                      </a:r>
                      <a:r>
                        <a:rPr lang="ja-JP" altLang="en-US" sz="1400" dirty="0" smtClean="0">
                          <a:latin typeface="Meiryo UI" panose="020B0604030504040204" pitchFamily="50" charset="-128"/>
                          <a:ea typeface="Meiryo UI" panose="020B0604030504040204" pitchFamily="50" charset="-128"/>
                        </a:rPr>
                        <a:t>スタートに</a:t>
                      </a:r>
                      <a:r>
                        <a:rPr lang="ja-JP" altLang="en-US" sz="1400" dirty="0">
                          <a:latin typeface="Meiryo UI" panose="020B0604030504040204" pitchFamily="50" charset="-128"/>
                          <a:ea typeface="Meiryo UI" panose="020B0604030504040204" pitchFamily="50" charset="-128"/>
                        </a:rPr>
                        <a:t>あたり、「新たな価値創造</a:t>
                      </a:r>
                      <a:r>
                        <a:rPr lang="en-US" altLang="ja-JP" sz="1400" dirty="0">
                          <a:latin typeface="Meiryo UI" panose="020B0604030504040204" pitchFamily="50" charset="-128"/>
                          <a:ea typeface="Meiryo UI" panose="020B0604030504040204" pitchFamily="50" charset="-128"/>
                        </a:rPr>
                        <a:t>2045</a:t>
                      </a:r>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グローバル</a:t>
                      </a:r>
                      <a:r>
                        <a:rPr lang="ja-JP" altLang="en-US" sz="1400" dirty="0">
                          <a:latin typeface="Meiryo UI" panose="020B0604030504040204" pitchFamily="50" charset="-128"/>
                          <a:ea typeface="Meiryo UI" panose="020B0604030504040204" pitchFamily="50" charset="-128"/>
                        </a:rPr>
                        <a:t>＆ローカル</a:t>
                      </a:r>
                      <a:r>
                        <a:rPr lang="en-US" altLang="ja-JP" sz="1400" dirty="0">
                          <a:latin typeface="Meiryo UI" panose="020B0604030504040204" pitchFamily="50" charset="-128"/>
                          <a:ea typeface="Meiryo UI" panose="020B0604030504040204" pitchFamily="50" charset="-128"/>
                        </a:rPr>
                        <a:t>2045</a:t>
                      </a:r>
                      <a:r>
                        <a:rPr lang="ja-JP" altLang="en-US" sz="1400" dirty="0">
                          <a:latin typeface="Meiryo UI" panose="020B0604030504040204" pitchFamily="50" charset="-128"/>
                          <a:ea typeface="Meiryo UI" panose="020B0604030504040204" pitchFamily="50" charset="-128"/>
                        </a:rPr>
                        <a:t>」、「人、地域が輝く</a:t>
                      </a:r>
                      <a:r>
                        <a:rPr lang="en-US" altLang="ja-JP" sz="1400" dirty="0">
                          <a:latin typeface="Meiryo UI" panose="020B0604030504040204" pitchFamily="50" charset="-128"/>
                          <a:ea typeface="Meiryo UI" panose="020B0604030504040204" pitchFamily="50" charset="-128"/>
                        </a:rPr>
                        <a:t>2045</a:t>
                      </a: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を掲げる。</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06219919"/>
                  </a:ext>
                </a:extLst>
              </a:tr>
              <a:tr h="902253">
                <a:tc>
                  <a:txBody>
                    <a:bodyPr/>
                    <a:lstStyle/>
                    <a:p>
                      <a:pPr algn="ctr"/>
                      <a:r>
                        <a:rPr kumimoji="1" lang="ja-JP" altLang="en-US" sz="1400" dirty="0">
                          <a:latin typeface="Meiryo UI" panose="020B0604030504040204" pitchFamily="50" charset="-128"/>
                          <a:ea typeface="Meiryo UI" panose="020B0604030504040204" pitchFamily="50" charset="-128"/>
                        </a:rPr>
                        <a:t>京都府</a:t>
                      </a:r>
                    </a:p>
                  </a:txBody>
                  <a:tcPr anchor="ctr"/>
                </a:tc>
                <a:tc>
                  <a:txBody>
                    <a:bodyPr/>
                    <a:lstStyle/>
                    <a:p>
                      <a:r>
                        <a:rPr lang="zh-CN" altLang="en-US" sz="1400" dirty="0">
                          <a:latin typeface="Meiryo UI" panose="020B0604030504040204" pitchFamily="50" charset="-128"/>
                          <a:ea typeface="Meiryo UI" panose="020B0604030504040204" pitchFamily="50" charset="-128"/>
                        </a:rPr>
                        <a:t>京都府総合計画</a:t>
                      </a:r>
                      <a:r>
                        <a:rPr lang="en-US" altLang="zh-CN" sz="1400" dirty="0">
                          <a:latin typeface="Meiryo UI" panose="020B0604030504040204" pitchFamily="50" charset="-128"/>
                          <a:ea typeface="Meiryo UI" panose="020B0604030504040204" pitchFamily="50" charset="-128"/>
                        </a:rPr>
                        <a:t>(</a:t>
                      </a:r>
                      <a:r>
                        <a:rPr lang="zh-CN" altLang="en-US" sz="1400" dirty="0">
                          <a:latin typeface="Meiryo UI" panose="020B0604030504040204" pitchFamily="50" charset="-128"/>
                          <a:ea typeface="Meiryo UI" panose="020B0604030504040204" pitchFamily="50" charset="-128"/>
                        </a:rPr>
                        <a:t>仮称</a:t>
                      </a:r>
                      <a:r>
                        <a:rPr lang="en-US" altLang="zh-CN" sz="1400" dirty="0" smtClean="0">
                          <a:latin typeface="Meiryo UI" panose="020B0604030504040204" pitchFamily="50" charset="-128"/>
                          <a:ea typeface="Meiryo UI" panose="020B0604030504040204" pitchFamily="50" charset="-128"/>
                        </a:rPr>
                        <a:t>)</a:t>
                      </a:r>
                    </a:p>
                    <a:p>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R</a:t>
                      </a:r>
                      <a:r>
                        <a:rPr lang="ja-JP" altLang="en-US" sz="1400" dirty="0" smtClean="0">
                          <a:latin typeface="Meiryo UI" panose="020B0604030504040204" pitchFamily="50" charset="-128"/>
                          <a:ea typeface="Meiryo UI" panose="020B0604030504040204" pitchFamily="50" charset="-128"/>
                        </a:rPr>
                        <a:t>１年度策定予定）</a:t>
                      </a:r>
                      <a:endParaRPr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400" dirty="0">
                          <a:latin typeface="Meiryo UI" panose="020B0604030504040204" pitchFamily="50" charset="-128"/>
                          <a:ea typeface="Meiryo UI" panose="020B0604030504040204" pitchFamily="50" charset="-128"/>
                        </a:rPr>
                        <a:t>2040</a:t>
                      </a:r>
                      <a:r>
                        <a:rPr lang="ja-JP" altLang="en-US" sz="1400" dirty="0">
                          <a:latin typeface="Meiryo UI" panose="020B0604030504040204" pitchFamily="50" charset="-128"/>
                          <a:ea typeface="Meiryo UI" panose="020B0604030504040204" pitchFamily="50" charset="-128"/>
                        </a:rPr>
                        <a:t>年</a:t>
                      </a:r>
                    </a:p>
                  </a:txBody>
                  <a:tcPr anchor="ctr"/>
                </a:tc>
                <a:tc>
                  <a:txBody>
                    <a:bodyPr/>
                    <a:lstStyle/>
                    <a:p>
                      <a:r>
                        <a:rPr kumimoji="1" lang="ja-JP" altLang="en-US" sz="1400" dirty="0">
                          <a:latin typeface="Meiryo UI" panose="020B0604030504040204" pitchFamily="50" charset="-128"/>
                          <a:ea typeface="Meiryo UI" panose="020B0604030504040204" pitchFamily="50" charset="-128"/>
                        </a:rPr>
                        <a:t>・経済の量的拡大だけを追い求めるのではなく</a:t>
                      </a:r>
                      <a:r>
                        <a:rPr kumimoji="1" lang="ja-JP" altLang="en-US" sz="1400" dirty="0" smtClean="0">
                          <a:latin typeface="Meiryo UI" panose="020B0604030504040204" pitchFamily="50" charset="-128"/>
                          <a:ea typeface="Meiryo UI" panose="020B0604030504040204" pitchFamily="50" charset="-128"/>
                        </a:rPr>
                        <a:t>、 </a:t>
                      </a:r>
                      <a:r>
                        <a:rPr kumimoji="1" lang="en-US" altLang="ja-JP" sz="1400" dirty="0" smtClean="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「豊かさ」の価値を再創造し、高い理想と夢を</a:t>
                      </a:r>
                      <a:r>
                        <a:rPr kumimoji="1" lang="ja-JP" altLang="en-US" sz="1400" dirty="0" smtClean="0">
                          <a:latin typeface="Meiryo UI" panose="020B0604030504040204" pitchFamily="50" charset="-128"/>
                          <a:ea typeface="Meiryo UI" panose="020B0604030504040204" pitchFamily="50" charset="-128"/>
                        </a:rPr>
                        <a:t>掲げた</a:t>
                      </a:r>
                      <a:r>
                        <a:rPr kumimoji="1" lang="ja-JP" altLang="en-US" sz="1400" dirty="0">
                          <a:latin typeface="Meiryo UI" panose="020B0604030504040204" pitchFamily="50" charset="-128"/>
                          <a:ea typeface="Meiryo UI" panose="020B0604030504040204" pitchFamily="50" charset="-128"/>
                        </a:rPr>
                        <a:t>「京都モデル」で日本、世界をリード。</a:t>
                      </a:r>
                      <a:endParaRPr kumimoji="1" lang="en-US" altLang="ja-JP"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30897235"/>
                  </a:ext>
                </a:extLst>
              </a:tr>
              <a:tr h="639096">
                <a:tc>
                  <a:txBody>
                    <a:bodyPr/>
                    <a:lstStyle/>
                    <a:p>
                      <a:pPr algn="ctr"/>
                      <a:r>
                        <a:rPr kumimoji="1" lang="ja-JP" altLang="en-US" sz="1400" dirty="0">
                          <a:latin typeface="Meiryo UI" panose="020B0604030504040204" pitchFamily="50" charset="-128"/>
                          <a:ea typeface="Meiryo UI" panose="020B0604030504040204" pitchFamily="50" charset="-128"/>
                        </a:rPr>
                        <a:t>浜松市</a:t>
                      </a:r>
                    </a:p>
                  </a:txBody>
                  <a:tcPr anchor="ctr"/>
                </a:tc>
                <a:tc>
                  <a:txBody>
                    <a:bodyPr/>
                    <a:lstStyle/>
                    <a:p>
                      <a:r>
                        <a:rPr lang="ja-JP" altLang="en-US" sz="1400" dirty="0">
                          <a:latin typeface="Meiryo UI" panose="020B0604030504040204" pitchFamily="50" charset="-128"/>
                          <a:ea typeface="Meiryo UI" panose="020B0604030504040204" pitchFamily="50" charset="-128"/>
                        </a:rPr>
                        <a:t>浜松市未来</a:t>
                      </a:r>
                      <a:r>
                        <a:rPr lang="ja-JP" altLang="en-US" sz="1400" dirty="0" smtClean="0">
                          <a:latin typeface="Meiryo UI" panose="020B0604030504040204" pitchFamily="50" charset="-128"/>
                          <a:ea typeface="Meiryo UI" panose="020B0604030504040204" pitchFamily="50" charset="-128"/>
                        </a:rPr>
                        <a:t>ビジョン</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H26.12</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400" dirty="0">
                          <a:latin typeface="Meiryo UI" panose="020B0604030504040204" pitchFamily="50" charset="-128"/>
                          <a:ea typeface="Meiryo UI" panose="020B0604030504040204" pitchFamily="50" charset="-128"/>
                        </a:rPr>
                        <a:t>2045</a:t>
                      </a:r>
                      <a:r>
                        <a:rPr lang="ja-JP" altLang="en-US" sz="1400" dirty="0">
                          <a:latin typeface="Meiryo UI" panose="020B0604030504040204" pitchFamily="50" charset="-128"/>
                          <a:ea typeface="Meiryo UI" panose="020B0604030504040204" pitchFamily="50" charset="-128"/>
                        </a:rPr>
                        <a:t>年</a:t>
                      </a:r>
                    </a:p>
                  </a:txBody>
                  <a:tcPr anchor="ctr"/>
                </a:tc>
                <a:tc>
                  <a:txBody>
                    <a:bodyPr/>
                    <a:lstStyle/>
                    <a:p>
                      <a:r>
                        <a:rPr kumimoji="1" lang="ja-JP" altLang="en-US" sz="1400" dirty="0">
                          <a:latin typeface="Meiryo UI" panose="020B0604030504040204" pitchFamily="50" charset="-128"/>
                          <a:ea typeface="Meiryo UI" panose="020B0604030504040204" pitchFamily="50" charset="-128"/>
                        </a:rPr>
                        <a:t>・未来の浜松をつくるのは市民であり、市民協働</a:t>
                      </a:r>
                      <a:r>
                        <a:rPr kumimoji="1" lang="ja-JP" altLang="en-US" sz="1400" dirty="0" smtClean="0">
                          <a:latin typeface="Meiryo UI" panose="020B0604030504040204" pitchFamily="50" charset="-128"/>
                          <a:ea typeface="Meiryo UI" panose="020B0604030504040204" pitchFamily="50" charset="-128"/>
                        </a:rPr>
                        <a:t>で築く</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未来へかがやく創造都市・浜松</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をめざす。</a:t>
                      </a:r>
                    </a:p>
                  </a:txBody>
                  <a:tcPr/>
                </a:tc>
                <a:extLst>
                  <a:ext uri="{0D108BD9-81ED-4DB2-BD59-A6C34878D82A}">
                    <a16:rowId xmlns:a16="http://schemas.microsoft.com/office/drawing/2014/main" val="1471543710"/>
                  </a:ext>
                </a:extLst>
              </a:tr>
              <a:tr h="919126">
                <a:tc>
                  <a:txBody>
                    <a:bodyPr/>
                    <a:lstStyle/>
                    <a:p>
                      <a:pPr algn="ctr"/>
                      <a:r>
                        <a:rPr kumimoji="1" lang="ja-JP" altLang="en-US" sz="1400" dirty="0">
                          <a:latin typeface="Meiryo UI" panose="020B0604030504040204" pitchFamily="50" charset="-128"/>
                          <a:ea typeface="Meiryo UI" panose="020B0604030504040204" pitchFamily="50" charset="-128"/>
                        </a:rPr>
                        <a:t>大垣市</a:t>
                      </a:r>
                    </a:p>
                  </a:txBody>
                  <a:tcPr anchor="ctr"/>
                </a:tc>
                <a:tc>
                  <a:txBody>
                    <a:bodyPr/>
                    <a:lstStyle/>
                    <a:p>
                      <a:r>
                        <a:rPr lang="ja-JP" altLang="en-US" sz="1400" dirty="0">
                          <a:latin typeface="Meiryo UI" panose="020B0604030504040204" pitchFamily="50" charset="-128"/>
                          <a:ea typeface="Meiryo UI" panose="020B0604030504040204" pitchFamily="50" charset="-128"/>
                        </a:rPr>
                        <a:t>大垣市未来</a:t>
                      </a:r>
                      <a:r>
                        <a:rPr lang="ja-JP" altLang="en-US" sz="1400" dirty="0" smtClean="0">
                          <a:latin typeface="Meiryo UI" panose="020B0604030504040204" pitchFamily="50" charset="-128"/>
                          <a:ea typeface="Meiryo UI" panose="020B0604030504040204" pitchFamily="50" charset="-128"/>
                        </a:rPr>
                        <a:t>ビジョン</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H30.3</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400" dirty="0">
                          <a:latin typeface="Meiryo UI" panose="020B0604030504040204" pitchFamily="50" charset="-128"/>
                          <a:ea typeface="Meiryo UI" panose="020B0604030504040204" pitchFamily="50" charset="-128"/>
                        </a:rPr>
                        <a:t>2047</a:t>
                      </a:r>
                      <a:r>
                        <a:rPr lang="ja-JP" altLang="en-US" sz="1400" dirty="0">
                          <a:latin typeface="Meiryo UI" panose="020B0604030504040204" pitchFamily="50" charset="-128"/>
                          <a:ea typeface="Meiryo UI" panose="020B0604030504040204" pitchFamily="50" charset="-128"/>
                        </a:rPr>
                        <a:t>年</a:t>
                      </a:r>
                    </a:p>
                  </a:txBody>
                  <a:tcPr anchor="ctr"/>
                </a:tc>
                <a:tc>
                  <a:txBody>
                    <a:bodyPr/>
                    <a:lstStyle/>
                    <a:p>
                      <a:r>
                        <a:rPr kumimoji="1" lang="ja-JP" altLang="en-US" sz="1400" dirty="0">
                          <a:latin typeface="Meiryo UI" panose="020B0604030504040204" pitchFamily="50" charset="-128"/>
                          <a:ea typeface="Meiryo UI" panose="020B0604030504040204" pitchFamily="50" charset="-128"/>
                        </a:rPr>
                        <a:t>・現代の子どもたちが主役となる</a:t>
                      </a:r>
                      <a:r>
                        <a:rPr kumimoji="1" lang="en-US" altLang="ja-JP" sz="1400" dirty="0">
                          <a:latin typeface="Meiryo UI" panose="020B0604030504040204" pitchFamily="50" charset="-128"/>
                          <a:ea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rPr>
                        <a:t>年後の未来</a:t>
                      </a:r>
                      <a:r>
                        <a:rPr kumimoji="1" lang="ja-JP" altLang="en-US" sz="1400" dirty="0" smtClean="0">
                          <a:latin typeface="Meiryo UI" panose="020B0604030504040204" pitchFamily="50" charset="-128"/>
                          <a:ea typeface="Meiryo UI" panose="020B0604030504040204" pitchFamily="50" charset="-128"/>
                        </a:rPr>
                        <a:t>都市像</a:t>
                      </a:r>
                      <a:r>
                        <a:rPr kumimoji="1" lang="ja-JP" altLang="en-US" sz="1400" dirty="0">
                          <a:latin typeface="Meiryo UI" panose="020B0604030504040204" pitchFamily="50" charset="-128"/>
                          <a:ea typeface="Meiryo UI" panose="020B0604030504040204" pitchFamily="50" charset="-128"/>
                        </a:rPr>
                        <a:t>として、「みんなで創る　希望あふれる</a:t>
                      </a:r>
                      <a:r>
                        <a:rPr kumimoji="1" lang="ja-JP" altLang="en-US" sz="1400" dirty="0" smtClean="0">
                          <a:latin typeface="Meiryo UI" panose="020B0604030504040204" pitchFamily="50" charset="-128"/>
                          <a:ea typeface="Meiryo UI" panose="020B0604030504040204" pitchFamily="50" charset="-128"/>
                        </a:rPr>
                        <a:t>産業文化</a:t>
                      </a:r>
                      <a:r>
                        <a:rPr kumimoji="1" lang="ja-JP" altLang="en-US" sz="1400" dirty="0">
                          <a:latin typeface="Meiryo UI" panose="020B0604030504040204" pitchFamily="50" charset="-128"/>
                          <a:ea typeface="Meiryo UI" panose="020B0604030504040204" pitchFamily="50" charset="-128"/>
                        </a:rPr>
                        <a:t>都市」を設定。</a:t>
                      </a:r>
                    </a:p>
                  </a:txBody>
                  <a:tcPr/>
                </a:tc>
                <a:extLst>
                  <a:ext uri="{0D108BD9-81ED-4DB2-BD59-A6C34878D82A}">
                    <a16:rowId xmlns:a16="http://schemas.microsoft.com/office/drawing/2014/main" val="1588204033"/>
                  </a:ext>
                </a:extLst>
              </a:tr>
              <a:tr h="919126">
                <a:tc>
                  <a:txBody>
                    <a:bodyPr/>
                    <a:lstStyle/>
                    <a:p>
                      <a:pPr algn="ctr"/>
                      <a:r>
                        <a:rPr kumimoji="1" lang="ja-JP" altLang="en-US" sz="1400" dirty="0">
                          <a:latin typeface="Meiryo UI" panose="020B0604030504040204" pitchFamily="50" charset="-128"/>
                          <a:ea typeface="Meiryo UI" panose="020B0604030504040204" pitchFamily="50" charset="-128"/>
                        </a:rPr>
                        <a:t>長久手市</a:t>
                      </a:r>
                    </a:p>
                  </a:txBody>
                  <a:tcPr anchor="ctr"/>
                </a:tc>
                <a:tc>
                  <a:txBody>
                    <a:bodyPr/>
                    <a:lstStyle/>
                    <a:p>
                      <a:r>
                        <a:rPr kumimoji="1" lang="ja-JP" altLang="en-US" sz="1400" dirty="0">
                          <a:latin typeface="Meiryo UI" panose="020B0604030504040204" pitchFamily="50" charset="-128"/>
                          <a:ea typeface="Meiryo UI" panose="020B0604030504040204" pitchFamily="50" charset="-128"/>
                        </a:rPr>
                        <a:t>長久手未来まちづくり</a:t>
                      </a:r>
                      <a:r>
                        <a:rPr kumimoji="1" lang="ja-JP" altLang="en-US" sz="1400" dirty="0" smtClean="0">
                          <a:latin typeface="Meiryo UI" panose="020B0604030504040204" pitchFamily="50" charset="-128"/>
                          <a:ea typeface="Meiryo UI" panose="020B0604030504040204" pitchFamily="50" charset="-128"/>
                        </a:rPr>
                        <a:t>ビジョン</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H27.10</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400" dirty="0">
                          <a:latin typeface="Meiryo UI" panose="020B0604030504040204" pitchFamily="50" charset="-128"/>
                          <a:ea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rPr>
                        <a:t>年</a:t>
                      </a:r>
                    </a:p>
                  </a:txBody>
                  <a:tcPr anchor="ctr"/>
                </a:tc>
                <a:tc>
                  <a:txBody>
                    <a:bodyPr/>
                    <a:lstStyle/>
                    <a:p>
                      <a:r>
                        <a:rPr kumimoji="1" lang="ja-JP" altLang="en-US" sz="1400" dirty="0">
                          <a:latin typeface="Meiryo UI" panose="020B0604030504040204" pitchFamily="50" charset="-128"/>
                          <a:ea typeface="Meiryo UI" panose="020B0604030504040204" pitchFamily="50" charset="-128"/>
                        </a:rPr>
                        <a:t>・技術革新により発生が予想される</a:t>
                      </a:r>
                      <a:r>
                        <a:rPr kumimoji="1" lang="ja-JP" altLang="en-US" sz="1400" dirty="0" smtClean="0">
                          <a:latin typeface="Meiryo UI" panose="020B0604030504040204" pitchFamily="50" charset="-128"/>
                          <a:ea typeface="Meiryo UI" panose="020B0604030504040204" pitchFamily="50" charset="-128"/>
                        </a:rPr>
                        <a:t>コミュニケーション力</a:t>
                      </a:r>
                      <a:r>
                        <a:rPr kumimoji="1" lang="ja-JP" altLang="en-US" sz="1400" dirty="0">
                          <a:latin typeface="Meiryo UI" panose="020B0604030504040204" pitchFamily="50" charset="-128"/>
                          <a:ea typeface="Meiryo UI" panose="020B0604030504040204" pitchFamily="50" charset="-128"/>
                        </a:rPr>
                        <a:t>の低下や人とのつながりの希薄化に対応</a:t>
                      </a:r>
                      <a:r>
                        <a:rPr kumimoji="1" lang="ja-JP" altLang="en-US" sz="1400" dirty="0" smtClean="0">
                          <a:latin typeface="Meiryo UI" panose="020B0604030504040204" pitchFamily="50" charset="-128"/>
                          <a:ea typeface="Meiryo UI" panose="020B0604030504040204" pitchFamily="50" charset="-128"/>
                        </a:rPr>
                        <a:t>できるビジョンが必要。</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37766771"/>
                  </a:ext>
                </a:extLst>
              </a:tr>
            </a:tbl>
          </a:graphicData>
        </a:graphic>
      </p:graphicFrame>
      <p:sp>
        <p:nvSpPr>
          <p:cNvPr id="4" name="正方形/長方形 3"/>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（参考）他の自治体の取組</a:t>
            </a:r>
          </a:p>
        </p:txBody>
      </p:sp>
      <p:sp>
        <p:nvSpPr>
          <p:cNvPr id="6"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7</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598272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560512" y="2276872"/>
            <a:ext cx="8496944" cy="1656184"/>
          </a:xfrm>
          <a:prstGeom prst="rect">
            <a:avLst/>
          </a:prstGeom>
        </p:spPr>
        <p:txBody>
          <a:bodyPr vert="horz" lIns="91419" tIns="45709" rIns="91419" bIns="45709" rtlCol="0" anchor="ctr">
            <a:no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．今後の将来予測データ</a:t>
            </a:r>
            <a:endParaRPr lang="en-US" altLang="ja-JP"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（１）人口推計</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03007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516157" y="5909709"/>
            <a:ext cx="8875303" cy="990015"/>
          </a:xfrm>
          <a:prstGeom prst="rect">
            <a:avLst/>
          </a:prstGeom>
        </p:spPr>
        <p:txBody>
          <a:bodyPr wrap="square">
            <a:spAutoFit/>
          </a:bodyPr>
          <a:lstStyle/>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年までには総務省「国勢調査」。</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年以降の全国の人口推計は、国立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社会保障・人口問題研究所「日本の将来推計人口（平成</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る</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将来</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の出生推移・死亡推移ともに、中位の</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年以降の大阪府の人口推計は</a:t>
            </a:r>
            <a:r>
              <a:rPr kumimoji="1" lang="ja-JP" altLang="en-US" sz="11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大阪府の将来推計人口について（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大阪府の人口推計（ケース２）に基づく大阪府政策企画部推計。</a:t>
            </a:r>
          </a:p>
        </p:txBody>
      </p:sp>
      <p:sp>
        <p:nvSpPr>
          <p:cNvPr id="10" name="正方形/長方形 9"/>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人口推計（全国・大阪府）</a:t>
            </a:r>
          </a:p>
        </p:txBody>
      </p:sp>
      <p:sp>
        <p:nvSpPr>
          <p:cNvPr id="16" name="角丸四角形 15"/>
          <p:cNvSpPr/>
          <p:nvPr/>
        </p:nvSpPr>
        <p:spPr>
          <a:xfrm>
            <a:off x="52255" y="461355"/>
            <a:ext cx="9803110" cy="695232"/>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marR="0" lvl="0" indent="0" algn="l" defTabSz="913765" rtl="0" eaLnBrk="1" fontAlgn="auto" latinLnBrk="0" hangingPunct="1">
              <a:lnSpc>
                <a:spcPts val="23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年に、日本の人口は約１億人まで減少する見込み</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1755" marR="0" lvl="0" indent="0" algn="l" defTabSz="913765" rtl="0" eaLnBrk="1" fontAlgn="auto" latinLnBrk="0" hangingPunct="1">
              <a:lnSpc>
                <a:spcPts val="23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○大阪府の人口も、</a:t>
            </a:r>
            <a:r>
              <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年をピークに減少期に突入し、</a:t>
            </a:r>
            <a:r>
              <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年には約</a:t>
            </a:r>
            <a:r>
              <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720</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万人まで減少する見込み。</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8</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6" name="テキスト ボックス 5"/>
          <p:cNvSpPr txBox="1"/>
          <p:nvPr/>
        </p:nvSpPr>
        <p:spPr>
          <a:xfrm>
            <a:off x="9417496" y="2383739"/>
            <a:ext cx="461665" cy="2880320"/>
          </a:xfrm>
          <a:prstGeom prst="rect">
            <a:avLst/>
          </a:prstGeom>
          <a:noFill/>
        </p:spPr>
        <p:txBody>
          <a:bodyPr vert="eaVert"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大阪府人口（万人）</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85627" y="2549095"/>
            <a:ext cx="461665" cy="2549608"/>
          </a:xfrm>
          <a:prstGeom prst="rect">
            <a:avLst/>
          </a:prstGeom>
          <a:noFill/>
        </p:spPr>
        <p:txBody>
          <a:bodyPr vert="eaVert"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全国人口（万人）</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四角形吹き出し 16"/>
          <p:cNvSpPr/>
          <p:nvPr/>
        </p:nvSpPr>
        <p:spPr>
          <a:xfrm>
            <a:off x="2805796" y="1844824"/>
            <a:ext cx="1283108" cy="288032"/>
          </a:xfrm>
          <a:prstGeom prst="wedgeRectCallout">
            <a:avLst>
              <a:gd name="adj1" fmla="val 22843"/>
              <a:gd name="adj2" fmla="val 170742"/>
            </a:avLst>
          </a:prstGeom>
          <a:ln cmpd="dbl">
            <a:solidFill>
              <a:schemeClr val="tx1"/>
            </a:solidFill>
          </a:ln>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3765" rtl="0" eaLnBrk="1" fontAlgn="auto" latinLnBrk="0" hangingPunct="1">
              <a:lnSpc>
                <a:spcPts val="16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全国（左軸）</a:t>
            </a:r>
            <a:endParaRPr kumimoji="1" lang="en-US" altLang="ja-JP"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endParaRPr>
          </a:p>
        </p:txBody>
      </p:sp>
      <p:sp>
        <p:nvSpPr>
          <p:cNvPr id="18" name="四角形吹き出し 17"/>
          <p:cNvSpPr/>
          <p:nvPr/>
        </p:nvSpPr>
        <p:spPr>
          <a:xfrm>
            <a:off x="3165836" y="3501008"/>
            <a:ext cx="1283108" cy="288032"/>
          </a:xfrm>
          <a:prstGeom prst="wedgeRectCallout">
            <a:avLst>
              <a:gd name="adj1" fmla="val 22843"/>
              <a:gd name="adj2" fmla="val 170742"/>
            </a:avLst>
          </a:prstGeom>
          <a:ln cmpd="dbl">
            <a:solidFill>
              <a:schemeClr val="tx1"/>
            </a:solidFill>
          </a:ln>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3765" rtl="0" eaLnBrk="1" fontAlgn="auto" latinLnBrk="0" hangingPunct="1">
              <a:lnSpc>
                <a:spcPts val="16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大阪</a:t>
            </a: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府</a:t>
            </a:r>
            <a:r>
              <a:rPr kumimoji="1" lang="ja-JP" altLang="en-US"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（右軸）</a:t>
            </a:r>
            <a:endParaRPr kumimoji="1" lang="en-US" altLang="ja-JP"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endParaRPr>
          </a:p>
        </p:txBody>
      </p:sp>
      <p:sp>
        <p:nvSpPr>
          <p:cNvPr id="19" name="楕円 18"/>
          <p:cNvSpPr/>
          <p:nvPr/>
        </p:nvSpPr>
        <p:spPr>
          <a:xfrm>
            <a:off x="7329264" y="2383739"/>
            <a:ext cx="504056" cy="3403269"/>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2" name="グループ化 11"/>
          <p:cNvGrpSpPr>
            <a:grpSpLocks/>
          </p:cNvGrpSpPr>
          <p:nvPr/>
        </p:nvGrpSpPr>
        <p:grpSpPr bwMode="auto">
          <a:xfrm>
            <a:off x="3577446" y="1371270"/>
            <a:ext cx="2752725" cy="390525"/>
            <a:chOff x="0" y="0"/>
            <a:chExt cx="2752725" cy="390525"/>
          </a:xfrm>
        </p:grpSpPr>
        <p:cxnSp>
          <p:nvCxnSpPr>
            <p:cNvPr id="13" name="直線コネクタ 12"/>
            <p:cNvCxnSpPr/>
            <p:nvPr/>
          </p:nvCxnSpPr>
          <p:spPr bwMode="auto">
            <a:xfrm>
              <a:off x="1314450" y="11430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a:grpSpLocks/>
            </p:cNvGrpSpPr>
            <p:nvPr/>
          </p:nvGrpSpPr>
          <p:grpSpPr bwMode="auto">
            <a:xfrm>
              <a:off x="0" y="0"/>
              <a:ext cx="2752725" cy="238125"/>
              <a:chOff x="0" y="0"/>
              <a:chExt cx="2752725" cy="238125"/>
            </a:xfrm>
          </p:grpSpPr>
          <p:cxnSp>
            <p:nvCxnSpPr>
              <p:cNvPr id="20" name="直線コネクタ 19"/>
              <p:cNvCxnSpPr/>
              <p:nvPr/>
            </p:nvCxnSpPr>
            <p:spPr bwMode="auto">
              <a:xfrm>
                <a:off x="628650" y="114300"/>
                <a:ext cx="1362075" cy="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6"/>
              <p:cNvSpPr txBox="1"/>
              <p:nvPr/>
            </p:nvSpPr>
            <p:spPr bwMode="auto">
              <a:xfrm>
                <a:off x="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これまで</a:t>
                </a:r>
              </a:p>
            </p:txBody>
          </p:sp>
          <p:sp>
            <p:nvSpPr>
              <p:cNvPr id="22" name="テキスト ボックス 7"/>
              <p:cNvSpPr txBox="1"/>
              <p:nvPr/>
            </p:nvSpPr>
            <p:spPr bwMode="auto">
              <a:xfrm>
                <a:off x="196215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これから</a:t>
                </a:r>
              </a:p>
            </p:txBody>
          </p:sp>
        </p:grpSp>
      </p:grpSp>
      <p:graphicFrame>
        <p:nvGraphicFramePr>
          <p:cNvPr id="25" name="グラフ 24"/>
          <p:cNvGraphicFramePr>
            <a:graphicFrameLocks/>
          </p:cNvGraphicFramePr>
          <p:nvPr>
            <p:extLst/>
          </p:nvPr>
        </p:nvGraphicFramePr>
        <p:xfrm>
          <a:off x="552162" y="1288240"/>
          <a:ext cx="8803295" cy="47262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5212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87844" y="6250693"/>
            <a:ext cx="8969612" cy="297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78" tIns="8888" rIns="74278" bIns="8888" numCol="1" anchor="t" anchorCtr="0" compatLnSpc="1">
            <a:prstTxWarp prst="textNoShape">
              <a:avLst/>
            </a:prstTxWarp>
            <a:spAutoFit/>
          </a:bodyPr>
          <a:lstStyle/>
          <a:p>
            <a:pPr marL="0" marR="0" lvl="0" indent="0" algn="l" defTabSz="914192" rtl="0" eaLnBrk="0" fontAlgn="base" latinLnBrk="0" hangingPunct="0">
              <a:lnSpc>
                <a:spcPct val="80000"/>
              </a:lnSpc>
              <a:spcBef>
                <a:spcPct val="0"/>
              </a:spcBef>
              <a:spcAft>
                <a:spcPct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出典：</a:t>
            </a:r>
            <a:r>
              <a:rPr kumimoji="0" lang="en-US"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2015</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年</a:t>
            </a:r>
            <a:r>
              <a:rPr kumimoji="0" lang="ja-JP" altLang="ja-JP"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までは総務省「国勢調査」。</a:t>
            </a:r>
            <a:r>
              <a:rPr kumimoji="0" lang="en-US"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2020</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年</a:t>
            </a:r>
            <a:r>
              <a:rPr kumimoji="0" lang="ja-JP" altLang="ja-JP"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以降の将来推計については</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、大阪府は、</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「大阪府の将来推計人口について</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a:t>
            </a:r>
            <a:r>
              <a:rPr kumimoji="0" lang="en-US"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2018</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年</a:t>
            </a:r>
            <a:r>
              <a:rPr kumimoji="0" lang="en-US"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8</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月</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）における</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　　　　　　</a:t>
            </a:r>
            <a:endParaRPr kumimoji="0" lang="en-US"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endParaRPr>
          </a:p>
          <a:p>
            <a:pPr marL="0" marR="0" lvl="0" indent="0" algn="l" defTabSz="914192" rtl="0" eaLnBrk="0" fontAlgn="base" latinLnBrk="0" hangingPunct="0">
              <a:lnSpc>
                <a:spcPct val="80000"/>
              </a:lnSpc>
              <a:spcBef>
                <a:spcPct val="0"/>
              </a:spcBef>
              <a:spcAft>
                <a:spcPct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　</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　　　 </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大阪府</a:t>
            </a:r>
            <a:r>
              <a:rPr kumimoji="0" lang="ja-JP" altLang="ja-JP"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の人口推計</a:t>
            </a:r>
            <a:r>
              <a:rPr kumimoji="0" lang="en-US" altLang="ja-JP"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a:t>
            </a:r>
            <a:r>
              <a:rPr kumimoji="0" lang="ja-JP" altLang="ja-JP"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ケース</a:t>
            </a:r>
            <a:r>
              <a:rPr kumimoji="0" lang="en-US" altLang="ja-JP"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2)</a:t>
            </a:r>
            <a:r>
              <a:rPr kumimoji="0" lang="ja-JP" altLang="ja-JP" sz="1100" b="0" i="0" u="none" strike="noStrike" kern="1200" cap="none" spc="0" normalizeH="0" baseline="0" noProof="0" dirty="0" err="1" smtClean="0">
                <a:ln>
                  <a:noFill/>
                </a:ln>
                <a:solidFill>
                  <a:prstClr val="black"/>
                </a:solidFill>
                <a:effectLst/>
                <a:uLnTx/>
                <a:uFillTx/>
                <a:latin typeface="Arial" charset="0"/>
                <a:ea typeface="ＭＳ Ｐゴシック" panose="020B0600070205080204" pitchFamily="50" charset="-128"/>
                <a:cs typeface="+mn-cs"/>
              </a:rPr>
              <a:t>。</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その他の</a:t>
            </a:r>
            <a:r>
              <a:rPr kumimoji="0" lang="ja-JP" altLang="en-US"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都</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県は</a:t>
            </a:r>
            <a:r>
              <a:rPr kumimoji="0" lang="ja-JP" altLang="ja-JP"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、国立社会保障・人口問題研究所「日本の都道府県別将来推計人口</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平成</a:t>
            </a:r>
            <a:r>
              <a:rPr kumimoji="0" lang="en-US"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30</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a:t>
            </a:r>
            <a:r>
              <a:rPr kumimoji="0" lang="en-US"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2018</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a:t>
            </a:r>
            <a:r>
              <a:rPr kumimoji="0" lang="ja-JP" altLang="ja-JP"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年推計</a:t>
            </a:r>
            <a:r>
              <a:rPr kumimoji="0" lang="ja-JP" altLang="ja-JP"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a:t>
            </a:r>
            <a:endParaRPr kumimoji="0" lang="ja-JP" altLang="en-US"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grpSp>
        <p:nvGrpSpPr>
          <p:cNvPr id="13" name="グループ化 12"/>
          <p:cNvGrpSpPr/>
          <p:nvPr/>
        </p:nvGrpSpPr>
        <p:grpSpPr>
          <a:xfrm>
            <a:off x="6177136" y="2060620"/>
            <a:ext cx="3728864" cy="3234909"/>
            <a:chOff x="0" y="73829"/>
            <a:chExt cx="4581524" cy="2743200"/>
          </a:xfrm>
        </p:grpSpPr>
        <p:graphicFrame>
          <p:nvGraphicFramePr>
            <p:cNvPr id="14" name="グラフ 13"/>
            <p:cNvGraphicFramePr/>
            <p:nvPr>
              <p:extLst/>
            </p:nvPr>
          </p:nvGraphicFramePr>
          <p:xfrm>
            <a:off x="9524" y="7382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5" name="正方形/長方形 14"/>
            <p:cNvSpPr/>
            <p:nvPr/>
          </p:nvSpPr>
          <p:spPr>
            <a:xfrm>
              <a:off x="0" y="200025"/>
              <a:ext cx="285750" cy="24765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rPr>
                <a:t>％</a:t>
              </a:r>
            </a:p>
          </p:txBody>
        </p:sp>
      </p:grpSp>
      <p:sp>
        <p:nvSpPr>
          <p:cNvPr id="16" name="Text Box 4"/>
          <p:cNvSpPr txBox="1">
            <a:spLocks noChangeArrowheads="1"/>
          </p:cNvSpPr>
          <p:nvPr/>
        </p:nvSpPr>
        <p:spPr bwMode="auto">
          <a:xfrm>
            <a:off x="7031038" y="5524934"/>
            <a:ext cx="2739702" cy="153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78" tIns="8888" rIns="74278" bIns="8888" numCol="1" anchor="t" anchorCtr="0" compatLnSpc="1">
            <a:prstTxWarp prst="textNoShape">
              <a:avLst/>
            </a:prstTxWarp>
            <a:spAutoFit/>
          </a:bodyPr>
          <a:lstStyle/>
          <a:p>
            <a:pPr marL="0" marR="0" lvl="0" indent="0" algn="l" defTabSz="914192" rtl="0" eaLnBrk="0" fontAlgn="base" latinLnBrk="0" hangingPunct="0">
              <a:lnSpc>
                <a:spcPct val="80000"/>
              </a:lnSpc>
              <a:spcBef>
                <a:spcPct val="0"/>
              </a:spcBef>
              <a:spcAft>
                <a:spcPct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出典</a:t>
            </a:r>
            <a:r>
              <a:rPr kumimoji="0" lang="ja-JP" altLang="en-US" sz="1100" b="0" i="0" u="none" strike="noStrike" kern="1200" cap="none" spc="0" normalizeH="0" baseline="0" noProof="0" dirty="0" smtClean="0">
                <a:ln>
                  <a:noFill/>
                </a:ln>
                <a:solidFill>
                  <a:prstClr val="black"/>
                </a:solidFill>
                <a:effectLst/>
                <a:uLnTx/>
                <a:uFillTx/>
                <a:latin typeface="メイリオ" pitchFamily="50" charset="-128"/>
                <a:ea typeface="メイリオ" pitchFamily="50" charset="-128"/>
                <a:cs typeface="メイリオ" pitchFamily="50" charset="-128"/>
              </a:rPr>
              <a:t>：</a:t>
            </a:r>
            <a:r>
              <a:rPr kumimoji="0" lang="ja-JP" altLang="en-US" sz="1100" b="0"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総務省「人口推計</a:t>
            </a:r>
            <a:r>
              <a:rPr kumimoji="0" lang="ja-JP" altLang="en-US" sz="1100" b="0" i="0" u="none" strike="noStrike" kern="1200" cap="none" spc="0" normalizeH="0" baseline="0" noProof="0" dirty="0" smtClean="0">
                <a:ln>
                  <a:noFill/>
                </a:ln>
                <a:solidFill>
                  <a:prstClr val="black"/>
                </a:solidFill>
                <a:effectLst/>
                <a:uLnTx/>
                <a:uFillTx/>
                <a:latin typeface="Arial" charset="0"/>
                <a:ea typeface="ＭＳ Ｐゴシック" panose="020B0600070205080204" pitchFamily="50" charset="-128"/>
                <a:cs typeface="+mn-cs"/>
              </a:rPr>
              <a:t>」より作成</a:t>
            </a:r>
            <a:endParaRPr kumimoji="0" lang="ja-JP" altLang="en-US"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17" name="正方形/長方形 16"/>
          <p:cNvSpPr/>
          <p:nvPr/>
        </p:nvSpPr>
        <p:spPr>
          <a:xfrm>
            <a:off x="-764" y="-2509"/>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人口減少・高齢化の進展</a:t>
            </a:r>
          </a:p>
        </p:txBody>
      </p:sp>
      <p:sp>
        <p:nvSpPr>
          <p:cNvPr id="19" name="角丸四角形 18"/>
          <p:cNvSpPr/>
          <p:nvPr/>
        </p:nvSpPr>
        <p:spPr>
          <a:xfrm>
            <a:off x="50681" y="502700"/>
            <a:ext cx="9803110" cy="72057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人口減少は我が国共通の課題だが、</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大阪府は３都市の</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中で最も早く人口</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減少に</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突入</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高齢化率も、</a:t>
            </a:r>
            <a:r>
              <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年以降、３都市のなかで最も高い率で推移。</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9</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graphicFrame>
        <p:nvGraphicFramePr>
          <p:cNvPr id="12" name="グラフ 11"/>
          <p:cNvGraphicFramePr>
            <a:graphicFrameLocks/>
          </p:cNvGraphicFramePr>
          <p:nvPr>
            <p:extLst/>
          </p:nvPr>
        </p:nvGraphicFramePr>
        <p:xfrm>
          <a:off x="108086" y="1437821"/>
          <a:ext cx="6301620" cy="44394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4999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76366" y="1729922"/>
            <a:ext cx="4831080" cy="4168140"/>
          </a:xfrm>
          <a:prstGeom prst="rect">
            <a:avLst/>
          </a:prstGeom>
        </p:spPr>
      </p:pic>
      <p:pic>
        <p:nvPicPr>
          <p:cNvPr id="2" name="図 1"/>
          <p:cNvPicPr>
            <a:picLocks noChangeAspect="1"/>
          </p:cNvPicPr>
          <p:nvPr/>
        </p:nvPicPr>
        <p:blipFill>
          <a:blip r:embed="rId4"/>
          <a:stretch>
            <a:fillRect/>
          </a:stretch>
        </p:blipFill>
        <p:spPr>
          <a:xfrm>
            <a:off x="4886977" y="1713509"/>
            <a:ext cx="5021580" cy="4373880"/>
          </a:xfrm>
          <a:prstGeom prst="rect">
            <a:avLst/>
          </a:prstGeom>
        </p:spPr>
      </p:pic>
      <p:sp>
        <p:nvSpPr>
          <p:cNvPr id="26" name="正方形/長方形 25"/>
          <p:cNvSpPr/>
          <p:nvPr/>
        </p:nvSpPr>
        <p:spPr>
          <a:xfrm>
            <a:off x="516158" y="5887951"/>
            <a:ext cx="8875303" cy="990015"/>
          </a:xfrm>
          <a:prstGeom prst="rect">
            <a:avLst/>
          </a:prstGeom>
        </p:spPr>
        <p:txBody>
          <a:bodyPr wrap="square">
            <a:spAutoFit/>
          </a:bodyPr>
          <a:lstStyle/>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年までには総務省「国勢調査」。</a:t>
            </a: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年以降の全国の人口推計は、国立社会保障・人口問題研究所「日本の将来推計人口（平成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年推計）」における将来の出生推移・死亡推移ともに、中位のデータ。</a:t>
            </a: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年以降の大阪府の人口推計は、「大阪府の将来推計人口について（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月）」における大阪府の人口推計（ケース２）に基づく大阪府政策企画部推計。</a:t>
            </a:r>
          </a:p>
        </p:txBody>
      </p:sp>
      <p:sp>
        <p:nvSpPr>
          <p:cNvPr id="10" name="正方形/長方形 9"/>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年齢</a:t>
            </a: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３区分別の人口推計（全国・大阪府）</a:t>
            </a:r>
          </a:p>
        </p:txBody>
      </p:sp>
      <p:sp>
        <p:nvSpPr>
          <p:cNvPr id="16" name="角丸四角形 15"/>
          <p:cNvSpPr/>
          <p:nvPr/>
        </p:nvSpPr>
        <p:spPr>
          <a:xfrm>
            <a:off x="52255" y="501520"/>
            <a:ext cx="9803110" cy="935765"/>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marR="0" lvl="0" indent="0" algn="l" defTabSz="913765" rtl="0" eaLnBrk="1" fontAlgn="auto" latinLnBrk="0" hangingPunct="1">
              <a:lnSpc>
                <a:spcPts val="23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○全国、大阪府ともに、団塊世代ジュニア世代が高齢者となる</a:t>
            </a:r>
            <a:r>
              <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2040</a:t>
            </a: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年頃まで高齢者人口が増加。</a:t>
            </a:r>
            <a:endPar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1755" marR="0" lvl="0" indent="0" algn="l" defTabSz="913765" rtl="0" eaLnBrk="1" fontAlgn="auto" latinLnBrk="0" hangingPunct="1">
              <a:lnSpc>
                <a:spcPts val="2300"/>
              </a:lnSpc>
              <a:spcBef>
                <a:spcPts val="0"/>
              </a:spcBef>
              <a:spcAft>
                <a:spcPts val="0"/>
              </a:spcAft>
              <a:buClrTx/>
              <a:buSzTx/>
              <a:buFontTx/>
              <a:buNone/>
              <a:tabLst/>
              <a:defRPr/>
            </a:pP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その後、減少する見込み。</a:t>
            </a:r>
            <a:endPar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1755" marR="0" lvl="0" indent="0" algn="l" defTabSz="913765" rtl="0" eaLnBrk="1" fontAlgn="auto" latinLnBrk="0" hangingPunct="1">
              <a:lnSpc>
                <a:spcPts val="23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○一方、年少人口と生産年齢人口は、一貫して減少する見込み。</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10</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14" name="テキスト ボックス 13"/>
          <p:cNvSpPr txBox="1"/>
          <p:nvPr/>
        </p:nvSpPr>
        <p:spPr>
          <a:xfrm>
            <a:off x="1820403" y="1484784"/>
            <a:ext cx="1224136" cy="369332"/>
          </a:xfrm>
          <a:prstGeom prst="rect">
            <a:avLst/>
          </a:prstGeom>
          <a:noFill/>
        </p:spPr>
        <p:txBody>
          <a:bodyPr vert="horz"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　国</a:t>
            </a:r>
            <a:r>
              <a:rPr kumimoji="1" lang="en-US" altLang="ja-JP"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p:cNvSpPr txBox="1"/>
          <p:nvPr/>
        </p:nvSpPr>
        <p:spPr>
          <a:xfrm>
            <a:off x="6814766" y="1507463"/>
            <a:ext cx="1224136" cy="369332"/>
          </a:xfrm>
          <a:prstGeom prst="rect">
            <a:avLst/>
          </a:prstGeom>
          <a:noFill/>
        </p:spPr>
        <p:txBody>
          <a:bodyPr vert="horz"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en-US" altLang="ja-JP"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楕円 18"/>
          <p:cNvSpPr/>
          <p:nvPr/>
        </p:nvSpPr>
        <p:spPr>
          <a:xfrm>
            <a:off x="3440832" y="3723979"/>
            <a:ext cx="288032" cy="352941"/>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楕円 19"/>
          <p:cNvSpPr/>
          <p:nvPr/>
        </p:nvSpPr>
        <p:spPr>
          <a:xfrm>
            <a:off x="8413585" y="3964429"/>
            <a:ext cx="288032" cy="352941"/>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9" name="直線矢印コネクタ 8"/>
          <p:cNvCxnSpPr/>
          <p:nvPr/>
        </p:nvCxnSpPr>
        <p:spPr>
          <a:xfrm>
            <a:off x="3728864" y="4140899"/>
            <a:ext cx="864096" cy="1764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8701617" y="4459722"/>
            <a:ext cx="831448" cy="1495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7" name="グループ化 16"/>
          <p:cNvGrpSpPr>
            <a:grpSpLocks/>
          </p:cNvGrpSpPr>
          <p:nvPr/>
        </p:nvGrpSpPr>
        <p:grpSpPr bwMode="auto">
          <a:xfrm>
            <a:off x="1443241" y="1844824"/>
            <a:ext cx="2357631" cy="390525"/>
            <a:chOff x="0" y="0"/>
            <a:chExt cx="2752725" cy="390525"/>
          </a:xfrm>
        </p:grpSpPr>
        <p:cxnSp>
          <p:nvCxnSpPr>
            <p:cNvPr id="18" name="直線コネクタ 17"/>
            <p:cNvCxnSpPr/>
            <p:nvPr/>
          </p:nvCxnSpPr>
          <p:spPr bwMode="auto">
            <a:xfrm>
              <a:off x="1314450" y="11430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p:cNvGrpSpPr>
              <a:grpSpLocks/>
            </p:cNvGrpSpPr>
            <p:nvPr/>
          </p:nvGrpSpPr>
          <p:grpSpPr bwMode="auto">
            <a:xfrm>
              <a:off x="0" y="0"/>
              <a:ext cx="2752725" cy="238125"/>
              <a:chOff x="0" y="0"/>
              <a:chExt cx="2752725" cy="238125"/>
            </a:xfrm>
          </p:grpSpPr>
          <p:cxnSp>
            <p:nvCxnSpPr>
              <p:cNvPr id="23" name="直線コネクタ 22"/>
              <p:cNvCxnSpPr/>
              <p:nvPr/>
            </p:nvCxnSpPr>
            <p:spPr bwMode="auto">
              <a:xfrm>
                <a:off x="628650" y="114300"/>
                <a:ext cx="1362075" cy="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6"/>
              <p:cNvSpPr txBox="1"/>
              <p:nvPr/>
            </p:nvSpPr>
            <p:spPr bwMode="auto">
              <a:xfrm>
                <a:off x="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これまで</a:t>
                </a:r>
              </a:p>
            </p:txBody>
          </p:sp>
          <p:sp>
            <p:nvSpPr>
              <p:cNvPr id="25" name="テキスト ボックス 7"/>
              <p:cNvSpPr txBox="1"/>
              <p:nvPr/>
            </p:nvSpPr>
            <p:spPr bwMode="auto">
              <a:xfrm>
                <a:off x="196215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これから</a:t>
                </a:r>
              </a:p>
            </p:txBody>
          </p:sp>
        </p:grpSp>
      </p:grpSp>
      <p:grpSp>
        <p:nvGrpSpPr>
          <p:cNvPr id="27" name="グループ化 26"/>
          <p:cNvGrpSpPr>
            <a:grpSpLocks/>
          </p:cNvGrpSpPr>
          <p:nvPr/>
        </p:nvGrpSpPr>
        <p:grpSpPr bwMode="auto">
          <a:xfrm>
            <a:off x="6393160" y="1886347"/>
            <a:ext cx="2357631" cy="390525"/>
            <a:chOff x="0" y="0"/>
            <a:chExt cx="2752725" cy="390525"/>
          </a:xfrm>
        </p:grpSpPr>
        <p:cxnSp>
          <p:nvCxnSpPr>
            <p:cNvPr id="28" name="直線コネクタ 27"/>
            <p:cNvCxnSpPr/>
            <p:nvPr/>
          </p:nvCxnSpPr>
          <p:spPr bwMode="auto">
            <a:xfrm>
              <a:off x="1314450" y="11430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グループ化 28"/>
            <p:cNvGrpSpPr>
              <a:grpSpLocks/>
            </p:cNvGrpSpPr>
            <p:nvPr/>
          </p:nvGrpSpPr>
          <p:grpSpPr bwMode="auto">
            <a:xfrm>
              <a:off x="0" y="0"/>
              <a:ext cx="2752725" cy="238125"/>
              <a:chOff x="0" y="0"/>
              <a:chExt cx="2752725" cy="238125"/>
            </a:xfrm>
          </p:grpSpPr>
          <p:cxnSp>
            <p:nvCxnSpPr>
              <p:cNvPr id="30" name="直線コネクタ 29"/>
              <p:cNvCxnSpPr/>
              <p:nvPr/>
            </p:nvCxnSpPr>
            <p:spPr bwMode="auto">
              <a:xfrm>
                <a:off x="628650" y="114300"/>
                <a:ext cx="1362075" cy="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6"/>
              <p:cNvSpPr txBox="1"/>
              <p:nvPr/>
            </p:nvSpPr>
            <p:spPr bwMode="auto">
              <a:xfrm>
                <a:off x="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これまで</a:t>
                </a:r>
              </a:p>
            </p:txBody>
          </p:sp>
          <p:sp>
            <p:nvSpPr>
              <p:cNvPr id="32" name="テキスト ボックス 7"/>
              <p:cNvSpPr txBox="1"/>
              <p:nvPr/>
            </p:nvSpPr>
            <p:spPr bwMode="auto">
              <a:xfrm>
                <a:off x="196215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これから</a:t>
                </a:r>
              </a:p>
            </p:txBody>
          </p:sp>
        </p:grpSp>
      </p:grpSp>
    </p:spTree>
    <p:extLst>
      <p:ext uri="{BB962C8B-B14F-4D97-AF65-F5344CB8AC3E}">
        <p14:creationId xmlns:p14="http://schemas.microsoft.com/office/powerpoint/2010/main" val="2966153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516158" y="5887951"/>
            <a:ext cx="8875303" cy="990015"/>
          </a:xfrm>
          <a:prstGeom prst="rect">
            <a:avLst/>
          </a:prstGeom>
        </p:spPr>
        <p:txBody>
          <a:bodyPr wrap="square">
            <a:spAutoFit/>
          </a:bodyPr>
          <a:lstStyle/>
          <a:p>
            <a:pPr marL="177800" lvl="0" indent="-177800">
              <a:lnSpc>
                <a:spcPts val="1400"/>
              </a:lnSpc>
              <a:defRPr/>
            </a:pP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年までには総務省「国勢調査」。</a:t>
            </a:r>
          </a:p>
          <a:p>
            <a:pPr marL="177800" lvl="0" indent="-177800">
              <a:lnSpc>
                <a:spcPts val="1400"/>
              </a:lnSpc>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年以降の全国の人口推計は、国立社会保障・人口問題研究所「日本の将来推計人口（平成</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年推計）」における将来の出生推移・死亡推移ともに、中位のデータ。</a:t>
            </a:r>
          </a:p>
          <a:p>
            <a:pPr marL="177800" lvl="0" indent="-177800">
              <a:lnSpc>
                <a:spcPts val="1400"/>
              </a:lnSpc>
              <a:defRPr/>
            </a:pP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年以降の大阪府の人口推計は、「大阪府の将来推計人口について（</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月）」における大阪府の人口推計（ケース２）に基づく大阪府政策企画部推計。</a:t>
            </a:r>
          </a:p>
        </p:txBody>
      </p:sp>
      <p:sp>
        <p:nvSpPr>
          <p:cNvPr id="10" name="正方形/長方形 9"/>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a:solidFill>
                  <a:prstClr val="white"/>
                </a:solidFill>
                <a:latin typeface="Meiryo UI" panose="020B0604030504040204" pitchFamily="50" charset="-128"/>
                <a:ea typeface="Meiryo UI" panose="020B0604030504040204" pitchFamily="50" charset="-128"/>
              </a:rPr>
              <a:t>年齢</a:t>
            </a:r>
            <a:r>
              <a:rPr kumimoji="0" lang="ja-JP" altLang="en-US" sz="2400" b="1" kern="0" dirty="0" smtClean="0">
                <a:solidFill>
                  <a:prstClr val="white"/>
                </a:solidFill>
                <a:latin typeface="Meiryo UI" panose="020B0604030504040204" pitchFamily="50" charset="-128"/>
                <a:ea typeface="Meiryo UI" panose="020B0604030504040204" pitchFamily="50" charset="-128"/>
              </a:rPr>
              <a:t>３区分別の人口推計（全国・大阪府）</a:t>
            </a:r>
          </a:p>
        </p:txBody>
      </p:sp>
      <p:sp>
        <p:nvSpPr>
          <p:cNvPr id="16" name="角丸四角形 15"/>
          <p:cNvSpPr/>
          <p:nvPr/>
        </p:nvSpPr>
        <p:spPr>
          <a:xfrm>
            <a:off x="52255" y="501520"/>
            <a:ext cx="9803110" cy="1039075"/>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lnSpc>
                <a:spcPts val="2300"/>
              </a:lnSpc>
              <a:defRPr/>
            </a:pP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○将来の人口推計では、全国、大阪府ともに、年少</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0</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歳）と生産</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年齢人口（</a:t>
            </a:r>
            <a:r>
              <a:rPr kumimoji="0" lang="en-US" altLang="ja-JP"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15</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en-US" altLang="ja-JP"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64</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歳人口）の割合は減少傾向。</a:t>
            </a:r>
            <a:endParaRPr kumimoji="0" lang="en-US" altLang="ja-JP"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71755" lvl="0">
              <a:lnSpc>
                <a:spcPts val="2300"/>
              </a:lnSpc>
              <a:defRPr/>
            </a:pP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○対して、高齢人口（</a:t>
            </a:r>
            <a:r>
              <a:rPr kumimoji="0" lang="en-US" altLang="ja-JP"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65</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歳以上）の割合は、全国、大阪府ともに</a:t>
            </a:r>
            <a:r>
              <a:rPr kumimoji="0" lang="ja-JP" altLang="en-US" kern="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増加傾向になると見込み。</a:t>
            </a:r>
            <a:endParaRPr kumimoji="0" lang="en-US" altLang="ja-JP"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11</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1820403" y="1484784"/>
            <a:ext cx="1224136" cy="369332"/>
          </a:xfrm>
          <a:prstGeom prst="rect">
            <a:avLst/>
          </a:prstGeom>
          <a:noFill/>
        </p:spPr>
        <p:txBody>
          <a:bodyPr vert="horz" wrap="square" rtlCol="0">
            <a:spAutoFit/>
          </a:bodyPr>
          <a:lstStyle/>
          <a:p>
            <a:pPr algn="ct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全　国</a:t>
            </a:r>
            <a:r>
              <a:rPr kumimoji="1" lang="en-US" altLang="ja-JP" b="1" dirty="0" smtClean="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814766" y="1507463"/>
            <a:ext cx="1224136" cy="369332"/>
          </a:xfrm>
          <a:prstGeom prst="rect">
            <a:avLst/>
          </a:prstGeom>
          <a:noFill/>
        </p:spPr>
        <p:txBody>
          <a:bodyPr vert="horz" wrap="square" rtlCol="0">
            <a:spAutoFit/>
          </a:bodyPr>
          <a:lstStyle/>
          <a:p>
            <a:pPr algn="ct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大阪府</a:t>
            </a:r>
            <a:r>
              <a:rPr kumimoji="1" lang="en-US" altLang="ja-JP" b="1" dirty="0" smtClean="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grpSp>
        <p:nvGrpSpPr>
          <p:cNvPr id="17" name="グループ化 16"/>
          <p:cNvGrpSpPr>
            <a:grpSpLocks/>
          </p:cNvGrpSpPr>
          <p:nvPr/>
        </p:nvGrpSpPr>
        <p:grpSpPr bwMode="auto">
          <a:xfrm>
            <a:off x="1537499" y="1750677"/>
            <a:ext cx="2357631" cy="390525"/>
            <a:chOff x="0" y="0"/>
            <a:chExt cx="2752725" cy="390525"/>
          </a:xfrm>
        </p:grpSpPr>
        <p:cxnSp>
          <p:nvCxnSpPr>
            <p:cNvPr id="18" name="直線コネクタ 17"/>
            <p:cNvCxnSpPr/>
            <p:nvPr/>
          </p:nvCxnSpPr>
          <p:spPr bwMode="auto">
            <a:xfrm>
              <a:off x="1314450" y="11430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p:cNvGrpSpPr>
              <a:grpSpLocks/>
            </p:cNvGrpSpPr>
            <p:nvPr/>
          </p:nvGrpSpPr>
          <p:grpSpPr bwMode="auto">
            <a:xfrm>
              <a:off x="0" y="0"/>
              <a:ext cx="2752725" cy="238125"/>
              <a:chOff x="0" y="0"/>
              <a:chExt cx="2752725" cy="238125"/>
            </a:xfrm>
          </p:grpSpPr>
          <p:cxnSp>
            <p:nvCxnSpPr>
              <p:cNvPr id="23" name="直線コネクタ 22"/>
              <p:cNvCxnSpPr/>
              <p:nvPr/>
            </p:nvCxnSpPr>
            <p:spPr bwMode="auto">
              <a:xfrm>
                <a:off x="628650" y="114300"/>
                <a:ext cx="1362075" cy="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6"/>
              <p:cNvSpPr txBox="1"/>
              <p:nvPr/>
            </p:nvSpPr>
            <p:spPr bwMode="auto">
              <a:xfrm>
                <a:off x="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baseline="0">
                    <a:solidFill>
                      <a:sysClr val="windowText" lastClr="000000"/>
                    </a:solidFill>
                    <a:latin typeface="Meiryo UI" panose="020B0604030504040204" pitchFamily="50" charset="-128"/>
                    <a:ea typeface="Meiryo UI" panose="020B0604030504040204" pitchFamily="50" charset="-128"/>
                  </a:rPr>
                  <a:t>これまで</a:t>
                </a:r>
              </a:p>
            </p:txBody>
          </p:sp>
          <p:sp>
            <p:nvSpPr>
              <p:cNvPr id="25" name="テキスト ボックス 7"/>
              <p:cNvSpPr txBox="1"/>
              <p:nvPr/>
            </p:nvSpPr>
            <p:spPr bwMode="auto">
              <a:xfrm>
                <a:off x="196215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baseline="0" dirty="0">
                    <a:solidFill>
                      <a:sysClr val="windowText" lastClr="000000"/>
                    </a:solidFill>
                    <a:latin typeface="Meiryo UI" panose="020B0604030504040204" pitchFamily="50" charset="-128"/>
                    <a:ea typeface="Meiryo UI" panose="020B0604030504040204" pitchFamily="50" charset="-128"/>
                  </a:rPr>
                  <a:t>これから</a:t>
                </a:r>
              </a:p>
            </p:txBody>
          </p:sp>
        </p:grpSp>
      </p:grpSp>
      <p:grpSp>
        <p:nvGrpSpPr>
          <p:cNvPr id="27" name="グループ化 26"/>
          <p:cNvGrpSpPr>
            <a:grpSpLocks/>
          </p:cNvGrpSpPr>
          <p:nvPr/>
        </p:nvGrpSpPr>
        <p:grpSpPr bwMode="auto">
          <a:xfrm>
            <a:off x="6436973" y="1780658"/>
            <a:ext cx="2357631" cy="390525"/>
            <a:chOff x="0" y="0"/>
            <a:chExt cx="2752725" cy="390525"/>
          </a:xfrm>
        </p:grpSpPr>
        <p:cxnSp>
          <p:nvCxnSpPr>
            <p:cNvPr id="28" name="直線コネクタ 27"/>
            <p:cNvCxnSpPr/>
            <p:nvPr/>
          </p:nvCxnSpPr>
          <p:spPr bwMode="auto">
            <a:xfrm>
              <a:off x="1314450" y="11430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グループ化 28"/>
            <p:cNvGrpSpPr>
              <a:grpSpLocks/>
            </p:cNvGrpSpPr>
            <p:nvPr/>
          </p:nvGrpSpPr>
          <p:grpSpPr bwMode="auto">
            <a:xfrm>
              <a:off x="0" y="0"/>
              <a:ext cx="2752725" cy="238125"/>
              <a:chOff x="0" y="0"/>
              <a:chExt cx="2752725" cy="238125"/>
            </a:xfrm>
          </p:grpSpPr>
          <p:cxnSp>
            <p:nvCxnSpPr>
              <p:cNvPr id="30" name="直線コネクタ 29"/>
              <p:cNvCxnSpPr/>
              <p:nvPr/>
            </p:nvCxnSpPr>
            <p:spPr bwMode="auto">
              <a:xfrm>
                <a:off x="628650" y="114300"/>
                <a:ext cx="1362075" cy="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6"/>
              <p:cNvSpPr txBox="1"/>
              <p:nvPr/>
            </p:nvSpPr>
            <p:spPr bwMode="auto">
              <a:xfrm>
                <a:off x="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baseline="0">
                    <a:solidFill>
                      <a:sysClr val="windowText" lastClr="000000"/>
                    </a:solidFill>
                    <a:latin typeface="Meiryo UI" panose="020B0604030504040204" pitchFamily="50" charset="-128"/>
                    <a:ea typeface="Meiryo UI" panose="020B0604030504040204" pitchFamily="50" charset="-128"/>
                  </a:rPr>
                  <a:t>これまで</a:t>
                </a:r>
              </a:p>
            </p:txBody>
          </p:sp>
          <p:sp>
            <p:nvSpPr>
              <p:cNvPr id="32" name="テキスト ボックス 7"/>
              <p:cNvSpPr txBox="1"/>
              <p:nvPr/>
            </p:nvSpPr>
            <p:spPr bwMode="auto">
              <a:xfrm>
                <a:off x="196215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baseline="0">
                    <a:solidFill>
                      <a:sysClr val="windowText" lastClr="000000"/>
                    </a:solidFill>
                    <a:latin typeface="Meiryo UI" panose="020B0604030504040204" pitchFamily="50" charset="-128"/>
                    <a:ea typeface="Meiryo UI" panose="020B0604030504040204" pitchFamily="50" charset="-128"/>
                  </a:rPr>
                  <a:t>これから</a:t>
                </a:r>
              </a:p>
            </p:txBody>
          </p:sp>
        </p:grpSp>
      </p:grpSp>
      <p:graphicFrame>
        <p:nvGraphicFramePr>
          <p:cNvPr id="34" name="グラフ 33"/>
          <p:cNvGraphicFramePr>
            <a:graphicFrameLocks/>
          </p:cNvGraphicFramePr>
          <p:nvPr>
            <p:extLst/>
          </p:nvPr>
        </p:nvGraphicFramePr>
        <p:xfrm>
          <a:off x="4880993" y="1799732"/>
          <a:ext cx="4887279" cy="42267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グラフ 34"/>
          <p:cNvGraphicFramePr>
            <a:graphicFrameLocks/>
          </p:cNvGraphicFramePr>
          <p:nvPr>
            <p:extLst/>
          </p:nvPr>
        </p:nvGraphicFramePr>
        <p:xfrm>
          <a:off x="-16432" y="1891556"/>
          <a:ext cx="4897424" cy="39714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6902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0714" y="-9951"/>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人口の転出入の状況</a:t>
            </a:r>
          </a:p>
        </p:txBody>
      </p:sp>
      <p:sp>
        <p:nvSpPr>
          <p:cNvPr id="4" name="角丸四角形 3"/>
          <p:cNvSpPr/>
          <p:nvPr/>
        </p:nvSpPr>
        <p:spPr>
          <a:xfrm>
            <a:off x="39062" y="485119"/>
            <a:ext cx="9803110" cy="711634"/>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1755" marR="0" lvl="0" indent="0" algn="l" defTabSz="913765" rtl="0" eaLnBrk="1" fontAlgn="auto" latinLnBrk="0" hangingPunct="1">
              <a:lnSpc>
                <a:spcPts val="23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〇全国から府</a:t>
            </a: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への人口の転</a:t>
            </a: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出入は</a:t>
            </a:r>
            <a:r>
              <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2011</a:t>
            </a: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転入超過に</a:t>
            </a: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転じて以降</a:t>
            </a: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年を除き、社会増の傾向。</a:t>
            </a:r>
            <a:endPar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1755" marR="0" lvl="0" indent="0" algn="l" defTabSz="913765" rtl="0" eaLnBrk="1" fontAlgn="auto" latinLnBrk="0" hangingPunct="1">
              <a:lnSpc>
                <a:spcPts val="23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〇大阪から東京圏への転出超過は、近年約１万人で推移</a:t>
            </a:r>
            <a:r>
              <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1755" marR="0" lvl="0" indent="0" algn="l" defTabSz="913765" rtl="0" eaLnBrk="1" fontAlgn="auto" latinLnBrk="0" hangingPunct="1">
              <a:lnSpc>
                <a:spcPts val="2300"/>
              </a:lnSpc>
              <a:spcBef>
                <a:spcPts val="0"/>
              </a:spcBef>
              <a:spcAft>
                <a:spcPts val="0"/>
              </a:spcAft>
              <a:buClrTx/>
              <a:buSzTx/>
              <a:buFontTx/>
              <a:buNone/>
              <a:tabLst/>
              <a:defRPr/>
            </a:pPr>
            <a:endParaRPr kumimoji="0" lang="en-US" altLang="ja-JP"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1"/>
          <p:cNvSpPr txBox="1">
            <a:spLocks/>
          </p:cNvSpPr>
          <p:nvPr/>
        </p:nvSpPr>
        <p:spPr>
          <a:xfrm>
            <a:off x="9371758" y="652978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lang="en-US" altLang="ja-JP" sz="1800" b="1" noProof="0" dirty="0">
                <a:solidFill>
                  <a:prstClr val="white"/>
                </a:solidFill>
                <a:latin typeface="ＭＳ ゴシック" panose="020B0609070205080204" pitchFamily="49" charset="-128"/>
                <a:ea typeface="ＭＳ ゴシック" panose="020B0609070205080204" pitchFamily="49" charset="-128"/>
              </a:rPr>
              <a:t>12</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graphicFrame>
        <p:nvGraphicFramePr>
          <p:cNvPr id="22" name="グラフ 21"/>
          <p:cNvGraphicFramePr>
            <a:graphicFrameLocks/>
          </p:cNvGraphicFramePr>
          <p:nvPr>
            <p:extLst/>
          </p:nvPr>
        </p:nvGraphicFramePr>
        <p:xfrm>
          <a:off x="200472" y="1484784"/>
          <a:ext cx="4464496" cy="50450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グラフ 22"/>
          <p:cNvGraphicFramePr>
            <a:graphicFrameLocks/>
          </p:cNvGraphicFramePr>
          <p:nvPr>
            <p:extLst/>
          </p:nvPr>
        </p:nvGraphicFramePr>
        <p:xfrm>
          <a:off x="5055971" y="1541181"/>
          <a:ext cx="4346750" cy="50568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4795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ext Box 8"/>
          <p:cNvSpPr txBox="1">
            <a:spLocks noChangeArrowheads="1"/>
          </p:cNvSpPr>
          <p:nvPr/>
        </p:nvSpPr>
        <p:spPr bwMode="auto">
          <a:xfrm>
            <a:off x="130650" y="6322103"/>
            <a:ext cx="5360400" cy="165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ctr" anchorCtr="0" compatLnSpc="1">
            <a:prstTxWarp prst="textNoShape">
              <a:avLst/>
            </a:prstTxWarp>
            <a:spAutoFit/>
          </a:bodyPr>
          <a:lstStyle/>
          <a:p>
            <a:pPr marL="457200" marR="0" lvl="1"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eiryo UI" panose="020B0604030504040204" pitchFamily="50" charset="-128"/>
              </a:rPr>
              <a:t>出典：総務省「住民基本台帳人口移動報告」（日本人のみ）</a:t>
            </a:r>
            <a:endParaRPr kumimoji="1" lang="en-US" altLang="ja-JP" sz="1200" b="0" i="0" u="none" strike="noStrike" kern="1200" cap="none" spc="0" normalizeH="0" baseline="0" noProof="0" dirty="0" smtClean="0">
              <a:ln>
                <a:noFill/>
              </a:ln>
              <a:solidFill>
                <a:prstClr val="black"/>
              </a:solidFill>
              <a:effectLst/>
              <a:uLnTx/>
              <a:uFillTx/>
              <a:latin typeface="Meiryo UI"/>
              <a:ea typeface="Meiryo UI"/>
              <a:cs typeface="Meiryo UI" panose="020B0604030504040204" pitchFamily="50" charset="-128"/>
            </a:endParaRPr>
          </a:p>
        </p:txBody>
      </p:sp>
      <p:sp>
        <p:nvSpPr>
          <p:cNvPr id="509" name="Rectangle 207"/>
          <p:cNvSpPr>
            <a:spLocks noChangeArrowheads="1"/>
          </p:cNvSpPr>
          <p:nvPr/>
        </p:nvSpPr>
        <p:spPr bwMode="auto">
          <a:xfrm>
            <a:off x="8675574" y="3652286"/>
            <a:ext cx="2032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700" b="1" i="0" u="none" strike="noStrike" kern="0" cap="none" spc="0" normalizeH="0" baseline="0" noProof="0" smtClean="0">
                <a:ln>
                  <a:noFill/>
                </a:ln>
                <a:solidFill>
                  <a:srgbClr val="000000"/>
                </a:solidFill>
                <a:effectLst/>
                <a:uLnTx/>
                <a:uFillTx/>
                <a:latin typeface="Meiryo UI" pitchFamily="50" charset="-128"/>
                <a:ea typeface="Meiryo UI" pitchFamily="50"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549" name="Rectangle 249"/>
          <p:cNvSpPr>
            <a:spLocks noChangeArrowheads="1"/>
          </p:cNvSpPr>
          <p:nvPr/>
        </p:nvSpPr>
        <p:spPr bwMode="auto">
          <a:xfrm>
            <a:off x="4441711" y="2110824"/>
            <a:ext cx="13176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1" i="0" u="none" strike="noStrike" kern="0" cap="none" spc="0" normalizeH="0" baseline="0" noProof="0" smtClean="0">
                <a:ln>
                  <a:noFill/>
                </a:ln>
                <a:solidFill>
                  <a:srgbClr val="000000"/>
                </a:solidFill>
                <a:effectLst/>
                <a:uLnTx/>
                <a:uFillTx/>
                <a:latin typeface="Meiryo UI" pitchFamily="50" charset="-128"/>
                <a:ea typeface="Meiryo UI" pitchFamily="50"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556" name="Rectangle 256"/>
          <p:cNvSpPr>
            <a:spLocks noChangeArrowheads="1"/>
          </p:cNvSpPr>
          <p:nvPr/>
        </p:nvSpPr>
        <p:spPr bwMode="auto">
          <a:xfrm>
            <a:off x="4381386" y="2461661"/>
            <a:ext cx="1143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000" b="1" i="0" u="none" strike="noStrike" kern="0" cap="none" spc="0" normalizeH="0" baseline="0" noProof="0" dirty="0" smtClean="0">
                <a:ln>
                  <a:noFill/>
                </a:ln>
                <a:solidFill>
                  <a:srgbClr val="000000"/>
                </a:solidFill>
                <a:effectLst/>
                <a:uLnTx/>
                <a:uFillTx/>
                <a:latin typeface="Century" pitchFamily="18" charset="0"/>
                <a:ea typeface="ＭＳ Ｐゴシック" pitchFamily="50" charset="-128"/>
              </a:rPr>
              <a:t> </a:t>
            </a:r>
            <a:endParaRPr kumimoji="1" lang="ja-JP" altLang="ja-JP" sz="1800" b="0" i="0" u="none" strike="noStrike" kern="0" cap="none" spc="0" normalizeH="0" baseline="0" noProof="0" dirty="0" smtClean="0">
              <a:ln>
                <a:noFill/>
              </a:ln>
              <a:solidFill>
                <a:prstClr val="black"/>
              </a:solidFill>
              <a:effectLst/>
              <a:uLnTx/>
              <a:uFillTx/>
              <a:latin typeface="Arial" pitchFamily="34" charset="0"/>
              <a:ea typeface="ＭＳ Ｐゴシック" pitchFamily="50" charset="-128"/>
            </a:endParaRPr>
          </a:p>
        </p:txBody>
      </p:sp>
      <p:sp>
        <p:nvSpPr>
          <p:cNvPr id="569" name="Rectangle 291"/>
          <p:cNvSpPr>
            <a:spLocks noChangeArrowheads="1"/>
          </p:cNvSpPr>
          <p:nvPr/>
        </p:nvSpPr>
        <p:spPr bwMode="auto">
          <a:xfrm>
            <a:off x="7313499" y="3180799"/>
            <a:ext cx="207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500" b="1" i="0" u="none" strike="noStrike" kern="0" cap="none" spc="0" normalizeH="0" baseline="0" noProof="0" smtClean="0">
                <a:ln>
                  <a:noFill/>
                </a:ln>
                <a:solidFill>
                  <a:srgbClr val="000000"/>
                </a:solidFill>
                <a:effectLst/>
                <a:uLnTx/>
                <a:uFillTx/>
                <a:latin typeface="ＭＳ ゴシック" pitchFamily="49" charset="-128"/>
                <a:ea typeface="ＭＳ ゴシック" pitchFamily="49"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571" name="Rectangle 295"/>
          <p:cNvSpPr>
            <a:spLocks noChangeArrowheads="1"/>
          </p:cNvSpPr>
          <p:nvPr/>
        </p:nvSpPr>
        <p:spPr bwMode="auto">
          <a:xfrm>
            <a:off x="4994161" y="3404636"/>
            <a:ext cx="1841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1" i="0" u="none" strike="noStrike" kern="0" cap="none" spc="0" normalizeH="0" baseline="0" noProof="0" dirty="0" smtClean="0">
                <a:ln>
                  <a:noFill/>
                </a:ln>
                <a:solidFill>
                  <a:srgbClr val="000000"/>
                </a:solidFill>
                <a:effectLst/>
                <a:uLnTx/>
                <a:uFillTx/>
                <a:latin typeface="HGSｺﾞｼｯｸM" pitchFamily="50" charset="-128"/>
                <a:ea typeface="HGSｺﾞｼｯｸM" pitchFamily="50" charset="-128"/>
              </a:rPr>
              <a:t>  </a:t>
            </a:r>
            <a:endParaRPr kumimoji="1" lang="ja-JP" altLang="ja-JP" sz="1800" b="0" i="0" u="none" strike="noStrike" kern="0" cap="none" spc="0" normalizeH="0" baseline="0" noProof="0" dirty="0" smtClean="0">
              <a:ln>
                <a:noFill/>
              </a:ln>
              <a:solidFill>
                <a:prstClr val="black"/>
              </a:solidFill>
              <a:effectLst/>
              <a:uLnTx/>
              <a:uFillTx/>
              <a:latin typeface="Arial" pitchFamily="34" charset="0"/>
              <a:ea typeface="ＭＳ Ｐゴシック" pitchFamily="50" charset="-128"/>
            </a:endParaRPr>
          </a:p>
        </p:txBody>
      </p:sp>
      <p:sp>
        <p:nvSpPr>
          <p:cNvPr id="572" name="Rectangle 299"/>
          <p:cNvSpPr>
            <a:spLocks noChangeArrowheads="1"/>
          </p:cNvSpPr>
          <p:nvPr/>
        </p:nvSpPr>
        <p:spPr bwMode="auto">
          <a:xfrm>
            <a:off x="5802199" y="3404636"/>
            <a:ext cx="1301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1" i="0" u="none" strike="noStrike" kern="0" cap="none" spc="0" normalizeH="0" baseline="0" noProof="0" smtClean="0">
                <a:ln>
                  <a:noFill/>
                </a:ln>
                <a:solidFill>
                  <a:srgbClr val="000000"/>
                </a:solidFill>
                <a:effectLst/>
                <a:uLnTx/>
                <a:uFillTx/>
                <a:latin typeface="HGSｺﾞｼｯｸM" pitchFamily="50" charset="-128"/>
                <a:ea typeface="HGSｺﾞｼｯｸM" pitchFamily="50"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573" name="Rectangle 304"/>
          <p:cNvSpPr>
            <a:spLocks noChangeArrowheads="1"/>
          </p:cNvSpPr>
          <p:nvPr/>
        </p:nvSpPr>
        <p:spPr bwMode="auto">
          <a:xfrm>
            <a:off x="7073786" y="3404636"/>
            <a:ext cx="1285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1" i="0" u="none" strike="noStrike" kern="0" cap="none" spc="0" normalizeH="0" baseline="0" noProof="0" smtClean="0">
                <a:ln>
                  <a:noFill/>
                </a:ln>
                <a:solidFill>
                  <a:srgbClr val="000000"/>
                </a:solidFill>
                <a:effectLst/>
                <a:uLnTx/>
                <a:uFillTx/>
                <a:latin typeface="HGSｺﾞｼｯｸM" pitchFamily="50" charset="-128"/>
                <a:ea typeface="HGSｺﾞｼｯｸM" pitchFamily="50"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574" name="Rectangle 307"/>
          <p:cNvSpPr>
            <a:spLocks noChangeArrowheads="1"/>
          </p:cNvSpPr>
          <p:nvPr/>
        </p:nvSpPr>
        <p:spPr bwMode="auto">
          <a:xfrm>
            <a:off x="4482986" y="3614186"/>
            <a:ext cx="231775"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300" b="1" i="0" u="none" strike="noStrike" kern="0" cap="none" spc="0" normalizeH="0" baseline="0" noProof="0" smtClean="0">
                <a:ln>
                  <a:noFill/>
                </a:ln>
                <a:solidFill>
                  <a:srgbClr val="FF0000"/>
                </a:solidFill>
                <a:effectLst/>
                <a:uLnTx/>
                <a:uFillTx/>
                <a:latin typeface="メイリオ" pitchFamily="50" charset="-128"/>
                <a:ea typeface="メイリオ" pitchFamily="50"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575" name="Rectangle 319"/>
          <p:cNvSpPr>
            <a:spLocks noChangeArrowheads="1"/>
          </p:cNvSpPr>
          <p:nvPr/>
        </p:nvSpPr>
        <p:spPr bwMode="auto">
          <a:xfrm>
            <a:off x="7438911" y="3614186"/>
            <a:ext cx="23018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300" b="1" i="0" u="none" strike="noStrike" kern="0" cap="none" spc="0" normalizeH="0" baseline="0" noProof="0" dirty="0" smtClean="0">
                <a:ln>
                  <a:noFill/>
                </a:ln>
                <a:solidFill>
                  <a:srgbClr val="FF0000"/>
                </a:solidFill>
                <a:effectLst/>
                <a:uLnTx/>
                <a:uFillTx/>
                <a:latin typeface="メイリオ" pitchFamily="50" charset="-128"/>
                <a:ea typeface="メイリオ" pitchFamily="50" charset="-128"/>
              </a:rPr>
              <a:t> </a:t>
            </a:r>
            <a:endParaRPr kumimoji="1" lang="ja-JP" altLang="ja-JP" sz="1800" b="0" i="0" u="none" strike="noStrike" kern="0" cap="none" spc="0" normalizeH="0" baseline="0" noProof="0" dirty="0" smtClean="0">
              <a:ln>
                <a:noFill/>
              </a:ln>
              <a:solidFill>
                <a:prstClr val="black"/>
              </a:solidFill>
              <a:effectLst/>
              <a:uLnTx/>
              <a:uFillTx/>
              <a:latin typeface="Arial" pitchFamily="34" charset="0"/>
              <a:ea typeface="ＭＳ Ｐゴシック" pitchFamily="50" charset="-128"/>
            </a:endParaRPr>
          </a:p>
        </p:txBody>
      </p:sp>
      <p:sp>
        <p:nvSpPr>
          <p:cNvPr id="576" name="Rectangle 325"/>
          <p:cNvSpPr>
            <a:spLocks noChangeArrowheads="1"/>
          </p:cNvSpPr>
          <p:nvPr/>
        </p:nvSpPr>
        <p:spPr bwMode="auto">
          <a:xfrm>
            <a:off x="5959361" y="3825324"/>
            <a:ext cx="2317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200" b="0" i="0" u="none" strike="noStrike" kern="0" cap="none" spc="0" normalizeH="0" baseline="0" noProof="0" dirty="0" smtClean="0">
                <a:ln>
                  <a:noFill/>
                </a:ln>
                <a:solidFill>
                  <a:srgbClr val="FF0000"/>
                </a:solidFill>
                <a:effectLst/>
                <a:uLnTx/>
                <a:uFillTx/>
                <a:latin typeface="メイリオ" pitchFamily="50" charset="-128"/>
                <a:ea typeface="メイリオ" pitchFamily="50" charset="-128"/>
              </a:rPr>
              <a:t> </a:t>
            </a:r>
            <a:endParaRPr kumimoji="1" lang="ja-JP" altLang="ja-JP" sz="1800" b="0" i="0" u="none" strike="noStrike" kern="0" cap="none" spc="0" normalizeH="0" baseline="0" noProof="0" dirty="0" smtClean="0">
              <a:ln>
                <a:noFill/>
              </a:ln>
              <a:solidFill>
                <a:prstClr val="black"/>
              </a:solidFill>
              <a:effectLst/>
              <a:uLnTx/>
              <a:uFillTx/>
              <a:latin typeface="Arial" pitchFamily="34" charset="0"/>
              <a:ea typeface="ＭＳ Ｐゴシック" pitchFamily="50" charset="-128"/>
            </a:endParaRPr>
          </a:p>
        </p:txBody>
      </p:sp>
      <p:sp>
        <p:nvSpPr>
          <p:cNvPr id="577" name="Rectangle 344"/>
          <p:cNvSpPr>
            <a:spLocks noChangeArrowheads="1"/>
          </p:cNvSpPr>
          <p:nvPr/>
        </p:nvSpPr>
        <p:spPr bwMode="auto">
          <a:xfrm>
            <a:off x="4924311" y="4115836"/>
            <a:ext cx="138113"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200" b="0" i="0" u="none" strike="noStrike" kern="0" cap="none" spc="0" normalizeH="0" baseline="0" noProof="0" smtClean="0">
                <a:ln>
                  <a:noFill/>
                </a:ln>
                <a:solidFill>
                  <a:srgbClr val="000000"/>
                </a:solidFill>
                <a:effectLst/>
                <a:uLnTx/>
                <a:uFillTx/>
                <a:latin typeface="HGSｺﾞｼｯｸM" pitchFamily="50" charset="-128"/>
                <a:ea typeface="HGSｺﾞｼｯｸM" pitchFamily="50"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579" name="Rectangle 358"/>
          <p:cNvSpPr>
            <a:spLocks noChangeArrowheads="1"/>
          </p:cNvSpPr>
          <p:nvPr/>
        </p:nvSpPr>
        <p:spPr bwMode="auto">
          <a:xfrm>
            <a:off x="4925899" y="4323799"/>
            <a:ext cx="1651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000" b="1" i="0" u="none" strike="noStrike" kern="0" cap="none" spc="0" normalizeH="0" baseline="0" noProof="0" dirty="0" smtClean="0">
                <a:ln>
                  <a:noFill/>
                </a:ln>
                <a:solidFill>
                  <a:srgbClr val="000000"/>
                </a:solidFill>
                <a:effectLst/>
                <a:uLnTx/>
                <a:uFillTx/>
                <a:latin typeface="HGSｺﾞｼｯｸM" pitchFamily="50" charset="-128"/>
                <a:ea typeface="HGSｺﾞｼｯｸM" pitchFamily="50" charset="-128"/>
              </a:rPr>
              <a:t>  </a:t>
            </a:r>
            <a:endParaRPr kumimoji="1" lang="ja-JP" altLang="ja-JP" sz="1800" b="0" i="0" u="none" strike="noStrike" kern="0" cap="none" spc="0" normalizeH="0" baseline="0" noProof="0" dirty="0" smtClean="0">
              <a:ln>
                <a:noFill/>
              </a:ln>
              <a:solidFill>
                <a:prstClr val="black"/>
              </a:solidFill>
              <a:effectLst/>
              <a:uLnTx/>
              <a:uFillTx/>
              <a:latin typeface="Arial" pitchFamily="34" charset="0"/>
              <a:ea typeface="ＭＳ Ｐゴシック" pitchFamily="50" charset="-128"/>
            </a:endParaRPr>
          </a:p>
        </p:txBody>
      </p:sp>
      <p:sp>
        <p:nvSpPr>
          <p:cNvPr id="580" name="Rectangle 363"/>
          <p:cNvSpPr>
            <a:spLocks noChangeArrowheads="1"/>
          </p:cNvSpPr>
          <p:nvPr/>
        </p:nvSpPr>
        <p:spPr bwMode="auto">
          <a:xfrm>
            <a:off x="5718061" y="4311099"/>
            <a:ext cx="1841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1" i="0" u="none" strike="noStrike" kern="0" cap="none" spc="0" normalizeH="0" baseline="0" noProof="0" dirty="0" smtClean="0">
                <a:ln>
                  <a:noFill/>
                </a:ln>
                <a:solidFill>
                  <a:srgbClr val="000000"/>
                </a:solidFill>
                <a:effectLst/>
                <a:uLnTx/>
                <a:uFillTx/>
                <a:latin typeface="HGSｺﾞｼｯｸM" pitchFamily="50" charset="-128"/>
                <a:ea typeface="HGSｺﾞｼｯｸM" pitchFamily="50" charset="-128"/>
              </a:rPr>
              <a:t>  </a:t>
            </a:r>
            <a:endParaRPr kumimoji="1" lang="ja-JP" altLang="ja-JP" sz="1800" b="0" i="0" u="none" strike="noStrike" kern="0" cap="none" spc="0" normalizeH="0" baseline="0" noProof="0" dirty="0" smtClean="0">
              <a:ln>
                <a:noFill/>
              </a:ln>
              <a:solidFill>
                <a:prstClr val="black"/>
              </a:solidFill>
              <a:effectLst/>
              <a:uLnTx/>
              <a:uFillTx/>
              <a:latin typeface="Arial" pitchFamily="34" charset="0"/>
              <a:ea typeface="ＭＳ Ｐゴシック" pitchFamily="50" charset="-128"/>
            </a:endParaRPr>
          </a:p>
        </p:txBody>
      </p:sp>
      <p:sp>
        <p:nvSpPr>
          <p:cNvPr id="581" name="Rectangle 368"/>
          <p:cNvSpPr>
            <a:spLocks noChangeArrowheads="1"/>
          </p:cNvSpPr>
          <p:nvPr/>
        </p:nvSpPr>
        <p:spPr bwMode="auto">
          <a:xfrm>
            <a:off x="6824549" y="4311099"/>
            <a:ext cx="1285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1" i="0" u="none" strike="noStrike" kern="0" cap="none" spc="0" normalizeH="0" baseline="0" noProof="0" smtClean="0">
                <a:ln>
                  <a:noFill/>
                </a:ln>
                <a:solidFill>
                  <a:srgbClr val="000000"/>
                </a:solidFill>
                <a:effectLst/>
                <a:uLnTx/>
                <a:uFillTx/>
                <a:latin typeface="HGSｺﾞｼｯｸM" pitchFamily="50" charset="-128"/>
                <a:ea typeface="HGSｺﾞｼｯｸM" pitchFamily="50"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590" name="Rectangle 386"/>
          <p:cNvSpPr>
            <a:spLocks noChangeArrowheads="1"/>
          </p:cNvSpPr>
          <p:nvPr/>
        </p:nvSpPr>
        <p:spPr bwMode="auto">
          <a:xfrm>
            <a:off x="6610236" y="4939749"/>
            <a:ext cx="2317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300" b="1" i="0" u="none" strike="noStrike" kern="0" cap="none" spc="0" normalizeH="0" baseline="0" noProof="0" dirty="0" smtClean="0">
                <a:ln>
                  <a:noFill/>
                </a:ln>
                <a:solidFill>
                  <a:srgbClr val="FF0000"/>
                </a:solidFill>
                <a:effectLst/>
                <a:uLnTx/>
                <a:uFillTx/>
                <a:latin typeface="メイリオ" pitchFamily="50" charset="-128"/>
                <a:ea typeface="メイリオ" pitchFamily="50" charset="-128"/>
              </a:rPr>
              <a:t> </a:t>
            </a:r>
            <a:endParaRPr kumimoji="1" lang="ja-JP" altLang="ja-JP" sz="1800" b="0" i="0" u="none" strike="noStrike" kern="0" cap="none" spc="0" normalizeH="0" baseline="0" noProof="0" dirty="0" smtClean="0">
              <a:ln>
                <a:noFill/>
              </a:ln>
              <a:solidFill>
                <a:prstClr val="black"/>
              </a:solidFill>
              <a:effectLst/>
              <a:uLnTx/>
              <a:uFillTx/>
              <a:latin typeface="Arial" pitchFamily="34" charset="0"/>
              <a:ea typeface="ＭＳ Ｐゴシック" pitchFamily="50" charset="-128"/>
            </a:endParaRPr>
          </a:p>
        </p:txBody>
      </p:sp>
      <p:sp>
        <p:nvSpPr>
          <p:cNvPr id="596" name="Rectangle 392"/>
          <p:cNvSpPr>
            <a:spLocks noChangeArrowheads="1"/>
          </p:cNvSpPr>
          <p:nvPr/>
        </p:nvSpPr>
        <p:spPr bwMode="auto">
          <a:xfrm>
            <a:off x="6686436" y="5161999"/>
            <a:ext cx="1952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1" i="0" u="none" strike="noStrike" kern="0" cap="none" spc="0" normalizeH="0" baseline="0" noProof="0" smtClean="0">
                <a:ln>
                  <a:noFill/>
                </a:ln>
                <a:solidFill>
                  <a:srgbClr val="FF0000"/>
                </a:solidFill>
                <a:effectLst/>
                <a:uLnTx/>
                <a:uFillTx/>
                <a:latin typeface="メイリオ" pitchFamily="50" charset="-128"/>
                <a:ea typeface="メイリオ" pitchFamily="50" charset="-128"/>
              </a:rPr>
              <a:t> </a:t>
            </a:r>
            <a:endParaRPr kumimoji="1" lang="ja-JP" altLang="ja-JP" sz="1800" b="0" i="0" u="none" strike="noStrike" kern="0" cap="none" spc="0" normalizeH="0" baseline="0" noProof="0" smtClean="0">
              <a:ln>
                <a:noFill/>
              </a:ln>
              <a:solidFill>
                <a:prstClr val="black"/>
              </a:solidFill>
              <a:effectLst/>
              <a:uLnTx/>
              <a:uFillTx/>
              <a:latin typeface="Arial" pitchFamily="34" charset="0"/>
              <a:ea typeface="ＭＳ Ｐゴシック" pitchFamily="50" charset="-128"/>
            </a:endParaRPr>
          </a:p>
        </p:txBody>
      </p:sp>
      <p:sp>
        <p:nvSpPr>
          <p:cNvPr id="617" name="正方形/長方形 616"/>
          <p:cNvSpPr/>
          <p:nvPr/>
        </p:nvSpPr>
        <p:spPr>
          <a:xfrm>
            <a:off x="0" y="-16966"/>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人口の転出入状況（地域別）</a:t>
            </a:r>
          </a:p>
        </p:txBody>
      </p:sp>
      <p:sp>
        <p:nvSpPr>
          <p:cNvPr id="619" name="角丸四角形 618"/>
          <p:cNvSpPr/>
          <p:nvPr/>
        </p:nvSpPr>
        <p:spPr>
          <a:xfrm>
            <a:off x="51445" y="475938"/>
            <a:ext cx="9803110" cy="72057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地域別でみた場合、転出超過は、東京圏のみ（特に進学、就学時から</a:t>
            </a:r>
            <a:r>
              <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代の転出者が多い。）</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東京圏以外の地域で</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は、主に関西圏を中心</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に、転入者が多い状況。</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7"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13</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grpSp>
        <p:nvGrpSpPr>
          <p:cNvPr id="308" name="グループ化 307"/>
          <p:cNvGrpSpPr/>
          <p:nvPr/>
        </p:nvGrpSpPr>
        <p:grpSpPr>
          <a:xfrm>
            <a:off x="419740" y="1487888"/>
            <a:ext cx="9348531" cy="4613052"/>
            <a:chOff x="-1" y="-1"/>
            <a:chExt cx="7029451" cy="3833825"/>
          </a:xfrm>
        </p:grpSpPr>
        <p:grpSp>
          <p:nvGrpSpPr>
            <p:cNvPr id="309" name="グループ化 308"/>
            <p:cNvGrpSpPr/>
            <p:nvPr/>
          </p:nvGrpSpPr>
          <p:grpSpPr>
            <a:xfrm>
              <a:off x="-1" y="-1"/>
              <a:ext cx="7029451" cy="3833825"/>
              <a:chOff x="-1" y="0"/>
              <a:chExt cx="7029451" cy="3833940"/>
            </a:xfrm>
          </p:grpSpPr>
          <p:sp>
            <p:nvSpPr>
              <p:cNvPr id="312" name="テキスト ボックス 55"/>
              <p:cNvSpPr txBox="1"/>
              <p:nvPr/>
            </p:nvSpPr>
            <p:spPr>
              <a:xfrm>
                <a:off x="4212896" y="3549469"/>
                <a:ext cx="1689321" cy="284471"/>
              </a:xfrm>
              <a:prstGeom prst="rect">
                <a:avLst/>
              </a:prstGeom>
              <a:solidFill>
                <a:sysClr val="window" lastClr="FFFFFF"/>
              </a:solidFill>
              <a:ln w="6350">
                <a:solidFill>
                  <a:schemeClr val="tx1"/>
                </a:solidFill>
              </a:ln>
              <a:effectLst/>
            </p:spPr>
            <p:txBody>
              <a:bodyPr rot="0" spcFirstLastPara="0" vert="horz" wrap="square" lIns="36000" tIns="0" rIns="3600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1000"/>
                  </a:lnSpc>
                  <a:spcBef>
                    <a:spcPts val="0"/>
                  </a:spcBef>
                  <a:spcAft>
                    <a:spcPts val="0"/>
                  </a:spcAft>
                  <a:buClrTx/>
                  <a:buSzTx/>
                  <a:buFontTx/>
                  <a:buNone/>
                  <a:tabLst/>
                  <a:defRPr/>
                </a:pPr>
                <a:endParaRPr kumimoji="0" lang="en-US" altLang="ja-JP" sz="1100" b="1" i="0" u="none" strike="noStrike" kern="100" cap="none" spc="0" normalizeH="0" baseline="0" noProof="0" dirty="0" smtClean="0">
                  <a:ln>
                    <a:noFill/>
                  </a:ln>
                  <a:solidFill>
                    <a:sysClr val="windowText" lastClr="000000"/>
                  </a:solidFill>
                  <a:effectLst/>
                  <a:uLnTx/>
                  <a:uFillTx/>
                  <a:latin typeface="Century"/>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0" lang="ja-JP" altLang="en-US" sz="1100" b="1" i="0" u="none" strike="noStrike" kern="100" cap="none" spc="0" normalizeH="0" baseline="0" noProof="0" dirty="0" smtClean="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a:t>
                </a:r>
                <a:r>
                  <a:rPr kumimoji="0" lang="en-US" sz="1100" b="1" i="0" u="none" strike="noStrike" kern="100" cap="none" spc="0" normalizeH="0" baseline="0" noProof="0" dirty="0" smtClean="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2018</a:t>
                </a:r>
                <a:r>
                  <a:rPr kumimoji="0" lang="ja-JP" altLang="en-US" sz="1100" b="1" i="0" u="none" strike="noStrike" kern="100" cap="none" spc="0" normalizeH="0" baseline="0" noProof="0" dirty="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年１年間の転入</a:t>
                </a:r>
                <a:r>
                  <a:rPr kumimoji="0" lang="ja-JP" altLang="en-US" sz="1100" b="1" i="0" u="none" strike="noStrike" kern="100" cap="none" spc="0" normalizeH="0" baseline="0" noProof="0" dirty="0" smtClean="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超過数</a:t>
                </a:r>
                <a:endParaRPr kumimoji="0" lang="ja-JP" altLang="en-US" sz="18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313" name="角丸四角形 312"/>
              <p:cNvSpPr/>
              <p:nvPr/>
            </p:nvSpPr>
            <p:spPr>
              <a:xfrm>
                <a:off x="4457700" y="742950"/>
                <a:ext cx="2571750" cy="2085975"/>
              </a:xfrm>
              <a:prstGeom prst="roundRect">
                <a:avLst>
                  <a:gd name="adj" fmla="val 11559"/>
                </a:avLst>
              </a:prstGeom>
              <a:solidFill>
                <a:sysClr val="window" lastClr="FFFFFF"/>
              </a:solidFill>
              <a:ln w="25400" cap="flat" cmpd="sng" algn="ctr">
                <a:solidFill>
                  <a:srgbClr val="00B050"/>
                </a:solidFill>
                <a:prstDash val="solid"/>
              </a:ln>
              <a:effectLst/>
            </p:spPr>
            <p:txBody>
              <a:bodyPr rot="0" spcFirstLastPara="0" vert="horz" wrap="square" lIns="0" tIns="36000" rIns="0" bIns="36000" numCol="1" spcCol="0" rtlCol="0" fromWordArt="0" anchor="t" anchorCtr="0" forceAA="0" compatLnSpc="1">
                <a:prstTxWarp prst="textNoShape">
                  <a:avLst/>
                </a:prstTxWarp>
                <a:noAutofit/>
              </a:bodyPr>
              <a:lstStyle/>
              <a:p>
                <a:pPr marL="0" marR="0" lvl="0" indent="127000" algn="l" defTabSz="914400" rtl="0" eaLnBrk="1" fontAlgn="auto" latinLnBrk="0" hangingPunct="1">
                  <a:lnSpc>
                    <a:spcPts val="12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■関東・甲信越</a:t>
                </a:r>
                <a:endParaRPr kumimoji="0" lang="ja-JP" altLang="en-US" sz="18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1101090" algn="l" defTabSz="914400" rtl="0" eaLnBrk="1" fontAlgn="auto" latinLnBrk="0" hangingPunct="1">
                  <a:lnSpc>
                    <a:spcPts val="1200"/>
                  </a:lnSpc>
                  <a:spcBef>
                    <a:spcPts val="0"/>
                  </a:spcBef>
                  <a:spcAft>
                    <a:spcPts val="0"/>
                  </a:spcAft>
                  <a:buClrTx/>
                  <a:buSzTx/>
                  <a:buFontTx/>
                  <a:buNone/>
                  <a:tabLst/>
                  <a:defRPr/>
                </a:pPr>
                <a:r>
                  <a:rPr kumimoji="0" lang="en-US" sz="1000" b="1"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314" name="角丸四角形 313"/>
              <p:cNvSpPr/>
              <p:nvPr/>
            </p:nvSpPr>
            <p:spPr>
              <a:xfrm>
                <a:off x="247650" y="938354"/>
                <a:ext cx="1440000" cy="540016"/>
              </a:xfrm>
              <a:prstGeom prst="roundRect">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■中国・四国</a:t>
                </a:r>
                <a:endParaRPr kumimoji="0" lang="ja-JP" altLang="en-US" sz="16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18" name="角丸四角形 617"/>
              <p:cNvSpPr/>
              <p:nvPr/>
            </p:nvSpPr>
            <p:spPr>
              <a:xfrm>
                <a:off x="1809750" y="0"/>
                <a:ext cx="2403146" cy="3369544"/>
              </a:xfrm>
              <a:prstGeom prst="roundRect">
                <a:avLst>
                  <a:gd name="adj" fmla="val 12286"/>
                </a:avLst>
              </a:prstGeom>
              <a:solidFill>
                <a:sysClr val="window" lastClr="FFFFFF"/>
              </a:solidFill>
              <a:ln w="25400" cap="flat" cmpd="sng" algn="ctr">
                <a:solidFill>
                  <a:srgbClr val="FF0000"/>
                </a:solidFill>
                <a:prstDash val="solid"/>
              </a:ln>
              <a:effectLst/>
            </p:spPr>
            <p:txBody>
              <a:bodyPr rot="0" spcFirstLastPara="0" vert="horz" wrap="square" lIns="36000" tIns="0" rIns="3600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■関西圏</a:t>
                </a:r>
                <a:endParaRPr kumimoji="0" lang="ja-JP" altLang="en-US" sz="11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0" name="角丸四角形 619"/>
              <p:cNvSpPr/>
              <p:nvPr/>
            </p:nvSpPr>
            <p:spPr>
              <a:xfrm>
                <a:off x="247650" y="0"/>
                <a:ext cx="1476000" cy="468014"/>
              </a:xfrm>
              <a:prstGeom prst="roundRect">
                <a:avLst/>
              </a:prstGeom>
              <a:solidFill>
                <a:sysClr val="window" lastClr="FFFFFF"/>
              </a:solidFill>
              <a:ln w="25400" cap="flat" cmpd="sng" algn="ctr">
                <a:solidFill>
                  <a:srgbClr val="0070C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a:t>
                </a:r>
                <a:r>
                  <a:rPr kumimoji="0" lang="ja-JP" altLang="en-US" sz="1400" b="1" i="0" u="none" strike="noStrike" kern="100" cap="none" spc="0" normalizeH="0" baseline="0" noProof="0" dirty="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北海道・東北</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1" name="角丸四角形 620"/>
              <p:cNvSpPr/>
              <p:nvPr/>
            </p:nvSpPr>
            <p:spPr>
              <a:xfrm>
                <a:off x="262506" y="2828924"/>
                <a:ext cx="1440000" cy="468014"/>
              </a:xfrm>
              <a:prstGeom prst="roundRect">
                <a:avLst/>
              </a:prstGeom>
              <a:solidFill>
                <a:sysClr val="window" lastClr="FFFFFF"/>
              </a:solidFill>
              <a:ln w="25400" cap="flat" cmpd="sng" algn="ctr">
                <a:solidFill>
                  <a:srgbClr val="92D05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■東海・北陸</a:t>
                </a:r>
                <a:endParaRPr kumimoji="0" lang="ja-JP" altLang="en-US" sz="16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2" name="角丸四角形 621"/>
              <p:cNvSpPr/>
              <p:nvPr/>
            </p:nvSpPr>
            <p:spPr>
              <a:xfrm>
                <a:off x="262506" y="1876425"/>
                <a:ext cx="1440000" cy="468014"/>
              </a:xfrm>
              <a:prstGeom prst="roundRect">
                <a:avLst/>
              </a:prstGeom>
              <a:solidFill>
                <a:sysClr val="window" lastClr="FFFFFF"/>
              </a:solidFill>
              <a:ln w="25400" cap="flat" cmpd="sng" algn="ctr">
                <a:solidFill>
                  <a:srgbClr val="F79646">
                    <a:lumMod val="50000"/>
                  </a:srgbClr>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a:t>
                </a:r>
                <a:r>
                  <a:rPr kumimoji="0" lang="ja-JP" altLang="en-US" sz="1400" b="1" i="0" u="none" strike="noStrike" kern="100" cap="none" spc="0" normalizeH="0" baseline="0" noProof="0" dirty="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九州・沖縄</a:t>
                </a:r>
                <a:endParaRPr kumimoji="0" lang="ja-JP" altLang="en-US" sz="16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3" name="テキスト ボックス 22"/>
              <p:cNvSpPr txBox="1"/>
              <p:nvPr/>
            </p:nvSpPr>
            <p:spPr>
              <a:xfrm>
                <a:off x="9525" y="304800"/>
                <a:ext cx="855345" cy="346710"/>
              </a:xfrm>
              <a:prstGeom prst="rect">
                <a:avLst/>
              </a:prstGeom>
              <a:solidFill>
                <a:sysClr val="window" lastClr="FFFFFF"/>
              </a:solidFill>
              <a:ln w="28575">
                <a:solidFill>
                  <a:srgbClr val="4F81BD">
                    <a:lumMod val="60000"/>
                    <a:lumOff val="40000"/>
                  </a:srgbClr>
                </a:solid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40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901</a:t>
                </a:r>
                <a:r>
                  <a:rPr kumimoji="0" lang="ja-JP" altLang="en-US" sz="1400" b="1" i="0" u="none" strike="noStrike" kern="100" cap="none" spc="0" normalizeH="0" baseline="0" noProof="0" dirty="0" smtClean="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人</a:t>
                </a:r>
                <a:endParaRPr kumimoji="0" lang="ja-JP" altLang="en-US" sz="14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900" b="0"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4" name="テキスト ボックス 29"/>
              <p:cNvSpPr txBox="1"/>
              <p:nvPr/>
            </p:nvSpPr>
            <p:spPr>
              <a:xfrm>
                <a:off x="1" y="1304925"/>
                <a:ext cx="912494" cy="381635"/>
              </a:xfrm>
              <a:prstGeom prst="rect">
                <a:avLst/>
              </a:prstGeom>
              <a:solidFill>
                <a:sysClr val="window" lastClr="FFFFFF"/>
              </a:solidFill>
              <a:ln w="28575">
                <a:solidFill>
                  <a:srgbClr val="4F81BD">
                    <a:lumMod val="60000"/>
                    <a:lumOff val="40000"/>
                  </a:srgbClr>
                </a:solid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05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4,596</a:t>
                </a:r>
                <a:r>
                  <a:rPr kumimoji="0" lang="ja-JP" altLang="en-US" sz="1400" b="1" i="0" u="none" strike="noStrike" kern="100" cap="none" spc="0" normalizeH="0" baseline="0" noProof="0" dirty="0" smtClean="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人</a:t>
                </a:r>
                <a:endParaRPr kumimoji="0" lang="ja-JP" altLang="en-US" sz="14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5" name="テキスト ボックス 35"/>
              <p:cNvSpPr txBox="1"/>
              <p:nvPr/>
            </p:nvSpPr>
            <p:spPr>
              <a:xfrm>
                <a:off x="1" y="2197937"/>
                <a:ext cx="893445" cy="389255"/>
              </a:xfrm>
              <a:prstGeom prst="rect">
                <a:avLst/>
              </a:prstGeom>
              <a:solidFill>
                <a:sysClr val="window" lastClr="FFFFFF"/>
              </a:solidFill>
              <a:ln w="28575">
                <a:solidFill>
                  <a:srgbClr val="4F81BD">
                    <a:lumMod val="60000"/>
                    <a:lumOff val="40000"/>
                  </a:srgbClr>
                </a:solid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05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1,620</a:t>
                </a:r>
                <a:r>
                  <a:rPr kumimoji="0" lang="ja-JP" altLang="en-US" sz="1400" b="1" i="0" u="none" strike="noStrike" kern="100" cap="none" spc="0" normalizeH="0" baseline="0" noProof="0" dirty="0" smtClean="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人</a:t>
                </a:r>
                <a:endParaRPr kumimoji="0" lang="ja-JP" altLang="en-US" sz="14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6" name="テキスト ボックス 36"/>
              <p:cNvSpPr txBox="1"/>
              <p:nvPr/>
            </p:nvSpPr>
            <p:spPr>
              <a:xfrm>
                <a:off x="-1" y="3155265"/>
                <a:ext cx="912495" cy="400050"/>
              </a:xfrm>
              <a:prstGeom prst="rect">
                <a:avLst/>
              </a:prstGeom>
              <a:solidFill>
                <a:sysClr val="window" lastClr="FFFFFF"/>
              </a:solidFill>
              <a:ln w="28575">
                <a:solidFill>
                  <a:srgbClr val="4F81BD">
                    <a:lumMod val="60000"/>
                    <a:lumOff val="40000"/>
                  </a:srgbClr>
                </a:solid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05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1,476</a:t>
                </a:r>
                <a:r>
                  <a:rPr kumimoji="0" lang="ja-JP" altLang="en-US" sz="1400" b="1" i="0" u="none" strike="noStrike" kern="100" cap="none" spc="0" normalizeH="0" baseline="0" noProof="0" dirty="0" smtClean="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人</a:t>
                </a:r>
                <a:endParaRPr kumimoji="0" lang="ja-JP" altLang="en-US" sz="14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7" name="円/楕円 1"/>
              <p:cNvSpPr/>
              <p:nvPr/>
            </p:nvSpPr>
            <p:spPr>
              <a:xfrm>
                <a:off x="1945940" y="1224538"/>
                <a:ext cx="1528779" cy="1319956"/>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8890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00" cap="none" spc="0" normalizeH="0" baseline="0" noProof="0" dirty="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大阪</a:t>
                </a:r>
                <a:endParaRPr kumimoji="0" lang="ja-JP" altLang="en-US" sz="14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28" name="角丸四角形 627"/>
              <p:cNvSpPr/>
              <p:nvPr/>
            </p:nvSpPr>
            <p:spPr>
              <a:xfrm>
                <a:off x="5219700" y="1181100"/>
                <a:ext cx="1463040" cy="130492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 東京圏</a:t>
                </a:r>
                <a:endParaRPr kumimoji="0" lang="ja-JP" altLang="en-US" sz="11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grpSp>
            <p:nvGrpSpPr>
              <p:cNvPr id="629" name="グループ化 628"/>
              <p:cNvGrpSpPr/>
              <p:nvPr/>
            </p:nvGrpSpPr>
            <p:grpSpPr>
              <a:xfrm>
                <a:off x="2743200" y="104775"/>
                <a:ext cx="1414433" cy="833579"/>
                <a:chOff x="0" y="0"/>
                <a:chExt cx="1123739" cy="661385"/>
              </a:xfrm>
            </p:grpSpPr>
            <p:sp>
              <p:nvSpPr>
                <p:cNvPr id="640" name="円/楕円 21"/>
                <p:cNvSpPr/>
                <p:nvPr/>
              </p:nvSpPr>
              <p:spPr>
                <a:xfrm>
                  <a:off x="0" y="0"/>
                  <a:ext cx="1020445" cy="652780"/>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FF0000"/>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00" cap="none" spc="0" normalizeH="0" baseline="0" noProof="0">
                      <a:ln>
                        <a:noFill/>
                      </a:ln>
                      <a:solidFill>
                        <a:sysClr val="windowText" lastClr="000000"/>
                      </a:solidFill>
                      <a:effectLst/>
                      <a:uLnTx/>
                      <a:uFillTx/>
                      <a:latin typeface="Meiryo UI" panose="020B0604030504040204" pitchFamily="50" charset="-128"/>
                      <a:ea typeface="ＭＳ 明朝" panose="02020609040205080304" pitchFamily="17" charset="-128"/>
                      <a:cs typeface="Meiryo UI" panose="020B0604030504040204" pitchFamily="50" charset="-128"/>
                    </a:rPr>
                    <a:t> </a:t>
                  </a:r>
                  <a:endParaRPr kumimoji="0" lang="ja-JP" altLang="en-US" sz="1050" b="0" i="0" u="none" strike="noStrike" kern="100" cap="none" spc="0" normalizeH="0" baseline="0" noProof="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41" name="テキスト ボックス 23"/>
                <p:cNvSpPr txBox="1"/>
                <p:nvPr/>
              </p:nvSpPr>
              <p:spPr>
                <a:xfrm>
                  <a:off x="114603" y="162275"/>
                  <a:ext cx="1009136" cy="499110"/>
                </a:xfrm>
                <a:prstGeom prst="rect">
                  <a:avLst/>
                </a:prstGeom>
                <a:solidFill>
                  <a:sysClr val="window" lastClr="FFFFFF">
                    <a:alpha val="0"/>
                  </a:sysClr>
                </a:solidFill>
                <a:ln w="6350">
                  <a:noFill/>
                </a:ln>
                <a:effectLst>
                  <a:glow rad="127000">
                    <a:srgbClr val="4F81BD"/>
                  </a:glo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京都府・兵庫県</a:t>
                  </a:r>
                  <a:endParaRPr kumimoji="0" lang="ja-JP" altLang="en-US" sz="18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奈良県・和歌山県</a:t>
                  </a:r>
                  <a:endParaRPr kumimoji="0" lang="ja-JP" altLang="en-US" sz="18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Century"/>
                      <a:ea typeface="Meiryo UI" panose="020B0604030504040204" pitchFamily="50" charset="-128"/>
                      <a:cs typeface="Meiryo UI" panose="020B0604030504040204" pitchFamily="50" charset="-128"/>
                    </a:rPr>
                    <a:t>滋賀県</a:t>
                  </a:r>
                  <a:endParaRPr kumimoji="0" lang="ja-JP" altLang="en-US" sz="18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0" lang="en-US" sz="850" b="1"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grpSp>
          <p:sp>
            <p:nvSpPr>
              <p:cNvPr id="630" name="円弧 15"/>
              <p:cNvSpPr/>
              <p:nvPr/>
            </p:nvSpPr>
            <p:spPr>
              <a:xfrm rot="7106811" flipV="1">
                <a:off x="1981985" y="692820"/>
                <a:ext cx="1292211" cy="702175"/>
              </a:xfrm>
              <a:custGeom>
                <a:avLst/>
                <a:gdLst>
                  <a:gd name="connsiteX0" fmla="*/ 953453 w 5025390"/>
                  <a:gd name="connsiteY0" fmla="*/ 284931 h 2640330"/>
                  <a:gd name="connsiteX1" fmla="*/ 2729836 w 5025390"/>
                  <a:gd name="connsiteY1" fmla="*/ 4939 h 2640330"/>
                  <a:gd name="connsiteX2" fmla="*/ 4756505 w 5025390"/>
                  <a:gd name="connsiteY2" fmla="*/ 725987 h 2640330"/>
                  <a:gd name="connsiteX3" fmla="*/ 2512695 w 5025390"/>
                  <a:gd name="connsiteY3" fmla="*/ 1320165 h 2640330"/>
                  <a:gd name="connsiteX4" fmla="*/ 953453 w 5025390"/>
                  <a:gd name="connsiteY4" fmla="*/ 284931 h 2640330"/>
                  <a:gd name="connsiteX0" fmla="*/ 953453 w 5025390"/>
                  <a:gd name="connsiteY0" fmla="*/ 284931 h 2640330"/>
                  <a:gd name="connsiteX1" fmla="*/ 2729836 w 5025390"/>
                  <a:gd name="connsiteY1" fmla="*/ 4939 h 2640330"/>
                  <a:gd name="connsiteX2" fmla="*/ 4756505 w 5025390"/>
                  <a:gd name="connsiteY2" fmla="*/ 725987 h 2640330"/>
                  <a:gd name="connsiteX0" fmla="*/ 0 w 3803052"/>
                  <a:gd name="connsiteY0" fmla="*/ 533144 h 1568378"/>
                  <a:gd name="connsiteX1" fmla="*/ 1776383 w 3803052"/>
                  <a:gd name="connsiteY1" fmla="*/ 253152 h 1568378"/>
                  <a:gd name="connsiteX2" fmla="*/ 3803052 w 3803052"/>
                  <a:gd name="connsiteY2" fmla="*/ 974200 h 1568378"/>
                  <a:gd name="connsiteX3" fmla="*/ 1559242 w 3803052"/>
                  <a:gd name="connsiteY3" fmla="*/ 1568378 h 1568378"/>
                  <a:gd name="connsiteX4" fmla="*/ 0 w 3803052"/>
                  <a:gd name="connsiteY4" fmla="*/ 533144 h 1568378"/>
                  <a:gd name="connsiteX0" fmla="*/ 0 w 3803052"/>
                  <a:gd name="connsiteY0" fmla="*/ 533144 h 1568378"/>
                  <a:gd name="connsiteX1" fmla="*/ 1778975 w 3803052"/>
                  <a:gd name="connsiteY1" fmla="*/ 1698 h 1568378"/>
                  <a:gd name="connsiteX2" fmla="*/ 3803052 w 3803052"/>
                  <a:gd name="connsiteY2" fmla="*/ 974200 h 1568378"/>
                  <a:gd name="connsiteX0" fmla="*/ 0 w 3803052"/>
                  <a:gd name="connsiteY0" fmla="*/ 474146 h 1509380"/>
                  <a:gd name="connsiteX1" fmla="*/ 1776383 w 3803052"/>
                  <a:gd name="connsiteY1" fmla="*/ 194154 h 1509380"/>
                  <a:gd name="connsiteX2" fmla="*/ 3803052 w 3803052"/>
                  <a:gd name="connsiteY2" fmla="*/ 915202 h 1509380"/>
                  <a:gd name="connsiteX3" fmla="*/ 1559242 w 3803052"/>
                  <a:gd name="connsiteY3" fmla="*/ 1509380 h 1509380"/>
                  <a:gd name="connsiteX4" fmla="*/ 0 w 3803052"/>
                  <a:gd name="connsiteY4" fmla="*/ 474146 h 1509380"/>
                  <a:gd name="connsiteX0" fmla="*/ 0 w 3803052"/>
                  <a:gd name="connsiteY0" fmla="*/ 474146 h 1509380"/>
                  <a:gd name="connsiteX1" fmla="*/ 1793174 w 3803052"/>
                  <a:gd name="connsiteY1" fmla="*/ 2015 h 1509380"/>
                  <a:gd name="connsiteX2" fmla="*/ 3803052 w 3803052"/>
                  <a:gd name="connsiteY2" fmla="*/ 915202 h 1509380"/>
                  <a:gd name="connsiteX0" fmla="*/ 0 w 3803052"/>
                  <a:gd name="connsiteY0" fmla="*/ 1153063 h 2188297"/>
                  <a:gd name="connsiteX1" fmla="*/ 1776383 w 3803052"/>
                  <a:gd name="connsiteY1" fmla="*/ 873071 h 2188297"/>
                  <a:gd name="connsiteX2" fmla="*/ 3803052 w 3803052"/>
                  <a:gd name="connsiteY2" fmla="*/ 1594119 h 2188297"/>
                  <a:gd name="connsiteX3" fmla="*/ 1559242 w 3803052"/>
                  <a:gd name="connsiteY3" fmla="*/ 2188297 h 2188297"/>
                  <a:gd name="connsiteX4" fmla="*/ 0 w 3803052"/>
                  <a:gd name="connsiteY4" fmla="*/ 1153063 h 2188297"/>
                  <a:gd name="connsiteX0" fmla="*/ 0 w 3803052"/>
                  <a:gd name="connsiteY0" fmla="*/ 1153063 h 2188297"/>
                  <a:gd name="connsiteX1" fmla="*/ 1566599 w 3803052"/>
                  <a:gd name="connsiteY1" fmla="*/ 640 h 2188297"/>
                  <a:gd name="connsiteX2" fmla="*/ 3803052 w 3803052"/>
                  <a:gd name="connsiteY2" fmla="*/ 1594119 h 2188297"/>
                  <a:gd name="connsiteX0" fmla="*/ 0 w 3803052"/>
                  <a:gd name="connsiteY0" fmla="*/ 930866 h 1966100"/>
                  <a:gd name="connsiteX1" fmla="*/ 1776383 w 3803052"/>
                  <a:gd name="connsiteY1" fmla="*/ 650874 h 1966100"/>
                  <a:gd name="connsiteX2" fmla="*/ 3803052 w 3803052"/>
                  <a:gd name="connsiteY2" fmla="*/ 1371922 h 1966100"/>
                  <a:gd name="connsiteX3" fmla="*/ 1559242 w 3803052"/>
                  <a:gd name="connsiteY3" fmla="*/ 1966100 h 1966100"/>
                  <a:gd name="connsiteX4" fmla="*/ 0 w 3803052"/>
                  <a:gd name="connsiteY4" fmla="*/ 930866 h 1966100"/>
                  <a:gd name="connsiteX0" fmla="*/ 0 w 3803052"/>
                  <a:gd name="connsiteY0" fmla="*/ 930866 h 1966100"/>
                  <a:gd name="connsiteX1" fmla="*/ 1758078 w 3803052"/>
                  <a:gd name="connsiteY1" fmla="*/ 825 h 1966100"/>
                  <a:gd name="connsiteX2" fmla="*/ 3803052 w 3803052"/>
                  <a:gd name="connsiteY2" fmla="*/ 1371922 h 1966100"/>
                  <a:gd name="connsiteX0" fmla="*/ 0 w 3803052"/>
                  <a:gd name="connsiteY0" fmla="*/ 930849 h 1966083"/>
                  <a:gd name="connsiteX1" fmla="*/ 1776383 w 3803052"/>
                  <a:gd name="connsiteY1" fmla="*/ 650857 h 1966083"/>
                  <a:gd name="connsiteX2" fmla="*/ 3803052 w 3803052"/>
                  <a:gd name="connsiteY2" fmla="*/ 1371905 h 1966083"/>
                  <a:gd name="connsiteX3" fmla="*/ 1559242 w 3803052"/>
                  <a:gd name="connsiteY3" fmla="*/ 1966083 h 1966083"/>
                  <a:gd name="connsiteX4" fmla="*/ 0 w 3803052"/>
                  <a:gd name="connsiteY4" fmla="*/ 930849 h 1966083"/>
                  <a:gd name="connsiteX0" fmla="*/ 27357 w 3803052"/>
                  <a:gd name="connsiteY0" fmla="*/ 944952 h 1966083"/>
                  <a:gd name="connsiteX1" fmla="*/ 1758078 w 3803052"/>
                  <a:gd name="connsiteY1" fmla="*/ 808 h 1966083"/>
                  <a:gd name="connsiteX2" fmla="*/ 3803052 w 3803052"/>
                  <a:gd name="connsiteY2" fmla="*/ 1371905 h 1966083"/>
                  <a:gd name="connsiteX0" fmla="*/ 0 w 3803052"/>
                  <a:gd name="connsiteY0" fmla="*/ 931045 h 1966279"/>
                  <a:gd name="connsiteX1" fmla="*/ 1776383 w 3803052"/>
                  <a:gd name="connsiteY1" fmla="*/ 651053 h 1966279"/>
                  <a:gd name="connsiteX2" fmla="*/ 3803052 w 3803052"/>
                  <a:gd name="connsiteY2" fmla="*/ 1372101 h 1966279"/>
                  <a:gd name="connsiteX3" fmla="*/ 1559242 w 3803052"/>
                  <a:gd name="connsiteY3" fmla="*/ 1966279 h 1966279"/>
                  <a:gd name="connsiteX4" fmla="*/ 0 w 3803052"/>
                  <a:gd name="connsiteY4" fmla="*/ 931045 h 1966279"/>
                  <a:gd name="connsiteX0" fmla="*/ 27357 w 3803052"/>
                  <a:gd name="connsiteY0" fmla="*/ 945148 h 1966279"/>
                  <a:gd name="connsiteX1" fmla="*/ 1758078 w 3803052"/>
                  <a:gd name="connsiteY1" fmla="*/ 1004 h 1966279"/>
                  <a:gd name="connsiteX2" fmla="*/ 3803052 w 3803052"/>
                  <a:gd name="connsiteY2" fmla="*/ 1372101 h 1966279"/>
                </a:gdLst>
                <a:ahLst/>
                <a:cxnLst>
                  <a:cxn ang="0">
                    <a:pos x="connsiteX0" y="connsiteY0"/>
                  </a:cxn>
                  <a:cxn ang="0">
                    <a:pos x="connsiteX1" y="connsiteY1"/>
                  </a:cxn>
                  <a:cxn ang="0">
                    <a:pos x="connsiteX2" y="connsiteY2"/>
                  </a:cxn>
                </a:cxnLst>
                <a:rect l="l" t="t" r="r" b="b"/>
                <a:pathLst>
                  <a:path w="3803052" h="1966279" stroke="0" extrusionOk="0">
                    <a:moveTo>
                      <a:pt x="0" y="931045"/>
                    </a:moveTo>
                    <a:cubicBezTo>
                      <a:pt x="502509" y="722117"/>
                      <a:pt x="1137963" y="621957"/>
                      <a:pt x="1776383" y="651053"/>
                    </a:cubicBezTo>
                    <a:cubicBezTo>
                      <a:pt x="2644144" y="690600"/>
                      <a:pt x="3411025" y="963441"/>
                      <a:pt x="3803052" y="1372101"/>
                    </a:cubicBezTo>
                    <a:lnTo>
                      <a:pt x="1559242" y="1966279"/>
                    </a:lnTo>
                    <a:lnTo>
                      <a:pt x="0" y="931045"/>
                    </a:lnTo>
                    <a:close/>
                  </a:path>
                  <a:path w="3803052" h="1966279" fill="none">
                    <a:moveTo>
                      <a:pt x="27357" y="945148"/>
                    </a:moveTo>
                    <a:cubicBezTo>
                      <a:pt x="458637" y="581667"/>
                      <a:pt x="1119658" y="-28092"/>
                      <a:pt x="1758078" y="1004"/>
                    </a:cubicBezTo>
                    <a:cubicBezTo>
                      <a:pt x="2625839" y="40551"/>
                      <a:pt x="3411025" y="963441"/>
                      <a:pt x="3803052" y="1372101"/>
                    </a:cubicBezTo>
                  </a:path>
                </a:pathLst>
              </a:custGeom>
              <a:noFill/>
              <a:ln w="152400" cap="flat" cmpd="sng" algn="ctr">
                <a:solidFill>
                  <a:srgbClr val="4F81BD">
                    <a:lumMod val="60000"/>
                    <a:lumOff val="40000"/>
                  </a:srgbClr>
                </a:solidFill>
                <a:prstDash val="solid"/>
                <a:headEnd type="none"/>
                <a:tailEnd type="triangle"/>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Century"/>
                  <a:ea typeface="ＭＳ 明朝" panose="02020609040205080304" pitchFamily="17" charset="-128"/>
                  <a:cs typeface="+mn-cs"/>
                </a:endParaRPr>
              </a:p>
            </p:txBody>
          </p:sp>
          <p:sp>
            <p:nvSpPr>
              <p:cNvPr id="631" name="テキスト ボックス 20"/>
              <p:cNvSpPr txBox="1"/>
              <p:nvPr/>
            </p:nvSpPr>
            <p:spPr>
              <a:xfrm>
                <a:off x="1945940" y="797084"/>
                <a:ext cx="768685" cy="333570"/>
              </a:xfrm>
              <a:prstGeom prst="rect">
                <a:avLst/>
              </a:prstGeom>
              <a:solidFill>
                <a:sysClr val="window" lastClr="FFFFFF"/>
              </a:solidFill>
              <a:ln w="28575">
                <a:solidFill>
                  <a:srgbClr val="4F81BD">
                    <a:lumMod val="60000"/>
                    <a:lumOff val="40000"/>
                  </a:srgbClr>
                </a:solid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endParaRPr kumimoji="0" lang="en-US" sz="140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endParaRP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00" cap="none" spc="0" normalizeH="0" baseline="0" noProof="0" dirty="0" smtClean="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7,650</a:t>
                </a:r>
                <a:r>
                  <a:rPr kumimoji="0" lang="ja-JP" altLang="en-US" sz="1400" b="1" i="0" u="none" strike="noStrike" kern="100" cap="none" spc="0" normalizeH="0" baseline="0" noProof="0" dirty="0" smtClean="0">
                    <a:ln>
                      <a:noFill/>
                    </a:ln>
                    <a:solidFill>
                      <a:sysClr val="windowText" lastClr="000000"/>
                    </a:solidFill>
                    <a:effectLst/>
                    <a:uLnTx/>
                    <a:uFillTx/>
                    <a:latin typeface="Century"/>
                    <a:ea typeface="メイリオ" panose="020B0604030504040204" pitchFamily="50" charset="-128"/>
                    <a:cs typeface="メイリオ" panose="020B0604030504040204" pitchFamily="50" charset="-128"/>
                  </a:rPr>
                  <a:t>人</a:t>
                </a:r>
                <a:endParaRPr kumimoji="0" lang="ja-JP" altLang="en-US" sz="18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00" cap="none" spc="0" normalizeH="0" baseline="0" noProof="0" dirty="0">
                    <a:ln>
                      <a:noFill/>
                    </a:ln>
                    <a:solidFill>
                      <a:sysClr val="windowText" lastClr="000000"/>
                    </a:solidFill>
                    <a:effectLst/>
                    <a:uLnTx/>
                    <a:uFillTx/>
                    <a:latin typeface="メイリオ" panose="020B0604030504040204" pitchFamily="50" charset="-128"/>
                    <a:ea typeface="ＭＳ 明朝" panose="02020609040205080304" pitchFamily="17"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grpSp>
            <p:nvGrpSpPr>
              <p:cNvPr id="632" name="グループ化 631"/>
              <p:cNvGrpSpPr/>
              <p:nvPr/>
            </p:nvGrpSpPr>
            <p:grpSpPr>
              <a:xfrm>
                <a:off x="2714625" y="999301"/>
                <a:ext cx="2914020" cy="1657601"/>
                <a:chOff x="0" y="-134196"/>
                <a:chExt cx="2914386" cy="1657877"/>
              </a:xfrm>
            </p:grpSpPr>
            <p:sp>
              <p:nvSpPr>
                <p:cNvPr id="637" name="右矢印 636"/>
                <p:cNvSpPr/>
                <p:nvPr/>
              </p:nvSpPr>
              <p:spPr>
                <a:xfrm>
                  <a:off x="168294" y="-134196"/>
                  <a:ext cx="2746092" cy="851747"/>
                </a:xfrm>
                <a:prstGeom prst="rightArrow">
                  <a:avLst>
                    <a:gd name="adj1" fmla="val 50000"/>
                    <a:gd name="adj2" fmla="val 39837"/>
                  </a:avLst>
                </a:prstGeom>
                <a:solidFill>
                  <a:srgbClr val="FFFF00"/>
                </a:solidFill>
                <a:ln w="12700" cap="flat" cmpd="dbl" algn="ctr">
                  <a:solidFill>
                    <a:sysClr val="windowText" lastClr="000000"/>
                  </a:solidFill>
                  <a:prstDash val="solid"/>
                </a:ln>
                <a:effectLst>
                  <a:outerShdw blurRad="50800" dist="38100" dir="2700000" algn="tl" rotWithShape="0">
                    <a:prstClr val="black">
                      <a:alpha val="4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1100" b="0" i="0" u="sng" strike="noStrike" kern="100" cap="none" spc="0" normalizeH="0" baseline="0" noProof="0" dirty="0">
                      <a:ln>
                        <a:noFill/>
                      </a:ln>
                      <a:solidFill>
                        <a:sysClr val="windowText" lastClr="000000"/>
                      </a:solidFill>
                      <a:effectLst/>
                      <a:uLnTx/>
                      <a:uFillTx/>
                      <a:latin typeface="Century"/>
                      <a:ea typeface="HGS創英角ﾎﾟｯﾌﾟ体" panose="040B0A00000000000000" pitchFamily="50" charset="-128"/>
                      <a:cs typeface="Meiryo UI" panose="020B0604030504040204" pitchFamily="50" charset="-128"/>
                    </a:rPr>
                    <a:t>転出</a:t>
                  </a:r>
                  <a:r>
                    <a:rPr kumimoji="0" lang="ja-JP" altLang="en-US" sz="1100" b="0" i="0" u="sng" strike="noStrike" kern="100" cap="none" spc="0" normalizeH="0" baseline="0" noProof="0" dirty="0">
                      <a:ln>
                        <a:noFill/>
                      </a:ln>
                      <a:solidFill>
                        <a:sysClr val="windowText" lastClr="000000"/>
                      </a:solidFill>
                      <a:effectLst/>
                      <a:uLnTx/>
                      <a:uFillTx/>
                      <a:latin typeface="Century"/>
                      <a:ea typeface="HGSｺﾞｼｯｸM" panose="020B0600000000000000" pitchFamily="50" charset="-128"/>
                      <a:cs typeface="Meiryo UI" panose="020B0604030504040204" pitchFamily="50" charset="-128"/>
                    </a:rPr>
                    <a:t>　</a:t>
                  </a:r>
                  <a:r>
                    <a:rPr kumimoji="0" lang="en-US" sz="1600" b="1" i="0" u="sng"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明朝" panose="02020609040205080304" pitchFamily="17" charset="-128"/>
                      <a:cs typeface="Times New Roman" panose="02020603050405020304" pitchFamily="18" charset="0"/>
                    </a:rPr>
                    <a:t>43,674</a:t>
                  </a:r>
                  <a:r>
                    <a:rPr kumimoji="0" lang="ja-JP" altLang="en-US" sz="1600" b="1" i="0" u="sng" strike="noStrike" kern="100" cap="none" spc="0" normalizeH="0" baseline="0" noProof="0" dirty="0" smtClean="0">
                      <a:ln>
                        <a:noFill/>
                      </a:ln>
                      <a:solidFill>
                        <a:sysClr val="windowText" lastClr="000000"/>
                      </a:solidFill>
                      <a:effectLst/>
                      <a:uLnTx/>
                      <a:uFillTx/>
                      <a:latin typeface="Century"/>
                      <a:ea typeface="ＭＳ ゴシック" panose="020B0609070205080204" pitchFamily="49" charset="-128"/>
                      <a:cs typeface="Meiryo UI" panose="020B0604030504040204" pitchFamily="50" charset="-128"/>
                    </a:rPr>
                    <a:t>人</a:t>
                  </a:r>
                  <a:endParaRPr kumimoji="0" lang="ja-JP" altLang="en-US" sz="12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153035" algn="just" defTabSz="914400" rtl="0" eaLnBrk="1" fontAlgn="auto" latinLnBrk="0" hangingPunct="1">
                    <a:lnSpc>
                      <a:spcPts val="1200"/>
                    </a:lnSpc>
                    <a:spcBef>
                      <a:spcPts val="0"/>
                    </a:spcBef>
                    <a:spcAft>
                      <a:spcPts val="0"/>
                    </a:spcAft>
                    <a:buClrTx/>
                    <a:buSzTx/>
                    <a:buFontTx/>
                    <a:buNone/>
                    <a:tabLst/>
                    <a:defRPr/>
                  </a:pPr>
                  <a:r>
                    <a:rPr kumimoji="0" lang="ja-JP" altLang="en-US" sz="1000" b="1" i="0" u="none" strike="noStrike" kern="100" cap="none" spc="0" normalizeH="0" baseline="0" noProof="0" dirty="0" smtClean="0">
                      <a:ln>
                        <a:noFill/>
                      </a:ln>
                      <a:solidFill>
                        <a:sysClr val="windowText" lastClr="000000"/>
                      </a:solidFill>
                      <a:effectLst/>
                      <a:uLnTx/>
                      <a:uFillTx/>
                      <a:latin typeface="Century"/>
                      <a:ea typeface="HGSｺﾞｼｯｸM" panose="020B0600000000000000" pitchFamily="50" charset="-128"/>
                      <a:cs typeface="Meiryo UI" panose="020B0604030504040204" pitchFamily="50" charset="-128"/>
                    </a:rPr>
                    <a:t>　　　　　　　（</a:t>
                  </a:r>
                  <a:r>
                    <a:rPr kumimoji="0" lang="ja-JP" altLang="en-US" sz="1000" b="1" i="0" u="none" strike="noStrike" kern="100" cap="none" spc="0" normalizeH="0" baseline="0" noProof="0" dirty="0">
                      <a:ln>
                        <a:noFill/>
                      </a:ln>
                      <a:solidFill>
                        <a:sysClr val="windowText" lastClr="000000"/>
                      </a:solidFill>
                      <a:effectLst/>
                      <a:uLnTx/>
                      <a:uFillTx/>
                      <a:latin typeface="Century"/>
                      <a:ea typeface="HGSｺﾞｼｯｸM" panose="020B0600000000000000" pitchFamily="50" charset="-128"/>
                      <a:cs typeface="Meiryo UI" panose="020B0604030504040204" pitchFamily="50" charset="-128"/>
                    </a:rPr>
                    <a:t>東京）</a:t>
                  </a:r>
                  <a:r>
                    <a:rPr kumimoji="0" lang="en-US" sz="1050" b="1" i="0" u="none" strike="noStrike" kern="100" cap="none" spc="0" normalizeH="0" baseline="0" noProof="0" dirty="0">
                      <a:ln>
                        <a:noFill/>
                      </a:ln>
                      <a:solidFill>
                        <a:sysClr val="windowText" lastClr="000000"/>
                      </a:solidFill>
                      <a:effectLst/>
                      <a:uLnTx/>
                      <a:uFillTx/>
                      <a:latin typeface="HGSｺﾞｼｯｸM" panose="020B0600000000000000" pitchFamily="50" charset="-128"/>
                      <a:ea typeface="ＭＳ 明朝" panose="02020609040205080304" pitchFamily="17" charset="-128"/>
                      <a:cs typeface="Meiryo UI" panose="020B0604030504040204" pitchFamily="50" charset="-128"/>
                    </a:rPr>
                    <a:t>  23,891</a:t>
                  </a:r>
                  <a:r>
                    <a:rPr kumimoji="0" lang="ja-JP" altLang="en-US" sz="1050" b="1" i="0" u="none" strike="noStrike" kern="100" cap="none" spc="0" normalizeH="0" baseline="0" noProof="0" dirty="0">
                      <a:ln>
                        <a:noFill/>
                      </a:ln>
                      <a:solidFill>
                        <a:sysClr val="windowText" lastClr="000000"/>
                      </a:solidFill>
                      <a:effectLst/>
                      <a:uLnTx/>
                      <a:uFillTx/>
                      <a:latin typeface="Century"/>
                      <a:ea typeface="HGSｺﾞｼｯｸM" panose="020B0600000000000000" pitchFamily="50" charset="-128"/>
                      <a:cs typeface="Meiryo UI" panose="020B0604030504040204" pitchFamily="50" charset="-128"/>
                    </a:rPr>
                    <a:t>人 </a:t>
                  </a:r>
                  <a:endParaRPr kumimoji="0" lang="ja-JP" altLang="en-US" sz="12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38" name="テキスト ボックス 11"/>
                <p:cNvSpPr txBox="1"/>
                <p:nvPr/>
              </p:nvSpPr>
              <p:spPr>
                <a:xfrm>
                  <a:off x="336587" y="544152"/>
                  <a:ext cx="2330746" cy="379395"/>
                </a:xfrm>
                <a:prstGeom prst="rect">
                  <a:avLst/>
                </a:prstGeom>
                <a:solidFill>
                  <a:sysClr val="window" lastClr="FFFFFF"/>
                </a:solidFill>
                <a:ln w="19050">
                  <a:solidFill>
                    <a:prstClr val="black"/>
                  </a:solidFill>
                  <a:prstDash val="sysDash"/>
                </a:ln>
                <a:effectLst/>
              </p:spPr>
              <p:txBody>
                <a:bodyPr rot="0" spcFirstLastPara="0" vert="horz" wrap="square" lIns="0" tIns="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ja-JP" altLang="en-US" sz="1050" b="1" i="0" u="none" strike="noStrike" kern="100" cap="none" spc="0" normalizeH="0" baseline="0" noProof="0" dirty="0">
                      <a:ln>
                        <a:noFill/>
                      </a:ln>
                      <a:solidFill>
                        <a:srgbClr val="FF0000"/>
                      </a:solidFill>
                      <a:effectLst/>
                      <a:uLnTx/>
                      <a:uFillTx/>
                      <a:latin typeface="Century"/>
                      <a:ea typeface="メイリオ" panose="020B0604030504040204" pitchFamily="50" charset="-128"/>
                      <a:cs typeface="メイリオ" panose="020B0604030504040204" pitchFamily="50" charset="-128"/>
                    </a:rPr>
                    <a:t>　</a:t>
                  </a:r>
                  <a:r>
                    <a:rPr kumimoji="0" lang="ja-JP" altLang="en-US" sz="1800" b="1" i="0" u="sng" strike="noStrike" kern="100" cap="none" spc="0" normalizeH="0" baseline="0" noProof="0" dirty="0">
                      <a:ln>
                        <a:noFill/>
                      </a:ln>
                      <a:solidFill>
                        <a:srgbClr val="FF0000"/>
                      </a:solidFill>
                      <a:effectLst/>
                      <a:uLnTx/>
                      <a:uFillTx/>
                      <a:latin typeface="Century"/>
                      <a:ea typeface="メイリオ" panose="020B0604030504040204" pitchFamily="50" charset="-128"/>
                      <a:cs typeface="メイリオ" panose="020B0604030504040204" pitchFamily="50" charset="-128"/>
                    </a:rPr>
                    <a:t>▲</a:t>
                  </a:r>
                  <a:r>
                    <a:rPr kumimoji="0" lang="en-US" sz="1800" b="1" i="0" u="sng"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11,599</a:t>
                  </a:r>
                  <a:r>
                    <a:rPr kumimoji="0" lang="ja-JP" altLang="en-US" sz="1800" b="1" i="0" u="sng"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人</a:t>
                  </a:r>
                  <a:endParaRPr kumimoji="0" lang="ja-JP" altLang="en-US" sz="1400" b="0" i="0" u="none" strike="noStrike" kern="100" cap="none" spc="0" normalizeH="0" baseline="0" noProof="0" dirty="0" smtClean="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ja-JP" altLang="en-US" sz="1100" b="0"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（東京）</a:t>
                  </a:r>
                  <a:r>
                    <a:rPr kumimoji="0" lang="ja-JP" altLang="en-US" sz="1200" b="0"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a:t>
                  </a:r>
                  <a:r>
                    <a:rPr kumimoji="0" lang="en-US" sz="1200" b="0"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7,542</a:t>
                  </a:r>
                  <a:r>
                    <a:rPr kumimoji="0" lang="ja-JP" altLang="en-US" sz="1200" b="0"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人</a:t>
                  </a:r>
                  <a:r>
                    <a:rPr kumimoji="0" lang="ja-JP" altLang="en-US" sz="1000" b="0"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　</a:t>
                  </a: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sp>
              <p:nvSpPr>
                <p:cNvPr id="639" name="左矢印 638"/>
                <p:cNvSpPr/>
                <p:nvPr/>
              </p:nvSpPr>
              <p:spPr>
                <a:xfrm>
                  <a:off x="0" y="746106"/>
                  <a:ext cx="2736737" cy="777575"/>
                </a:xfrm>
                <a:prstGeom prst="leftArrow">
                  <a:avLst>
                    <a:gd name="adj1" fmla="val 50000"/>
                    <a:gd name="adj2" fmla="val 45797"/>
                  </a:avLst>
                </a:prstGeom>
                <a:solidFill>
                  <a:srgbClr val="FFFF00"/>
                </a:solidFill>
                <a:ln w="12700" cap="flat" cmpd="sng" algn="ctr">
                  <a:solidFill>
                    <a:sysClr val="windowText" lastClr="000000"/>
                  </a:solidFill>
                  <a:prstDash val="solid"/>
                </a:ln>
                <a:effectLst>
                  <a:outerShdw blurRad="50800" dist="38100" dir="2700000" algn="tl" rotWithShape="0">
                    <a:prstClr val="black">
                      <a:alpha val="4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1100" b="0" i="0" u="sng" strike="noStrike" kern="100" cap="none" spc="0" normalizeH="0" baseline="0" noProof="0" dirty="0">
                      <a:ln>
                        <a:noFill/>
                      </a:ln>
                      <a:solidFill>
                        <a:sysClr val="windowText" lastClr="000000"/>
                      </a:solidFill>
                      <a:effectLst/>
                      <a:uLnTx/>
                      <a:uFillTx/>
                      <a:latin typeface="Century"/>
                      <a:ea typeface="HGS創英角ﾎﾟｯﾌﾟ体" panose="040B0A00000000000000" pitchFamily="50" charset="-128"/>
                      <a:cs typeface="Times New Roman" panose="02020603050405020304" pitchFamily="18" charset="0"/>
                    </a:rPr>
                    <a:t>転入</a:t>
                  </a:r>
                  <a:r>
                    <a:rPr kumimoji="0" lang="ja-JP" altLang="en-US" sz="1100" b="0" i="0" u="sng" strike="noStrike" kern="100" cap="none" spc="0" normalizeH="0" baseline="0" noProof="0" dirty="0">
                      <a:ln>
                        <a:noFill/>
                      </a:ln>
                      <a:solidFill>
                        <a:sysClr val="windowText" lastClr="000000"/>
                      </a:solidFill>
                      <a:effectLst/>
                      <a:uLnTx/>
                      <a:uFillTx/>
                      <a:latin typeface="Century"/>
                      <a:ea typeface="HGSｺﾞｼｯｸM" panose="020B0600000000000000" pitchFamily="50" charset="-128"/>
                      <a:cs typeface="Times New Roman" panose="02020603050405020304" pitchFamily="18" charset="0"/>
                    </a:rPr>
                    <a:t>　</a:t>
                  </a:r>
                  <a:r>
                    <a:rPr kumimoji="0" lang="en-US" sz="1600" b="1" i="0" u="sng"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明朝" panose="02020609040205080304" pitchFamily="17" charset="-128"/>
                      <a:cs typeface="Meiryo UI" panose="020B0604030504040204" pitchFamily="50" charset="-128"/>
                    </a:rPr>
                    <a:t>32,075</a:t>
                  </a:r>
                  <a:r>
                    <a:rPr kumimoji="0" lang="ja-JP" altLang="en-US" sz="1600" b="1" i="0" u="sng" strike="noStrike" kern="100" cap="none" spc="0" normalizeH="0" baseline="0" noProof="0" dirty="0" smtClean="0">
                      <a:ln>
                        <a:noFill/>
                      </a:ln>
                      <a:solidFill>
                        <a:sysClr val="windowText" lastClr="000000"/>
                      </a:solidFill>
                      <a:effectLst/>
                      <a:uLnTx/>
                      <a:uFillTx/>
                      <a:latin typeface="Century"/>
                      <a:ea typeface="ＭＳ ゴシック" panose="020B0609070205080204" pitchFamily="49" charset="-128"/>
                      <a:cs typeface="Times New Roman" panose="02020603050405020304" pitchFamily="18" charset="0"/>
                    </a:rPr>
                    <a:t>人</a:t>
                  </a:r>
                  <a:endParaRPr kumimoji="0" lang="en-US" altLang="ja-JP" sz="1600" b="1" i="0" u="sng" strike="noStrike" kern="100" cap="none" spc="0" normalizeH="0" baseline="0" noProof="0" dirty="0">
                    <a:ln>
                      <a:noFill/>
                    </a:ln>
                    <a:solidFill>
                      <a:sysClr val="windowText" lastClr="000000"/>
                    </a:solidFill>
                    <a:effectLst/>
                    <a:uLnTx/>
                    <a:uFillTx/>
                    <a:latin typeface="Century"/>
                    <a:ea typeface="ＭＳ ゴシック" panose="020B0609070205080204" pitchFamily="49" charset="-128"/>
                    <a:cs typeface="Times New Roman" panose="02020603050405020304" pitchFamily="18" charset="0"/>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1000" b="1" i="0" u="none" strike="noStrike" kern="100" cap="none" spc="0" normalizeH="0" baseline="0" noProof="0" dirty="0" smtClean="0">
                      <a:ln>
                        <a:noFill/>
                      </a:ln>
                      <a:solidFill>
                        <a:sysClr val="windowText" lastClr="000000"/>
                      </a:solidFill>
                      <a:effectLst/>
                      <a:uLnTx/>
                      <a:uFillTx/>
                      <a:latin typeface="Century"/>
                      <a:ea typeface="HGSｺﾞｼｯｸM" panose="020B0600000000000000" pitchFamily="50" charset="-128"/>
                      <a:cs typeface="Times New Roman" panose="02020603050405020304" pitchFamily="18" charset="0"/>
                    </a:rPr>
                    <a:t>（</a:t>
                  </a:r>
                  <a:r>
                    <a:rPr kumimoji="0" lang="ja-JP" altLang="en-US" sz="1000" b="1" i="0" u="none" strike="noStrike" kern="100" cap="none" spc="0" normalizeH="0" baseline="0" noProof="0" dirty="0">
                      <a:ln>
                        <a:noFill/>
                      </a:ln>
                      <a:solidFill>
                        <a:sysClr val="windowText" lastClr="000000"/>
                      </a:solidFill>
                      <a:effectLst/>
                      <a:uLnTx/>
                      <a:uFillTx/>
                      <a:latin typeface="Century"/>
                      <a:ea typeface="HGSｺﾞｼｯｸM" panose="020B0600000000000000" pitchFamily="50" charset="-128"/>
                      <a:cs typeface="Times New Roman" panose="02020603050405020304" pitchFamily="18" charset="0"/>
                    </a:rPr>
                    <a:t>東京）</a:t>
                  </a:r>
                  <a:r>
                    <a:rPr kumimoji="0" lang="en-US" sz="1000" b="1" i="0" u="none" strike="noStrike" kern="100" cap="none" spc="0" normalizeH="0" baseline="0" noProof="0" dirty="0">
                      <a:ln>
                        <a:noFill/>
                      </a:ln>
                      <a:solidFill>
                        <a:sysClr val="windowText" lastClr="000000"/>
                      </a:solidFill>
                      <a:effectLst/>
                      <a:uLnTx/>
                      <a:uFillTx/>
                      <a:latin typeface="Century"/>
                      <a:ea typeface="HGSｺﾞｼｯｸM" panose="020B0600000000000000" pitchFamily="50" charset="-128"/>
                      <a:cs typeface="Times New Roman" panose="02020603050405020304" pitchFamily="18" charset="0"/>
                    </a:rPr>
                    <a:t>  </a:t>
                  </a:r>
                  <a:r>
                    <a:rPr kumimoji="0" lang="en-US" sz="1050" b="1" i="0" u="none" strike="noStrike" kern="100" cap="none" spc="0" normalizeH="0" baseline="0" noProof="0" dirty="0">
                      <a:ln>
                        <a:noFill/>
                      </a:ln>
                      <a:solidFill>
                        <a:sysClr val="windowText" lastClr="000000"/>
                      </a:solidFill>
                      <a:effectLst/>
                      <a:uLnTx/>
                      <a:uFillTx/>
                      <a:latin typeface="HGSｺﾞｼｯｸM" panose="020B0600000000000000" pitchFamily="50" charset="-128"/>
                      <a:ea typeface="ＭＳ 明朝" panose="02020609040205080304" pitchFamily="17" charset="-128"/>
                      <a:cs typeface="Times New Roman" panose="02020603050405020304" pitchFamily="18" charset="0"/>
                    </a:rPr>
                    <a:t>16,349</a:t>
                  </a:r>
                  <a:r>
                    <a:rPr kumimoji="0" lang="ja-JP" altLang="en-US" sz="1050" b="1" i="0" u="none" strike="noStrike" kern="100" cap="none" spc="0" normalizeH="0" baseline="0" noProof="0" dirty="0">
                      <a:ln>
                        <a:noFill/>
                      </a:ln>
                      <a:solidFill>
                        <a:sysClr val="windowText" lastClr="000000"/>
                      </a:solidFill>
                      <a:effectLst/>
                      <a:uLnTx/>
                      <a:uFillTx/>
                      <a:latin typeface="Century"/>
                      <a:ea typeface="HGSｺﾞｼｯｸM" panose="020B0600000000000000" pitchFamily="50" charset="-128"/>
                      <a:cs typeface="Times New Roman" panose="02020603050405020304" pitchFamily="18" charset="0"/>
                    </a:rPr>
                    <a:t>人</a:t>
                  </a:r>
                  <a:r>
                    <a:rPr kumimoji="0" lang="en-US" sz="1050" b="1" i="0" u="none" strike="noStrike" kern="100" cap="none" spc="0" normalizeH="0" baseline="0" noProof="0" dirty="0">
                      <a:ln>
                        <a:noFill/>
                      </a:ln>
                      <a:solidFill>
                        <a:sysClr val="windowText" lastClr="000000"/>
                      </a:solidFill>
                      <a:effectLst/>
                      <a:uLnTx/>
                      <a:uFillTx/>
                      <a:latin typeface="Century"/>
                      <a:ea typeface="HGSｺﾞｼｯｸM" panose="020B0600000000000000" pitchFamily="50" charset="-128"/>
                      <a:cs typeface="Times New Roman" panose="02020603050405020304" pitchFamily="18" charset="0"/>
                    </a:rPr>
                    <a:t>  </a:t>
                  </a:r>
                  <a:endParaRPr kumimoji="0" lang="ja-JP" altLang="en-US" sz="120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grpSp>
          <p:sp>
            <p:nvSpPr>
              <p:cNvPr id="633" name="円弧 15"/>
              <p:cNvSpPr/>
              <p:nvPr/>
            </p:nvSpPr>
            <p:spPr>
              <a:xfrm rot="19980088" flipV="1">
                <a:off x="1343677" y="2498378"/>
                <a:ext cx="1329033" cy="243435"/>
              </a:xfrm>
              <a:custGeom>
                <a:avLst/>
                <a:gdLst>
                  <a:gd name="connsiteX0" fmla="*/ 953453 w 5025390"/>
                  <a:gd name="connsiteY0" fmla="*/ 284931 h 2640330"/>
                  <a:gd name="connsiteX1" fmla="*/ 2729836 w 5025390"/>
                  <a:gd name="connsiteY1" fmla="*/ 4939 h 2640330"/>
                  <a:gd name="connsiteX2" fmla="*/ 4756505 w 5025390"/>
                  <a:gd name="connsiteY2" fmla="*/ 725987 h 2640330"/>
                  <a:gd name="connsiteX3" fmla="*/ 2512695 w 5025390"/>
                  <a:gd name="connsiteY3" fmla="*/ 1320165 h 2640330"/>
                  <a:gd name="connsiteX4" fmla="*/ 953453 w 5025390"/>
                  <a:gd name="connsiteY4" fmla="*/ 284931 h 2640330"/>
                  <a:gd name="connsiteX0" fmla="*/ 953453 w 5025390"/>
                  <a:gd name="connsiteY0" fmla="*/ 284931 h 2640330"/>
                  <a:gd name="connsiteX1" fmla="*/ 2729836 w 5025390"/>
                  <a:gd name="connsiteY1" fmla="*/ 4939 h 2640330"/>
                  <a:gd name="connsiteX2" fmla="*/ 4756505 w 5025390"/>
                  <a:gd name="connsiteY2" fmla="*/ 725987 h 2640330"/>
                  <a:gd name="connsiteX0" fmla="*/ 0 w 3803052"/>
                  <a:gd name="connsiteY0" fmla="*/ 533144 h 1568378"/>
                  <a:gd name="connsiteX1" fmla="*/ 1776383 w 3803052"/>
                  <a:gd name="connsiteY1" fmla="*/ 253152 h 1568378"/>
                  <a:gd name="connsiteX2" fmla="*/ 3803052 w 3803052"/>
                  <a:gd name="connsiteY2" fmla="*/ 974200 h 1568378"/>
                  <a:gd name="connsiteX3" fmla="*/ 1559242 w 3803052"/>
                  <a:gd name="connsiteY3" fmla="*/ 1568378 h 1568378"/>
                  <a:gd name="connsiteX4" fmla="*/ 0 w 3803052"/>
                  <a:gd name="connsiteY4" fmla="*/ 533144 h 1568378"/>
                  <a:gd name="connsiteX0" fmla="*/ 0 w 3803052"/>
                  <a:gd name="connsiteY0" fmla="*/ 533144 h 1568378"/>
                  <a:gd name="connsiteX1" fmla="*/ 1778975 w 3803052"/>
                  <a:gd name="connsiteY1" fmla="*/ 1698 h 1568378"/>
                  <a:gd name="connsiteX2" fmla="*/ 3803052 w 3803052"/>
                  <a:gd name="connsiteY2" fmla="*/ 974200 h 1568378"/>
                  <a:gd name="connsiteX0" fmla="*/ 0 w 3803052"/>
                  <a:gd name="connsiteY0" fmla="*/ 474146 h 1509380"/>
                  <a:gd name="connsiteX1" fmla="*/ 1776383 w 3803052"/>
                  <a:gd name="connsiteY1" fmla="*/ 194154 h 1509380"/>
                  <a:gd name="connsiteX2" fmla="*/ 3803052 w 3803052"/>
                  <a:gd name="connsiteY2" fmla="*/ 915202 h 1509380"/>
                  <a:gd name="connsiteX3" fmla="*/ 1559242 w 3803052"/>
                  <a:gd name="connsiteY3" fmla="*/ 1509380 h 1509380"/>
                  <a:gd name="connsiteX4" fmla="*/ 0 w 3803052"/>
                  <a:gd name="connsiteY4" fmla="*/ 474146 h 1509380"/>
                  <a:gd name="connsiteX0" fmla="*/ 0 w 3803052"/>
                  <a:gd name="connsiteY0" fmla="*/ 474146 h 1509380"/>
                  <a:gd name="connsiteX1" fmla="*/ 1793174 w 3803052"/>
                  <a:gd name="connsiteY1" fmla="*/ 2015 h 1509380"/>
                  <a:gd name="connsiteX2" fmla="*/ 3803052 w 3803052"/>
                  <a:gd name="connsiteY2" fmla="*/ 915202 h 1509380"/>
                  <a:gd name="connsiteX0" fmla="*/ 0 w 3803052"/>
                  <a:gd name="connsiteY0" fmla="*/ 1153063 h 2188297"/>
                  <a:gd name="connsiteX1" fmla="*/ 1776383 w 3803052"/>
                  <a:gd name="connsiteY1" fmla="*/ 873071 h 2188297"/>
                  <a:gd name="connsiteX2" fmla="*/ 3803052 w 3803052"/>
                  <a:gd name="connsiteY2" fmla="*/ 1594119 h 2188297"/>
                  <a:gd name="connsiteX3" fmla="*/ 1559242 w 3803052"/>
                  <a:gd name="connsiteY3" fmla="*/ 2188297 h 2188297"/>
                  <a:gd name="connsiteX4" fmla="*/ 0 w 3803052"/>
                  <a:gd name="connsiteY4" fmla="*/ 1153063 h 2188297"/>
                  <a:gd name="connsiteX0" fmla="*/ 0 w 3803052"/>
                  <a:gd name="connsiteY0" fmla="*/ 1153063 h 2188297"/>
                  <a:gd name="connsiteX1" fmla="*/ 1566599 w 3803052"/>
                  <a:gd name="connsiteY1" fmla="*/ 640 h 2188297"/>
                  <a:gd name="connsiteX2" fmla="*/ 3803052 w 3803052"/>
                  <a:gd name="connsiteY2" fmla="*/ 1594119 h 2188297"/>
                  <a:gd name="connsiteX0" fmla="*/ 0 w 3803052"/>
                  <a:gd name="connsiteY0" fmla="*/ 930866 h 1966100"/>
                  <a:gd name="connsiteX1" fmla="*/ 1776383 w 3803052"/>
                  <a:gd name="connsiteY1" fmla="*/ 650874 h 1966100"/>
                  <a:gd name="connsiteX2" fmla="*/ 3803052 w 3803052"/>
                  <a:gd name="connsiteY2" fmla="*/ 1371922 h 1966100"/>
                  <a:gd name="connsiteX3" fmla="*/ 1559242 w 3803052"/>
                  <a:gd name="connsiteY3" fmla="*/ 1966100 h 1966100"/>
                  <a:gd name="connsiteX4" fmla="*/ 0 w 3803052"/>
                  <a:gd name="connsiteY4" fmla="*/ 930866 h 1966100"/>
                  <a:gd name="connsiteX0" fmla="*/ 0 w 3803052"/>
                  <a:gd name="connsiteY0" fmla="*/ 930866 h 1966100"/>
                  <a:gd name="connsiteX1" fmla="*/ 1758078 w 3803052"/>
                  <a:gd name="connsiteY1" fmla="*/ 825 h 1966100"/>
                  <a:gd name="connsiteX2" fmla="*/ 3803052 w 3803052"/>
                  <a:gd name="connsiteY2" fmla="*/ 1371922 h 1966100"/>
                  <a:gd name="connsiteX0" fmla="*/ 0 w 3803052"/>
                  <a:gd name="connsiteY0" fmla="*/ 335794 h 1371028"/>
                  <a:gd name="connsiteX1" fmla="*/ 1776383 w 3803052"/>
                  <a:gd name="connsiteY1" fmla="*/ 55802 h 1371028"/>
                  <a:gd name="connsiteX2" fmla="*/ 3803052 w 3803052"/>
                  <a:gd name="connsiteY2" fmla="*/ 776850 h 1371028"/>
                  <a:gd name="connsiteX3" fmla="*/ 1559242 w 3803052"/>
                  <a:gd name="connsiteY3" fmla="*/ 1371028 h 1371028"/>
                  <a:gd name="connsiteX4" fmla="*/ 0 w 3803052"/>
                  <a:gd name="connsiteY4" fmla="*/ 335794 h 1371028"/>
                  <a:gd name="connsiteX0" fmla="*/ 0 w 3803052"/>
                  <a:gd name="connsiteY0" fmla="*/ 335794 h 1371028"/>
                  <a:gd name="connsiteX1" fmla="*/ 1906296 w 3803052"/>
                  <a:gd name="connsiteY1" fmla="*/ 3564 h 1371028"/>
                  <a:gd name="connsiteX2" fmla="*/ 3803052 w 3803052"/>
                  <a:gd name="connsiteY2" fmla="*/ 776850 h 1371028"/>
                </a:gdLst>
                <a:ahLst/>
                <a:cxnLst>
                  <a:cxn ang="0">
                    <a:pos x="connsiteX0" y="connsiteY0"/>
                  </a:cxn>
                  <a:cxn ang="0">
                    <a:pos x="connsiteX1" y="connsiteY1"/>
                  </a:cxn>
                  <a:cxn ang="0">
                    <a:pos x="connsiteX2" y="connsiteY2"/>
                  </a:cxn>
                </a:cxnLst>
                <a:rect l="l" t="t" r="r" b="b"/>
                <a:pathLst>
                  <a:path w="3803052" h="1371028" stroke="0" extrusionOk="0">
                    <a:moveTo>
                      <a:pt x="0" y="335794"/>
                    </a:moveTo>
                    <a:cubicBezTo>
                      <a:pt x="502509" y="126866"/>
                      <a:pt x="1137963" y="26706"/>
                      <a:pt x="1776383" y="55802"/>
                    </a:cubicBezTo>
                    <a:cubicBezTo>
                      <a:pt x="2644144" y="95349"/>
                      <a:pt x="3411025" y="368190"/>
                      <a:pt x="3803052" y="776850"/>
                    </a:cubicBezTo>
                    <a:lnTo>
                      <a:pt x="1559242" y="1371028"/>
                    </a:lnTo>
                    <a:lnTo>
                      <a:pt x="0" y="335794"/>
                    </a:lnTo>
                    <a:close/>
                  </a:path>
                  <a:path w="3803052" h="1371028" fill="none">
                    <a:moveTo>
                      <a:pt x="0" y="335794"/>
                    </a:moveTo>
                    <a:cubicBezTo>
                      <a:pt x="502509" y="126866"/>
                      <a:pt x="1267876" y="-25532"/>
                      <a:pt x="1906296" y="3564"/>
                    </a:cubicBezTo>
                    <a:cubicBezTo>
                      <a:pt x="2774057" y="43111"/>
                      <a:pt x="3411025" y="368190"/>
                      <a:pt x="3803052" y="776850"/>
                    </a:cubicBezTo>
                  </a:path>
                </a:pathLst>
              </a:custGeom>
              <a:noFill/>
              <a:ln w="114300" cap="flat" cmpd="sng" algn="ctr">
                <a:solidFill>
                  <a:srgbClr val="1F497D">
                    <a:lumMod val="40000"/>
                    <a:lumOff val="60000"/>
                  </a:srgbClr>
                </a:solidFill>
                <a:prstDash val="solid"/>
                <a:headEnd type="none"/>
                <a:tailEnd type="triangle"/>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Century"/>
                  <a:ea typeface="ＭＳ 明朝" panose="02020609040205080304" pitchFamily="17" charset="-128"/>
                  <a:cs typeface="+mn-cs"/>
                </a:endParaRPr>
              </a:p>
            </p:txBody>
          </p:sp>
          <p:sp>
            <p:nvSpPr>
              <p:cNvPr id="634" name="円弧 15"/>
              <p:cNvSpPr/>
              <p:nvPr/>
            </p:nvSpPr>
            <p:spPr>
              <a:xfrm rot="3430437" flipV="1">
                <a:off x="870207" y="820652"/>
                <a:ext cx="1837905" cy="298770"/>
              </a:xfrm>
              <a:custGeom>
                <a:avLst/>
                <a:gdLst>
                  <a:gd name="connsiteX0" fmla="*/ 953453 w 5025390"/>
                  <a:gd name="connsiteY0" fmla="*/ 284931 h 2640330"/>
                  <a:gd name="connsiteX1" fmla="*/ 2729836 w 5025390"/>
                  <a:gd name="connsiteY1" fmla="*/ 4939 h 2640330"/>
                  <a:gd name="connsiteX2" fmla="*/ 4756505 w 5025390"/>
                  <a:gd name="connsiteY2" fmla="*/ 725987 h 2640330"/>
                  <a:gd name="connsiteX3" fmla="*/ 2512695 w 5025390"/>
                  <a:gd name="connsiteY3" fmla="*/ 1320165 h 2640330"/>
                  <a:gd name="connsiteX4" fmla="*/ 953453 w 5025390"/>
                  <a:gd name="connsiteY4" fmla="*/ 284931 h 2640330"/>
                  <a:gd name="connsiteX0" fmla="*/ 953453 w 5025390"/>
                  <a:gd name="connsiteY0" fmla="*/ 284931 h 2640330"/>
                  <a:gd name="connsiteX1" fmla="*/ 2729836 w 5025390"/>
                  <a:gd name="connsiteY1" fmla="*/ 4939 h 2640330"/>
                  <a:gd name="connsiteX2" fmla="*/ 4756505 w 5025390"/>
                  <a:gd name="connsiteY2" fmla="*/ 725987 h 2640330"/>
                  <a:gd name="connsiteX0" fmla="*/ 0 w 3803052"/>
                  <a:gd name="connsiteY0" fmla="*/ 533144 h 1568378"/>
                  <a:gd name="connsiteX1" fmla="*/ 1776383 w 3803052"/>
                  <a:gd name="connsiteY1" fmla="*/ 253152 h 1568378"/>
                  <a:gd name="connsiteX2" fmla="*/ 3803052 w 3803052"/>
                  <a:gd name="connsiteY2" fmla="*/ 974200 h 1568378"/>
                  <a:gd name="connsiteX3" fmla="*/ 1559242 w 3803052"/>
                  <a:gd name="connsiteY3" fmla="*/ 1568378 h 1568378"/>
                  <a:gd name="connsiteX4" fmla="*/ 0 w 3803052"/>
                  <a:gd name="connsiteY4" fmla="*/ 533144 h 1568378"/>
                  <a:gd name="connsiteX0" fmla="*/ 0 w 3803052"/>
                  <a:gd name="connsiteY0" fmla="*/ 533144 h 1568378"/>
                  <a:gd name="connsiteX1" fmla="*/ 1778975 w 3803052"/>
                  <a:gd name="connsiteY1" fmla="*/ 1698 h 1568378"/>
                  <a:gd name="connsiteX2" fmla="*/ 3803052 w 3803052"/>
                  <a:gd name="connsiteY2" fmla="*/ 974200 h 1568378"/>
                  <a:gd name="connsiteX0" fmla="*/ 0 w 3803052"/>
                  <a:gd name="connsiteY0" fmla="*/ 474146 h 1509380"/>
                  <a:gd name="connsiteX1" fmla="*/ 1776383 w 3803052"/>
                  <a:gd name="connsiteY1" fmla="*/ 194154 h 1509380"/>
                  <a:gd name="connsiteX2" fmla="*/ 3803052 w 3803052"/>
                  <a:gd name="connsiteY2" fmla="*/ 915202 h 1509380"/>
                  <a:gd name="connsiteX3" fmla="*/ 1559242 w 3803052"/>
                  <a:gd name="connsiteY3" fmla="*/ 1509380 h 1509380"/>
                  <a:gd name="connsiteX4" fmla="*/ 0 w 3803052"/>
                  <a:gd name="connsiteY4" fmla="*/ 474146 h 1509380"/>
                  <a:gd name="connsiteX0" fmla="*/ 0 w 3803052"/>
                  <a:gd name="connsiteY0" fmla="*/ 474146 h 1509380"/>
                  <a:gd name="connsiteX1" fmla="*/ 1793174 w 3803052"/>
                  <a:gd name="connsiteY1" fmla="*/ 2015 h 1509380"/>
                  <a:gd name="connsiteX2" fmla="*/ 3803052 w 3803052"/>
                  <a:gd name="connsiteY2" fmla="*/ 915202 h 1509380"/>
                </a:gdLst>
                <a:ahLst/>
                <a:cxnLst>
                  <a:cxn ang="0">
                    <a:pos x="connsiteX0" y="connsiteY0"/>
                  </a:cxn>
                  <a:cxn ang="0">
                    <a:pos x="connsiteX1" y="connsiteY1"/>
                  </a:cxn>
                  <a:cxn ang="0">
                    <a:pos x="connsiteX2" y="connsiteY2"/>
                  </a:cxn>
                </a:cxnLst>
                <a:rect l="l" t="t" r="r" b="b"/>
                <a:pathLst>
                  <a:path w="3803052" h="1509380" stroke="0" extrusionOk="0">
                    <a:moveTo>
                      <a:pt x="0" y="474146"/>
                    </a:moveTo>
                    <a:cubicBezTo>
                      <a:pt x="502509" y="265218"/>
                      <a:pt x="1137963" y="165058"/>
                      <a:pt x="1776383" y="194154"/>
                    </a:cubicBezTo>
                    <a:cubicBezTo>
                      <a:pt x="2644144" y="233701"/>
                      <a:pt x="3411025" y="506542"/>
                      <a:pt x="3803052" y="915202"/>
                    </a:cubicBezTo>
                    <a:lnTo>
                      <a:pt x="1559242" y="1509380"/>
                    </a:lnTo>
                    <a:lnTo>
                      <a:pt x="0" y="474146"/>
                    </a:lnTo>
                    <a:close/>
                  </a:path>
                  <a:path w="3803052" h="1509380" fill="none">
                    <a:moveTo>
                      <a:pt x="0" y="474146"/>
                    </a:moveTo>
                    <a:cubicBezTo>
                      <a:pt x="502509" y="265218"/>
                      <a:pt x="1154754" y="-27081"/>
                      <a:pt x="1793174" y="2015"/>
                    </a:cubicBezTo>
                    <a:cubicBezTo>
                      <a:pt x="2660935" y="41562"/>
                      <a:pt x="3411025" y="506542"/>
                      <a:pt x="3803052" y="915202"/>
                    </a:cubicBezTo>
                  </a:path>
                </a:pathLst>
              </a:custGeom>
              <a:noFill/>
              <a:ln w="76200" cap="flat" cmpd="sng" algn="ctr">
                <a:solidFill>
                  <a:srgbClr val="4F81BD">
                    <a:lumMod val="60000"/>
                    <a:lumOff val="40000"/>
                  </a:srgbClr>
                </a:solidFill>
                <a:prstDash val="solid"/>
                <a:headEnd type="none"/>
                <a:tailEnd type="triangle"/>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Century"/>
                  <a:ea typeface="ＭＳ 明朝" panose="02020609040205080304" pitchFamily="17" charset="-128"/>
                  <a:cs typeface="+mn-cs"/>
                </a:endParaRPr>
              </a:p>
            </p:txBody>
          </p:sp>
          <p:sp>
            <p:nvSpPr>
              <p:cNvPr id="635" name="円弧 15"/>
              <p:cNvSpPr/>
              <p:nvPr/>
            </p:nvSpPr>
            <p:spPr>
              <a:xfrm rot="312427" flipV="1">
                <a:off x="2684932" y="2215980"/>
                <a:ext cx="3305813" cy="797965"/>
              </a:xfrm>
              <a:custGeom>
                <a:avLst/>
                <a:gdLst>
                  <a:gd name="connsiteX0" fmla="*/ 953453 w 5025390"/>
                  <a:gd name="connsiteY0" fmla="*/ 284931 h 2640330"/>
                  <a:gd name="connsiteX1" fmla="*/ 2729836 w 5025390"/>
                  <a:gd name="connsiteY1" fmla="*/ 4939 h 2640330"/>
                  <a:gd name="connsiteX2" fmla="*/ 4756505 w 5025390"/>
                  <a:gd name="connsiteY2" fmla="*/ 725987 h 2640330"/>
                  <a:gd name="connsiteX3" fmla="*/ 2512695 w 5025390"/>
                  <a:gd name="connsiteY3" fmla="*/ 1320165 h 2640330"/>
                  <a:gd name="connsiteX4" fmla="*/ 953453 w 5025390"/>
                  <a:gd name="connsiteY4" fmla="*/ 284931 h 2640330"/>
                  <a:gd name="connsiteX0" fmla="*/ 953453 w 5025390"/>
                  <a:gd name="connsiteY0" fmla="*/ 284931 h 2640330"/>
                  <a:gd name="connsiteX1" fmla="*/ 2729836 w 5025390"/>
                  <a:gd name="connsiteY1" fmla="*/ 4939 h 2640330"/>
                  <a:gd name="connsiteX2" fmla="*/ 4756505 w 5025390"/>
                  <a:gd name="connsiteY2" fmla="*/ 725987 h 2640330"/>
                  <a:gd name="connsiteX0" fmla="*/ 0 w 3803052"/>
                  <a:gd name="connsiteY0" fmla="*/ 533144 h 1568378"/>
                  <a:gd name="connsiteX1" fmla="*/ 1776383 w 3803052"/>
                  <a:gd name="connsiteY1" fmla="*/ 253152 h 1568378"/>
                  <a:gd name="connsiteX2" fmla="*/ 3803052 w 3803052"/>
                  <a:gd name="connsiteY2" fmla="*/ 974200 h 1568378"/>
                  <a:gd name="connsiteX3" fmla="*/ 1559242 w 3803052"/>
                  <a:gd name="connsiteY3" fmla="*/ 1568378 h 1568378"/>
                  <a:gd name="connsiteX4" fmla="*/ 0 w 3803052"/>
                  <a:gd name="connsiteY4" fmla="*/ 533144 h 1568378"/>
                  <a:gd name="connsiteX0" fmla="*/ 0 w 3803052"/>
                  <a:gd name="connsiteY0" fmla="*/ 533144 h 1568378"/>
                  <a:gd name="connsiteX1" fmla="*/ 1778975 w 3803052"/>
                  <a:gd name="connsiteY1" fmla="*/ 1698 h 1568378"/>
                  <a:gd name="connsiteX2" fmla="*/ 3803052 w 3803052"/>
                  <a:gd name="connsiteY2" fmla="*/ 974200 h 1568378"/>
                  <a:gd name="connsiteX0" fmla="*/ 0 w 3803052"/>
                  <a:gd name="connsiteY0" fmla="*/ 474146 h 1509380"/>
                  <a:gd name="connsiteX1" fmla="*/ 1776383 w 3803052"/>
                  <a:gd name="connsiteY1" fmla="*/ 194154 h 1509380"/>
                  <a:gd name="connsiteX2" fmla="*/ 3803052 w 3803052"/>
                  <a:gd name="connsiteY2" fmla="*/ 915202 h 1509380"/>
                  <a:gd name="connsiteX3" fmla="*/ 1559242 w 3803052"/>
                  <a:gd name="connsiteY3" fmla="*/ 1509380 h 1509380"/>
                  <a:gd name="connsiteX4" fmla="*/ 0 w 3803052"/>
                  <a:gd name="connsiteY4" fmla="*/ 474146 h 1509380"/>
                  <a:gd name="connsiteX0" fmla="*/ 0 w 3803052"/>
                  <a:gd name="connsiteY0" fmla="*/ 474146 h 1509380"/>
                  <a:gd name="connsiteX1" fmla="*/ 1793174 w 3803052"/>
                  <a:gd name="connsiteY1" fmla="*/ 2015 h 1509380"/>
                  <a:gd name="connsiteX2" fmla="*/ 3803052 w 3803052"/>
                  <a:gd name="connsiteY2" fmla="*/ 915202 h 1509380"/>
                </a:gdLst>
                <a:ahLst/>
                <a:cxnLst>
                  <a:cxn ang="0">
                    <a:pos x="connsiteX0" y="connsiteY0"/>
                  </a:cxn>
                  <a:cxn ang="0">
                    <a:pos x="connsiteX1" y="connsiteY1"/>
                  </a:cxn>
                  <a:cxn ang="0">
                    <a:pos x="connsiteX2" y="connsiteY2"/>
                  </a:cxn>
                </a:cxnLst>
                <a:rect l="l" t="t" r="r" b="b"/>
                <a:pathLst>
                  <a:path w="3803052" h="1509380" stroke="0" extrusionOk="0">
                    <a:moveTo>
                      <a:pt x="0" y="474146"/>
                    </a:moveTo>
                    <a:cubicBezTo>
                      <a:pt x="502509" y="265218"/>
                      <a:pt x="1137963" y="165058"/>
                      <a:pt x="1776383" y="194154"/>
                    </a:cubicBezTo>
                    <a:cubicBezTo>
                      <a:pt x="2644144" y="233701"/>
                      <a:pt x="3411025" y="506542"/>
                      <a:pt x="3803052" y="915202"/>
                    </a:cubicBezTo>
                    <a:lnTo>
                      <a:pt x="1559242" y="1509380"/>
                    </a:lnTo>
                    <a:lnTo>
                      <a:pt x="0" y="474146"/>
                    </a:lnTo>
                    <a:close/>
                  </a:path>
                  <a:path w="3803052" h="1509380" fill="none">
                    <a:moveTo>
                      <a:pt x="0" y="474146"/>
                    </a:moveTo>
                    <a:cubicBezTo>
                      <a:pt x="502509" y="265218"/>
                      <a:pt x="1154754" y="-27081"/>
                      <a:pt x="1793174" y="2015"/>
                    </a:cubicBezTo>
                    <a:cubicBezTo>
                      <a:pt x="2660935" y="41562"/>
                      <a:pt x="3411025" y="506542"/>
                      <a:pt x="3803052" y="915202"/>
                    </a:cubicBezTo>
                  </a:path>
                </a:pathLst>
              </a:custGeom>
              <a:noFill/>
              <a:ln w="215900" cap="flat" cmpd="sng" algn="ctr">
                <a:solidFill>
                  <a:srgbClr val="FF66FF"/>
                </a:solidFill>
                <a:prstDash val="solid"/>
                <a:headEnd type="none"/>
                <a:tailEnd type="triangle"/>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Century"/>
                  <a:ea typeface="ＭＳ 明朝" panose="02020609040205080304" pitchFamily="17" charset="-128"/>
                  <a:cs typeface="+mn-cs"/>
                </a:endParaRPr>
              </a:p>
            </p:txBody>
          </p:sp>
          <p:sp>
            <p:nvSpPr>
              <p:cNvPr id="636" name="テキスト ボックス 39"/>
              <p:cNvSpPr txBox="1"/>
              <p:nvPr/>
            </p:nvSpPr>
            <p:spPr>
              <a:xfrm>
                <a:off x="3771900" y="2781300"/>
                <a:ext cx="1027761" cy="396895"/>
              </a:xfrm>
              <a:prstGeom prst="rect">
                <a:avLst/>
              </a:prstGeom>
              <a:solidFill>
                <a:sysClr val="window" lastClr="FFFFFF"/>
              </a:solidFill>
              <a:ln w="28575">
                <a:solidFill>
                  <a:srgbClr val="FF66CC"/>
                </a:solid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altLang="ja-JP" sz="1600" b="1"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ja-JP" altLang="en-US" sz="1400" b="1"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a:t>
                </a:r>
                <a:r>
                  <a:rPr kumimoji="0" lang="en-US" sz="1400" b="1"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11,046</a:t>
                </a:r>
                <a:r>
                  <a:rPr kumimoji="0" lang="ja-JP" altLang="en-US" sz="1400" b="1" i="0" u="none" strike="noStrike" kern="100" cap="none" spc="0" normalizeH="0" baseline="0" noProof="0" dirty="0" smtClean="0">
                    <a:ln>
                      <a:noFill/>
                    </a:ln>
                    <a:solidFill>
                      <a:srgbClr val="FF0000"/>
                    </a:solidFill>
                    <a:effectLst/>
                    <a:uLnTx/>
                    <a:uFillTx/>
                    <a:latin typeface="Century"/>
                    <a:ea typeface="メイリオ" panose="020B0604030504040204" pitchFamily="50" charset="-128"/>
                    <a:cs typeface="メイリオ" panose="020B0604030504040204" pitchFamily="50" charset="-128"/>
                  </a:rPr>
                  <a:t>人</a:t>
                </a:r>
              </a:p>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ysClr val="windowText" lastClr="000000"/>
                  </a:solidFill>
                  <a:effectLst/>
                  <a:uLnTx/>
                  <a:uFillTx/>
                  <a:latin typeface="Century"/>
                  <a:ea typeface="ＭＳ 明朝" panose="02020609040205080304" pitchFamily="17" charset="-128"/>
                  <a:cs typeface="Times New Roman" panose="02020603050405020304" pitchFamily="18" charset="0"/>
                </a:endParaRPr>
              </a:p>
            </p:txBody>
          </p:sp>
        </p:grpSp>
        <p:sp>
          <p:nvSpPr>
            <p:cNvPr id="310" name="円弧 15"/>
            <p:cNvSpPr/>
            <p:nvPr/>
          </p:nvSpPr>
          <p:spPr>
            <a:xfrm flipV="1">
              <a:off x="1334772" y="1976284"/>
              <a:ext cx="1023290" cy="340840"/>
            </a:xfrm>
            <a:custGeom>
              <a:avLst/>
              <a:gdLst>
                <a:gd name="connsiteX0" fmla="*/ 953453 w 5025390"/>
                <a:gd name="connsiteY0" fmla="*/ 284931 h 2640330"/>
                <a:gd name="connsiteX1" fmla="*/ 2729836 w 5025390"/>
                <a:gd name="connsiteY1" fmla="*/ 4939 h 2640330"/>
                <a:gd name="connsiteX2" fmla="*/ 4756505 w 5025390"/>
                <a:gd name="connsiteY2" fmla="*/ 725987 h 2640330"/>
                <a:gd name="connsiteX3" fmla="*/ 2512695 w 5025390"/>
                <a:gd name="connsiteY3" fmla="*/ 1320165 h 2640330"/>
                <a:gd name="connsiteX4" fmla="*/ 953453 w 5025390"/>
                <a:gd name="connsiteY4" fmla="*/ 284931 h 2640330"/>
                <a:gd name="connsiteX0" fmla="*/ 953453 w 5025390"/>
                <a:gd name="connsiteY0" fmla="*/ 284931 h 2640330"/>
                <a:gd name="connsiteX1" fmla="*/ 2729836 w 5025390"/>
                <a:gd name="connsiteY1" fmla="*/ 4939 h 2640330"/>
                <a:gd name="connsiteX2" fmla="*/ 4756505 w 5025390"/>
                <a:gd name="connsiteY2" fmla="*/ 725987 h 2640330"/>
                <a:gd name="connsiteX0" fmla="*/ 0 w 3803052"/>
                <a:gd name="connsiteY0" fmla="*/ 533144 h 1568378"/>
                <a:gd name="connsiteX1" fmla="*/ 1776383 w 3803052"/>
                <a:gd name="connsiteY1" fmla="*/ 253152 h 1568378"/>
                <a:gd name="connsiteX2" fmla="*/ 3803052 w 3803052"/>
                <a:gd name="connsiteY2" fmla="*/ 974200 h 1568378"/>
                <a:gd name="connsiteX3" fmla="*/ 1559242 w 3803052"/>
                <a:gd name="connsiteY3" fmla="*/ 1568378 h 1568378"/>
                <a:gd name="connsiteX4" fmla="*/ 0 w 3803052"/>
                <a:gd name="connsiteY4" fmla="*/ 533144 h 1568378"/>
                <a:gd name="connsiteX0" fmla="*/ 0 w 3803052"/>
                <a:gd name="connsiteY0" fmla="*/ 533144 h 1568378"/>
                <a:gd name="connsiteX1" fmla="*/ 1778975 w 3803052"/>
                <a:gd name="connsiteY1" fmla="*/ 1698 h 1568378"/>
                <a:gd name="connsiteX2" fmla="*/ 3803052 w 3803052"/>
                <a:gd name="connsiteY2" fmla="*/ 974200 h 1568378"/>
                <a:gd name="connsiteX0" fmla="*/ 0 w 3803052"/>
                <a:gd name="connsiteY0" fmla="*/ 474146 h 1509380"/>
                <a:gd name="connsiteX1" fmla="*/ 1776383 w 3803052"/>
                <a:gd name="connsiteY1" fmla="*/ 194154 h 1509380"/>
                <a:gd name="connsiteX2" fmla="*/ 3803052 w 3803052"/>
                <a:gd name="connsiteY2" fmla="*/ 915202 h 1509380"/>
                <a:gd name="connsiteX3" fmla="*/ 1559242 w 3803052"/>
                <a:gd name="connsiteY3" fmla="*/ 1509380 h 1509380"/>
                <a:gd name="connsiteX4" fmla="*/ 0 w 3803052"/>
                <a:gd name="connsiteY4" fmla="*/ 474146 h 1509380"/>
                <a:gd name="connsiteX0" fmla="*/ 0 w 3803052"/>
                <a:gd name="connsiteY0" fmla="*/ 474146 h 1509380"/>
                <a:gd name="connsiteX1" fmla="*/ 1793174 w 3803052"/>
                <a:gd name="connsiteY1" fmla="*/ 2015 h 1509380"/>
                <a:gd name="connsiteX2" fmla="*/ 3803052 w 3803052"/>
                <a:gd name="connsiteY2" fmla="*/ 915202 h 1509380"/>
                <a:gd name="connsiteX0" fmla="*/ 0 w 3803052"/>
                <a:gd name="connsiteY0" fmla="*/ 1153063 h 2188297"/>
                <a:gd name="connsiteX1" fmla="*/ 1776383 w 3803052"/>
                <a:gd name="connsiteY1" fmla="*/ 873071 h 2188297"/>
                <a:gd name="connsiteX2" fmla="*/ 3803052 w 3803052"/>
                <a:gd name="connsiteY2" fmla="*/ 1594119 h 2188297"/>
                <a:gd name="connsiteX3" fmla="*/ 1559242 w 3803052"/>
                <a:gd name="connsiteY3" fmla="*/ 2188297 h 2188297"/>
                <a:gd name="connsiteX4" fmla="*/ 0 w 3803052"/>
                <a:gd name="connsiteY4" fmla="*/ 1153063 h 2188297"/>
                <a:gd name="connsiteX0" fmla="*/ 0 w 3803052"/>
                <a:gd name="connsiteY0" fmla="*/ 1153063 h 2188297"/>
                <a:gd name="connsiteX1" fmla="*/ 1566599 w 3803052"/>
                <a:gd name="connsiteY1" fmla="*/ 640 h 2188297"/>
                <a:gd name="connsiteX2" fmla="*/ 3803052 w 3803052"/>
                <a:gd name="connsiteY2" fmla="*/ 1594119 h 2188297"/>
                <a:gd name="connsiteX0" fmla="*/ 0 w 3803052"/>
                <a:gd name="connsiteY0" fmla="*/ 930866 h 1966100"/>
                <a:gd name="connsiteX1" fmla="*/ 1776383 w 3803052"/>
                <a:gd name="connsiteY1" fmla="*/ 650874 h 1966100"/>
                <a:gd name="connsiteX2" fmla="*/ 3803052 w 3803052"/>
                <a:gd name="connsiteY2" fmla="*/ 1371922 h 1966100"/>
                <a:gd name="connsiteX3" fmla="*/ 1559242 w 3803052"/>
                <a:gd name="connsiteY3" fmla="*/ 1966100 h 1966100"/>
                <a:gd name="connsiteX4" fmla="*/ 0 w 3803052"/>
                <a:gd name="connsiteY4" fmla="*/ 930866 h 1966100"/>
                <a:gd name="connsiteX0" fmla="*/ 0 w 3803052"/>
                <a:gd name="connsiteY0" fmla="*/ 930866 h 1966100"/>
                <a:gd name="connsiteX1" fmla="*/ 1758078 w 3803052"/>
                <a:gd name="connsiteY1" fmla="*/ 825 h 1966100"/>
                <a:gd name="connsiteX2" fmla="*/ 3803052 w 3803052"/>
                <a:gd name="connsiteY2" fmla="*/ 1371922 h 1966100"/>
                <a:gd name="connsiteX0" fmla="*/ 0 w 3803052"/>
                <a:gd name="connsiteY0" fmla="*/ 335794 h 1371028"/>
                <a:gd name="connsiteX1" fmla="*/ 1776383 w 3803052"/>
                <a:gd name="connsiteY1" fmla="*/ 55802 h 1371028"/>
                <a:gd name="connsiteX2" fmla="*/ 3803052 w 3803052"/>
                <a:gd name="connsiteY2" fmla="*/ 776850 h 1371028"/>
                <a:gd name="connsiteX3" fmla="*/ 1559242 w 3803052"/>
                <a:gd name="connsiteY3" fmla="*/ 1371028 h 1371028"/>
                <a:gd name="connsiteX4" fmla="*/ 0 w 3803052"/>
                <a:gd name="connsiteY4" fmla="*/ 335794 h 1371028"/>
                <a:gd name="connsiteX0" fmla="*/ 0 w 3803052"/>
                <a:gd name="connsiteY0" fmla="*/ 335794 h 1371028"/>
                <a:gd name="connsiteX1" fmla="*/ 1906296 w 3803052"/>
                <a:gd name="connsiteY1" fmla="*/ 3564 h 1371028"/>
                <a:gd name="connsiteX2" fmla="*/ 3803052 w 3803052"/>
                <a:gd name="connsiteY2" fmla="*/ 776850 h 1371028"/>
              </a:gdLst>
              <a:ahLst/>
              <a:cxnLst>
                <a:cxn ang="0">
                  <a:pos x="connsiteX0" y="connsiteY0"/>
                </a:cxn>
                <a:cxn ang="0">
                  <a:pos x="connsiteX1" y="connsiteY1"/>
                </a:cxn>
                <a:cxn ang="0">
                  <a:pos x="connsiteX2" y="connsiteY2"/>
                </a:cxn>
              </a:cxnLst>
              <a:rect l="l" t="t" r="r" b="b"/>
              <a:pathLst>
                <a:path w="3803052" h="1371028" stroke="0" extrusionOk="0">
                  <a:moveTo>
                    <a:pt x="0" y="335794"/>
                  </a:moveTo>
                  <a:cubicBezTo>
                    <a:pt x="502509" y="126866"/>
                    <a:pt x="1137963" y="26706"/>
                    <a:pt x="1776383" y="55802"/>
                  </a:cubicBezTo>
                  <a:cubicBezTo>
                    <a:pt x="2644144" y="95349"/>
                    <a:pt x="3411025" y="368190"/>
                    <a:pt x="3803052" y="776850"/>
                  </a:cubicBezTo>
                  <a:lnTo>
                    <a:pt x="1559242" y="1371028"/>
                  </a:lnTo>
                  <a:lnTo>
                    <a:pt x="0" y="335794"/>
                  </a:lnTo>
                  <a:close/>
                </a:path>
                <a:path w="3803052" h="1371028" fill="none">
                  <a:moveTo>
                    <a:pt x="0" y="335794"/>
                  </a:moveTo>
                  <a:cubicBezTo>
                    <a:pt x="502509" y="126866"/>
                    <a:pt x="1267876" y="-25532"/>
                    <a:pt x="1906296" y="3564"/>
                  </a:cubicBezTo>
                  <a:cubicBezTo>
                    <a:pt x="2774057" y="43111"/>
                    <a:pt x="3411025" y="368190"/>
                    <a:pt x="3803052" y="776850"/>
                  </a:cubicBezTo>
                </a:path>
              </a:pathLst>
            </a:custGeom>
            <a:noFill/>
            <a:ln w="114300" cap="flat" cmpd="sng" algn="ctr">
              <a:solidFill>
                <a:srgbClr val="1F497D">
                  <a:lumMod val="40000"/>
                  <a:lumOff val="60000"/>
                </a:srgbClr>
              </a:solidFill>
              <a:prstDash val="solid"/>
              <a:headEnd type="none"/>
              <a:tailEnd type="triangle"/>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Century"/>
                <a:ea typeface="ＭＳ 明朝" panose="02020609040205080304" pitchFamily="17" charset="-128"/>
                <a:cs typeface="+mn-cs"/>
              </a:endParaRPr>
            </a:p>
          </p:txBody>
        </p:sp>
        <p:sp>
          <p:nvSpPr>
            <p:cNvPr id="311" name="円弧 15"/>
            <p:cNvSpPr/>
            <p:nvPr/>
          </p:nvSpPr>
          <p:spPr>
            <a:xfrm rot="2397978" flipV="1">
              <a:off x="1105231" y="1224501"/>
              <a:ext cx="1339732" cy="522190"/>
            </a:xfrm>
            <a:custGeom>
              <a:avLst/>
              <a:gdLst>
                <a:gd name="connsiteX0" fmla="*/ 953453 w 5025390"/>
                <a:gd name="connsiteY0" fmla="*/ 284931 h 2640330"/>
                <a:gd name="connsiteX1" fmla="*/ 2729836 w 5025390"/>
                <a:gd name="connsiteY1" fmla="*/ 4939 h 2640330"/>
                <a:gd name="connsiteX2" fmla="*/ 4756505 w 5025390"/>
                <a:gd name="connsiteY2" fmla="*/ 725987 h 2640330"/>
                <a:gd name="connsiteX3" fmla="*/ 2512695 w 5025390"/>
                <a:gd name="connsiteY3" fmla="*/ 1320165 h 2640330"/>
                <a:gd name="connsiteX4" fmla="*/ 953453 w 5025390"/>
                <a:gd name="connsiteY4" fmla="*/ 284931 h 2640330"/>
                <a:gd name="connsiteX0" fmla="*/ 953453 w 5025390"/>
                <a:gd name="connsiteY0" fmla="*/ 284931 h 2640330"/>
                <a:gd name="connsiteX1" fmla="*/ 2729836 w 5025390"/>
                <a:gd name="connsiteY1" fmla="*/ 4939 h 2640330"/>
                <a:gd name="connsiteX2" fmla="*/ 4756505 w 5025390"/>
                <a:gd name="connsiteY2" fmla="*/ 725987 h 2640330"/>
                <a:gd name="connsiteX0" fmla="*/ 0 w 3803052"/>
                <a:gd name="connsiteY0" fmla="*/ 533144 h 1568378"/>
                <a:gd name="connsiteX1" fmla="*/ 1776383 w 3803052"/>
                <a:gd name="connsiteY1" fmla="*/ 253152 h 1568378"/>
                <a:gd name="connsiteX2" fmla="*/ 3803052 w 3803052"/>
                <a:gd name="connsiteY2" fmla="*/ 974200 h 1568378"/>
                <a:gd name="connsiteX3" fmla="*/ 1559242 w 3803052"/>
                <a:gd name="connsiteY3" fmla="*/ 1568378 h 1568378"/>
                <a:gd name="connsiteX4" fmla="*/ 0 w 3803052"/>
                <a:gd name="connsiteY4" fmla="*/ 533144 h 1568378"/>
                <a:gd name="connsiteX0" fmla="*/ 0 w 3803052"/>
                <a:gd name="connsiteY0" fmla="*/ 533144 h 1568378"/>
                <a:gd name="connsiteX1" fmla="*/ 1778975 w 3803052"/>
                <a:gd name="connsiteY1" fmla="*/ 1698 h 1568378"/>
                <a:gd name="connsiteX2" fmla="*/ 3803052 w 3803052"/>
                <a:gd name="connsiteY2" fmla="*/ 974200 h 1568378"/>
                <a:gd name="connsiteX0" fmla="*/ 0 w 3803052"/>
                <a:gd name="connsiteY0" fmla="*/ 474146 h 1509380"/>
                <a:gd name="connsiteX1" fmla="*/ 1776383 w 3803052"/>
                <a:gd name="connsiteY1" fmla="*/ 194154 h 1509380"/>
                <a:gd name="connsiteX2" fmla="*/ 3803052 w 3803052"/>
                <a:gd name="connsiteY2" fmla="*/ 915202 h 1509380"/>
                <a:gd name="connsiteX3" fmla="*/ 1559242 w 3803052"/>
                <a:gd name="connsiteY3" fmla="*/ 1509380 h 1509380"/>
                <a:gd name="connsiteX4" fmla="*/ 0 w 3803052"/>
                <a:gd name="connsiteY4" fmla="*/ 474146 h 1509380"/>
                <a:gd name="connsiteX0" fmla="*/ 0 w 3803052"/>
                <a:gd name="connsiteY0" fmla="*/ 474146 h 1509380"/>
                <a:gd name="connsiteX1" fmla="*/ 1793174 w 3803052"/>
                <a:gd name="connsiteY1" fmla="*/ 2015 h 1509380"/>
                <a:gd name="connsiteX2" fmla="*/ 3803052 w 3803052"/>
                <a:gd name="connsiteY2" fmla="*/ 915202 h 1509380"/>
                <a:gd name="connsiteX0" fmla="*/ 0 w 3803052"/>
                <a:gd name="connsiteY0" fmla="*/ 1153063 h 2188297"/>
                <a:gd name="connsiteX1" fmla="*/ 1776383 w 3803052"/>
                <a:gd name="connsiteY1" fmla="*/ 873071 h 2188297"/>
                <a:gd name="connsiteX2" fmla="*/ 3803052 w 3803052"/>
                <a:gd name="connsiteY2" fmla="*/ 1594119 h 2188297"/>
                <a:gd name="connsiteX3" fmla="*/ 1559242 w 3803052"/>
                <a:gd name="connsiteY3" fmla="*/ 2188297 h 2188297"/>
                <a:gd name="connsiteX4" fmla="*/ 0 w 3803052"/>
                <a:gd name="connsiteY4" fmla="*/ 1153063 h 2188297"/>
                <a:gd name="connsiteX0" fmla="*/ 0 w 3803052"/>
                <a:gd name="connsiteY0" fmla="*/ 1153063 h 2188297"/>
                <a:gd name="connsiteX1" fmla="*/ 1566599 w 3803052"/>
                <a:gd name="connsiteY1" fmla="*/ 640 h 2188297"/>
                <a:gd name="connsiteX2" fmla="*/ 3803052 w 3803052"/>
                <a:gd name="connsiteY2" fmla="*/ 1594119 h 2188297"/>
                <a:gd name="connsiteX0" fmla="*/ 0 w 3803052"/>
                <a:gd name="connsiteY0" fmla="*/ 930866 h 1966100"/>
                <a:gd name="connsiteX1" fmla="*/ 1776383 w 3803052"/>
                <a:gd name="connsiteY1" fmla="*/ 650874 h 1966100"/>
                <a:gd name="connsiteX2" fmla="*/ 3803052 w 3803052"/>
                <a:gd name="connsiteY2" fmla="*/ 1371922 h 1966100"/>
                <a:gd name="connsiteX3" fmla="*/ 1559242 w 3803052"/>
                <a:gd name="connsiteY3" fmla="*/ 1966100 h 1966100"/>
                <a:gd name="connsiteX4" fmla="*/ 0 w 3803052"/>
                <a:gd name="connsiteY4" fmla="*/ 930866 h 1966100"/>
                <a:gd name="connsiteX0" fmla="*/ 0 w 3803052"/>
                <a:gd name="connsiteY0" fmla="*/ 930866 h 1966100"/>
                <a:gd name="connsiteX1" fmla="*/ 1758078 w 3803052"/>
                <a:gd name="connsiteY1" fmla="*/ 825 h 1966100"/>
                <a:gd name="connsiteX2" fmla="*/ 3803052 w 3803052"/>
                <a:gd name="connsiteY2" fmla="*/ 1371922 h 1966100"/>
                <a:gd name="connsiteX0" fmla="*/ 0 w 3803052"/>
                <a:gd name="connsiteY0" fmla="*/ 335794 h 1371028"/>
                <a:gd name="connsiteX1" fmla="*/ 1776383 w 3803052"/>
                <a:gd name="connsiteY1" fmla="*/ 55802 h 1371028"/>
                <a:gd name="connsiteX2" fmla="*/ 3803052 w 3803052"/>
                <a:gd name="connsiteY2" fmla="*/ 776850 h 1371028"/>
                <a:gd name="connsiteX3" fmla="*/ 1559242 w 3803052"/>
                <a:gd name="connsiteY3" fmla="*/ 1371028 h 1371028"/>
                <a:gd name="connsiteX4" fmla="*/ 0 w 3803052"/>
                <a:gd name="connsiteY4" fmla="*/ 335794 h 1371028"/>
                <a:gd name="connsiteX0" fmla="*/ 0 w 3803052"/>
                <a:gd name="connsiteY0" fmla="*/ 335794 h 1371028"/>
                <a:gd name="connsiteX1" fmla="*/ 1906296 w 3803052"/>
                <a:gd name="connsiteY1" fmla="*/ 3564 h 1371028"/>
                <a:gd name="connsiteX2" fmla="*/ 3803052 w 3803052"/>
                <a:gd name="connsiteY2" fmla="*/ 776850 h 1371028"/>
              </a:gdLst>
              <a:ahLst/>
              <a:cxnLst>
                <a:cxn ang="0">
                  <a:pos x="connsiteX0" y="connsiteY0"/>
                </a:cxn>
                <a:cxn ang="0">
                  <a:pos x="connsiteX1" y="connsiteY1"/>
                </a:cxn>
                <a:cxn ang="0">
                  <a:pos x="connsiteX2" y="connsiteY2"/>
                </a:cxn>
              </a:cxnLst>
              <a:rect l="l" t="t" r="r" b="b"/>
              <a:pathLst>
                <a:path w="3803052" h="1371028" stroke="0" extrusionOk="0">
                  <a:moveTo>
                    <a:pt x="0" y="335794"/>
                  </a:moveTo>
                  <a:cubicBezTo>
                    <a:pt x="502509" y="126866"/>
                    <a:pt x="1137963" y="26706"/>
                    <a:pt x="1776383" y="55802"/>
                  </a:cubicBezTo>
                  <a:cubicBezTo>
                    <a:pt x="2644144" y="95349"/>
                    <a:pt x="3411025" y="368190"/>
                    <a:pt x="3803052" y="776850"/>
                  </a:cubicBezTo>
                  <a:lnTo>
                    <a:pt x="1559242" y="1371028"/>
                  </a:lnTo>
                  <a:lnTo>
                    <a:pt x="0" y="335794"/>
                  </a:lnTo>
                  <a:close/>
                </a:path>
                <a:path w="3803052" h="1371028" fill="none">
                  <a:moveTo>
                    <a:pt x="0" y="335794"/>
                  </a:moveTo>
                  <a:cubicBezTo>
                    <a:pt x="502509" y="126866"/>
                    <a:pt x="1267876" y="-25532"/>
                    <a:pt x="1906296" y="3564"/>
                  </a:cubicBezTo>
                  <a:cubicBezTo>
                    <a:pt x="2774057" y="43111"/>
                    <a:pt x="3411025" y="368190"/>
                    <a:pt x="3803052" y="776850"/>
                  </a:cubicBezTo>
                </a:path>
              </a:pathLst>
            </a:custGeom>
            <a:noFill/>
            <a:ln w="146050" cap="flat" cmpd="sng" algn="ctr">
              <a:solidFill>
                <a:srgbClr val="1F497D">
                  <a:lumMod val="40000"/>
                  <a:lumOff val="60000"/>
                </a:srgbClr>
              </a:solidFill>
              <a:prstDash val="solid"/>
              <a:headEnd type="none"/>
              <a:tailEnd type="triangle"/>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Century"/>
                <a:ea typeface="ＭＳ 明朝" panose="02020609040205080304" pitchFamily="17" charset="-128"/>
                <a:cs typeface="+mn-cs"/>
              </a:endParaRPr>
            </a:p>
          </p:txBody>
        </p:sp>
      </p:grpSp>
    </p:spTree>
    <p:extLst>
      <p:ext uri="{BB962C8B-B14F-4D97-AF65-F5344CB8AC3E}">
        <p14:creationId xmlns:p14="http://schemas.microsoft.com/office/powerpoint/2010/main" val="3060331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560512" y="2276872"/>
            <a:ext cx="8496944" cy="1656184"/>
          </a:xfrm>
          <a:prstGeom prst="rect">
            <a:avLst/>
          </a:prstGeom>
        </p:spPr>
        <p:txBody>
          <a:bodyPr vert="horz" lIns="91419" tIns="45709" rIns="91419" bIns="45709" rtlCol="0" anchor="ctr">
            <a:no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．今後の将来予測データ</a:t>
            </a:r>
            <a:endParaRPr lang="en-US" altLang="ja-JP"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（２）医療・福祉関係</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5324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118383" y="580480"/>
            <a:ext cx="9633520" cy="0"/>
          </a:xfrm>
          <a:prstGeom prst="line">
            <a:avLst/>
          </a:prstGeom>
          <a:noFill/>
          <a:ln w="76200" cap="flat" cmpd="sng" algn="ctr">
            <a:solidFill>
              <a:srgbClr val="0070C0"/>
            </a:solidFill>
            <a:prstDash val="solid"/>
          </a:ln>
          <a:effectLst/>
        </p:spPr>
      </p:cxnSp>
      <p:sp>
        <p:nvSpPr>
          <p:cNvPr id="9" name="タイトル 3"/>
          <p:cNvSpPr txBox="1"/>
          <p:nvPr/>
        </p:nvSpPr>
        <p:spPr>
          <a:xfrm>
            <a:off x="477443" y="9056"/>
            <a:ext cx="8915400" cy="562075"/>
          </a:xfrm>
          <a:prstGeom prst="rect">
            <a:avLst/>
          </a:prstGeom>
        </p:spPr>
        <p:txBody>
          <a:bodyPr vert="horz" lIns="91419" tIns="45709" rIns="91419" bIns="45709"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50431" y="764704"/>
            <a:ext cx="8769424" cy="5709233"/>
          </a:xfrm>
          <a:prstGeom prst="rect">
            <a:avLst/>
          </a:prstGeom>
          <a:noFill/>
        </p:spPr>
        <p:txBody>
          <a:bodyPr wrap="square" lIns="91419" tIns="45709" rIns="0" bIns="45709" rtlCol="0">
            <a:spAutoFit/>
          </a:bodyPr>
          <a:lstStyle/>
          <a:p>
            <a:pPr algn="just">
              <a:lnSpc>
                <a:spcPts val="2800"/>
              </a:lnSpc>
              <a:spcAft>
                <a:spcPts val="600"/>
              </a:spcAft>
            </a:pP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１．ビジョン策定の趣旨、スケジュール等</a:t>
            </a: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800"/>
              </a:lnSpc>
              <a:spcAft>
                <a:spcPts val="600"/>
              </a:spcAft>
            </a:pP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800"/>
              </a:lnSpc>
              <a:spcAft>
                <a:spcPts val="600"/>
              </a:spcAft>
            </a:pPr>
            <a:r>
              <a:rPr lang="ja-JP" altLang="en-US" sz="2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．大阪のめざすべき将来像の検討の視点（現時点のイメージ）</a:t>
            </a:r>
            <a:endParaRPr lang="en-US" altLang="ja-JP" sz="2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800"/>
              </a:lnSpc>
              <a:spcAft>
                <a:spcPts val="600"/>
              </a:spcAft>
            </a:pPr>
            <a:endParaRPr lang="en-US" altLang="ja-JP" sz="2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800"/>
              </a:lnSpc>
              <a:spcAft>
                <a:spcPts val="600"/>
              </a:spcAft>
            </a:pPr>
            <a:r>
              <a:rPr lang="ja-JP" altLang="en-US" sz="2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．今後の将来予測データ</a:t>
            </a: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800"/>
              </a:lnSpc>
              <a:spcAft>
                <a:spcPts val="600"/>
              </a:spcAft>
            </a:pP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（１）人口推計</a:t>
            </a: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800"/>
              </a:lnSpc>
              <a:spcAft>
                <a:spcPts val="600"/>
              </a:spcAft>
            </a:pP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（２）医療・福祉関係</a:t>
            </a: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800"/>
              </a:lnSpc>
              <a:spcAft>
                <a:spcPts val="600"/>
              </a:spcAft>
            </a:pP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（３）インフラ</a:t>
            </a: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800"/>
              </a:lnSpc>
              <a:spcAft>
                <a:spcPts val="600"/>
              </a:spcAft>
            </a:pP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（４）人口構造、技術・社会等の変化と課題</a:t>
            </a:r>
            <a:r>
              <a:rPr lang="ja-JP" altLang="en-US" sz="2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just">
              <a:lnSpc>
                <a:spcPts val="2800"/>
              </a:lnSpc>
              <a:spcBef>
                <a:spcPts val="1200"/>
              </a:spcBef>
              <a:spcAft>
                <a:spcPts val="600"/>
              </a:spcAft>
            </a:pPr>
            <a:r>
              <a:rPr lang="ja-JP" altLang="en-US" sz="2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．大阪の現状</a:t>
            </a: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just">
              <a:lnSpc>
                <a:spcPts val="2800"/>
              </a:lnSpc>
              <a:spcBef>
                <a:spcPts val="1200"/>
              </a:spcBef>
              <a:spcAft>
                <a:spcPts val="600"/>
              </a:spcAft>
            </a:pP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（１）主要経済指標等</a:t>
            </a: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just">
              <a:lnSpc>
                <a:spcPts val="2800"/>
              </a:lnSpc>
              <a:spcBef>
                <a:spcPts val="1200"/>
              </a:spcBef>
              <a:spcAft>
                <a:spcPts val="600"/>
              </a:spcAft>
            </a:pPr>
            <a:r>
              <a:rPr lang="ja-JP" altLang="en-US"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（２）強み、主な取組等　</a:t>
            </a:r>
            <a:endParaRPr lang="en-US" altLang="ja-JP" sz="2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19584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77" y="-23525"/>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将来の医療需要の見込み（大阪府）</a:t>
            </a:r>
          </a:p>
        </p:txBody>
      </p:sp>
      <p:sp>
        <p:nvSpPr>
          <p:cNvPr id="16" name="角丸四角形 15"/>
          <p:cNvSpPr/>
          <p:nvPr/>
        </p:nvSpPr>
        <p:spPr>
          <a:xfrm>
            <a:off x="57722" y="482209"/>
            <a:ext cx="9803110" cy="71454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dirty="0" smtClean="0">
                <a:solidFill>
                  <a:schemeClr val="tx1"/>
                </a:solidFill>
                <a:latin typeface="Meiryo UI" panose="020B0604030504040204" pitchFamily="50" charset="-128"/>
                <a:ea typeface="Meiryo UI" panose="020B0604030504040204" pitchFamily="50" charset="-128"/>
              </a:rPr>
              <a:t>○病床機能ごとの医療需要は</a:t>
            </a:r>
            <a:r>
              <a:rPr lang="en-US" altLang="ja-JP" dirty="0" smtClean="0">
                <a:solidFill>
                  <a:schemeClr val="tx1"/>
                </a:solidFill>
                <a:latin typeface="Meiryo UI" panose="020B0604030504040204" pitchFamily="50" charset="-128"/>
                <a:ea typeface="Meiryo UI" panose="020B0604030504040204" pitchFamily="50" charset="-128"/>
              </a:rPr>
              <a:t>2030</a:t>
            </a:r>
            <a:r>
              <a:rPr lang="ja-JP" altLang="en-US" dirty="0" smtClean="0">
                <a:solidFill>
                  <a:schemeClr val="tx1"/>
                </a:solidFill>
                <a:latin typeface="Meiryo UI" panose="020B0604030504040204" pitchFamily="50" charset="-128"/>
                <a:ea typeface="Meiryo UI" panose="020B0604030504040204" pitchFamily="50" charset="-128"/>
              </a:rPr>
              <a:t>年頃まで増加。その後減少するが</a:t>
            </a:r>
            <a:r>
              <a:rPr lang="en-US" altLang="ja-JP" dirty="0" smtClean="0">
                <a:solidFill>
                  <a:schemeClr val="tx1"/>
                </a:solidFill>
                <a:latin typeface="Meiryo UI" panose="020B0604030504040204" pitchFamily="50" charset="-128"/>
                <a:ea typeface="Meiryo UI" panose="020B0604030504040204" pitchFamily="50" charset="-128"/>
              </a:rPr>
              <a:t>2025</a:t>
            </a:r>
            <a:r>
              <a:rPr lang="ja-JP" altLang="en-US" dirty="0" smtClean="0">
                <a:solidFill>
                  <a:schemeClr val="tx1"/>
                </a:solidFill>
                <a:latin typeface="Meiryo UI" panose="020B0604030504040204" pitchFamily="50" charset="-128"/>
                <a:ea typeface="Meiryo UI" panose="020B0604030504040204" pitchFamily="50" charset="-128"/>
              </a:rPr>
              <a:t>年と同程度の需要見込み。</a:t>
            </a:r>
            <a:endParaRPr lang="en-US" altLang="ja-JP" dirty="0" smtClean="0">
              <a:solidFill>
                <a:schemeClr val="tx1"/>
              </a:solidFill>
              <a:latin typeface="Meiryo UI" panose="020B0604030504040204" pitchFamily="50" charset="-128"/>
              <a:ea typeface="Meiryo UI" panose="020B0604030504040204" pitchFamily="50" charset="-128"/>
            </a:endParaRPr>
          </a:p>
          <a:p>
            <a:pPr marL="268288" lvl="0" indent="-196850">
              <a:defRPr/>
            </a:pPr>
            <a:r>
              <a:rPr lang="ja-JP" altLang="en-US" dirty="0" smtClean="0">
                <a:solidFill>
                  <a:schemeClr val="tx1"/>
                </a:solidFill>
                <a:latin typeface="Meiryo UI" panose="020B0604030504040204" pitchFamily="50" charset="-128"/>
                <a:ea typeface="Meiryo UI" panose="020B0604030504040204" pitchFamily="50" charset="-128"/>
              </a:rPr>
              <a:t>○在宅医療</a:t>
            </a:r>
            <a:r>
              <a:rPr lang="ja-JP" altLang="en-US" dirty="0">
                <a:solidFill>
                  <a:schemeClr val="tx1"/>
                </a:solidFill>
                <a:latin typeface="Meiryo UI" panose="020B0604030504040204" pitchFamily="50" charset="-128"/>
                <a:ea typeface="Meiryo UI" panose="020B0604030504040204" pitchFamily="50" charset="-128"/>
              </a:rPr>
              <a:t>についても、需要は</a:t>
            </a:r>
            <a:r>
              <a:rPr lang="en-US" altLang="ja-JP" dirty="0">
                <a:solidFill>
                  <a:schemeClr val="tx1"/>
                </a:solidFill>
                <a:latin typeface="Meiryo UI" panose="020B0604030504040204" pitchFamily="50" charset="-128"/>
                <a:ea typeface="Meiryo UI" panose="020B0604030504040204" pitchFamily="50" charset="-128"/>
              </a:rPr>
              <a:t>2030</a:t>
            </a:r>
            <a:r>
              <a:rPr lang="ja-JP" altLang="en-US" dirty="0">
                <a:solidFill>
                  <a:schemeClr val="tx1"/>
                </a:solidFill>
                <a:latin typeface="Meiryo UI" panose="020B0604030504040204" pitchFamily="50" charset="-128"/>
                <a:ea typeface="Meiryo UI" panose="020B0604030504040204" pitchFamily="50" charset="-128"/>
              </a:rPr>
              <a:t>年頃まで増加。特に</a:t>
            </a:r>
            <a:r>
              <a:rPr lang="en-US" altLang="ja-JP" dirty="0">
                <a:solidFill>
                  <a:schemeClr val="tx1"/>
                </a:solidFill>
                <a:latin typeface="Meiryo UI" panose="020B0604030504040204" pitchFamily="50" charset="-128"/>
                <a:ea typeface="Meiryo UI" panose="020B0604030504040204" pitchFamily="50" charset="-128"/>
              </a:rPr>
              <a:t>65</a:t>
            </a:r>
            <a:r>
              <a:rPr lang="ja-JP" altLang="en-US" dirty="0">
                <a:solidFill>
                  <a:schemeClr val="tx1"/>
                </a:solidFill>
                <a:latin typeface="Meiryo UI" panose="020B0604030504040204" pitchFamily="50" charset="-128"/>
                <a:ea typeface="Meiryo UI" panose="020B0604030504040204" pitchFamily="50" charset="-128"/>
              </a:rPr>
              <a:t>歳以上の需要が大幅に増加する見込み</a:t>
            </a:r>
            <a:r>
              <a:rPr lang="ja-JP" altLang="en-US" dirty="0" smtClean="0">
                <a:solidFill>
                  <a:schemeClr val="tx1"/>
                </a:solidFill>
                <a:latin typeface="Meiryo UI" panose="020B0604030504040204" pitchFamily="50" charset="-128"/>
                <a:ea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14</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14" name="正方形/長方形 13"/>
          <p:cNvSpPr/>
          <p:nvPr/>
        </p:nvSpPr>
        <p:spPr>
          <a:xfrm>
            <a:off x="57722" y="1311670"/>
            <a:ext cx="3432452" cy="271869"/>
          </a:xfrm>
          <a:prstGeom prst="rect">
            <a:avLst/>
          </a:prstGeom>
        </p:spPr>
        <p:txBody>
          <a:bodyPr wrap="square">
            <a:spAutoFit/>
          </a:bodyPr>
          <a:lstStyle/>
          <a:p>
            <a:pPr marL="177800" lvl="0" indent="-177800">
              <a:lnSpc>
                <a:spcPts val="1400"/>
              </a:lnSpc>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病床機能ごとの医療需要の見込み</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848544" y="1605207"/>
            <a:ext cx="7115740" cy="2383181"/>
          </a:xfrm>
          <a:prstGeom prst="rect">
            <a:avLst/>
          </a:prstGeom>
        </p:spPr>
      </p:pic>
      <p:sp>
        <p:nvSpPr>
          <p:cNvPr id="9" name="正方形/長方形 8"/>
          <p:cNvSpPr/>
          <p:nvPr/>
        </p:nvSpPr>
        <p:spPr>
          <a:xfrm>
            <a:off x="128464" y="4221088"/>
            <a:ext cx="3432452" cy="271869"/>
          </a:xfrm>
          <a:prstGeom prst="rect">
            <a:avLst/>
          </a:prstGeom>
        </p:spPr>
        <p:txBody>
          <a:bodyPr wrap="square">
            <a:spAutoFit/>
          </a:bodyPr>
          <a:lstStyle/>
          <a:p>
            <a:pPr marL="177800" lvl="0" indent="-177800">
              <a:lnSpc>
                <a:spcPts val="1400"/>
              </a:lnSpc>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在宅医療等の需要見込み</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848544" y="4487431"/>
            <a:ext cx="6408712" cy="2397953"/>
          </a:xfrm>
          <a:prstGeom prst="rect">
            <a:avLst/>
          </a:prstGeom>
        </p:spPr>
      </p:pic>
      <p:sp>
        <p:nvSpPr>
          <p:cNvPr id="12" name="正方形/長方形 11"/>
          <p:cNvSpPr/>
          <p:nvPr/>
        </p:nvSpPr>
        <p:spPr>
          <a:xfrm>
            <a:off x="7401272" y="6269994"/>
            <a:ext cx="2592288" cy="279873"/>
          </a:xfrm>
          <a:prstGeom prst="rect">
            <a:avLst/>
          </a:prstGeom>
        </p:spPr>
        <p:txBody>
          <a:bodyPr wrap="square">
            <a:spAutoFit/>
          </a:bodyPr>
          <a:lstStyle/>
          <a:p>
            <a:pPr marL="177800" lvl="0" indent="-177800">
              <a:lnSpc>
                <a:spcPts val="1400"/>
              </a:lnSpc>
              <a:defRPr/>
            </a:pPr>
            <a:r>
              <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第７次大阪府医療計画より抜粋。</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16479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77" y="-23525"/>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要介護（要支援）認定者の将来推計（全国）</a:t>
            </a:r>
          </a:p>
        </p:txBody>
      </p:sp>
      <p:sp>
        <p:nvSpPr>
          <p:cNvPr id="16" name="角丸四角形 15"/>
          <p:cNvSpPr/>
          <p:nvPr/>
        </p:nvSpPr>
        <p:spPr>
          <a:xfrm>
            <a:off x="57722" y="482208"/>
            <a:ext cx="9803110" cy="72057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dirty="0">
                <a:solidFill>
                  <a:prstClr val="black"/>
                </a:solidFill>
                <a:latin typeface="Meiryo UI" panose="020B0604030504040204" pitchFamily="50" charset="-128"/>
                <a:ea typeface="Meiryo UI" panose="020B0604030504040204" pitchFamily="50" charset="-128"/>
              </a:rPr>
              <a:t>○高齢化の進展に伴い、要介護（要支援）の認定者数は、制度開始（平成</a:t>
            </a:r>
            <a:r>
              <a:rPr lang="en-US" altLang="ja-JP" dirty="0">
                <a:solidFill>
                  <a:prstClr val="black"/>
                </a:solidFill>
                <a:latin typeface="Meiryo UI" panose="020B0604030504040204" pitchFamily="50" charset="-128"/>
                <a:ea typeface="Meiryo UI" panose="020B0604030504040204" pitchFamily="50" charset="-128"/>
              </a:rPr>
              <a:t>12</a:t>
            </a:r>
            <a:r>
              <a:rPr lang="ja-JP" altLang="en-US" dirty="0">
                <a:solidFill>
                  <a:prstClr val="black"/>
                </a:solidFill>
                <a:latin typeface="Meiryo UI" panose="020B0604030504040204" pitchFamily="50" charset="-128"/>
                <a:ea typeface="Meiryo UI" panose="020B0604030504040204" pitchFamily="50" charset="-128"/>
              </a:rPr>
              <a:t>年度）以降、年々増加の傾向。我が国全体でみると、</a:t>
            </a:r>
            <a:r>
              <a:rPr lang="en-US" altLang="ja-JP" dirty="0">
                <a:solidFill>
                  <a:prstClr val="black"/>
                </a:solidFill>
                <a:latin typeface="Meiryo UI" panose="020B0604030504040204" pitchFamily="50" charset="-128"/>
                <a:ea typeface="Meiryo UI" panose="020B0604030504040204" pitchFamily="50" charset="-128"/>
              </a:rPr>
              <a:t>2035</a:t>
            </a:r>
            <a:r>
              <a:rPr lang="ja-JP" altLang="en-US" dirty="0">
                <a:solidFill>
                  <a:prstClr val="black"/>
                </a:solidFill>
                <a:latin typeface="Meiryo UI" panose="020B0604030504040204" pitchFamily="50" charset="-128"/>
                <a:ea typeface="Meiryo UI" panose="020B0604030504040204" pitchFamily="50" charset="-128"/>
              </a:rPr>
              <a:t>年頃まで、増加のペースは緩まない見込み</a:t>
            </a:r>
            <a:r>
              <a:rPr lang="ja-JP" altLang="en-US" dirty="0" smtClean="0">
                <a:solidFill>
                  <a:prstClr val="black"/>
                </a:solidFill>
                <a:latin typeface="Meiryo UI" panose="020B0604030504040204" pitchFamily="50" charset="-128"/>
                <a:ea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15</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892969" y="6507547"/>
            <a:ext cx="8875303"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将来の介護需給に対する高齢者ケアシステムに関する</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研究会報告書より</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抜粋。</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a:stretch>
            <a:fillRect/>
          </a:stretch>
        </p:blipFill>
        <p:spPr>
          <a:xfrm>
            <a:off x="560512" y="1267876"/>
            <a:ext cx="8352928" cy="5239671"/>
          </a:xfrm>
          <a:prstGeom prst="rect">
            <a:avLst/>
          </a:prstGeom>
        </p:spPr>
      </p:pic>
    </p:spTree>
    <p:extLst>
      <p:ext uri="{BB962C8B-B14F-4D97-AF65-F5344CB8AC3E}">
        <p14:creationId xmlns:p14="http://schemas.microsoft.com/office/powerpoint/2010/main" val="1000592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77" y="-23525"/>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要介護（要支援）認定者の将来推計等（大阪府）</a:t>
            </a:r>
          </a:p>
        </p:txBody>
      </p:sp>
      <p:sp>
        <p:nvSpPr>
          <p:cNvPr id="16" name="角丸四角形 15"/>
          <p:cNvSpPr/>
          <p:nvPr/>
        </p:nvSpPr>
        <p:spPr>
          <a:xfrm>
            <a:off x="57722" y="482209"/>
            <a:ext cx="9803110" cy="1003006"/>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endParaRPr lang="en-US" altLang="ja-JP"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○全国の状況と同じく、大阪府においても要介護（要支援者）の認定者数は増加の見込み。</a:t>
            </a:r>
            <a:endParaRPr lang="en-US" altLang="ja-JP"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dirty="0" smtClean="0">
              <a:solidFill>
                <a:prstClr val="black"/>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16</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248442" y="5686170"/>
            <a:ext cx="3432452"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大阪府高齢者計画</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抜粋。</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1386" y="2289003"/>
            <a:ext cx="4937390" cy="318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5457056" y="5686170"/>
            <a:ext cx="2952328" cy="230832"/>
          </a:xfrm>
          <a:prstGeom prst="rect">
            <a:avLst/>
          </a:prstGeom>
          <a:noFill/>
        </p:spPr>
        <p:txBody>
          <a:bodyPr wrap="square" rtlCol="0">
            <a:spAutoFit/>
          </a:bodyPr>
          <a:lstStyle/>
          <a:p>
            <a:pPr algn="just"/>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厚生労働省「</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介護保険事業状況報告</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009921" y="1988840"/>
            <a:ext cx="2880320" cy="215444"/>
          </a:xfrm>
          <a:prstGeom prst="rect">
            <a:avLst/>
          </a:prstGeom>
          <a:noFill/>
        </p:spPr>
        <p:txBody>
          <a:bodyPr wrap="square" lIns="0" tIns="0" rIns="0" bIns="0"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latin typeface="HG丸ｺﾞｼｯｸM-PRO" panose="020F0600000000000000" pitchFamily="50" charset="-128"/>
                <a:ea typeface="HG丸ｺﾞｼｯｸM-PRO" panose="020F0600000000000000" pitchFamily="50" charset="-128"/>
                <a:cs typeface="Meiryo UI" panose="020B0604030504040204" pitchFamily="50" charset="-128"/>
              </a:rPr>
              <a:t>要介護認定率の</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推移</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3" name="テキスト ボックス 12"/>
          <p:cNvSpPr txBox="1"/>
          <p:nvPr/>
        </p:nvSpPr>
        <p:spPr>
          <a:xfrm>
            <a:off x="632520" y="1988840"/>
            <a:ext cx="3267599" cy="215444"/>
          </a:xfrm>
          <a:prstGeom prst="rect">
            <a:avLst/>
          </a:prstGeom>
          <a:noFill/>
        </p:spPr>
        <p:txBody>
          <a:bodyPr wrap="square" lIns="0" tIns="0" rIns="0" bIns="0"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要介護（要支援）認定者の将来推計</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75615" y="2289003"/>
            <a:ext cx="4805052" cy="3397167"/>
          </a:xfrm>
          <a:prstGeom prst="rect">
            <a:avLst/>
          </a:prstGeom>
        </p:spPr>
      </p:pic>
    </p:spTree>
    <p:extLst>
      <p:ext uri="{BB962C8B-B14F-4D97-AF65-F5344CB8AC3E}">
        <p14:creationId xmlns:p14="http://schemas.microsoft.com/office/powerpoint/2010/main" val="2649464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77" y="-23525"/>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要介護（要支援）認定者の将来推計等（大阪府）</a:t>
            </a:r>
          </a:p>
        </p:txBody>
      </p:sp>
      <p:sp>
        <p:nvSpPr>
          <p:cNvPr id="16" name="角丸四角形 15"/>
          <p:cNvSpPr/>
          <p:nvPr/>
        </p:nvSpPr>
        <p:spPr>
          <a:xfrm>
            <a:off x="57722" y="482209"/>
            <a:ext cx="9803110" cy="426511"/>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○今後も大阪は、</a:t>
            </a:r>
            <a:r>
              <a:rPr lang="en-US" altLang="ja-JP" dirty="0">
                <a:solidFill>
                  <a:prstClr val="black"/>
                </a:solidFill>
                <a:latin typeface="Meiryo UI" panose="020B0604030504040204" pitchFamily="50" charset="-128"/>
                <a:ea typeface="Meiryo UI" panose="020B0604030504040204" pitchFamily="50" charset="-128"/>
              </a:rPr>
              <a:t>2035</a:t>
            </a:r>
            <a:r>
              <a:rPr lang="ja-JP" altLang="en-US" dirty="0">
                <a:solidFill>
                  <a:prstClr val="black"/>
                </a:solidFill>
                <a:latin typeface="Meiryo UI" panose="020B0604030504040204" pitchFamily="50" charset="-128"/>
                <a:ea typeface="Meiryo UI" panose="020B0604030504040204" pitchFamily="50" charset="-128"/>
              </a:rPr>
              <a:t>年頃をピークに</a:t>
            </a:r>
            <a:r>
              <a:rPr lang="ja-JP" altLang="en-US" dirty="0" smtClean="0">
                <a:solidFill>
                  <a:prstClr val="black"/>
                </a:solidFill>
                <a:latin typeface="Meiryo UI" panose="020B0604030504040204" pitchFamily="50" charset="-128"/>
                <a:ea typeface="Meiryo UI" panose="020B0604030504040204" pitchFamily="50" charset="-128"/>
              </a:rPr>
              <a:t>全国に比べ高い要介護認定率で推移する見込み。</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17</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2"/>
          <a:stretch>
            <a:fillRect/>
          </a:stretch>
        </p:blipFill>
        <p:spPr>
          <a:xfrm>
            <a:off x="200472" y="1268760"/>
            <a:ext cx="9433048" cy="4801398"/>
          </a:xfrm>
          <a:prstGeom prst="rect">
            <a:avLst/>
          </a:prstGeom>
        </p:spPr>
      </p:pic>
      <p:sp>
        <p:nvSpPr>
          <p:cNvPr id="14" name="正方形/長方形 13"/>
          <p:cNvSpPr/>
          <p:nvPr/>
        </p:nvSpPr>
        <p:spPr>
          <a:xfrm>
            <a:off x="344488" y="6070158"/>
            <a:ext cx="3432452" cy="271869"/>
          </a:xfrm>
          <a:prstGeom prst="rect">
            <a:avLst/>
          </a:prstGeom>
        </p:spPr>
        <p:txBody>
          <a:bodyPr wrap="square">
            <a:spAutoFit/>
          </a:bodyPr>
          <a:lstStyle/>
          <a:p>
            <a:pPr marL="177800" lvl="0" indent="-177800">
              <a:lnSpc>
                <a:spcPts val="1400"/>
              </a:lnSpc>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大阪府高齢者計画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抜粋。</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775823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77" y="-23525"/>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err="1" smtClean="0">
                <a:solidFill>
                  <a:prstClr val="white"/>
                </a:solidFill>
                <a:latin typeface="Meiryo UI" panose="020B0604030504040204" pitchFamily="50" charset="-128"/>
                <a:ea typeface="Meiryo UI" panose="020B0604030504040204" pitchFamily="50" charset="-128"/>
              </a:rPr>
              <a:t>障がい</a:t>
            </a:r>
            <a:r>
              <a:rPr kumimoji="0" lang="ja-JP" altLang="en-US" sz="2400" b="1" kern="0" dirty="0" smtClean="0">
                <a:solidFill>
                  <a:prstClr val="white"/>
                </a:solidFill>
                <a:latin typeface="Meiryo UI" panose="020B0604030504040204" pitchFamily="50" charset="-128"/>
                <a:ea typeface="Meiryo UI" panose="020B0604030504040204" pitchFamily="50" charset="-128"/>
              </a:rPr>
              <a:t>者手帳所持者数の将来見込み（大阪府）</a:t>
            </a:r>
          </a:p>
        </p:txBody>
      </p:sp>
      <p:sp>
        <p:nvSpPr>
          <p:cNvPr id="16" name="角丸四角形 15"/>
          <p:cNvSpPr/>
          <p:nvPr/>
        </p:nvSpPr>
        <p:spPr>
          <a:xfrm>
            <a:off x="57722" y="482209"/>
            <a:ext cx="9803110" cy="425309"/>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○今後、人口減少が進む中においても、</a:t>
            </a:r>
            <a:r>
              <a:rPr lang="ja-JP" altLang="en-US" dirty="0" err="1" smtClean="0">
                <a:solidFill>
                  <a:prstClr val="black"/>
                </a:solidFill>
                <a:latin typeface="Meiryo UI" panose="020B0604030504040204" pitchFamily="50" charset="-128"/>
                <a:ea typeface="Meiryo UI" panose="020B0604030504040204" pitchFamily="50" charset="-128"/>
              </a:rPr>
              <a:t>障がい</a:t>
            </a:r>
            <a:r>
              <a:rPr lang="ja-JP" altLang="en-US" dirty="0" smtClean="0">
                <a:solidFill>
                  <a:prstClr val="black"/>
                </a:solidFill>
                <a:latin typeface="Meiryo UI" panose="020B0604030504040204" pitchFamily="50" charset="-128"/>
                <a:ea typeface="Meiryo UI" panose="020B0604030504040204" pitchFamily="50" charset="-128"/>
              </a:rPr>
              <a:t>者手帳所持者数は増加見込み。</a:t>
            </a:r>
            <a:endParaRPr lang="en-US" altLang="ja-JP" dirty="0" smtClean="0">
              <a:solidFill>
                <a:prstClr val="black"/>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18</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2"/>
          <a:stretch>
            <a:fillRect/>
          </a:stretch>
        </p:blipFill>
        <p:spPr>
          <a:xfrm>
            <a:off x="941399" y="1111180"/>
            <a:ext cx="7612002" cy="5324388"/>
          </a:xfrm>
          <a:prstGeom prst="rect">
            <a:avLst/>
          </a:prstGeom>
        </p:spPr>
      </p:pic>
      <p:sp>
        <p:nvSpPr>
          <p:cNvPr id="12" name="正方形/長方形 11"/>
          <p:cNvSpPr/>
          <p:nvPr/>
        </p:nvSpPr>
        <p:spPr>
          <a:xfrm>
            <a:off x="1064568" y="6408123"/>
            <a:ext cx="4104456" cy="271869"/>
          </a:xfrm>
          <a:prstGeom prst="rect">
            <a:avLst/>
          </a:prstGeom>
        </p:spPr>
        <p:txBody>
          <a:bodyPr wrap="square">
            <a:spAutoFit/>
          </a:bodyPr>
          <a:lstStyle/>
          <a:p>
            <a:pPr marL="177800" lvl="0" indent="-177800">
              <a:lnSpc>
                <a:spcPts val="1400"/>
              </a:lnSpc>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第４次</a:t>
            </a:r>
            <a:r>
              <a:rPr kumimoji="1" lang="ja-JP" altLang="en-US" sz="12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大阪府障がい</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者計画（後期計画）より抜粋。</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87031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560512" y="2276872"/>
            <a:ext cx="8496944" cy="1656184"/>
          </a:xfrm>
          <a:prstGeom prst="rect">
            <a:avLst/>
          </a:prstGeom>
        </p:spPr>
        <p:txBody>
          <a:bodyPr vert="horz" lIns="91419" tIns="45709" rIns="91419" bIns="45709" rtlCol="0" anchor="ctr">
            <a:no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．今後の将来予測データ</a:t>
            </a:r>
            <a:endParaRPr lang="en-US" altLang="ja-JP"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（３）インフラ</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50297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22555" y="1424329"/>
            <a:ext cx="9067800" cy="4846320"/>
          </a:xfrm>
          <a:prstGeom prst="rect">
            <a:avLst/>
          </a:prstGeom>
        </p:spPr>
      </p:pic>
      <p:sp>
        <p:nvSpPr>
          <p:cNvPr id="11" name="正方形/長方形 10"/>
          <p:cNvSpPr/>
          <p:nvPr/>
        </p:nvSpPr>
        <p:spPr>
          <a:xfrm>
            <a:off x="6277" y="-23525"/>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社会資本の老朽化の現状（全国）</a:t>
            </a:r>
          </a:p>
        </p:txBody>
      </p:sp>
      <p:sp>
        <p:nvSpPr>
          <p:cNvPr id="16" name="角丸四角形 15"/>
          <p:cNvSpPr/>
          <p:nvPr/>
        </p:nvSpPr>
        <p:spPr>
          <a:xfrm>
            <a:off x="57722" y="482208"/>
            <a:ext cx="9803110" cy="72057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○高度成長期以降に整備された道路橋、トンネル、河川、下水道、港湾等について、建設後</a:t>
            </a:r>
            <a:r>
              <a:rPr lang="en-US" altLang="ja-JP" dirty="0" smtClean="0">
                <a:solidFill>
                  <a:prstClr val="black"/>
                </a:solidFill>
                <a:latin typeface="Meiryo UI" panose="020B0604030504040204" pitchFamily="50" charset="-128"/>
                <a:ea typeface="Meiryo UI" panose="020B0604030504040204" pitchFamily="50" charset="-128"/>
              </a:rPr>
              <a:t>50</a:t>
            </a:r>
            <a:r>
              <a:rPr lang="ja-JP" altLang="en-US" dirty="0" smtClean="0">
                <a:solidFill>
                  <a:prstClr val="black"/>
                </a:solidFill>
                <a:latin typeface="Meiryo UI" panose="020B0604030504040204" pitchFamily="50" charset="-128"/>
                <a:ea typeface="Meiryo UI" panose="020B0604030504040204" pitchFamily="50" charset="-128"/>
              </a:rPr>
              <a:t>年以上経過する施設の割合が加速度的に高くなる。</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19</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422555" y="6149639"/>
            <a:ext cx="8875303"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次地方制度調査会第</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回専門小委員会資料より抜粋。</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69916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77" y="-23525"/>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社会資本の老朽化の現状（大阪府）</a:t>
            </a: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20</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1683058" y="6621875"/>
            <a:ext cx="5790222" cy="252441"/>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大阪府都市基盤施設長寿命化計画（平成</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年３月）より抜粋</a:t>
            </a:r>
            <a:r>
              <a:rPr kumimoji="1" lang="ja-JP" altLang="en-US" sz="10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102890" y="514580"/>
            <a:ext cx="9803110" cy="1042211"/>
          </a:xfrm>
          <a:prstGeom prst="roundRect">
            <a:avLst>
              <a:gd name="adj" fmla="val 11104"/>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○橋梁</a:t>
            </a:r>
            <a:r>
              <a:rPr lang="ja-JP" altLang="en-US" dirty="0">
                <a:solidFill>
                  <a:prstClr val="black"/>
                </a:solidFill>
                <a:latin typeface="Meiryo UI" panose="020B0604030504040204" pitchFamily="50" charset="-128"/>
                <a:ea typeface="Meiryo UI" panose="020B0604030504040204" pitchFamily="50" charset="-128"/>
              </a:rPr>
              <a:t>や水門等の河川設備は、国内でも特に高齢化が進行</a:t>
            </a:r>
            <a:r>
              <a:rPr lang="ja-JP" altLang="en-US" dirty="0" smtClean="0">
                <a:solidFill>
                  <a:prstClr val="black"/>
                </a:solidFill>
                <a:latin typeface="Meiryo UI" panose="020B0604030504040204" pitchFamily="50" charset="-128"/>
                <a:ea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また、そのまま放置すれば、今後</a:t>
            </a:r>
            <a:r>
              <a:rPr lang="ja-JP" altLang="en-US" dirty="0">
                <a:solidFill>
                  <a:prstClr val="black"/>
                </a:solidFill>
                <a:latin typeface="Meiryo UI" panose="020B0604030504040204" pitchFamily="50" charset="-128"/>
                <a:ea typeface="Meiryo UI" panose="020B0604030504040204" pitchFamily="50" charset="-128"/>
              </a:rPr>
              <a:t>、都市基盤施設が一斉に更新時期を迎え、歳出が集中する</a:t>
            </a:r>
            <a:r>
              <a:rPr lang="ja-JP" altLang="en-US" dirty="0" smtClean="0">
                <a:solidFill>
                  <a:prstClr val="black"/>
                </a:solidFill>
                <a:latin typeface="Meiryo UI" panose="020B0604030504040204" pitchFamily="50" charset="-128"/>
                <a:ea typeface="Meiryo UI" panose="020B0604030504040204" pitchFamily="50" charset="-128"/>
              </a:rPr>
              <a:t>恐れ。</a:t>
            </a:r>
            <a:endParaRPr lang="en-US" altLang="ja-JP"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例</a:t>
            </a:r>
            <a:r>
              <a:rPr lang="ja-JP" altLang="en-US" sz="1000" dirty="0">
                <a:solidFill>
                  <a:prstClr val="black"/>
                </a:solidFill>
                <a:latin typeface="Meiryo UI" panose="020B0604030504040204" pitchFamily="50" charset="-128"/>
                <a:ea typeface="Meiryo UI" panose="020B0604030504040204" pitchFamily="50" charset="-128"/>
              </a:rPr>
              <a:t>：橋梁の高齢化（建設後</a:t>
            </a:r>
            <a:r>
              <a:rPr lang="en-US" altLang="ja-JP" sz="1000" dirty="0">
                <a:solidFill>
                  <a:prstClr val="black"/>
                </a:solidFill>
                <a:latin typeface="Meiryo UI" panose="020B0604030504040204" pitchFamily="50" charset="-128"/>
                <a:ea typeface="Meiryo UI" panose="020B0604030504040204" pitchFamily="50" charset="-128"/>
              </a:rPr>
              <a:t>40 </a:t>
            </a:r>
            <a:r>
              <a:rPr lang="ja-JP" altLang="en-US" sz="1000" dirty="0">
                <a:solidFill>
                  <a:prstClr val="black"/>
                </a:solidFill>
                <a:latin typeface="Meiryo UI" panose="020B0604030504040204" pitchFamily="50" charset="-128"/>
                <a:ea typeface="Meiryo UI" panose="020B0604030504040204" pitchFamily="50" charset="-128"/>
              </a:rPr>
              <a:t>年以上</a:t>
            </a:r>
            <a:r>
              <a:rPr lang="en-US" altLang="ja-JP" sz="1000" dirty="0">
                <a:solidFill>
                  <a:prstClr val="black"/>
                </a:solidFill>
                <a:latin typeface="Meiryo UI" panose="020B0604030504040204" pitchFamily="50" charset="-128"/>
                <a:ea typeface="Meiryo UI" panose="020B0604030504040204" pitchFamily="50" charset="-128"/>
              </a:rPr>
              <a:t>48</a:t>
            </a:r>
            <a:r>
              <a:rPr lang="ja-JP" altLang="en-US" sz="1000" dirty="0">
                <a:solidFill>
                  <a:prstClr val="black"/>
                </a:solidFill>
                <a:latin typeface="Meiryo UI" panose="020B0604030504040204" pitchFamily="50" charset="-128"/>
                <a:ea typeface="Meiryo UI" panose="020B0604030504040204" pitchFamily="50" charset="-128"/>
              </a:rPr>
              <a:t>％）</a:t>
            </a:r>
          </a:p>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○治水</a:t>
            </a:r>
            <a:r>
              <a:rPr lang="ja-JP" altLang="en-US" dirty="0">
                <a:solidFill>
                  <a:prstClr val="black"/>
                </a:solidFill>
                <a:latin typeface="Meiryo UI" panose="020B0604030504040204" pitchFamily="50" charset="-128"/>
                <a:ea typeface="Meiryo UI" panose="020B0604030504040204" pitchFamily="50" charset="-128"/>
              </a:rPr>
              <a:t>対策として、早い時期から整備してきた河川護岸が高齢化</a:t>
            </a:r>
            <a:r>
              <a:rPr lang="ja-JP" altLang="en-US" sz="1000" dirty="0">
                <a:solidFill>
                  <a:prstClr val="black"/>
                </a:solidFill>
                <a:latin typeface="Meiryo UI" panose="020B0604030504040204" pitchFamily="50" charset="-128"/>
                <a:ea typeface="Meiryo UI" panose="020B0604030504040204" pitchFamily="50" charset="-128"/>
              </a:rPr>
              <a:t>（河川整備率</a:t>
            </a:r>
            <a:r>
              <a:rPr lang="en-US" altLang="ja-JP" sz="1000" dirty="0">
                <a:solidFill>
                  <a:prstClr val="black"/>
                </a:solidFill>
                <a:latin typeface="Meiryo UI" panose="020B0604030504040204" pitchFamily="50" charset="-128"/>
                <a:ea typeface="Meiryo UI" panose="020B0604030504040204" pitchFamily="50" charset="-128"/>
              </a:rPr>
              <a:t>90</a:t>
            </a:r>
            <a:r>
              <a:rPr lang="ja-JP" altLang="en-US" sz="1000" dirty="0">
                <a:solidFill>
                  <a:prstClr val="black"/>
                </a:solidFill>
                <a:latin typeface="Meiryo UI" panose="020B0604030504040204" pitchFamily="50" charset="-128"/>
                <a:ea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rPr>
              <a:t>）</a:t>
            </a:r>
            <a:endParaRPr lang="ja-JP" altLang="en-US" sz="10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2128447" y="1645094"/>
            <a:ext cx="5661660" cy="4991100"/>
          </a:xfrm>
          <a:prstGeom prst="rect">
            <a:avLst/>
          </a:prstGeom>
        </p:spPr>
      </p:pic>
    </p:spTree>
    <p:extLst>
      <p:ext uri="{BB962C8B-B14F-4D97-AF65-F5344CB8AC3E}">
        <p14:creationId xmlns:p14="http://schemas.microsoft.com/office/powerpoint/2010/main" val="1087252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560512" y="2276872"/>
            <a:ext cx="8496944" cy="1656184"/>
          </a:xfrm>
          <a:prstGeom prst="rect">
            <a:avLst/>
          </a:prstGeom>
        </p:spPr>
        <p:txBody>
          <a:bodyPr vert="horz" lIns="91419" tIns="45709" rIns="91419" bIns="45709" rtlCol="0" anchor="ctr">
            <a:no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．今後の将来予測データ</a:t>
            </a:r>
            <a:endParaRPr lang="en-US" altLang="ja-JP"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）人口構造、技術・社会等の変化と課題</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94233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56456" y="908720"/>
            <a:ext cx="9803110" cy="5544616"/>
          </a:xfrm>
          <a:prstGeom prst="roundRect">
            <a:avLst>
              <a:gd name="adj" fmla="val 0"/>
            </a:avLst>
          </a:prstGeom>
          <a:noFill/>
          <a:ln w="635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sz="1600" b="1" dirty="0" smtClean="0">
                <a:solidFill>
                  <a:prstClr val="black"/>
                </a:solidFill>
                <a:latin typeface="Meiryo UI" panose="020B0604030504040204" pitchFamily="50" charset="-128"/>
                <a:ea typeface="Meiryo UI" panose="020B0604030504040204" pitchFamily="50" charset="-128"/>
              </a:rPr>
              <a:t>○人口減少に伴う変化・課題</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smtClean="0">
                <a:solidFill>
                  <a:prstClr val="black"/>
                </a:solidFill>
                <a:latin typeface="Meiryo UI" panose="020B0604030504040204" pitchFamily="50" charset="-128"/>
                <a:ea typeface="Meiryo UI" panose="020B0604030504040204" pitchFamily="50" charset="-128"/>
              </a:rPr>
              <a:t>　・多くの分野で需要の減少要因。民間事業者の経営が厳しくなり、</a:t>
            </a:r>
            <a:r>
              <a:rPr lang="ja-JP" altLang="en-US" sz="1600" b="1" dirty="0" smtClean="0">
                <a:solidFill>
                  <a:prstClr val="black"/>
                </a:solidFill>
                <a:latin typeface="Meiryo UI" panose="020B0604030504040204" pitchFamily="50" charset="-128"/>
                <a:ea typeface="Meiryo UI" panose="020B0604030504040204" pitchFamily="50" charset="-128"/>
              </a:rPr>
              <a:t>生活を支えるサービスを身近な生活圏で提供し続けることが困難</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rPr>
              <a:t>インフラ</a:t>
            </a:r>
            <a:r>
              <a:rPr lang="ja-JP" altLang="en-US" sz="1600" dirty="0" smtClean="0">
                <a:solidFill>
                  <a:prstClr val="black"/>
                </a:solidFill>
                <a:latin typeface="Meiryo UI" panose="020B0604030504040204" pitchFamily="50" charset="-128"/>
                <a:ea typeface="Meiryo UI" panose="020B0604030504040204" pitchFamily="50" charset="-128"/>
              </a:rPr>
              <a:t>については、利用者の減少により、</a:t>
            </a:r>
            <a:r>
              <a:rPr lang="ja-JP" altLang="en-US" sz="1600" b="1" dirty="0" smtClean="0">
                <a:solidFill>
                  <a:prstClr val="black"/>
                </a:solidFill>
                <a:latin typeface="Meiryo UI" panose="020B0604030504040204" pitchFamily="50" charset="-128"/>
                <a:ea typeface="Meiryo UI" panose="020B0604030504040204" pitchFamily="50" charset="-128"/>
              </a:rPr>
              <a:t>人口一人当たりの維持管理費が増加</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b="1" dirty="0" smtClean="0">
                <a:solidFill>
                  <a:prstClr val="black"/>
                </a:solidFill>
                <a:latin typeface="Meiryo UI" panose="020B0604030504040204" pitchFamily="50" charset="-128"/>
                <a:ea typeface="Meiryo UI" panose="020B0604030504040204" pitchFamily="50" charset="-128"/>
              </a:rPr>
              <a:t>○年少人口の減少に伴う変化・課題</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smtClean="0">
                <a:solidFill>
                  <a:prstClr val="black"/>
                </a:solidFill>
                <a:latin typeface="Meiryo UI" panose="020B0604030504040204" pitchFamily="50" charset="-128"/>
                <a:ea typeface="Meiryo UI" panose="020B0604030504040204" pitchFamily="50" charset="-128"/>
              </a:rPr>
              <a:t>　・教育環境に大きな影響をもたらす。</a:t>
            </a:r>
            <a:r>
              <a:rPr lang="ja-JP" altLang="en-US" sz="1600" b="1" dirty="0" smtClean="0">
                <a:solidFill>
                  <a:prstClr val="black"/>
                </a:solidFill>
                <a:latin typeface="Meiryo UI" panose="020B0604030504040204" pitchFamily="50" charset="-128"/>
                <a:ea typeface="Meiryo UI" panose="020B0604030504040204" pitchFamily="50" charset="-128"/>
              </a:rPr>
              <a:t>小中学校では学校規模の小規模化</a:t>
            </a:r>
            <a:r>
              <a:rPr lang="ja-JP" altLang="en-US" sz="1600" dirty="0" smtClean="0">
                <a:solidFill>
                  <a:prstClr val="black"/>
                </a:solidFill>
                <a:latin typeface="Meiryo UI" panose="020B0604030504040204" pitchFamily="50" charset="-128"/>
                <a:ea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rPr>
              <a:t>高等学校のない地域が増加</a:t>
            </a:r>
            <a:r>
              <a:rPr lang="ja-JP" altLang="en-US" sz="1600" dirty="0" smtClean="0">
                <a:solidFill>
                  <a:prstClr val="black"/>
                </a:solidFill>
                <a:latin typeface="Meiryo UI" panose="020B0604030504040204" pitchFamily="50" charset="-128"/>
                <a:ea typeface="Meiryo UI" panose="020B0604030504040204" pitchFamily="50" charset="-128"/>
              </a:rPr>
              <a:t>する恐れ。</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・高等教育については、小規模私立大学の経営環境が厳しくなっており、</a:t>
            </a:r>
            <a:r>
              <a:rPr lang="ja-JP" altLang="en-US" sz="1600" b="1" dirty="0" smtClean="0">
                <a:solidFill>
                  <a:prstClr val="black"/>
                </a:solidFill>
                <a:latin typeface="Meiryo UI" panose="020B0604030504040204" pitchFamily="50" charset="-128"/>
                <a:ea typeface="Meiryo UI" panose="020B0604030504040204" pitchFamily="50" charset="-128"/>
              </a:rPr>
              <a:t>地方における高等教育の場が減少</a:t>
            </a:r>
            <a:r>
              <a:rPr lang="ja-JP" altLang="en-US" sz="1600" dirty="0" smtClean="0">
                <a:solidFill>
                  <a:prstClr val="black"/>
                </a:solidFill>
                <a:latin typeface="Meiryo UI" panose="020B0604030504040204" pitchFamily="50" charset="-128"/>
                <a:ea typeface="Meiryo UI" panose="020B0604030504040204" pitchFamily="50" charset="-128"/>
              </a:rPr>
              <a:t>する可能性。</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b="1" dirty="0" smtClean="0">
                <a:solidFill>
                  <a:prstClr val="black"/>
                </a:solidFill>
                <a:latin typeface="Meiryo UI" panose="020B0604030504040204" pitchFamily="50" charset="-128"/>
                <a:ea typeface="Meiryo UI" panose="020B0604030504040204" pitchFamily="50" charset="-128"/>
              </a:rPr>
              <a:t>○生産年齢人口の減少に伴う変化・課題</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rPr>
              <a:t>人手不足が全国的に深刻化</a:t>
            </a:r>
            <a:r>
              <a:rPr lang="ja-JP" altLang="en-US" sz="1600" dirty="0" smtClean="0">
                <a:solidFill>
                  <a:prstClr val="black"/>
                </a:solidFill>
                <a:latin typeface="Meiryo UI" panose="020B0604030504040204" pitchFamily="50" charset="-128"/>
                <a:ea typeface="Meiryo UI" panose="020B0604030504040204" pitchFamily="50" charset="-128"/>
              </a:rPr>
              <a:t>。生活を支えるサービスの供給や地域の経済活動の制約要因となるおそれ。</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・中小企業では、経営者の高齢化が進み、</a:t>
            </a:r>
            <a:r>
              <a:rPr lang="ja-JP" altLang="en-US" sz="1600" b="1" dirty="0" smtClean="0">
                <a:solidFill>
                  <a:prstClr val="black"/>
                </a:solidFill>
                <a:latin typeface="Meiryo UI" panose="020B0604030504040204" pitchFamily="50" charset="-128"/>
                <a:ea typeface="Meiryo UI" panose="020B0604030504040204" pitchFamily="50" charset="-128"/>
              </a:rPr>
              <a:t>後継者確保が課題</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・維持管理・更新が必要なインフラが増加していく中、</a:t>
            </a:r>
            <a:r>
              <a:rPr lang="ja-JP" altLang="en-US" sz="1600" b="1" dirty="0" smtClean="0">
                <a:solidFill>
                  <a:prstClr val="black"/>
                </a:solidFill>
                <a:latin typeface="Meiryo UI" panose="020B0604030504040204" pitchFamily="50" charset="-128"/>
                <a:ea typeface="Meiryo UI" panose="020B0604030504040204" pitchFamily="50" charset="-128"/>
              </a:rPr>
              <a:t>土木・建築部門の労働力は減少傾向</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b="1" dirty="0" smtClean="0">
                <a:solidFill>
                  <a:prstClr val="black"/>
                </a:solidFill>
                <a:latin typeface="Meiryo UI" panose="020B0604030504040204" pitchFamily="50" charset="-128"/>
                <a:ea typeface="Meiryo UI" panose="020B0604030504040204" pitchFamily="50" charset="-128"/>
              </a:rPr>
              <a:t>○高齢者人口の増加に伴う変化・課題</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smtClean="0">
                <a:solidFill>
                  <a:prstClr val="black"/>
                </a:solidFill>
                <a:latin typeface="Meiryo UI" panose="020B0604030504040204" pitchFamily="50" charset="-128"/>
                <a:ea typeface="Meiryo UI" panose="020B0604030504040204" pitchFamily="50" charset="-128"/>
              </a:rPr>
              <a:t>　・医療・介護・住まい・公共交通・生活支援が地域で提供される環境の整備が課題。</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rPr>
              <a:t>85</a:t>
            </a:r>
            <a:r>
              <a:rPr lang="ja-JP" altLang="en-US" sz="1600" dirty="0" smtClean="0">
                <a:solidFill>
                  <a:prstClr val="black"/>
                </a:solidFill>
                <a:latin typeface="Meiryo UI" panose="020B0604030504040204" pitchFamily="50" charset="-128"/>
                <a:ea typeface="Meiryo UI" panose="020B0604030504040204" pitchFamily="50" charset="-128"/>
              </a:rPr>
              <a:t>歳以上の高齢者の増加、単身高齢者世帯の増加により、</a:t>
            </a:r>
            <a:r>
              <a:rPr lang="ja-JP" altLang="en-US" sz="1600" b="1" dirty="0" smtClean="0">
                <a:solidFill>
                  <a:prstClr val="black"/>
                </a:solidFill>
                <a:latin typeface="Meiryo UI" panose="020B0604030504040204" pitchFamily="50" charset="-128"/>
                <a:ea typeface="Meiryo UI" panose="020B0604030504040204" pitchFamily="50" charset="-128"/>
              </a:rPr>
              <a:t>特に三大都市圏で膨大な介護需要が急激に増加</a:t>
            </a:r>
            <a:r>
              <a:rPr lang="ja-JP" altLang="en-US" sz="1600" dirty="0" smtClean="0">
                <a:solidFill>
                  <a:prstClr val="black"/>
                </a:solidFill>
                <a:latin typeface="Meiryo UI" panose="020B0604030504040204" pitchFamily="50" charset="-128"/>
                <a:ea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rPr>
              <a:t>サービス供給体制の構築がハード・ソフトの両面で課題</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・医療分野では、</a:t>
            </a:r>
            <a:r>
              <a:rPr lang="ja-JP" altLang="en-US" sz="1600" b="1" dirty="0">
                <a:solidFill>
                  <a:prstClr val="black"/>
                </a:solidFill>
                <a:latin typeface="Meiryo UI" panose="020B0604030504040204" pitchFamily="50" charset="-128"/>
                <a:ea typeface="Meiryo UI" panose="020B0604030504040204" pitchFamily="50" charset="-128"/>
              </a:rPr>
              <a:t>寿命</a:t>
            </a:r>
            <a:r>
              <a:rPr lang="ja-JP" altLang="en-US" sz="1600" b="1" dirty="0" smtClean="0">
                <a:solidFill>
                  <a:prstClr val="black"/>
                </a:solidFill>
                <a:latin typeface="Meiryo UI" panose="020B0604030504040204" pitchFamily="50" charset="-128"/>
                <a:ea typeface="Meiryo UI" panose="020B0604030504040204" pitchFamily="50" charset="-128"/>
              </a:rPr>
              <a:t>の延伸により慢性疾患や認知症の人の増加など、疾病構造が変化</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smtClean="0">
                <a:solidFill>
                  <a:prstClr val="black"/>
                </a:solidFill>
                <a:latin typeface="Meiryo UI" panose="020B0604030504040204" pitchFamily="50" charset="-128"/>
                <a:ea typeface="Meiryo UI" panose="020B0604030504040204" pitchFamily="50" charset="-128"/>
              </a:rPr>
              <a:t>　・今後、高齢者となる世代の中には、就職氷河期を経験し、不安定な就労状態やいわゆる</a:t>
            </a:r>
            <a:r>
              <a:rPr lang="ja-JP" altLang="en-US" sz="1600" b="1" dirty="0" smtClean="0">
                <a:solidFill>
                  <a:prstClr val="black"/>
                </a:solidFill>
                <a:latin typeface="Meiryo UI" panose="020B0604030504040204" pitchFamily="50" charset="-128"/>
                <a:ea typeface="Meiryo UI" panose="020B0604030504040204" pitchFamily="50" charset="-128"/>
              </a:rPr>
              <a:t>ひきこもりの状態にある人も多く、就労・社会参加への支援を含め、きめ細かな対応</a:t>
            </a:r>
            <a:r>
              <a:rPr lang="ja-JP" altLang="en-US" sz="1600" dirty="0" smtClean="0">
                <a:solidFill>
                  <a:prstClr val="black"/>
                </a:solidFill>
                <a:latin typeface="Meiryo UI" panose="020B0604030504040204" pitchFamily="50" charset="-128"/>
                <a:ea typeface="Meiryo UI" panose="020B0604030504040204" pitchFamily="50" charset="-128"/>
              </a:rPr>
              <a:t>が求められる。</a:t>
            </a:r>
            <a:endParaRPr lang="en-US" altLang="ja-JP" sz="1600" dirty="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smtClean="0">
              <a:solidFill>
                <a:prstClr val="black"/>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6277" y="-23526"/>
            <a:ext cx="9906000" cy="644213"/>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人口構造の変化と課題</a:t>
            </a:r>
            <a:endParaRPr kumimoji="0" lang="en-US" altLang="ja-JP" sz="2400" b="1" kern="0" dirty="0" smtClean="0">
              <a:solidFill>
                <a:prstClr val="white"/>
              </a:solidFill>
              <a:latin typeface="Meiryo UI" panose="020B0604030504040204" pitchFamily="50" charset="-128"/>
              <a:ea typeface="Meiryo UI" panose="020B0604030504040204" pitchFamily="50" charset="-128"/>
            </a:endParaRPr>
          </a:p>
          <a:p>
            <a:pPr algn="ctr" defTabSz="914400">
              <a:defRPr/>
            </a:pPr>
            <a:r>
              <a:rPr kumimoji="0" lang="ja-JP" altLang="en-US" sz="1400" b="1" kern="0" dirty="0" smtClean="0">
                <a:solidFill>
                  <a:prstClr val="white"/>
                </a:solidFill>
                <a:latin typeface="Meiryo UI" panose="020B0604030504040204" pitchFamily="50" charset="-128"/>
                <a:ea typeface="Meiryo UI" panose="020B0604030504040204" pitchFamily="50" charset="-128"/>
              </a:rPr>
              <a:t>（「</a:t>
            </a:r>
            <a:r>
              <a:rPr kumimoji="0" lang="en-US" altLang="ja-JP" sz="1400" b="1" kern="0" dirty="0" smtClean="0">
                <a:solidFill>
                  <a:prstClr val="white"/>
                </a:solidFill>
                <a:latin typeface="Meiryo UI" panose="020B0604030504040204" pitchFamily="50" charset="-128"/>
                <a:ea typeface="Meiryo UI" panose="020B0604030504040204" pitchFamily="50" charset="-128"/>
              </a:rPr>
              <a:t>2040</a:t>
            </a:r>
            <a:r>
              <a:rPr kumimoji="0" lang="ja-JP" altLang="en-US" sz="1400" b="1" kern="0" dirty="0" smtClean="0">
                <a:solidFill>
                  <a:prstClr val="white"/>
                </a:solidFill>
                <a:latin typeface="Meiryo UI" panose="020B0604030504040204" pitchFamily="50" charset="-128"/>
                <a:ea typeface="Meiryo UI" panose="020B0604030504040204" pitchFamily="50" charset="-128"/>
              </a:rPr>
              <a:t>年頃から逆算し顕在化する地方行政の諸課題とその対応方策についての中間報告」（地方制度調査会資料）より）</a:t>
            </a: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21</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920819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560512" y="2564904"/>
            <a:ext cx="8496944" cy="1656184"/>
          </a:xfrm>
          <a:prstGeom prst="rect">
            <a:avLst/>
          </a:prstGeom>
        </p:spPr>
        <p:txBody>
          <a:bodyPr vert="horz" lIns="91419" tIns="45709" rIns="91419" bIns="45709" rtlCol="0" anchor="ctr">
            <a:no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lvl="0" algn="l">
              <a:lnSpc>
                <a:spcPct val="150000"/>
              </a:lnSpc>
            </a:pP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１．ビジョン策定の趣旨、スケジュール等</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25301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277" y="-23526"/>
            <a:ext cx="9906000" cy="644213"/>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インフラ・空間の変化と課題</a:t>
            </a:r>
            <a:endParaRPr kumimoji="0" lang="en-US" altLang="ja-JP" sz="2400" b="1" kern="0" dirty="0" smtClean="0">
              <a:solidFill>
                <a:prstClr val="white"/>
              </a:solidFill>
              <a:latin typeface="Meiryo UI" panose="020B0604030504040204" pitchFamily="50" charset="-128"/>
              <a:ea typeface="Meiryo UI" panose="020B0604030504040204" pitchFamily="50" charset="-128"/>
            </a:endParaRPr>
          </a:p>
          <a:p>
            <a:pPr algn="ctr" defTabSz="914400">
              <a:defRPr/>
            </a:pPr>
            <a:r>
              <a:rPr kumimoji="0" lang="ja-JP" altLang="en-US" sz="1400" b="1" kern="0" dirty="0" smtClean="0">
                <a:solidFill>
                  <a:prstClr val="white"/>
                </a:solidFill>
                <a:latin typeface="Meiryo UI" panose="020B0604030504040204" pitchFamily="50" charset="-128"/>
                <a:ea typeface="Meiryo UI" panose="020B0604030504040204" pitchFamily="50" charset="-128"/>
              </a:rPr>
              <a:t>（「</a:t>
            </a:r>
            <a:r>
              <a:rPr kumimoji="0" lang="en-US" altLang="ja-JP" sz="1400" b="1" kern="0" dirty="0" smtClean="0">
                <a:solidFill>
                  <a:prstClr val="white"/>
                </a:solidFill>
                <a:latin typeface="Meiryo UI" panose="020B0604030504040204" pitchFamily="50" charset="-128"/>
                <a:ea typeface="Meiryo UI" panose="020B0604030504040204" pitchFamily="50" charset="-128"/>
              </a:rPr>
              <a:t>2040</a:t>
            </a:r>
            <a:r>
              <a:rPr kumimoji="0" lang="ja-JP" altLang="en-US" sz="1400" b="1" kern="0" dirty="0" smtClean="0">
                <a:solidFill>
                  <a:prstClr val="white"/>
                </a:solidFill>
                <a:latin typeface="Meiryo UI" panose="020B0604030504040204" pitchFamily="50" charset="-128"/>
                <a:ea typeface="Meiryo UI" panose="020B0604030504040204" pitchFamily="50" charset="-128"/>
              </a:rPr>
              <a:t>年頃から逆算し顕在化する地方行政の諸課題とその対応方策についての中間報告」（地方制度調査会資料）より）</a:t>
            </a: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22</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16" name="角丸四角形 15"/>
          <p:cNvSpPr/>
          <p:nvPr/>
        </p:nvSpPr>
        <p:spPr>
          <a:xfrm>
            <a:off x="56456" y="908720"/>
            <a:ext cx="9803110" cy="5544616"/>
          </a:xfrm>
          <a:prstGeom prst="roundRect">
            <a:avLst>
              <a:gd name="adj" fmla="val 0"/>
            </a:avLst>
          </a:prstGeom>
          <a:noFill/>
          <a:ln w="635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lnSpc>
                <a:spcPct val="150000"/>
              </a:lnSpc>
              <a:defRPr/>
            </a:pPr>
            <a:r>
              <a:rPr lang="ja-JP" altLang="en-US" sz="1600" b="1" dirty="0" smtClean="0">
                <a:solidFill>
                  <a:prstClr val="black"/>
                </a:solidFill>
                <a:latin typeface="Meiryo UI" panose="020B0604030504040204" pitchFamily="50" charset="-128"/>
                <a:ea typeface="Meiryo UI" panose="020B0604030504040204" pitchFamily="50" charset="-128"/>
              </a:rPr>
              <a:t>○インフラ</a:t>
            </a:r>
            <a:r>
              <a:rPr lang="ja-JP" altLang="en-US" sz="1600" dirty="0" smtClean="0">
                <a:solidFill>
                  <a:prstClr val="black"/>
                </a:solidFill>
                <a:latin typeface="Meiryo UI" panose="020B0604030504040204" pitchFamily="50" charset="-128"/>
                <a:ea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r>
              <a:rPr lang="ja-JP" altLang="en-US" sz="1600" dirty="0" smtClean="0">
                <a:solidFill>
                  <a:prstClr val="black"/>
                </a:solidFill>
                <a:latin typeface="Meiryo UI" panose="020B0604030504040204" pitchFamily="50" charset="-128"/>
                <a:ea typeface="Meiryo UI" panose="020B0604030504040204" pitchFamily="50" charset="-128"/>
              </a:rPr>
              <a:t>　・人口構造の変化に伴い</a:t>
            </a:r>
            <a:r>
              <a:rPr lang="ja-JP" altLang="en-US" sz="1600" b="1" dirty="0" smtClean="0">
                <a:solidFill>
                  <a:prstClr val="black"/>
                </a:solidFill>
                <a:latin typeface="Meiryo UI" panose="020B0604030504040204" pitchFamily="50" charset="-128"/>
                <a:ea typeface="Meiryo UI" panose="020B0604030504040204" pitchFamily="50" charset="-128"/>
              </a:rPr>
              <a:t>インフラの利用者や管理の担い手が減少</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r>
              <a:rPr lang="ja-JP" altLang="en-US" sz="1600" dirty="0" smtClean="0">
                <a:solidFill>
                  <a:prstClr val="black"/>
                </a:solidFill>
                <a:latin typeface="Meiryo UI" panose="020B0604030504040204" pitchFamily="50" charset="-128"/>
                <a:ea typeface="Meiryo UI" panose="020B0604030504040204" pitchFamily="50" charset="-128"/>
              </a:rPr>
              <a:t>　・学校や道路等のインフラの老朽化が進み、</a:t>
            </a:r>
            <a:r>
              <a:rPr lang="ja-JP" altLang="en-US" sz="1600" b="1" dirty="0" smtClean="0">
                <a:solidFill>
                  <a:prstClr val="black"/>
                </a:solidFill>
                <a:latin typeface="Meiryo UI" panose="020B0604030504040204" pitchFamily="50" charset="-128"/>
                <a:ea typeface="Meiryo UI" panose="020B0604030504040204" pitchFamily="50" charset="-128"/>
              </a:rPr>
              <a:t>更新等の必要性が急速に高まる</a:t>
            </a:r>
            <a:r>
              <a:rPr lang="ja-JP" altLang="en-US" sz="1600" dirty="0" smtClean="0">
                <a:solidFill>
                  <a:prstClr val="black"/>
                </a:solidFill>
                <a:latin typeface="Meiryo UI" panose="020B0604030504040204" pitchFamily="50" charset="-128"/>
                <a:ea typeface="Meiryo UI" panose="020B0604030504040204" pitchFamily="50" charset="-128"/>
              </a:rPr>
              <a:t>という課題。</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r>
              <a:rPr lang="ja-JP" altLang="en-US" sz="1600" dirty="0" smtClean="0">
                <a:solidFill>
                  <a:prstClr val="black"/>
                </a:solidFill>
                <a:latin typeface="Meiryo UI" panose="020B0604030504040204" pitchFamily="50" charset="-128"/>
                <a:ea typeface="Meiryo UI" panose="020B0604030504040204" pitchFamily="50" charset="-128"/>
              </a:rPr>
              <a:t>　・道路、河川、下水道、公演、公営住宅等について、</a:t>
            </a:r>
            <a:r>
              <a:rPr lang="ja-JP" altLang="en-US" sz="1600" b="1" dirty="0" smtClean="0">
                <a:solidFill>
                  <a:prstClr val="black"/>
                </a:solidFill>
                <a:latin typeface="Meiryo UI" panose="020B0604030504040204" pitchFamily="50" charset="-128"/>
                <a:ea typeface="Meiryo UI" panose="020B0604030504040204" pitchFamily="50" charset="-128"/>
              </a:rPr>
              <a:t>今後、長寿命化や更新時期・費用の平準化、集約・複合化等を進めなければ、将来世代の負担の増加が懸念</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r>
              <a:rPr lang="ja-JP" altLang="en-US" sz="1600" b="1" dirty="0" smtClean="0">
                <a:solidFill>
                  <a:prstClr val="black"/>
                </a:solidFill>
                <a:latin typeface="Meiryo UI" panose="020B0604030504040204" pitchFamily="50" charset="-128"/>
                <a:ea typeface="Meiryo UI" panose="020B0604030504040204" pitchFamily="50" charset="-128"/>
              </a:rPr>
              <a:t>○空間</a:t>
            </a:r>
            <a:endParaRPr lang="en-US" altLang="ja-JP" sz="1600" b="1" dirty="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r>
              <a:rPr lang="ja-JP" altLang="en-US" sz="1600" dirty="0" smtClean="0">
                <a:solidFill>
                  <a:prstClr val="black"/>
                </a:solidFill>
                <a:latin typeface="Meiryo UI" panose="020B0604030504040204" pitchFamily="50" charset="-128"/>
                <a:ea typeface="Meiryo UI" panose="020B0604030504040204" pitchFamily="50" charset="-128"/>
              </a:rPr>
              <a:t>　・今後世帯数の減少が見込まれる中、</a:t>
            </a:r>
            <a:r>
              <a:rPr lang="ja-JP" altLang="en-US" sz="1600" b="1" dirty="0" smtClean="0">
                <a:solidFill>
                  <a:prstClr val="black"/>
                </a:solidFill>
                <a:latin typeface="Meiryo UI" panose="020B0604030504040204" pitchFamily="50" charset="-128"/>
                <a:ea typeface="Meiryo UI" panose="020B0604030504040204" pitchFamily="50" charset="-128"/>
              </a:rPr>
              <a:t>空き地・空き家の増加による都市の低密度化・スポンジ化</a:t>
            </a:r>
            <a:r>
              <a:rPr lang="ja-JP" altLang="en-US" sz="1600" dirty="0" smtClean="0">
                <a:solidFill>
                  <a:prstClr val="black"/>
                </a:solidFill>
                <a:latin typeface="Meiryo UI" panose="020B0604030504040204" pitchFamily="50" charset="-128"/>
                <a:ea typeface="Meiryo UI" panose="020B0604030504040204" pitchFamily="50" charset="-128"/>
              </a:rPr>
              <a:t>が課題。</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・公共交通の輸送効率の低下による路線の改廃等が進めば、</a:t>
            </a:r>
            <a:r>
              <a:rPr lang="ja-JP" altLang="en-US" sz="1600" b="1" dirty="0" smtClean="0">
                <a:solidFill>
                  <a:prstClr val="black"/>
                </a:solidFill>
                <a:latin typeface="Meiryo UI" panose="020B0604030504040204" pitchFamily="50" charset="-128"/>
                <a:ea typeface="Meiryo UI" panose="020B0604030504040204" pitchFamily="50" charset="-128"/>
              </a:rPr>
              <a:t>生活を支えるサービスの質の低下</a:t>
            </a:r>
            <a:r>
              <a:rPr lang="ja-JP" altLang="en-US" sz="1600" dirty="0" smtClean="0">
                <a:solidFill>
                  <a:prstClr val="black"/>
                </a:solidFill>
                <a:latin typeface="Meiryo UI" panose="020B0604030504040204" pitchFamily="50" charset="-128"/>
                <a:ea typeface="Meiryo UI" panose="020B0604030504040204" pitchFamily="50" charset="-128"/>
              </a:rPr>
              <a:t>を招くおそれがある。</a:t>
            </a:r>
            <a:endParaRPr lang="en-US" altLang="ja-JP" sz="1600" dirty="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endParaRPr lang="en-US" altLang="ja-JP" sz="1600" dirty="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lnSpc>
                <a:spcPct val="150000"/>
              </a:lnSpc>
              <a:defRPr/>
            </a:pPr>
            <a:endParaRPr lang="en-US" altLang="ja-JP" sz="1600"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6736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56456" y="908720"/>
            <a:ext cx="9803110" cy="5544616"/>
          </a:xfrm>
          <a:prstGeom prst="roundRect">
            <a:avLst>
              <a:gd name="adj" fmla="val 0"/>
            </a:avLst>
          </a:prstGeom>
          <a:noFill/>
          <a:ln w="635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sz="1600" b="1" dirty="0" smtClean="0">
                <a:solidFill>
                  <a:prstClr val="black"/>
                </a:solidFill>
                <a:latin typeface="Meiryo UI" panose="020B0604030504040204" pitchFamily="50" charset="-128"/>
                <a:ea typeface="Meiryo UI" panose="020B0604030504040204" pitchFamily="50" charset="-128"/>
              </a:rPr>
              <a:t>○技術の進展</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smtClean="0">
                <a:solidFill>
                  <a:prstClr val="black"/>
                </a:solidFill>
                <a:latin typeface="Meiryo UI" panose="020B0604030504040204" pitchFamily="50" charset="-128"/>
                <a:ea typeface="Meiryo UI" panose="020B0604030504040204" pitchFamily="50" charset="-128"/>
              </a:rPr>
              <a:t>　・新たな技術により、</a:t>
            </a:r>
            <a:r>
              <a:rPr lang="ja-JP" altLang="en-US" sz="1600" b="1" dirty="0" smtClean="0">
                <a:solidFill>
                  <a:prstClr val="black"/>
                </a:solidFill>
                <a:latin typeface="Meiryo UI" panose="020B0604030504040204" pitchFamily="50" charset="-128"/>
                <a:ea typeface="Meiryo UI" panose="020B0604030504040204" pitchFamily="50" charset="-128"/>
              </a:rPr>
              <a:t>距離や言語等様々な制約から解放</a:t>
            </a:r>
            <a:r>
              <a:rPr lang="ja-JP" altLang="en-US" sz="1600" dirty="0" smtClean="0">
                <a:solidFill>
                  <a:prstClr val="black"/>
                </a:solidFill>
                <a:latin typeface="Meiryo UI" panose="020B0604030504040204" pitchFamily="50" charset="-128"/>
                <a:ea typeface="Meiryo UI" panose="020B0604030504040204" pitchFamily="50" charset="-128"/>
              </a:rPr>
              <a:t>された個人、組織や地域が潜在的な可能性を発揮し、今後、顕在化していくことが見込まれる</a:t>
            </a:r>
            <a:r>
              <a:rPr lang="ja-JP" altLang="en-US" sz="1600" b="1" dirty="0" smtClean="0">
                <a:solidFill>
                  <a:prstClr val="black"/>
                </a:solidFill>
                <a:latin typeface="Meiryo UI" panose="020B0604030504040204" pitchFamily="50" charset="-128"/>
                <a:ea typeface="Meiryo UI" panose="020B0604030504040204" pitchFamily="50" charset="-128"/>
              </a:rPr>
              <a:t>様々な課題を解決できる可能性</a:t>
            </a:r>
            <a:r>
              <a:rPr lang="ja-JP" altLang="en-US" sz="1600" dirty="0" smtClean="0">
                <a:solidFill>
                  <a:prstClr val="black"/>
                </a:solidFill>
                <a:latin typeface="Meiryo UI" panose="020B0604030504040204" pitchFamily="50" charset="-128"/>
                <a:ea typeface="Meiryo UI" panose="020B0604030504040204" pitchFamily="50" charset="-128"/>
              </a:rPr>
              <a:t>がある。</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rPr>
              <a:t>予測困難な未来の世界を自立的に生きるために必要な力を身につける</a:t>
            </a:r>
            <a:r>
              <a:rPr lang="ja-JP" altLang="en-US" sz="1600" dirty="0" smtClean="0">
                <a:solidFill>
                  <a:prstClr val="black"/>
                </a:solidFill>
                <a:latin typeface="Meiryo UI" panose="020B0604030504040204" pitchFamily="50" charset="-128"/>
                <a:ea typeface="Meiryo UI" panose="020B0604030504040204" pitchFamily="50" charset="-128"/>
              </a:rPr>
              <a:t>ことができるよう、教育のあり方が変化。</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rPr>
              <a:t>リカレント教育の重要性</a:t>
            </a:r>
            <a:r>
              <a:rPr lang="ja-JP" altLang="en-US" sz="1600" dirty="0" smtClean="0">
                <a:solidFill>
                  <a:prstClr val="black"/>
                </a:solidFill>
                <a:latin typeface="Meiryo UI" panose="020B0604030504040204" pitchFamily="50" charset="-128"/>
                <a:ea typeface="Meiryo UI" panose="020B0604030504040204" pitchFamily="50" charset="-128"/>
              </a:rPr>
              <a:t>も高まる。</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・ＡＩ等の出現によい、我が国の雇用の多くを占めている</a:t>
            </a:r>
            <a:r>
              <a:rPr lang="ja-JP" altLang="en-US" sz="1600" b="1" dirty="0" smtClean="0">
                <a:solidFill>
                  <a:prstClr val="black"/>
                </a:solidFill>
                <a:latin typeface="Meiryo UI" panose="020B0604030504040204" pitchFamily="50" charset="-128"/>
                <a:ea typeface="Meiryo UI" panose="020B0604030504040204" pitchFamily="50" charset="-128"/>
              </a:rPr>
              <a:t>従来型のミドルスキルのホワイトカラーの仕事は大きく減少</a:t>
            </a:r>
            <a:r>
              <a:rPr lang="ja-JP" altLang="en-US" sz="1600" dirty="0" smtClean="0">
                <a:solidFill>
                  <a:prstClr val="black"/>
                </a:solidFill>
                <a:latin typeface="Meiryo UI" panose="020B0604030504040204" pitchFamily="50" charset="-128"/>
                <a:ea typeface="Meiryo UI" panose="020B0604030504040204" pitchFamily="50" charset="-128"/>
              </a:rPr>
              <a:t>することが予想。</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smtClean="0">
                <a:solidFill>
                  <a:prstClr val="black"/>
                </a:solidFill>
                <a:latin typeface="Meiryo UI" panose="020B0604030504040204" pitchFamily="50" charset="-128"/>
                <a:ea typeface="Meiryo UI" panose="020B0604030504040204" pitchFamily="50" charset="-128"/>
              </a:rPr>
              <a:t>　・他方、技術革新によって、新たなサービスが生まれ、関連する雇用を生む可能性がある。</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b="1" dirty="0" smtClean="0">
                <a:solidFill>
                  <a:prstClr val="black"/>
                </a:solidFill>
                <a:latin typeface="Meiryo UI" panose="020B0604030504040204" pitchFamily="50" charset="-128"/>
                <a:ea typeface="Meiryo UI" panose="020B0604030504040204" pitchFamily="50" charset="-128"/>
              </a:rPr>
              <a:t>○ライフコースや価値観の変化・多様化</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・組織や場所にとらわれない多様で柔軟な働き方、生き方を選択できる社会となり、</a:t>
            </a:r>
            <a:r>
              <a:rPr lang="ja-JP" altLang="en-US" sz="1600" b="1" dirty="0" smtClean="0">
                <a:solidFill>
                  <a:prstClr val="black"/>
                </a:solidFill>
                <a:latin typeface="Meiryo UI" panose="020B0604030504040204" pitchFamily="50" charset="-128"/>
                <a:ea typeface="Meiryo UI" panose="020B0604030504040204" pitchFamily="50" charset="-128"/>
              </a:rPr>
              <a:t>人々のライフコースはより多様化・複線化</a:t>
            </a:r>
            <a:r>
              <a:rPr lang="ja-JP" altLang="en-US" sz="1600" dirty="0" smtClean="0">
                <a:solidFill>
                  <a:prstClr val="black"/>
                </a:solidFill>
                <a:latin typeface="Meiryo UI" panose="020B0604030504040204" pitchFamily="50" charset="-128"/>
                <a:ea typeface="Meiryo UI" panose="020B0604030504040204" pitchFamily="50" charset="-128"/>
              </a:rPr>
              <a:t>していくことが想定。</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・女性の労働参加の進行により</a:t>
            </a:r>
            <a:r>
              <a:rPr lang="ja-JP" altLang="en-US" sz="1600" b="1" dirty="0" smtClean="0">
                <a:solidFill>
                  <a:prstClr val="black"/>
                </a:solidFill>
                <a:latin typeface="Meiryo UI" panose="020B0604030504040204" pitchFamily="50" charset="-128"/>
                <a:ea typeface="Meiryo UI" panose="020B0604030504040204" pitchFamily="50" charset="-128"/>
              </a:rPr>
              <a:t>、女性の活躍がより暮らしやすい活力ある社会の実現</a:t>
            </a:r>
            <a:r>
              <a:rPr lang="ja-JP" altLang="en-US" sz="1600" dirty="0" smtClean="0">
                <a:solidFill>
                  <a:prstClr val="black"/>
                </a:solidFill>
                <a:latin typeface="Meiryo UI" panose="020B0604030504040204" pitchFamily="50" charset="-128"/>
                <a:ea typeface="Meiryo UI" panose="020B0604030504040204" pitchFamily="50" charset="-128"/>
              </a:rPr>
              <a:t>をもたらす。</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・高齢者の体力の若返りや外出率の上昇等を踏まえると、</a:t>
            </a:r>
            <a:r>
              <a:rPr lang="ja-JP" altLang="en-US" sz="1600" b="1" dirty="0" smtClean="0">
                <a:solidFill>
                  <a:prstClr val="black"/>
                </a:solidFill>
                <a:latin typeface="Meiryo UI" panose="020B0604030504040204" pitchFamily="50" charset="-128"/>
                <a:ea typeface="Meiryo UI" panose="020B0604030504040204" pitchFamily="50" charset="-128"/>
              </a:rPr>
              <a:t>人生</a:t>
            </a:r>
            <a:r>
              <a:rPr lang="en-US" altLang="ja-JP" sz="1600" b="1" dirty="0" smtClean="0">
                <a:solidFill>
                  <a:prstClr val="black"/>
                </a:solidFill>
                <a:latin typeface="Meiryo UI" panose="020B0604030504040204" pitchFamily="50" charset="-128"/>
                <a:ea typeface="Meiryo UI" panose="020B0604030504040204" pitchFamily="50" charset="-128"/>
              </a:rPr>
              <a:t>100</a:t>
            </a:r>
            <a:r>
              <a:rPr lang="ja-JP" altLang="en-US" sz="1600" b="1" dirty="0" smtClean="0">
                <a:solidFill>
                  <a:prstClr val="black"/>
                </a:solidFill>
                <a:latin typeface="Meiryo UI" panose="020B0604030504040204" pitchFamily="50" charset="-128"/>
                <a:ea typeface="Meiryo UI" panose="020B0604030504040204" pitchFamily="50" charset="-128"/>
              </a:rPr>
              <a:t>年時代に対応した高齢者の再定義</a:t>
            </a:r>
            <a:r>
              <a:rPr lang="ja-JP" altLang="en-US" sz="1600" dirty="0" smtClean="0">
                <a:solidFill>
                  <a:prstClr val="black"/>
                </a:solidFill>
                <a:latin typeface="Meiryo UI" panose="020B0604030504040204" pitchFamily="50" charset="-128"/>
                <a:ea typeface="Meiryo UI" panose="020B0604030504040204" pitchFamily="50" charset="-128"/>
              </a:rPr>
              <a:t>が必要。</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・外国人住民が増加していくことが想定され、</a:t>
            </a:r>
            <a:r>
              <a:rPr lang="ja-JP" altLang="en-US" sz="1600" b="1" dirty="0" smtClean="0">
                <a:solidFill>
                  <a:prstClr val="black"/>
                </a:solidFill>
                <a:latin typeface="Meiryo UI" panose="020B0604030504040204" pitchFamily="50" charset="-128"/>
                <a:ea typeface="Meiryo UI" panose="020B0604030504040204" pitchFamily="50" charset="-128"/>
              </a:rPr>
              <a:t>国籍等にかかわらず暮らしやすい地域社会づくり</a:t>
            </a:r>
            <a:r>
              <a:rPr lang="ja-JP" altLang="en-US" sz="1600" dirty="0" smtClean="0">
                <a:solidFill>
                  <a:prstClr val="black"/>
                </a:solidFill>
                <a:latin typeface="Meiryo UI" panose="020B0604030504040204" pitchFamily="50" charset="-128"/>
                <a:ea typeface="Meiryo UI" panose="020B0604030504040204" pitchFamily="50" charset="-128"/>
              </a:rPr>
              <a:t>が課題</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b="1" dirty="0" smtClean="0">
                <a:solidFill>
                  <a:prstClr val="black"/>
                </a:solidFill>
                <a:latin typeface="Meiryo UI" panose="020B0604030504040204" pitchFamily="50" charset="-128"/>
                <a:ea typeface="Meiryo UI" panose="020B0604030504040204" pitchFamily="50" charset="-128"/>
              </a:rPr>
              <a:t>○災害リスクの高まり</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rPr>
              <a:t>南海トラフ地震、首都直下地震等が高い確率で発生</a:t>
            </a:r>
            <a:r>
              <a:rPr lang="ja-JP" altLang="en-US" sz="1600" dirty="0" smtClean="0">
                <a:solidFill>
                  <a:prstClr val="black"/>
                </a:solidFill>
                <a:latin typeface="Meiryo UI" panose="020B0604030504040204" pitchFamily="50" charset="-128"/>
                <a:ea typeface="Meiryo UI" panose="020B0604030504040204" pitchFamily="50" charset="-128"/>
              </a:rPr>
              <a:t>することが見込まれている。</a:t>
            </a:r>
            <a:r>
              <a:rPr lang="ja-JP" altLang="en-US" sz="1600" b="1" dirty="0" smtClean="0">
                <a:solidFill>
                  <a:prstClr val="black"/>
                </a:solidFill>
                <a:latin typeface="Meiryo UI" panose="020B0604030504040204" pitchFamily="50" charset="-128"/>
                <a:ea typeface="Meiryo UI" panose="020B0604030504040204" pitchFamily="50" charset="-128"/>
              </a:rPr>
              <a:t>東京一極集中は、防災面で我が国の大きなリスク</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・気候変動により、</a:t>
            </a:r>
            <a:r>
              <a:rPr lang="ja-JP" altLang="en-US" sz="1600" b="1" dirty="0" smtClean="0">
                <a:solidFill>
                  <a:prstClr val="black"/>
                </a:solidFill>
                <a:latin typeface="Meiryo UI" panose="020B0604030504040204" pitchFamily="50" charset="-128"/>
                <a:ea typeface="Meiryo UI" panose="020B0604030504040204" pitchFamily="50" charset="-128"/>
              </a:rPr>
              <a:t>年平均気温は全国的に上昇</a:t>
            </a:r>
            <a:r>
              <a:rPr lang="ja-JP" altLang="en-US" sz="1600" dirty="0" smtClean="0">
                <a:solidFill>
                  <a:prstClr val="black"/>
                </a:solidFill>
                <a:latin typeface="Meiryo UI" panose="020B0604030504040204" pitchFamily="50" charset="-128"/>
                <a:ea typeface="Meiryo UI" panose="020B0604030504040204" pitchFamily="50" charset="-128"/>
              </a:rPr>
              <a:t>することが予測。</a:t>
            </a:r>
            <a:r>
              <a:rPr lang="ja-JP" altLang="en-US" sz="1600" b="1" dirty="0" smtClean="0">
                <a:solidFill>
                  <a:prstClr val="black"/>
                </a:solidFill>
                <a:latin typeface="Meiryo UI" panose="020B0604030504040204" pitchFamily="50" charset="-128"/>
                <a:ea typeface="Meiryo UI" panose="020B0604030504040204" pitchFamily="50" charset="-128"/>
              </a:rPr>
              <a:t>風水害が頻発、局地化・激甚化</a:t>
            </a:r>
            <a:r>
              <a:rPr lang="ja-JP" altLang="en-US" sz="1600" dirty="0" smtClean="0">
                <a:solidFill>
                  <a:prstClr val="black"/>
                </a:solidFill>
                <a:latin typeface="Meiryo UI" panose="020B0604030504040204" pitchFamily="50" charset="-128"/>
                <a:ea typeface="Meiryo UI" panose="020B0604030504040204" pitchFamily="50" charset="-128"/>
              </a:rPr>
              <a:t>するおそれ。</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・災害時の避難行動要支援者の増加等が見込まれる中、</a:t>
            </a:r>
            <a:r>
              <a:rPr lang="ja-JP" altLang="en-US" sz="1600" b="1" dirty="0" smtClean="0">
                <a:solidFill>
                  <a:prstClr val="black"/>
                </a:solidFill>
                <a:latin typeface="Meiryo UI" panose="020B0604030504040204" pitchFamily="50" charset="-128"/>
                <a:ea typeface="Meiryo UI" panose="020B0604030504040204" pitchFamily="50" charset="-128"/>
              </a:rPr>
              <a:t>地域の防災力・消防力の維持・強化が課題</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・消防団員の減少も懸念。</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lvl="0" indent="-196850">
              <a:defRPr/>
            </a:pPr>
            <a:endParaRPr lang="en-US" altLang="ja-JP" sz="1600" dirty="0" smtClean="0">
              <a:solidFill>
                <a:prstClr val="black"/>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6277" y="-23526"/>
            <a:ext cx="9906000" cy="644213"/>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技術・社会等の変化と課題</a:t>
            </a:r>
            <a:endParaRPr kumimoji="0" lang="en-US" altLang="ja-JP" sz="2400" b="1" kern="0" dirty="0" smtClean="0">
              <a:solidFill>
                <a:prstClr val="white"/>
              </a:solidFill>
              <a:latin typeface="Meiryo UI" panose="020B0604030504040204" pitchFamily="50" charset="-128"/>
              <a:ea typeface="Meiryo UI" panose="020B0604030504040204" pitchFamily="50" charset="-128"/>
            </a:endParaRPr>
          </a:p>
          <a:p>
            <a:pPr algn="ctr" defTabSz="914400">
              <a:defRPr/>
            </a:pPr>
            <a:r>
              <a:rPr kumimoji="0" lang="ja-JP" altLang="en-US" sz="1400" b="1" kern="0" dirty="0" smtClean="0">
                <a:solidFill>
                  <a:prstClr val="white"/>
                </a:solidFill>
                <a:latin typeface="Meiryo UI" panose="020B0604030504040204" pitchFamily="50" charset="-128"/>
                <a:ea typeface="Meiryo UI" panose="020B0604030504040204" pitchFamily="50" charset="-128"/>
              </a:rPr>
              <a:t>（「</a:t>
            </a:r>
            <a:r>
              <a:rPr kumimoji="0" lang="en-US" altLang="ja-JP" sz="1400" b="1" kern="0" dirty="0" smtClean="0">
                <a:solidFill>
                  <a:prstClr val="white"/>
                </a:solidFill>
                <a:latin typeface="Meiryo UI" panose="020B0604030504040204" pitchFamily="50" charset="-128"/>
                <a:ea typeface="Meiryo UI" panose="020B0604030504040204" pitchFamily="50" charset="-128"/>
              </a:rPr>
              <a:t>2040</a:t>
            </a:r>
            <a:r>
              <a:rPr kumimoji="0" lang="ja-JP" altLang="en-US" sz="1400" b="1" kern="0" dirty="0" smtClean="0">
                <a:solidFill>
                  <a:prstClr val="white"/>
                </a:solidFill>
                <a:latin typeface="Meiryo UI" panose="020B0604030504040204" pitchFamily="50" charset="-128"/>
                <a:ea typeface="Meiryo UI" panose="020B0604030504040204" pitchFamily="50" charset="-128"/>
              </a:rPr>
              <a:t>年頃から逆算し顕在化する地方行政の諸課題とその対応方策についての中間報告」（地方制度調査会資料）より）</a:t>
            </a: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23</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162160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560512" y="2276872"/>
            <a:ext cx="8496944" cy="1656184"/>
          </a:xfrm>
          <a:prstGeom prst="rect">
            <a:avLst/>
          </a:prstGeom>
        </p:spPr>
        <p:txBody>
          <a:bodyPr vert="horz" lIns="91419" tIns="45709" rIns="91419" bIns="45709" rtlCol="0" anchor="ctr">
            <a:no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．大阪の現状</a:t>
            </a:r>
            <a:endParaRPr lang="en-US" altLang="ja-JP"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ct val="150000"/>
              </a:lnSpc>
            </a:pP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（１）主要経済指標等</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383846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00539" y="1781190"/>
            <a:ext cx="9563100" cy="4930140"/>
          </a:xfrm>
          <a:prstGeom prst="rect">
            <a:avLst/>
          </a:prstGeom>
        </p:spPr>
      </p:pic>
      <p:sp>
        <p:nvSpPr>
          <p:cNvPr id="30" name="正方形/長方形 29"/>
          <p:cNvSpPr/>
          <p:nvPr/>
        </p:nvSpPr>
        <p:spPr>
          <a:xfrm>
            <a:off x="0"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景気動向指数</a:t>
            </a:r>
          </a:p>
        </p:txBody>
      </p:sp>
      <p:sp>
        <p:nvSpPr>
          <p:cNvPr id="33" name="角丸四角形 32"/>
          <p:cNvSpPr/>
          <p:nvPr/>
        </p:nvSpPr>
        <p:spPr>
          <a:xfrm>
            <a:off x="35336" y="486957"/>
            <a:ext cx="9803110" cy="783209"/>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a:lnSpc>
                <a:spcPts val="2300"/>
              </a:lnSpc>
              <a:defRPr/>
            </a:pP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大阪の景気動向指数の成長戦略策定時（</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月）からの伸びは全国を上回っている。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71755">
              <a:lnSpc>
                <a:spcPts val="2300"/>
              </a:lnSpc>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〇ここ</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年、伸び悩んではいるが、概ね全国を上回る値で推移。</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スライド番号プレースホルダー 1"/>
          <p:cNvSpPr txBox="1">
            <a:spLocks/>
          </p:cNvSpPr>
          <p:nvPr/>
        </p:nvSpPr>
        <p:spPr>
          <a:xfrm>
            <a:off x="9368032" y="6530306"/>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24</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65" name="テキスト ボックス 64"/>
          <p:cNvSpPr txBox="1"/>
          <p:nvPr/>
        </p:nvSpPr>
        <p:spPr>
          <a:xfrm>
            <a:off x="186290" y="1505095"/>
            <a:ext cx="4974619" cy="338554"/>
          </a:xfrm>
          <a:prstGeom prst="rect">
            <a:avLst/>
          </a:prstGeom>
          <a:noFill/>
        </p:spPr>
        <p:txBody>
          <a:bodyPr wrap="square" rtlCol="0">
            <a:spAutoFit/>
          </a:bodyPr>
          <a:lstStyle/>
          <a:p>
            <a:pPr>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景気動向指数</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一致</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CI]</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003245112"/>
              </p:ext>
            </p:extLst>
          </p:nvPr>
        </p:nvGraphicFramePr>
        <p:xfrm>
          <a:off x="3440832" y="5093599"/>
          <a:ext cx="5927201" cy="999697"/>
        </p:xfrm>
        <a:graphic>
          <a:graphicData uri="http://schemas.openxmlformats.org/drawingml/2006/table">
            <a:tbl>
              <a:tblPr firstRow="1" firstCol="1" bandRow="1">
                <a:tableStyleId>{5C22544A-7EE6-4342-B048-85BDC9FD1C3A}</a:tableStyleId>
              </a:tblPr>
              <a:tblGrid>
                <a:gridCol w="2503564">
                  <a:extLst>
                    <a:ext uri="{9D8B030D-6E8A-4147-A177-3AD203B41FA5}">
                      <a16:colId xmlns:a16="http://schemas.microsoft.com/office/drawing/2014/main" val="2564297944"/>
                    </a:ext>
                  </a:extLst>
                </a:gridCol>
                <a:gridCol w="1750522">
                  <a:extLst>
                    <a:ext uri="{9D8B030D-6E8A-4147-A177-3AD203B41FA5}">
                      <a16:colId xmlns:a16="http://schemas.microsoft.com/office/drawing/2014/main" val="1499104063"/>
                    </a:ext>
                  </a:extLst>
                </a:gridCol>
                <a:gridCol w="1673115">
                  <a:extLst>
                    <a:ext uri="{9D8B030D-6E8A-4147-A177-3AD203B41FA5}">
                      <a16:colId xmlns:a16="http://schemas.microsoft.com/office/drawing/2014/main" val="1327736290"/>
                    </a:ext>
                  </a:extLst>
                </a:gridCol>
              </a:tblGrid>
              <a:tr h="229577">
                <a:tc>
                  <a:txBody>
                    <a:bodyPr/>
                    <a:lstStyle/>
                    <a:p>
                      <a:pPr algn="just">
                        <a:lnSpc>
                          <a:spcPts val="1400"/>
                        </a:lnSpc>
                        <a:spcAft>
                          <a:spcPts val="0"/>
                        </a:spcAft>
                        <a:tabLst>
                          <a:tab pos="1620520" algn="l"/>
                        </a:tabLst>
                      </a:pPr>
                      <a:r>
                        <a:rPr lang="en-US" sz="1600" kern="100" dirty="0">
                          <a:effectLst/>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lnSpc>
                          <a:spcPts val="1400"/>
                        </a:lnSpc>
                        <a:spcAft>
                          <a:spcPts val="0"/>
                        </a:spcAft>
                        <a:tabLst>
                          <a:tab pos="1620520" algn="l"/>
                        </a:tabLst>
                      </a:pPr>
                      <a:r>
                        <a:rPr lang="ja-JP" sz="1400" kern="100" dirty="0">
                          <a:effectLst/>
                        </a:rPr>
                        <a:t>大阪府</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400"/>
                        </a:lnSpc>
                        <a:spcAft>
                          <a:spcPts val="0"/>
                        </a:spcAft>
                        <a:tabLst>
                          <a:tab pos="1620520" algn="l"/>
                        </a:tabLst>
                      </a:pPr>
                      <a:r>
                        <a:rPr lang="ja-JP" sz="1400" kern="100" dirty="0">
                          <a:effectLst/>
                        </a:rPr>
                        <a:t>全国</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49161575"/>
                  </a:ext>
                </a:extLst>
              </a:tr>
              <a:tr h="262120">
                <a:tc>
                  <a:txBody>
                    <a:bodyPr/>
                    <a:lstStyle/>
                    <a:p>
                      <a:pPr algn="ctr">
                        <a:lnSpc>
                          <a:spcPts val="2000"/>
                        </a:lnSpc>
                        <a:spcAft>
                          <a:spcPts val="0"/>
                        </a:spcAft>
                        <a:tabLst>
                          <a:tab pos="1620520" algn="l"/>
                        </a:tabLst>
                      </a:pPr>
                      <a:r>
                        <a:rPr lang="ja-JP" sz="1400" kern="100" dirty="0">
                          <a:effectLst/>
                        </a:rPr>
                        <a:t>最新値（</a:t>
                      </a:r>
                      <a:r>
                        <a:rPr lang="en-US" sz="1400" kern="100" dirty="0">
                          <a:effectLst/>
                        </a:rPr>
                        <a:t>2019</a:t>
                      </a:r>
                      <a:r>
                        <a:rPr lang="ja-JP" sz="1400" kern="100" dirty="0">
                          <a:effectLst/>
                        </a:rPr>
                        <a:t>年１月）</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2000"/>
                        </a:lnSpc>
                        <a:spcAft>
                          <a:spcPts val="0"/>
                        </a:spcAft>
                        <a:tabLst>
                          <a:tab pos="1620520" algn="l"/>
                        </a:tabLst>
                      </a:pPr>
                      <a:r>
                        <a:rPr lang="en-US" sz="1400" kern="100" dirty="0">
                          <a:effectLst/>
                        </a:rPr>
                        <a:t>102.1</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2000"/>
                        </a:lnSpc>
                        <a:spcAft>
                          <a:spcPts val="0"/>
                        </a:spcAft>
                        <a:tabLst>
                          <a:tab pos="1620520" algn="l"/>
                        </a:tabLst>
                      </a:pPr>
                      <a:r>
                        <a:rPr lang="en-US" sz="1400" kern="100" dirty="0">
                          <a:effectLst/>
                        </a:rPr>
                        <a:t>99.7</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95526389"/>
                  </a:ext>
                </a:extLst>
              </a:tr>
              <a:tr h="422422">
                <a:tc>
                  <a:txBody>
                    <a:bodyPr/>
                    <a:lstStyle/>
                    <a:p>
                      <a:pPr algn="ctr">
                        <a:lnSpc>
                          <a:spcPts val="2000"/>
                        </a:lnSpc>
                        <a:spcAft>
                          <a:spcPts val="0"/>
                        </a:spcAft>
                        <a:tabLst>
                          <a:tab pos="1620520" algn="l"/>
                        </a:tabLst>
                      </a:pPr>
                      <a:r>
                        <a:rPr lang="ja-JP" sz="1400" kern="100" dirty="0">
                          <a:effectLst/>
                        </a:rPr>
                        <a:t>成長戦略策定時（</a:t>
                      </a:r>
                      <a:r>
                        <a:rPr lang="en-US" sz="1400" kern="100" dirty="0">
                          <a:effectLst/>
                        </a:rPr>
                        <a:t>2010</a:t>
                      </a:r>
                      <a:r>
                        <a:rPr lang="ja-JP" sz="1400" kern="100" dirty="0">
                          <a:effectLst/>
                        </a:rPr>
                        <a:t>年</a:t>
                      </a:r>
                      <a:r>
                        <a:rPr lang="en-US" sz="1400" kern="100" dirty="0">
                          <a:effectLst/>
                        </a:rPr>
                        <a:t>12</a:t>
                      </a:r>
                      <a:r>
                        <a:rPr lang="ja-JP" sz="1400" kern="100" dirty="0">
                          <a:effectLst/>
                        </a:rPr>
                        <a:t>月</a:t>
                      </a:r>
                      <a:r>
                        <a:rPr lang="ja-JP" sz="1400" kern="100" dirty="0" smtClean="0">
                          <a:effectLst/>
                        </a:rPr>
                        <a:t>）</a:t>
                      </a:r>
                      <a:endParaRPr lang="en-US" altLang="ja-JP" sz="1400" kern="100" dirty="0" smtClean="0">
                        <a:effectLst/>
                      </a:endParaRPr>
                    </a:p>
                    <a:p>
                      <a:pPr algn="ctr">
                        <a:lnSpc>
                          <a:spcPts val="2000"/>
                        </a:lnSpc>
                        <a:spcAft>
                          <a:spcPts val="0"/>
                        </a:spcAft>
                        <a:tabLst>
                          <a:tab pos="1620520" algn="l"/>
                        </a:tabLst>
                      </a:pPr>
                      <a:r>
                        <a:rPr lang="ja-JP" sz="1400" kern="100" dirty="0" smtClean="0">
                          <a:effectLst/>
                        </a:rPr>
                        <a:t>から</a:t>
                      </a:r>
                      <a:r>
                        <a:rPr lang="ja-JP" sz="1400" kern="100" dirty="0">
                          <a:effectLst/>
                        </a:rPr>
                        <a:t>の伸び</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2000"/>
                        </a:lnSpc>
                        <a:spcAft>
                          <a:spcPts val="0"/>
                        </a:spcAft>
                        <a:tabLst>
                          <a:tab pos="1620520" algn="l"/>
                        </a:tabLst>
                      </a:pPr>
                      <a:r>
                        <a:rPr lang="en-US" sz="1600" b="1" kern="100" dirty="0">
                          <a:effectLst/>
                        </a:rPr>
                        <a:t>+20.2</a:t>
                      </a:r>
                      <a:r>
                        <a:rPr lang="ja-JP" sz="1600" b="1" kern="100" dirty="0">
                          <a:effectLst/>
                        </a:rPr>
                        <a:t>ポイント</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2000"/>
                        </a:lnSpc>
                        <a:spcAft>
                          <a:spcPts val="0"/>
                        </a:spcAft>
                        <a:tabLst>
                          <a:tab pos="1620520" algn="l"/>
                        </a:tabLst>
                      </a:pPr>
                      <a:r>
                        <a:rPr lang="en-US" sz="1600" b="1" kern="100" dirty="0">
                          <a:effectLst/>
                        </a:rPr>
                        <a:t>+8.0</a:t>
                      </a:r>
                      <a:r>
                        <a:rPr lang="ja-JP" sz="1600" b="1" kern="100" dirty="0">
                          <a:effectLst/>
                        </a:rPr>
                        <a:t>ポイント</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561593793"/>
                  </a:ext>
                </a:extLst>
              </a:tr>
            </a:tbl>
          </a:graphicData>
        </a:graphic>
      </p:graphicFrame>
      <p:sp>
        <p:nvSpPr>
          <p:cNvPr id="71" name="テキスト ボックス 11"/>
          <p:cNvSpPr txBox="1"/>
          <p:nvPr/>
        </p:nvSpPr>
        <p:spPr>
          <a:xfrm>
            <a:off x="4959132" y="6497501"/>
            <a:ext cx="4242340" cy="31639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600"/>
              </a:lnSpc>
              <a:spcAft>
                <a:spcPts val="0"/>
              </a:spcAft>
            </a:pPr>
            <a:r>
              <a:rPr lang="ja-JP" sz="700" dirty="0">
                <a:effectLst/>
                <a:latin typeface="ＭＳ Ｐゴシック" panose="020B0600070205080204" pitchFamily="50" charset="-128"/>
                <a:ea typeface="Meiryo UI" panose="020B0604030504040204" pitchFamily="50" charset="-128"/>
                <a:cs typeface="Meiryo UI" panose="020B0604030504040204" pitchFamily="50" charset="-128"/>
              </a:rPr>
              <a:t>（注）全国と大阪の景気動向指数では、採用しているデータが異なるため留意が必要</a:t>
            </a:r>
            <a:r>
              <a:rPr lang="ja-JP" sz="700" dirty="0" smtClean="0">
                <a:effectLst/>
                <a:latin typeface="ＭＳ Ｐゴシック" panose="020B0600070205080204" pitchFamily="50" charset="-128"/>
                <a:ea typeface="Meiryo UI" panose="020B0604030504040204" pitchFamily="50" charset="-128"/>
                <a:cs typeface="Meiryo UI" panose="020B0604030504040204" pitchFamily="50" charset="-128"/>
              </a:rPr>
              <a:t>。</a:t>
            </a:r>
            <a:endParaRPr lang="en-US" altLang="ja-JP" sz="700" dirty="0" smtClean="0">
              <a:effectLst/>
              <a:latin typeface="ＭＳ Ｐゴシック" panose="020B0600070205080204" pitchFamily="50" charset="-128"/>
              <a:ea typeface="Meiryo UI" panose="020B0604030504040204" pitchFamily="50" charset="-128"/>
              <a:cs typeface="Meiryo UI" panose="020B0604030504040204" pitchFamily="50" charset="-128"/>
            </a:endParaRPr>
          </a:p>
          <a:p>
            <a:pPr>
              <a:lnSpc>
                <a:spcPts val="600"/>
              </a:lnSpc>
              <a:spcAft>
                <a:spcPts val="0"/>
              </a:spcAft>
            </a:pPr>
            <a:r>
              <a:rPr lang="ja-JP" altLang="en-US" sz="700" dirty="0">
                <a:latin typeface="ＭＳ Ｐゴシック" panose="020B0600070205080204" pitchFamily="50" charset="-128"/>
                <a:ea typeface="Meiryo UI" panose="020B0604030504040204" pitchFamily="50" charset="-128"/>
                <a:cs typeface="Meiryo UI" panose="020B0604030504040204" pitchFamily="50" charset="-128"/>
              </a:rPr>
              <a:t>　</a:t>
            </a:r>
            <a:endParaRPr lang="en-US" altLang="ja-JP" sz="700" dirty="0" smtClean="0">
              <a:effectLst/>
              <a:latin typeface="ＭＳ Ｐゴシック" panose="020B0600070205080204" pitchFamily="50" charset="-128"/>
              <a:ea typeface="Meiryo UI" panose="020B0604030504040204" pitchFamily="50" charset="-128"/>
              <a:cs typeface="Meiryo UI" panose="020B0604030504040204" pitchFamily="50" charset="-128"/>
            </a:endParaRPr>
          </a:p>
          <a:p>
            <a:pPr>
              <a:lnSpc>
                <a:spcPts val="600"/>
              </a:lnSpc>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大阪産業経済リサーチセンター「景気動向指数」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内閣府「景気動向指数」より作成</a:t>
            </a:r>
          </a:p>
          <a:p>
            <a:pPr>
              <a:lnSpc>
                <a:spcPts val="600"/>
              </a:lnSpc>
              <a:spcAft>
                <a:spcPts val="0"/>
              </a:spcAft>
            </a:pPr>
            <a:endParaRPr lang="en-US" altLang="ja-JP" sz="700" dirty="0" smtClean="0">
              <a:effectLst/>
              <a:latin typeface="ＭＳ Ｐゴシック" panose="020B0600070205080204" pitchFamily="50" charset="-128"/>
              <a:ea typeface="Meiryo UI" panose="020B0604030504040204" pitchFamily="50" charset="-128"/>
              <a:cs typeface="Meiryo UI" panose="020B0604030504040204" pitchFamily="50" charset="-128"/>
            </a:endParaRPr>
          </a:p>
          <a:p>
            <a:pPr>
              <a:lnSpc>
                <a:spcPts val="600"/>
              </a:lnSpc>
              <a:spcAft>
                <a:spcPts val="0"/>
              </a:spcAft>
            </a:pPr>
            <a:r>
              <a:rPr lang="ja-JP" altLang="en-US" sz="1200" dirty="0" smtClean="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600"/>
              </a:lnSpc>
              <a:spcAft>
                <a:spcPts val="0"/>
              </a:spcAft>
            </a:pPr>
            <a:r>
              <a:rPr lang="en-US" sz="700" kern="100" dirty="0">
                <a:effectLst/>
                <a:latin typeface="Meiryo UI" panose="020B0604030504040204" pitchFamily="50" charset="-128"/>
                <a:ea typeface="ＭＳ 明朝" panose="02020609040205080304" pitchFamily="17" charset="-128"/>
                <a:cs typeface="Meiryo UI" panose="020B0604030504040204" pitchFamily="50" charset="-128"/>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4" name="四角形吹き出し 73"/>
          <p:cNvSpPr/>
          <p:nvPr/>
        </p:nvSpPr>
        <p:spPr>
          <a:xfrm>
            <a:off x="9211494" y="1674372"/>
            <a:ext cx="572135" cy="323850"/>
          </a:xfrm>
          <a:prstGeom prst="wedgeRectCallout">
            <a:avLst>
              <a:gd name="adj1" fmla="val -29331"/>
              <a:gd name="adj2" fmla="val 136283"/>
            </a:avLst>
          </a:prstGeom>
          <a:solidFill>
            <a:schemeClr val="bg1"/>
          </a:solidFill>
          <a:ln>
            <a:solidFill>
              <a:srgbClr val="002060"/>
            </a:solidFill>
          </a:ln>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noAutofit/>
          </a:bodyPr>
          <a:lstStyle/>
          <a:p>
            <a:pPr algn="ctr">
              <a:lnSpc>
                <a:spcPts val="1600"/>
              </a:lnSpc>
              <a:spcAft>
                <a:spcPts val="0"/>
              </a:spcAft>
            </a:pPr>
            <a:r>
              <a:rPr lang="ja-JP" sz="105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大阪府</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75" name="四角形吹き出し 74"/>
          <p:cNvSpPr/>
          <p:nvPr/>
        </p:nvSpPr>
        <p:spPr>
          <a:xfrm>
            <a:off x="9297854" y="3326547"/>
            <a:ext cx="485775" cy="276225"/>
          </a:xfrm>
          <a:prstGeom prst="wedgeRectCallout">
            <a:avLst>
              <a:gd name="adj1" fmla="val -33520"/>
              <a:gd name="adj2" fmla="val -210654"/>
            </a:avLst>
          </a:prstGeom>
          <a:ln cmpd="dbl">
            <a:solidFill>
              <a:srgbClr val="FF0000"/>
            </a:solidFill>
          </a:ln>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noAutofit/>
          </a:bodyPr>
          <a:lstStyle/>
          <a:p>
            <a:pPr algn="ctr">
              <a:lnSpc>
                <a:spcPts val="1600"/>
              </a:lnSpc>
              <a:spcAft>
                <a:spcPts val="0"/>
              </a:spcAft>
            </a:pPr>
            <a:r>
              <a:rPr lang="ja-JP" sz="1050" kern="120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全国</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9834523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1332687" y="6289962"/>
            <a:ext cx="7292721" cy="451406"/>
          </a:xfrm>
          <a:prstGeom prst="rect">
            <a:avLst/>
          </a:prstGeom>
        </p:spPr>
        <p:txBody>
          <a:bodyPr wrap="square">
            <a:spAutoFit/>
          </a:bodyPr>
          <a:lstStyle/>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厚生労働省「一般職業紹介状況ついて</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年平均</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総務省</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「労働力調査」</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及び　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統計課「労働力調査地方</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集計結果（年</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平均）」より作成</a:t>
            </a:r>
          </a:p>
        </p:txBody>
      </p:sp>
      <p:graphicFrame>
        <p:nvGraphicFramePr>
          <p:cNvPr id="13" name="グラフ 12"/>
          <p:cNvGraphicFramePr/>
          <p:nvPr>
            <p:extLst>
              <p:ext uri="{D42A27DB-BD31-4B8C-83A1-F6EECF244321}">
                <p14:modId xmlns:p14="http://schemas.microsoft.com/office/powerpoint/2010/main" val="2648366989"/>
              </p:ext>
            </p:extLst>
          </p:nvPr>
        </p:nvGraphicFramePr>
        <p:xfrm>
          <a:off x="1425150" y="1171592"/>
          <a:ext cx="6912768" cy="2538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p:nvPr>
            <p:extLst>
              <p:ext uri="{D42A27DB-BD31-4B8C-83A1-F6EECF244321}">
                <p14:modId xmlns:p14="http://schemas.microsoft.com/office/powerpoint/2010/main" val="876734969"/>
              </p:ext>
            </p:extLst>
          </p:nvPr>
        </p:nvGraphicFramePr>
        <p:xfrm>
          <a:off x="1389417" y="3979899"/>
          <a:ext cx="6984234" cy="2279997"/>
        </p:xfrm>
        <a:graphic>
          <a:graphicData uri="http://schemas.openxmlformats.org/drawingml/2006/chart">
            <c:chart xmlns:c="http://schemas.openxmlformats.org/drawingml/2006/chart" xmlns:r="http://schemas.openxmlformats.org/officeDocument/2006/relationships" r:id="rId4"/>
          </a:graphicData>
        </a:graphic>
      </p:graphicFrame>
      <p:sp>
        <p:nvSpPr>
          <p:cNvPr id="10" name="正方形/長方形 9"/>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雇用関係指標</a:t>
            </a:r>
          </a:p>
        </p:txBody>
      </p:sp>
      <p:sp>
        <p:nvSpPr>
          <p:cNvPr id="16" name="角丸四角形 15"/>
          <p:cNvSpPr/>
          <p:nvPr/>
        </p:nvSpPr>
        <p:spPr>
          <a:xfrm>
            <a:off x="52255" y="461355"/>
            <a:ext cx="9803110" cy="591382"/>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lnSpc>
                <a:spcPts val="2300"/>
              </a:lnSpc>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有効求人</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倍率</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び完全失業率は、昨年に引き続き、改善傾向にある。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25</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747371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728864" y="1288803"/>
            <a:ext cx="4482614" cy="338554"/>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開業事業所数の推移</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25"/>
          <p:cNvSpPr/>
          <p:nvPr/>
        </p:nvSpPr>
        <p:spPr>
          <a:xfrm>
            <a:off x="5529064" y="6426187"/>
            <a:ext cx="3413125" cy="271869"/>
          </a:xfrm>
          <a:prstGeom prst="rect">
            <a:avLst/>
          </a:prstGeom>
        </p:spPr>
        <p:txBody>
          <a:bodyPr wrap="square">
            <a:spAutoFit/>
          </a:bodyPr>
          <a:lstStyle/>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出典：厚生労働省「雇用保険事業月報」より作成</a:t>
            </a:r>
          </a:p>
        </p:txBody>
      </p:sp>
      <p:sp>
        <p:nvSpPr>
          <p:cNvPr id="13" name="正方形/長方形 12"/>
          <p:cNvSpPr/>
          <p:nvPr/>
        </p:nvSpPr>
        <p:spPr>
          <a:xfrm>
            <a:off x="1771" y="4823"/>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開業事業所数</a:t>
            </a:r>
          </a:p>
        </p:txBody>
      </p:sp>
      <p:sp>
        <p:nvSpPr>
          <p:cNvPr id="18" name="角丸四角形 17"/>
          <p:cNvSpPr/>
          <p:nvPr/>
        </p:nvSpPr>
        <p:spPr>
          <a:xfrm>
            <a:off x="53216" y="492214"/>
            <a:ext cx="9803110" cy="72057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lnSpc>
                <a:spcPts val="2300"/>
              </a:lnSpc>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〇開業</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事業所数は、３大都市のいずれもこの１年で減少。</a:t>
            </a:r>
            <a:endParaRPr kumimoji="0" lang="en-US" altLang="ja-JP"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71755" lvl="0">
              <a:lnSpc>
                <a:spcPts val="2300"/>
              </a:lnSpc>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大阪は引き続き全国２番目の規模で推移。</a:t>
            </a:r>
            <a:endPar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26</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graphicFrame>
        <p:nvGraphicFramePr>
          <p:cNvPr id="17" name="グラフ 16"/>
          <p:cNvGraphicFramePr/>
          <p:nvPr>
            <p:extLst>
              <p:ext uri="{D42A27DB-BD31-4B8C-83A1-F6EECF244321}">
                <p14:modId xmlns:p14="http://schemas.microsoft.com/office/powerpoint/2010/main" val="1990974580"/>
              </p:ext>
            </p:extLst>
          </p:nvPr>
        </p:nvGraphicFramePr>
        <p:xfrm>
          <a:off x="704528" y="1612073"/>
          <a:ext cx="8593330" cy="3658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表 2"/>
          <p:cNvGraphicFramePr>
            <a:graphicFrameLocks noGrp="1"/>
          </p:cNvGraphicFramePr>
          <p:nvPr>
            <p:extLst>
              <p:ext uri="{D42A27DB-BD31-4B8C-83A1-F6EECF244321}">
                <p14:modId xmlns:p14="http://schemas.microsoft.com/office/powerpoint/2010/main" val="3156030018"/>
              </p:ext>
            </p:extLst>
          </p:nvPr>
        </p:nvGraphicFramePr>
        <p:xfrm>
          <a:off x="1568621" y="5512806"/>
          <a:ext cx="6446529" cy="762635"/>
        </p:xfrm>
        <a:graphic>
          <a:graphicData uri="http://schemas.openxmlformats.org/drawingml/2006/table">
            <a:tbl>
              <a:tblPr firstRow="1" firstCol="1" bandRow="1"/>
              <a:tblGrid>
                <a:gridCol w="936107">
                  <a:extLst>
                    <a:ext uri="{9D8B030D-6E8A-4147-A177-3AD203B41FA5}">
                      <a16:colId xmlns:a16="http://schemas.microsoft.com/office/drawing/2014/main" val="3965340266"/>
                    </a:ext>
                  </a:extLst>
                </a:gridCol>
                <a:gridCol w="1368152">
                  <a:extLst>
                    <a:ext uri="{9D8B030D-6E8A-4147-A177-3AD203B41FA5}">
                      <a16:colId xmlns:a16="http://schemas.microsoft.com/office/drawing/2014/main" val="3013790306"/>
                    </a:ext>
                  </a:extLst>
                </a:gridCol>
                <a:gridCol w="1368152">
                  <a:extLst>
                    <a:ext uri="{9D8B030D-6E8A-4147-A177-3AD203B41FA5}">
                      <a16:colId xmlns:a16="http://schemas.microsoft.com/office/drawing/2014/main" val="1392398330"/>
                    </a:ext>
                  </a:extLst>
                </a:gridCol>
                <a:gridCol w="1512168">
                  <a:extLst>
                    <a:ext uri="{9D8B030D-6E8A-4147-A177-3AD203B41FA5}">
                      <a16:colId xmlns:a16="http://schemas.microsoft.com/office/drawing/2014/main" val="1354028141"/>
                    </a:ext>
                  </a:extLst>
                </a:gridCol>
                <a:gridCol w="1261950">
                  <a:extLst>
                    <a:ext uri="{9D8B030D-6E8A-4147-A177-3AD203B41FA5}">
                      <a16:colId xmlns:a16="http://schemas.microsoft.com/office/drawing/2014/main" val="88545270"/>
                    </a:ext>
                  </a:extLst>
                </a:gridCol>
              </a:tblGrid>
              <a:tr h="200025">
                <a:tc>
                  <a:txBody>
                    <a:bodyPr/>
                    <a:lstStyle/>
                    <a:p>
                      <a:pPr algn="ctr">
                        <a:lnSpc>
                          <a:spcPts val="1400"/>
                        </a:lnSpc>
                        <a:spcAft>
                          <a:spcPts val="0"/>
                        </a:spcAft>
                      </a:pPr>
                      <a:r>
                        <a:rPr lang="en-US" sz="1000" kern="100" dirty="0">
                          <a:effectLst/>
                          <a:latin typeface="ＭＳ ゴシック" panose="020B0609070205080204" pitchFamily="49" charset="-128"/>
                          <a:ea typeface="ＭＳ 明朝" panose="02020609040205080304" pitchFamily="17" charset="-128"/>
                          <a:cs typeface="Times New Roman" panose="02020603050405020304" pitchFamily="18" charset="0"/>
                        </a:rPr>
                        <a:t>2018</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ja-JP" sz="1050" kern="100" dirty="0">
                          <a:effectLst/>
                          <a:latin typeface="Century" panose="02040604050505020304" pitchFamily="18" charset="0"/>
                          <a:ea typeface="ＭＳ ゴシック" panose="020B0609070205080204" pitchFamily="49" charset="-128"/>
                          <a:cs typeface="Times New Roman" panose="02020603050405020304" pitchFamily="18" charset="0"/>
                        </a:rPr>
                        <a:t>大阪府</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a:lnSpc>
                          <a:spcPts val="1400"/>
                        </a:lnSpc>
                        <a:spcAft>
                          <a:spcPts val="0"/>
                        </a:spcAft>
                      </a:pPr>
                      <a:r>
                        <a:rPr lang="ja-JP" sz="1050" kern="100" dirty="0">
                          <a:effectLst/>
                          <a:latin typeface="Century" panose="02040604050505020304" pitchFamily="18" charset="0"/>
                          <a:ea typeface="ＭＳ ゴシック" panose="020B0609070205080204" pitchFamily="49" charset="-128"/>
                          <a:cs typeface="Times New Roman" panose="02020603050405020304" pitchFamily="18" charset="0"/>
                        </a:rPr>
                        <a:t>東京都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ja-JP" sz="1050" kern="100" dirty="0">
                          <a:effectLst/>
                          <a:latin typeface="Century" panose="02040604050505020304" pitchFamily="18" charset="0"/>
                          <a:ea typeface="ＭＳ ゴシック" panose="020B0609070205080204" pitchFamily="49" charset="-128"/>
                          <a:cs typeface="Times New Roman" panose="02020603050405020304" pitchFamily="18" charset="0"/>
                        </a:rPr>
                        <a:t>愛知県</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ja-JP" sz="1050" kern="100" dirty="0">
                          <a:effectLst/>
                          <a:latin typeface="Century" panose="02040604050505020304" pitchFamily="18" charset="0"/>
                          <a:ea typeface="ＭＳ ゴシック" panose="020B0609070205080204" pitchFamily="49" charset="-128"/>
                          <a:cs typeface="Times New Roman" panose="02020603050405020304" pitchFamily="18" charset="0"/>
                        </a:rPr>
                        <a:t>全国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668006"/>
                  </a:ext>
                </a:extLst>
              </a:tr>
              <a:tr h="562610">
                <a:tc>
                  <a:txBody>
                    <a:bodyPr/>
                    <a:lstStyle/>
                    <a:p>
                      <a:pPr algn="just">
                        <a:lnSpc>
                          <a:spcPts val="1400"/>
                        </a:lnSpc>
                        <a:spcBef>
                          <a:spcPts val="600"/>
                        </a:spcBef>
                        <a:spcAft>
                          <a:spcPts val="0"/>
                        </a:spcAft>
                      </a:pPr>
                      <a:r>
                        <a:rPr lang="ja-JP" sz="1050" kern="100" dirty="0">
                          <a:effectLst/>
                          <a:latin typeface="Century" panose="02040604050505020304" pitchFamily="18" charset="0"/>
                          <a:ea typeface="ＭＳ ゴシック" panose="020B0609070205080204" pitchFamily="49" charset="-128"/>
                          <a:cs typeface="Times New Roman" panose="02020603050405020304" pitchFamily="18" charset="0"/>
                        </a:rPr>
                        <a:t>開業事業所数対前年度伸率</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36195"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Bef>
                          <a:spcPts val="600"/>
                        </a:spcBef>
                        <a:spcAft>
                          <a:spcPts val="0"/>
                        </a:spcAft>
                      </a:pPr>
                      <a:r>
                        <a:rPr lang="en-US" sz="1200" b="1" kern="100" dirty="0">
                          <a:effectLst/>
                          <a:latin typeface="ＭＳ ゴシック" panose="020B0609070205080204" pitchFamily="49" charset="-128"/>
                          <a:ea typeface="ＭＳ 明朝" panose="02020609040205080304" pitchFamily="17" charset="-128"/>
                          <a:cs typeface="Times New Roman" panose="02020603050405020304" pitchFamily="18" charset="0"/>
                        </a:rPr>
                        <a:t>8,463</a:t>
                      </a:r>
                      <a:r>
                        <a:rPr lang="ja-JP" sz="1200" b="1" kern="100" dirty="0">
                          <a:effectLst/>
                          <a:latin typeface="Century" panose="02040604050505020304" pitchFamily="18" charset="0"/>
                          <a:ea typeface="ＭＳ ゴシック" panose="020B0609070205080204" pitchFamily="49" charset="-128"/>
                          <a:cs typeface="Times New Roman" panose="02020603050405020304" pitchFamily="18" charset="0"/>
                        </a:rPr>
                        <a:t>箇所</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400"/>
                        </a:lnSpc>
                        <a:spcAft>
                          <a:spcPts val="0"/>
                        </a:spcAft>
                      </a:pPr>
                      <a:r>
                        <a:rPr lang="ja-JP" sz="1200" kern="100" dirty="0">
                          <a:effectLst/>
                          <a:latin typeface="Century" panose="02040604050505020304" pitchFamily="18" charset="0"/>
                          <a:ea typeface="ＭＳ ゴシック" panose="020B0609070205080204" pitchFamily="49" charset="-128"/>
                          <a:cs typeface="Times New Roman" panose="02020603050405020304" pitchFamily="18" charset="0"/>
                        </a:rPr>
                        <a:t>→全国</a:t>
                      </a:r>
                      <a:r>
                        <a:rPr lang="ja-JP" sz="1200" kern="100" dirty="0" smtClean="0">
                          <a:effectLst/>
                          <a:latin typeface="Century" panose="02040604050505020304" pitchFamily="18" charset="0"/>
                          <a:ea typeface="ＭＳ ゴシック" panose="020B0609070205080204" pitchFamily="49" charset="-128"/>
                          <a:cs typeface="Times New Roman" panose="02020603050405020304" pitchFamily="18" charset="0"/>
                        </a:rPr>
                        <a:t>２位</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a:lnSpc>
                          <a:spcPts val="1400"/>
                        </a:lnSpc>
                        <a:spcBef>
                          <a:spcPts val="600"/>
                        </a:spcBef>
                        <a:spcAft>
                          <a:spcPts val="0"/>
                        </a:spcAft>
                      </a:pPr>
                      <a:r>
                        <a:rPr lang="en-US" sz="1200" b="1" kern="100" dirty="0">
                          <a:effectLst/>
                          <a:latin typeface="ＭＳ ゴシック" panose="020B0609070205080204" pitchFamily="49" charset="-128"/>
                          <a:ea typeface="ＭＳ 明朝" panose="02020609040205080304" pitchFamily="17" charset="-128"/>
                          <a:cs typeface="Times New Roman" panose="02020603050405020304" pitchFamily="18" charset="0"/>
                        </a:rPr>
                        <a:t>18,179</a:t>
                      </a:r>
                      <a:r>
                        <a:rPr lang="ja-JP" sz="1200" b="1" kern="100" dirty="0">
                          <a:effectLst/>
                          <a:latin typeface="Century" panose="02040604050505020304" pitchFamily="18" charset="0"/>
                          <a:ea typeface="ＭＳ ゴシック" panose="020B0609070205080204" pitchFamily="49" charset="-128"/>
                          <a:cs typeface="Times New Roman" panose="02020603050405020304" pitchFamily="18" charset="0"/>
                        </a:rPr>
                        <a:t>箇所</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400"/>
                        </a:lnSpc>
                        <a:spcAft>
                          <a:spcPts val="0"/>
                        </a:spcAft>
                      </a:pPr>
                      <a:r>
                        <a:rPr lang="ja-JP" sz="1200" kern="100" dirty="0">
                          <a:effectLst/>
                          <a:latin typeface="Century" panose="02040604050505020304" pitchFamily="18" charset="0"/>
                          <a:ea typeface="ＭＳ ゴシック" panose="020B0609070205080204" pitchFamily="49" charset="-128"/>
                          <a:cs typeface="Times New Roman" panose="02020603050405020304" pitchFamily="18" charset="0"/>
                        </a:rPr>
                        <a:t>→全国</a:t>
                      </a:r>
                      <a:r>
                        <a:rPr lang="ja-JP" sz="1200" kern="100" dirty="0" smtClean="0">
                          <a:effectLst/>
                          <a:latin typeface="Century" panose="02040604050505020304" pitchFamily="18" charset="0"/>
                          <a:ea typeface="ＭＳ ゴシック" panose="020B0609070205080204" pitchFamily="49" charset="-128"/>
                          <a:cs typeface="Times New Roman" panose="02020603050405020304" pitchFamily="18" charset="0"/>
                        </a:rPr>
                        <a:t>１位</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Bef>
                          <a:spcPts val="600"/>
                        </a:spcBef>
                        <a:spcAft>
                          <a:spcPts val="0"/>
                        </a:spcAft>
                      </a:pPr>
                      <a:r>
                        <a:rPr lang="en-US" sz="1200" b="1" kern="100" dirty="0">
                          <a:effectLst/>
                          <a:latin typeface="ＭＳ ゴシック" panose="020B0609070205080204" pitchFamily="49" charset="-128"/>
                          <a:ea typeface="ＭＳ 明朝" panose="02020609040205080304" pitchFamily="17" charset="-128"/>
                          <a:cs typeface="Times New Roman" panose="02020603050405020304" pitchFamily="18" charset="0"/>
                        </a:rPr>
                        <a:t>5,987</a:t>
                      </a:r>
                      <a:r>
                        <a:rPr lang="ja-JP" sz="1200" b="1" kern="100" dirty="0">
                          <a:effectLst/>
                          <a:latin typeface="Century" panose="02040604050505020304" pitchFamily="18" charset="0"/>
                          <a:ea typeface="ＭＳ ゴシック" panose="020B0609070205080204" pitchFamily="49" charset="-128"/>
                          <a:cs typeface="Times New Roman" panose="02020603050405020304" pitchFamily="18" charset="0"/>
                        </a:rPr>
                        <a:t>箇所</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400"/>
                        </a:lnSpc>
                        <a:spcAft>
                          <a:spcPts val="0"/>
                        </a:spcAft>
                      </a:pPr>
                      <a:r>
                        <a:rPr lang="ja-JP" sz="1200" kern="100" dirty="0">
                          <a:effectLst/>
                          <a:latin typeface="Century" panose="02040604050505020304" pitchFamily="18" charset="0"/>
                          <a:ea typeface="ＭＳ ゴシック" panose="020B0609070205080204" pitchFamily="49" charset="-128"/>
                          <a:cs typeface="Times New Roman" panose="02020603050405020304" pitchFamily="18" charset="0"/>
                        </a:rPr>
                        <a:t>→全国</a:t>
                      </a:r>
                      <a:r>
                        <a:rPr lang="ja-JP" sz="1200" kern="100" dirty="0" smtClean="0">
                          <a:effectLst/>
                          <a:latin typeface="Century" panose="02040604050505020304" pitchFamily="18" charset="0"/>
                          <a:ea typeface="ＭＳ ゴシック" panose="020B0609070205080204" pitchFamily="49" charset="-128"/>
                          <a:cs typeface="Times New Roman" panose="02020603050405020304" pitchFamily="18" charset="0"/>
                        </a:rPr>
                        <a:t>４位</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Bef>
                          <a:spcPts val="600"/>
                        </a:spcBef>
                        <a:spcAft>
                          <a:spcPts val="0"/>
                        </a:spcAft>
                      </a:pPr>
                      <a:r>
                        <a:rPr lang="en-US" sz="1200" b="1" kern="100" dirty="0" smtClean="0">
                          <a:effectLst/>
                          <a:latin typeface="ＭＳ ゴシック" panose="020B0609070205080204" pitchFamily="49" charset="-128"/>
                          <a:ea typeface="ＭＳ 明朝" panose="02020609040205080304" pitchFamily="17" charset="-128"/>
                          <a:cs typeface="Times New Roman" panose="02020603050405020304" pitchFamily="18" charset="0"/>
                        </a:rPr>
                        <a:t>98,508</a:t>
                      </a:r>
                      <a:r>
                        <a:rPr lang="ja-JP" sz="1200" b="1" kern="100" dirty="0" smtClean="0">
                          <a:effectLst/>
                          <a:latin typeface="Century" panose="02040604050505020304" pitchFamily="18" charset="0"/>
                          <a:ea typeface="ＭＳ ゴシック" panose="020B0609070205080204" pitchFamily="49" charset="-128"/>
                          <a:cs typeface="Times New Roman" panose="02020603050405020304" pitchFamily="18" charset="0"/>
                        </a:rPr>
                        <a:t>箇所</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693442"/>
                  </a:ext>
                </a:extLst>
              </a:tr>
            </a:tbl>
          </a:graphicData>
        </a:graphic>
      </p:graphicFrame>
    </p:spTree>
    <p:extLst>
      <p:ext uri="{BB962C8B-B14F-4D97-AF65-F5344CB8AC3E}">
        <p14:creationId xmlns:p14="http://schemas.microsoft.com/office/powerpoint/2010/main" val="5105084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872223" y="1485513"/>
            <a:ext cx="6121841" cy="335915"/>
          </a:xfrm>
          <a:prstGeom prst="rect">
            <a:avLst/>
          </a:prstGeom>
        </p:spPr>
        <p:txBody>
          <a:bodyPr wrap="square" lIns="91419" tIns="45709" rIns="91419" bIns="45709">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来</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阪</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外国人数等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236568" y="6579913"/>
            <a:ext cx="7271310" cy="271869"/>
          </a:xfrm>
          <a:prstGeom prst="rect">
            <a:avLst/>
          </a:prstGeom>
        </p:spPr>
        <p:txBody>
          <a:bodyPr wrap="square">
            <a:spAutoFit/>
          </a:bodyPr>
          <a:lstStyle/>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日本政府観光局（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JNTO) </a:t>
            </a: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「訪日外客数調査」</a:t>
            </a:r>
            <a:r>
              <a:rPr kumimoji="1" lang="zh-TW"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 </a:t>
            </a: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観光庁</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「訪日外国人消費動向調査」より作成</a:t>
            </a:r>
          </a:p>
        </p:txBody>
      </p:sp>
      <p:graphicFrame>
        <p:nvGraphicFramePr>
          <p:cNvPr id="15" name="グラフ 14"/>
          <p:cNvGraphicFramePr/>
          <p:nvPr>
            <p:extLst>
              <p:ext uri="{D42A27DB-BD31-4B8C-83A1-F6EECF244321}">
                <p14:modId xmlns:p14="http://schemas.microsoft.com/office/powerpoint/2010/main" val="3915511015"/>
              </p:ext>
            </p:extLst>
          </p:nvPr>
        </p:nvGraphicFramePr>
        <p:xfrm>
          <a:off x="850101" y="1268760"/>
          <a:ext cx="8208912" cy="4088634"/>
        </p:xfrm>
        <a:graphic>
          <a:graphicData uri="http://schemas.openxmlformats.org/drawingml/2006/chart">
            <c:chart xmlns:c="http://schemas.openxmlformats.org/drawingml/2006/chart" xmlns:r="http://schemas.openxmlformats.org/officeDocument/2006/relationships" r:id="rId3"/>
          </a:graphicData>
        </a:graphic>
      </p:graphicFrame>
      <p:sp>
        <p:nvSpPr>
          <p:cNvPr id="2" name="右矢印 1"/>
          <p:cNvSpPr/>
          <p:nvPr/>
        </p:nvSpPr>
        <p:spPr>
          <a:xfrm rot="19979643">
            <a:off x="3024164" y="2453525"/>
            <a:ext cx="2970843" cy="7811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７年で７倍に！</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7401272" y="5074453"/>
            <a:ext cx="1368152" cy="271869"/>
          </a:xfrm>
          <a:prstGeom prst="rect">
            <a:avLst/>
          </a:prstGeom>
          <a:solidFill>
            <a:schemeClr val="bg1"/>
          </a:solidFill>
        </p:spPr>
        <p:txBody>
          <a:bodyPr wrap="square">
            <a:spAutoFit/>
          </a:bodyPr>
          <a:lstStyle/>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（速報値）</a:t>
            </a:r>
            <a:endParaRPr kumimoji="1" lang="ja-JP"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endParaRPr>
          </a:p>
        </p:txBody>
      </p:sp>
      <p:sp>
        <p:nvSpPr>
          <p:cNvPr id="16" name="正方形/長方形 15"/>
          <p:cNvSpPr/>
          <p:nvPr/>
        </p:nvSpPr>
        <p:spPr>
          <a:xfrm>
            <a:off x="30714" y="-9951"/>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インバウンドの状況</a:t>
            </a:r>
          </a:p>
        </p:txBody>
      </p:sp>
      <p:sp>
        <p:nvSpPr>
          <p:cNvPr id="18" name="角丸四角形 17"/>
          <p:cNvSpPr/>
          <p:nvPr/>
        </p:nvSpPr>
        <p:spPr>
          <a:xfrm>
            <a:off x="39062" y="485118"/>
            <a:ext cx="9803110" cy="72057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1755" lvl="0">
              <a:lnSpc>
                <a:spcPts val="2300"/>
              </a:lnSpc>
              <a:defRPr/>
            </a:pP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を訪れた外国人旅行者数は、</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1,000</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万人を突破</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71755" lvl="0">
              <a:lnSpc>
                <a:spcPts val="2300"/>
              </a:lnSpc>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〇過去</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倍と、全国を上回るペース</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で増加</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スライド番号プレースホルダー 1"/>
          <p:cNvSpPr txBox="1">
            <a:spLocks/>
          </p:cNvSpPr>
          <p:nvPr/>
        </p:nvSpPr>
        <p:spPr>
          <a:xfrm>
            <a:off x="9300326" y="6574412"/>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27</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14" name="正方形/長方形 13"/>
          <p:cNvSpPr/>
          <p:nvPr/>
        </p:nvSpPr>
        <p:spPr>
          <a:xfrm>
            <a:off x="192386" y="5327570"/>
            <a:ext cx="9578354" cy="1236438"/>
          </a:xfrm>
          <a:prstGeom prst="rect">
            <a:avLst/>
          </a:prstGeom>
          <a:solidFill>
            <a:srgbClr val="FFFFFF"/>
          </a:solidFill>
          <a:ln w="38100" cmpd="dbl"/>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nchorCtr="0"/>
          <a:lstStyle/>
          <a:p>
            <a:pPr marL="1262380" marR="0" lvl="0" indent="-1262380" algn="l" defTabSz="913765" rtl="0" eaLnBrk="1" fontAlgn="auto" latinLnBrk="0" hangingPunct="1">
              <a:lnSpc>
                <a:spcPts val="1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参考情報</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1262380" marR="0" lvl="0" indent="-1262380" algn="l" defTabSz="913765" rtl="0" eaLnBrk="1" fontAlgn="auto" latinLnBrk="0" hangingPunct="1">
              <a:lnSpc>
                <a:spcPts val="1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262380" marR="0" lvl="0" indent="-1262380" algn="l" defTabSz="913765" rtl="0" eaLnBrk="1" fontAlgn="auto" latinLnBrk="0" hangingPunct="1">
              <a:lnSpc>
                <a:spcPts val="1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　関空に日本初</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LCC</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専用</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ターミナルビルオープン　⇒　国内最多の</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LCC</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国際線が</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就航</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ts val="1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　　大阪観光局</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設置</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spcBef>
                <a:spcPts val="600"/>
              </a:spcBef>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大阪・光</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の饗宴</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「最も多く街路樹にイルミネーションを施した通り」として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ギネス</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認定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ts val="1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トラベルサービスセンター</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開業</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民間</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との連携により、観光案内、外貨両替</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サービスをワンストップで</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78173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0714" y="-9951"/>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企業本社の転入出の状況</a:t>
            </a:r>
          </a:p>
        </p:txBody>
      </p:sp>
      <p:sp>
        <p:nvSpPr>
          <p:cNvPr id="4" name="角丸四角形 3"/>
          <p:cNvSpPr/>
          <p:nvPr/>
        </p:nvSpPr>
        <p:spPr>
          <a:xfrm>
            <a:off x="39062" y="485119"/>
            <a:ext cx="9803110" cy="711634"/>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lnSpc>
                <a:spcPts val="2300"/>
              </a:lnSpc>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〇企業本社の転入数は</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174</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社と</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年ぶりの高水準となり、転出との差が大幅に縮まっている。</a:t>
            </a:r>
          </a:p>
        </p:txBody>
      </p:sp>
      <p:graphicFrame>
        <p:nvGraphicFramePr>
          <p:cNvPr id="5" name="グラフ 4"/>
          <p:cNvGraphicFramePr>
            <a:graphicFrameLocks/>
          </p:cNvGraphicFramePr>
          <p:nvPr>
            <p:extLst>
              <p:ext uri="{D42A27DB-BD31-4B8C-83A1-F6EECF244321}">
                <p14:modId xmlns:p14="http://schemas.microsoft.com/office/powerpoint/2010/main" val="3265569921"/>
              </p:ext>
            </p:extLst>
          </p:nvPr>
        </p:nvGraphicFramePr>
        <p:xfrm>
          <a:off x="1167290" y="1259823"/>
          <a:ext cx="7632848" cy="5265521"/>
        </p:xfrm>
        <a:graphic>
          <a:graphicData uri="http://schemas.openxmlformats.org/drawingml/2006/chart">
            <c:chart xmlns:c="http://schemas.openxmlformats.org/drawingml/2006/chart" xmlns:r="http://schemas.openxmlformats.org/officeDocument/2006/relationships" r:id="rId2"/>
          </a:graphicData>
        </a:graphic>
      </p:graphicFrame>
      <p:sp>
        <p:nvSpPr>
          <p:cNvPr id="6" name="スライド番号プレースホルダー 1"/>
          <p:cNvSpPr txBox="1">
            <a:spLocks/>
          </p:cNvSpPr>
          <p:nvPr/>
        </p:nvSpPr>
        <p:spPr>
          <a:xfrm>
            <a:off x="9371758" y="652978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28</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21493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560512" y="2276872"/>
            <a:ext cx="8496944" cy="1656184"/>
          </a:xfrm>
          <a:prstGeom prst="rect">
            <a:avLst/>
          </a:prstGeom>
        </p:spPr>
        <p:txBody>
          <a:bodyPr vert="horz" lIns="91419" tIns="45709" rIns="91419" bIns="45709" rtlCol="0" anchor="ctr">
            <a:no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．大阪の現状</a:t>
            </a:r>
            <a:endParaRPr lang="en-US" altLang="ja-JP"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ct val="150000"/>
              </a:lnSpc>
            </a:pP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）強み、主な取組等</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81757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95386" y="798964"/>
            <a:ext cx="9582150" cy="3570208"/>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ライフサイエンス関連の企業、大学等の集積</a:t>
            </a:r>
            <a:endPar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8900" marR="0" lvl="0" indent="-88900" algn="l" defTabSz="91376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大阪</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は、いまから約</a:t>
            </a:r>
            <a: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年前の江戸時代には、後に「天下の台所」と呼ばれた商業都市であったが、この時期に薬種問屋が集積した道修町では、現在でも大手製薬企業がオフィスを構え、これらの企業と</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最先端の医療を研究する</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大学</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、研究機関など</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と先端的な</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産学官の</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研究開発拠点がネットワークされている</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8900" marR="0" lvl="0" indent="-88900" algn="l" defTabSz="913765"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8900" marR="0" lvl="0" indent="-88900" algn="l" defTabSz="91376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さらに、関西圏では、神戸には医療関連企業の集積を図る「神戸医療産業都市」が立地しており、京都には「京都大学ｉＰＳ細胞研究所」が設置されている。これらは、再生医療の先端的な取組を行う大阪大学や、関西で唯一の獣医学分野を有する大阪府立大学、脳科学研究において先進的な取組を行う大阪市立大学など、大阪におけるライフサイエンス分野の集積とともに、関西全体で、広域的なクラスターを形成している。</a:t>
            </a:r>
            <a:endPar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95250" marR="0" lvl="0" indent="-95250" algn="l" defTabSz="913765"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95250" marR="0" lvl="0" indent="-95250" algn="l" defTabSz="91376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このように、大阪・関西は、大阪を中心に神戸、京都の概ね</a:t>
            </a:r>
            <a: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時間圏での移動距離内に、研究機関、企業が集積するライフサイエンス分野の世界的な産業クラスターを形成、幅広い業種、高い技術力のものづくり企業の集積、空港や港湾など交通網、物流基盤も充実、といった環境を有する</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261296" y="4500090"/>
            <a:ext cx="3383407" cy="307777"/>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大阪の主</a:t>
            </a:r>
            <a:r>
              <a:rPr kumimoji="1" lang="ja-JP" altLang="en-US" sz="1400" b="0"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な大学</a:t>
            </a:r>
            <a:r>
              <a:rPr kumimoji="1" lang="ja-JP" altLang="en-US" sz="14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・研究機関等</a:t>
            </a:r>
            <a:r>
              <a:rPr kumimoji="1" lang="en-US" altLang="ja-JP" sz="14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b="0" i="0" u="none" strike="noStrike" kern="1200" cap="none" spc="0" normalizeH="0" baseline="0" noProof="0" dirty="0" smtClean="0">
              <a:ln>
                <a:noFill/>
              </a:ln>
              <a:effectLst/>
              <a:uLnTx/>
              <a:uFillTx/>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1" name="テキスト ボックス 10"/>
          <p:cNvSpPr txBox="1"/>
          <p:nvPr/>
        </p:nvSpPr>
        <p:spPr>
          <a:xfrm>
            <a:off x="669461" y="6104329"/>
            <a:ext cx="2088232" cy="276999"/>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医薬基盤・健康・栄養研究所</a:t>
            </a:r>
          </a:p>
        </p:txBody>
      </p:sp>
      <p:sp>
        <p:nvSpPr>
          <p:cNvPr id="12" name="テキスト ボックス 11"/>
          <p:cNvSpPr txBox="1"/>
          <p:nvPr/>
        </p:nvSpPr>
        <p:spPr>
          <a:xfrm>
            <a:off x="2864767" y="6032881"/>
            <a:ext cx="2088232" cy="461665"/>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大阪大学・</a:t>
            </a:r>
          </a:p>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大学医学部附属</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病院</a:t>
            </a:r>
          </a:p>
        </p:txBody>
      </p:sp>
      <p:sp>
        <p:nvSpPr>
          <p:cNvPr id="13" name="テキスト ボックス 12"/>
          <p:cNvSpPr txBox="1"/>
          <p:nvPr/>
        </p:nvSpPr>
        <p:spPr>
          <a:xfrm>
            <a:off x="4952999" y="6093296"/>
            <a:ext cx="2123752" cy="276999"/>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国立循環器病</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096407" y="6032881"/>
            <a:ext cx="2088232" cy="461665"/>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理化学</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研究所</a:t>
            </a:r>
            <a:endPar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生命機能科学研究</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センター</a:t>
            </a:r>
            <a:endPar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0714" y="-9951"/>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世界的なライフサイエンスクラスターの形成</a:t>
            </a:r>
          </a:p>
        </p:txBody>
      </p:sp>
      <p:sp>
        <p:nvSpPr>
          <p:cNvPr id="16"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29</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pic>
        <p:nvPicPr>
          <p:cNvPr id="2" name="図 1"/>
          <p:cNvPicPr>
            <a:picLocks noChangeAspect="1"/>
          </p:cNvPicPr>
          <p:nvPr/>
        </p:nvPicPr>
        <p:blipFill>
          <a:blip r:embed="rId2"/>
          <a:stretch>
            <a:fillRect/>
          </a:stretch>
        </p:blipFill>
        <p:spPr>
          <a:xfrm>
            <a:off x="721359" y="4842096"/>
            <a:ext cx="1844040" cy="1211580"/>
          </a:xfrm>
          <a:prstGeom prst="rect">
            <a:avLst/>
          </a:prstGeom>
        </p:spPr>
      </p:pic>
      <p:pic>
        <p:nvPicPr>
          <p:cNvPr id="4" name="図 3"/>
          <p:cNvPicPr>
            <a:picLocks noChangeAspect="1"/>
          </p:cNvPicPr>
          <p:nvPr/>
        </p:nvPicPr>
        <p:blipFill>
          <a:blip r:embed="rId3"/>
          <a:stretch>
            <a:fillRect/>
          </a:stretch>
        </p:blipFill>
        <p:spPr>
          <a:xfrm>
            <a:off x="2990673" y="4818121"/>
            <a:ext cx="1836420" cy="1264920"/>
          </a:xfrm>
          <a:prstGeom prst="rect">
            <a:avLst/>
          </a:prstGeom>
        </p:spPr>
      </p:pic>
      <p:pic>
        <p:nvPicPr>
          <p:cNvPr id="17" name="図 16"/>
          <p:cNvPicPr>
            <a:picLocks noChangeAspect="1"/>
          </p:cNvPicPr>
          <p:nvPr/>
        </p:nvPicPr>
        <p:blipFill>
          <a:blip r:embed="rId4"/>
          <a:stretch>
            <a:fillRect/>
          </a:stretch>
        </p:blipFill>
        <p:spPr>
          <a:xfrm>
            <a:off x="7234218" y="4807867"/>
            <a:ext cx="1844040" cy="1257300"/>
          </a:xfrm>
          <a:prstGeom prst="rect">
            <a:avLst/>
          </a:prstGeom>
        </p:spPr>
      </p:pic>
      <p:pic>
        <p:nvPicPr>
          <p:cNvPr id="7" name="図 6"/>
          <p:cNvPicPr>
            <a:picLocks noChangeAspect="1"/>
          </p:cNvPicPr>
          <p:nvPr/>
        </p:nvPicPr>
        <p:blipFill>
          <a:blip r:embed="rId5"/>
          <a:stretch>
            <a:fillRect/>
          </a:stretch>
        </p:blipFill>
        <p:spPr>
          <a:xfrm>
            <a:off x="5106297" y="4834884"/>
            <a:ext cx="1797149" cy="1170979"/>
          </a:xfrm>
          <a:prstGeom prst="rect">
            <a:avLst/>
          </a:prstGeom>
        </p:spPr>
      </p:pic>
    </p:spTree>
    <p:extLst>
      <p:ext uri="{BB962C8B-B14F-4D97-AF65-F5344CB8AC3E}">
        <p14:creationId xmlns:p14="http://schemas.microsoft.com/office/powerpoint/2010/main" val="3525467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88833" y="468948"/>
            <a:ext cx="9579440" cy="2308324"/>
          </a:xfrm>
          <a:prstGeom prst="rect">
            <a:avLst/>
          </a:prstGeom>
          <a:noFill/>
          <a:ln>
            <a:solidFill>
              <a:schemeClr val="accent1"/>
            </a:solidFill>
          </a:ln>
        </p:spPr>
        <p:txBody>
          <a:bodyPr wrap="square" rtlCol="0">
            <a:spAutoFit/>
          </a:bodyPr>
          <a:lstStyle/>
          <a:p>
            <a:pPr marL="268288" indent="-268288" defTabSz="457200">
              <a:lnSpc>
                <a:spcPct val="150000"/>
              </a:lnSpc>
            </a:pPr>
            <a:r>
              <a:rPr lang="ja-JP" altLang="en-US" sz="1600" dirty="0" smtClean="0">
                <a:solidFill>
                  <a:prstClr val="black"/>
                </a:solidFill>
                <a:latin typeface="Meiryo UI" panose="020B0604030504040204" pitchFamily="50" charset="-128"/>
                <a:ea typeface="Meiryo UI" panose="020B0604030504040204" pitchFamily="50" charset="-128"/>
              </a:rPr>
              <a:t>○昨年</a:t>
            </a:r>
            <a:r>
              <a:rPr lang="en-US" altLang="ja-JP" sz="1600" dirty="0" smtClean="0">
                <a:solidFill>
                  <a:prstClr val="black"/>
                </a:solidFill>
                <a:latin typeface="Meiryo UI" panose="020B0604030504040204" pitchFamily="50" charset="-128"/>
                <a:ea typeface="Meiryo UI" panose="020B0604030504040204" pitchFamily="50" charset="-128"/>
              </a:rPr>
              <a:t>11</a:t>
            </a:r>
            <a:r>
              <a:rPr lang="ja-JP" altLang="en-US" sz="1600" dirty="0" smtClean="0">
                <a:solidFill>
                  <a:prstClr val="black"/>
                </a:solidFill>
                <a:latin typeface="Meiryo UI" panose="020B0604030504040204" pitchFamily="50" charset="-128"/>
                <a:ea typeface="Meiryo UI" panose="020B0604030504040204" pitchFamily="50" charset="-128"/>
              </a:rPr>
              <a:t>月、</a:t>
            </a:r>
            <a:r>
              <a:rPr lang="en-US" altLang="ja-JP" sz="1600" b="1" dirty="0" smtClean="0">
                <a:solidFill>
                  <a:prstClr val="black"/>
                </a:solidFill>
                <a:latin typeface="Meiryo UI" panose="020B0604030504040204" pitchFamily="50" charset="-128"/>
                <a:ea typeface="Meiryo UI" panose="020B0604030504040204" pitchFamily="50" charset="-128"/>
              </a:rPr>
              <a:t>2025</a:t>
            </a:r>
            <a:r>
              <a:rPr lang="ja-JP" altLang="en-US" sz="1600" b="1" dirty="0">
                <a:solidFill>
                  <a:prstClr val="black"/>
                </a:solidFill>
                <a:latin typeface="Meiryo UI" panose="020B0604030504040204" pitchFamily="50" charset="-128"/>
                <a:ea typeface="Meiryo UI" panose="020B0604030504040204" pitchFamily="50" charset="-128"/>
              </a:rPr>
              <a:t>年の大阪・関西</a:t>
            </a:r>
            <a:r>
              <a:rPr lang="ja-JP" altLang="en-US" sz="1600" b="1" dirty="0" smtClean="0">
                <a:solidFill>
                  <a:prstClr val="black"/>
                </a:solidFill>
                <a:latin typeface="Meiryo UI" panose="020B0604030504040204" pitchFamily="50" charset="-128"/>
                <a:ea typeface="Meiryo UI" panose="020B0604030504040204" pitchFamily="50" charset="-128"/>
              </a:rPr>
              <a:t>万博の開催が決定</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sz="1600" dirty="0" smtClean="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rPr>
              <a:t>年の大阪・関西万博に向け、ここ大阪を、万博のテーマで</a:t>
            </a:r>
            <a:r>
              <a:rPr lang="ja-JP" altLang="en-US" sz="1600" dirty="0" smtClean="0">
                <a:solidFill>
                  <a:prstClr val="black"/>
                </a:solidFill>
                <a:latin typeface="Meiryo UI" panose="020B0604030504040204" pitchFamily="50" charset="-128"/>
                <a:ea typeface="Meiryo UI" panose="020B0604030504040204" pitchFamily="50" charset="-128"/>
              </a:rPr>
              <a:t>ある</a:t>
            </a:r>
            <a:r>
              <a:rPr lang="ja-JP" altLang="en-US" sz="1600" b="1" dirty="0" smtClean="0">
                <a:solidFill>
                  <a:prstClr val="black"/>
                </a:solidFill>
                <a:latin typeface="Meiryo UI" panose="020B0604030504040204" pitchFamily="50" charset="-128"/>
                <a:ea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rPr>
              <a:t>いのち輝く未来社会」をまさに具現化した</a:t>
            </a:r>
            <a:r>
              <a:rPr lang="ja-JP" altLang="en-US" sz="1600" b="1" dirty="0" smtClean="0">
                <a:solidFill>
                  <a:prstClr val="black"/>
                </a:solidFill>
                <a:latin typeface="Meiryo UI" panose="020B0604030504040204" pitchFamily="50" charset="-128"/>
                <a:ea typeface="Meiryo UI" panose="020B0604030504040204" pitchFamily="50" charset="-128"/>
              </a:rPr>
              <a:t>、</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rPr>
              <a:t>「万博</a:t>
            </a:r>
            <a:r>
              <a:rPr lang="ja-JP" altLang="en-US" sz="1600" b="1" dirty="0">
                <a:solidFill>
                  <a:prstClr val="black"/>
                </a:solidFill>
                <a:latin typeface="Meiryo UI" panose="020B0604030504040204" pitchFamily="50" charset="-128"/>
                <a:ea typeface="Meiryo UI" panose="020B0604030504040204" pitchFamily="50" charset="-128"/>
              </a:rPr>
              <a:t>を開催するにふさわしい都市」としていくことが必要</a:t>
            </a:r>
            <a:r>
              <a:rPr lang="ja-JP" altLang="en-US" sz="1600" dirty="0">
                <a:solidFill>
                  <a:prstClr val="black"/>
                </a:solidFill>
                <a:latin typeface="Meiryo UI" panose="020B0604030504040204" pitchFamily="50" charset="-128"/>
                <a:ea typeface="Meiryo UI" panose="020B0604030504040204" pitchFamily="50" charset="-128"/>
              </a:rPr>
              <a:t>。</a:t>
            </a:r>
          </a:p>
          <a:p>
            <a:pPr marL="268288" indent="-268288" defTabSz="457200">
              <a:lnSpc>
                <a:spcPct val="150000"/>
              </a:lnSpc>
            </a:pPr>
            <a:r>
              <a:rPr lang="ja-JP" altLang="en-US" sz="1600" dirty="0" smtClean="0">
                <a:solidFill>
                  <a:prstClr val="black"/>
                </a:solidFill>
                <a:latin typeface="Meiryo UI" panose="020B0604030504040204" pitchFamily="50" charset="-128"/>
                <a:ea typeface="Meiryo UI" panose="020B0604030504040204" pitchFamily="50" charset="-128"/>
              </a:rPr>
              <a:t>○そのため、</a:t>
            </a:r>
            <a:r>
              <a:rPr lang="en-US" altLang="ja-JP" sz="1600" b="1" dirty="0" smtClean="0">
                <a:solidFill>
                  <a:prstClr val="black"/>
                </a:solidFill>
                <a:latin typeface="Meiryo UI" panose="020B0604030504040204" pitchFamily="50" charset="-128"/>
                <a:ea typeface="Meiryo UI" panose="020B0604030504040204" pitchFamily="50" charset="-128"/>
              </a:rPr>
              <a:t>2025</a:t>
            </a:r>
            <a:r>
              <a:rPr lang="ja-JP" altLang="en-US" sz="1600" b="1" dirty="0" smtClean="0">
                <a:solidFill>
                  <a:prstClr val="black"/>
                </a:solidFill>
                <a:latin typeface="Meiryo UI" panose="020B0604030504040204" pitchFamily="50" charset="-128"/>
                <a:ea typeface="Meiryo UI" panose="020B0604030504040204" pitchFamily="50" charset="-128"/>
              </a:rPr>
              <a:t>年のその先の大阪の未来の姿を示す、新たなビジョンを策定し、以下の両面からの取組を推進</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①スマートシティの確立など、未来社会を先取りした施策の推進（</a:t>
            </a:r>
            <a:r>
              <a:rPr lang="ja-JP" altLang="en-US" sz="1600" b="1" dirty="0" smtClean="0">
                <a:solidFill>
                  <a:prstClr val="black"/>
                </a:solidFill>
                <a:latin typeface="Meiryo UI" panose="020B0604030504040204" pitchFamily="50" charset="-128"/>
                <a:ea typeface="Meiryo UI" panose="020B0604030504040204" pitchFamily="50" charset="-128"/>
              </a:rPr>
              <a:t>バックキャスティング</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②災害に強いまつづく</a:t>
            </a:r>
            <a:r>
              <a:rPr lang="ja-JP" altLang="en-US" sz="1600" dirty="0" err="1" smtClean="0">
                <a:solidFill>
                  <a:prstClr val="black"/>
                </a:solidFill>
                <a:latin typeface="Meiryo UI" panose="020B0604030504040204" pitchFamily="50" charset="-128"/>
                <a:ea typeface="Meiryo UI" panose="020B0604030504040204" pitchFamily="50" charset="-128"/>
              </a:rPr>
              <a:t>りや</a:t>
            </a:r>
            <a:r>
              <a:rPr lang="ja-JP" altLang="en-US" sz="1600" dirty="0" smtClean="0">
                <a:solidFill>
                  <a:prstClr val="black"/>
                </a:solidFill>
                <a:latin typeface="Meiryo UI" panose="020B0604030504040204" pitchFamily="50" charset="-128"/>
                <a:ea typeface="Meiryo UI" panose="020B0604030504040204" pitchFamily="50" charset="-128"/>
              </a:rPr>
              <a:t>、ユニバーサルデザインの推進など、これまでの施策を加速（</a:t>
            </a:r>
            <a:r>
              <a:rPr lang="ja-JP" altLang="en-US" sz="1600" b="1" dirty="0" smtClean="0">
                <a:solidFill>
                  <a:prstClr val="black"/>
                </a:solidFill>
                <a:latin typeface="Meiryo UI" panose="020B0604030504040204" pitchFamily="50" charset="-128"/>
                <a:ea typeface="Meiryo UI" panose="020B0604030504040204" pitchFamily="50" charset="-128"/>
              </a:rPr>
              <a:t>フォアキャスティング</a:t>
            </a:r>
            <a:r>
              <a:rPr lang="ja-JP" altLang="en-US" sz="1600" dirty="0" smtClean="0">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ビジョン策定の趣旨</a:t>
            </a:r>
          </a:p>
        </p:txBody>
      </p:sp>
      <p:sp>
        <p:nvSpPr>
          <p:cNvPr id="4"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ja-JP" altLang="en-US" sz="1800" b="1" dirty="0" smtClean="0">
                <a:solidFill>
                  <a:prstClr val="white"/>
                </a:solidFill>
                <a:latin typeface="ＭＳ ゴシック" panose="020B0609070205080204" pitchFamily="49" charset="-128"/>
                <a:ea typeface="ＭＳ ゴシック" panose="020B0609070205080204" pitchFamily="49" charset="-128"/>
              </a:rPr>
              <a:t>１</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166802" y="2939208"/>
            <a:ext cx="1520319" cy="338554"/>
          </a:xfrm>
          <a:prstGeom prst="rect">
            <a:avLst/>
          </a:prstGeom>
          <a:solidFill>
            <a:schemeClr val="tx2"/>
          </a:solidFill>
        </p:spPr>
        <p:txBody>
          <a:bodyPr wrap="squar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rPr>
              <a:t>◆イメージ図</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3296816" y="3160181"/>
            <a:ext cx="1904164" cy="267446"/>
          </a:xfrm>
          <a:prstGeom prst="rect">
            <a:avLst/>
          </a:prstGeom>
          <a:noFill/>
        </p:spPr>
        <p:txBody>
          <a:bodyPr wrap="square" rtlCol="0">
            <a:spAutoFit/>
          </a:bodyPr>
          <a:lstStyle/>
          <a:p>
            <a:pPr algn="ctr"/>
            <a:r>
              <a:rPr kumimoji="1" lang="en-US" altLang="ja-JP" sz="1138" b="1" dirty="0" smtClean="0">
                <a:latin typeface="Meiryo UI" panose="020B0604030504040204" pitchFamily="50" charset="-128"/>
                <a:ea typeface="Meiryo UI" panose="020B0604030504040204" pitchFamily="50" charset="-128"/>
              </a:rPr>
              <a:t>【</a:t>
            </a:r>
            <a:r>
              <a:rPr kumimoji="1" lang="ja-JP" altLang="en-US" sz="1138" b="1" dirty="0" smtClean="0">
                <a:latin typeface="Meiryo UI" panose="020B0604030504040204" pitchFamily="50" charset="-128"/>
                <a:ea typeface="Meiryo UI" panose="020B0604030504040204" pitchFamily="50" charset="-128"/>
              </a:rPr>
              <a:t>万博までの取組み</a:t>
            </a:r>
            <a:r>
              <a:rPr kumimoji="1" lang="en-US" altLang="ja-JP" sz="1138" b="1" dirty="0" smtClean="0">
                <a:latin typeface="Meiryo UI" panose="020B0604030504040204" pitchFamily="50" charset="-128"/>
                <a:ea typeface="Meiryo UI" panose="020B0604030504040204" pitchFamily="50" charset="-128"/>
              </a:rPr>
              <a:t>】</a:t>
            </a:r>
            <a:endParaRPr kumimoji="1" lang="ja-JP" altLang="en-US" sz="1138"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212013" y="3144039"/>
            <a:ext cx="1904164" cy="267446"/>
          </a:xfrm>
          <a:prstGeom prst="rect">
            <a:avLst/>
          </a:prstGeom>
          <a:noFill/>
        </p:spPr>
        <p:txBody>
          <a:bodyPr wrap="square" rtlCol="0">
            <a:spAutoFit/>
          </a:bodyPr>
          <a:lstStyle/>
          <a:p>
            <a:pPr algn="ctr"/>
            <a:r>
              <a:rPr kumimoji="1" lang="en-US" altLang="ja-JP" sz="1138" b="1" dirty="0" smtClean="0">
                <a:latin typeface="Meiryo UI" panose="020B0604030504040204" pitchFamily="50" charset="-128"/>
                <a:ea typeface="Meiryo UI" panose="020B0604030504040204" pitchFamily="50" charset="-128"/>
              </a:rPr>
              <a:t>【</a:t>
            </a:r>
            <a:r>
              <a:rPr kumimoji="1" lang="ja-JP" altLang="en-US" sz="1138" b="1" dirty="0" smtClean="0">
                <a:latin typeface="Meiryo UI" panose="020B0604030504040204" pitchFamily="50" charset="-128"/>
                <a:ea typeface="Meiryo UI" panose="020B0604030504040204" pitchFamily="50" charset="-128"/>
              </a:rPr>
              <a:t>万博後の方向性</a:t>
            </a:r>
            <a:r>
              <a:rPr kumimoji="1" lang="en-US" altLang="ja-JP" sz="1138" b="1" dirty="0" smtClean="0">
                <a:latin typeface="Meiryo UI" panose="020B0604030504040204" pitchFamily="50" charset="-128"/>
                <a:ea typeface="Meiryo UI" panose="020B0604030504040204" pitchFamily="50" charset="-128"/>
              </a:rPr>
              <a:t>】</a:t>
            </a:r>
            <a:endParaRPr kumimoji="1" lang="ja-JP" altLang="en-US" sz="1138" b="1"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2"/>
          <a:stretch>
            <a:fillRect/>
          </a:stretch>
        </p:blipFill>
        <p:spPr>
          <a:xfrm>
            <a:off x="188833" y="3427627"/>
            <a:ext cx="7272808" cy="3399437"/>
          </a:xfrm>
          <a:prstGeom prst="rect">
            <a:avLst/>
          </a:prstGeom>
        </p:spPr>
      </p:pic>
      <p:sp>
        <p:nvSpPr>
          <p:cNvPr id="3" name="四角形吹き出し 2"/>
          <p:cNvSpPr/>
          <p:nvPr/>
        </p:nvSpPr>
        <p:spPr>
          <a:xfrm>
            <a:off x="7833320" y="3933056"/>
            <a:ext cx="1934952" cy="1729565"/>
          </a:xfrm>
          <a:prstGeom prst="wedgeRectCallout">
            <a:avLst>
              <a:gd name="adj1" fmla="val -80570"/>
              <a:gd name="adj2" fmla="val -11085"/>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rPr>
              <a:t>有識者ＷＧの</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lang="ja-JP" altLang="en-US" b="1" dirty="0" smtClean="0">
                <a:solidFill>
                  <a:schemeClr val="bg1"/>
                </a:solidFill>
                <a:latin typeface="Meiryo UI" panose="020B0604030504040204" pitchFamily="50" charset="-128"/>
                <a:ea typeface="Meiryo UI" panose="020B0604030504040204" pitchFamily="50" charset="-128"/>
              </a:rPr>
              <a:t>意見等を踏まえ</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lang="ja-JP" altLang="en-US" b="1" dirty="0" smtClean="0">
                <a:solidFill>
                  <a:schemeClr val="bg1"/>
                </a:solidFill>
                <a:latin typeface="Meiryo UI" panose="020B0604030504040204" pitchFamily="50" charset="-128"/>
                <a:ea typeface="Meiryo UI" panose="020B0604030504040204" pitchFamily="50" charset="-128"/>
              </a:rPr>
              <a:t>「大阪の将来像」</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lang="ja-JP" altLang="en-US" b="1" dirty="0" smtClean="0">
                <a:solidFill>
                  <a:schemeClr val="bg1"/>
                </a:solidFill>
                <a:latin typeface="Meiryo UI" panose="020B0604030504040204" pitchFamily="50" charset="-128"/>
                <a:ea typeface="Meiryo UI" panose="020B0604030504040204" pitchFamily="50" charset="-128"/>
              </a:rPr>
              <a:t>をイメージ化</a:t>
            </a:r>
            <a:endParaRPr lang="en-US" altLang="ja-JP"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80397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808270" y="1843878"/>
            <a:ext cx="3284220" cy="4648200"/>
          </a:xfrm>
          <a:prstGeom prst="rect">
            <a:avLst/>
          </a:prstGeom>
        </p:spPr>
      </p:pic>
      <p:pic>
        <p:nvPicPr>
          <p:cNvPr id="5" name="図 4"/>
          <p:cNvPicPr>
            <a:picLocks noChangeAspect="1"/>
          </p:cNvPicPr>
          <p:nvPr/>
        </p:nvPicPr>
        <p:blipFill>
          <a:blip r:embed="rId3"/>
          <a:stretch>
            <a:fillRect/>
          </a:stretch>
        </p:blipFill>
        <p:spPr>
          <a:xfrm>
            <a:off x="5283858" y="4676273"/>
            <a:ext cx="1836420" cy="1836420"/>
          </a:xfrm>
          <a:prstGeom prst="rect">
            <a:avLst/>
          </a:prstGeom>
        </p:spPr>
      </p:pic>
      <p:sp>
        <p:nvSpPr>
          <p:cNvPr id="4" name="テキスト ボックス 3"/>
          <p:cNvSpPr txBox="1"/>
          <p:nvPr/>
        </p:nvSpPr>
        <p:spPr>
          <a:xfrm>
            <a:off x="1534614" y="4629165"/>
            <a:ext cx="3331321" cy="1931278"/>
          </a:xfrm>
          <a:prstGeom prst="rect">
            <a:avLst/>
          </a:prstGeom>
          <a:noFill/>
          <a:ln w="6350">
            <a:solidFill>
              <a:schemeClr val="tx1">
                <a:lumMod val="65000"/>
                <a:lumOff val="35000"/>
              </a:schemeClr>
            </a:solidFill>
          </a:ln>
        </p:spPr>
        <p:txBody>
          <a:bodyPr wrap="square" lIns="36000" tIns="36000" rIns="0" bIns="0" rtlCol="0">
            <a:noAutofit/>
          </a:bodyPr>
          <a:lstStyle/>
          <a:p>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大阪府（南部）</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636011" y="4134999"/>
            <a:ext cx="3915806" cy="2434261"/>
          </a:xfrm>
          <a:prstGeom prst="rect">
            <a:avLst/>
          </a:prstGeom>
          <a:noFill/>
          <a:ln w="6350">
            <a:solidFill>
              <a:schemeClr val="tx1">
                <a:lumMod val="65000"/>
                <a:lumOff val="35000"/>
              </a:schemeClr>
            </a:solidFill>
          </a:ln>
        </p:spPr>
        <p:txBody>
          <a:bodyPr wrap="square" lIns="36000" tIns="36000" rIns="0" bIns="0" rtlCol="0">
            <a:noAutofit/>
          </a:bodyPr>
          <a:lstStyle/>
          <a:p>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3193" y="1072481"/>
            <a:ext cx="4972570" cy="2134855"/>
          </a:xfrm>
          <a:prstGeom prst="rect">
            <a:avLst/>
          </a:prstGeom>
          <a:noFill/>
          <a:ln w="6350">
            <a:solidFill>
              <a:schemeClr val="tx1">
                <a:lumMod val="65000"/>
                <a:lumOff val="35000"/>
              </a:schemeClr>
            </a:solidFill>
          </a:ln>
        </p:spPr>
        <p:txBody>
          <a:bodyPr wrap="square" lIns="36000" tIns="36000" rIns="0" bIns="0" rtlCol="0">
            <a:noAutofit/>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北大阪</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623193" y="3362099"/>
            <a:ext cx="2292331" cy="1246923"/>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pPr>
              <a:lnSpc>
                <a:spcPct val="150000"/>
              </a:lnSpc>
            </a:pPr>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神戸市</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・理化学研究所</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・スーパーコンピューター「京」</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・先端医療センター</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神戸臨床研究情報</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・次世代バイオ医薬品製造</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技術</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組合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GMP</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施設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a:stCxn id="8" idx="3"/>
            <a:endCxn id="10" idx="2"/>
          </p:cNvCxnSpPr>
          <p:nvPr/>
        </p:nvCxnSpPr>
        <p:spPr>
          <a:xfrm>
            <a:off x="2915524" y="3985561"/>
            <a:ext cx="259649" cy="7918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円/楕円 248"/>
          <p:cNvSpPr/>
          <p:nvPr/>
        </p:nvSpPr>
        <p:spPr>
          <a:xfrm>
            <a:off x="3175173" y="402172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p:cNvSpPr txBox="1"/>
          <p:nvPr/>
        </p:nvSpPr>
        <p:spPr>
          <a:xfrm>
            <a:off x="6638574" y="1563813"/>
            <a:ext cx="2096268" cy="1045371"/>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pPr>
              <a:lnSpc>
                <a:spcPct val="150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京都市</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・京都大学　</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京都大学</a:t>
            </a:r>
            <a:r>
              <a:rPr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細胞研究所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・京都府立医科大学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・京都高度技術研究所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・京都リサーチパーク</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a:stCxn id="11" idx="1"/>
            <a:endCxn id="13" idx="7"/>
          </p:cNvCxnSpPr>
          <p:nvPr/>
        </p:nvCxnSpPr>
        <p:spPr>
          <a:xfrm flipH="1" flipV="1">
            <a:off x="5709439" y="2072216"/>
            <a:ext cx="929135" cy="142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円/楕円 251"/>
          <p:cNvSpPr/>
          <p:nvPr/>
        </p:nvSpPr>
        <p:spPr>
          <a:xfrm>
            <a:off x="5636011" y="205961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p:cNvSpPr txBox="1"/>
          <p:nvPr/>
        </p:nvSpPr>
        <p:spPr>
          <a:xfrm>
            <a:off x="6648928" y="2687097"/>
            <a:ext cx="2085914" cy="1029935"/>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r>
              <a:rPr lang="ja-JP" altLang="en-US" sz="900" b="1" dirty="0" err="1" smtClean="0">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学研都市</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けいはんな</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オープンイノベーションセンター</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・奈良先端科学技術大学院大学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国際電気通信基礎技術研究所 </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(ATR) </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情報通信研究</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機構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NICT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量子科学技術研究開発機構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a:stCxn id="14" idx="1"/>
            <a:endCxn id="16" idx="7"/>
          </p:cNvCxnSpPr>
          <p:nvPr/>
        </p:nvCxnSpPr>
        <p:spPr>
          <a:xfrm flipH="1">
            <a:off x="5662262" y="3202065"/>
            <a:ext cx="986666" cy="24728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円/楕円 254"/>
          <p:cNvSpPr/>
          <p:nvPr/>
        </p:nvSpPr>
        <p:spPr>
          <a:xfrm>
            <a:off x="5501723" y="3426749"/>
            <a:ext cx="188083" cy="154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255"/>
          <p:cNvSpPr/>
          <p:nvPr/>
        </p:nvSpPr>
        <p:spPr>
          <a:xfrm>
            <a:off x="4585318" y="497616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円/楕円 256"/>
          <p:cNvSpPr/>
          <p:nvPr/>
        </p:nvSpPr>
        <p:spPr>
          <a:xfrm>
            <a:off x="4366830" y="463326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円/楕円 257"/>
          <p:cNvSpPr/>
          <p:nvPr/>
        </p:nvSpPr>
        <p:spPr>
          <a:xfrm>
            <a:off x="3532799" y="530967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258"/>
          <p:cNvSpPr/>
          <p:nvPr/>
        </p:nvSpPr>
        <p:spPr>
          <a:xfrm>
            <a:off x="4086594" y="5169061"/>
            <a:ext cx="90079"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 name="直線コネクタ 20"/>
          <p:cNvCxnSpPr>
            <a:stCxn id="25" idx="0"/>
            <a:endCxn id="17" idx="3"/>
          </p:cNvCxnSpPr>
          <p:nvPr/>
        </p:nvCxnSpPr>
        <p:spPr>
          <a:xfrm flipV="1">
            <a:off x="4296653" y="5049594"/>
            <a:ext cx="301263" cy="1259726"/>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81" idx="3"/>
            <a:endCxn id="19" idx="3"/>
          </p:cNvCxnSpPr>
          <p:nvPr/>
        </p:nvCxnSpPr>
        <p:spPr>
          <a:xfrm flipV="1">
            <a:off x="2662731" y="5383105"/>
            <a:ext cx="882666" cy="474276"/>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27" idx="3"/>
            <a:endCxn id="18" idx="2"/>
          </p:cNvCxnSpPr>
          <p:nvPr/>
        </p:nvCxnSpPr>
        <p:spPr>
          <a:xfrm flipV="1">
            <a:off x="2662731" y="4676274"/>
            <a:ext cx="1704099" cy="83485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26" idx="3"/>
            <a:endCxn id="20" idx="3"/>
          </p:cNvCxnSpPr>
          <p:nvPr/>
        </p:nvCxnSpPr>
        <p:spPr>
          <a:xfrm flipV="1">
            <a:off x="2662730" y="5242490"/>
            <a:ext cx="1437056" cy="99348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712313" y="6309320"/>
            <a:ext cx="1168679"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近畿大学（医学部）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640631" y="6112864"/>
            <a:ext cx="1022099" cy="246221"/>
          </a:xfrm>
          <a:prstGeom prst="rect">
            <a:avLst/>
          </a:prstGeom>
          <a:noFill/>
        </p:spPr>
        <p:txBody>
          <a:bodyPr wrap="square" lIns="0" tIns="0" rIns="0" bIns="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大阪産業技術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（本部・和泉センター</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テキスト ボックス 26"/>
          <p:cNvSpPr txBox="1"/>
          <p:nvPr/>
        </p:nvSpPr>
        <p:spPr>
          <a:xfrm>
            <a:off x="1735580" y="5449569"/>
            <a:ext cx="927151" cy="123111"/>
          </a:xfrm>
          <a:prstGeom prst="rect">
            <a:avLst/>
          </a:prstGeom>
          <a:noFill/>
        </p:spPr>
        <p:txBody>
          <a:bodyPr wrap="square" lIns="0" tIns="0" rIns="0" bIns="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3961945" y="3604084"/>
            <a:ext cx="853787" cy="734086"/>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左矢印 28"/>
          <p:cNvSpPr/>
          <p:nvPr/>
        </p:nvSpPr>
        <p:spPr>
          <a:xfrm rot="13071465">
            <a:off x="4875651" y="4411927"/>
            <a:ext cx="416782" cy="212274"/>
          </a:xfrm>
          <a:prstGeom prst="leftArrow">
            <a:avLst>
              <a:gd name="adj1" fmla="val 50000"/>
              <a:gd name="adj2" fmla="val 68468"/>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5322104" y="4155010"/>
            <a:ext cx="3801908" cy="2251311"/>
            <a:chOff x="1961018" y="1851510"/>
            <a:chExt cx="3003746" cy="1778677"/>
          </a:xfrm>
        </p:grpSpPr>
        <p:grpSp>
          <p:nvGrpSpPr>
            <p:cNvPr id="31" name="グループ化 30"/>
            <p:cNvGrpSpPr/>
            <p:nvPr/>
          </p:nvGrpSpPr>
          <p:grpSpPr>
            <a:xfrm>
              <a:off x="2666955" y="1851510"/>
              <a:ext cx="2297809" cy="1778677"/>
              <a:chOff x="2666955" y="1851510"/>
              <a:chExt cx="2297809" cy="1778677"/>
            </a:xfrm>
          </p:grpSpPr>
          <p:grpSp>
            <p:nvGrpSpPr>
              <p:cNvPr id="33" name="グループ化 32"/>
              <p:cNvGrpSpPr/>
              <p:nvPr/>
            </p:nvGrpSpPr>
            <p:grpSpPr>
              <a:xfrm>
                <a:off x="2666955" y="2024891"/>
                <a:ext cx="2297809" cy="1605296"/>
                <a:chOff x="3721565" y="1033446"/>
                <a:chExt cx="2297809" cy="1605296"/>
              </a:xfrm>
            </p:grpSpPr>
            <p:cxnSp>
              <p:nvCxnSpPr>
                <p:cNvPr id="37" name="直線コネクタ 36"/>
                <p:cNvCxnSpPr>
                  <a:stCxn id="39" idx="1"/>
                  <a:endCxn id="38" idx="6"/>
                </p:cNvCxnSpPr>
                <p:nvPr/>
              </p:nvCxnSpPr>
              <p:spPr>
                <a:xfrm flipH="1">
                  <a:off x="4063903" y="1773891"/>
                  <a:ext cx="461472" cy="10895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円/楕円 304"/>
                <p:cNvSpPr/>
                <p:nvPr/>
              </p:nvSpPr>
              <p:spPr>
                <a:xfrm>
                  <a:off x="3995936" y="1848865"/>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テキスト ボックス 38"/>
                <p:cNvSpPr txBox="1"/>
                <p:nvPr/>
              </p:nvSpPr>
              <p:spPr>
                <a:xfrm>
                  <a:off x="4525375" y="1725259"/>
                  <a:ext cx="1382988" cy="97265"/>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阪</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研究所</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（森之宮センター）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0" name="直線コネクタ 39"/>
                <p:cNvCxnSpPr>
                  <a:stCxn id="42" idx="1"/>
                  <a:endCxn id="41" idx="0"/>
                </p:cNvCxnSpPr>
                <p:nvPr/>
              </p:nvCxnSpPr>
              <p:spPr>
                <a:xfrm flipH="1">
                  <a:off x="3923088" y="1508829"/>
                  <a:ext cx="602287" cy="3441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円/楕円 307"/>
                <p:cNvSpPr/>
                <p:nvPr/>
              </p:nvSpPr>
              <p:spPr>
                <a:xfrm>
                  <a:off x="3889104" y="1852984"/>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テキスト ボックス 41"/>
                <p:cNvSpPr txBox="1"/>
                <p:nvPr/>
              </p:nvSpPr>
              <p:spPr>
                <a:xfrm>
                  <a:off x="4525375" y="1385718"/>
                  <a:ext cx="1096454"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大阪府立病院機構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（大阪国際がんセンター）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3" name="直線コネクタ 42"/>
                <p:cNvCxnSpPr>
                  <a:stCxn id="45" idx="1"/>
                </p:cNvCxnSpPr>
                <p:nvPr/>
              </p:nvCxnSpPr>
              <p:spPr>
                <a:xfrm flipH="1">
                  <a:off x="3863503" y="2270624"/>
                  <a:ext cx="661872" cy="11154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円/楕円 310"/>
                <p:cNvSpPr/>
                <p:nvPr/>
              </p:nvSpPr>
              <p:spPr>
                <a:xfrm>
                  <a:off x="3813008" y="2338926"/>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テキスト ボックス 44"/>
                <p:cNvSpPr txBox="1"/>
                <p:nvPr/>
              </p:nvSpPr>
              <p:spPr>
                <a:xfrm>
                  <a:off x="4525375" y="2147513"/>
                  <a:ext cx="1493999"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大阪府立病院機構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（大阪急性期・総合医療センター）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6" name="直線コネクタ 45"/>
                <p:cNvCxnSpPr>
                  <a:stCxn id="34" idx="2"/>
                </p:cNvCxnSpPr>
                <p:nvPr/>
              </p:nvCxnSpPr>
              <p:spPr>
                <a:xfrm flipH="1">
                  <a:off x="3733154" y="1033446"/>
                  <a:ext cx="768205" cy="72170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円/楕円 313"/>
                <p:cNvSpPr/>
                <p:nvPr/>
              </p:nvSpPr>
              <p:spPr>
                <a:xfrm>
                  <a:off x="3721565" y="1727513"/>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8" name="直線コネクタ 47"/>
                <p:cNvCxnSpPr>
                  <a:stCxn id="50" idx="1"/>
                  <a:endCxn id="49" idx="6"/>
                </p:cNvCxnSpPr>
                <p:nvPr/>
              </p:nvCxnSpPr>
              <p:spPr>
                <a:xfrm flipH="1" flipV="1">
                  <a:off x="3890485" y="2540136"/>
                  <a:ext cx="669293" cy="3705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円/楕円 315"/>
                <p:cNvSpPr/>
                <p:nvPr/>
              </p:nvSpPr>
              <p:spPr>
                <a:xfrm>
                  <a:off x="3822518" y="2506152"/>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テキスト ボックス 49"/>
                <p:cNvSpPr txBox="1"/>
                <p:nvPr/>
              </p:nvSpPr>
              <p:spPr>
                <a:xfrm>
                  <a:off x="4559778" y="2515631"/>
                  <a:ext cx="615553" cy="12311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大阪市立大学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4525375" y="1983759"/>
                  <a:ext cx="891597" cy="97265"/>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大阪市立大学（医学部）</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2" name="直線コネクタ 51"/>
                <p:cNvCxnSpPr>
                  <a:stCxn id="51" idx="1"/>
                  <a:endCxn id="83" idx="6"/>
                </p:cNvCxnSpPr>
                <p:nvPr/>
              </p:nvCxnSpPr>
              <p:spPr>
                <a:xfrm flipH="1">
                  <a:off x="3883539" y="2032392"/>
                  <a:ext cx="641836" cy="15237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3" name="円/楕円 126"/>
                <p:cNvSpPr/>
                <p:nvPr/>
              </p:nvSpPr>
              <p:spPr>
                <a:xfrm>
                  <a:off x="3995936" y="1876681"/>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テキスト ボックス 53"/>
                <p:cNvSpPr txBox="1"/>
                <p:nvPr/>
              </p:nvSpPr>
              <p:spPr>
                <a:xfrm>
                  <a:off x="4525375" y="1852186"/>
                  <a:ext cx="891597" cy="97265"/>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大阪健康安全基盤研究所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4" name="右大かっこ 33"/>
              <p:cNvSpPr/>
              <p:nvPr/>
            </p:nvSpPr>
            <p:spPr>
              <a:xfrm flipH="1" flipV="1">
                <a:off x="3446749" y="1851510"/>
                <a:ext cx="45719" cy="346762"/>
              </a:xfrm>
              <a:prstGeom prst="righ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2" name="テキスト ボックス 31"/>
            <p:cNvSpPr txBox="1"/>
            <p:nvPr/>
          </p:nvSpPr>
          <p:spPr>
            <a:xfrm>
              <a:off x="1961018" y="2274663"/>
              <a:ext cx="434894" cy="153888"/>
            </a:xfrm>
            <a:prstGeom prst="rect">
              <a:avLst/>
            </a:prstGeom>
            <a:solidFill>
              <a:schemeClr val="bg1"/>
            </a:solidFill>
          </p:spPr>
          <p:txBody>
            <a:bodyPr wrap="square" lIns="0" tIns="0" rIns="0" bIns="0"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55" name="直線コネクタ 54"/>
          <p:cNvCxnSpPr>
            <a:stCxn id="57" idx="2"/>
            <a:endCxn id="56" idx="7"/>
          </p:cNvCxnSpPr>
          <p:nvPr/>
        </p:nvCxnSpPr>
        <p:spPr>
          <a:xfrm>
            <a:off x="4452858" y="1809511"/>
            <a:ext cx="132460" cy="141897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円/楕円 270"/>
          <p:cNvSpPr/>
          <p:nvPr/>
        </p:nvSpPr>
        <p:spPr>
          <a:xfrm>
            <a:off x="4511890" y="321588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テキスト ボックス 56"/>
          <p:cNvSpPr txBox="1"/>
          <p:nvPr/>
        </p:nvSpPr>
        <p:spPr>
          <a:xfrm>
            <a:off x="4193150" y="1653687"/>
            <a:ext cx="519413"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大阪大学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8" name="直線コネクタ 57"/>
          <p:cNvCxnSpPr>
            <a:stCxn id="60" idx="2"/>
            <a:endCxn id="59" idx="0"/>
          </p:cNvCxnSpPr>
          <p:nvPr/>
        </p:nvCxnSpPr>
        <p:spPr>
          <a:xfrm flipH="1">
            <a:off x="5041030" y="1835931"/>
            <a:ext cx="189131" cy="139793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9" name="円/楕円 273"/>
          <p:cNvSpPr/>
          <p:nvPr/>
        </p:nvSpPr>
        <p:spPr>
          <a:xfrm>
            <a:off x="4998016" y="323386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0" name="テキスト ボックス 59"/>
          <p:cNvSpPr txBox="1"/>
          <p:nvPr/>
        </p:nvSpPr>
        <p:spPr>
          <a:xfrm>
            <a:off x="4840600" y="1680106"/>
            <a:ext cx="779119"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関西医科大学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1" name="直線コネクタ 60"/>
          <p:cNvCxnSpPr>
            <a:stCxn id="63" idx="2"/>
            <a:endCxn id="62" idx="2"/>
          </p:cNvCxnSpPr>
          <p:nvPr/>
        </p:nvCxnSpPr>
        <p:spPr>
          <a:xfrm>
            <a:off x="4784395" y="1581893"/>
            <a:ext cx="127976" cy="149599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2" name="円/楕円 276"/>
          <p:cNvSpPr/>
          <p:nvPr/>
        </p:nvSpPr>
        <p:spPr>
          <a:xfrm>
            <a:off x="4912371" y="303487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3" name="テキスト ボックス 62"/>
          <p:cNvSpPr txBox="1"/>
          <p:nvPr/>
        </p:nvSpPr>
        <p:spPr>
          <a:xfrm>
            <a:off x="4039726" y="1335672"/>
            <a:ext cx="1489338" cy="246221"/>
          </a:xfrm>
          <a:prstGeom prst="rect">
            <a:avLst/>
          </a:prstGeom>
          <a:noFill/>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医科大学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BNCT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共同医療センター</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4" name="直線コネクタ 63"/>
          <p:cNvCxnSpPr>
            <a:stCxn id="79" idx="3"/>
            <a:endCxn id="65" idx="1"/>
          </p:cNvCxnSpPr>
          <p:nvPr/>
        </p:nvCxnSpPr>
        <p:spPr>
          <a:xfrm>
            <a:off x="2796450" y="1647320"/>
            <a:ext cx="1682675" cy="135726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5" name="円/楕円 279"/>
          <p:cNvSpPr/>
          <p:nvPr/>
        </p:nvSpPr>
        <p:spPr>
          <a:xfrm>
            <a:off x="4466526" y="299198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6" name="直線コネクタ 65"/>
          <p:cNvCxnSpPr>
            <a:stCxn id="68" idx="3"/>
            <a:endCxn id="67" idx="2"/>
          </p:cNvCxnSpPr>
          <p:nvPr/>
        </p:nvCxnSpPr>
        <p:spPr>
          <a:xfrm>
            <a:off x="2810605" y="2486992"/>
            <a:ext cx="1598041" cy="74882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7" name="円/楕円 281"/>
          <p:cNvSpPr/>
          <p:nvPr/>
        </p:nvSpPr>
        <p:spPr>
          <a:xfrm>
            <a:off x="4408646" y="319279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テキスト ボックス 67"/>
          <p:cNvSpPr txBox="1"/>
          <p:nvPr/>
        </p:nvSpPr>
        <p:spPr>
          <a:xfrm>
            <a:off x="1268598" y="2409080"/>
            <a:ext cx="1542007"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千里ライフサイエンス振興財団</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9" name="直線コネクタ 68"/>
          <p:cNvCxnSpPr>
            <a:endCxn id="70" idx="2"/>
          </p:cNvCxnSpPr>
          <p:nvPr/>
        </p:nvCxnSpPr>
        <p:spPr>
          <a:xfrm>
            <a:off x="2810604" y="2270968"/>
            <a:ext cx="1572617" cy="90864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円/楕円 284"/>
          <p:cNvSpPr/>
          <p:nvPr/>
        </p:nvSpPr>
        <p:spPr>
          <a:xfrm>
            <a:off x="4383221" y="313659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円/楕円 286"/>
          <p:cNvSpPr/>
          <p:nvPr/>
        </p:nvSpPr>
        <p:spPr>
          <a:xfrm>
            <a:off x="4117202" y="320344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3" name="直線コネクタ 72"/>
          <p:cNvCxnSpPr>
            <a:stCxn id="74" idx="3"/>
            <a:endCxn id="72" idx="2"/>
          </p:cNvCxnSpPr>
          <p:nvPr/>
        </p:nvCxnSpPr>
        <p:spPr>
          <a:xfrm>
            <a:off x="2783652" y="2781369"/>
            <a:ext cx="1333550" cy="46509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1602799" y="2625545"/>
            <a:ext cx="1180853" cy="311647"/>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産業技術総合研究所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関西センター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円/楕円 289"/>
          <p:cNvSpPr/>
          <p:nvPr/>
        </p:nvSpPr>
        <p:spPr>
          <a:xfrm>
            <a:off x="4423512" y="325923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6" name="直線コネクタ 75"/>
          <p:cNvCxnSpPr>
            <a:endCxn id="75" idx="2"/>
          </p:cNvCxnSpPr>
          <p:nvPr/>
        </p:nvCxnSpPr>
        <p:spPr>
          <a:xfrm>
            <a:off x="2841087" y="3083161"/>
            <a:ext cx="1582425" cy="2190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777638" y="1491496"/>
            <a:ext cx="2018812" cy="428714"/>
            <a:chOff x="2092271" y="1771888"/>
            <a:chExt cx="1594988" cy="338711"/>
          </a:xfrm>
        </p:grpSpPr>
        <p:sp>
          <p:nvSpPr>
            <p:cNvPr id="79" name="テキスト ボックス 78"/>
            <p:cNvSpPr txBox="1"/>
            <p:nvPr/>
          </p:nvSpPr>
          <p:spPr>
            <a:xfrm>
              <a:off x="2092271" y="1771888"/>
              <a:ext cx="1594988"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・彩都（バイオインキュベーション施設）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・医療</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基盤・健康・栄養研究所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右大かっこ 79"/>
            <p:cNvSpPr/>
            <p:nvPr/>
          </p:nvSpPr>
          <p:spPr>
            <a:xfrm flipV="1">
              <a:off x="3623196" y="1822599"/>
              <a:ext cx="45719" cy="288000"/>
            </a:xfrm>
            <a:prstGeom prst="righ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81" name="テキスト ボックス 80"/>
          <p:cNvSpPr txBox="1"/>
          <p:nvPr/>
        </p:nvSpPr>
        <p:spPr>
          <a:xfrm>
            <a:off x="1568624" y="5735284"/>
            <a:ext cx="1094107" cy="244193"/>
          </a:xfrm>
          <a:prstGeom prst="rect">
            <a:avLst/>
          </a:prstGeom>
          <a:noFill/>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（獣医臨床センター）</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2339426" y="692696"/>
            <a:ext cx="5137763" cy="307777"/>
          </a:xfrm>
          <a:prstGeom prst="rect">
            <a:avLst/>
          </a:prstGeom>
          <a:noFill/>
        </p:spPr>
        <p:txBody>
          <a:bodyPr wrap="square"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大阪・関西のライフサイエンスクラスター</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83" name="円/楕円 101"/>
          <p:cNvSpPr/>
          <p:nvPr/>
        </p:nvSpPr>
        <p:spPr>
          <a:xfrm>
            <a:off x="6334611" y="578870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4" name="円/楕円 82"/>
          <p:cNvSpPr/>
          <p:nvPr/>
        </p:nvSpPr>
        <p:spPr>
          <a:xfrm>
            <a:off x="3728864" y="5503213"/>
            <a:ext cx="90079"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6" name="直線コネクタ 85"/>
          <p:cNvCxnSpPr>
            <a:endCxn id="84" idx="4"/>
          </p:cNvCxnSpPr>
          <p:nvPr/>
        </p:nvCxnSpPr>
        <p:spPr>
          <a:xfrm flipV="1">
            <a:off x="3195798" y="5589240"/>
            <a:ext cx="578106" cy="81299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1268598" y="1936506"/>
            <a:ext cx="1527852" cy="123111"/>
          </a:xfrm>
          <a:prstGeom prst="rect">
            <a:avLst/>
          </a:prstGeom>
          <a:noFill/>
        </p:spPr>
        <p:txBody>
          <a:bodyPr wrap="squar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8" name="直線コネクタ 87"/>
          <p:cNvCxnSpPr>
            <a:stCxn id="87" idx="3"/>
            <a:endCxn id="89" idx="0"/>
          </p:cNvCxnSpPr>
          <p:nvPr/>
        </p:nvCxnSpPr>
        <p:spPr>
          <a:xfrm>
            <a:off x="2796450" y="1998062"/>
            <a:ext cx="1741237" cy="119278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円/楕円 94"/>
          <p:cNvSpPr/>
          <p:nvPr/>
        </p:nvSpPr>
        <p:spPr>
          <a:xfrm>
            <a:off x="4494673" y="319085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0" name="直線コネクタ 89"/>
          <p:cNvCxnSpPr>
            <a:stCxn id="54" idx="1"/>
            <a:endCxn id="53" idx="5"/>
          </p:cNvCxnSpPr>
          <p:nvPr/>
        </p:nvCxnSpPr>
        <p:spPr>
          <a:xfrm flipH="1">
            <a:off x="6636331" y="5472315"/>
            <a:ext cx="596693" cy="4287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30714" y="-9951"/>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世界的なライフサイエンスクラスターの形成</a:t>
            </a:r>
          </a:p>
        </p:txBody>
      </p:sp>
      <p:sp>
        <p:nvSpPr>
          <p:cNvPr id="91"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30</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93" name="テキスト ボックス 92"/>
          <p:cNvSpPr txBox="1"/>
          <p:nvPr/>
        </p:nvSpPr>
        <p:spPr>
          <a:xfrm>
            <a:off x="2662731" y="6402233"/>
            <a:ext cx="1454471" cy="123111"/>
          </a:xfrm>
          <a:prstGeom prst="rect">
            <a:avLst/>
          </a:prstGeom>
          <a:noFill/>
        </p:spPr>
        <p:txBody>
          <a:bodyPr wrap="square" lIns="0" tIns="0" rIns="0" bIns="0" rtlCol="0">
            <a:spAutoFit/>
          </a:bodyPr>
          <a:lstStyle/>
          <a:p>
            <a:r>
              <a:rPr lang="zh-CN" altLang="en-US" sz="800" dirty="0">
                <a:latin typeface="Meiryo UI" panose="020B0604030504040204" pitchFamily="50" charset="-128"/>
                <a:ea typeface="Meiryo UI" panose="020B0604030504040204" pitchFamily="50" charset="-128"/>
                <a:cs typeface="Meiryo UI" panose="020B0604030504040204" pitchFamily="50" charset="-128"/>
              </a:rPr>
              <a:t>京都大学複合原子力科学研究所</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93"/>
          <p:cNvSpPr txBox="1"/>
          <p:nvPr/>
        </p:nvSpPr>
        <p:spPr>
          <a:xfrm>
            <a:off x="1327274" y="2107023"/>
            <a:ext cx="1178208"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・国立循環器病研究センター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・国立健康・栄養研究所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右大かっこ 94"/>
          <p:cNvSpPr/>
          <p:nvPr/>
        </p:nvSpPr>
        <p:spPr>
          <a:xfrm flipV="1">
            <a:off x="2715364" y="2098806"/>
            <a:ext cx="49826" cy="263113"/>
          </a:xfrm>
          <a:prstGeom prst="rightBracket">
            <a:avLst/>
          </a:pr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テキスト ボックス 95"/>
          <p:cNvSpPr txBox="1"/>
          <p:nvPr/>
        </p:nvSpPr>
        <p:spPr>
          <a:xfrm>
            <a:off x="1254443" y="2927336"/>
            <a:ext cx="1340110"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理化学研究所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（生命機能科学研究センター）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96"/>
          <p:cNvSpPr txBox="1"/>
          <p:nvPr/>
        </p:nvSpPr>
        <p:spPr>
          <a:xfrm>
            <a:off x="7233024" y="4144821"/>
            <a:ext cx="2087111" cy="36933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AMED</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創薬支部戦略部西日本統括部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PMDA</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）関西支部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61856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15552" y="-727"/>
            <a:ext cx="9978418"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n-cs"/>
              </a:rPr>
              <a:t>未来医療国際拠点と北大阪健康医療都市</a:t>
            </a:r>
          </a:p>
        </p:txBody>
      </p:sp>
      <p:sp>
        <p:nvSpPr>
          <p:cNvPr id="45" name="角丸四角形 44"/>
          <p:cNvSpPr/>
          <p:nvPr/>
        </p:nvSpPr>
        <p:spPr>
          <a:xfrm>
            <a:off x="71946" y="479894"/>
            <a:ext cx="9785445" cy="1198306"/>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〇中之島４丁目において、最先端</a:t>
            </a:r>
            <a:r>
              <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の「未来医療」の産業化及び国内外の患者への「未来医療」の</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提供</a:t>
            </a:r>
            <a:endPar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に</a:t>
            </a:r>
            <a:r>
              <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よる国際貢献を推進</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する</a:t>
            </a:r>
            <a:r>
              <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「未来医療国際拠点」の形成を</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めざす。</a:t>
            </a:r>
            <a:endPar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〇北大阪健康医療都市（健都）のコンセプトである「健康・医療」関連企業等の集積に向けた</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取組み</a:t>
            </a:r>
            <a:endPar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を</a:t>
            </a:r>
            <a:r>
              <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、地元市や国立循環器病研究</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センター等と</a:t>
            </a:r>
            <a:r>
              <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一体となって</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推進。</a:t>
            </a:r>
            <a:endPar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cxnSp>
        <p:nvCxnSpPr>
          <p:cNvPr id="58" name="曲線コネクタ 57"/>
          <p:cNvCxnSpPr/>
          <p:nvPr/>
        </p:nvCxnSpPr>
        <p:spPr>
          <a:xfrm rot="10800000" flipV="1">
            <a:off x="3023840" y="2321565"/>
            <a:ext cx="2592291" cy="2088185"/>
          </a:xfrm>
          <a:prstGeom prst="curvedConnector3">
            <a:avLst>
              <a:gd name="adj1" fmla="val 50000"/>
            </a:avLst>
          </a:prstGeom>
          <a:ln>
            <a:headEnd type="triangle"/>
            <a:tailEnd type="triangle"/>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0" name="スライド番号プレースホルダー 1"/>
          <p:cNvSpPr txBox="1">
            <a:spLocks/>
          </p:cNvSpPr>
          <p:nvPr/>
        </p:nvSpPr>
        <p:spPr>
          <a:xfrm>
            <a:off x="9369110" y="653859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31</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49" name="テキスト ボックス 48"/>
          <p:cNvSpPr txBox="1"/>
          <p:nvPr/>
        </p:nvSpPr>
        <p:spPr>
          <a:xfrm>
            <a:off x="5890049" y="4299955"/>
            <a:ext cx="1886321" cy="232692"/>
          </a:xfrm>
          <a:prstGeom prst="rect">
            <a:avLst/>
          </a:prstGeom>
          <a:noFill/>
        </p:spPr>
        <p:txBody>
          <a:bodyPr wrap="square" rtlCol="0">
            <a:spAutoFit/>
          </a:bodyPr>
          <a:lstStyle/>
          <a:p>
            <a:pPr marL="180975" marR="0" lvl="0" indent="-180975" algn="l" defTabSz="913765" rtl="0" eaLnBrk="1" fontAlgn="auto" latinLnBrk="0" hangingPunct="1">
              <a:lnSpc>
                <a:spcPct val="114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優先交渉権者からの提案時期</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150985" y="1853194"/>
            <a:ext cx="9558336" cy="909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■未来</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医療国際拠点　</a:t>
            </a:r>
            <a:endParaRPr kumimoji="1" lang="en-US" altLang="ja-JP" sz="16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ts val="1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・府・市・経済三団体による協議会において、基本</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計画（案）を策定。（</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2018.3</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・市において、拠点</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の整備・運営事業の優先</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交渉権者を</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決定</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2019.1</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・府において、拠点全体を</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オーガナイズする</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、未来医療推</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進機構の設立</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準備を推進</a:t>
            </a: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31185" y="4696328"/>
            <a:ext cx="5074062" cy="1989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a:t>
            </a:r>
            <a:endParaRPr kumimoji="1" lang="en-US" altLang="ja-JP" sz="1600" b="0" i="0" u="none" strike="dbl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ts val="1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・「健康・医療」をコンセプトとするクラスター形成推進。</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・国立</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循環器病研究</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センター（国循）移転（</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2019.7</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・国立健康・栄養研究所（健栄研）の移転決定。</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・健栄研の</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移転決定も踏まえ、健都内外との連携について検討を進めるため、 </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健都</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クラスター推進協</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議会</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」に、国循や地元市に加え、新たに厚生労働</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省、</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国研</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医薬</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基盤・健康・栄養研究所が</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参画（</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2018.6</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・健栄研の</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移転先となる</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アライアンス棟整備・運営事業者の公募開始</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2019.3</a:t>
            </a:r>
            <a:r>
              <a:rPr kumimoji="1" lang="ja-JP" altLang="en-US" sz="1200" b="0" i="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吹田市）。</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16" name="テキスト ボックス 15"/>
          <p:cNvSpPr txBox="1"/>
          <p:nvPr/>
        </p:nvSpPr>
        <p:spPr>
          <a:xfrm>
            <a:off x="7857331" y="4264231"/>
            <a:ext cx="1886321" cy="232692"/>
          </a:xfrm>
          <a:prstGeom prst="rect">
            <a:avLst/>
          </a:prstGeom>
          <a:noFill/>
        </p:spPr>
        <p:txBody>
          <a:bodyPr wrap="square" rtlCol="0">
            <a:spAutoFit/>
          </a:bodyPr>
          <a:lstStyle/>
          <a:p>
            <a:pPr marL="180975" marR="0" lvl="0" indent="-180975" algn="l" defTabSz="913765" rtl="0" eaLnBrk="1" fontAlgn="auto" latinLnBrk="0" hangingPunct="1">
              <a:lnSpc>
                <a:spcPct val="114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優先交渉権者からの提案による外観</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3425" y="1786946"/>
            <a:ext cx="9751188" cy="2709129"/>
          </a:xfrm>
          <a:prstGeom prst="rect">
            <a:avLst/>
          </a:prstGeom>
          <a:noFill/>
          <a:ln w="254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9" name="正方形/長方形 18"/>
          <p:cNvSpPr/>
          <p:nvPr/>
        </p:nvSpPr>
        <p:spPr>
          <a:xfrm>
            <a:off x="73425" y="4549049"/>
            <a:ext cx="9751188" cy="2274832"/>
          </a:xfrm>
          <a:prstGeom prst="rect">
            <a:avLst/>
          </a:prstGeom>
          <a:noFill/>
          <a:ln w="254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2122" y="2817721"/>
            <a:ext cx="1318260" cy="1447800"/>
          </a:xfrm>
          <a:prstGeom prst="rect">
            <a:avLst/>
          </a:prstGeom>
        </p:spPr>
      </p:pic>
      <p:pic>
        <p:nvPicPr>
          <p:cNvPr id="5" name="図 4"/>
          <p:cNvPicPr>
            <a:picLocks noChangeAspect="1"/>
          </p:cNvPicPr>
          <p:nvPr/>
        </p:nvPicPr>
        <p:blipFill>
          <a:blip r:embed="rId3"/>
          <a:stretch>
            <a:fillRect/>
          </a:stretch>
        </p:blipFill>
        <p:spPr>
          <a:xfrm>
            <a:off x="481725" y="2877050"/>
            <a:ext cx="6911340" cy="1470660"/>
          </a:xfrm>
          <a:prstGeom prst="rect">
            <a:avLst/>
          </a:prstGeom>
        </p:spPr>
      </p:pic>
      <p:pic>
        <p:nvPicPr>
          <p:cNvPr id="2" name="図 1"/>
          <p:cNvPicPr>
            <a:picLocks noChangeAspect="1"/>
          </p:cNvPicPr>
          <p:nvPr/>
        </p:nvPicPr>
        <p:blipFill>
          <a:blip r:embed="rId4"/>
          <a:stretch>
            <a:fillRect/>
          </a:stretch>
        </p:blipFill>
        <p:spPr>
          <a:xfrm>
            <a:off x="5205247" y="4604821"/>
            <a:ext cx="4244397" cy="2199709"/>
          </a:xfrm>
          <a:prstGeom prst="rect">
            <a:avLst/>
          </a:prstGeom>
        </p:spPr>
      </p:pic>
    </p:spTree>
    <p:extLst>
      <p:ext uri="{BB962C8B-B14F-4D97-AF65-F5344CB8AC3E}">
        <p14:creationId xmlns:p14="http://schemas.microsoft.com/office/powerpoint/2010/main" val="386545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健康寿命の延伸</a:t>
            </a:r>
          </a:p>
        </p:txBody>
      </p:sp>
      <p:sp>
        <p:nvSpPr>
          <p:cNvPr id="4" name="角丸四角形 3"/>
          <p:cNvSpPr/>
          <p:nvPr/>
        </p:nvSpPr>
        <p:spPr>
          <a:xfrm>
            <a:off x="145712" y="480480"/>
            <a:ext cx="9649072" cy="803565"/>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defRPr/>
            </a:pPr>
            <a:r>
              <a:rPr lang="ja-JP" altLang="en-US" dirty="0" smtClean="0">
                <a:solidFill>
                  <a:prstClr val="black"/>
                </a:solidFill>
                <a:latin typeface="Meiryo UI" panose="020B0604030504040204" pitchFamily="50" charset="-128"/>
                <a:ea typeface="Meiryo UI" panose="020B0604030504040204" pitchFamily="50" charset="-128"/>
              </a:rPr>
              <a:t>〇万博開催に向け、全国的に低位にある健康寿命の延伸を目指し、多様な主体との連携・協働のもと、</a:t>
            </a:r>
            <a:endParaRPr lang="en-US" altLang="ja-JP" dirty="0" smtClean="0">
              <a:solidFill>
                <a:prstClr val="black"/>
              </a:solidFill>
              <a:latin typeface="Meiryo UI" panose="020B0604030504040204" pitchFamily="50" charset="-128"/>
              <a:ea typeface="Meiryo UI" panose="020B0604030504040204" pitchFamily="50" charset="-128"/>
            </a:endParaRPr>
          </a:p>
          <a:p>
            <a:pPr marL="71755" lvl="0">
              <a:defRPr/>
            </a:pPr>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オール大阪で府民の健康づくりを支える取組みを加速化。</a:t>
            </a:r>
            <a:endParaRPr lang="en-US" altLang="ja-JP" dirty="0" smtClean="0">
              <a:solidFill>
                <a:prstClr val="black"/>
              </a:solidFill>
              <a:latin typeface="Meiryo UI" panose="020B0604030504040204" pitchFamily="50" charset="-128"/>
              <a:ea typeface="Meiryo UI" panose="020B0604030504040204" pitchFamily="50" charset="-128"/>
            </a:endParaRPr>
          </a:p>
        </p:txBody>
      </p:sp>
      <p:sp>
        <p:nvSpPr>
          <p:cNvPr id="123" name="スライド番号プレースホルダー 1"/>
          <p:cNvSpPr txBox="1">
            <a:spLocks/>
          </p:cNvSpPr>
          <p:nvPr/>
        </p:nvSpPr>
        <p:spPr>
          <a:xfrm>
            <a:off x="9367915" y="6527433"/>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32</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34" name="テキスト ボックス 33"/>
          <p:cNvSpPr txBox="1"/>
          <p:nvPr/>
        </p:nvSpPr>
        <p:spPr>
          <a:xfrm>
            <a:off x="145712" y="1341967"/>
            <a:ext cx="4724648" cy="1355371"/>
          </a:xfrm>
          <a:prstGeom prst="rect">
            <a:avLst/>
          </a:prstGeom>
          <a:noFill/>
        </p:spPr>
        <p:txBody>
          <a:bodyPr wrap="square" rtlCol="0">
            <a:spAutoFit/>
          </a:bodyPr>
          <a:lstStyle/>
          <a:p>
            <a:pPr marL="180975" indent="-180975">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■大阪府健康づくり推進条例の制定（</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2018.10</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の健康づくりの推進に向けて、多様な主体の連携・協働による“オール大阪体制”のもと、健康づくりの気運醸成を図り、府民一人ひとりが健やかで心豊かに生活できる活力ある社会を実現するため制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23159" y="3299167"/>
            <a:ext cx="4811179" cy="1355371"/>
          </a:xfrm>
          <a:prstGeom prst="rect">
            <a:avLst/>
          </a:prstGeom>
          <a:noFill/>
        </p:spPr>
        <p:txBody>
          <a:bodyPr wrap="square" rtlCol="0">
            <a:spAutoFit/>
          </a:bodyPr>
          <a:lstStyle/>
          <a:p>
            <a:pPr marL="180975" indent="-180975">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■健活</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（ケンカツテン）</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生活習慣の改善や予防等に向けた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、幅広い府民が生涯にわたって主体的な健康づくりに取り組んでもらえる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よう、</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づくり活動」を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健活</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のキャッチコピーとし、ロゴマークを掲げ、様々な健康づくり事業を実施・推進。</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868251" y="3374177"/>
            <a:ext cx="4926158" cy="1601016"/>
          </a:xfrm>
          <a:prstGeom prst="rect">
            <a:avLst/>
          </a:prstGeom>
          <a:noFill/>
        </p:spPr>
        <p:txBody>
          <a:bodyPr wrap="square" rtlCol="0">
            <a:spAutoFit/>
          </a:bodyPr>
          <a:lstStyle/>
          <a:p>
            <a:pPr marL="180975" indent="-180975">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■おおさか健活マイレージ アスマイル</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gn="r">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2019.10</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より本格実施）</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個人インセンティブを活用し、府民の健康づくりを促進。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マイページによる健康情報の見える化や、蓄積されたデータを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健康施策へ反映。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870360" y="1328330"/>
            <a:ext cx="4967969" cy="1109791"/>
          </a:xfrm>
          <a:prstGeom prst="rect">
            <a:avLst/>
          </a:prstGeom>
          <a:noFill/>
        </p:spPr>
        <p:txBody>
          <a:bodyPr wrap="square" rtlCol="0">
            <a:spAutoFit/>
          </a:bodyPr>
          <a:lstStyle/>
          <a:p>
            <a:pPr marL="180975" indent="-180975">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■第２期健康寿命延伸プロジェクト</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生活習慣病の予防等に向けて、生涯を通じた府民の主体的な健康づくりを推進。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5100324" y="2180375"/>
            <a:ext cx="4694460" cy="1053339"/>
          </a:xfrm>
          <a:prstGeom prst="round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5121743" y="2217926"/>
            <a:ext cx="4716586" cy="934358"/>
          </a:xfrm>
          <a:prstGeom prst="rect">
            <a:avLst/>
          </a:prstGeom>
        </p:spPr>
        <p:txBody>
          <a:bodyPr wrap="square">
            <a:spAutoFit/>
          </a:bodyPr>
          <a:lstStyle/>
          <a:p>
            <a:pPr marL="180975" lvl="0" indent="-180975">
              <a:lnSpc>
                <a:spcPct val="1140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若い世代から、働く世代、高齢者までライフステージに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応じた取組み</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975" lvl="0" indent="-180975">
              <a:lnSpc>
                <a:spcPct val="1140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・若い世代：</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ヘルスリテラシーの習得</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180975" lvl="0" indent="-180975">
              <a:lnSpc>
                <a:spcPct val="1140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・働く世代：</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けんしん（健診・検診）の受診</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180975" lvl="0" indent="-180975">
              <a:lnSpc>
                <a:spcPct val="1140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・高齢者：</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フレイルの予防</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966" y="4626521"/>
            <a:ext cx="4721394" cy="216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9" descr="\\10.19.162.24\share\seishiei_2\0企画推進グループ共有フォルダ\25 健活10ロゴ\JPG\color\kenkatsu_yoko_ne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0209" y="2557507"/>
            <a:ext cx="2072949" cy="676207"/>
          </a:xfrm>
          <a:prstGeom prst="rect">
            <a:avLst/>
          </a:prstGeom>
          <a:noFill/>
          <a:extLst>
            <a:ext uri="{909E8E84-426E-40DD-AFC4-6F175D3DCCD1}">
              <a14:hiddenFill xmlns:a14="http://schemas.microsoft.com/office/drawing/2010/main">
                <a:solidFill>
                  <a:srgbClr val="FFFFFF"/>
                </a:solidFill>
              </a14:hiddenFill>
            </a:ext>
          </a:extLst>
        </p:spPr>
      </p:pic>
      <p:pic>
        <p:nvPicPr>
          <p:cNvPr id="43" name="図 42"/>
          <p:cNvPicPr>
            <a:picLocks noChangeAspect="1"/>
          </p:cNvPicPr>
          <p:nvPr/>
        </p:nvPicPr>
        <p:blipFill rotWithShape="1">
          <a:blip r:embed="rId4"/>
          <a:srcRect l="4980" t="1614" r="7128" b="1726"/>
          <a:stretch/>
        </p:blipFill>
        <p:spPr>
          <a:xfrm>
            <a:off x="8265368" y="4687555"/>
            <a:ext cx="991006" cy="2119415"/>
          </a:xfrm>
          <a:prstGeom prst="roundRect">
            <a:avLst>
              <a:gd name="adj" fmla="val 8546"/>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264" y="5948031"/>
            <a:ext cx="2413239" cy="579402"/>
          </a:xfrm>
          <a:prstGeom prst="rect">
            <a:avLst/>
          </a:prstGeom>
        </p:spPr>
      </p:pic>
    </p:spTree>
    <p:extLst>
      <p:ext uri="{BB962C8B-B14F-4D97-AF65-F5344CB8AC3E}">
        <p14:creationId xmlns:p14="http://schemas.microsoft.com/office/powerpoint/2010/main" val="1187957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711164" y="1213954"/>
            <a:ext cx="4853940" cy="335915"/>
          </a:xfrm>
          <a:prstGeom prst="rect">
            <a:avLst/>
          </a:prstGeom>
          <a:noFill/>
        </p:spPr>
        <p:txBody>
          <a:bodyPr wrap="square" lIns="91419" tIns="45709" rIns="91419" bIns="45709"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健康寿命・平均寿命</a:t>
            </a: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a:t>
            </a:r>
            <a:endPar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endParaRPr>
          </a:p>
        </p:txBody>
      </p:sp>
      <p:sp>
        <p:nvSpPr>
          <p:cNvPr id="9" name="テキスト ボックス 8"/>
          <p:cNvSpPr txBox="1"/>
          <p:nvPr/>
        </p:nvSpPr>
        <p:spPr>
          <a:xfrm>
            <a:off x="3681201" y="1195721"/>
            <a:ext cx="6192688" cy="307754"/>
          </a:xfrm>
          <a:prstGeom prst="rect">
            <a:avLst/>
          </a:prstGeom>
          <a:noFill/>
        </p:spPr>
        <p:txBody>
          <a:bodyPr wrap="square" lIns="91419" tIns="45709" rIns="91419" bIns="45709" rtlCol="0">
            <a:spAutoFit/>
          </a:bodyPr>
          <a:lstStyle/>
          <a:p>
            <a:pPr lvl="0">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健康寿命：健康上の問題で日常生活が制限されることなく生活できる期間をいう。</a:t>
            </a:r>
          </a:p>
        </p:txBody>
      </p:sp>
      <p:sp>
        <p:nvSpPr>
          <p:cNvPr id="11" name="正方形/長方形 10"/>
          <p:cNvSpPr/>
          <p:nvPr/>
        </p:nvSpPr>
        <p:spPr>
          <a:xfrm>
            <a:off x="6277" y="-23525"/>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健康寿命・平均寿命</a:t>
            </a:r>
          </a:p>
        </p:txBody>
      </p:sp>
      <p:sp>
        <p:nvSpPr>
          <p:cNvPr id="16" name="角丸四角形 15"/>
          <p:cNvSpPr/>
          <p:nvPr/>
        </p:nvSpPr>
        <p:spPr>
          <a:xfrm>
            <a:off x="57722" y="482208"/>
            <a:ext cx="9803110" cy="72057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1755" lvl="0">
              <a:defRPr/>
            </a:pPr>
            <a:r>
              <a:rPr lang="ja-JP" altLang="en-US" dirty="0" smtClean="0">
                <a:solidFill>
                  <a:prstClr val="black"/>
                </a:solidFill>
                <a:latin typeface="Meiryo UI" panose="020B0604030504040204" pitchFamily="50" charset="-128"/>
                <a:ea typeface="Meiryo UI" panose="020B0604030504040204" pitchFamily="50" charset="-128"/>
              </a:rPr>
              <a:t>○大阪府</a:t>
            </a:r>
            <a:r>
              <a:rPr lang="ja-JP" altLang="en-US" dirty="0">
                <a:solidFill>
                  <a:prstClr val="black"/>
                </a:solidFill>
                <a:latin typeface="Meiryo UI" panose="020B0604030504040204" pitchFamily="50" charset="-128"/>
                <a:ea typeface="Meiryo UI" panose="020B0604030504040204" pitchFamily="50" charset="-128"/>
              </a:rPr>
              <a:t>の平均寿命は、全国と比較すると男女とも短く、男性は第</a:t>
            </a:r>
            <a:r>
              <a:rPr lang="en-US" altLang="ja-JP" dirty="0">
                <a:solidFill>
                  <a:prstClr val="black"/>
                </a:solidFill>
                <a:latin typeface="Meiryo UI" panose="020B0604030504040204" pitchFamily="50" charset="-128"/>
                <a:ea typeface="Meiryo UI" panose="020B0604030504040204" pitchFamily="50" charset="-128"/>
              </a:rPr>
              <a:t>38</a:t>
            </a:r>
            <a:r>
              <a:rPr lang="ja-JP" altLang="en-US" dirty="0">
                <a:solidFill>
                  <a:prstClr val="black"/>
                </a:solidFill>
                <a:latin typeface="Meiryo UI" panose="020B0604030504040204" pitchFamily="50" charset="-128"/>
                <a:ea typeface="Meiryo UI" panose="020B0604030504040204" pitchFamily="50" charset="-128"/>
              </a:rPr>
              <a:t>位、女性も第</a:t>
            </a:r>
            <a:r>
              <a:rPr lang="en-US" altLang="ja-JP" dirty="0">
                <a:solidFill>
                  <a:prstClr val="black"/>
                </a:solidFill>
                <a:latin typeface="Meiryo UI" panose="020B0604030504040204" pitchFamily="50" charset="-128"/>
                <a:ea typeface="Meiryo UI" panose="020B0604030504040204" pitchFamily="50" charset="-128"/>
              </a:rPr>
              <a:t>38</a:t>
            </a:r>
            <a:r>
              <a:rPr lang="ja-JP" altLang="en-US" dirty="0">
                <a:solidFill>
                  <a:prstClr val="black"/>
                </a:solidFill>
                <a:latin typeface="Meiryo UI" panose="020B0604030504040204" pitchFamily="50" charset="-128"/>
                <a:ea typeface="Meiryo UI" panose="020B0604030504040204" pitchFamily="50" charset="-128"/>
              </a:rPr>
              <a:t>位。</a:t>
            </a:r>
            <a:endParaRPr lang="en-US" altLang="ja-JP" dirty="0">
              <a:solidFill>
                <a:prstClr val="black"/>
              </a:solidFill>
              <a:latin typeface="Meiryo UI" panose="020B0604030504040204" pitchFamily="50" charset="-128"/>
              <a:ea typeface="Meiryo UI" panose="020B0604030504040204" pitchFamily="50" charset="-128"/>
            </a:endParaRPr>
          </a:p>
          <a:p>
            <a:pPr marL="71755" lvl="0">
              <a:defRPr/>
            </a:pPr>
            <a:r>
              <a:rPr lang="ja-JP" altLang="en-US" dirty="0" smtClean="0">
                <a:solidFill>
                  <a:prstClr val="black"/>
                </a:solidFill>
                <a:latin typeface="Meiryo UI" panose="020B0604030504040204" pitchFamily="50" charset="-128"/>
                <a:ea typeface="Meiryo UI" panose="020B0604030504040204" pitchFamily="50" charset="-128"/>
              </a:rPr>
              <a:t>○健康</a:t>
            </a:r>
            <a:r>
              <a:rPr lang="ja-JP" altLang="en-US" dirty="0">
                <a:solidFill>
                  <a:prstClr val="black"/>
                </a:solidFill>
                <a:latin typeface="Meiryo UI" panose="020B0604030504040204" pitchFamily="50" charset="-128"/>
                <a:ea typeface="Meiryo UI" panose="020B0604030504040204" pitchFamily="50" charset="-128"/>
              </a:rPr>
              <a:t>寿命も、男性が第</a:t>
            </a:r>
            <a:r>
              <a:rPr lang="en-US" altLang="ja-JP" dirty="0">
                <a:solidFill>
                  <a:prstClr val="black"/>
                </a:solidFill>
                <a:latin typeface="Meiryo UI" panose="020B0604030504040204" pitchFamily="50" charset="-128"/>
                <a:ea typeface="Meiryo UI" panose="020B0604030504040204" pitchFamily="50" charset="-128"/>
              </a:rPr>
              <a:t>39</a:t>
            </a:r>
            <a:r>
              <a:rPr lang="ja-JP" altLang="en-US" dirty="0">
                <a:solidFill>
                  <a:prstClr val="black"/>
                </a:solidFill>
                <a:latin typeface="Meiryo UI" panose="020B0604030504040204" pitchFamily="50" charset="-128"/>
                <a:ea typeface="Meiryo UI" panose="020B0604030504040204" pitchFamily="50" charset="-128"/>
              </a:rPr>
              <a:t>位、女性が第</a:t>
            </a:r>
            <a:r>
              <a:rPr lang="en-US" altLang="ja-JP" dirty="0">
                <a:solidFill>
                  <a:prstClr val="black"/>
                </a:solidFill>
                <a:latin typeface="Meiryo UI" panose="020B0604030504040204" pitchFamily="50" charset="-128"/>
                <a:ea typeface="Meiryo UI" panose="020B0604030504040204" pitchFamily="50" charset="-128"/>
              </a:rPr>
              <a:t>34</a:t>
            </a:r>
            <a:r>
              <a:rPr lang="ja-JP" altLang="en-US" dirty="0">
                <a:solidFill>
                  <a:prstClr val="black"/>
                </a:solidFill>
                <a:latin typeface="Meiryo UI" panose="020B0604030504040204" pitchFamily="50" charset="-128"/>
                <a:ea typeface="Meiryo UI" panose="020B0604030504040204" pitchFamily="50" charset="-128"/>
              </a:rPr>
              <a:t>位であり、全国平均を下回る。</a:t>
            </a:r>
          </a:p>
        </p:txBody>
      </p:sp>
      <p:sp>
        <p:nvSpPr>
          <p:cNvPr id="10"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33</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13" name="正方形/長方形 12"/>
          <p:cNvSpPr/>
          <p:nvPr/>
        </p:nvSpPr>
        <p:spPr>
          <a:xfrm>
            <a:off x="4808984" y="6226195"/>
            <a:ext cx="4104000"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平均寿命：厚生労働省都道府県別生命表（平成</a:t>
            </a:r>
            <a:r>
              <a:rPr kumimoji="0"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0"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健康寿命：厚生労働科学研究班報告書データ（平成</a:t>
            </a:r>
            <a:r>
              <a:rPr kumimoji="0"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0"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p:txBody>
      </p:sp>
      <p:sp>
        <p:nvSpPr>
          <p:cNvPr id="14" name="正方形/長方形 13"/>
          <p:cNvSpPr/>
          <p:nvPr/>
        </p:nvSpPr>
        <p:spPr>
          <a:xfrm>
            <a:off x="4160528" y="6226195"/>
            <a:ext cx="792016" cy="360000"/>
          </a:xfrm>
          <a:prstGeom prst="rect">
            <a:avLst/>
          </a:prstGeom>
          <a:noFill/>
          <a:ln w="25400" cap="flat" cmpd="sng" algn="ctr">
            <a:noFill/>
            <a:prstDash val="solid"/>
          </a:ln>
          <a:effectLst/>
        </p:spPr>
        <p:txBody>
          <a:bodyPr lIns="72000" tIns="72000" rIns="72000" bIns="72000" rtlCol="0" anchor="t"/>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endParaRPr kumimoji="0" lang="ja-JP" altLang="en-US" sz="1000" b="0" i="0" u="sng"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791137" y="1551331"/>
            <a:ext cx="8336280" cy="4709160"/>
          </a:xfrm>
          <a:prstGeom prst="rect">
            <a:avLst/>
          </a:prstGeom>
        </p:spPr>
      </p:pic>
    </p:spTree>
    <p:extLst>
      <p:ext uri="{BB962C8B-B14F-4D97-AF65-F5344CB8AC3E}">
        <p14:creationId xmlns:p14="http://schemas.microsoft.com/office/powerpoint/2010/main" val="661237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en-US" altLang="ja-JP"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10</a:t>
            </a: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歳若返り」の実現をめざした取組み</a:t>
            </a:r>
          </a:p>
        </p:txBody>
      </p:sp>
      <p:sp>
        <p:nvSpPr>
          <p:cNvPr id="4" name="角丸四角形 3"/>
          <p:cNvSpPr/>
          <p:nvPr/>
        </p:nvSpPr>
        <p:spPr>
          <a:xfrm>
            <a:off x="145712" y="438381"/>
            <a:ext cx="9649072" cy="182261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〇万博</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のテーマ「いのち輝く未来社会のデザイン」の理念を先取りした施策の推進を図る</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ため、「</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輝</a:t>
            </a:r>
            <a:endPar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く</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未来社会</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をめざすビジョン」を</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策定。</a:t>
            </a:r>
            <a:endPar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〇目標である「</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歳若返り</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」について、健康寿命の延伸に加え、</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健康状態に応じて、誰もが生涯を通じ、自らの意思に基づき活動的に生活できる</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こと。健康寿命を延ばすことに加え、健康に影響があってもいきいきと活動できるようにすることで、</a:t>
            </a:r>
            <a:r>
              <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歳の差を限りなく縮めていく。</a:t>
            </a:r>
            <a:endPar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7" name="正方形/長方形 56"/>
          <p:cNvSpPr/>
          <p:nvPr/>
        </p:nvSpPr>
        <p:spPr>
          <a:xfrm>
            <a:off x="158592" y="2310486"/>
            <a:ext cx="2501155" cy="396000"/>
          </a:xfrm>
          <a:prstGeom prst="rect">
            <a:avLst/>
          </a:prstGeom>
          <a:solidFill>
            <a:schemeClr val="tx2"/>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10</a:t>
            </a:r>
            <a:r>
              <a:rPr kumimoji="0" lang="ja-JP" altLang="en-US" sz="16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歳若返りのイメージ図</a:t>
            </a:r>
          </a:p>
        </p:txBody>
      </p:sp>
      <p:sp>
        <p:nvSpPr>
          <p:cNvPr id="99" name="角丸四角形 98"/>
          <p:cNvSpPr/>
          <p:nvPr/>
        </p:nvSpPr>
        <p:spPr>
          <a:xfrm>
            <a:off x="333847" y="2858110"/>
            <a:ext cx="3050984" cy="1708876"/>
          </a:xfrm>
          <a:prstGeom prst="roundRect">
            <a:avLst>
              <a:gd name="adj" fmla="val 5964"/>
            </a:avLst>
          </a:prstGeom>
          <a:solidFill>
            <a:sysClr val="window" lastClr="FFFFFF"/>
          </a:solidFill>
          <a:ln w="38100" cap="flat" cmpd="sng" algn="ctr">
            <a:solidFill>
              <a:srgbClr val="0070C0"/>
            </a:solidFill>
            <a:prstDash val="solid"/>
            <a:miter lim="800000"/>
          </a:ln>
          <a:effectLst/>
        </p:spPr>
        <p:txBody>
          <a:bodyPr vert="horz" rtlCol="0" anchor="t"/>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60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健康づくり</a:t>
            </a:r>
            <a:endParaRPr kumimoji="0" lang="en-US" altLang="ja-JP" sz="1400" b="0" i="0" u="none" strike="noStrike" kern="0" cap="none" spc="60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0" name="角丸四角形 99"/>
          <p:cNvSpPr/>
          <p:nvPr/>
        </p:nvSpPr>
        <p:spPr>
          <a:xfrm>
            <a:off x="4295658" y="2849366"/>
            <a:ext cx="5385688" cy="1717620"/>
          </a:xfrm>
          <a:prstGeom prst="roundRect">
            <a:avLst>
              <a:gd name="adj" fmla="val 4918"/>
            </a:avLst>
          </a:prstGeom>
          <a:solidFill>
            <a:sysClr val="window" lastClr="FFFFFF"/>
          </a:solidFill>
          <a:ln w="38100" cap="flat" cmpd="sng" algn="ctr">
            <a:solidFill>
              <a:srgbClr val="0070C0"/>
            </a:solidFill>
            <a:prstDash val="solid"/>
            <a:miter lim="800000"/>
          </a:ln>
          <a:effectLst/>
        </p:spPr>
        <p:txBody>
          <a:bodyPr vert="horz" rtlCol="0" anchor="t"/>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30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多様な活動</a:t>
            </a:r>
            <a:endParaRPr kumimoji="0" lang="en-US" altLang="ja-JP" sz="1400" b="0" i="0" u="none" strike="noStrike" kern="0" cap="none" spc="30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1" name="角丸四角形 100"/>
          <p:cNvSpPr/>
          <p:nvPr/>
        </p:nvSpPr>
        <p:spPr>
          <a:xfrm>
            <a:off x="4368645" y="3755482"/>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仕事</a:t>
            </a:r>
          </a:p>
        </p:txBody>
      </p:sp>
      <p:sp>
        <p:nvSpPr>
          <p:cNvPr id="102" name="角丸四角形 101"/>
          <p:cNvSpPr/>
          <p:nvPr/>
        </p:nvSpPr>
        <p:spPr>
          <a:xfrm>
            <a:off x="5094788" y="3752991"/>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社会貢献</a:t>
            </a:r>
            <a:endPar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活動</a:t>
            </a:r>
          </a:p>
        </p:txBody>
      </p:sp>
      <p:sp>
        <p:nvSpPr>
          <p:cNvPr id="103" name="角丸四角形 102"/>
          <p:cNvSpPr/>
          <p:nvPr/>
        </p:nvSpPr>
        <p:spPr>
          <a:xfrm>
            <a:off x="5860475" y="3752990"/>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地域活動</a:t>
            </a:r>
          </a:p>
        </p:txBody>
      </p:sp>
      <p:sp>
        <p:nvSpPr>
          <p:cNvPr id="104" name="角丸四角形 103"/>
          <p:cNvSpPr/>
          <p:nvPr/>
        </p:nvSpPr>
        <p:spPr>
          <a:xfrm>
            <a:off x="8090861" y="3755482"/>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家族・</a:t>
            </a:r>
            <a:endPar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友人との</a:t>
            </a:r>
            <a:endPar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交流</a:t>
            </a:r>
          </a:p>
        </p:txBody>
      </p:sp>
      <p:sp>
        <p:nvSpPr>
          <p:cNvPr id="105" name="角丸四角形 104"/>
          <p:cNvSpPr/>
          <p:nvPr/>
        </p:nvSpPr>
        <p:spPr>
          <a:xfrm>
            <a:off x="6618111" y="3755700"/>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スポーツ</a:t>
            </a:r>
          </a:p>
        </p:txBody>
      </p:sp>
      <p:sp>
        <p:nvSpPr>
          <p:cNvPr id="106" name="角丸四角形 105"/>
          <p:cNvSpPr/>
          <p:nvPr/>
        </p:nvSpPr>
        <p:spPr>
          <a:xfrm>
            <a:off x="7354486" y="3755699"/>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趣味・</a:t>
            </a:r>
            <a:endPar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娯楽</a:t>
            </a:r>
          </a:p>
        </p:txBody>
      </p:sp>
      <p:sp>
        <p:nvSpPr>
          <p:cNvPr id="107" name="正方形/長方形 106"/>
          <p:cNvSpPr/>
          <p:nvPr/>
        </p:nvSpPr>
        <p:spPr>
          <a:xfrm>
            <a:off x="441949" y="3161355"/>
            <a:ext cx="2999222" cy="653428"/>
          </a:xfrm>
          <a:prstGeom prst="rect">
            <a:avLst/>
          </a:prstGeom>
          <a:noFill/>
          <a:ln w="12700" cap="flat" cmpd="sng" algn="ctr">
            <a:noFill/>
            <a:prstDash val="solid"/>
            <a:miter lim="800000"/>
          </a:ln>
          <a:effectLst/>
        </p:spPr>
        <p:txBody>
          <a:bodyPr rtlCol="0" anchor="ctr"/>
          <a:lstStyle/>
          <a:p>
            <a:pPr marL="93663" marR="0" lvl="0" indent="-93663"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府民一人ひとりが健康への関心と理解を深め、</a:t>
            </a:r>
            <a:endPar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3663" marR="0" lvl="0" indent="-93663"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健康寿命の延伸をめざす</a:t>
            </a:r>
          </a:p>
        </p:txBody>
      </p:sp>
      <p:cxnSp>
        <p:nvCxnSpPr>
          <p:cNvPr id="108" name="直線矢印コネクタ 107"/>
          <p:cNvCxnSpPr/>
          <p:nvPr/>
        </p:nvCxnSpPr>
        <p:spPr>
          <a:xfrm flipV="1">
            <a:off x="3507371" y="3820310"/>
            <a:ext cx="695899" cy="3507"/>
          </a:xfrm>
          <a:prstGeom prst="straightConnector1">
            <a:avLst/>
          </a:prstGeom>
          <a:noFill/>
          <a:ln w="76200" cap="flat" cmpd="sng" algn="ctr">
            <a:solidFill>
              <a:srgbClr val="0070C0"/>
            </a:solidFill>
            <a:prstDash val="sysDot"/>
            <a:miter lim="800000"/>
            <a:tailEnd type="triangle"/>
          </a:ln>
          <a:effectLst/>
        </p:spPr>
      </p:cxnSp>
      <p:sp>
        <p:nvSpPr>
          <p:cNvPr id="109" name="正方形/長方形 108"/>
          <p:cNvSpPr/>
          <p:nvPr/>
        </p:nvSpPr>
        <p:spPr>
          <a:xfrm>
            <a:off x="4264874" y="2566526"/>
            <a:ext cx="2353237" cy="324600"/>
          </a:xfrm>
          <a:prstGeom prst="rect">
            <a:avLst/>
          </a:prstGeom>
          <a:noFill/>
          <a:ln w="12700" cap="flat" cmpd="sng" algn="ctr">
            <a:noFill/>
            <a:prstDash val="solid"/>
            <a:miter lim="800000"/>
          </a:ln>
          <a:effectLst/>
        </p:spPr>
        <p:txBody>
          <a:bodyPr rtlCol="0" anchor="t"/>
          <a:lstStyle/>
          <a:p>
            <a:pPr marL="93663" marR="0" lvl="0" indent="-93663"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多様な活動と健康には相乗効果</a:t>
            </a:r>
          </a:p>
        </p:txBody>
      </p:sp>
      <p:sp>
        <p:nvSpPr>
          <p:cNvPr id="110" name="円弧 109"/>
          <p:cNvSpPr/>
          <p:nvPr/>
        </p:nvSpPr>
        <p:spPr>
          <a:xfrm>
            <a:off x="3223850" y="2699988"/>
            <a:ext cx="1261708" cy="672307"/>
          </a:xfrm>
          <a:prstGeom prst="arc">
            <a:avLst>
              <a:gd name="adj1" fmla="val 10777143"/>
              <a:gd name="adj2" fmla="val 0"/>
            </a:avLst>
          </a:prstGeom>
          <a:noFill/>
          <a:ln w="38100" cap="flat" cmpd="sng" algn="ctr">
            <a:solidFill>
              <a:srgbClr val="0070C0"/>
            </a:solidFill>
            <a:prstDash val="solid"/>
            <a:miter lim="800000"/>
            <a:headEnd type="triangle" w="lg" len="lg"/>
            <a:tailEnd type="triangle" w="lg" len="lg"/>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smtClean="0">
              <a:ln>
                <a:noFill/>
              </a:ln>
              <a:solidFill>
                <a:prstClr val="black"/>
              </a:solidFill>
              <a:effectLst/>
              <a:uLnTx/>
              <a:uFillTx/>
              <a:latin typeface="Calibri"/>
              <a:ea typeface="游ゴシック" panose="020B0400000000000000" pitchFamily="50" charset="-128"/>
              <a:cs typeface="+mn-cs"/>
            </a:endParaRPr>
          </a:p>
        </p:txBody>
      </p:sp>
      <p:sp>
        <p:nvSpPr>
          <p:cNvPr id="111" name="角丸四角形 110"/>
          <p:cNvSpPr/>
          <p:nvPr/>
        </p:nvSpPr>
        <p:spPr>
          <a:xfrm>
            <a:off x="8830679" y="3761867"/>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その他の</a:t>
            </a:r>
            <a:endPar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活動</a:t>
            </a:r>
          </a:p>
        </p:txBody>
      </p:sp>
      <p:sp>
        <p:nvSpPr>
          <p:cNvPr id="112" name="正方形/長方形 111"/>
          <p:cNvSpPr/>
          <p:nvPr/>
        </p:nvSpPr>
        <p:spPr>
          <a:xfrm>
            <a:off x="360340" y="5376372"/>
            <a:ext cx="3798560" cy="879081"/>
          </a:xfrm>
          <a:prstGeom prst="rect">
            <a:avLst/>
          </a:prstGeom>
          <a:noFill/>
          <a:ln w="12700" cap="flat" cmpd="sng" algn="ctr">
            <a:noFill/>
            <a:prstDash val="solid"/>
            <a:miter lim="800000"/>
          </a:ln>
          <a:effectLst/>
        </p:spPr>
        <p:txBody>
          <a:bodyPr rtlCol="0" anchor="t"/>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再生医療</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などによる早期発見、診断精度向上</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医療技術や医療機器の進歩</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ロボットによるリハビリ支援</a:t>
            </a:r>
          </a:p>
        </p:txBody>
      </p:sp>
      <p:sp>
        <p:nvSpPr>
          <p:cNvPr id="113" name="正方形/長方形 112"/>
          <p:cNvSpPr/>
          <p:nvPr/>
        </p:nvSpPr>
        <p:spPr>
          <a:xfrm>
            <a:off x="4092724" y="5332007"/>
            <a:ext cx="5432952" cy="827436"/>
          </a:xfrm>
          <a:prstGeom prst="rect">
            <a:avLst/>
          </a:prstGeom>
          <a:noFill/>
          <a:ln w="12700" cap="flat" cmpd="sng" algn="ctr">
            <a:noFill/>
            <a:prstDash val="solid"/>
            <a:miter lim="800000"/>
          </a:ln>
          <a:effectLst/>
        </p:spPr>
        <p:txBody>
          <a:bodyPr rtlCol="0" anchor="t"/>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ロボットによる行動負荷の軽減</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11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によるコミュニケーションツールの充実、</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働く場所の柔軟化</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11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などによるスマートホームの進展</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VR</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AR</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によるスポーツ、旅行等の疑似体験</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先進の通信技術や認識技術などによる自動運転等の実用化</a:t>
            </a:r>
          </a:p>
        </p:txBody>
      </p:sp>
      <p:sp>
        <p:nvSpPr>
          <p:cNvPr id="114" name="正方形/長方形 113"/>
          <p:cNvSpPr/>
          <p:nvPr/>
        </p:nvSpPr>
        <p:spPr>
          <a:xfrm>
            <a:off x="-598725" y="5069005"/>
            <a:ext cx="9160233" cy="214655"/>
          </a:xfrm>
          <a:prstGeom prst="rect">
            <a:avLst/>
          </a:prstGeom>
          <a:no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先進技術の活用</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：再生医療、ロボット、</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11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VR</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AR</a:t>
            </a:r>
            <a:r>
              <a:rPr kumimoji="0" lang="ja-JP" altLang="en-US" sz="11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アンチエイジング</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機能的な衰えの予防→心身に好影響</a:t>
            </a:r>
            <a:r>
              <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a:t>
            </a:r>
          </a:p>
        </p:txBody>
      </p:sp>
      <p:sp>
        <p:nvSpPr>
          <p:cNvPr id="115" name="角丸四角形 114"/>
          <p:cNvSpPr/>
          <p:nvPr/>
        </p:nvSpPr>
        <p:spPr>
          <a:xfrm>
            <a:off x="402080" y="3734124"/>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生活習慣病の予防</a:t>
            </a:r>
          </a:p>
        </p:txBody>
      </p:sp>
      <p:sp>
        <p:nvSpPr>
          <p:cNvPr id="116" name="角丸四角形 115"/>
          <p:cNvSpPr/>
          <p:nvPr/>
        </p:nvSpPr>
        <p:spPr>
          <a:xfrm>
            <a:off x="1128223" y="3731633"/>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早期発見</a:t>
            </a:r>
            <a:endPar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早期治療</a:t>
            </a:r>
          </a:p>
        </p:txBody>
      </p:sp>
      <p:sp>
        <p:nvSpPr>
          <p:cNvPr id="117" name="角丸四角形 116"/>
          <p:cNvSpPr/>
          <p:nvPr/>
        </p:nvSpPr>
        <p:spPr>
          <a:xfrm>
            <a:off x="1852673" y="3734124"/>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歯と口の</a:t>
            </a:r>
            <a:endParaRPr kumimoji="0" lang="en-US" altLang="ja-JP"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健康づくり</a:t>
            </a:r>
          </a:p>
        </p:txBody>
      </p:sp>
      <p:sp>
        <p:nvSpPr>
          <p:cNvPr id="118" name="角丸四角形 117"/>
          <p:cNvSpPr/>
          <p:nvPr/>
        </p:nvSpPr>
        <p:spPr>
          <a:xfrm>
            <a:off x="2581871" y="3743809"/>
            <a:ext cx="726142" cy="721435"/>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その他様々な健康づくり</a:t>
            </a:r>
          </a:p>
        </p:txBody>
      </p:sp>
      <p:sp>
        <p:nvSpPr>
          <p:cNvPr id="119" name="二等辺三角形 118"/>
          <p:cNvSpPr/>
          <p:nvPr/>
        </p:nvSpPr>
        <p:spPr>
          <a:xfrm>
            <a:off x="3599730" y="4752094"/>
            <a:ext cx="2461589" cy="117066"/>
          </a:xfrm>
          <a:prstGeom prst="triangle">
            <a:avLst/>
          </a:prstGeom>
          <a:solidFill>
            <a:srgbClr val="0070C0"/>
          </a:solidFill>
          <a:ln w="6350" cap="flat" cmpd="sng" algn="ctr">
            <a:solidFill>
              <a:srgbClr val="A5A5A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a:ea typeface="游ゴシック" panose="020B0400000000000000" pitchFamily="50" charset="-128"/>
              <a:cs typeface="+mn-cs"/>
            </a:endParaRPr>
          </a:p>
        </p:txBody>
      </p:sp>
      <p:sp>
        <p:nvSpPr>
          <p:cNvPr id="120" name="テキスト ボックス 119">
            <a:extLst>
              <a:ext uri="{FF2B5EF4-FFF2-40B4-BE49-F238E27FC236}">
                <a16:creationId xmlns:a16="http://schemas.microsoft.com/office/drawing/2014/main" id="{2EC53338-F363-404D-8FA4-47C6A626F5DE}"/>
              </a:ext>
            </a:extLst>
          </p:cNvPr>
          <p:cNvSpPr txBox="1"/>
          <p:nvPr/>
        </p:nvSpPr>
        <p:spPr>
          <a:xfrm>
            <a:off x="2113192" y="4535542"/>
            <a:ext cx="5280658" cy="261610"/>
          </a:xfrm>
          <a:prstGeom prst="rect">
            <a:avLst/>
          </a:prstGeom>
          <a:noFill/>
        </p:spPr>
        <p:txBody>
          <a:bodyPr wrap="square"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先進技術を活用して、健康づくりや多様な活動につながる取組みをさらに充実・拡大</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正方形/長方形 120"/>
          <p:cNvSpPr/>
          <p:nvPr/>
        </p:nvSpPr>
        <p:spPr>
          <a:xfrm>
            <a:off x="6076451" y="3196661"/>
            <a:ext cx="2328410" cy="534972"/>
          </a:xfrm>
          <a:prstGeom prst="rect">
            <a:avLst/>
          </a:prstGeom>
          <a:no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加齢等により健康に影響が生じても</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いつまでも活動できる環境</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先進技術でサポート</a:t>
            </a:r>
          </a:p>
        </p:txBody>
      </p:sp>
      <p:sp>
        <p:nvSpPr>
          <p:cNvPr id="122" name="ホームベース 121"/>
          <p:cNvSpPr/>
          <p:nvPr/>
        </p:nvSpPr>
        <p:spPr>
          <a:xfrm rot="16200000">
            <a:off x="4327067" y="901173"/>
            <a:ext cx="1311660" cy="9396899"/>
          </a:xfrm>
          <a:prstGeom prst="homePlate">
            <a:avLst>
              <a:gd name="adj" fmla="val 0"/>
            </a:avLst>
          </a:prstGeom>
          <a:noFill/>
          <a:ln w="38100" cap="flat" cmpd="sng" algn="ctr">
            <a:solidFill>
              <a:srgbClr val="0070C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a:ea typeface="游ゴシック" panose="020B0400000000000000" pitchFamily="50" charset="-128"/>
              <a:cs typeface="+mn-cs"/>
            </a:endParaRPr>
          </a:p>
        </p:txBody>
      </p:sp>
      <p:sp>
        <p:nvSpPr>
          <p:cNvPr id="123" name="スライド番号プレースホルダー 1"/>
          <p:cNvSpPr txBox="1">
            <a:spLocks/>
          </p:cNvSpPr>
          <p:nvPr/>
        </p:nvSpPr>
        <p:spPr>
          <a:xfrm>
            <a:off x="9367915" y="6527433"/>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34</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5" name="テキスト ボックス 4"/>
          <p:cNvSpPr txBox="1"/>
          <p:nvPr/>
        </p:nvSpPr>
        <p:spPr>
          <a:xfrm>
            <a:off x="249744" y="6331847"/>
            <a:ext cx="9012835" cy="461665"/>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上記「</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歳若返り」の実現に向けて、６つの分野（①運動と笑い・音楽、②口の健康・食、③アンチエイジング、⑤企業の取組み促進、⑥高齢社会のまちづくり）と</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視点（連携と先進技術）を踏まえ、モデル事業を実施</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035285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84067" y="4125368"/>
            <a:ext cx="9536412" cy="2647368"/>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 name="正方形/長方形 2"/>
          <p:cNvSpPr/>
          <p:nvPr/>
        </p:nvSpPr>
        <p:spPr>
          <a:xfrm>
            <a:off x="0"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SDGs</a:t>
            </a:r>
            <a:r>
              <a:rPr kumimoji="0" lang="ja-JP" altLang="en-US" sz="24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の達成に向けた取組み</a:t>
            </a:r>
            <a:endParaRPr kumimoji="0" lang="ja-JP" altLang="en-US" sz="24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 name="角丸四角形 3"/>
          <p:cNvSpPr/>
          <p:nvPr/>
        </p:nvSpPr>
        <p:spPr>
          <a:xfrm>
            <a:off x="184067" y="547954"/>
            <a:ext cx="9555818" cy="1251201"/>
          </a:xfrm>
          <a:prstGeom prst="roundRect">
            <a:avLst>
              <a:gd name="adj" fmla="val 11293"/>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8288" lvl="0" indent="-196850">
              <a:lnSpc>
                <a:spcPts val="2000"/>
              </a:lnSpc>
              <a:defRPr/>
            </a:pPr>
            <a:r>
              <a:rPr kumimoji="1"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○知事を本部長とする「</a:t>
            </a:r>
            <a:r>
              <a:rPr kumimoji="1" lang="en-US"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推進本部」を設置</a:t>
            </a:r>
            <a:r>
              <a:rPr lang="ja-JP" altLang="en-US" dirty="0" err="1" smtClean="0">
                <a:solidFill>
                  <a:prstClr val="black"/>
                </a:solidFill>
                <a:latin typeface="Meiryo UI" panose="020B0604030504040204" pitchFamily="50" charset="-128"/>
                <a:ea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rPr>
              <a:t>万博</a:t>
            </a:r>
            <a:r>
              <a:rPr lang="ja-JP" altLang="en-US" dirty="0">
                <a:solidFill>
                  <a:prstClr val="black"/>
                </a:solidFill>
                <a:latin typeface="Meiryo UI" panose="020B0604030504040204" pitchFamily="50" charset="-128"/>
                <a:ea typeface="Meiryo UI" panose="020B0604030504040204" pitchFamily="50" charset="-128"/>
              </a:rPr>
              <a:t>開催に向け</a:t>
            </a:r>
            <a:r>
              <a:rPr lang="ja-JP" altLang="en-US" dirty="0" smtClean="0">
                <a:solidFill>
                  <a:prstClr val="black"/>
                </a:solidFill>
                <a:latin typeface="Meiryo UI" panose="020B0604030504040204" pitchFamily="50" charset="-128"/>
                <a:ea typeface="Meiryo UI" panose="020B0604030504040204" pitchFamily="50" charset="-128"/>
              </a:rPr>
              <a:t>、全庁一丸となって、</a:t>
            </a:r>
            <a:r>
              <a:rPr lang="en-US" altLang="ja-JP" dirty="0" smtClean="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の取組みをさらに</a:t>
            </a:r>
            <a:r>
              <a:rPr lang="ja-JP" altLang="en-US" dirty="0" smtClean="0">
                <a:solidFill>
                  <a:prstClr val="black"/>
                </a:solidFill>
                <a:latin typeface="Meiryo UI" panose="020B0604030504040204" pitchFamily="50" charset="-128"/>
                <a:ea typeface="Meiryo UI" panose="020B0604030504040204" pitchFamily="50" charset="-128"/>
              </a:rPr>
              <a:t>加速させていく。</a:t>
            </a:r>
            <a:endParaRPr lang="en-US" altLang="ja-JP" dirty="0" smtClean="0">
              <a:solidFill>
                <a:prstClr val="black"/>
              </a:solidFill>
              <a:latin typeface="Meiryo UI" panose="020B0604030504040204" pitchFamily="50" charset="-128"/>
              <a:ea typeface="Meiryo UI" panose="020B0604030504040204" pitchFamily="50" charset="-128"/>
            </a:endParaRPr>
          </a:p>
          <a:p>
            <a:pPr marL="268288" indent="-196850">
              <a:lnSpc>
                <a:spcPts val="2000"/>
              </a:lnSpc>
              <a:defRPr/>
            </a:pPr>
            <a:r>
              <a:rPr lang="ja-JP" altLang="en-US" dirty="0">
                <a:solidFill>
                  <a:prstClr val="black"/>
                </a:solidFill>
                <a:latin typeface="Meiryo UI" panose="020B0604030504040204" pitchFamily="50" charset="-128"/>
                <a:ea typeface="Meiryo UI" panose="020B0604030504040204" pitchFamily="50" charset="-128"/>
              </a:rPr>
              <a:t>〇有識者ワーキンググループ（</a:t>
            </a:r>
            <a:r>
              <a:rPr lang="en-US" altLang="ja-JP" dirty="0">
                <a:solidFill>
                  <a:prstClr val="black"/>
                </a:solidFill>
                <a:latin typeface="Meiryo UI" panose="020B0604030504040204" pitchFamily="50" charset="-128"/>
                <a:ea typeface="Meiryo UI" panose="020B0604030504040204" pitchFamily="50" charset="-128"/>
              </a:rPr>
              <a:t>WG</a:t>
            </a:r>
            <a:r>
              <a:rPr lang="ja-JP" altLang="en-US" dirty="0">
                <a:solidFill>
                  <a:prstClr val="black"/>
                </a:solidFill>
                <a:latin typeface="Meiryo UI" panose="020B0604030504040204" pitchFamily="50" charset="-128"/>
                <a:ea typeface="Meiryo UI" panose="020B0604030504040204" pitchFamily="50" charset="-128"/>
              </a:rPr>
              <a:t>）を設置し、「大阪がめざす</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先進都市の姿</a:t>
            </a:r>
            <a:r>
              <a:rPr lang="ja-JP" altLang="en-US" dirty="0" smtClean="0">
                <a:solidFill>
                  <a:prstClr val="black"/>
                </a:solidFill>
                <a:latin typeface="Meiryo UI" panose="020B0604030504040204" pitchFamily="50" charset="-128"/>
                <a:ea typeface="Meiryo UI" panose="020B0604030504040204" pitchFamily="50" charset="-128"/>
              </a:rPr>
              <a:t>」を明確化し、</a:t>
            </a:r>
            <a:r>
              <a:rPr lang="ja-JP" altLang="en-US" dirty="0">
                <a:solidFill>
                  <a:prstClr val="black"/>
                </a:solidFill>
                <a:latin typeface="Meiryo UI" panose="020B0604030504040204" pitchFamily="50" charset="-128"/>
                <a:ea typeface="Meiryo UI" panose="020B0604030504040204" pitchFamily="50" charset="-128"/>
              </a:rPr>
              <a:t>各ステークホルダーと共有することで、</a:t>
            </a:r>
            <a:r>
              <a:rPr lang="en-US" altLang="ja-JP" dirty="0">
                <a:solidFill>
                  <a:prstClr val="black"/>
                </a:solidFill>
                <a:latin typeface="Meiryo UI" panose="020B0604030504040204" pitchFamily="50" charset="-128"/>
                <a:ea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rPr>
              <a:t>の新たな取組みの創出を図っていく</a:t>
            </a:r>
            <a:r>
              <a:rPr lang="ja-JP" altLang="en-US" dirty="0" smtClean="0">
                <a:solidFill>
                  <a:prstClr val="black"/>
                </a:solidFill>
                <a:latin typeface="Meiryo UI" panose="020B0604030504040204" pitchFamily="50" charset="-128"/>
                <a:ea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8" name="タイトル 1"/>
          <p:cNvSpPr txBox="1">
            <a:spLocks/>
          </p:cNvSpPr>
          <p:nvPr/>
        </p:nvSpPr>
        <p:spPr>
          <a:xfrm>
            <a:off x="370763" y="3936723"/>
            <a:ext cx="2320661" cy="36360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3765" rtl="0" eaLnBrk="1" fontAlgn="auto" latinLnBrk="0" hangingPunct="1">
              <a:lnSpc>
                <a:spcPct val="114000"/>
              </a:lnSpc>
              <a:spcBef>
                <a:spcPts val="0"/>
              </a:spcBef>
              <a:spcAft>
                <a:spcPts val="0"/>
              </a:spcAft>
              <a:buClrTx/>
              <a:buSzTx/>
              <a:buFontTx/>
              <a:buNone/>
              <a:tabLst/>
              <a:defRPr/>
            </a:pPr>
            <a:r>
              <a:rPr lang="ja-JP" altLang="en-US" sz="1600" b="1" dirty="0" smtClean="0">
                <a:solidFill>
                  <a:prstClr val="white"/>
                </a:solidFill>
                <a:latin typeface="Meiryo UI" pitchFamily="50" charset="-128"/>
                <a:ea typeface="Meiryo UI" pitchFamily="50" charset="-128"/>
                <a:cs typeface="Meiryo UI" pitchFamily="50" charset="-128"/>
              </a:rPr>
              <a:t>取組の方向性</a:t>
            </a:r>
            <a:endParaRPr kumimoji="1" lang="ja-JP" altLang="en-US" sz="1600"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12" name="正方形/長方形 11"/>
          <p:cNvSpPr/>
          <p:nvPr/>
        </p:nvSpPr>
        <p:spPr>
          <a:xfrm>
            <a:off x="178464" y="2076208"/>
            <a:ext cx="9536412" cy="1425633"/>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4" name="タイトル 1"/>
          <p:cNvSpPr txBox="1">
            <a:spLocks/>
          </p:cNvSpPr>
          <p:nvPr/>
        </p:nvSpPr>
        <p:spPr>
          <a:xfrm>
            <a:off x="370763" y="1902824"/>
            <a:ext cx="2320661" cy="36348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3765" rtl="0" eaLnBrk="1" fontAlgn="auto" latinLnBrk="0" hangingPunct="1">
              <a:lnSpc>
                <a:spcPct val="114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white"/>
                </a:solidFill>
                <a:effectLst/>
                <a:uLnTx/>
                <a:uFillTx/>
                <a:latin typeface="Meiryo UI" pitchFamily="50" charset="-128"/>
                <a:ea typeface="Meiryo UI" pitchFamily="50" charset="-128"/>
                <a:cs typeface="Meiryo UI" pitchFamily="50" charset="-128"/>
              </a:rPr>
              <a:t>SDGs</a:t>
            </a:r>
            <a:r>
              <a:rPr kumimoji="1" lang="ja-JP" altLang="en-US" sz="1600" b="1" i="0" u="none" strike="noStrike" kern="1200" cap="none" spc="0" normalizeH="0" baseline="0" noProof="0" dirty="0" smtClean="0">
                <a:ln>
                  <a:noFill/>
                </a:ln>
                <a:solidFill>
                  <a:prstClr val="white"/>
                </a:solidFill>
                <a:effectLst/>
                <a:uLnTx/>
                <a:uFillTx/>
                <a:latin typeface="Meiryo UI" pitchFamily="50" charset="-128"/>
                <a:ea typeface="Meiryo UI" pitchFamily="50" charset="-128"/>
                <a:cs typeface="Meiryo UI" pitchFamily="50" charset="-128"/>
              </a:rPr>
              <a:t> 推進本部設置</a:t>
            </a:r>
            <a:endParaRPr kumimoji="1" lang="ja-JP" altLang="en-US" sz="1600"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18" name="正方形/長方形 17"/>
          <p:cNvSpPr/>
          <p:nvPr/>
        </p:nvSpPr>
        <p:spPr>
          <a:xfrm>
            <a:off x="412930" y="2329330"/>
            <a:ext cx="8590954" cy="1077218"/>
          </a:xfrm>
          <a:prstGeom prst="rect">
            <a:avLst/>
          </a:prstGeom>
        </p:spPr>
        <p:txBody>
          <a:bodyPr wrap="square">
            <a:spAutoFit/>
          </a:bodyPr>
          <a:lstStyle/>
          <a:p>
            <a:pPr lvl="0" defTabSz="457200"/>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推進本部</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会議の開催</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457200"/>
            <a:r>
              <a:rPr kumimoji="0"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0"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の理念の理解促進</a:t>
            </a:r>
            <a:r>
              <a:rPr kumimoji="0"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（府民向け普及啓発　</a:t>
            </a:r>
            <a:r>
              <a:rPr kumimoji="0"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庁内・市町村向けの勉強会の開催　など</a:t>
            </a:r>
            <a:r>
              <a:rPr kumimoji="0"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457200"/>
            <a:r>
              <a:rPr kumimoji="0"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0"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推進に向けた具体的取り組み・方向性の検討（先進事例の情報収集　各部局関連の個別分野について</a:t>
            </a:r>
            <a:r>
              <a:rPr kumimoji="0"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何</a:t>
            </a:r>
            <a:r>
              <a:rPr kumimoji="0"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ができるかを検討</a:t>
            </a:r>
            <a:r>
              <a:rPr kumimoji="0"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457200"/>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各部局の取組を通じた</a:t>
            </a:r>
            <a:r>
              <a:rPr kumimoji="0"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0"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kumimoji="0"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kumimoji="0"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457200"/>
            <a:r>
              <a:rPr kumimoji="0"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・到達点</a:t>
            </a:r>
            <a:r>
              <a:rPr kumimoji="0"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の確認、今後の方針の</a:t>
            </a:r>
            <a:r>
              <a:rPr kumimoji="0"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決定</a:t>
            </a:r>
            <a:endParaRPr kumimoji="0"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a:xfrm>
            <a:off x="9394772" y="6540292"/>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35</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3" name="下矢印 22"/>
          <p:cNvSpPr/>
          <p:nvPr/>
        </p:nvSpPr>
        <p:spPr>
          <a:xfrm>
            <a:off x="1318135" y="3557877"/>
            <a:ext cx="7049265" cy="476086"/>
          </a:xfrm>
          <a:prstGeom prst="downArrow">
            <a:avLst>
              <a:gd name="adj1" fmla="val 50000"/>
              <a:gd name="adj2" fmla="val 100000"/>
            </a:avLst>
          </a:prstGeom>
        </p:spPr>
        <p:style>
          <a:lnRef idx="1">
            <a:schemeClr val="accent6"/>
          </a:lnRef>
          <a:fillRef idx="2">
            <a:schemeClr val="accent6"/>
          </a:fillRef>
          <a:effectRef idx="1">
            <a:schemeClr val="accent6"/>
          </a:effectRef>
          <a:fontRef idx="minor">
            <a:schemeClr val="dk1"/>
          </a:fontRef>
        </p:style>
        <p:txBody>
          <a:bodyPr rtlCol="0" anchor="t"/>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3512840" y="3551704"/>
            <a:ext cx="3295721" cy="338554"/>
          </a:xfrm>
          <a:prstGeom prst="rect">
            <a:avLst/>
          </a:prstGeom>
        </p:spPr>
        <p:txBody>
          <a:bodyPr wrap="square">
            <a:spAutoFit/>
          </a:bodyPr>
          <a:lstStyle/>
          <a:p>
            <a:pPr lvl="0" defTabSz="457200"/>
            <a:r>
              <a:rPr kumimoji="0"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全庁一丸となって取り組み推進</a:t>
            </a:r>
            <a:endParaRPr kumimoji="0"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73940" y="4345280"/>
            <a:ext cx="8976071" cy="2490425"/>
          </a:xfrm>
          <a:prstGeom prst="rect">
            <a:avLst/>
          </a:prstGeom>
        </p:spPr>
        <p:txBody>
          <a:bodyPr wrap="square">
            <a:spAutoFit/>
          </a:bodyPr>
          <a:lstStyle/>
          <a:p>
            <a:pPr marL="0" marR="0" lvl="0" indent="0" algn="l" defTabSz="913765" rtl="0" eaLnBrk="1" fontAlgn="auto" latinLnBrk="0" hangingPunct="1">
              <a:lnSpc>
                <a:spcPts val="16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■普及啓発活動の継続・</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強化</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3765" rtl="0" eaLnBrk="1" fontAlgn="auto" latinLnBrk="0" hangingPunct="1">
              <a:lnSpc>
                <a:spcPts val="1600"/>
              </a:lnSpc>
              <a:spcBef>
                <a:spcPts val="30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各部局主催のイベント等での普及啓発活動の強化による</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3765" rtl="0" eaLnBrk="1" fontAlgn="auto" latinLnBrk="0" hangingPunct="1">
              <a:lnSpc>
                <a:spcPts val="1600"/>
              </a:lnSpc>
              <a:spcBef>
                <a:spcPts val="30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更なる理念の理解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促進</a:t>
            </a:r>
            <a:endParaRPr kumimoji="0"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ts val="1600"/>
              </a:lnSpc>
              <a:spcBef>
                <a:spcPts val="300"/>
              </a:spcBef>
              <a:spcAft>
                <a:spcPts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ts val="1600"/>
              </a:lnSpc>
              <a:spcBef>
                <a:spcPts val="30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各部局の主体的取組みを</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推進</a:t>
            </a: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ts val="1600"/>
              </a:lnSpc>
              <a:spcBef>
                <a:spcPts val="300"/>
              </a:spcBef>
              <a:spcAft>
                <a:spcPts val="0"/>
              </a:spcAft>
              <a:buClrTx/>
              <a:buSzTx/>
              <a:buFontTx/>
              <a:buNone/>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啓発</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や計画への反映といった現状でできる各部局の取組みを</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拡大</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4300538" marR="0" lvl="0" indent="-4300538" algn="l" defTabSz="913765" rtl="0" eaLnBrk="1" fontAlgn="auto" latinLnBrk="0" hangingPunct="1">
              <a:lnSpc>
                <a:spcPts val="1600"/>
              </a:lnSpc>
              <a:spcBef>
                <a:spcPts val="300"/>
              </a:spcBef>
              <a:spcAft>
                <a:spcPts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4300538" marR="0" lvl="0" indent="-4300538" algn="l" defTabSz="913765" rtl="0" eaLnBrk="1" fontAlgn="auto" latinLnBrk="0" hangingPunct="1">
              <a:lnSpc>
                <a:spcPts val="1600"/>
              </a:lnSpc>
              <a:spcBef>
                <a:spcPts val="30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がめざす</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先進都市の</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姿」を明確化</a:t>
            </a: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4300538" marR="0" lvl="0" indent="-4300538" algn="l" defTabSz="913765" rtl="0" eaLnBrk="1" fontAlgn="auto" latinLnBrk="0" hangingPunct="1">
              <a:lnSpc>
                <a:spcPts val="1600"/>
              </a:lnSpc>
              <a:spcBef>
                <a:spcPts val="300"/>
              </a:spcBef>
              <a:spcAft>
                <a:spcPts val="0"/>
              </a:spcAft>
              <a:buClrTx/>
              <a:buSzTx/>
              <a:buFontTx/>
              <a:buNone/>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15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市町村をはじめ　各ステークホルダーと共有し、万博の視点や大阪の強みを踏まえた新たな取組の創出</a:t>
            </a:r>
            <a:endParaRPr kumimoji="1" lang="en-US" altLang="ja-JP"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3765" rtl="0" eaLnBrk="1" fontAlgn="auto" latinLnBrk="0" hangingPunct="1">
              <a:lnSpc>
                <a:spcPts val="1600"/>
              </a:lnSpc>
              <a:spcBef>
                <a:spcPts val="30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rotWithShape="1">
          <a:blip r:embed="rId2"/>
          <a:srcRect l="9032" t="41666" r="28416" b="33441"/>
          <a:stretch/>
        </p:blipFill>
        <p:spPr>
          <a:xfrm>
            <a:off x="5708357" y="4345280"/>
            <a:ext cx="3949241" cy="883636"/>
          </a:xfrm>
          <a:prstGeom prst="rect">
            <a:avLst/>
          </a:prstGeom>
        </p:spPr>
      </p:pic>
    </p:spTree>
    <p:extLst>
      <p:ext uri="{BB962C8B-B14F-4D97-AF65-F5344CB8AC3E}">
        <p14:creationId xmlns:p14="http://schemas.microsoft.com/office/powerpoint/2010/main" val="3113720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15552" y="-727"/>
            <a:ext cx="9978418"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ものづくりの基盤を活かしたイノベーションの促進</a:t>
            </a:r>
          </a:p>
        </p:txBody>
      </p:sp>
      <p:sp>
        <p:nvSpPr>
          <p:cNvPr id="45" name="角丸四角形 44"/>
          <p:cNvSpPr/>
          <p:nvPr/>
        </p:nvSpPr>
        <p:spPr>
          <a:xfrm>
            <a:off x="71946" y="479894"/>
            <a:ext cx="9785445" cy="788866"/>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8288" lvl="0" indent="-196850">
              <a:defRPr/>
            </a:pPr>
            <a:r>
              <a:rPr lang="ja-JP" altLang="en-US" dirty="0">
                <a:solidFill>
                  <a:prstClr val="black"/>
                </a:solidFill>
                <a:latin typeface="Meiryo UI" panose="020B0604030504040204" pitchFamily="50" charset="-128"/>
                <a:ea typeface="Meiryo UI" panose="020B0604030504040204" pitchFamily="50" charset="-128"/>
              </a:rPr>
              <a:t>〇ものづくりを中心とした大阪・関西の豊富な産業集積について、イノベーションを支える産業インフラとして革新を図り、高付加価値化</a:t>
            </a:r>
            <a:r>
              <a:rPr lang="ja-JP" altLang="en-US" dirty="0" smtClean="0">
                <a:solidFill>
                  <a:prstClr val="black"/>
                </a:solidFill>
                <a:latin typeface="Meiryo UI" panose="020B0604030504040204" pitchFamily="50" charset="-128"/>
                <a:ea typeface="Meiryo UI" panose="020B0604030504040204" pitchFamily="50" charset="-128"/>
              </a:rPr>
              <a:t>を推進。</a:t>
            </a:r>
            <a:endParaRPr lang="en-US" altLang="ja-JP" dirty="0" smtClean="0">
              <a:solidFill>
                <a:prstClr val="black"/>
              </a:solidFill>
              <a:latin typeface="Meiryo UI" panose="020B0604030504040204" pitchFamily="50" charset="-128"/>
              <a:ea typeface="Meiryo UI" panose="020B0604030504040204" pitchFamily="50" charset="-128"/>
            </a:endParaRPr>
          </a:p>
        </p:txBody>
      </p:sp>
      <p:sp>
        <p:nvSpPr>
          <p:cNvPr id="5" name="角丸四角形 4"/>
          <p:cNvSpPr/>
          <p:nvPr/>
        </p:nvSpPr>
        <p:spPr>
          <a:xfrm>
            <a:off x="71947" y="1689679"/>
            <a:ext cx="5072220" cy="4805998"/>
          </a:xfrm>
          <a:prstGeom prst="roundRect">
            <a:avLst>
              <a:gd name="adj" fmla="val 404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ロボット技術、ビッグデータ等の活用</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・関西の各拠点のポテンシャルを最大限活用し、「イノベーション・エコシステム」を構築し、イノベーションの連鎖を生み出す。また、</a:t>
            </a:r>
            <a:r>
              <a:rPr lang="en-US" altLang="ja-JP"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ロボット技術、ビッグデータ等を活用してイノベーションを促進し、社会課題の解決や新たなビジネス分野の開拓・産業化を図る</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65884" y="2787994"/>
            <a:ext cx="3227476"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900"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ロボット技術の大阪・関西の拠点・機関の例</a:t>
            </a:r>
            <a:endPar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268370" y="5561181"/>
            <a:ext cx="4605331" cy="769441"/>
          </a:xfrm>
          <a:prstGeom prst="rect">
            <a:avLst/>
          </a:prstGeom>
        </p:spPr>
        <p:txBody>
          <a:bodyPr wrap="square">
            <a:spAutoFit/>
          </a:bodyPr>
          <a:lstStyle/>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大阪府、大阪市、大阪商工会議所により、大阪における実証事業を推進</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・実証実験を希望する事業者への実証実験のフィールド調整</a:t>
            </a:r>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・資金支援、</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支援などのビジネス化支援</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・必要な規制緩和の国へ</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5232852" y="1476736"/>
            <a:ext cx="4647359" cy="5183996"/>
          </a:xfrm>
          <a:prstGeom prst="roundRect">
            <a:avLst>
              <a:gd name="adj" fmla="val 417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高付加価値化に向けた支援体制の充実</a:t>
            </a:r>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大阪産業技術研究所、ものづくりビジネスセンター大阪（</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）等の支援拠点の産業振興支援体制の強化や、</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内外からの企業誘致による産業集積促進等を通じ、大阪自らの支援機能の強化を図る。</a:t>
            </a:r>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さらに、近畿経済産業局の機能強化、</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月に開設された</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なイノベーション創出につながる革新的・</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基盤的技術</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の権利化</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支援を強化し、世界市場に打って出る大阪産業・大阪企業を支援し、高付加</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価値な製品・技術を</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637585" y="5322827"/>
            <a:ext cx="1746116" cy="230832"/>
          </a:xfrm>
          <a:prstGeom prst="rect">
            <a:avLst/>
          </a:prstGeom>
          <a:noFill/>
        </p:spPr>
        <p:txBody>
          <a:bodyPr wrap="square" rtlCol="0">
            <a:spAutoFit/>
          </a:bodyPr>
          <a:lstStyle/>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常設展示場</a:t>
            </a:r>
            <a:endPar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293771" y="5322827"/>
            <a:ext cx="2555773"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INPIT</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12" name="表 11"/>
          <p:cNvGraphicFramePr>
            <a:graphicFrameLocks noGrp="1"/>
          </p:cNvGraphicFramePr>
          <p:nvPr>
            <p:extLst>
              <p:ext uri="{D42A27DB-BD31-4B8C-83A1-F6EECF244321}">
                <p14:modId xmlns:p14="http://schemas.microsoft.com/office/powerpoint/2010/main" val="1683938631"/>
              </p:ext>
            </p:extLst>
          </p:nvPr>
        </p:nvGraphicFramePr>
        <p:xfrm>
          <a:off x="5313040" y="3097878"/>
          <a:ext cx="4497032" cy="1987306"/>
        </p:xfrm>
        <a:graphic>
          <a:graphicData uri="http://schemas.openxmlformats.org/drawingml/2006/table">
            <a:tbl>
              <a:tblPr firstRow="1" bandRow="1">
                <a:tableStyleId>{5C22544A-7EE6-4342-B048-85BDC9FD1C3A}</a:tableStyleId>
              </a:tblPr>
              <a:tblGrid>
                <a:gridCol w="2096125">
                  <a:extLst>
                    <a:ext uri="{9D8B030D-6E8A-4147-A177-3AD203B41FA5}">
                      <a16:colId xmlns:a16="http://schemas.microsoft.com/office/drawing/2014/main" val="20000"/>
                    </a:ext>
                  </a:extLst>
                </a:gridCol>
                <a:gridCol w="2400907">
                  <a:extLst>
                    <a:ext uri="{9D8B030D-6E8A-4147-A177-3AD203B41FA5}">
                      <a16:colId xmlns:a16="http://schemas.microsoft.com/office/drawing/2014/main" val="20001"/>
                    </a:ext>
                  </a:extLst>
                </a:gridCol>
              </a:tblGrid>
              <a:tr h="260117">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大阪に新たに拡充された機能等</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10178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u="none"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における</a:t>
                      </a:r>
                      <a:r>
                        <a:rPr kumimoji="1" lang="ja-JP" altLang="en-US" sz="1000" b="0" u="none" strike="noStrike"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高度・専門的な知財相談等が可能に</a:t>
                      </a:r>
                    </a:p>
                    <a:p>
                      <a:endParaRPr kumimoji="1" lang="ja-JP" altLang="en-US" sz="1000" b="0" u="none"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月に</a:t>
                      </a:r>
                      <a:r>
                        <a:rPr kumimoji="1" lang="en-US" altLang="ja-JP"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）がオープン、知的財産に関する高度・専門的な支援、高度検索用端末による産業財産権情報の提供、出張面接審査・テレビ面接審査の場の提供等を開始</a:t>
                      </a:r>
                    </a:p>
                  </a:txBody>
                  <a:tcPr/>
                </a:tc>
                <a:extLst>
                  <a:ext uri="{0D108BD9-81ED-4DB2-BD59-A6C34878D82A}">
                    <a16:rowId xmlns:a16="http://schemas.microsoft.com/office/drawing/2014/main" val="10001"/>
                  </a:ext>
                </a:extLst>
              </a:tr>
              <a:tr h="709381">
                <a:tc>
                  <a:txBody>
                    <a:bodyPr/>
                    <a:lstStyle/>
                    <a:p>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近畿経済産業局における地域中小企業の実態把握機能の強化</a:t>
                      </a:r>
                      <a:endParaRPr kumimoji="1" lang="ja-JP" altLang="en-US" sz="1000" b="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00" b="0" u="none"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近畿経済産業局の組織改編を行い、</a:t>
                      </a:r>
                      <a:r>
                        <a:rPr kumimoji="1" lang="en-US" altLang="ja-JP" sz="1000" b="0" u="none"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u="none"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月に</a:t>
                      </a:r>
                      <a:r>
                        <a:rPr kumimoji="1" lang="ja-JP" altLang="en-US" sz="1000" b="0" u="none" baseline="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中小企業の実態把握機能を抜本的に強化する「中小企業政策調査課」を設置</a:t>
                      </a:r>
                      <a:endParaRPr kumimoji="1" lang="ja-JP" altLang="en-US" sz="1000" b="0" u="none" baseline="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bl>
          </a:graphicData>
        </a:graphic>
      </p:graphicFrame>
      <p:pic>
        <p:nvPicPr>
          <p:cNvPr id="2" name="図 1"/>
          <p:cNvPicPr>
            <a:picLocks noChangeAspect="1"/>
          </p:cNvPicPr>
          <p:nvPr/>
        </p:nvPicPr>
        <p:blipFill>
          <a:blip r:embed="rId2"/>
          <a:stretch>
            <a:fillRect/>
          </a:stretch>
        </p:blipFill>
        <p:spPr>
          <a:xfrm>
            <a:off x="5611565" y="5565224"/>
            <a:ext cx="1516380" cy="960120"/>
          </a:xfrm>
          <a:prstGeom prst="rect">
            <a:avLst/>
          </a:prstGeom>
        </p:spPr>
      </p:pic>
      <p:pic>
        <p:nvPicPr>
          <p:cNvPr id="3" name="図 2"/>
          <p:cNvPicPr>
            <a:picLocks noChangeAspect="1"/>
          </p:cNvPicPr>
          <p:nvPr/>
        </p:nvPicPr>
        <p:blipFill>
          <a:blip r:embed="rId3"/>
          <a:stretch>
            <a:fillRect/>
          </a:stretch>
        </p:blipFill>
        <p:spPr>
          <a:xfrm>
            <a:off x="7856378" y="5563238"/>
            <a:ext cx="1295400" cy="975360"/>
          </a:xfrm>
          <a:prstGeom prst="rect">
            <a:avLst/>
          </a:prstGeom>
        </p:spPr>
      </p:pic>
      <p:sp>
        <p:nvSpPr>
          <p:cNvPr id="60" name="スライド番号プレースホルダー 1"/>
          <p:cNvSpPr txBox="1">
            <a:spLocks/>
          </p:cNvSpPr>
          <p:nvPr/>
        </p:nvSpPr>
        <p:spPr>
          <a:xfrm>
            <a:off x="9369110" y="653859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36</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785659358"/>
              </p:ext>
            </p:extLst>
          </p:nvPr>
        </p:nvGraphicFramePr>
        <p:xfrm>
          <a:off x="265884" y="3017707"/>
          <a:ext cx="4773031" cy="2577075"/>
        </p:xfrm>
        <a:graphic>
          <a:graphicData uri="http://schemas.openxmlformats.org/drawingml/2006/table">
            <a:tbl>
              <a:tblPr firstRow="1" bandRow="1">
                <a:tableStyleId>{5C22544A-7EE6-4342-B048-85BDC9FD1C3A}</a:tableStyleId>
              </a:tblPr>
              <a:tblGrid>
                <a:gridCol w="1772840">
                  <a:extLst>
                    <a:ext uri="{9D8B030D-6E8A-4147-A177-3AD203B41FA5}">
                      <a16:colId xmlns:a16="http://schemas.microsoft.com/office/drawing/2014/main" val="20000"/>
                    </a:ext>
                  </a:extLst>
                </a:gridCol>
                <a:gridCol w="1363723">
                  <a:extLst>
                    <a:ext uri="{9D8B030D-6E8A-4147-A177-3AD203B41FA5}">
                      <a16:colId xmlns:a16="http://schemas.microsoft.com/office/drawing/2014/main" val="20001"/>
                    </a:ext>
                  </a:extLst>
                </a:gridCol>
                <a:gridCol w="1636468">
                  <a:extLst>
                    <a:ext uri="{9D8B030D-6E8A-4147-A177-3AD203B41FA5}">
                      <a16:colId xmlns:a16="http://schemas.microsoft.com/office/drawing/2014/main" val="20002"/>
                    </a:ext>
                  </a:extLst>
                </a:gridCol>
              </a:tblGrid>
              <a:tr h="210840">
                <a:tc>
                  <a:txBody>
                    <a:bodyPr/>
                    <a:lstStyle/>
                    <a:p>
                      <a:pPr algn="ct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機関名</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主な分野</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12624">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人工知能技術コンソーシアム関西支部</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（産業技術総合研究所）</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大阪商工会議所が事務局</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01633">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脳情報通信融合研究センター（</a:t>
                      </a:r>
                      <a:r>
                        <a:rPr kumimoji="1" lang="en-US" altLang="ja-JP"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CiNet</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脳情報科学、</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01633">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大阪工業大学ロボティクス＆デザインセンター</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年に梅田キャンパス開設）</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01633">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一般財団法人</a:t>
                      </a:r>
                      <a:r>
                        <a:rPr kumimoji="1" lang="en-US" altLang="ja-JP"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i-RooBO</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Network Forum</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210840">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組込みシステム産業振興機構</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12624">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株式会社国際電気通信基礎技術研究所（</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ATR</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6"/>
                  </a:ext>
                </a:extLst>
              </a:tr>
              <a:tr h="312624">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情報通信研究機構（</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ユニバーサルコミュニケーション研究所</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r h="312624">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一般社団法人データビリティコンソーシアム</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3765" rtl="0" eaLnBrk="1" fontAlgn="auto" latinLnBrk="0" hangingPunct="1">
                        <a:lnSpc>
                          <a:spcPct val="80000"/>
                        </a:lnSpc>
                        <a:spcBef>
                          <a:spcPts val="0"/>
                        </a:spcBef>
                        <a:spcAft>
                          <a:spcPts val="0"/>
                        </a:spcAft>
                        <a:buClrTx/>
                        <a:buSzTx/>
                        <a:buFontTx/>
                        <a:buNone/>
                        <a:tabLst/>
                        <a:defRPr/>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p>
                    <a:p>
                      <a:pPr>
                        <a:lnSpc>
                          <a:spcPct val="80000"/>
                        </a:lnSpc>
                      </a:pP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531791428"/>
                  </a:ext>
                </a:extLst>
              </a:tr>
            </a:tbl>
          </a:graphicData>
        </a:graphic>
      </p:graphicFrame>
    </p:spTree>
    <p:extLst>
      <p:ext uri="{BB962C8B-B14F-4D97-AF65-F5344CB8AC3E}">
        <p14:creationId xmlns:p14="http://schemas.microsoft.com/office/powerpoint/2010/main" val="1204179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113294" y="2332263"/>
            <a:ext cx="3159622" cy="4416268"/>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4" name="正方形/長方形 43"/>
          <p:cNvSpPr/>
          <p:nvPr/>
        </p:nvSpPr>
        <p:spPr>
          <a:xfrm>
            <a:off x="-15552" y="-727"/>
            <a:ext cx="9921552"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n-cs"/>
              </a:rPr>
              <a:t>公益財団法人 大阪産業局の設立</a:t>
            </a:r>
          </a:p>
        </p:txBody>
      </p:sp>
      <p:cxnSp>
        <p:nvCxnSpPr>
          <p:cNvPr id="58" name="曲線コネクタ 57"/>
          <p:cNvCxnSpPr/>
          <p:nvPr/>
        </p:nvCxnSpPr>
        <p:spPr>
          <a:xfrm rot="10800000" flipV="1">
            <a:off x="3023840" y="2321565"/>
            <a:ext cx="2592291" cy="2088185"/>
          </a:xfrm>
          <a:prstGeom prst="curvedConnector3">
            <a:avLst>
              <a:gd name="adj1" fmla="val 50000"/>
            </a:avLst>
          </a:prstGeom>
          <a:ln>
            <a:headEnd type="triangle"/>
            <a:tailEnd type="triangle"/>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52" name="タイトル 1"/>
          <p:cNvSpPr txBox="1">
            <a:spLocks/>
          </p:cNvSpPr>
          <p:nvPr/>
        </p:nvSpPr>
        <p:spPr>
          <a:xfrm>
            <a:off x="141910" y="2132347"/>
            <a:ext cx="2664000" cy="399829"/>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3765" rtl="0" eaLnBrk="1" fontAlgn="auto" latinLnBrk="0" hangingPunct="1">
              <a:lnSpc>
                <a:spcPct val="114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chemeClr val="bg1"/>
                </a:solidFill>
                <a:effectLst/>
                <a:uLnTx/>
                <a:uFillTx/>
                <a:latin typeface="Meiryo UI" pitchFamily="50" charset="-128"/>
                <a:ea typeface="Meiryo UI" pitchFamily="50" charset="-128"/>
                <a:cs typeface="Meiryo UI" pitchFamily="50" charset="-128"/>
              </a:rPr>
              <a:t>支援機能強化の方向性</a:t>
            </a:r>
            <a:endParaRPr kumimoji="1" lang="ja-JP" altLang="en-US" sz="1600" b="1" i="0" u="none" strike="noStrike" kern="1200" cap="none" spc="0" normalizeH="0" baseline="0" noProof="0" dirty="0">
              <a:ln>
                <a:noFill/>
              </a:ln>
              <a:solidFill>
                <a:schemeClr val="bg1"/>
              </a:solidFill>
              <a:effectLst/>
              <a:uLnTx/>
              <a:uFillTx/>
              <a:latin typeface="Meiryo UI" pitchFamily="50" charset="-128"/>
              <a:ea typeface="Meiryo UI" pitchFamily="50" charset="-128"/>
              <a:cs typeface="Meiryo UI" pitchFamily="50" charset="-128"/>
            </a:endParaRPr>
          </a:p>
        </p:txBody>
      </p:sp>
      <p:sp>
        <p:nvSpPr>
          <p:cNvPr id="57" name="正方形/長方形 56"/>
          <p:cNvSpPr/>
          <p:nvPr/>
        </p:nvSpPr>
        <p:spPr>
          <a:xfrm>
            <a:off x="3381894" y="2332262"/>
            <a:ext cx="6348651" cy="4442026"/>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5" name="タイトル 1"/>
          <p:cNvSpPr txBox="1">
            <a:spLocks/>
          </p:cNvSpPr>
          <p:nvPr/>
        </p:nvSpPr>
        <p:spPr>
          <a:xfrm>
            <a:off x="3415072" y="2132856"/>
            <a:ext cx="2952000" cy="399829"/>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3765" rtl="0" eaLnBrk="1" fontAlgn="auto" latinLnBrk="0" hangingPunct="1">
              <a:lnSpc>
                <a:spcPct val="114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chemeClr val="bg1"/>
                </a:solidFill>
                <a:effectLst/>
                <a:uLnTx/>
                <a:uFillTx/>
                <a:latin typeface="Meiryo UI" pitchFamily="50" charset="-128"/>
                <a:ea typeface="Meiryo UI" pitchFamily="50" charset="-128"/>
                <a:cs typeface="Meiryo UI" pitchFamily="50" charset="-128"/>
              </a:rPr>
              <a:t>中小企業支援機能・体制の強化</a:t>
            </a:r>
            <a:endParaRPr kumimoji="1" lang="ja-JP" altLang="en-US" sz="1600" b="1" i="0" u="none" strike="noStrike" kern="1200" cap="none" spc="0" normalizeH="0" baseline="0" noProof="0" dirty="0">
              <a:ln>
                <a:noFill/>
              </a:ln>
              <a:solidFill>
                <a:schemeClr val="bg1"/>
              </a:solidFill>
              <a:effectLst/>
              <a:uLnTx/>
              <a:uFillTx/>
              <a:latin typeface="Meiryo UI" pitchFamily="50" charset="-128"/>
              <a:ea typeface="Meiryo UI" pitchFamily="50" charset="-128"/>
              <a:cs typeface="Meiryo UI" pitchFamily="50" charset="-128"/>
            </a:endParaRPr>
          </a:p>
        </p:txBody>
      </p:sp>
      <p:sp>
        <p:nvSpPr>
          <p:cNvPr id="60" name="スライド番号プレースホルダー 1"/>
          <p:cNvSpPr txBox="1">
            <a:spLocks/>
          </p:cNvSpPr>
          <p:nvPr/>
        </p:nvSpPr>
        <p:spPr>
          <a:xfrm>
            <a:off x="9369110" y="653859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37</a:t>
            </a:r>
            <a:endParaRPr kumimoji="1" lang="ja-JP" altLang="en-US"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19" name="正方形/長方形 18"/>
          <p:cNvSpPr/>
          <p:nvPr/>
        </p:nvSpPr>
        <p:spPr>
          <a:xfrm>
            <a:off x="3512840" y="2299519"/>
            <a:ext cx="6282293" cy="769441"/>
          </a:xfrm>
          <a:prstGeom prst="rect">
            <a:avLst/>
          </a:prstGeom>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■府は大阪産業局へ段階的に事業移管を行い、必要な財政的・人的関与を強化</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■様々な支援機関との連携強化を通じた、府内全域での協力な支援サービスの展開</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2"/>
          <a:stretch>
            <a:fillRect/>
          </a:stretch>
        </p:blipFill>
        <p:spPr>
          <a:xfrm>
            <a:off x="4230213" y="3500021"/>
            <a:ext cx="4930140" cy="3246120"/>
          </a:xfrm>
          <a:prstGeom prst="rect">
            <a:avLst/>
          </a:prstGeom>
        </p:spPr>
      </p:pic>
      <p:sp>
        <p:nvSpPr>
          <p:cNvPr id="20" name="正方形/長方形 19"/>
          <p:cNvSpPr/>
          <p:nvPr/>
        </p:nvSpPr>
        <p:spPr>
          <a:xfrm>
            <a:off x="3728864" y="3249000"/>
            <a:ext cx="4176000" cy="230832"/>
          </a:xfrm>
          <a:prstGeom prst="rect">
            <a:avLst/>
          </a:prstGeom>
          <a:ln w="6350">
            <a:noFill/>
          </a:ln>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出展：第</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16</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回副首都推進本部会議資料「大阪産業局</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仮称</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将来ビジョン」（抜粋）</a:t>
            </a:r>
            <a:endPar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150164" y="2636912"/>
            <a:ext cx="3072591" cy="954107"/>
          </a:xfrm>
          <a:prstGeom prst="rect">
            <a:avLst/>
          </a:prstGeom>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○両法人の既存事業に加え、企業</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ニーズが高く、企業獲得にかかる大都</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市間競争を睨んだ、支援機能の強化</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に向けて検討を進める。</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sp>
        <p:nvSpPr>
          <p:cNvPr id="22" name="角丸四角形 21"/>
          <p:cNvSpPr/>
          <p:nvPr/>
        </p:nvSpPr>
        <p:spPr>
          <a:xfrm>
            <a:off x="54079" y="548679"/>
            <a:ext cx="9785445" cy="136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〇府市の中小企業支援団体を統合し</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、大阪の成長を支えるオール大阪の中小企業支援機関として</a:t>
            </a:r>
            <a:endPar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lang="ja-JP" altLang="en-US" dirty="0">
                <a:solidFill>
                  <a:schemeClr val="tx1"/>
                </a:solidFill>
                <a:latin typeface="Meiryo UI" panose="020B0604030504040204" pitchFamily="50" charset="-128"/>
                <a:ea typeface="Meiryo UI" panose="020B0604030504040204" pitchFamily="50" charset="-128"/>
              </a:rPr>
              <a:t>平成</a:t>
            </a:r>
            <a:r>
              <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31</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4</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月に </a:t>
            </a:r>
            <a:r>
              <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公財</a:t>
            </a:r>
            <a:r>
              <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大阪産業局が発足。</a:t>
            </a:r>
            <a:endPar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〇大阪経済が、少子化による市場の縮小や産業・経済のグローバル化、後継者問題などの課題に</a:t>
            </a:r>
            <a:endPar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71755" marR="0" lvl="0" indent="0" algn="l" defTabSz="91376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直面している中で、これまで以上に中小企業をサポート。</a:t>
            </a:r>
            <a:endParaRPr kumimoji="1" lang="ja-JP" altLang="en-US" sz="1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174459" y="3776260"/>
            <a:ext cx="3024000" cy="2923877"/>
          </a:xfrm>
          <a:prstGeom prst="rect">
            <a:avLst/>
          </a:prstGeom>
          <a:ln w="6350">
            <a:noFill/>
          </a:ln>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■支援機能強化の</a:t>
            </a:r>
            <a:r>
              <a:rPr kumimoji="1" lang="en-US" altLang="ja-JP" sz="16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3</a:t>
            </a:r>
            <a:r>
              <a:rPr kumimoji="1" lang="ja-JP" altLang="en-US" sz="16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本柱</a:t>
            </a:r>
            <a:endParaRPr kumimoji="1" lang="en-US" altLang="ja-JP" sz="16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①国際ビジネス支援</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⇒在版企業の海外展開、</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海外企業の大阪への投資を促す</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②創業・ベンチャー支援</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⇒大阪発のベンチャー企業の</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さらなる成長や定着を促す</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③事業承継支援</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⇒円滑な事業承継を支援し、</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大阪産業の持続的発展を実現する</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3683750" y="3239870"/>
            <a:ext cx="5666090" cy="347903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55162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961231" y="2970214"/>
            <a:ext cx="4389120" cy="2720340"/>
          </a:xfrm>
          <a:prstGeom prst="rect">
            <a:avLst/>
          </a:prstGeom>
        </p:spPr>
      </p:pic>
      <p:sp>
        <p:nvSpPr>
          <p:cNvPr id="44" name="正方形/長方形 43"/>
          <p:cNvSpPr/>
          <p:nvPr/>
        </p:nvSpPr>
        <p:spPr>
          <a:xfrm>
            <a:off x="-15552" y="-727"/>
            <a:ext cx="9978418"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規制改革や特区による環境整備</a:t>
            </a:r>
          </a:p>
        </p:txBody>
      </p:sp>
      <p:sp>
        <p:nvSpPr>
          <p:cNvPr id="45" name="角丸四角形 44"/>
          <p:cNvSpPr/>
          <p:nvPr/>
        </p:nvSpPr>
        <p:spPr>
          <a:xfrm>
            <a:off x="71946" y="479894"/>
            <a:ext cx="9785445" cy="788866"/>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〇</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世界で最もビジネスしやすい</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環境づくりをめざし、全国に先駆けて、国の特区制度の活用や大阪独自の規制改革、税制措置等による取組み</a:t>
            </a:r>
            <a:r>
              <a:rPr lang="ja-JP" altLang="en-US" dirty="0" smtClean="0">
                <a:solidFill>
                  <a:prstClr val="black"/>
                </a:solidFill>
                <a:latin typeface="Meiryo UI" panose="020B0604030504040204" pitchFamily="50" charset="-128"/>
                <a:ea typeface="Meiryo UI" panose="020B0604030504040204" pitchFamily="50" charset="-128"/>
              </a:rPr>
              <a:t>を推進。</a:t>
            </a:r>
            <a:endParaRPr lang="en-US" altLang="ja-JP" dirty="0" smtClean="0">
              <a:solidFill>
                <a:prstClr val="black"/>
              </a:solidFill>
              <a:latin typeface="Meiryo UI" panose="020B0604030504040204" pitchFamily="50" charset="-128"/>
              <a:ea typeface="Meiryo UI" panose="020B0604030504040204" pitchFamily="50" charset="-128"/>
            </a:endParaRPr>
          </a:p>
        </p:txBody>
      </p:sp>
      <p:sp>
        <p:nvSpPr>
          <p:cNvPr id="60" name="スライド番号プレースホルダー 1"/>
          <p:cNvSpPr txBox="1">
            <a:spLocks/>
          </p:cNvSpPr>
          <p:nvPr/>
        </p:nvSpPr>
        <p:spPr>
          <a:xfrm>
            <a:off x="9369110" y="653859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38</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5" name="正方形/長方形 4"/>
          <p:cNvSpPr/>
          <p:nvPr/>
        </p:nvSpPr>
        <p:spPr>
          <a:xfrm>
            <a:off x="83336" y="1621394"/>
            <a:ext cx="4862568" cy="1131079"/>
          </a:xfrm>
          <a:prstGeom prst="rect">
            <a:avLst/>
          </a:prstGeom>
        </p:spPr>
        <p:txBody>
          <a:bodyPr wrap="square">
            <a:spAutoFit/>
          </a:bodyPr>
          <a:lstStyle/>
          <a:p>
            <a:pPr>
              <a:lnSpc>
                <a:spcPts val="11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①関西圏国家戦略特区の活用</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◆制度概要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・内閣総理大臣主導で岩盤規制全般の突破口を開くための制度</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・関西圏は大阪府、京都府、兵庫県の全域を特区の区域として国が指定</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知事（自治体</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）と特区担当大臣と、民間の代表が対等な立場で参画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する「区域会議」で規制改革メニュー等</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871422" y="1553702"/>
            <a:ext cx="5034578" cy="1220847"/>
          </a:xfrm>
          <a:prstGeom prst="rect">
            <a:avLst/>
          </a:prstGeom>
        </p:spPr>
        <p:txBody>
          <a:bodyPr wrap="square">
            <a:spAutoFit/>
          </a:bodyPr>
          <a:lstStyle/>
          <a:p>
            <a:pPr>
              <a:lnSpc>
                <a:spcPts val="11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②関西イノベーション国際戦略総合特区の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・経済成長のエンジンとなる産業・機能の集積拠点形成を図る制度</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・関西圏は、北大阪地区、大阪駅周辺地区など、大阪府、大阪市、京都</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府、京都市、兵庫県、神戸市の９地区を特区の区域として国が指定</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区域の先駆的な取組みに対し、税制、財政、金融措置といった国と</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政策資源を集中することにより</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、イノベーションの創出等をめざす。</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83336" y="5969999"/>
            <a:ext cx="4788086" cy="656590"/>
          </a:xfrm>
          <a:prstGeom prst="rect">
            <a:avLst/>
          </a:prstGeom>
        </p:spPr>
        <p:txBody>
          <a:bodyPr wrap="square">
            <a:spAutoFit/>
          </a:bodyPr>
          <a:lstStyle/>
          <a:p>
            <a:pPr>
              <a:lnSpc>
                <a:spcPts val="1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これまで認定された</a:t>
            </a:r>
            <a:r>
              <a:rPr lang="ja-JP" altLang="en-US" sz="1200" i="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保険外併用療養に関する特例、特区医療機器薬事戦略相談の実施、</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地域限定保育士</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の実施、外国人滞在施設経営事業、</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家事支援外国人受入事業、エリアマネジメントに係る道路法の特例　など</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p:cNvSpPr/>
          <p:nvPr/>
        </p:nvSpPr>
        <p:spPr>
          <a:xfrm>
            <a:off x="7334465" y="4774554"/>
            <a:ext cx="1152880" cy="246221"/>
          </a:xfrm>
          <a:prstGeom prst="rect">
            <a:avLst/>
          </a:prstGeom>
        </p:spPr>
        <p:txBody>
          <a:bodyPr wrap="none">
            <a:spAutoFit/>
          </a:bodyPr>
          <a:lstStyle/>
          <a:p>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支部</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500" b="1" dirty="0">
                <a:latin typeface="Meiryo UI" panose="020B0604030504040204" pitchFamily="50" charset="-128"/>
                <a:ea typeface="Meiryo UI" panose="020B0604030504040204" pitchFamily="50" charset="-128"/>
                <a:cs typeface="Meiryo UI" panose="020B0604030504040204" pitchFamily="50" charset="-128"/>
              </a:rPr>
              <a:t>AMED</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創薬戦略本部西日本統括部</a:t>
            </a:r>
          </a:p>
        </p:txBody>
      </p:sp>
      <p:pic>
        <p:nvPicPr>
          <p:cNvPr id="3" name="図 2"/>
          <p:cNvPicPr>
            <a:picLocks noChangeAspect="1"/>
          </p:cNvPicPr>
          <p:nvPr/>
        </p:nvPicPr>
        <p:blipFill>
          <a:blip r:embed="rId3"/>
          <a:stretch>
            <a:fillRect/>
          </a:stretch>
        </p:blipFill>
        <p:spPr>
          <a:xfrm>
            <a:off x="496726" y="2913436"/>
            <a:ext cx="3863340" cy="2895600"/>
          </a:xfrm>
          <a:prstGeom prst="rect">
            <a:avLst/>
          </a:prstGeom>
        </p:spPr>
      </p:pic>
      <p:sp>
        <p:nvSpPr>
          <p:cNvPr id="12" name="正方形/長方形 11"/>
          <p:cNvSpPr/>
          <p:nvPr/>
        </p:nvSpPr>
        <p:spPr>
          <a:xfrm>
            <a:off x="4808984" y="5943714"/>
            <a:ext cx="5125856" cy="797654"/>
          </a:xfrm>
          <a:prstGeom prst="rect">
            <a:avLst/>
          </a:prstGeom>
        </p:spPr>
        <p:txBody>
          <a:bodyPr wrap="square">
            <a:spAutoFit/>
          </a:bodyPr>
          <a:lstStyle/>
          <a:p>
            <a:pPr>
              <a:lnSpc>
                <a:spcPts val="11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これまでの主な取組み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ライフサイエンス分野、グリーン分野等の取組みについて、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プロジェクトが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計画認定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関西支部の設置及び機能拡充により薬事に関する各種相談体制</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を構築　　など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82945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スマートシティ戦略の推進</a:t>
            </a:r>
          </a:p>
        </p:txBody>
      </p:sp>
      <p:sp>
        <p:nvSpPr>
          <p:cNvPr id="7" name="角丸四角形 6"/>
          <p:cNvSpPr/>
          <p:nvPr/>
        </p:nvSpPr>
        <p:spPr>
          <a:xfrm>
            <a:off x="77164" y="609530"/>
            <a:ext cx="9756231" cy="159533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〇ＩｏＴ</a:t>
            </a:r>
            <a:r>
              <a:rPr lang="ja-JP" altLang="en-US" dirty="0">
                <a:solidFill>
                  <a:prstClr val="black"/>
                </a:solidFill>
                <a:latin typeface="Meiryo UI" panose="020B0604030504040204" pitchFamily="50" charset="-128"/>
                <a:ea typeface="Meiryo UI" panose="020B0604030504040204" pitchFamily="50" charset="-128"/>
              </a:rPr>
              <a:t>、ビッグデータ、</a:t>
            </a:r>
            <a:r>
              <a:rPr lang="ja-JP" altLang="en-US" dirty="0" smtClean="0">
                <a:solidFill>
                  <a:prstClr val="black"/>
                </a:solidFill>
                <a:latin typeface="Meiryo UI" panose="020B0604030504040204" pitchFamily="50" charset="-128"/>
                <a:ea typeface="Meiryo UI" panose="020B0604030504040204" pitchFamily="50" charset="-128"/>
              </a:rPr>
              <a:t>ＡＩ、</a:t>
            </a:r>
            <a:r>
              <a:rPr lang="ja-JP" altLang="en-US" dirty="0">
                <a:solidFill>
                  <a:prstClr val="black"/>
                </a:solidFill>
                <a:latin typeface="Meiryo UI" panose="020B0604030504040204" pitchFamily="50" charset="-128"/>
                <a:ea typeface="Meiryo UI" panose="020B0604030504040204" pitchFamily="50" charset="-128"/>
              </a:rPr>
              <a:t>ロボットなどの先端技術を積極的に活用し、都市問題を解決するとともに、府民・市民の</a:t>
            </a:r>
            <a:r>
              <a:rPr lang="en-US" altLang="ja-JP" dirty="0">
                <a:solidFill>
                  <a:prstClr val="black"/>
                </a:solidFill>
                <a:latin typeface="Meiryo UI" panose="020B0604030504040204" pitchFamily="50" charset="-128"/>
                <a:ea typeface="Meiryo UI" panose="020B0604030504040204" pitchFamily="50" charset="-128"/>
              </a:rPr>
              <a:t>QOL</a:t>
            </a:r>
            <a:r>
              <a:rPr lang="ja-JP" altLang="en-US" dirty="0">
                <a:solidFill>
                  <a:prstClr val="black"/>
                </a:solidFill>
                <a:latin typeface="Meiryo UI" panose="020B0604030504040204" pitchFamily="50" charset="-128"/>
                <a:ea typeface="Meiryo UI" panose="020B0604030504040204" pitchFamily="50" charset="-128"/>
              </a:rPr>
              <a:t>（生活の質）の</a:t>
            </a:r>
            <a:r>
              <a:rPr lang="ja-JP" altLang="en-US" dirty="0" smtClean="0">
                <a:solidFill>
                  <a:prstClr val="black"/>
                </a:solidFill>
                <a:latin typeface="Meiryo UI" panose="020B0604030504040204" pitchFamily="50" charset="-128"/>
                <a:ea typeface="Meiryo UI" panose="020B0604030504040204" pitchFamily="50" charset="-128"/>
              </a:rPr>
              <a:t>向上へつなげていく。</a:t>
            </a:r>
            <a:endParaRPr lang="en-US" altLang="ja-JP" dirty="0" smtClean="0">
              <a:solidFill>
                <a:prstClr val="black"/>
              </a:solidFill>
              <a:latin typeface="Meiryo UI" panose="020B0604030504040204" pitchFamily="50" charset="-128"/>
              <a:ea typeface="Meiryo UI" panose="020B0604030504040204" pitchFamily="50" charset="-128"/>
            </a:endParaRPr>
          </a:p>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〇</a:t>
            </a:r>
            <a:r>
              <a:rPr lang="en-US" altLang="ja-JP" dirty="0" smtClean="0">
                <a:solidFill>
                  <a:prstClr val="black"/>
                </a:solidFill>
                <a:latin typeface="Meiryo UI" panose="020B0604030504040204" pitchFamily="50" charset="-128"/>
                <a:ea typeface="Meiryo UI" panose="020B0604030504040204" pitchFamily="50" charset="-128"/>
              </a:rPr>
              <a:t>2025</a:t>
            </a:r>
            <a:r>
              <a:rPr lang="ja-JP" altLang="en-US" dirty="0">
                <a:solidFill>
                  <a:prstClr val="black"/>
                </a:solidFill>
                <a:latin typeface="Meiryo UI" panose="020B0604030504040204" pitchFamily="50" charset="-128"/>
                <a:ea typeface="Meiryo UI" panose="020B0604030504040204" pitchFamily="50" charset="-128"/>
              </a:rPr>
              <a:t>年</a:t>
            </a:r>
            <a:r>
              <a:rPr lang="ja-JP" altLang="en-US" dirty="0" smtClean="0">
                <a:solidFill>
                  <a:prstClr val="black"/>
                </a:solidFill>
                <a:latin typeface="Meiryo UI" panose="020B0604030504040204" pitchFamily="50" charset="-128"/>
                <a:ea typeface="Meiryo UI" panose="020B0604030504040204" pitchFamily="50" charset="-128"/>
              </a:rPr>
              <a:t>万博</a:t>
            </a:r>
            <a:r>
              <a:rPr lang="ja-JP" altLang="en-US" dirty="0">
                <a:solidFill>
                  <a:prstClr val="black"/>
                </a:solidFill>
                <a:latin typeface="Meiryo UI" panose="020B0604030504040204" pitchFamily="50" charset="-128"/>
                <a:ea typeface="Meiryo UI" panose="020B0604030504040204" pitchFamily="50" charset="-128"/>
              </a:rPr>
              <a:t>を見据え、府</a:t>
            </a:r>
            <a:r>
              <a:rPr lang="ja-JP" altLang="en-US" dirty="0" smtClean="0">
                <a:solidFill>
                  <a:prstClr val="black"/>
                </a:solidFill>
                <a:latin typeface="Meiryo UI" panose="020B0604030504040204" pitchFamily="50" charset="-128"/>
                <a:ea typeface="Meiryo UI" panose="020B0604030504040204" pitchFamily="50" charset="-128"/>
              </a:rPr>
              <a:t>市協働で「スマートシティ戦略」を年度内に策定。大阪の内外</a:t>
            </a:r>
            <a:r>
              <a:rPr lang="ja-JP" altLang="en-US" dirty="0">
                <a:solidFill>
                  <a:prstClr val="black"/>
                </a:solidFill>
                <a:latin typeface="Meiryo UI" panose="020B0604030504040204" pitchFamily="50" charset="-128"/>
                <a:ea typeface="Meiryo UI" panose="020B0604030504040204" pitchFamily="50" charset="-128"/>
              </a:rPr>
              <a:t>のベンチャー、大学、企業</a:t>
            </a:r>
            <a:r>
              <a:rPr lang="ja-JP" altLang="en-US" dirty="0" smtClean="0">
                <a:solidFill>
                  <a:prstClr val="black"/>
                </a:solidFill>
                <a:latin typeface="Meiryo UI" panose="020B0604030504040204" pitchFamily="50" charset="-128"/>
                <a:ea typeface="Meiryo UI" panose="020B0604030504040204" pitchFamily="50" charset="-128"/>
              </a:rPr>
              <a:t>との協業により、実験や実装等</a:t>
            </a:r>
            <a:r>
              <a:rPr lang="ja-JP" altLang="en-US" dirty="0">
                <a:solidFill>
                  <a:prstClr val="black"/>
                </a:solidFill>
                <a:latin typeface="Meiryo UI" panose="020B0604030504040204" pitchFamily="50" charset="-128"/>
                <a:ea typeface="Meiryo UI" panose="020B0604030504040204" pitchFamily="50" charset="-128"/>
              </a:rPr>
              <a:t>を通じた</a:t>
            </a:r>
            <a:r>
              <a:rPr lang="ja-JP" altLang="en-US" dirty="0" smtClean="0">
                <a:solidFill>
                  <a:prstClr val="black"/>
                </a:solidFill>
                <a:latin typeface="Meiryo UI" panose="020B0604030504040204" pitchFamily="50" charset="-128"/>
                <a:ea typeface="Meiryo UI" panose="020B0604030504040204" pitchFamily="50" charset="-128"/>
              </a:rPr>
              <a:t>経験を蓄積。世界でのスマートシティ</a:t>
            </a:r>
            <a:r>
              <a:rPr lang="ja-JP" altLang="en-US" dirty="0">
                <a:solidFill>
                  <a:prstClr val="black"/>
                </a:solidFill>
                <a:latin typeface="Meiryo UI" panose="020B0604030504040204" pitchFamily="50" charset="-128"/>
                <a:ea typeface="Meiryo UI" panose="020B0604030504040204" pitchFamily="50" charset="-128"/>
              </a:rPr>
              <a:t>の先進的</a:t>
            </a:r>
            <a:r>
              <a:rPr lang="ja-JP" altLang="en-US" dirty="0" smtClean="0">
                <a:solidFill>
                  <a:prstClr val="black"/>
                </a:solidFill>
                <a:latin typeface="Meiryo UI" panose="020B0604030504040204" pitchFamily="50" charset="-128"/>
                <a:ea typeface="Meiryo UI" panose="020B0604030504040204" pitchFamily="50" charset="-128"/>
              </a:rPr>
              <a:t>地位めざす。</a:t>
            </a:r>
            <a:endParaRPr lang="ja-JP" altLang="en-US" dirty="0">
              <a:solidFill>
                <a:prstClr val="black"/>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2"/>
          <a:stretch>
            <a:fillRect/>
          </a:stretch>
        </p:blipFill>
        <p:spPr>
          <a:xfrm>
            <a:off x="128464" y="3106786"/>
            <a:ext cx="4885676" cy="3345236"/>
          </a:xfrm>
          <a:prstGeom prst="rect">
            <a:avLst/>
          </a:prstGeom>
        </p:spPr>
      </p:pic>
      <p:pic>
        <p:nvPicPr>
          <p:cNvPr id="11" name="図 10"/>
          <p:cNvPicPr>
            <a:picLocks noChangeAspect="1"/>
          </p:cNvPicPr>
          <p:nvPr/>
        </p:nvPicPr>
        <p:blipFill>
          <a:blip r:embed="rId3"/>
          <a:stretch>
            <a:fillRect/>
          </a:stretch>
        </p:blipFill>
        <p:spPr>
          <a:xfrm>
            <a:off x="5069927" y="3106785"/>
            <a:ext cx="4824536" cy="3331623"/>
          </a:xfrm>
          <a:prstGeom prst="rect">
            <a:avLst/>
          </a:prstGeom>
        </p:spPr>
      </p:pic>
      <p:sp>
        <p:nvSpPr>
          <p:cNvPr id="12" name="タイトル 1"/>
          <p:cNvSpPr txBox="1">
            <a:spLocks/>
          </p:cNvSpPr>
          <p:nvPr/>
        </p:nvSpPr>
        <p:spPr>
          <a:xfrm>
            <a:off x="77164" y="2529425"/>
            <a:ext cx="4992763" cy="399829"/>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a:solidFill>
                  <a:schemeClr val="bg1"/>
                </a:solidFill>
                <a:latin typeface="Meiryo UI" pitchFamily="50" charset="-128"/>
                <a:ea typeface="Meiryo UI" pitchFamily="50" charset="-128"/>
                <a:cs typeface="Meiryo UI" pitchFamily="50" charset="-128"/>
              </a:rPr>
              <a:t>大阪において重要と思われるスマートシティのイメージ</a:t>
            </a:r>
          </a:p>
        </p:txBody>
      </p:sp>
      <p:sp>
        <p:nvSpPr>
          <p:cNvPr id="13" name="タイトル 1"/>
          <p:cNvSpPr txBox="1">
            <a:spLocks/>
          </p:cNvSpPr>
          <p:nvPr/>
        </p:nvSpPr>
        <p:spPr>
          <a:xfrm>
            <a:off x="5071105" y="2525115"/>
            <a:ext cx="4768931" cy="399829"/>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a:solidFill>
                  <a:schemeClr val="bg1"/>
                </a:solidFill>
                <a:latin typeface="Meiryo UI" pitchFamily="50" charset="-128"/>
                <a:ea typeface="Meiryo UI" pitchFamily="50" charset="-128"/>
                <a:cs typeface="Meiryo UI" pitchFamily="50" charset="-128"/>
              </a:rPr>
              <a:t>大阪のスマートシティ戦略の展開イメージ</a:t>
            </a:r>
          </a:p>
        </p:txBody>
      </p:sp>
      <p:sp>
        <p:nvSpPr>
          <p:cNvPr id="14" name="正方形/長方形 13"/>
          <p:cNvSpPr/>
          <p:nvPr/>
        </p:nvSpPr>
        <p:spPr>
          <a:xfrm>
            <a:off x="83804" y="2525115"/>
            <a:ext cx="4992763" cy="4000229"/>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5" name="正方形/長方形 14"/>
          <p:cNvSpPr/>
          <p:nvPr/>
        </p:nvSpPr>
        <p:spPr>
          <a:xfrm>
            <a:off x="5083206" y="2533402"/>
            <a:ext cx="4756829" cy="3991942"/>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6" name="スライド番号プレースホルダー 1"/>
          <p:cNvSpPr txBox="1">
            <a:spLocks/>
          </p:cNvSpPr>
          <p:nvPr/>
        </p:nvSpPr>
        <p:spPr>
          <a:xfrm>
            <a:off x="9369621" y="6535394"/>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39</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561906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ビジョン策定のスケジュール</a:t>
            </a:r>
          </a:p>
        </p:txBody>
      </p:sp>
      <p:sp>
        <p:nvSpPr>
          <p:cNvPr id="4"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a:solidFill>
                  <a:prstClr val="white"/>
                </a:solidFill>
                <a:latin typeface="ＭＳ ゴシック" panose="020B0609070205080204" pitchFamily="49" charset="-128"/>
                <a:ea typeface="ＭＳ ゴシック" panose="020B0609070205080204" pitchFamily="49" charset="-128"/>
              </a:rPr>
              <a:t>2</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72322240"/>
              </p:ext>
            </p:extLst>
          </p:nvPr>
        </p:nvGraphicFramePr>
        <p:xfrm>
          <a:off x="200472" y="692696"/>
          <a:ext cx="9567800" cy="5806440"/>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3014391426"/>
                    </a:ext>
                  </a:extLst>
                </a:gridCol>
                <a:gridCol w="7623584">
                  <a:extLst>
                    <a:ext uri="{9D8B030D-6E8A-4147-A177-3AD203B41FA5}">
                      <a16:colId xmlns:a16="http://schemas.microsoft.com/office/drawing/2014/main" val="1976341492"/>
                    </a:ext>
                  </a:extLst>
                </a:gridCol>
              </a:tblGrid>
              <a:tr h="360040">
                <a:tc>
                  <a:txBody>
                    <a:bodyPr/>
                    <a:lstStyle/>
                    <a:p>
                      <a:pPr>
                        <a:lnSpc>
                          <a:spcPts val="3000"/>
                        </a:lnSpc>
                      </a:pPr>
                      <a:r>
                        <a:rPr kumimoji="1" lang="en-US" altLang="ja-JP" sz="2000" dirty="0" smtClean="0">
                          <a:latin typeface="Meiryo UI" panose="020B0604030504040204" pitchFamily="50" charset="-128"/>
                          <a:ea typeface="Meiryo UI" panose="020B0604030504040204" pitchFamily="50" charset="-128"/>
                        </a:rPr>
                        <a:t>7</a:t>
                      </a:r>
                      <a:r>
                        <a:rPr kumimoji="1" lang="ja-JP" altLang="en-US" sz="2000" dirty="0" smtClean="0">
                          <a:latin typeface="Meiryo UI" panose="020B0604030504040204" pitchFamily="50" charset="-128"/>
                          <a:ea typeface="Meiryo UI" panose="020B0604030504040204" pitchFamily="50" charset="-128"/>
                        </a:rPr>
                        <a:t>月</a:t>
                      </a:r>
                      <a:r>
                        <a:rPr kumimoji="1" lang="en-US" altLang="ja-JP" sz="2000" dirty="0" smtClean="0">
                          <a:latin typeface="Meiryo UI" panose="020B0604030504040204" pitchFamily="50" charset="-128"/>
                          <a:ea typeface="Meiryo UI" panose="020B0604030504040204" pitchFamily="50" charset="-128"/>
                        </a:rPr>
                        <a:t>17</a:t>
                      </a:r>
                      <a:r>
                        <a:rPr kumimoji="1" lang="ja-JP" altLang="en-US" sz="2000" dirty="0" smtClean="0">
                          <a:latin typeface="Meiryo UI" panose="020B0604030504040204" pitchFamily="50" charset="-128"/>
                          <a:ea typeface="Meiryo UI" panose="020B0604030504040204" pitchFamily="50" charset="-128"/>
                        </a:rPr>
                        <a:t>日</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８月７日</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８月</a:t>
                      </a:r>
                      <a:r>
                        <a:rPr kumimoji="1" lang="en-US" altLang="ja-JP" sz="2000" dirty="0" smtClean="0">
                          <a:latin typeface="Meiryo UI" panose="020B0604030504040204" pitchFamily="50" charset="-128"/>
                          <a:ea typeface="Meiryo UI" panose="020B0604030504040204" pitchFamily="50" charset="-128"/>
                        </a:rPr>
                        <a:t>26</a:t>
                      </a:r>
                      <a:r>
                        <a:rPr kumimoji="1" lang="ja-JP" altLang="en-US" sz="2000" dirty="0" smtClean="0">
                          <a:latin typeface="Meiryo UI" panose="020B0604030504040204" pitchFamily="50" charset="-128"/>
                          <a:ea typeface="Meiryo UI" panose="020B0604030504040204" pitchFamily="50" charset="-128"/>
                        </a:rPr>
                        <a:t>日</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９月中</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en-US" altLang="ja-JP" sz="2000" dirty="0" smtClean="0">
                          <a:latin typeface="Meiryo UI" panose="020B0604030504040204" pitchFamily="50" charset="-128"/>
                          <a:ea typeface="Meiryo UI" panose="020B0604030504040204" pitchFamily="50" charset="-128"/>
                        </a:rPr>
                        <a:t>10</a:t>
                      </a:r>
                      <a:r>
                        <a:rPr kumimoji="1" lang="ja-JP" altLang="en-US" sz="2000" dirty="0" smtClean="0">
                          <a:latin typeface="Meiryo UI" panose="020B0604030504040204" pitchFamily="50" charset="-128"/>
                          <a:ea typeface="Meiryo UI" panose="020B0604030504040204" pitchFamily="50" charset="-128"/>
                        </a:rPr>
                        <a:t>月</a:t>
                      </a:r>
                      <a:r>
                        <a:rPr kumimoji="1" lang="en-US" altLang="ja-JP" sz="2000" dirty="0" smtClean="0">
                          <a:latin typeface="Meiryo UI" panose="020B0604030504040204" pitchFamily="50" charset="-128"/>
                          <a:ea typeface="Meiryo UI" panose="020B0604030504040204" pitchFamily="50" charset="-128"/>
                        </a:rPr>
                        <a:t>〜12</a:t>
                      </a:r>
                      <a:r>
                        <a:rPr kumimoji="1" lang="ja-JP" altLang="en-US" sz="2000" dirty="0" smtClean="0">
                          <a:latin typeface="Meiryo UI" panose="020B0604030504040204" pitchFamily="50" charset="-128"/>
                          <a:ea typeface="Meiryo UI" panose="020B0604030504040204" pitchFamily="50" charset="-128"/>
                        </a:rPr>
                        <a:t>月</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en-US" altLang="ja-JP" sz="2000" dirty="0" smtClean="0">
                          <a:latin typeface="Meiryo UI" panose="020B0604030504040204" pitchFamily="50" charset="-128"/>
                          <a:ea typeface="Meiryo UI" panose="020B0604030504040204" pitchFamily="50" charset="-128"/>
                        </a:rPr>
                        <a:t>12</a:t>
                      </a:r>
                      <a:r>
                        <a:rPr kumimoji="1" lang="ja-JP" altLang="en-US" sz="2000" dirty="0" smtClean="0">
                          <a:latin typeface="Meiryo UI" panose="020B0604030504040204" pitchFamily="50" charset="-128"/>
                          <a:ea typeface="Meiryo UI" panose="020B0604030504040204" pitchFamily="50" charset="-128"/>
                        </a:rPr>
                        <a:t>月</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２月</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３月</a:t>
                      </a:r>
                      <a:endParaRPr kumimoji="1" lang="ja-JP" altLang="en-US" sz="2000" dirty="0">
                        <a:latin typeface="Meiryo UI" panose="020B0604030504040204" pitchFamily="50" charset="-128"/>
                        <a:ea typeface="Meiryo UI" panose="020B0604030504040204" pitchFamily="50" charset="-128"/>
                      </a:endParaRPr>
                    </a:p>
                  </a:txBody>
                  <a:tcPr/>
                </a:tc>
                <a:tc>
                  <a:txBody>
                    <a:bodyPr/>
                    <a:lstStyle/>
                    <a:p>
                      <a:pPr>
                        <a:lnSpc>
                          <a:spcPts val="3000"/>
                        </a:lnSpc>
                      </a:pPr>
                      <a:r>
                        <a:rPr kumimoji="1" lang="ja-JP" altLang="en-US" sz="2000" dirty="0" smtClean="0">
                          <a:latin typeface="Meiryo UI" panose="020B0604030504040204" pitchFamily="50" charset="-128"/>
                          <a:ea typeface="Meiryo UI" panose="020B0604030504040204" pitchFamily="50" charset="-128"/>
                        </a:rPr>
                        <a:t>第１回有識者ＷＧ</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第２回有識者ＷＧ（予定）</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第３回有識者ＷＧ（予定）</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ビジョンの中間とりまとめ（論点整理）</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有識者ＷＧ（複数回開催）</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ビジョン（素案）の策定</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パブリックコメント実施</a:t>
                      </a:r>
                      <a:endParaRPr kumimoji="1" lang="en-US" altLang="ja-JP" sz="2000" dirty="0" smtClean="0">
                        <a:latin typeface="Meiryo UI" panose="020B0604030504040204" pitchFamily="50" charset="-128"/>
                        <a:ea typeface="Meiryo UI" panose="020B0604030504040204" pitchFamily="50" charset="-128"/>
                      </a:endParaRPr>
                    </a:p>
                    <a:p>
                      <a:pPr>
                        <a:lnSpc>
                          <a:spcPts val="3000"/>
                        </a:lnSpc>
                      </a:pPr>
                      <a:endParaRPr kumimoji="1" lang="en-US" altLang="ja-JP" sz="2000" dirty="0" smtClean="0">
                        <a:latin typeface="Meiryo UI" panose="020B0604030504040204" pitchFamily="50" charset="-128"/>
                        <a:ea typeface="Meiryo UI" panose="020B0604030504040204" pitchFamily="50" charset="-128"/>
                      </a:endParaRPr>
                    </a:p>
                    <a:p>
                      <a:pPr>
                        <a:lnSpc>
                          <a:spcPts val="3000"/>
                        </a:lnSpc>
                      </a:pPr>
                      <a:r>
                        <a:rPr kumimoji="1" lang="ja-JP" altLang="en-US" sz="2000" dirty="0" smtClean="0">
                          <a:latin typeface="Meiryo UI" panose="020B0604030504040204" pitchFamily="50" charset="-128"/>
                          <a:ea typeface="Meiryo UI" panose="020B0604030504040204" pitchFamily="50" charset="-128"/>
                        </a:rPr>
                        <a:t>ビジョンの策定</a:t>
                      </a:r>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52581796"/>
                  </a:ext>
                </a:extLst>
              </a:tr>
            </a:tbl>
          </a:graphicData>
        </a:graphic>
      </p:graphicFrame>
    </p:spTree>
    <p:extLst>
      <p:ext uri="{BB962C8B-B14F-4D97-AF65-F5344CB8AC3E}">
        <p14:creationId xmlns:p14="http://schemas.microsoft.com/office/powerpoint/2010/main" val="16563605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5673551" y="2233596"/>
            <a:ext cx="3209317" cy="1779929"/>
          </a:xfrm>
          <a:prstGeom prst="rect">
            <a:avLst/>
          </a:prstGeom>
        </p:spPr>
      </p:pic>
      <p:sp>
        <p:nvSpPr>
          <p:cNvPr id="6" name="テキスト ボックス 5"/>
          <p:cNvSpPr txBox="1"/>
          <p:nvPr/>
        </p:nvSpPr>
        <p:spPr>
          <a:xfrm>
            <a:off x="4664969" y="1725805"/>
            <a:ext cx="5190980" cy="3107133"/>
          </a:xfrm>
          <a:prstGeom prst="rect">
            <a:avLst/>
          </a:prstGeom>
          <a:noFill/>
        </p:spPr>
        <p:txBody>
          <a:bodyPr wrap="square" rtlCol="0">
            <a:spAutoFit/>
          </a:bodyPr>
          <a:lstStyle/>
          <a:p>
            <a:pPr>
              <a:lnSpc>
                <a:spcPct val="114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等との包括連携</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協定</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公民戦略連携デスク設置後、包括連携協定は飛躍的に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年度協定締結先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立命館大学、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NTT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ドコモ、キリンビール、キリンビバレッジ、</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協和キリン、あいおいニッセイ同和損害保険、リコージャパン、</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小林製薬、ミズノ、ダイドードリンコ、上新電機、明治安田生命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保険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5557"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民間活力の活用</a:t>
            </a:r>
          </a:p>
        </p:txBody>
      </p:sp>
      <p:sp>
        <p:nvSpPr>
          <p:cNvPr id="14" name="タイトル 1"/>
          <p:cNvSpPr txBox="1">
            <a:spLocks/>
          </p:cNvSpPr>
          <p:nvPr/>
        </p:nvSpPr>
        <p:spPr>
          <a:xfrm>
            <a:off x="74935" y="1271826"/>
            <a:ext cx="9744313" cy="39600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公民戦略デスク</a:t>
            </a:r>
            <a:endParaRPr lang="ja-JP" altLang="en-US" sz="1600" b="1" dirty="0">
              <a:solidFill>
                <a:schemeClr val="bg1"/>
              </a:solidFill>
              <a:latin typeface="Meiryo UI" pitchFamily="50" charset="-128"/>
              <a:ea typeface="Meiryo UI" pitchFamily="50" charset="-128"/>
              <a:cs typeface="Meiryo UI" pitchFamily="50" charset="-128"/>
            </a:endParaRPr>
          </a:p>
        </p:txBody>
      </p:sp>
      <p:sp>
        <p:nvSpPr>
          <p:cNvPr id="16" name="正方形/長方形 15"/>
          <p:cNvSpPr/>
          <p:nvPr/>
        </p:nvSpPr>
        <p:spPr>
          <a:xfrm>
            <a:off x="-15895" y="5414495"/>
            <a:ext cx="3604113" cy="1387176"/>
          </a:xfrm>
          <a:prstGeom prst="rect">
            <a:avLst/>
          </a:prstGeom>
          <a:ln>
            <a:noFill/>
          </a:ln>
        </p:spPr>
        <p:txBody>
          <a:bodyPr wrap="square" lIns="90000" tIns="46800" rIns="90000" bIns="46800" anchor="t" anchorCtr="0">
            <a:spAutoFit/>
          </a:bodyPr>
          <a:lstStyle/>
          <a:p>
            <a:pPr marL="180975" indent="-180975"/>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■指定管理者制度導入施設の民間比率は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47042" indent="-147042" defTabSz="74295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■直近では、万博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記念公園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導入し、指定管</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8288" indent="-268288" defTabSz="742950"/>
            <a:r>
              <a:rPr lang="ja-JP" altLang="en-US" sz="1400" dirty="0">
                <a:latin typeface="Meiryo UI" panose="020B0604030504040204" pitchFamily="50" charset="-128"/>
                <a:ea typeface="Meiryo UI" panose="020B0604030504040204" pitchFamily="50" charset="-128"/>
                <a:cs typeface="Meiryo UI" panose="020B0604030504040204" pitchFamily="50" charset="-128"/>
              </a:rPr>
              <a:t>　　 理者と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なった</a:t>
            </a:r>
            <a:r>
              <a:rPr lang="ja-JP" altLang="en-US" sz="1400" dirty="0" smtClean="0">
                <a:latin typeface="Meiryo UI" panose="020B0604030504040204" pitchFamily="50" charset="-128"/>
                <a:ea typeface="Meiryo UI" panose="020B0604030504040204" pitchFamily="50" charset="-128"/>
              </a:rPr>
              <a:t>万博</a:t>
            </a:r>
            <a:r>
              <a:rPr lang="ja-JP" altLang="en-US" sz="1400" dirty="0">
                <a:latin typeface="Meiryo UI" panose="020B0604030504040204" pitchFamily="50" charset="-128"/>
                <a:ea typeface="Meiryo UI" panose="020B0604030504040204" pitchFamily="50" charset="-128"/>
              </a:rPr>
              <a:t>記念公園マネジメント</a:t>
            </a:r>
            <a:r>
              <a:rPr lang="ja-JP" altLang="en-US" sz="1400" dirty="0" smtClean="0">
                <a:latin typeface="Meiryo UI" panose="020B0604030504040204" pitchFamily="50" charset="-128"/>
                <a:ea typeface="Meiryo UI" panose="020B0604030504040204" pitchFamily="50" charset="-128"/>
              </a:rPr>
              <a:t>・パートナーズ</a:t>
            </a:r>
            <a:r>
              <a:rPr lang="ja-JP" altLang="en-US" sz="1400" dirty="0">
                <a:latin typeface="Meiryo UI" panose="020B0604030504040204" pitchFamily="50" charset="-128"/>
                <a:ea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rPr>
              <a:t>による</a:t>
            </a:r>
            <a:r>
              <a:rPr lang="ja-JP" altLang="en-US" sz="1400" dirty="0">
                <a:latin typeface="Meiryo UI" panose="020B0604030504040204" pitchFamily="50" charset="-128"/>
                <a:ea typeface="Meiryo UI" panose="020B0604030504040204" pitchFamily="50" charset="-128"/>
              </a:rPr>
              <a:t>魅力向上の取組みを進めている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57562" y="4869160"/>
            <a:ext cx="5471502" cy="39600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指定管理者制度の積極</a:t>
            </a:r>
            <a:r>
              <a:rPr lang="ja-JP" altLang="en-US" sz="1600" b="1" dirty="0">
                <a:solidFill>
                  <a:schemeClr val="bg1"/>
                </a:solidFill>
                <a:latin typeface="Meiryo UI" pitchFamily="50" charset="-128"/>
                <a:ea typeface="Meiryo UI" pitchFamily="50" charset="-128"/>
                <a:cs typeface="Meiryo UI" pitchFamily="50" charset="-128"/>
              </a:rPr>
              <a:t>導入</a:t>
            </a:r>
          </a:p>
        </p:txBody>
      </p:sp>
      <p:pic>
        <p:nvPicPr>
          <p:cNvPr id="19" name="図 18"/>
          <p:cNvPicPr>
            <a:picLocks noChangeAspect="1"/>
          </p:cNvPicPr>
          <p:nvPr/>
        </p:nvPicPr>
        <p:blipFill>
          <a:blip r:embed="rId3"/>
          <a:stretch>
            <a:fillRect/>
          </a:stretch>
        </p:blipFill>
        <p:spPr>
          <a:xfrm>
            <a:off x="202048" y="2314247"/>
            <a:ext cx="4970332" cy="2616292"/>
          </a:xfrm>
          <a:prstGeom prst="rect">
            <a:avLst/>
          </a:prstGeom>
        </p:spPr>
      </p:pic>
      <p:sp>
        <p:nvSpPr>
          <p:cNvPr id="20" name="正方形/長方形 19"/>
          <p:cNvSpPr/>
          <p:nvPr/>
        </p:nvSpPr>
        <p:spPr>
          <a:xfrm>
            <a:off x="74936" y="1719941"/>
            <a:ext cx="4789640" cy="553998"/>
          </a:xfrm>
          <a:prstGeom prst="rect">
            <a:avLst/>
          </a:prstGeom>
        </p:spPr>
        <p:txBody>
          <a:bodyPr wrap="square">
            <a:spAutoFit/>
          </a:bodyPr>
          <a:lstStyle/>
          <a:p>
            <a:pPr defTabSz="914400"/>
            <a:r>
              <a:rPr lang="ja-JP" altLang="en-US" sz="1600" b="1" dirty="0" smtClean="0">
                <a:solidFill>
                  <a:prstClr val="black"/>
                </a:solidFill>
                <a:latin typeface="Meiryo UI" panose="020B0604030504040204" pitchFamily="50" charset="-128"/>
                <a:ea typeface="Meiryo UI" panose="020B0604030504040204" pitchFamily="50" charset="-128"/>
              </a:rPr>
              <a:t>■公民戦略連携デスクの設置</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defTabSz="914400"/>
            <a:r>
              <a:rPr lang="ja-JP" altLang="en-US" sz="1400" dirty="0" smtClean="0">
                <a:solidFill>
                  <a:prstClr val="black"/>
                </a:solidFill>
                <a:latin typeface="Meiryo UI" panose="020B0604030504040204" pitchFamily="50" charset="-128"/>
                <a:ea typeface="Meiryo UI" panose="020B0604030504040204" pitchFamily="50" charset="-128"/>
              </a:rPr>
              <a:t>　企業</a:t>
            </a:r>
            <a:r>
              <a:rPr lang="ja-JP" altLang="en-US" sz="1400" dirty="0">
                <a:solidFill>
                  <a:prstClr val="black"/>
                </a:solidFill>
                <a:latin typeface="Meiryo UI" panose="020B0604030504040204" pitchFamily="50" charset="-128"/>
                <a:ea typeface="Meiryo UI" panose="020B0604030504040204" pitchFamily="50" charset="-128"/>
              </a:rPr>
              <a:t>・大学等と府庁の各担当部局を繋ぐ</a:t>
            </a:r>
            <a:r>
              <a:rPr lang="ja-JP" altLang="en-US" sz="1400" dirty="0" smtClean="0">
                <a:solidFill>
                  <a:prstClr val="black"/>
                </a:solidFill>
                <a:latin typeface="Meiryo UI" panose="020B0604030504040204" pitchFamily="50" charset="-128"/>
                <a:ea typeface="Meiryo UI" panose="020B0604030504040204" pitchFamily="50" charset="-128"/>
              </a:rPr>
              <a:t>ワンストップ窓口</a:t>
            </a:r>
            <a:endParaRPr lang="ja-JP" altLang="en-US" sz="1400" dirty="0">
              <a:solidFill>
                <a:prstClr val="black"/>
              </a:solidFill>
              <a:latin typeface="Meiryo UI" panose="020B0604030504040204" pitchFamily="50" charset="-128"/>
              <a:ea typeface="Meiryo UI" panose="020B0604030504040204" pitchFamily="50" charset="-128"/>
            </a:endParaRPr>
          </a:p>
        </p:txBody>
      </p:sp>
      <p:sp>
        <p:nvSpPr>
          <p:cNvPr id="25" name="タイトル 1"/>
          <p:cNvSpPr txBox="1">
            <a:spLocks/>
          </p:cNvSpPr>
          <p:nvPr/>
        </p:nvSpPr>
        <p:spPr>
          <a:xfrm>
            <a:off x="5673551" y="4869160"/>
            <a:ext cx="4126452" cy="39600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a:solidFill>
                  <a:schemeClr val="bg1"/>
                </a:solidFill>
                <a:latin typeface="Meiryo UI" pitchFamily="50" charset="-128"/>
                <a:ea typeface="Meiryo UI" pitchFamily="50" charset="-128"/>
                <a:cs typeface="Meiryo UI" pitchFamily="50" charset="-128"/>
              </a:rPr>
              <a:t>民間活力を活用した公園魅力の向上 </a:t>
            </a:r>
          </a:p>
        </p:txBody>
      </p:sp>
      <p:pic>
        <p:nvPicPr>
          <p:cNvPr id="26" name="図 25"/>
          <p:cNvPicPr>
            <a:picLocks noChangeAspect="1"/>
          </p:cNvPicPr>
          <p:nvPr/>
        </p:nvPicPr>
        <p:blipFill>
          <a:blip r:embed="rId4"/>
          <a:stretch>
            <a:fillRect/>
          </a:stretch>
        </p:blipFill>
        <p:spPr>
          <a:xfrm>
            <a:off x="7761312" y="5432436"/>
            <a:ext cx="733303" cy="1380940"/>
          </a:xfrm>
          <a:prstGeom prst="rect">
            <a:avLst/>
          </a:prstGeom>
        </p:spPr>
      </p:pic>
      <p:pic>
        <p:nvPicPr>
          <p:cNvPr id="27" name="図 26"/>
          <p:cNvPicPr>
            <a:picLocks noChangeAspect="1"/>
          </p:cNvPicPr>
          <p:nvPr/>
        </p:nvPicPr>
        <p:blipFill>
          <a:blip r:embed="rId5"/>
          <a:stretch>
            <a:fillRect/>
          </a:stretch>
        </p:blipFill>
        <p:spPr>
          <a:xfrm>
            <a:off x="8582280" y="5417303"/>
            <a:ext cx="771495" cy="1380940"/>
          </a:xfrm>
          <a:prstGeom prst="rect">
            <a:avLst/>
          </a:prstGeom>
        </p:spPr>
      </p:pic>
      <p:sp>
        <p:nvSpPr>
          <p:cNvPr id="29" name="正方形/長方形 28"/>
          <p:cNvSpPr/>
          <p:nvPr/>
        </p:nvSpPr>
        <p:spPr>
          <a:xfrm>
            <a:off x="5602521" y="5381218"/>
            <a:ext cx="2159188" cy="1076834"/>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■府営公園における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型指定管理や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P-PFI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型施設整備の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導入を今後検討。</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834769" y="5214067"/>
            <a:ext cx="1407358" cy="246221"/>
          </a:xfrm>
          <a:prstGeom prst="rect">
            <a:avLst/>
          </a:prstGeom>
        </p:spPr>
        <p:txBody>
          <a:bodyPr wrap="square">
            <a:spAutoFit/>
          </a:bodyPr>
          <a:lstStyle/>
          <a:p>
            <a:pPr algn="ctr" defTabSz="9144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先行</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事例</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71851" y="1311833"/>
            <a:ext cx="9747397" cy="3485968"/>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2" name="正方形/長方形 31"/>
          <p:cNvSpPr/>
          <p:nvPr/>
        </p:nvSpPr>
        <p:spPr>
          <a:xfrm>
            <a:off x="57562" y="4854303"/>
            <a:ext cx="5471502" cy="1974206"/>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3" name="正方形/長方形 32"/>
          <p:cNvSpPr/>
          <p:nvPr/>
        </p:nvSpPr>
        <p:spPr>
          <a:xfrm>
            <a:off x="5673551" y="4869159"/>
            <a:ext cx="4126452" cy="1959350"/>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21" name="角丸四角形 20"/>
          <p:cNvSpPr/>
          <p:nvPr/>
        </p:nvSpPr>
        <p:spPr>
          <a:xfrm>
            <a:off x="65834" y="504008"/>
            <a:ext cx="9785445" cy="72751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defRPr/>
            </a:pPr>
            <a:r>
              <a:rPr lang="ja-JP" altLang="en-US" dirty="0">
                <a:solidFill>
                  <a:schemeClr val="tx1"/>
                </a:solidFill>
                <a:latin typeface="Meiryo UI" panose="020B0604030504040204" pitchFamily="50" charset="-128"/>
                <a:ea typeface="Meiryo UI" panose="020B0604030504040204" pitchFamily="50" charset="-128"/>
              </a:rPr>
              <a:t>〇公と民が手を携えて住民サービスの提供と地域活性化の実現を目指す公民連携の取組みが進む。</a:t>
            </a:r>
          </a:p>
          <a:p>
            <a:pPr marL="71755" lvl="0">
              <a:defRPr/>
            </a:pPr>
            <a:r>
              <a:rPr lang="ja-JP" altLang="en-US" dirty="0">
                <a:solidFill>
                  <a:schemeClr val="tx1"/>
                </a:solidFill>
                <a:latin typeface="Meiryo UI" panose="020B0604030504040204" pitchFamily="50" charset="-128"/>
                <a:ea typeface="Meiryo UI" panose="020B0604030504040204" pitchFamily="50" charset="-128"/>
              </a:rPr>
              <a:t>〇民間活力を活用した公園魅力の向上に向け</a:t>
            </a:r>
            <a:r>
              <a:rPr lang="ja-JP" altLang="en-US" dirty="0" smtClean="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PMO</a:t>
            </a:r>
            <a:r>
              <a:rPr lang="ja-JP" altLang="en-US" dirty="0">
                <a:solidFill>
                  <a:schemeClr val="tx1"/>
                </a:solidFill>
                <a:latin typeface="Meiryo UI" panose="020B0604030504040204" pitchFamily="50" charset="-128"/>
                <a:ea typeface="Meiryo UI" panose="020B0604030504040204" pitchFamily="50" charset="-128"/>
              </a:rPr>
              <a:t>型指定管理や</a:t>
            </a:r>
            <a:r>
              <a:rPr lang="en-US" altLang="ja-JP" dirty="0">
                <a:solidFill>
                  <a:schemeClr val="tx1"/>
                </a:solidFill>
                <a:latin typeface="Meiryo UI" panose="020B0604030504040204" pitchFamily="50" charset="-128"/>
                <a:ea typeface="Meiryo UI" panose="020B0604030504040204" pitchFamily="50" charset="-128"/>
              </a:rPr>
              <a:t>P-PFI</a:t>
            </a:r>
            <a:r>
              <a:rPr lang="ja-JP" altLang="en-US" dirty="0">
                <a:solidFill>
                  <a:schemeClr val="tx1"/>
                </a:solidFill>
                <a:latin typeface="Meiryo UI" panose="020B0604030504040204" pitchFamily="50" charset="-128"/>
                <a:ea typeface="Meiryo UI" panose="020B0604030504040204" pitchFamily="50" charset="-128"/>
              </a:rPr>
              <a:t>型施設整備等</a:t>
            </a:r>
            <a:r>
              <a:rPr lang="ja-JP" altLang="en-US" dirty="0" smtClean="0">
                <a:solidFill>
                  <a:schemeClr val="tx1"/>
                </a:solidFill>
                <a:latin typeface="Meiryo UI" panose="020B0604030504040204" pitchFamily="50" charset="-128"/>
                <a:ea typeface="Meiryo UI" panose="020B0604030504040204" pitchFamily="50" charset="-128"/>
              </a:rPr>
              <a:t>を進める。</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23" name="スライド番号プレースホルダー 1"/>
          <p:cNvSpPr txBox="1">
            <a:spLocks/>
          </p:cNvSpPr>
          <p:nvPr/>
        </p:nvSpPr>
        <p:spPr>
          <a:xfrm>
            <a:off x="9400619" y="6514655"/>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40</a:t>
            </a:r>
          </a:p>
        </p:txBody>
      </p:sp>
      <p:pic>
        <p:nvPicPr>
          <p:cNvPr id="2" name="図 1"/>
          <p:cNvPicPr>
            <a:picLocks noChangeAspect="1"/>
          </p:cNvPicPr>
          <p:nvPr/>
        </p:nvPicPr>
        <p:blipFill>
          <a:blip r:embed="rId6"/>
          <a:stretch>
            <a:fillRect/>
          </a:stretch>
        </p:blipFill>
        <p:spPr>
          <a:xfrm>
            <a:off x="3701391" y="5441023"/>
            <a:ext cx="1714500" cy="1333500"/>
          </a:xfrm>
          <a:prstGeom prst="rect">
            <a:avLst/>
          </a:prstGeom>
        </p:spPr>
      </p:pic>
    </p:spTree>
    <p:extLst>
      <p:ext uri="{BB962C8B-B14F-4D97-AF65-F5344CB8AC3E}">
        <p14:creationId xmlns:p14="http://schemas.microsoft.com/office/powerpoint/2010/main" val="1272004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15552" y="-727"/>
            <a:ext cx="9978418"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都市魅力の創造・発信</a:t>
            </a:r>
          </a:p>
        </p:txBody>
      </p:sp>
      <p:sp>
        <p:nvSpPr>
          <p:cNvPr id="45" name="角丸四角形 44"/>
          <p:cNvSpPr/>
          <p:nvPr/>
        </p:nvSpPr>
        <p:spPr>
          <a:xfrm>
            <a:off x="80934" y="668138"/>
            <a:ext cx="9785445" cy="1224185"/>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8288" lvl="0" indent="-196850">
              <a:defRPr/>
            </a:pPr>
            <a:r>
              <a:rPr lang="ja-JP" altLang="en-US" dirty="0">
                <a:solidFill>
                  <a:prstClr val="black"/>
                </a:solidFill>
                <a:latin typeface="Meiryo UI" panose="020B0604030504040204" pitchFamily="50" charset="-128"/>
                <a:ea typeface="Meiryo UI" panose="020B0604030504040204" pitchFamily="50" charset="-128"/>
              </a:rPr>
              <a:t>〇都市魅力の発展・進化・発信や、観光客受入環境の充実により、観光拠点としての機能強化を図るとともに、インバウンド客を関西のみならず国内各地へつなぐ「観光」ハブとしての機能を高める。</a:t>
            </a:r>
          </a:p>
          <a:p>
            <a:pPr marL="268288" lvl="0" indent="-196850">
              <a:defRPr/>
            </a:pPr>
            <a:r>
              <a:rPr lang="ja-JP" altLang="en-US" dirty="0" smtClean="0">
                <a:solidFill>
                  <a:prstClr val="black"/>
                </a:solidFill>
                <a:latin typeface="Meiryo UI" panose="020B0604030504040204" pitchFamily="50" charset="-128"/>
                <a:ea typeface="Meiryo UI" panose="020B0604030504040204" pitchFamily="50" charset="-128"/>
              </a:rPr>
              <a:t>○大阪</a:t>
            </a:r>
            <a:r>
              <a:rPr lang="ja-JP" altLang="en-US" dirty="0">
                <a:solidFill>
                  <a:prstClr val="black"/>
                </a:solidFill>
                <a:latin typeface="Meiryo UI" panose="020B0604030504040204" pitchFamily="50" charset="-128"/>
                <a:ea typeface="Meiryo UI" panose="020B0604030504040204" pitchFamily="50" charset="-128"/>
              </a:rPr>
              <a:t>が誇る文化や歴史、伝統芸能、スポーツ、芸術、食などの都市魅力を最大限活用し、国内外にアピールするとともに、大阪の都市魅力創造の好循環につながるよう取組みを進める</a:t>
            </a:r>
            <a:r>
              <a:rPr lang="ja-JP" altLang="en-US" dirty="0" smtClean="0">
                <a:solidFill>
                  <a:prstClr val="black"/>
                </a:solidFill>
                <a:latin typeface="Meiryo UI" panose="020B0604030504040204" pitchFamily="50" charset="-128"/>
                <a:ea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60" name="スライド番号プレースホルダー 1"/>
          <p:cNvSpPr txBox="1">
            <a:spLocks/>
          </p:cNvSpPr>
          <p:nvPr/>
        </p:nvSpPr>
        <p:spPr>
          <a:xfrm>
            <a:off x="9369110" y="653859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41</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5" name="角丸四角形 4"/>
          <p:cNvSpPr/>
          <p:nvPr/>
        </p:nvSpPr>
        <p:spPr>
          <a:xfrm>
            <a:off x="191802" y="2169107"/>
            <a:ext cx="4658990" cy="4432999"/>
          </a:xfrm>
          <a:prstGeom prst="roundRect">
            <a:avLst>
              <a:gd name="adj" fmla="val 362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■規制緩和、既存ストックを活かした民間プロジェクトの誘導</a:t>
            </a: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大阪にたくさんの人が集い、活動することを実感</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できる、これ</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にない楽しい</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プロジェクトの実現</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に向けて支障となる</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規制の緩和や</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制度見直しを</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行うほか、既存のストックを活かし民間活力を導入する。</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御堂筋地区の魅力向上</a:t>
            </a:r>
            <a:endPar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人中心のストリート</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へ道路空間</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を再編</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し、世界に</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誇るシンボル</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ストリート</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をめざす。</a:t>
            </a:r>
          </a:p>
          <a:p>
            <a:endParaRPr lang="en-US" altLang="ja-JP" sz="11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公園、万博記念公園の</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世界的観光</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拠点化</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＜大阪城公園＞</a:t>
            </a:r>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JO</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TERRACE</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MIRAIZA OSAKA-JO</a:t>
            </a:r>
            <a:r>
              <a:rPr lang="ja-JP" altLang="en-US" sz="1100"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年開業の</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COOL</a:t>
            </a:r>
          </a:p>
          <a:p>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JAPAN</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PARK OSAKA</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などによる魅力創出、</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spcAft>
                <a:spcPts val="600"/>
              </a:spcAft>
            </a:pP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にぎわいづくりなどにより世界的</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拠点化を進める。</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＜万博記念公園＞</a:t>
            </a:r>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太陽の塔の内部公開をはじめ、カフェのリニューアルなどによる</a:t>
            </a:r>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魅力向上を図り、世界第一級の文化・観光拠点の形成を進める</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5206405" y="2178204"/>
            <a:ext cx="4633118" cy="132089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観光基盤や</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集客</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イベントの</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インパクトを活かした情報発信</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大阪観光局の観光情報ポータルサイトをベースに、</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ICT</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を活用して、大阪の観光情報をタイムリーかつ一元的に</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発信。ターゲットに応じた戦略的プロモーションを徹底し、</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大阪のファン層拡大を図っていく。</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prstClr val="white"/>
                </a:solidFill>
              </a:rPr>
              <a:t>服部緑地・箕面公園</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5206404" y="3837564"/>
            <a:ext cx="4633119" cy="115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時間おもてなし</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都市の</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推進</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観光客</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が昼夜を問わずまちに魅力を感じ</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、安全で</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安心して</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旅行を楽しめる都市</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、Ｗ</a:t>
            </a:r>
            <a:r>
              <a:rPr lang="en-US" altLang="ja-JP"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Ｆ</a:t>
            </a:r>
            <a:r>
              <a:rPr lang="en-US" altLang="ja-JP"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の拡充、宿泊施設・公共機関等</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の環境</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整備、観</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光案内機能の</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充実、ナイトカルチャーの発掘・創出</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5191791" y="5166039"/>
            <a:ext cx="4647732" cy="1367706"/>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■大阪が誇る</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文化力の創造・育成・活用</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の文化を保存・継承するとともに、大阪が誇る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伝統芸能・</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文化芸術</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や大阪の食を満喫できるコンテンツ等</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を</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創出するなどして、国内外</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に大阪の</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魅力</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を発信</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、国内外からアーティストをはじめ多くの人々</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が　　　　　　　　　　　　　　</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に集い、交流する都市をめざす。</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129509" y="6280334"/>
            <a:ext cx="1313180" cy="215444"/>
          </a:xfrm>
          <a:prstGeom prst="rect">
            <a:avLst/>
          </a:prstGeom>
        </p:spPr>
        <p:txBody>
          <a:bodyPr wrap="none">
            <a:spAutoFit/>
          </a:bodyPr>
          <a:lstStyle/>
          <a:p>
            <a:r>
              <a:rPr lang="zh-TW"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能勢</a:t>
            </a:r>
            <a:r>
              <a:rPr lang="zh-TW"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人形浄瑠璃「鹿角座」</a:t>
            </a:r>
            <a:endPar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097108" y="5149627"/>
            <a:ext cx="4010632" cy="461665"/>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COOL </a:t>
            </a:r>
            <a:r>
              <a:rPr lang="en-US" altLang="ja-JP" sz="800" dirty="0" smtClean="0">
                <a:latin typeface="Meiryo UI" panose="020B0604030504040204" pitchFamily="50" charset="-128"/>
                <a:ea typeface="Meiryo UI" panose="020B0604030504040204" pitchFamily="50" charset="-128"/>
              </a:rPr>
              <a:t>JAPAN</a:t>
            </a:r>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PARK</a:t>
            </a:r>
          </a:p>
          <a:p>
            <a:pPr algn="ctr"/>
            <a:r>
              <a:rPr lang="en-US" altLang="ja-JP" sz="800" dirty="0" smtClean="0">
                <a:latin typeface="Meiryo UI" panose="020B0604030504040204" pitchFamily="50" charset="-128"/>
                <a:ea typeface="Meiryo UI" panose="020B0604030504040204" pitchFamily="50" charset="-128"/>
              </a:rPr>
              <a:t>OSAKA </a:t>
            </a:r>
          </a:p>
          <a:p>
            <a:pPr algn="ctr"/>
            <a:r>
              <a:rPr lang="ja-JP" altLang="en-US" sz="800" dirty="0" smtClean="0">
                <a:latin typeface="Meiryo UI" panose="020B0604030504040204" pitchFamily="50" charset="-128"/>
                <a:ea typeface="Meiryo UI" panose="020B0604030504040204" pitchFamily="50" charset="-128"/>
              </a:rPr>
              <a:t>大ホール　内観</a:t>
            </a:r>
            <a:endParaRPr lang="en-US" altLang="ja-JP" sz="800" dirty="0" smtClean="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2434471" y="3093407"/>
            <a:ext cx="2164080" cy="1074420"/>
          </a:xfrm>
          <a:prstGeom prst="rect">
            <a:avLst/>
          </a:prstGeom>
        </p:spPr>
      </p:pic>
      <p:pic>
        <p:nvPicPr>
          <p:cNvPr id="3" name="図 2"/>
          <p:cNvPicPr>
            <a:picLocks noChangeAspect="1"/>
          </p:cNvPicPr>
          <p:nvPr/>
        </p:nvPicPr>
        <p:blipFill>
          <a:blip r:embed="rId3"/>
          <a:stretch>
            <a:fillRect/>
          </a:stretch>
        </p:blipFill>
        <p:spPr>
          <a:xfrm>
            <a:off x="3546457" y="4490147"/>
            <a:ext cx="1074420" cy="601980"/>
          </a:xfrm>
          <a:prstGeom prst="rect">
            <a:avLst/>
          </a:prstGeom>
        </p:spPr>
      </p:pic>
      <p:pic>
        <p:nvPicPr>
          <p:cNvPr id="4" name="図 3"/>
          <p:cNvPicPr>
            <a:picLocks noChangeAspect="1"/>
          </p:cNvPicPr>
          <p:nvPr/>
        </p:nvPicPr>
        <p:blipFill>
          <a:blip r:embed="rId4"/>
          <a:stretch>
            <a:fillRect/>
          </a:stretch>
        </p:blipFill>
        <p:spPr>
          <a:xfrm>
            <a:off x="8636577" y="2447782"/>
            <a:ext cx="967740" cy="922020"/>
          </a:xfrm>
          <a:prstGeom prst="rect">
            <a:avLst/>
          </a:prstGeom>
        </p:spPr>
      </p:pic>
      <p:pic>
        <p:nvPicPr>
          <p:cNvPr id="6" name="図 5"/>
          <p:cNvPicPr>
            <a:picLocks noChangeAspect="1"/>
          </p:cNvPicPr>
          <p:nvPr/>
        </p:nvPicPr>
        <p:blipFill>
          <a:blip r:embed="rId5"/>
          <a:stretch>
            <a:fillRect/>
          </a:stretch>
        </p:blipFill>
        <p:spPr>
          <a:xfrm>
            <a:off x="8477272" y="3985110"/>
            <a:ext cx="1203960" cy="754380"/>
          </a:xfrm>
          <a:prstGeom prst="rect">
            <a:avLst/>
          </a:prstGeom>
        </p:spPr>
      </p:pic>
      <p:pic>
        <p:nvPicPr>
          <p:cNvPr id="8" name="図 7"/>
          <p:cNvPicPr>
            <a:picLocks noChangeAspect="1"/>
          </p:cNvPicPr>
          <p:nvPr/>
        </p:nvPicPr>
        <p:blipFill>
          <a:blip r:embed="rId6"/>
          <a:stretch>
            <a:fillRect/>
          </a:stretch>
        </p:blipFill>
        <p:spPr>
          <a:xfrm>
            <a:off x="5401289" y="5444338"/>
            <a:ext cx="769620" cy="845820"/>
          </a:xfrm>
          <a:prstGeom prst="rect">
            <a:avLst/>
          </a:prstGeom>
        </p:spPr>
      </p:pic>
      <p:sp>
        <p:nvSpPr>
          <p:cNvPr id="9" name="正方形/長方形 8"/>
          <p:cNvSpPr/>
          <p:nvPr/>
        </p:nvSpPr>
        <p:spPr>
          <a:xfrm>
            <a:off x="8132534" y="3315647"/>
            <a:ext cx="1645002" cy="215444"/>
          </a:xfrm>
          <a:prstGeom prst="rect">
            <a:avLst/>
          </a:prstGeom>
        </p:spPr>
        <p:txBody>
          <a:bodyPr wrap="none">
            <a:spAutoFit/>
          </a:bodyPr>
          <a:lstStyle/>
          <a:p>
            <a:r>
              <a:rPr lang="ja-JP" altLang="en-US" sz="800" dirty="0" smtClean="0"/>
              <a:t>「ポータルサイト</a:t>
            </a:r>
            <a:r>
              <a:rPr lang="ja-JP" altLang="en-US" sz="800" dirty="0"/>
              <a:t>　</a:t>
            </a:r>
            <a:r>
              <a:rPr lang="en-US" altLang="ja-JP" sz="800" dirty="0" smtClean="0"/>
              <a:t>OSAKAINFO</a:t>
            </a:r>
            <a:r>
              <a:rPr lang="ja-JP" altLang="en-US" sz="800" dirty="0" smtClean="0"/>
              <a:t>」より</a:t>
            </a:r>
            <a:endParaRPr lang="ja-JP" altLang="en-US" sz="800" dirty="0"/>
          </a:p>
        </p:txBody>
      </p:sp>
      <p:sp>
        <p:nvSpPr>
          <p:cNvPr id="18" name="テキスト ボックス 27"/>
          <p:cNvSpPr txBox="1"/>
          <p:nvPr/>
        </p:nvSpPr>
        <p:spPr>
          <a:xfrm>
            <a:off x="8434918" y="4758976"/>
            <a:ext cx="1415772"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提供：</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（公財）大阪観光局</a:t>
            </a:r>
          </a:p>
        </p:txBody>
      </p:sp>
      <p:pic>
        <p:nvPicPr>
          <p:cNvPr id="19" name="図 18"/>
          <p:cNvPicPr>
            <a:picLocks noChangeAspect="1"/>
          </p:cNvPicPr>
          <p:nvPr/>
        </p:nvPicPr>
        <p:blipFill>
          <a:blip r:embed="rId7"/>
          <a:stretch>
            <a:fillRect/>
          </a:stretch>
        </p:blipFill>
        <p:spPr>
          <a:xfrm>
            <a:off x="4122472" y="5571599"/>
            <a:ext cx="652329" cy="987638"/>
          </a:xfrm>
          <a:prstGeom prst="rect">
            <a:avLst/>
          </a:prstGeom>
        </p:spPr>
      </p:pic>
      <p:sp>
        <p:nvSpPr>
          <p:cNvPr id="20" name="テキスト ボックス 19"/>
          <p:cNvSpPr txBox="1"/>
          <p:nvPr/>
        </p:nvSpPr>
        <p:spPr>
          <a:xfrm>
            <a:off x="3052749" y="6150313"/>
            <a:ext cx="987416" cy="400110"/>
          </a:xfrm>
          <a:prstGeom prst="rect">
            <a:avLst/>
          </a:prstGeom>
          <a:noFill/>
        </p:spPr>
        <p:txBody>
          <a:bodyPr wrap="square" rtlCol="0">
            <a:spAutoFit/>
          </a:bodyPr>
          <a:lstStyle/>
          <a:p>
            <a:pPr lvl="0" defTabSz="914400"/>
            <a:r>
              <a:rPr lang="ja-JP" altLang="en-US" sz="1000" dirty="0">
                <a:solidFill>
                  <a:schemeClr val="tx2"/>
                </a:solidFill>
                <a:latin typeface="Meiryo UI" panose="020B0604030504040204" pitchFamily="50" charset="-128"/>
                <a:ea typeface="Meiryo UI" panose="020B0604030504040204" pitchFamily="50" charset="-128"/>
              </a:rPr>
              <a:t>■太陽の塔内</a:t>
            </a:r>
            <a:endParaRPr lang="en-US" altLang="ja-JP" sz="1000" dirty="0">
              <a:solidFill>
                <a:schemeClr val="tx2"/>
              </a:solidFill>
              <a:latin typeface="Meiryo UI" panose="020B0604030504040204" pitchFamily="50" charset="-128"/>
              <a:ea typeface="Meiryo UI" panose="020B0604030504040204" pitchFamily="50" charset="-128"/>
            </a:endParaRPr>
          </a:p>
          <a:p>
            <a:pPr lvl="0" defTabSz="914400"/>
            <a:r>
              <a:rPr lang="ja-JP" altLang="en-US" sz="1000" dirty="0">
                <a:solidFill>
                  <a:schemeClr val="tx2"/>
                </a:solidFill>
                <a:latin typeface="Meiryo UI" panose="020B0604030504040204" pitchFamily="50" charset="-128"/>
                <a:ea typeface="Meiryo UI" panose="020B0604030504040204" pitchFamily="50" charset="-128"/>
              </a:rPr>
              <a:t>　 生命の樹部</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65810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78503" y="1725498"/>
            <a:ext cx="4992763" cy="1731831"/>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 name="テキスト ボックス 2"/>
          <p:cNvSpPr txBox="1"/>
          <p:nvPr/>
        </p:nvSpPr>
        <p:spPr>
          <a:xfrm>
            <a:off x="212365" y="1917579"/>
            <a:ext cx="5068117" cy="1425711"/>
          </a:xfrm>
          <a:prstGeom prst="rect">
            <a:avLst/>
          </a:prstGeom>
          <a:noFill/>
        </p:spPr>
        <p:txBody>
          <a:bodyPr wrap="square" rtlCol="0">
            <a:spAutoFit/>
          </a:bodyPr>
          <a:lstStyle/>
          <a:p>
            <a:pPr>
              <a:lnSpc>
                <a:spcPct val="1140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  推薦書提出</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  ユネスコ</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の諮問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機関で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あるイコモス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世界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遺産一覧表への記載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が適当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勧告。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世界遺産に登録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66268" y="5576623"/>
            <a:ext cx="4976791" cy="1144993"/>
          </a:xfrm>
          <a:prstGeom prst="rect">
            <a:avLst/>
          </a:prstGeom>
          <a:noFill/>
        </p:spPr>
        <p:txBody>
          <a:bodyPr wrap="square" rtlCol="0">
            <a:spAutoFit/>
          </a:bodyPr>
          <a:lstStyle/>
          <a:p>
            <a:pPr>
              <a:lnSpc>
                <a:spcPct val="1140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夜間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公演等の夜の観光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コンテンツを新たに実施する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業者を支援</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年度補助採択事業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5557"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都市魅力の創出・発信</a:t>
            </a:r>
          </a:p>
        </p:txBody>
      </p:sp>
      <p:sp>
        <p:nvSpPr>
          <p:cNvPr id="14" name="正方形/長方形 13"/>
          <p:cNvSpPr/>
          <p:nvPr/>
        </p:nvSpPr>
        <p:spPr>
          <a:xfrm>
            <a:off x="212365" y="3763468"/>
            <a:ext cx="5244690" cy="1328633"/>
          </a:xfrm>
          <a:prstGeom prst="rect">
            <a:avLst/>
          </a:prstGeom>
        </p:spPr>
        <p:txBody>
          <a:bodyPr wrap="square">
            <a:spAutoFit/>
          </a:bodyPr>
          <a:lstStyle/>
          <a:p>
            <a:pPr>
              <a:lnSpc>
                <a:spcPts val="2800"/>
              </a:lnSpc>
              <a:spcBef>
                <a:spcPts val="600"/>
              </a:spcBef>
            </a:pP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sym typeface="+mn-ea"/>
              </a:rPr>
              <a:t>・第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sym typeface="+mn-ea"/>
              </a:rPr>
              <a:t>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sym typeface="+mn-ea"/>
              </a:rPr>
              <a:t>回大阪マラソンを</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sym typeface="+mn-ea"/>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sym typeface="+mn-ea"/>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sym typeface="+mn-ea"/>
              </a:rPr>
              <a:t>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sym typeface="+mn-ea"/>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sym typeface="+mn-ea"/>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sym typeface="+mn-ea"/>
              </a:rPr>
              <a:t>日（日）開催。</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sym typeface="+mn-ea"/>
            </a:endParaRPr>
          </a:p>
          <a:p>
            <a:pPr>
              <a:lnSpc>
                <a:spcPct val="114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sym typeface="+mn-ea"/>
              </a:rPr>
              <a:t>・今大会から大阪城公園でフィニッシュする新コースで開催。</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mn-ea"/>
            </a:endParaRPr>
          </a:p>
          <a:p>
            <a:pPr>
              <a:lnSpc>
                <a:spcPct val="114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sym typeface="+mn-ea"/>
              </a:rPr>
              <a:t>３万２千人の</a:t>
            </a: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mn-ea"/>
              </a:rPr>
              <a:t>ランナーが参加）</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mn-ea"/>
            </a:endParaRPr>
          </a:p>
        </p:txBody>
      </p:sp>
      <p:sp>
        <p:nvSpPr>
          <p:cNvPr id="15" name="タイトル 1"/>
          <p:cNvSpPr txBox="1">
            <a:spLocks/>
          </p:cNvSpPr>
          <p:nvPr/>
        </p:nvSpPr>
        <p:spPr>
          <a:xfrm>
            <a:off x="173853" y="1638046"/>
            <a:ext cx="5028665" cy="39600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a:solidFill>
                  <a:schemeClr val="bg1"/>
                </a:solidFill>
                <a:latin typeface="Meiryo UI" pitchFamily="50" charset="-128"/>
                <a:ea typeface="Meiryo UI" pitchFamily="50" charset="-128"/>
                <a:cs typeface="Meiryo UI" pitchFamily="50" charset="-128"/>
              </a:rPr>
              <a:t>百舌鳥・古市古墳群の世界文化遺産登録の推進</a:t>
            </a:r>
          </a:p>
        </p:txBody>
      </p:sp>
      <p:sp>
        <p:nvSpPr>
          <p:cNvPr id="16" name="タイトル 1"/>
          <p:cNvSpPr txBox="1">
            <a:spLocks/>
          </p:cNvSpPr>
          <p:nvPr/>
        </p:nvSpPr>
        <p:spPr>
          <a:xfrm>
            <a:off x="199725" y="5280922"/>
            <a:ext cx="4987491" cy="39600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ナイトカルチャーの発掘・創出</a:t>
            </a:r>
            <a:endParaRPr lang="ja-JP" altLang="en-US" sz="1600" b="1" dirty="0">
              <a:solidFill>
                <a:schemeClr val="bg1"/>
              </a:solidFill>
              <a:latin typeface="Meiryo UI" pitchFamily="50" charset="-128"/>
              <a:ea typeface="Meiryo UI" pitchFamily="50" charset="-128"/>
              <a:cs typeface="Meiryo UI" pitchFamily="50" charset="-128"/>
            </a:endParaRPr>
          </a:p>
        </p:txBody>
      </p:sp>
      <p:sp>
        <p:nvSpPr>
          <p:cNvPr id="17" name="タイトル 1"/>
          <p:cNvSpPr txBox="1">
            <a:spLocks/>
          </p:cNvSpPr>
          <p:nvPr/>
        </p:nvSpPr>
        <p:spPr>
          <a:xfrm>
            <a:off x="176620" y="3618786"/>
            <a:ext cx="5028664" cy="39600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大阪マラソンの開催</a:t>
            </a:r>
            <a:endParaRPr lang="ja-JP" altLang="en-US" sz="1600" b="1" dirty="0">
              <a:solidFill>
                <a:schemeClr val="bg1"/>
              </a:solidFill>
              <a:latin typeface="Meiryo UI" pitchFamily="50" charset="-128"/>
              <a:ea typeface="Meiryo UI" pitchFamily="50" charset="-128"/>
              <a:cs typeface="Meiryo UI" pitchFamily="50" charset="-128"/>
            </a:endParaRPr>
          </a:p>
        </p:txBody>
      </p:sp>
      <p:sp>
        <p:nvSpPr>
          <p:cNvPr id="18" name="角丸四角形 17"/>
          <p:cNvSpPr/>
          <p:nvPr/>
        </p:nvSpPr>
        <p:spPr>
          <a:xfrm>
            <a:off x="80543" y="504463"/>
            <a:ext cx="9785445" cy="1044601"/>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defRPr/>
            </a:pPr>
            <a:r>
              <a:rPr lang="ja-JP" altLang="en-US" dirty="0">
                <a:solidFill>
                  <a:schemeClr val="tx1"/>
                </a:solidFill>
                <a:latin typeface="Meiryo UI" panose="020B0604030504040204" pitchFamily="50" charset="-128"/>
                <a:ea typeface="Meiryo UI" panose="020B0604030504040204" pitchFamily="50" charset="-128"/>
              </a:rPr>
              <a:t>〇歴史遺産「百舌鳥・古市古墳群」について、大阪初の世界遺産に登録。</a:t>
            </a:r>
            <a:endParaRPr lang="en-US" altLang="ja-JP" dirty="0">
              <a:solidFill>
                <a:schemeClr val="tx1"/>
              </a:solidFill>
              <a:latin typeface="Meiryo UI" panose="020B0604030504040204" pitchFamily="50" charset="-128"/>
              <a:ea typeface="Meiryo UI" panose="020B0604030504040204" pitchFamily="50" charset="-128"/>
            </a:endParaRPr>
          </a:p>
          <a:p>
            <a:pPr marL="71755" lvl="0">
              <a:defRPr/>
            </a:pPr>
            <a:r>
              <a:rPr lang="ja-JP" altLang="en-US" dirty="0">
                <a:solidFill>
                  <a:schemeClr val="tx1"/>
                </a:solidFill>
                <a:latin typeface="Meiryo UI" panose="020B0604030504040204" pitchFamily="50" charset="-128"/>
                <a:ea typeface="Meiryo UI" panose="020B0604030504040204" pitchFamily="50" charset="-128"/>
              </a:rPr>
              <a:t>〇元気あふれる大阪を世界に発信するため、世界トップレベルの市民マラソンを目指し大阪マラソン開催。</a:t>
            </a:r>
            <a:endParaRPr lang="en-US" altLang="ja-JP" dirty="0">
              <a:solidFill>
                <a:schemeClr val="tx1"/>
              </a:solidFill>
              <a:latin typeface="Meiryo UI" panose="020B0604030504040204" pitchFamily="50" charset="-128"/>
              <a:ea typeface="Meiryo UI" panose="020B0604030504040204" pitchFamily="50" charset="-128"/>
            </a:endParaRPr>
          </a:p>
          <a:p>
            <a:pPr marL="71755">
              <a:defRPr/>
            </a:pPr>
            <a:r>
              <a:rPr lang="ja-JP" altLang="en-US" dirty="0">
                <a:solidFill>
                  <a:schemeClr val="tx1"/>
                </a:solidFill>
                <a:latin typeface="Meiryo UI" panose="020B0604030504040204" pitchFamily="50" charset="-128"/>
                <a:ea typeface="Meiryo UI" panose="020B0604030504040204" pitchFamily="50" charset="-128"/>
              </a:rPr>
              <a:t>〇ナイトカルチャーの活性化など、更なるインバウンドの増加に向けた取り組みを実施</a:t>
            </a:r>
            <a:r>
              <a:rPr lang="ja-JP" altLang="en-US" dirty="0" smtClean="0">
                <a:solidFill>
                  <a:schemeClr val="tx1"/>
                </a:solidFill>
                <a:latin typeface="Meiryo UI" panose="020B0604030504040204" pitchFamily="50" charset="-128"/>
                <a:ea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9" name="スライド番号プレースホルダー 1"/>
          <p:cNvSpPr txBox="1">
            <a:spLocks/>
          </p:cNvSpPr>
          <p:nvPr/>
        </p:nvSpPr>
        <p:spPr>
          <a:xfrm>
            <a:off x="9395574" y="6511363"/>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42</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21" name="正方形/長方形 20"/>
          <p:cNvSpPr/>
          <p:nvPr/>
        </p:nvSpPr>
        <p:spPr>
          <a:xfrm>
            <a:off x="173854" y="3609645"/>
            <a:ext cx="4997412" cy="1547547"/>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22" name="正方形/長方形 21"/>
          <p:cNvSpPr/>
          <p:nvPr/>
        </p:nvSpPr>
        <p:spPr>
          <a:xfrm>
            <a:off x="189805" y="5262152"/>
            <a:ext cx="4997412" cy="1547547"/>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pic>
        <p:nvPicPr>
          <p:cNvPr id="23" name="図 22"/>
          <p:cNvPicPr>
            <a:picLocks noChangeAspect="1"/>
          </p:cNvPicPr>
          <p:nvPr/>
        </p:nvPicPr>
        <p:blipFill>
          <a:blip r:embed="rId2"/>
          <a:stretch>
            <a:fillRect/>
          </a:stretch>
        </p:blipFill>
        <p:spPr>
          <a:xfrm>
            <a:off x="5986466" y="5375342"/>
            <a:ext cx="1767840" cy="1181100"/>
          </a:xfrm>
          <a:prstGeom prst="rect">
            <a:avLst/>
          </a:prstGeom>
        </p:spPr>
      </p:pic>
      <p:pic>
        <p:nvPicPr>
          <p:cNvPr id="24" name="図 23"/>
          <p:cNvPicPr>
            <a:picLocks noChangeAspect="1"/>
          </p:cNvPicPr>
          <p:nvPr/>
        </p:nvPicPr>
        <p:blipFill>
          <a:blip r:embed="rId3"/>
          <a:stretch>
            <a:fillRect/>
          </a:stretch>
        </p:blipFill>
        <p:spPr>
          <a:xfrm>
            <a:off x="5975990" y="1613100"/>
            <a:ext cx="2651760" cy="1821180"/>
          </a:xfrm>
          <a:prstGeom prst="rect">
            <a:avLst/>
          </a:prstGeom>
        </p:spPr>
      </p:pic>
      <p:sp>
        <p:nvSpPr>
          <p:cNvPr id="25" name="テキスト ボックス 24"/>
          <p:cNvSpPr txBox="1"/>
          <p:nvPr/>
        </p:nvSpPr>
        <p:spPr>
          <a:xfrm>
            <a:off x="5986466" y="3394201"/>
            <a:ext cx="2800179" cy="215444"/>
          </a:xfrm>
          <a:prstGeom prst="rect">
            <a:avLst/>
          </a:prstGeom>
          <a:noFill/>
        </p:spPr>
        <p:txBody>
          <a:bodyPr wrap="squar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■仁徳天皇陵古墳（堺市）</a:t>
            </a:r>
            <a:endParaRPr lang="ja-JP"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6466" y="3637924"/>
            <a:ext cx="2278902" cy="1519268"/>
          </a:xfrm>
          <a:prstGeom prst="rect">
            <a:avLst/>
          </a:prstGeom>
        </p:spPr>
      </p:pic>
      <p:sp>
        <p:nvSpPr>
          <p:cNvPr id="27" name="正方形/長方形 26"/>
          <p:cNvSpPr/>
          <p:nvPr/>
        </p:nvSpPr>
        <p:spPr>
          <a:xfrm>
            <a:off x="5986466" y="5098855"/>
            <a:ext cx="2706054" cy="215444"/>
          </a:xfrm>
          <a:prstGeom prst="rect">
            <a:avLst/>
          </a:prstGeom>
        </p:spPr>
        <p:txBody>
          <a:bodyPr wrap="square">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回大阪マラソン御堂筋を走るランナー</a:t>
            </a:r>
            <a:endParaRPr lang="ja-JP"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5950774" y="6579507"/>
            <a:ext cx="1872208" cy="215444"/>
          </a:xfrm>
          <a:prstGeom prst="rect">
            <a:avLst/>
          </a:prstGeom>
          <a:noFill/>
        </p:spPr>
        <p:txBody>
          <a:bodyPr wrap="squar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■夜の大阪の風景</a:t>
            </a:r>
            <a:endParaRPr lang="ja-JP"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475347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557"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統合型リゾート（</a:t>
            </a:r>
            <a:r>
              <a:rPr kumimoji="0" lang="en-US" altLang="ja-JP" sz="2400" b="1" kern="0" dirty="0" smtClean="0">
                <a:solidFill>
                  <a:prstClr val="white"/>
                </a:solidFill>
                <a:latin typeface="Meiryo UI" panose="020B0604030504040204" pitchFamily="50" charset="-128"/>
                <a:ea typeface="Meiryo UI" panose="020B0604030504040204" pitchFamily="50" charset="-128"/>
              </a:rPr>
              <a:t>IR</a:t>
            </a:r>
            <a:r>
              <a:rPr kumimoji="0" lang="ja-JP" altLang="en-US" sz="2400" b="1" kern="0" dirty="0" smtClean="0">
                <a:solidFill>
                  <a:prstClr val="white"/>
                </a:solidFill>
                <a:latin typeface="Meiryo UI" panose="020B0604030504040204" pitchFamily="50" charset="-128"/>
                <a:ea typeface="Meiryo UI" panose="020B0604030504040204" pitchFamily="50" charset="-128"/>
              </a:rPr>
              <a:t>）の立地推進</a:t>
            </a:r>
          </a:p>
        </p:txBody>
      </p:sp>
      <p:sp>
        <p:nvSpPr>
          <p:cNvPr id="73" name="スライド番号プレースホルダー 1"/>
          <p:cNvSpPr txBox="1">
            <a:spLocks/>
          </p:cNvSpPr>
          <p:nvPr/>
        </p:nvSpPr>
        <p:spPr>
          <a:xfrm>
            <a:off x="9410130" y="6524542"/>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43</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15" name="正方形/長方形 14"/>
          <p:cNvSpPr/>
          <p:nvPr/>
        </p:nvSpPr>
        <p:spPr>
          <a:xfrm>
            <a:off x="146900" y="3133836"/>
            <a:ext cx="4734092" cy="3350535"/>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7" name="正方形/長方形 16"/>
          <p:cNvSpPr/>
          <p:nvPr/>
        </p:nvSpPr>
        <p:spPr>
          <a:xfrm>
            <a:off x="5071908" y="3160426"/>
            <a:ext cx="4716036" cy="1728000"/>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8" name="角丸四角形 17"/>
          <p:cNvSpPr/>
          <p:nvPr/>
        </p:nvSpPr>
        <p:spPr>
          <a:xfrm>
            <a:off x="5085918" y="3376582"/>
            <a:ext cx="2899323" cy="320446"/>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r>
              <a:rPr kumimoji="1"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19" name="表 18"/>
          <p:cNvGraphicFramePr>
            <a:graphicFrameLocks noGrp="1"/>
          </p:cNvGraphicFramePr>
          <p:nvPr>
            <p:extLst/>
          </p:nvPr>
        </p:nvGraphicFramePr>
        <p:xfrm>
          <a:off x="5171333" y="4169628"/>
          <a:ext cx="4462186" cy="504000"/>
        </p:xfrm>
        <a:graphic>
          <a:graphicData uri="http://schemas.openxmlformats.org/drawingml/2006/table">
            <a:tbl>
              <a:tblPr bandRow="1">
                <a:tableStyleId>{5C22544A-7EE6-4342-B048-85BDC9FD1C3A}</a:tableStyleId>
              </a:tblPr>
              <a:tblGrid>
                <a:gridCol w="1216960">
                  <a:extLst>
                    <a:ext uri="{9D8B030D-6E8A-4147-A177-3AD203B41FA5}">
                      <a16:colId xmlns:a16="http://schemas.microsoft.com/office/drawing/2014/main" val="3032238048"/>
                    </a:ext>
                  </a:extLst>
                </a:gridCol>
                <a:gridCol w="1014133">
                  <a:extLst>
                    <a:ext uri="{9D8B030D-6E8A-4147-A177-3AD203B41FA5}">
                      <a16:colId xmlns:a16="http://schemas.microsoft.com/office/drawing/2014/main" val="417892378"/>
                    </a:ext>
                  </a:extLst>
                </a:gridCol>
                <a:gridCol w="1216960">
                  <a:extLst>
                    <a:ext uri="{9D8B030D-6E8A-4147-A177-3AD203B41FA5}">
                      <a16:colId xmlns:a16="http://schemas.microsoft.com/office/drawing/2014/main" val="646776825"/>
                    </a:ext>
                  </a:extLst>
                </a:gridCol>
                <a:gridCol w="1014133">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20" name="角丸四角形 19"/>
          <p:cNvSpPr/>
          <p:nvPr/>
        </p:nvSpPr>
        <p:spPr>
          <a:xfrm>
            <a:off x="5170805" y="3690372"/>
            <a:ext cx="446271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24" name="テキスト ボックス 23"/>
          <p:cNvSpPr txBox="1"/>
          <p:nvPr/>
        </p:nvSpPr>
        <p:spPr>
          <a:xfrm>
            <a:off x="5170804" y="4725144"/>
            <a:ext cx="1366372"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p:cNvSpPr txBox="1">
            <a:spLocks/>
          </p:cNvSpPr>
          <p:nvPr/>
        </p:nvSpPr>
        <p:spPr>
          <a:xfrm>
            <a:off x="5073019" y="3093896"/>
            <a:ext cx="4730765" cy="26279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400" b="1" dirty="0" smtClean="0">
                <a:solidFill>
                  <a:schemeClr val="bg1"/>
                </a:solidFill>
                <a:latin typeface="Meiryo UI" pitchFamily="50" charset="-128"/>
                <a:ea typeface="Meiryo UI" pitchFamily="50" charset="-128"/>
                <a:cs typeface="Meiryo UI" pitchFamily="50" charset="-128"/>
              </a:rPr>
              <a:t>IR</a:t>
            </a:r>
            <a:r>
              <a:rPr lang="ja-JP" altLang="en-US" sz="1400" b="1" dirty="0" smtClean="0">
                <a:solidFill>
                  <a:schemeClr val="bg1"/>
                </a:solidFill>
                <a:latin typeface="Meiryo UI" pitchFamily="50" charset="-128"/>
                <a:ea typeface="Meiryo UI" pitchFamily="50" charset="-128"/>
                <a:cs typeface="Meiryo UI" pitchFamily="50" charset="-128"/>
              </a:rPr>
              <a:t>立地</a:t>
            </a:r>
            <a:r>
              <a:rPr lang="ja-JP" altLang="en-US" sz="1400" b="1" dirty="0">
                <a:solidFill>
                  <a:schemeClr val="bg1"/>
                </a:solidFill>
                <a:latin typeface="Meiryo UI" pitchFamily="50" charset="-128"/>
                <a:ea typeface="Meiryo UI" pitchFamily="50" charset="-128"/>
                <a:cs typeface="Meiryo UI" pitchFamily="50" charset="-128"/>
              </a:rPr>
              <a:t>による効果</a:t>
            </a:r>
          </a:p>
        </p:txBody>
      </p:sp>
      <p:sp>
        <p:nvSpPr>
          <p:cNvPr id="26" name="正方形/長方形 25"/>
          <p:cNvSpPr/>
          <p:nvPr/>
        </p:nvSpPr>
        <p:spPr>
          <a:xfrm>
            <a:off x="5064226" y="4997327"/>
            <a:ext cx="4705988" cy="1487044"/>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27" name="タイトル 1"/>
          <p:cNvSpPr txBox="1">
            <a:spLocks/>
          </p:cNvSpPr>
          <p:nvPr/>
        </p:nvSpPr>
        <p:spPr>
          <a:xfrm>
            <a:off x="5055512" y="4960960"/>
            <a:ext cx="4714702" cy="2682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smtClean="0">
                <a:solidFill>
                  <a:schemeClr val="bg1"/>
                </a:solidFill>
                <a:latin typeface="Meiryo UI" pitchFamily="50" charset="-128"/>
                <a:ea typeface="Meiryo UI" pitchFamily="50" charset="-128"/>
                <a:cs typeface="Meiryo UI" pitchFamily="50" charset="-128"/>
              </a:rPr>
              <a:t>スケジュール</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265012" y="4498363"/>
            <a:ext cx="2016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251520" y="3406696"/>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244686" y="4797152"/>
            <a:ext cx="4554295" cy="1608133"/>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p:txBody>
      </p:sp>
      <p:sp>
        <p:nvSpPr>
          <p:cNvPr id="31" name="角丸四角形 30"/>
          <p:cNvSpPr/>
          <p:nvPr/>
        </p:nvSpPr>
        <p:spPr>
          <a:xfrm>
            <a:off x="251520" y="3740821"/>
            <a:ext cx="1872000" cy="65704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のエンジン</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32" name="グループ化 31"/>
          <p:cNvGrpSpPr>
            <a:grpSpLocks noChangeAspect="1"/>
          </p:cNvGrpSpPr>
          <p:nvPr/>
        </p:nvGrpSpPr>
        <p:grpSpPr>
          <a:xfrm>
            <a:off x="2399124" y="3414824"/>
            <a:ext cx="2233558" cy="1309034"/>
            <a:chOff x="179512" y="2823322"/>
            <a:chExt cx="2876415" cy="1685798"/>
          </a:xfrm>
        </p:grpSpPr>
        <p:sp>
          <p:nvSpPr>
            <p:cNvPr id="33"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34"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35"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36" name="正方形/長方形 35"/>
            <p:cNvSpPr/>
            <p:nvPr/>
          </p:nvSpPr>
          <p:spPr>
            <a:xfrm>
              <a:off x="921809" y="3401405"/>
              <a:ext cx="920852"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37" name="正方形/長方形 36"/>
            <p:cNvSpPr/>
            <p:nvPr/>
          </p:nvSpPr>
          <p:spPr>
            <a:xfrm>
              <a:off x="1364049" y="3981959"/>
              <a:ext cx="830764"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38" name="正方形/長方形 37"/>
            <p:cNvSpPr/>
            <p:nvPr/>
          </p:nvSpPr>
          <p:spPr>
            <a:xfrm>
              <a:off x="1775269" y="3298043"/>
              <a:ext cx="851560" cy="73127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39" name="ホームベース 38"/>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ホームベース 39"/>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ホームベース 40"/>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ホームベース 41"/>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7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3" name="グループ化 42"/>
            <p:cNvGrpSpPr/>
            <p:nvPr/>
          </p:nvGrpSpPr>
          <p:grpSpPr bwMode="gray">
            <a:xfrm rot="10800000">
              <a:off x="231167" y="3167289"/>
              <a:ext cx="983102" cy="200826"/>
              <a:chOff x="7808082" y="4989728"/>
              <a:chExt cx="1438224" cy="318499"/>
            </a:xfrm>
          </p:grpSpPr>
          <p:cxnSp>
            <p:nvCxnSpPr>
              <p:cNvPr id="50"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4" name="グループ化 43"/>
            <p:cNvGrpSpPr/>
            <p:nvPr/>
          </p:nvGrpSpPr>
          <p:grpSpPr bwMode="gray">
            <a:xfrm flipH="1">
              <a:off x="2039701" y="2850501"/>
              <a:ext cx="800100" cy="431832"/>
              <a:chOff x="1130235" y="1762287"/>
              <a:chExt cx="1136535" cy="68792"/>
            </a:xfrm>
          </p:grpSpPr>
          <p:cxnSp>
            <p:nvCxnSpPr>
              <p:cNvPr id="48"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5" name="グループ化 44"/>
            <p:cNvGrpSpPr/>
            <p:nvPr/>
          </p:nvGrpSpPr>
          <p:grpSpPr bwMode="gray">
            <a:xfrm>
              <a:off x="268051" y="4257165"/>
              <a:ext cx="1173748" cy="234840"/>
              <a:chOff x="401317" y="5212653"/>
              <a:chExt cx="1717130" cy="272352"/>
            </a:xfrm>
          </p:grpSpPr>
          <p:cxnSp>
            <p:nvCxnSpPr>
              <p:cNvPr id="46"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52" name="タイトル 1"/>
          <p:cNvSpPr txBox="1">
            <a:spLocks/>
          </p:cNvSpPr>
          <p:nvPr/>
        </p:nvSpPr>
        <p:spPr>
          <a:xfrm>
            <a:off x="133952" y="3068797"/>
            <a:ext cx="4747040" cy="27729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400" b="1" dirty="0">
                <a:solidFill>
                  <a:schemeClr val="bg1"/>
                </a:solidFill>
                <a:latin typeface="Meiryo UI" pitchFamily="50" charset="-128"/>
                <a:ea typeface="Meiryo UI" pitchFamily="50" charset="-128"/>
                <a:cs typeface="Meiryo UI" pitchFamily="50" charset="-128"/>
              </a:rPr>
              <a:t>大阪</a:t>
            </a:r>
            <a:r>
              <a:rPr lang="en-US" altLang="ja-JP" sz="1400" b="1" dirty="0">
                <a:solidFill>
                  <a:schemeClr val="bg1"/>
                </a:solidFill>
                <a:latin typeface="Meiryo UI" pitchFamily="50" charset="-128"/>
                <a:ea typeface="Meiryo UI" pitchFamily="50" charset="-128"/>
                <a:cs typeface="Meiryo UI" pitchFamily="50" charset="-128"/>
              </a:rPr>
              <a:t>IR</a:t>
            </a:r>
            <a:r>
              <a:rPr lang="ja-JP" altLang="en-US" sz="1400" b="1" dirty="0">
                <a:solidFill>
                  <a:schemeClr val="bg1"/>
                </a:solidFill>
                <a:latin typeface="Meiryo UI" pitchFamily="50" charset="-128"/>
                <a:ea typeface="Meiryo UI" pitchFamily="50" charset="-128"/>
                <a:cs typeface="Meiryo UI" pitchFamily="50" charset="-128"/>
              </a:rPr>
              <a:t>のめざす姿</a:t>
            </a:r>
            <a:endParaRPr lang="ja-JP" altLang="en-US" sz="1100" b="1" dirty="0">
              <a:solidFill>
                <a:schemeClr val="bg1"/>
              </a:solidFill>
              <a:latin typeface="Meiryo UI" pitchFamily="50" charset="-128"/>
              <a:ea typeface="Meiryo UI" pitchFamily="50" charset="-128"/>
              <a:cs typeface="Meiryo UI" pitchFamily="50" charset="-128"/>
            </a:endParaRPr>
          </a:p>
        </p:txBody>
      </p:sp>
      <p:pic>
        <p:nvPicPr>
          <p:cNvPr id="53" name="図 52"/>
          <p:cNvPicPr>
            <a:picLocks noChangeAspect="1"/>
          </p:cNvPicPr>
          <p:nvPr/>
        </p:nvPicPr>
        <p:blipFill>
          <a:blip r:embed="rId2"/>
          <a:stretch>
            <a:fillRect/>
          </a:stretch>
        </p:blipFill>
        <p:spPr>
          <a:xfrm>
            <a:off x="2500826" y="4870672"/>
            <a:ext cx="2209217" cy="1461091"/>
          </a:xfrm>
          <a:prstGeom prst="rect">
            <a:avLst/>
          </a:prstGeom>
        </p:spPr>
      </p:pic>
      <p:sp>
        <p:nvSpPr>
          <p:cNvPr id="57" name="角丸四角形 56"/>
          <p:cNvSpPr/>
          <p:nvPr/>
        </p:nvSpPr>
        <p:spPr>
          <a:xfrm>
            <a:off x="146900" y="494648"/>
            <a:ext cx="9623314" cy="2533978"/>
          </a:xfrm>
          <a:prstGeom prst="roundRect">
            <a:avLst>
              <a:gd name="adj" fmla="val 2516"/>
            </a:avLst>
          </a:prstGeom>
          <a:no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観光立国日本をめざす上で、統合型リゾート（</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）の導入は必要であり、また世界と互角に競争できる規模・機能を持つ</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施設を整備することでインバウンドの飛躍的な拡大につながることが期待される。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大阪・夢洲は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時間運用の関西国際空港や都市インフラの充実など交通アクセスがよく高い利便性があるほか、非常に広大な用地があるなど、立地の優位性がある。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基本構想（案）」を踏まえ、経済界と連携した</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機能の強化などベイエリアの活性化を図ることにより、地域も成長・発展を実現し、都市格の向上を図ることができる。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また、ギャンブル等</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依存症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をはじめとしたセーフティネット</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等の諸課題</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について国に検討を</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実効性のある対策の検討</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とともに、府市のめざす</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について府民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・市民の理解を得るため、多様な機会を捉え積極的な情報発信を行う。</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の早期開業に向けて着実に準備を進め、国際競争力の高い魅力的な</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を実現することにより、副首都・大阪の世界水準の都市ブランドの確立をより一層加速させることが可能となる。</a:t>
            </a:r>
            <a:endParaRPr lang="ja-JP" altLang="en-US" sz="1400" dirty="0">
              <a:solidFill>
                <a:schemeClr val="tx1"/>
              </a:solidFill>
            </a:endParaRPr>
          </a:p>
        </p:txBody>
      </p:sp>
      <p:pic>
        <p:nvPicPr>
          <p:cNvPr id="58" name="図 57"/>
          <p:cNvPicPr>
            <a:picLocks noChangeAspect="1"/>
          </p:cNvPicPr>
          <p:nvPr/>
        </p:nvPicPr>
        <p:blipFill>
          <a:blip r:embed="rId3"/>
          <a:stretch>
            <a:fillRect/>
          </a:stretch>
        </p:blipFill>
        <p:spPr>
          <a:xfrm>
            <a:off x="5070219" y="5152877"/>
            <a:ext cx="4714702" cy="1356302"/>
          </a:xfrm>
          <a:prstGeom prst="rect">
            <a:avLst/>
          </a:prstGeom>
        </p:spPr>
      </p:pic>
    </p:spTree>
    <p:extLst>
      <p:ext uri="{BB962C8B-B14F-4D97-AF65-F5344CB8AC3E}">
        <p14:creationId xmlns:p14="http://schemas.microsoft.com/office/powerpoint/2010/main" val="1409190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5233679" y="4016790"/>
            <a:ext cx="4646903" cy="2521807"/>
          </a:xfrm>
          <a:prstGeom prst="rect">
            <a:avLst/>
          </a:prstGeom>
        </p:spPr>
      </p:pic>
      <p:pic>
        <p:nvPicPr>
          <p:cNvPr id="4" name="図 3"/>
          <p:cNvPicPr>
            <a:picLocks noChangeAspect="1"/>
          </p:cNvPicPr>
          <p:nvPr/>
        </p:nvPicPr>
        <p:blipFill>
          <a:blip r:embed="rId3"/>
          <a:stretch>
            <a:fillRect/>
          </a:stretch>
        </p:blipFill>
        <p:spPr>
          <a:xfrm>
            <a:off x="5152134" y="1542666"/>
            <a:ext cx="4753866" cy="2318381"/>
          </a:xfrm>
          <a:prstGeom prst="rect">
            <a:avLst/>
          </a:prstGeom>
        </p:spPr>
      </p:pic>
      <p:sp>
        <p:nvSpPr>
          <p:cNvPr id="44" name="正方形/長方形 43"/>
          <p:cNvSpPr/>
          <p:nvPr/>
        </p:nvSpPr>
        <p:spPr>
          <a:xfrm>
            <a:off x="-15552" y="-727"/>
            <a:ext cx="9978418"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都市インフラの充実（空港）</a:t>
            </a:r>
          </a:p>
        </p:txBody>
      </p:sp>
      <p:sp>
        <p:nvSpPr>
          <p:cNvPr id="45" name="角丸四角形 44"/>
          <p:cNvSpPr/>
          <p:nvPr/>
        </p:nvSpPr>
        <p:spPr>
          <a:xfrm>
            <a:off x="71946" y="479894"/>
            <a:ext cx="9785445" cy="788866"/>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8288" lvl="0" indent="-196850">
              <a:defRPr/>
            </a:pPr>
            <a:r>
              <a:rPr lang="ja-JP" altLang="en-US" dirty="0">
                <a:solidFill>
                  <a:prstClr val="black"/>
                </a:solidFill>
                <a:latin typeface="Meiryo UI" panose="020B0604030504040204" pitchFamily="50" charset="-128"/>
                <a:ea typeface="Meiryo UI" panose="020B0604030504040204" pitchFamily="50" charset="-128"/>
              </a:rPr>
              <a:t>〇関西国際空港については、大阪・関西、日本の成長を担うアジアのゲートウェイ空港として、引き続き、必要な機能強化等を</a:t>
            </a:r>
            <a:r>
              <a:rPr lang="ja-JP" altLang="en-US" dirty="0" smtClean="0">
                <a:solidFill>
                  <a:prstClr val="black"/>
                </a:solidFill>
                <a:latin typeface="Meiryo UI" panose="020B0604030504040204" pitchFamily="50" charset="-128"/>
                <a:ea typeface="Meiryo UI" panose="020B0604030504040204" pitchFamily="50" charset="-128"/>
              </a:rPr>
              <a:t>推進</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60" name="スライド番号プレースホルダー 1"/>
          <p:cNvSpPr txBox="1">
            <a:spLocks/>
          </p:cNvSpPr>
          <p:nvPr/>
        </p:nvSpPr>
        <p:spPr>
          <a:xfrm>
            <a:off x="9369110" y="653859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44</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6" name="テキスト ボックス 15"/>
          <p:cNvSpPr txBox="1"/>
          <p:nvPr/>
        </p:nvSpPr>
        <p:spPr>
          <a:xfrm>
            <a:off x="150561" y="1406913"/>
            <a:ext cx="5028947" cy="5339658"/>
          </a:xfrm>
          <a:prstGeom prst="rect">
            <a:avLst/>
          </a:prstGeom>
          <a:solidFill>
            <a:srgbClr val="FFFFFF"/>
          </a:solidFill>
          <a:ln>
            <a:solidFill>
              <a:srgbClr val="F5C040"/>
            </a:solidFill>
          </a:ln>
        </p:spPr>
        <p:style>
          <a:lnRef idx="2">
            <a:schemeClr val="accent5"/>
          </a:lnRef>
          <a:fillRef idx="1">
            <a:schemeClr val="lt1"/>
          </a:fillRef>
          <a:effectRef idx="0">
            <a:schemeClr val="accent5"/>
          </a:effectRef>
          <a:fontRef idx="minor">
            <a:schemeClr val="dk1"/>
          </a:fontRef>
        </p:style>
        <p:txBody>
          <a:bodyPr wrap="square" lIns="91419" tIns="107975" rIns="91419" bIns="35992" rtlCol="0" anchor="t" anchorCtr="0">
            <a:noAutofit/>
          </a:bodyPr>
          <a:lstStyle/>
          <a:p>
            <a:pPr>
              <a:lnSpc>
                <a:spcPts val="2800"/>
              </a:lnSpc>
              <a:buClr>
                <a:srgbClr val="00B0F0"/>
              </a:buCl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関西国際空港の主な取組み</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就航ネットワーク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の強化や</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拠点化など、関西国際空港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国際</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拠点空港としての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機能強化及び利用促進が実現。</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LCC</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拠点化</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・ピーチ</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・アビエーションが、関空を拠点に就航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開始。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■路線</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誘致インセンティブの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拡充</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・新関空会社が</a:t>
            </a:r>
            <a:r>
              <a:rPr lang="ja-JP" altLang="en-US" sz="1400" i="1" dirty="0" smtClean="0">
                <a:solidFill>
                  <a:schemeClr val="tx1"/>
                </a:solidFill>
                <a:latin typeface="Meiryo UI"/>
                <a:ea typeface="Meiryo UI"/>
              </a:rPr>
              <a:t>国際</a:t>
            </a:r>
            <a:r>
              <a:rPr lang="ja-JP" altLang="en-US" sz="1400" i="1" dirty="0">
                <a:solidFill>
                  <a:schemeClr val="tx1"/>
                </a:solidFill>
                <a:latin typeface="Meiryo UI"/>
                <a:ea typeface="Meiryo UI"/>
              </a:rPr>
              <a:t>線着陸料の引き下げ等を</a:t>
            </a:r>
            <a:r>
              <a:rPr lang="ja-JP" altLang="en-US" sz="1400" i="1" dirty="0" smtClean="0">
                <a:solidFill>
                  <a:schemeClr val="tx1"/>
                </a:solidFill>
                <a:latin typeface="Meiryo UI"/>
                <a:ea typeface="Meiryo UI"/>
              </a:rPr>
              <a:t>実施。</a:t>
            </a:r>
            <a:endParaRPr lang="en-US" altLang="ja-JP" sz="1400" i="1" dirty="0" smtClean="0">
              <a:solidFill>
                <a:schemeClr val="tx1"/>
              </a:solidFill>
              <a:latin typeface="Meiryo UI"/>
              <a:ea typeface="Meiryo UI"/>
            </a:endParaRPr>
          </a:p>
          <a:p>
            <a:pPr>
              <a:buClr>
                <a:srgbClr val="00B0F0"/>
              </a:buClr>
            </a:pPr>
            <a:r>
              <a:rPr lang="ja-JP" altLang="en-US" sz="1400" b="1" i="1" dirty="0" smtClean="0">
                <a:solidFill>
                  <a:schemeClr val="tx1"/>
                </a:solidFill>
                <a:latin typeface="Meiryo UI"/>
                <a:ea typeface="Meiryo UI"/>
                <a:cs typeface="Meiryo UI" panose="020B0604030504040204" pitchFamily="50" charset="-128"/>
                <a:sym typeface="+mn-ea"/>
              </a:rPr>
              <a:t>　</a:t>
            </a:r>
            <a:r>
              <a:rPr lang="ja-JP" altLang="en-US" sz="1400" i="1" dirty="0">
                <a:solidFill>
                  <a:schemeClr val="tx1"/>
                </a:solidFill>
                <a:latin typeface="Meiryo UI"/>
                <a:ea typeface="Meiryo UI"/>
                <a:cs typeface="Meiryo UI" panose="020B0604030504040204" pitchFamily="50" charset="-128"/>
                <a:sym typeface="+mn-ea"/>
              </a:rPr>
              <a:t>　・関西</a:t>
            </a:r>
            <a:r>
              <a:rPr lang="ja-JP" altLang="en-US" sz="1400" i="1" dirty="0" smtClean="0">
                <a:solidFill>
                  <a:schemeClr val="tx1"/>
                </a:solidFill>
                <a:latin typeface="Meiryo UI"/>
                <a:ea typeface="Meiryo UI"/>
                <a:cs typeface="Meiryo UI" panose="020B0604030504040204" pitchFamily="50" charset="-128"/>
                <a:sym typeface="+mn-ea"/>
              </a:rPr>
              <a:t>エアポート㈱が着陸料引き下げに加え、</a:t>
            </a:r>
            <a:endParaRPr lang="en-US" altLang="ja-JP" sz="1400" i="1" dirty="0" smtClean="0">
              <a:solidFill>
                <a:schemeClr val="tx1"/>
              </a:solidFill>
              <a:latin typeface="Meiryo UI"/>
              <a:ea typeface="Meiryo UI"/>
              <a:cs typeface="Meiryo UI" panose="020B0604030504040204" pitchFamily="50" charset="-128"/>
              <a:sym typeface="+mn-ea"/>
            </a:endParaRPr>
          </a:p>
          <a:p>
            <a:pPr>
              <a:buClr>
                <a:srgbClr val="00B0F0"/>
              </a:buClr>
            </a:pPr>
            <a:r>
              <a:rPr lang="ja-JP" altLang="en-US" sz="1400" i="1" dirty="0">
                <a:solidFill>
                  <a:schemeClr val="tx1"/>
                </a:solidFill>
                <a:latin typeface="Meiryo UI"/>
                <a:ea typeface="Meiryo UI"/>
                <a:cs typeface="Meiryo UI" panose="020B0604030504040204" pitchFamily="50" charset="-128"/>
                <a:sym typeface="+mn-ea"/>
              </a:rPr>
              <a:t>　</a:t>
            </a:r>
            <a:r>
              <a:rPr lang="ja-JP" altLang="en-US" sz="1400" i="1" dirty="0" smtClean="0">
                <a:solidFill>
                  <a:schemeClr val="tx1"/>
                </a:solidFill>
                <a:latin typeface="Meiryo UI"/>
                <a:ea typeface="Meiryo UI"/>
                <a:cs typeface="Meiryo UI" panose="020B0604030504040204" pitchFamily="50" charset="-128"/>
                <a:sym typeface="+mn-ea"/>
              </a:rPr>
              <a:t>　　路線誘致インセンティブ</a:t>
            </a:r>
            <a:r>
              <a:rPr lang="ja-JP" altLang="en-US" sz="1400" i="1" dirty="0">
                <a:solidFill>
                  <a:schemeClr val="tx1"/>
                </a:solidFill>
                <a:latin typeface="Meiryo UI"/>
                <a:ea typeface="Meiryo UI"/>
                <a:cs typeface="Meiryo UI" panose="020B0604030504040204" pitchFamily="50" charset="-128"/>
                <a:sym typeface="+mn-ea"/>
              </a:rPr>
              <a:t>の拡充など</a:t>
            </a:r>
            <a:r>
              <a:rPr lang="ja-JP" altLang="en-US" sz="1400" i="1" dirty="0" smtClean="0">
                <a:solidFill>
                  <a:schemeClr val="tx1"/>
                </a:solidFill>
                <a:latin typeface="Meiryo UI"/>
                <a:ea typeface="Meiryo UI"/>
                <a:cs typeface="Meiryo UI" panose="020B0604030504040204" pitchFamily="50" charset="-128"/>
                <a:sym typeface="+mn-ea"/>
              </a:rPr>
              <a:t>を展開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■関空</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アクセスの利便性</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向上</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・リムジンバスの完全</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24</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時間化</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案内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表示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多言語</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化</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■インバウンド</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受入機能の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強化</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400" dirty="0">
                <a:solidFill>
                  <a:schemeClr val="tx1"/>
                </a:solidFill>
                <a:latin typeface="Meiryo UI"/>
                <a:ea typeface="Meiryo UI"/>
              </a:rPr>
              <a:t>出国時保安検査場や入国審査ブース</a:t>
            </a:r>
            <a:r>
              <a:rPr lang="ja-JP" altLang="en-US" sz="1400" dirty="0" smtClean="0">
                <a:solidFill>
                  <a:schemeClr val="tx1"/>
                </a:solidFill>
                <a:latin typeface="Meiryo UI"/>
                <a:ea typeface="Meiryo UI"/>
              </a:rPr>
              <a:t>の増設</a:t>
            </a:r>
            <a:endParaRPr lang="en-US" altLang="ja-JP" sz="1400" dirty="0" smtClean="0">
              <a:solidFill>
                <a:schemeClr val="tx1"/>
              </a:solidFill>
              <a:latin typeface="Meiryo UI"/>
              <a:ea typeface="Meiryo UI"/>
            </a:endParaRPr>
          </a:p>
          <a:p>
            <a:pPr>
              <a:buClr>
                <a:srgbClr val="00B0F0"/>
              </a:buClr>
            </a:pPr>
            <a:r>
              <a:rPr lang="ja-JP" altLang="en-US" sz="1400" dirty="0">
                <a:solidFill>
                  <a:schemeClr val="tx1"/>
                </a:solidFill>
                <a:latin typeface="Meiryo UI"/>
                <a:ea typeface="Meiryo UI"/>
              </a:rPr>
              <a:t>　</a:t>
            </a:r>
            <a:r>
              <a:rPr lang="ja-JP" altLang="en-US" sz="1400" dirty="0" smtClean="0">
                <a:solidFill>
                  <a:schemeClr val="tx1"/>
                </a:solidFill>
                <a:latin typeface="Meiryo UI"/>
                <a:ea typeface="Meiryo UI"/>
              </a:rPr>
              <a:t>　</a:t>
            </a:r>
            <a:r>
              <a:rPr lang="ja-JP" altLang="en-US" sz="1400" dirty="0" smtClean="0">
                <a:solidFill>
                  <a:schemeClr val="tx1"/>
                </a:solidFill>
                <a:latin typeface="Meiryo UI"/>
                <a:ea typeface="Meiryo UI"/>
                <a:cs typeface="Meiryo UI" panose="020B0604030504040204" pitchFamily="50" charset="-128"/>
                <a:sym typeface="+mn-ea"/>
              </a:rPr>
              <a:t>・</a:t>
            </a:r>
            <a:r>
              <a:rPr lang="ja-JP" altLang="en-US" sz="1400" dirty="0">
                <a:solidFill>
                  <a:schemeClr val="tx1"/>
                </a:solidFill>
                <a:latin typeface="Meiryo UI"/>
                <a:ea typeface="Meiryo UI"/>
                <a:cs typeface="Meiryo UI" panose="020B0604030504040204" pitchFamily="50" charset="-128"/>
                <a:sym typeface="+mn-ea"/>
              </a:rPr>
              <a:t>入国審査官</a:t>
            </a:r>
            <a:r>
              <a:rPr lang="ja-JP" altLang="en-US" sz="1400" dirty="0" smtClean="0">
                <a:solidFill>
                  <a:schemeClr val="tx1"/>
                </a:solidFill>
                <a:latin typeface="Meiryo UI"/>
                <a:ea typeface="Meiryo UI"/>
                <a:cs typeface="Meiryo UI" panose="020B0604030504040204" pitchFamily="50" charset="-128"/>
                <a:sym typeface="+mn-ea"/>
              </a:rPr>
              <a:t>の増員</a:t>
            </a:r>
            <a:r>
              <a:rPr lang="ja-JP" altLang="en-US" sz="1400" dirty="0">
                <a:solidFill>
                  <a:schemeClr val="tx1"/>
                </a:solidFill>
                <a:latin typeface="Meiryo UI"/>
                <a:ea typeface="Meiryo UI"/>
                <a:cs typeface="Meiryo UI" panose="020B0604030504040204" pitchFamily="50" charset="-128"/>
                <a:sym typeface="+mn-ea"/>
              </a:rPr>
              <a:t>等</a:t>
            </a:r>
            <a:endParaRPr lang="en-US" altLang="ja-JP" sz="1400" dirty="0">
              <a:solidFill>
                <a:schemeClr val="tx1"/>
              </a:solidFill>
              <a:latin typeface="Meiryo UI"/>
              <a:ea typeface="Meiryo UI"/>
              <a:cs typeface="Meiryo UI" panose="020B0604030504040204" pitchFamily="50" charset="-128"/>
              <a:sym typeface="+mn-ea"/>
            </a:endParaRPr>
          </a:p>
          <a:p>
            <a:pPr>
              <a:buClr>
                <a:srgbClr val="00B0F0"/>
              </a:buClr>
            </a:pPr>
            <a:r>
              <a:rPr lang="ja-JP" altLang="en-US" sz="1400" dirty="0">
                <a:solidFill>
                  <a:schemeClr val="tx1"/>
                </a:solidFill>
                <a:latin typeface="Meiryo UI"/>
                <a:ea typeface="Meiryo UI"/>
                <a:cs typeface="Meiryo UI" panose="020B0604030504040204" pitchFamily="50" charset="-128"/>
                <a:sym typeface="+mn-ea"/>
              </a:rPr>
              <a:t>　　・顔認証ゲートの導入</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今後</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の方向性</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p>
          <a:p>
            <a:pPr>
              <a:buClr>
                <a:srgbClr val="00B0F0"/>
              </a:buCl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関西国際空港については、アジアのゲートウェイ空港として、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引き続き、必要な機能強化等を推進していく。</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a:buClr>
                <a:srgbClr val="00B0F0"/>
              </a:buClr>
            </a:pP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lvl="0" defTabSz="957700">
              <a:lnSpc>
                <a:spcPct val="150000"/>
              </a:lnSpc>
              <a:defRPr/>
            </a:pPr>
            <a:r>
              <a:rPr lang="ja-JP" altLang="en-US" sz="1400" b="1" dirty="0">
                <a:solidFill>
                  <a:schemeClr val="tx1"/>
                </a:solidFill>
                <a:latin typeface="Meiryo UI"/>
                <a:ea typeface="Meiryo UI"/>
              </a:rPr>
              <a:t>　</a:t>
            </a:r>
            <a:r>
              <a:rPr lang="ja-JP" altLang="en-US" sz="1400" b="1" dirty="0" smtClean="0">
                <a:solidFill>
                  <a:schemeClr val="tx1"/>
                </a:solidFill>
                <a:latin typeface="Meiryo UI"/>
                <a:ea typeface="Meiryo UI"/>
              </a:rPr>
              <a:t>　➢国際</a:t>
            </a:r>
            <a:r>
              <a:rPr lang="ja-JP" altLang="en-US" sz="1400" b="1" dirty="0">
                <a:solidFill>
                  <a:schemeClr val="tx1"/>
                </a:solidFill>
                <a:latin typeface="Meiryo UI"/>
                <a:ea typeface="Meiryo UI"/>
              </a:rPr>
              <a:t>空港の機能</a:t>
            </a:r>
            <a:r>
              <a:rPr lang="ja-JP" altLang="en-US" sz="1400" b="1" dirty="0" smtClean="0">
                <a:solidFill>
                  <a:schemeClr val="tx1"/>
                </a:solidFill>
                <a:latin typeface="Meiryo UI"/>
                <a:ea typeface="Meiryo UI"/>
              </a:rPr>
              <a:t>強化</a:t>
            </a:r>
            <a:endParaRPr lang="en-US" altLang="ja-JP" sz="1400" dirty="0">
              <a:solidFill>
                <a:schemeClr val="tx1"/>
              </a:solidFill>
              <a:latin typeface="Meiryo UI"/>
              <a:ea typeface="Meiryo UI"/>
            </a:endParaRPr>
          </a:p>
          <a:p>
            <a:pPr lvl="0" defTabSz="957700">
              <a:lnSpc>
                <a:spcPct val="150000"/>
              </a:lnSpc>
              <a:defRPr/>
            </a:pPr>
            <a:r>
              <a:rPr lang="ja-JP" altLang="en-US" sz="1400" b="1" dirty="0" smtClean="0">
                <a:solidFill>
                  <a:schemeClr val="tx1"/>
                </a:solidFill>
                <a:latin typeface="Meiryo UI"/>
                <a:ea typeface="Meiryo UI"/>
              </a:rPr>
              <a:t>　　➢</a:t>
            </a:r>
            <a:r>
              <a:rPr lang="ja-JP" altLang="en-US" sz="1400" b="1" dirty="0">
                <a:solidFill>
                  <a:schemeClr val="tx1"/>
                </a:solidFill>
                <a:latin typeface="Meiryo UI"/>
                <a:ea typeface="Meiryo UI"/>
              </a:rPr>
              <a:t>関空アクセスの利便性・速達性の</a:t>
            </a:r>
            <a:r>
              <a:rPr lang="ja-JP" altLang="en-US" sz="1400" b="1" dirty="0" smtClean="0">
                <a:solidFill>
                  <a:schemeClr val="tx1"/>
                </a:solidFill>
                <a:latin typeface="Meiryo UI"/>
                <a:ea typeface="Meiryo UI"/>
              </a:rPr>
              <a:t>向上</a:t>
            </a:r>
            <a:endParaRPr lang="ja-JP" altLang="en-US" sz="1400" dirty="0">
              <a:solidFill>
                <a:schemeClr val="tx1"/>
              </a:solidFill>
              <a:latin typeface="Meiryo UI"/>
              <a:ea typeface="Meiryo UI"/>
            </a:endParaRPr>
          </a:p>
          <a:p>
            <a:pPr lvl="0" defTabSz="957700">
              <a:lnSpc>
                <a:spcPct val="150000"/>
              </a:lnSpc>
              <a:defRPr/>
            </a:pPr>
            <a:r>
              <a:rPr lang="ja-JP" altLang="en-US" sz="1400" b="1" dirty="0" smtClean="0">
                <a:solidFill>
                  <a:prstClr val="black"/>
                </a:solidFill>
                <a:latin typeface="Meiryo UI"/>
                <a:ea typeface="Meiryo UI"/>
              </a:rPr>
              <a:t>　　➢</a:t>
            </a:r>
            <a:r>
              <a:rPr lang="ja-JP" altLang="en-US" sz="1400" b="1" dirty="0">
                <a:solidFill>
                  <a:prstClr val="black"/>
                </a:solidFill>
                <a:latin typeface="Meiryo UI"/>
                <a:ea typeface="Meiryo UI"/>
              </a:rPr>
              <a:t>災害対応の</a:t>
            </a:r>
            <a:r>
              <a:rPr lang="ja-JP" altLang="en-US" sz="1400" b="1" dirty="0" smtClean="0">
                <a:solidFill>
                  <a:prstClr val="black"/>
                </a:solidFill>
                <a:latin typeface="Meiryo UI"/>
                <a:ea typeface="Meiryo UI"/>
              </a:rPr>
              <a:t>強化</a:t>
            </a:r>
            <a:endParaRPr lang="en-US" altLang="ja-JP" sz="1400" b="1" dirty="0">
              <a:solidFill>
                <a:prstClr val="black"/>
              </a:solidFill>
              <a:latin typeface="Meiryo UI"/>
              <a:ea typeface="Meiryo UI"/>
            </a:endParaRPr>
          </a:p>
        </p:txBody>
      </p:sp>
      <p:sp>
        <p:nvSpPr>
          <p:cNvPr id="7" name="円形吹き出し 6"/>
          <p:cNvSpPr/>
          <p:nvPr/>
        </p:nvSpPr>
        <p:spPr>
          <a:xfrm>
            <a:off x="7529067" y="1949330"/>
            <a:ext cx="1107831" cy="430823"/>
          </a:xfrm>
          <a:prstGeom prst="wedgeEllipseCallout">
            <a:avLst>
              <a:gd name="adj1" fmla="val 23985"/>
              <a:gd name="adj2" fmla="val 9077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
        <p:nvSpPr>
          <p:cNvPr id="8" name="テキスト ボックス 7"/>
          <p:cNvSpPr txBox="1"/>
          <p:nvPr/>
        </p:nvSpPr>
        <p:spPr>
          <a:xfrm>
            <a:off x="5233680" y="6564008"/>
            <a:ext cx="1512168"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rPr>
              <a:t>出典：関西エアポート</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株</a:t>
            </a:r>
            <a:r>
              <a:rPr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152134" y="4144790"/>
            <a:ext cx="633212" cy="230832"/>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便</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週</a:t>
            </a:r>
            <a:endParaRPr kumimoji="1" lang="ja-JP" altLang="en-US" sz="9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225545" y="1578242"/>
            <a:ext cx="633212" cy="230832"/>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万回</a:t>
            </a:r>
            <a:r>
              <a:rPr lang="ja-JP" altLang="en-US"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85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5639620" y="3785120"/>
            <a:ext cx="3390900" cy="2941320"/>
          </a:xfrm>
          <a:prstGeom prst="rect">
            <a:avLst/>
          </a:prstGeom>
        </p:spPr>
      </p:pic>
      <p:pic>
        <p:nvPicPr>
          <p:cNvPr id="2" name="図 1"/>
          <p:cNvPicPr>
            <a:picLocks noChangeAspect="1"/>
          </p:cNvPicPr>
          <p:nvPr/>
        </p:nvPicPr>
        <p:blipFill>
          <a:blip r:embed="rId3"/>
          <a:stretch>
            <a:fillRect/>
          </a:stretch>
        </p:blipFill>
        <p:spPr>
          <a:xfrm>
            <a:off x="842723" y="3535056"/>
            <a:ext cx="3360420" cy="3299460"/>
          </a:xfrm>
          <a:prstGeom prst="rect">
            <a:avLst/>
          </a:prstGeom>
        </p:spPr>
      </p:pic>
      <p:sp>
        <p:nvSpPr>
          <p:cNvPr id="33" name="テキスト ボックス 32"/>
          <p:cNvSpPr txBox="1"/>
          <p:nvPr/>
        </p:nvSpPr>
        <p:spPr>
          <a:xfrm>
            <a:off x="271182" y="1463650"/>
            <a:ext cx="4543385" cy="1881605"/>
          </a:xfrm>
          <a:prstGeom prst="rect">
            <a:avLst/>
          </a:prstGeom>
          <a:noFill/>
        </p:spPr>
        <p:txBody>
          <a:bodyPr wrap="square" rtlCol="0">
            <a:spAutoFit/>
          </a:bodyPr>
          <a:lstStyle/>
          <a:p>
            <a:pPr marL="180975" indent="-180975">
              <a:lnSpc>
                <a:spcPct val="114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高速道路のネットワーク充実</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淀川左岸線延伸部の事業化（</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）や新名神高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速道路の高槻～神戸間の開通（</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68288" indent="-268288">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・大和川線：都市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再生環状道路を形成するネットワークとして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阪神高速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湾岸線と松原線を結ぶ延長約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を自動車専用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道路として整備中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全線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供用予定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957925" y="1459095"/>
            <a:ext cx="4754291" cy="1881605"/>
          </a:xfrm>
          <a:prstGeom prst="rect">
            <a:avLst/>
          </a:prstGeom>
          <a:noFill/>
        </p:spPr>
        <p:txBody>
          <a:bodyPr wrap="square" rtlCol="0">
            <a:spAutoFit/>
          </a:bodyPr>
          <a:lstStyle/>
          <a:p>
            <a:pPr marL="180975" indent="-180975">
              <a:lnSpc>
                <a:spcPct val="114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■なにわ</a:t>
            </a:r>
            <a:r>
              <a:rPr lang="ja-JP" altLang="en-US" b="1" dirty="0">
                <a:latin typeface="Meiryo UI" panose="020B0604030504040204" pitchFamily="50" charset="-128"/>
                <a:ea typeface="Meiryo UI" panose="020B0604030504040204" pitchFamily="50" charset="-128"/>
                <a:cs typeface="Meiryo UI" panose="020B0604030504040204" pitchFamily="50" charset="-128"/>
              </a:rPr>
              <a:t>筋</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線の事業化</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国におい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年度新規事業採択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・国土軸の結節点である新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大阪や大阪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（キタ・ミナミ）と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関西国際空港や大阪南部地域間の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アクセス</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強化を図る。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・今年度、都市計画決定・工事施行認可手続きや、調査・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設計等を実施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四角形吹き出し 102"/>
          <p:cNvSpPr/>
          <p:nvPr/>
        </p:nvSpPr>
        <p:spPr>
          <a:xfrm>
            <a:off x="1510673" y="3826865"/>
            <a:ext cx="644233" cy="173984"/>
          </a:xfrm>
          <a:prstGeom prst="wedgeRectCallout">
            <a:avLst>
              <a:gd name="adj1" fmla="val -582"/>
              <a:gd name="adj2" fmla="val 17065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2018年3月開通</a:t>
            </a:r>
          </a:p>
        </p:txBody>
      </p:sp>
      <p:sp>
        <p:nvSpPr>
          <p:cNvPr id="51" name="四角形吹き出し 102"/>
          <p:cNvSpPr/>
          <p:nvPr/>
        </p:nvSpPr>
        <p:spPr>
          <a:xfrm>
            <a:off x="2384525" y="3712412"/>
            <a:ext cx="757805" cy="173984"/>
          </a:xfrm>
          <a:prstGeom prst="wedgeRectCallout">
            <a:avLst>
              <a:gd name="adj1" fmla="val -22564"/>
              <a:gd name="adj2" fmla="val 189285"/>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2017年12月開通</a:t>
            </a:r>
          </a:p>
        </p:txBody>
      </p:sp>
      <p:sp>
        <p:nvSpPr>
          <p:cNvPr id="52" name="二等辺三角形 51"/>
          <p:cNvSpPr/>
          <p:nvPr/>
        </p:nvSpPr>
        <p:spPr>
          <a:xfrm rot="11835011">
            <a:off x="3360184" y="3984926"/>
            <a:ext cx="74650" cy="260361"/>
          </a:xfrm>
          <a:prstGeom prst="triangle">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sp>
        <p:nvSpPr>
          <p:cNvPr id="53" name="四角形吹き出し 102"/>
          <p:cNvSpPr/>
          <p:nvPr/>
        </p:nvSpPr>
        <p:spPr>
          <a:xfrm>
            <a:off x="3207508" y="3821217"/>
            <a:ext cx="780127" cy="173984"/>
          </a:xfrm>
          <a:prstGeom prst="wedgeRectCallout">
            <a:avLst>
              <a:gd name="adj1" fmla="val 40214"/>
              <a:gd name="adj2" fmla="val 125684"/>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2023年</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開通</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予定</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54" name="四角形吹き出し 53"/>
          <p:cNvSpPr/>
          <p:nvPr/>
        </p:nvSpPr>
        <p:spPr>
          <a:xfrm>
            <a:off x="2458368" y="4334523"/>
            <a:ext cx="999382" cy="231980"/>
          </a:xfrm>
          <a:prstGeom prst="wedgeRectCallout">
            <a:avLst>
              <a:gd name="adj1" fmla="val -10278"/>
              <a:gd name="adj2" fmla="val 161825"/>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年度事業化</a:t>
            </a:r>
            <a:endPar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四角形吹き出し 54"/>
          <p:cNvSpPr/>
          <p:nvPr/>
        </p:nvSpPr>
        <p:spPr>
          <a:xfrm>
            <a:off x="2683138" y="5486316"/>
            <a:ext cx="765086" cy="231980"/>
          </a:xfrm>
          <a:prstGeom prst="wedgeRectCallout">
            <a:avLst>
              <a:gd name="adj1" fmla="val -32712"/>
              <a:gd name="adj2" fmla="val -142109"/>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大和川線</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年度開通予定</a:t>
            </a:r>
          </a:p>
        </p:txBody>
      </p:sp>
      <p:sp>
        <p:nvSpPr>
          <p:cNvPr id="56" name="四角形吹き出し 102"/>
          <p:cNvSpPr/>
          <p:nvPr/>
        </p:nvSpPr>
        <p:spPr>
          <a:xfrm>
            <a:off x="3505040" y="5920757"/>
            <a:ext cx="662483" cy="173984"/>
          </a:xfrm>
          <a:prstGeom prst="wedgeRectCallout">
            <a:avLst>
              <a:gd name="adj1" fmla="val -52340"/>
              <a:gd name="adj2" fmla="val -9514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2017年8月開通</a:t>
            </a:r>
          </a:p>
        </p:txBody>
      </p:sp>
      <p:sp>
        <p:nvSpPr>
          <p:cNvPr id="57" name="四角形吹き出し 102"/>
          <p:cNvSpPr/>
          <p:nvPr/>
        </p:nvSpPr>
        <p:spPr>
          <a:xfrm>
            <a:off x="897628" y="5254336"/>
            <a:ext cx="1080917" cy="231980"/>
          </a:xfrm>
          <a:prstGeom prst="wedgeRectCallout">
            <a:avLst>
              <a:gd name="adj1" fmla="val 10031"/>
              <a:gd name="adj2" fmla="val -134653"/>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大阪湾岸道路西伸部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a:p>
            <a:pPr algn="ctr" defTabSz="-636">
              <a:lnSpc>
                <a:spcPct val="114000"/>
              </a:lnSpc>
              <a:tabLst>
                <a:tab pos="2700074" algn="ctr"/>
                <a:tab pos="5400149" algn="r"/>
              </a:tabLst>
            </a:pPr>
            <a:r>
              <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2016年</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事業化</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58" name="四角形吹き出し 102"/>
          <p:cNvSpPr/>
          <p:nvPr/>
        </p:nvSpPr>
        <p:spPr>
          <a:xfrm>
            <a:off x="1172597" y="6135535"/>
            <a:ext cx="652335" cy="173984"/>
          </a:xfrm>
          <a:prstGeom prst="wedgeRectCallout">
            <a:avLst>
              <a:gd name="adj1" fmla="val 53209"/>
              <a:gd name="adj2" fmla="val 123198"/>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2017年3月</a:t>
            </a:r>
            <a:r>
              <a:rPr lang="ja-JP" altLang="en-US"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接続</a:t>
            </a:r>
            <a:endPar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59" name="四角形吹き出し 58"/>
          <p:cNvSpPr/>
          <p:nvPr/>
        </p:nvSpPr>
        <p:spPr>
          <a:xfrm>
            <a:off x="3545249" y="4317915"/>
            <a:ext cx="706198" cy="231980"/>
          </a:xfrm>
          <a:prstGeom prst="wedgeRectCallout">
            <a:avLst>
              <a:gd name="adj1" fmla="val -27380"/>
              <a:gd name="adj2" fmla="val 163478"/>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大和北道路</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nvGrpSpPr>
          <p:cNvPr id="60" name="グループ化 59"/>
          <p:cNvGrpSpPr/>
          <p:nvPr/>
        </p:nvGrpSpPr>
        <p:grpSpPr>
          <a:xfrm>
            <a:off x="3668447" y="4840123"/>
            <a:ext cx="510098" cy="271994"/>
            <a:chOff x="8297925" y="4622654"/>
            <a:chExt cx="510098" cy="271994"/>
          </a:xfrm>
        </p:grpSpPr>
        <p:sp>
          <p:nvSpPr>
            <p:cNvPr id="61" name="四角形吹き出し 60"/>
            <p:cNvSpPr/>
            <p:nvPr/>
          </p:nvSpPr>
          <p:spPr>
            <a:xfrm>
              <a:off x="8297925" y="4748988"/>
              <a:ext cx="510098"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二等辺三角形 61"/>
            <p:cNvSpPr/>
            <p:nvPr/>
          </p:nvSpPr>
          <p:spPr>
            <a:xfrm rot="15010500" flipV="1">
              <a:off x="8251810" y="4688932"/>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sp>
        <p:nvSpPr>
          <p:cNvPr id="63" name="タイトル 1"/>
          <p:cNvSpPr txBox="1">
            <a:spLocks/>
          </p:cNvSpPr>
          <p:nvPr/>
        </p:nvSpPr>
        <p:spPr>
          <a:xfrm>
            <a:off x="847246" y="3535992"/>
            <a:ext cx="731582" cy="250480"/>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四角形吹き出し 63"/>
          <p:cNvSpPr/>
          <p:nvPr/>
        </p:nvSpPr>
        <p:spPr>
          <a:xfrm>
            <a:off x="877226" y="4433573"/>
            <a:ext cx="706198" cy="231980"/>
          </a:xfrm>
          <a:prstGeom prst="wedgeRectCallout">
            <a:avLst>
              <a:gd name="adj1" fmla="val -5800"/>
              <a:gd name="adj2" fmla="val 110922"/>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神戸西</a:t>
            </a: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BP</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sp>
        <p:nvSpPr>
          <p:cNvPr id="66" name="正方形/長方形 65"/>
          <p:cNvSpPr/>
          <p:nvPr/>
        </p:nvSpPr>
        <p:spPr>
          <a:xfrm>
            <a:off x="5557"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都市インフラの充実（道路、鉄道）</a:t>
            </a:r>
          </a:p>
        </p:txBody>
      </p:sp>
      <p:sp>
        <p:nvSpPr>
          <p:cNvPr id="38" name="角丸四角形 37"/>
          <p:cNvSpPr/>
          <p:nvPr/>
        </p:nvSpPr>
        <p:spPr>
          <a:xfrm>
            <a:off x="60277" y="464942"/>
            <a:ext cx="9785445" cy="940218"/>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defRPr/>
            </a:pPr>
            <a:r>
              <a:rPr lang="ja-JP" altLang="en-US" dirty="0">
                <a:solidFill>
                  <a:prstClr val="black"/>
                </a:solidFill>
                <a:latin typeface="Meiryo UI" panose="020B0604030504040204" pitchFamily="50" charset="-128"/>
                <a:ea typeface="Meiryo UI" panose="020B0604030504040204" pitchFamily="50" charset="-128"/>
              </a:rPr>
              <a:t>〇淀川左岸線延伸部に続き、なにわ筋線の事業化が決定</a:t>
            </a:r>
            <a:r>
              <a:rPr lang="ja-JP" altLang="en-US" dirty="0" smtClean="0">
                <a:solidFill>
                  <a:prstClr val="black"/>
                </a:solidFill>
                <a:latin typeface="Meiryo UI" panose="020B0604030504040204" pitchFamily="50" charset="-128"/>
                <a:ea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endParaRPr>
          </a:p>
          <a:p>
            <a:pPr marL="71755" lvl="0">
              <a:defRPr/>
            </a:pPr>
            <a:r>
              <a:rPr lang="ja-JP" altLang="en-US" dirty="0">
                <a:solidFill>
                  <a:prstClr val="black"/>
                </a:solidFill>
                <a:latin typeface="Meiryo UI" panose="020B0604030504040204" pitchFamily="50" charset="-128"/>
                <a:ea typeface="Meiryo UI" panose="020B0604030504040204" pitchFamily="50" charset="-128"/>
              </a:rPr>
              <a:t>〇</a:t>
            </a:r>
            <a:r>
              <a:rPr lang="ja-JP" altLang="en-US" dirty="0" smtClean="0">
                <a:solidFill>
                  <a:prstClr val="black"/>
                </a:solidFill>
                <a:latin typeface="Meiryo UI" panose="020B0604030504040204" pitchFamily="50" charset="-128"/>
                <a:ea typeface="Meiryo UI" panose="020B0604030504040204" pitchFamily="50" charset="-128"/>
              </a:rPr>
              <a:t>大阪府市の連携により、停滞</a:t>
            </a:r>
            <a:r>
              <a:rPr lang="ja-JP" altLang="en-US" dirty="0">
                <a:solidFill>
                  <a:prstClr val="black"/>
                </a:solidFill>
                <a:latin typeface="Meiryo UI" panose="020B0604030504040204" pitchFamily="50" charset="-128"/>
                <a:ea typeface="Meiryo UI" panose="020B0604030504040204" pitchFamily="50" charset="-128"/>
              </a:rPr>
              <a:t>していた重要</a:t>
            </a:r>
            <a:r>
              <a:rPr lang="ja-JP" altLang="en-US" dirty="0" smtClean="0">
                <a:solidFill>
                  <a:prstClr val="black"/>
                </a:solidFill>
                <a:latin typeface="Meiryo UI" panose="020B0604030504040204" pitchFamily="50" charset="-128"/>
                <a:ea typeface="Meiryo UI" panose="020B0604030504040204" pitchFamily="50" charset="-128"/>
              </a:rPr>
              <a:t>な広域交通</a:t>
            </a:r>
            <a:r>
              <a:rPr lang="ja-JP" altLang="en-US" dirty="0">
                <a:solidFill>
                  <a:prstClr val="black"/>
                </a:solidFill>
                <a:latin typeface="Meiryo UI" panose="020B0604030504040204" pitchFamily="50" charset="-128"/>
                <a:ea typeface="Meiryo UI" panose="020B0604030504040204" pitchFamily="50" charset="-128"/>
              </a:rPr>
              <a:t>ネットワークの</a:t>
            </a:r>
            <a:r>
              <a:rPr lang="ja-JP" altLang="en-US" dirty="0" smtClean="0">
                <a:solidFill>
                  <a:prstClr val="black"/>
                </a:solidFill>
                <a:latin typeface="Meiryo UI" panose="020B0604030504040204" pitchFamily="50" charset="-128"/>
                <a:ea typeface="Meiryo UI" panose="020B0604030504040204" pitchFamily="50" charset="-128"/>
              </a:rPr>
              <a:t>強化に</a:t>
            </a:r>
            <a:r>
              <a:rPr lang="ja-JP" altLang="en-US" dirty="0">
                <a:solidFill>
                  <a:prstClr val="black"/>
                </a:solidFill>
                <a:latin typeface="Meiryo UI" panose="020B0604030504040204" pitchFamily="50" charset="-128"/>
                <a:ea typeface="Meiryo UI" panose="020B0604030504040204" pitchFamily="50" charset="-128"/>
              </a:rPr>
              <a:t>道筋がつき、広域拠点へ</a:t>
            </a:r>
            <a:r>
              <a:rPr lang="ja-JP" altLang="en-US" dirty="0" smtClean="0">
                <a:solidFill>
                  <a:prstClr val="black"/>
                </a:solidFill>
                <a:latin typeface="Meiryo UI" panose="020B0604030504040204" pitchFamily="50" charset="-128"/>
                <a:ea typeface="Meiryo UI" panose="020B0604030504040204" pitchFamily="50" charset="-128"/>
              </a:rPr>
              <a:t>の　</a:t>
            </a:r>
            <a:endParaRPr lang="en-US" altLang="ja-JP" dirty="0" smtClean="0">
              <a:solidFill>
                <a:prstClr val="black"/>
              </a:solidFill>
              <a:latin typeface="Meiryo UI" panose="020B0604030504040204" pitchFamily="50" charset="-128"/>
              <a:ea typeface="Meiryo UI" panose="020B0604030504040204" pitchFamily="50" charset="-128"/>
            </a:endParaRPr>
          </a:p>
          <a:p>
            <a:pPr marL="71755" lvl="0">
              <a:defRPr/>
            </a:pPr>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アクセス</a:t>
            </a:r>
            <a:r>
              <a:rPr lang="ja-JP" altLang="en-US" dirty="0">
                <a:solidFill>
                  <a:prstClr val="black"/>
                </a:solidFill>
                <a:latin typeface="Meiryo UI" panose="020B0604030504040204" pitchFamily="50" charset="-128"/>
                <a:ea typeface="Meiryo UI" panose="020B0604030504040204" pitchFamily="50" charset="-128"/>
              </a:rPr>
              <a:t>強化、都心機能の強化、まちづくり促進、民間投資誘発等の</a:t>
            </a:r>
            <a:r>
              <a:rPr lang="ja-JP" altLang="en-US" dirty="0" smtClean="0">
                <a:solidFill>
                  <a:prstClr val="black"/>
                </a:solidFill>
                <a:latin typeface="Meiryo UI" panose="020B0604030504040204" pitchFamily="50" charset="-128"/>
                <a:ea typeface="Meiryo UI" panose="020B0604030504040204" pitchFamily="50" charset="-128"/>
              </a:rPr>
              <a:t>効果が見込まれる。</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65" name="スライド番号プレースホルダー 1"/>
          <p:cNvSpPr txBox="1">
            <a:spLocks/>
          </p:cNvSpPr>
          <p:nvPr/>
        </p:nvSpPr>
        <p:spPr>
          <a:xfrm>
            <a:off x="9369110" y="6538598"/>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45</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36" name="正方形/長方形 35"/>
          <p:cNvSpPr/>
          <p:nvPr/>
        </p:nvSpPr>
        <p:spPr>
          <a:xfrm>
            <a:off x="1267486" y="3106114"/>
            <a:ext cx="2330085" cy="364681"/>
          </a:xfrm>
          <a:prstGeom prst="rect">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経済波及効果　</a:t>
            </a:r>
            <a:r>
              <a:rPr kumimoji="1" lang="en-US" altLang="ja-JP" sz="1292" b="0" i="0" u="none" strike="noStrike" kern="1200" cap="none" spc="0" normalizeH="0" baseline="0" noProof="0" dirty="0" smtClean="0">
                <a:ln>
                  <a:noFill/>
                </a:ln>
                <a:solidFill>
                  <a:prstClr val="black"/>
                </a:solidFill>
                <a:effectLst/>
                <a:uLnTx/>
                <a:uFillTx/>
                <a:latin typeface="Meiryo UI"/>
                <a:ea typeface="Meiryo UI"/>
                <a:cs typeface="+mn-cs"/>
              </a:rPr>
              <a:t>2,600</a:t>
            </a: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億円</a:t>
            </a:r>
          </a:p>
        </p:txBody>
      </p:sp>
      <p:sp>
        <p:nvSpPr>
          <p:cNvPr id="83" name="角丸四角形吹き出し 82"/>
          <p:cNvSpPr/>
          <p:nvPr/>
        </p:nvSpPr>
        <p:spPr>
          <a:xfrm>
            <a:off x="5728984" y="4191448"/>
            <a:ext cx="1476062" cy="510778"/>
          </a:xfrm>
          <a:prstGeom prst="wedgeRoundRectCallout">
            <a:avLst>
              <a:gd name="adj1" fmla="val 80556"/>
              <a:gd name="adj2" fmla="val -66350"/>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将来のリニア・北陸新幹線</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開業等も見据えた</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更なる拠点性</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角丸四角形吹き出し 83"/>
          <p:cNvSpPr/>
          <p:nvPr/>
        </p:nvSpPr>
        <p:spPr>
          <a:xfrm>
            <a:off x="5764514" y="5184786"/>
            <a:ext cx="1361456" cy="374571"/>
          </a:xfrm>
          <a:prstGeom prst="wedgeRoundRectCallout">
            <a:avLst>
              <a:gd name="adj1" fmla="val 64200"/>
              <a:gd name="adj2" fmla="val -10071"/>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新大阪・</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北梅田と大阪南部</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アクセス向上に寄与</a:t>
            </a:r>
          </a:p>
        </p:txBody>
      </p:sp>
      <p:pic>
        <p:nvPicPr>
          <p:cNvPr id="85" name="図 84"/>
          <p:cNvPicPr>
            <a:picLocks noChangeAspect="1"/>
          </p:cNvPicPr>
          <p:nvPr/>
        </p:nvPicPr>
        <p:blipFill>
          <a:blip r:embed="rId4"/>
          <a:stretch>
            <a:fillRect/>
          </a:stretch>
        </p:blipFill>
        <p:spPr>
          <a:xfrm>
            <a:off x="7205650" y="6632152"/>
            <a:ext cx="731583" cy="274344"/>
          </a:xfrm>
          <a:prstGeom prst="rect">
            <a:avLst/>
          </a:prstGeom>
        </p:spPr>
      </p:pic>
      <p:sp>
        <p:nvSpPr>
          <p:cNvPr id="86" name="角丸四角形吹き出し 85"/>
          <p:cNvSpPr/>
          <p:nvPr/>
        </p:nvSpPr>
        <p:spPr>
          <a:xfrm>
            <a:off x="8152337" y="5744754"/>
            <a:ext cx="1080120" cy="510778"/>
          </a:xfrm>
          <a:prstGeom prst="wedgeRoundRectCallout">
            <a:avLst>
              <a:gd name="adj1" fmla="val -96810"/>
              <a:gd name="adj2" fmla="val 97664"/>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京阪神圏の各拠点都市</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から</a:t>
            </a: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関西空港へのアクセス改善</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フリーフォーム 86"/>
          <p:cNvSpPr/>
          <p:nvPr/>
        </p:nvSpPr>
        <p:spPr>
          <a:xfrm>
            <a:off x="7669199" y="3791145"/>
            <a:ext cx="156117" cy="209643"/>
          </a:xfrm>
          <a:custGeom>
            <a:avLst/>
            <a:gdLst>
              <a:gd name="connsiteX0" fmla="*/ 0 w 156117"/>
              <a:gd name="connsiteY0" fmla="*/ 209643 h 209643"/>
              <a:gd name="connsiteX1" fmla="*/ 40144 w 156117"/>
              <a:gd name="connsiteY1" fmla="*/ 133815 h 209643"/>
              <a:gd name="connsiteX2" fmla="*/ 107051 w 156117"/>
              <a:gd name="connsiteY2" fmla="*/ 40144 h 209643"/>
              <a:gd name="connsiteX3" fmla="*/ 156117 w 156117"/>
              <a:gd name="connsiteY3" fmla="*/ 0 h 209643"/>
            </a:gdLst>
            <a:ahLst/>
            <a:cxnLst>
              <a:cxn ang="0">
                <a:pos x="connsiteX0" y="connsiteY0"/>
              </a:cxn>
              <a:cxn ang="0">
                <a:pos x="connsiteX1" y="connsiteY1"/>
              </a:cxn>
              <a:cxn ang="0">
                <a:pos x="connsiteX2" y="connsiteY2"/>
              </a:cxn>
              <a:cxn ang="0">
                <a:pos x="connsiteX3" y="connsiteY3"/>
              </a:cxn>
            </a:cxnLst>
            <a:rect l="l" t="t" r="r" b="b"/>
            <a:pathLst>
              <a:path w="156117" h="209643">
                <a:moveTo>
                  <a:pt x="0" y="209643"/>
                </a:moveTo>
                <a:cubicBezTo>
                  <a:pt x="11151" y="185854"/>
                  <a:pt x="22302" y="162065"/>
                  <a:pt x="40144" y="133815"/>
                </a:cubicBezTo>
                <a:cubicBezTo>
                  <a:pt x="57986" y="105565"/>
                  <a:pt x="87722" y="62446"/>
                  <a:pt x="107051" y="40144"/>
                </a:cubicBezTo>
                <a:cubicBezTo>
                  <a:pt x="126380" y="17842"/>
                  <a:pt x="141248" y="8921"/>
                  <a:pt x="156117"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p:cNvSpPr/>
          <p:nvPr/>
        </p:nvSpPr>
        <p:spPr>
          <a:xfrm>
            <a:off x="7959796" y="3785120"/>
            <a:ext cx="1038726" cy="1532021"/>
          </a:xfrm>
          <a:custGeom>
            <a:avLst/>
            <a:gdLst>
              <a:gd name="connsiteX0" fmla="*/ 0 w 1038726"/>
              <a:gd name="connsiteY0" fmla="*/ 0 h 1532021"/>
              <a:gd name="connsiteX1" fmla="*/ 116305 w 1038726"/>
              <a:gd name="connsiteY1" fmla="*/ 188494 h 1532021"/>
              <a:gd name="connsiteX2" fmla="*/ 192505 w 1038726"/>
              <a:gd name="connsiteY2" fmla="*/ 284747 h 1532021"/>
              <a:gd name="connsiteX3" fmla="*/ 244642 w 1038726"/>
              <a:gd name="connsiteY3" fmla="*/ 385010 h 1532021"/>
              <a:gd name="connsiteX4" fmla="*/ 292768 w 1038726"/>
              <a:gd name="connsiteY4" fmla="*/ 489284 h 1532021"/>
              <a:gd name="connsiteX5" fmla="*/ 356936 w 1038726"/>
              <a:gd name="connsiteY5" fmla="*/ 601578 h 1532021"/>
              <a:gd name="connsiteX6" fmla="*/ 409073 w 1038726"/>
              <a:gd name="connsiteY6" fmla="*/ 685800 h 1532021"/>
              <a:gd name="connsiteX7" fmla="*/ 477252 w 1038726"/>
              <a:gd name="connsiteY7" fmla="*/ 790073 h 1532021"/>
              <a:gd name="connsiteX8" fmla="*/ 517357 w 1038726"/>
              <a:gd name="connsiteY8" fmla="*/ 890336 h 1532021"/>
              <a:gd name="connsiteX9" fmla="*/ 549442 w 1038726"/>
              <a:gd name="connsiteY9" fmla="*/ 1018673 h 1532021"/>
              <a:gd name="connsiteX10" fmla="*/ 573505 w 1038726"/>
              <a:gd name="connsiteY10" fmla="*/ 1118936 h 1532021"/>
              <a:gd name="connsiteX11" fmla="*/ 581526 w 1038726"/>
              <a:gd name="connsiteY11" fmla="*/ 1223210 h 1532021"/>
              <a:gd name="connsiteX12" fmla="*/ 621631 w 1038726"/>
              <a:gd name="connsiteY12" fmla="*/ 1339515 h 1532021"/>
              <a:gd name="connsiteX13" fmla="*/ 697831 w 1038726"/>
              <a:gd name="connsiteY13" fmla="*/ 1419726 h 1532021"/>
              <a:gd name="connsiteX14" fmla="*/ 1038726 w 1038726"/>
              <a:gd name="connsiteY14" fmla="*/ 1532021 h 15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726" h="1532021">
                <a:moveTo>
                  <a:pt x="0" y="0"/>
                </a:moveTo>
                <a:cubicBezTo>
                  <a:pt x="42110" y="70518"/>
                  <a:pt x="84221" y="141036"/>
                  <a:pt x="116305" y="188494"/>
                </a:cubicBezTo>
                <a:cubicBezTo>
                  <a:pt x="148389" y="235952"/>
                  <a:pt x="171116" y="251994"/>
                  <a:pt x="192505" y="284747"/>
                </a:cubicBezTo>
                <a:cubicBezTo>
                  <a:pt x="213895" y="317500"/>
                  <a:pt x="227932" y="350921"/>
                  <a:pt x="244642" y="385010"/>
                </a:cubicBezTo>
                <a:cubicBezTo>
                  <a:pt x="261352" y="419099"/>
                  <a:pt x="274052" y="453189"/>
                  <a:pt x="292768" y="489284"/>
                </a:cubicBezTo>
                <a:cubicBezTo>
                  <a:pt x="311484" y="525379"/>
                  <a:pt x="337552" y="568825"/>
                  <a:pt x="356936" y="601578"/>
                </a:cubicBezTo>
                <a:cubicBezTo>
                  <a:pt x="376320" y="634331"/>
                  <a:pt x="389020" y="654384"/>
                  <a:pt x="409073" y="685800"/>
                </a:cubicBezTo>
                <a:cubicBezTo>
                  <a:pt x="429126" y="717216"/>
                  <a:pt x="459205" y="755984"/>
                  <a:pt x="477252" y="790073"/>
                </a:cubicBezTo>
                <a:cubicBezTo>
                  <a:pt x="495299" y="824162"/>
                  <a:pt x="505325" y="852236"/>
                  <a:pt x="517357" y="890336"/>
                </a:cubicBezTo>
                <a:cubicBezTo>
                  <a:pt x="529389" y="928436"/>
                  <a:pt x="540084" y="980573"/>
                  <a:pt x="549442" y="1018673"/>
                </a:cubicBezTo>
                <a:cubicBezTo>
                  <a:pt x="558800" y="1056773"/>
                  <a:pt x="568158" y="1084846"/>
                  <a:pt x="573505" y="1118936"/>
                </a:cubicBezTo>
                <a:cubicBezTo>
                  <a:pt x="578852" y="1153026"/>
                  <a:pt x="573505" y="1186447"/>
                  <a:pt x="581526" y="1223210"/>
                </a:cubicBezTo>
                <a:cubicBezTo>
                  <a:pt x="589547" y="1259973"/>
                  <a:pt x="602247" y="1306762"/>
                  <a:pt x="621631" y="1339515"/>
                </a:cubicBezTo>
                <a:cubicBezTo>
                  <a:pt x="641015" y="1372268"/>
                  <a:pt x="628315" y="1387642"/>
                  <a:pt x="697831" y="1419726"/>
                </a:cubicBezTo>
                <a:cubicBezTo>
                  <a:pt x="767347" y="1451810"/>
                  <a:pt x="903036" y="1491915"/>
                  <a:pt x="1038726" y="1532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吹き出し 88"/>
          <p:cNvSpPr>
            <a:spLocks noChangeArrowheads="1"/>
          </p:cNvSpPr>
          <p:nvPr/>
        </p:nvSpPr>
        <p:spPr bwMode="auto">
          <a:xfrm>
            <a:off x="8440369" y="3909657"/>
            <a:ext cx="887718" cy="227803"/>
          </a:xfrm>
          <a:prstGeom prst="wedgeRectCallout">
            <a:avLst>
              <a:gd name="adj1" fmla="val -75897"/>
              <a:gd name="adj2" fmla="val 44043"/>
            </a:avLst>
          </a:prstGeom>
          <a:solidFill>
            <a:srgbClr val="FFFFFF"/>
          </a:solidFill>
          <a:ln w="9525">
            <a:solidFill>
              <a:srgbClr val="000000"/>
            </a:solidFill>
            <a:miter lim="800000"/>
            <a:headEnd/>
            <a:tailEnd/>
          </a:ln>
        </p:spPr>
        <p:txBody>
          <a:bodyPr rot="0" vert="horz" wrap="none" lIns="106985" tIns="51840" rIns="106985" bIns="51840" anchor="ctr" anchorCtr="0" upright="1">
            <a:spAutoFit/>
          </a:bodyPr>
          <a:lstStyle/>
          <a:p>
            <a:pPr algn="ctr"/>
            <a:r>
              <a:rPr lang="ja-JP" altLang="en-US" sz="400" kern="100" dirty="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400" kern="100" dirty="0" smtClean="0">
                <a:latin typeface="Meiryo UI" panose="020B0604030504040204" pitchFamily="50" charset="-128"/>
                <a:ea typeface="Meiryo UI" panose="020B0604030504040204" pitchFamily="50" charset="-128"/>
                <a:cs typeface="Meiryo UI" panose="020B0604030504040204" pitchFamily="50" charset="-128"/>
              </a:rPr>
              <a:t>東線</a:t>
            </a:r>
            <a:endParaRPr lang="en-US" altLang="ja-JP" sz="4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新大阪</a:t>
            </a:r>
            <a:r>
              <a:rPr lang="en-US" altLang="ja-JP" sz="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放出間</a:t>
            </a:r>
            <a:r>
              <a:rPr lang="en-US" altLang="ja-JP" sz="400" kern="100" dirty="0" smtClean="0">
                <a:effectLst/>
                <a:latin typeface="Meiryo UI" panose="020B0604030504040204" pitchFamily="50" charset="-128"/>
                <a:ea typeface="Meiryo UI" panose="020B0604030504040204" pitchFamily="50" charset="-128"/>
                <a:cs typeface="Meiryo UI" panose="020B0604030504040204" pitchFamily="50" charset="-128"/>
              </a:rPr>
              <a:t>2019.3</a:t>
            </a: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開通</a:t>
            </a:r>
            <a:endParaRPr lang="ja-JP" sz="6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テキスト ボックス 229"/>
          <p:cNvSpPr txBox="1">
            <a:spLocks noChangeArrowheads="1"/>
          </p:cNvSpPr>
          <p:nvPr/>
        </p:nvSpPr>
        <p:spPr bwMode="auto">
          <a:xfrm>
            <a:off x="5681558" y="6479869"/>
            <a:ext cx="1006854" cy="184666"/>
          </a:xfrm>
          <a:prstGeom prst="rect">
            <a:avLst/>
          </a:prstGeom>
          <a:solidFill>
            <a:schemeClr val="bg1">
              <a:alpha val="50000"/>
            </a:schemeClr>
          </a:solidFill>
          <a:ln w="6350">
            <a:noFill/>
          </a:ln>
          <a:extLst/>
        </p:spPr>
        <p:txBody>
          <a:bodyPr wrap="square" lIns="37030" tIns="0" rIns="0" bIns="0">
            <a:spAutoFit/>
          </a:bodyPr>
          <a:lstStyle>
            <a:lvl1pPr eaLnBrk="0" hangingPunct="0">
              <a:spcBef>
                <a:spcPct val="20000"/>
              </a:spcBef>
              <a:buChar char="•"/>
              <a:defRPr kumimoji="1" sz="45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39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3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9pPr>
          </a:lstStyle>
          <a:p>
            <a:pPr algn="ctr" eaLnBrk="1" hangingPunct="1">
              <a:spcBef>
                <a:spcPct val="0"/>
              </a:spcBef>
              <a:buFontTx/>
              <a:buNone/>
            </a:pPr>
            <a:r>
              <a:rPr lang="en-US" altLang="ja-JP" sz="600" b="1" dirty="0" smtClean="0">
                <a:solidFill>
                  <a:srgbClr val="FF0000"/>
                </a:solidFill>
                <a:latin typeface="Meiryo UI" pitchFamily="50" charset="-128"/>
                <a:ea typeface="Meiryo UI" pitchFamily="50" charset="-128"/>
                <a:cs typeface="Meiryo UI" pitchFamily="50" charset="-128"/>
              </a:rPr>
              <a:t>※</a:t>
            </a:r>
            <a:r>
              <a:rPr lang="ja-JP" altLang="en-US" sz="600" b="1" dirty="0" smtClean="0">
                <a:solidFill>
                  <a:srgbClr val="FF0000"/>
                </a:solidFill>
                <a:latin typeface="Meiryo UI" pitchFamily="50" charset="-128"/>
                <a:ea typeface="Meiryo UI" pitchFamily="50" charset="-128"/>
                <a:cs typeface="Meiryo UI" pitchFamily="50" charset="-128"/>
              </a:rPr>
              <a:t>北梅田、中之島、西本町、南海新難波の駅名は仮称</a:t>
            </a:r>
            <a:endParaRPr lang="en-US" altLang="ja-JP" sz="600" b="1" dirty="0">
              <a:solidFill>
                <a:srgbClr val="FF0000"/>
              </a:solidFill>
              <a:latin typeface="Meiryo UI" pitchFamily="50" charset="-128"/>
              <a:ea typeface="Meiryo UI" pitchFamily="50" charset="-128"/>
              <a:cs typeface="Meiryo UI" pitchFamily="50" charset="-128"/>
            </a:endParaRPr>
          </a:p>
        </p:txBody>
      </p:sp>
      <p:sp>
        <p:nvSpPr>
          <p:cNvPr id="91" name="正方形/長方形 90"/>
          <p:cNvSpPr/>
          <p:nvPr/>
        </p:nvSpPr>
        <p:spPr>
          <a:xfrm>
            <a:off x="6110284" y="3309738"/>
            <a:ext cx="2330085" cy="364681"/>
          </a:xfrm>
          <a:prstGeom prst="rect">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経済波及効果　</a:t>
            </a:r>
            <a:r>
              <a:rPr kumimoji="1" lang="en-US" altLang="ja-JP" sz="1292" b="0" i="0" u="none" strike="noStrike" kern="1200" cap="none" spc="0" normalizeH="0" baseline="0" noProof="0" dirty="0" smtClean="0">
                <a:ln>
                  <a:noFill/>
                </a:ln>
                <a:solidFill>
                  <a:prstClr val="black"/>
                </a:solidFill>
                <a:effectLst/>
                <a:uLnTx/>
                <a:uFillTx/>
                <a:latin typeface="Meiryo UI"/>
                <a:ea typeface="Meiryo UI"/>
                <a:cs typeface="+mn-cs"/>
              </a:rPr>
              <a:t>5,104</a:t>
            </a:r>
            <a:r>
              <a:rPr kumimoji="1" lang="ja-JP" altLang="en-US" sz="1292" b="0" i="0" u="none" strike="noStrike" kern="1200" cap="none" spc="0" normalizeH="0" baseline="0" noProof="0" dirty="0" smtClean="0">
                <a:ln>
                  <a:noFill/>
                </a:ln>
                <a:solidFill>
                  <a:prstClr val="black"/>
                </a:solidFill>
                <a:effectLst/>
                <a:uLnTx/>
                <a:uFillTx/>
                <a:latin typeface="Meiryo UI"/>
                <a:ea typeface="Meiryo UI"/>
                <a:cs typeface="+mn-cs"/>
              </a:rPr>
              <a:t>億円</a:t>
            </a:r>
            <a:endParaRPr kumimoji="1" lang="ja-JP" altLang="en-US" sz="129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四角形 43"/>
          <p:cNvSpPr/>
          <p:nvPr/>
        </p:nvSpPr>
        <p:spPr>
          <a:xfrm>
            <a:off x="135020" y="6664553"/>
            <a:ext cx="3170488" cy="16133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t"/>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関西</a:t>
            </a:r>
            <a:r>
              <a:rPr lang="ja-JP" altLang="en-US" sz="800" dirty="0">
                <a:solidFill>
                  <a:schemeClr val="tx1"/>
                </a:solidFill>
                <a:latin typeface="Meiryo UI" panose="020B0604030504040204" pitchFamily="50" charset="-128"/>
                <a:ea typeface="Meiryo UI" panose="020B0604030504040204" pitchFamily="50" charset="-128"/>
              </a:rPr>
              <a:t>高速道路ネットワーク推進協議会資料をもとに作成</a:t>
            </a:r>
          </a:p>
        </p:txBody>
      </p:sp>
    </p:spTree>
    <p:extLst>
      <p:ext uri="{BB962C8B-B14F-4D97-AF65-F5344CB8AC3E}">
        <p14:creationId xmlns:p14="http://schemas.microsoft.com/office/powerpoint/2010/main" val="3415400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表 43"/>
          <p:cNvGraphicFramePr>
            <a:graphicFrameLocks noGrp="1"/>
          </p:cNvGraphicFramePr>
          <p:nvPr>
            <p:extLst>
              <p:ext uri="{D42A27DB-BD31-4B8C-83A1-F6EECF244321}">
                <p14:modId xmlns:p14="http://schemas.microsoft.com/office/powerpoint/2010/main" val="389011346"/>
              </p:ext>
            </p:extLst>
          </p:nvPr>
        </p:nvGraphicFramePr>
        <p:xfrm>
          <a:off x="172088" y="4664536"/>
          <a:ext cx="9615004" cy="2148840"/>
        </p:xfrm>
        <a:graphic>
          <a:graphicData uri="http://schemas.openxmlformats.org/drawingml/2006/table">
            <a:tbl>
              <a:tblPr firstRow="1" bandRow="1">
                <a:tableStyleId>{5C22544A-7EE6-4342-B048-85BDC9FD1C3A}</a:tableStyleId>
              </a:tblPr>
              <a:tblGrid>
                <a:gridCol w="3060351">
                  <a:extLst>
                    <a:ext uri="{9D8B030D-6E8A-4147-A177-3AD203B41FA5}">
                      <a16:colId xmlns:a16="http://schemas.microsoft.com/office/drawing/2014/main" val="1078532077"/>
                    </a:ext>
                  </a:extLst>
                </a:gridCol>
                <a:gridCol w="6554653">
                  <a:extLst>
                    <a:ext uri="{9D8B030D-6E8A-4147-A177-3AD203B41FA5}">
                      <a16:colId xmlns:a16="http://schemas.microsoft.com/office/drawing/2014/main" val="36015365"/>
                    </a:ext>
                  </a:extLst>
                </a:gridCol>
              </a:tblGrid>
              <a:tr h="261106">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主な課題</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主な取り組み</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89964621"/>
                  </a:ext>
                </a:extLst>
              </a:tr>
              <a:tr h="391659">
                <a:tc>
                  <a: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dk1"/>
                          </a:solidFill>
                          <a:latin typeface="Meiryo UI" panose="020B0604030504040204" pitchFamily="50" charset="-128"/>
                          <a:ea typeface="Meiryo UI" panose="020B0604030504040204" pitchFamily="50" charset="-128"/>
                        </a:rPr>
                        <a:t>■</a:t>
                      </a:r>
                      <a:r>
                        <a:rPr lang="ja-JP" altLang="en-US" sz="1200" b="1" dirty="0" smtClean="0">
                          <a:solidFill>
                            <a:prstClr val="black"/>
                          </a:solidFill>
                          <a:latin typeface="Meiryo UI"/>
                          <a:ea typeface="Meiryo UI"/>
                        </a:rPr>
                        <a:t>大阪府の初動体制　　　</a:t>
                      </a:r>
                      <a:endParaRPr lang="en-US" altLang="ja-JP" sz="1200" b="1" dirty="0" smtClean="0">
                        <a:solidFill>
                          <a:prstClr val="black"/>
                        </a:solidFill>
                        <a:latin typeface="Meiryo UI"/>
                        <a:ea typeface="Meiryo UI"/>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rPr>
                        <a:t>・全庁職員の参集可能時間や安否確認を一括管理するｼｽﾃﾑを導入</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・活動に必要な装備や物資搬入の作業能力向上となる資機材の強化　等</a:t>
                      </a:r>
                      <a:endParaRPr kumimoji="1" lang="ja-JP" altLang="en-US"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746113789"/>
                  </a:ext>
                </a:extLst>
              </a:tr>
              <a:tr h="391659">
                <a:tc>
                  <a: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lang="ja-JP" altLang="en-US" sz="1200" b="1" dirty="0" smtClean="0">
                          <a:solidFill>
                            <a:prstClr val="black"/>
                          </a:solidFill>
                          <a:latin typeface="Meiryo UI"/>
                          <a:ea typeface="Meiryo UI"/>
                        </a:rPr>
                        <a:t>■市町村支援のあり方　　　</a:t>
                      </a:r>
                      <a:endParaRPr lang="en-US" altLang="ja-JP" sz="1200" b="1" dirty="0" smtClean="0">
                        <a:solidFill>
                          <a:prstClr val="black"/>
                        </a:solidFill>
                        <a:latin typeface="Meiryo UI"/>
                        <a:ea typeface="Meiryo UI"/>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rPr>
                        <a:t>・緊急防災推進員と市町村の連携強化、ﾌﾟｯｼｭ型・ﾌﾟﾙ型人材派遣の強化</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・研修や先進事例の紹介など、市町村受援計画策定を支援　　等</a:t>
                      </a:r>
                      <a:endParaRPr kumimoji="1" lang="ja-JP" altLang="en-US"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66952136"/>
                  </a:ext>
                </a:extLst>
              </a:tr>
              <a:tr h="391659">
                <a:tc>
                  <a: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lang="ja-JP" altLang="en-US" sz="1200" b="1" dirty="0" smtClean="0">
                          <a:solidFill>
                            <a:prstClr val="black"/>
                          </a:solidFill>
                          <a:latin typeface="Meiryo UI"/>
                          <a:ea typeface="Meiryo UI"/>
                        </a:rPr>
                        <a:t>■出勤及び帰宅困難者への対応</a:t>
                      </a:r>
                      <a:endParaRPr lang="en-US" altLang="ja-JP" sz="1200" b="1" dirty="0" smtClean="0">
                        <a:solidFill>
                          <a:prstClr val="black"/>
                        </a:solidFill>
                        <a:latin typeface="Meiryo UI"/>
                        <a:ea typeface="Meiryo UI"/>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rPr>
                        <a:t>・「事業所における</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一斉帰宅</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の抑制対策ｶﾞｲﾄﾞﾗｲﾝ」を改正</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・鉄道運行・再開情報を集約、一元化し発信する手法の検討　等</a:t>
                      </a:r>
                      <a:endParaRPr kumimoji="1" lang="en-US" altLang="ja-JP" sz="11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96139197"/>
                  </a:ext>
                </a:extLst>
              </a:tr>
              <a:tr h="391659">
                <a:tc>
                  <a: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lang="ja-JP" altLang="en-US" sz="1200" b="1" dirty="0" smtClean="0">
                          <a:solidFill>
                            <a:prstClr val="black"/>
                          </a:solidFill>
                          <a:latin typeface="Meiryo UI"/>
                          <a:ea typeface="Meiryo UI"/>
                        </a:rPr>
                        <a:t>■訪日外国人等への対応</a:t>
                      </a:r>
                      <a:endParaRPr lang="en-US" altLang="ja-JP" sz="1200" b="1" dirty="0" smtClean="0">
                        <a:solidFill>
                          <a:prstClr val="black"/>
                        </a:solidFill>
                        <a:latin typeface="Meiryo UI"/>
                        <a:ea typeface="Meiryo UI"/>
                      </a:endParaRPr>
                    </a:p>
                  </a:txBody>
                  <a:tcPr anchor="ct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・府ホームページにおける多言語対応強化</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・多様な機関と連携した官民協働体制を構築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SNS</a:t>
                      </a:r>
                      <a:r>
                        <a:rPr kumimoji="1" lang="ja-JP" altLang="en-US" sz="1100" dirty="0" smtClean="0">
                          <a:solidFill>
                            <a:schemeClr val="tx1"/>
                          </a:solidFill>
                          <a:latin typeface="Meiryo UI" panose="020B0604030504040204" pitchFamily="50" charset="-128"/>
                          <a:ea typeface="Meiryo UI" panose="020B0604030504040204" pitchFamily="50" charset="-128"/>
                        </a:rPr>
                        <a:t>や多言語で提供するウェブサイト及びアプリ等様々なﾂｰﾙを活用した多言語による情報発信　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370462220"/>
                  </a:ext>
                </a:extLst>
              </a:tr>
            </a:tbl>
          </a:graphicData>
        </a:graphic>
      </p:graphicFrame>
      <p:sp>
        <p:nvSpPr>
          <p:cNvPr id="3" name="正方形/長方形 2"/>
          <p:cNvSpPr/>
          <p:nvPr/>
        </p:nvSpPr>
        <p:spPr>
          <a:xfrm>
            <a:off x="5557"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災害対応力強化</a:t>
            </a:r>
          </a:p>
        </p:txBody>
      </p:sp>
      <p:graphicFrame>
        <p:nvGraphicFramePr>
          <p:cNvPr id="5" name="表 4"/>
          <p:cNvGraphicFramePr>
            <a:graphicFrameLocks noGrp="1"/>
          </p:cNvGraphicFramePr>
          <p:nvPr>
            <p:extLst>
              <p:ext uri="{D42A27DB-BD31-4B8C-83A1-F6EECF244321}">
                <p14:modId xmlns:p14="http://schemas.microsoft.com/office/powerpoint/2010/main" val="1701783041"/>
              </p:ext>
            </p:extLst>
          </p:nvPr>
        </p:nvGraphicFramePr>
        <p:xfrm>
          <a:off x="151054" y="1412776"/>
          <a:ext cx="9615004" cy="2215403"/>
        </p:xfrm>
        <a:graphic>
          <a:graphicData uri="http://schemas.openxmlformats.org/drawingml/2006/table">
            <a:tbl>
              <a:tblPr firstRow="1" bandRow="1"/>
              <a:tblGrid>
                <a:gridCol w="380973">
                  <a:extLst>
                    <a:ext uri="{9D8B030D-6E8A-4147-A177-3AD203B41FA5}">
                      <a16:colId xmlns:a16="http://schemas.microsoft.com/office/drawing/2014/main" val="4133663948"/>
                    </a:ext>
                  </a:extLst>
                </a:gridCol>
                <a:gridCol w="392776">
                  <a:extLst>
                    <a:ext uri="{9D8B030D-6E8A-4147-A177-3AD203B41FA5}">
                      <a16:colId xmlns:a16="http://schemas.microsoft.com/office/drawing/2014/main" val="20000"/>
                    </a:ext>
                  </a:extLst>
                </a:gridCol>
                <a:gridCol w="1309508">
                  <a:extLst>
                    <a:ext uri="{9D8B030D-6E8A-4147-A177-3AD203B41FA5}">
                      <a16:colId xmlns:a16="http://schemas.microsoft.com/office/drawing/2014/main" val="20001"/>
                    </a:ext>
                  </a:extLst>
                </a:gridCol>
                <a:gridCol w="1927098">
                  <a:extLst>
                    <a:ext uri="{9D8B030D-6E8A-4147-A177-3AD203B41FA5}">
                      <a16:colId xmlns:a16="http://schemas.microsoft.com/office/drawing/2014/main" val="20002"/>
                    </a:ext>
                  </a:extLst>
                </a:gridCol>
                <a:gridCol w="1999820">
                  <a:extLst>
                    <a:ext uri="{9D8B030D-6E8A-4147-A177-3AD203B41FA5}">
                      <a16:colId xmlns:a16="http://schemas.microsoft.com/office/drawing/2014/main" val="20003"/>
                    </a:ext>
                  </a:extLst>
                </a:gridCol>
                <a:gridCol w="1959485">
                  <a:extLst>
                    <a:ext uri="{9D8B030D-6E8A-4147-A177-3AD203B41FA5}">
                      <a16:colId xmlns:a16="http://schemas.microsoft.com/office/drawing/2014/main" val="20004"/>
                    </a:ext>
                  </a:extLst>
                </a:gridCol>
                <a:gridCol w="1645344">
                  <a:extLst>
                    <a:ext uri="{9D8B030D-6E8A-4147-A177-3AD203B41FA5}">
                      <a16:colId xmlns:a16="http://schemas.microsoft.com/office/drawing/2014/main" val="20005"/>
                    </a:ext>
                  </a:extLst>
                </a:gridCol>
              </a:tblGrid>
              <a:tr h="287953">
                <a:tc gridSpan="2">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sz="1600" dirty="0"/>
                    </a:p>
                  </a:txBody>
                  <a:tcPr anchor="ctr"/>
                </a:tc>
                <a:tc>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pPr algn="ctr"/>
                      <a:r>
                        <a:rPr kumimoji="1" lang="en-US" altLang="ja-JP" sz="1300" dirty="0" smtClean="0">
                          <a:latin typeface="Meiryo UI" panose="020B0604030504040204" pitchFamily="50" charset="-128"/>
                          <a:ea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rPr>
                        <a:t>リスク把握</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pPr algn="ctr"/>
                      <a:r>
                        <a:rPr kumimoji="1" lang="en-US" altLang="ja-JP" sz="1300" dirty="0" smtClean="0">
                          <a:latin typeface="Meiryo UI" panose="020B0604030504040204" pitchFamily="50" charset="-128"/>
                          <a:ea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rPr>
                        <a:t>事前予防対策</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tc>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pPr algn="ctr"/>
                      <a:r>
                        <a:rPr kumimoji="1" lang="en-US" altLang="ja-JP" sz="1300" dirty="0" smtClean="0">
                          <a:latin typeface="Meiryo UI" panose="020B0604030504040204" pitchFamily="50" charset="-128"/>
                          <a:ea typeface="Meiryo UI" panose="020B0604030504040204" pitchFamily="50" charset="-128"/>
                        </a:rPr>
                        <a:t>(3)</a:t>
                      </a:r>
                      <a:r>
                        <a:rPr kumimoji="1" lang="ja-JP" altLang="en-US" sz="1300" dirty="0" smtClean="0">
                          <a:latin typeface="Meiryo UI" panose="020B0604030504040204" pitchFamily="50" charset="-128"/>
                          <a:ea typeface="Meiryo UI" panose="020B0604030504040204" pitchFamily="50" charset="-128"/>
                        </a:rPr>
                        <a:t>発災後の</a:t>
                      </a:r>
                      <a:r>
                        <a:rPr kumimoji="1" lang="ja-JP" altLang="en-US" sz="1300" dirty="0" smtClean="0">
                          <a:solidFill>
                            <a:schemeClr val="bg1"/>
                          </a:solidFill>
                          <a:latin typeface="Meiryo UI" panose="020B0604030504040204" pitchFamily="50" charset="-128"/>
                          <a:ea typeface="Meiryo UI" panose="020B0604030504040204" pitchFamily="50" charset="-128"/>
                        </a:rPr>
                        <a:t>応急対策</a:t>
                      </a:r>
                      <a:endParaRPr kumimoji="1" lang="ja-JP" altLang="en-US" sz="1300" dirty="0">
                        <a:solidFill>
                          <a:schemeClr val="bg1"/>
                        </a:solidFill>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pPr algn="ctr"/>
                      <a:r>
                        <a:rPr kumimoji="1" lang="en-US" altLang="ja-JP" sz="1300" dirty="0" smtClean="0">
                          <a:latin typeface="Meiryo UI" panose="020B0604030504040204" pitchFamily="50" charset="-128"/>
                          <a:ea typeface="Meiryo UI" panose="020B0604030504040204" pitchFamily="50" charset="-128"/>
                        </a:rPr>
                        <a:t>(4)</a:t>
                      </a:r>
                      <a:r>
                        <a:rPr kumimoji="1" lang="ja-JP" altLang="en-US" sz="1300" dirty="0" smtClean="0">
                          <a:latin typeface="Meiryo UI" panose="020B0604030504040204" pitchFamily="50" charset="-128"/>
                          <a:ea typeface="Meiryo UI" panose="020B0604030504040204" pitchFamily="50" charset="-128"/>
                        </a:rPr>
                        <a:t>復旧・復興</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259913">
                <a:tc gridSpan="2">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endParaRPr kumimoji="1" lang="ja-JP" altLang="en-US" sz="1100" b="0" dirty="0">
                        <a:solidFill>
                          <a:schemeClr val="bg1"/>
                        </a:solidFill>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sz="1400" dirty="0">
                        <a:solidFill>
                          <a:schemeClr val="bg1"/>
                        </a:solidFill>
                      </a:endParaRPr>
                    </a:p>
                  </a:txBody>
                  <a:tcPr anchor="ctr">
                    <a:solidFill>
                      <a:schemeClr val="accent1"/>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300" b="1" dirty="0" smtClean="0">
                          <a:latin typeface="Meiryo UI" panose="020B0604030504040204" pitchFamily="50" charset="-128"/>
                          <a:ea typeface="Meiryo UI" panose="020B0604030504040204" pitchFamily="50" charset="-128"/>
                        </a:rPr>
                        <a:t>ハード対策</a:t>
                      </a:r>
                      <a:endParaRPr kumimoji="1" lang="en-US" altLang="ja-JP" sz="1300" b="1" dirty="0" smtClean="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300" b="1" dirty="0" smtClean="0">
                          <a:latin typeface="Meiryo UI" panose="020B0604030504040204" pitchFamily="50" charset="-128"/>
                          <a:ea typeface="Meiryo UI" panose="020B0604030504040204" pitchFamily="50" charset="-128"/>
                        </a:rPr>
                        <a:t>ソフト対策</a:t>
                      </a:r>
                      <a:endParaRPr kumimoji="1" lang="en-US" altLang="ja-JP" sz="1300" b="1" dirty="0" smtClean="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237332208"/>
                  </a:ext>
                </a:extLst>
              </a:tr>
              <a:tr h="1619871">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algn="dist"/>
                      <a:r>
                        <a:rPr kumimoji="1" lang="ja-JP" altLang="en-US" sz="1000" b="0" dirty="0" smtClean="0">
                          <a:solidFill>
                            <a:schemeClr val="bg1"/>
                          </a:solidFill>
                          <a:latin typeface="Meiryo UI" panose="020B0604030504040204" pitchFamily="50" charset="-128"/>
                          <a:ea typeface="Meiryo UI" panose="020B0604030504040204" pitchFamily="50" charset="-128"/>
                        </a:rPr>
                        <a:t>具体的な取組み</a:t>
                      </a:r>
                      <a:endParaRPr kumimoji="1" lang="ja-JP" altLang="en-US" sz="1000" b="0" dirty="0">
                        <a:solidFill>
                          <a:schemeClr val="bg1"/>
                        </a:solidFill>
                        <a:latin typeface="Meiryo UI" panose="020B0604030504040204" pitchFamily="50" charset="-128"/>
                        <a:ea typeface="Meiryo UI" panose="020B0604030504040204" pitchFamily="50" charset="-128"/>
                      </a:endParaRPr>
                    </a:p>
                  </a:txBody>
                  <a:tcPr marL="84406" marR="84406" marT="42203" marB="42203" vert="eaVert"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algn="dist"/>
                      <a:r>
                        <a:rPr kumimoji="1" lang="ja-JP" altLang="en-US" sz="1000" b="0" dirty="0" smtClean="0">
                          <a:solidFill>
                            <a:schemeClr val="bg1"/>
                          </a:solidFill>
                          <a:latin typeface="Meiryo UI" panose="020B0604030504040204" pitchFamily="50" charset="-128"/>
                          <a:ea typeface="Meiryo UI" panose="020B0604030504040204" pitchFamily="50" charset="-128"/>
                        </a:rPr>
                        <a:t>地震・津波・風水害</a:t>
                      </a:r>
                      <a:endParaRPr kumimoji="1" lang="ja-JP" altLang="en-US" sz="1000" b="0" dirty="0">
                        <a:solidFill>
                          <a:schemeClr val="bg1"/>
                        </a:solidFill>
                        <a:latin typeface="Meiryo UI" panose="020B0604030504040204" pitchFamily="50" charset="-128"/>
                        <a:ea typeface="Meiryo UI" panose="020B0604030504040204" pitchFamily="50" charset="-128"/>
                      </a:endParaRPr>
                    </a:p>
                  </a:txBody>
                  <a:tcPr marL="84406" marR="84406" marT="42203" marB="42203" vert="eaVert"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algn="l"/>
                      <a:r>
                        <a:rPr kumimoji="1" lang="ja-JP" altLang="en-US" sz="1000" dirty="0" smtClean="0">
                          <a:latin typeface="Meiryo UI" panose="020B0604030504040204" pitchFamily="50" charset="-128"/>
                          <a:ea typeface="Meiryo UI" panose="020B0604030504040204" pitchFamily="50" charset="-128"/>
                        </a:rPr>
                        <a:t>■</a:t>
                      </a:r>
                      <a:r>
                        <a:rPr kumimoji="1" lang="ja-JP" altLang="en-US" sz="1000" b="1" dirty="0" smtClean="0">
                          <a:latin typeface="Meiryo UI" panose="020B0604030504040204" pitchFamily="50" charset="-128"/>
                          <a:ea typeface="Meiryo UI" panose="020B0604030504040204" pitchFamily="50" charset="-128"/>
                        </a:rPr>
                        <a:t>専門家の視点から被害想定</a:t>
                      </a:r>
                      <a:endParaRPr kumimoji="1" lang="en-US" altLang="ja-JP" sz="1000" dirty="0" smtClean="0">
                        <a:latin typeface="Meiryo UI" panose="020B0604030504040204" pitchFamily="50" charset="-128"/>
                        <a:ea typeface="Meiryo UI" panose="020B0604030504040204" pitchFamily="50" charset="-128"/>
                      </a:endParaRPr>
                    </a:p>
                    <a:p>
                      <a:pPr algn="l"/>
                      <a:r>
                        <a:rPr kumimoji="1" lang="ja-JP" altLang="en-US" sz="1000" b="1" dirty="0" smtClean="0">
                          <a:latin typeface="Meiryo UI" panose="020B0604030504040204" pitchFamily="50" charset="-128"/>
                          <a:ea typeface="Meiryo UI" panose="020B0604030504040204" pitchFamily="50" charset="-128"/>
                        </a:rPr>
                        <a:t>■全河川のリスク検証</a:t>
                      </a:r>
                      <a:endParaRPr kumimoji="1" lang="en-US" altLang="ja-JP" sz="1000" b="1" dirty="0" smtClean="0">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防潮堤の液状化対策</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密集市街地対策</a:t>
                      </a:r>
                      <a:endParaRPr kumimoji="1" lang="en-US" altLang="ja-JP" sz="1000" b="0"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建築物の耐震化</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治水対策</a:t>
                      </a:r>
                      <a:r>
                        <a:rPr kumimoji="1" lang="ja-JP" altLang="en-US" sz="700" b="1" dirty="0" smtClean="0">
                          <a:solidFill>
                            <a:schemeClr val="tx1"/>
                          </a:solidFill>
                          <a:latin typeface="Meiryo UI" panose="020B0604030504040204" pitchFamily="50" charset="-128"/>
                          <a:ea typeface="Meiryo UI" panose="020B0604030504040204" pitchFamily="50" charset="-128"/>
                        </a:rPr>
                        <a:t>（河川・下水道・ため池）</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endParaRPr lang="en-US" altLang="ja-JP" sz="1000" dirty="0" smtClean="0">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府民への啓発</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行政による土地利用規制</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■災害体制の確立</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r>
                        <a:rPr kumimoji="1" lang="ja-JP" altLang="en-US" sz="1000" b="1" dirty="0" smtClean="0">
                          <a:solidFill>
                            <a:schemeClr val="tx1"/>
                          </a:solidFill>
                          <a:latin typeface="Meiryo UI" panose="020B0604030504040204" pitchFamily="50" charset="-128"/>
                          <a:ea typeface="Meiryo UI" panose="020B0604030504040204" pitchFamily="50" charset="-128"/>
                        </a:rPr>
                        <a:t>■応急対策業務</a:t>
                      </a:r>
                    </a:p>
                    <a:p>
                      <a:r>
                        <a:rPr kumimoji="1" lang="ja-JP" altLang="en-US" sz="1000" b="1" dirty="0" smtClean="0">
                          <a:solidFill>
                            <a:schemeClr val="tx1"/>
                          </a:solidFill>
                          <a:latin typeface="Meiryo UI" panose="020B0604030504040204" pitchFamily="50" charset="-128"/>
                          <a:ea typeface="Meiryo UI" panose="020B0604030504040204" pitchFamily="50" charset="-128"/>
                        </a:rPr>
                        <a:t>■帰宅困難者対策</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■インフラ、ライフラインの</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r>
                        <a:rPr kumimoji="1" lang="ja-JP" altLang="en-US" sz="1000" b="1" dirty="0" smtClean="0">
                          <a:solidFill>
                            <a:schemeClr val="tx1"/>
                          </a:solidFill>
                          <a:latin typeface="Meiryo UI" panose="020B0604030504040204" pitchFamily="50" charset="-128"/>
                          <a:ea typeface="Meiryo UI" panose="020B0604030504040204" pitchFamily="50" charset="-128"/>
                        </a:rPr>
                        <a:t>　　復旧</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b="1" dirty="0" smtClean="0">
                          <a:solidFill>
                            <a:schemeClr val="tx1"/>
                          </a:solidFill>
                          <a:latin typeface="Meiryo UI" panose="020B0604030504040204" pitchFamily="50" charset="-128"/>
                          <a:ea typeface="Meiryo UI" panose="020B0604030504040204" pitchFamily="50" charset="-128"/>
                        </a:rPr>
                        <a:t>■生活再建支援</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bl>
          </a:graphicData>
        </a:graphic>
      </p:graphicFrame>
      <p:sp>
        <p:nvSpPr>
          <p:cNvPr id="10" name="テキスト ボックス 9"/>
          <p:cNvSpPr txBox="1"/>
          <p:nvPr/>
        </p:nvSpPr>
        <p:spPr>
          <a:xfrm>
            <a:off x="197040" y="3620742"/>
            <a:ext cx="3396126" cy="802656"/>
          </a:xfrm>
          <a:prstGeom prst="rect">
            <a:avLst/>
          </a:prstGeom>
          <a:noFill/>
        </p:spPr>
        <p:txBody>
          <a:bodyPr wrap="square" rtlCol="0">
            <a:spAutoFit/>
          </a:bodyPr>
          <a:lstStyle/>
          <a:p>
            <a:pPr defTabSz="957700">
              <a:defRPr/>
            </a:pPr>
            <a:r>
              <a:rPr lang="ja-JP" altLang="en-US" sz="1200" b="1" dirty="0" smtClean="0">
                <a:solidFill>
                  <a:prstClr val="black"/>
                </a:solidFill>
                <a:latin typeface="Meiryo UI"/>
                <a:ea typeface="Meiryo UI"/>
              </a:rPr>
              <a:t>■大阪府</a:t>
            </a:r>
            <a:r>
              <a:rPr lang="ja-JP" altLang="en-US" sz="1200" b="1" dirty="0">
                <a:solidFill>
                  <a:prstClr val="black"/>
                </a:solidFill>
                <a:latin typeface="Meiryo UI"/>
                <a:ea typeface="Meiryo UI"/>
              </a:rPr>
              <a:t>北部地震</a:t>
            </a:r>
            <a:r>
              <a:rPr lang="en-US" altLang="ja-JP" sz="1200" b="1" dirty="0">
                <a:solidFill>
                  <a:prstClr val="black"/>
                </a:solidFill>
                <a:latin typeface="Meiryo UI"/>
                <a:ea typeface="Meiryo UI"/>
              </a:rPr>
              <a:t>(2018</a:t>
            </a:r>
            <a:r>
              <a:rPr lang="ja-JP" altLang="en-US" sz="1200" b="1" dirty="0">
                <a:solidFill>
                  <a:prstClr val="black"/>
                </a:solidFill>
                <a:latin typeface="Meiryo UI"/>
                <a:ea typeface="Meiryo UI"/>
              </a:rPr>
              <a:t>年</a:t>
            </a:r>
            <a:r>
              <a:rPr lang="en-US" altLang="ja-JP" sz="1200" b="1" dirty="0">
                <a:solidFill>
                  <a:prstClr val="black"/>
                </a:solidFill>
                <a:latin typeface="Meiryo UI"/>
                <a:ea typeface="Meiryo UI"/>
              </a:rPr>
              <a:t>6</a:t>
            </a:r>
            <a:r>
              <a:rPr lang="ja-JP" altLang="en-US" sz="1200" b="1" dirty="0">
                <a:solidFill>
                  <a:prstClr val="black"/>
                </a:solidFill>
                <a:latin typeface="Meiryo UI"/>
                <a:ea typeface="Meiryo UI"/>
              </a:rPr>
              <a:t>月</a:t>
            </a:r>
            <a:r>
              <a:rPr lang="en-US" altLang="ja-JP" sz="1200" b="1" dirty="0">
                <a:solidFill>
                  <a:prstClr val="black"/>
                </a:solidFill>
                <a:latin typeface="Meiryo UI"/>
                <a:ea typeface="Meiryo UI"/>
              </a:rPr>
              <a:t>)</a:t>
            </a:r>
          </a:p>
          <a:p>
            <a:pPr defTabSz="957700">
              <a:defRPr/>
            </a:pPr>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北部地震では、</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大規模な公共土木施設被害は</a:t>
            </a:r>
            <a:endPar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57700">
              <a:defRPr/>
            </a:pP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発生しなかった。</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これまで着実に取り組んできた、</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57700">
              <a:defRPr/>
            </a:pP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橋梁等の耐震化が一定の効果を発揮。</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421184" y="3599477"/>
            <a:ext cx="3376818" cy="617990"/>
          </a:xfrm>
          <a:prstGeom prst="rect">
            <a:avLst/>
          </a:prstGeom>
          <a:noFill/>
        </p:spPr>
        <p:txBody>
          <a:bodyPr wrap="square" rtlCol="0">
            <a:spAutoFit/>
          </a:bodyPr>
          <a:lstStyle/>
          <a:p>
            <a:pPr defTabSz="957700">
              <a:defRPr/>
            </a:pPr>
            <a:r>
              <a:rPr lang="ja-JP" altLang="en-US" sz="1200" b="1" dirty="0" smtClean="0">
                <a:solidFill>
                  <a:prstClr val="black"/>
                </a:solidFill>
                <a:latin typeface="Meiryo UI"/>
                <a:ea typeface="Meiryo UI"/>
              </a:rPr>
              <a:t>■</a:t>
            </a:r>
            <a:r>
              <a:rPr lang="en-US" altLang="ja-JP" sz="1200" b="1" dirty="0" smtClean="0">
                <a:solidFill>
                  <a:prstClr val="black"/>
                </a:solidFill>
                <a:latin typeface="Meiryo UI"/>
                <a:ea typeface="Meiryo UI"/>
              </a:rPr>
              <a:t>2018</a:t>
            </a:r>
            <a:r>
              <a:rPr lang="ja-JP" altLang="en-US" sz="1200" b="1" dirty="0">
                <a:solidFill>
                  <a:prstClr val="black"/>
                </a:solidFill>
                <a:latin typeface="Meiryo UI"/>
                <a:ea typeface="Meiryo UI"/>
              </a:rPr>
              <a:t>年</a:t>
            </a:r>
            <a:r>
              <a:rPr lang="en-US" altLang="ja-JP" sz="1200" b="1" dirty="0">
                <a:solidFill>
                  <a:prstClr val="black"/>
                </a:solidFill>
                <a:latin typeface="Meiryo UI"/>
                <a:ea typeface="Meiryo UI"/>
              </a:rPr>
              <a:t>7</a:t>
            </a:r>
            <a:r>
              <a:rPr lang="ja-JP" altLang="en-US" sz="1200" b="1" dirty="0">
                <a:solidFill>
                  <a:prstClr val="black"/>
                </a:solidFill>
                <a:latin typeface="Meiryo UI"/>
                <a:ea typeface="Meiryo UI"/>
              </a:rPr>
              <a:t>月豪雨</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57700">
              <a:defRPr/>
            </a:pPr>
            <a:r>
              <a:rPr lang="ja-JP" altLang="en-US" sz="1108" dirty="0">
                <a:solidFill>
                  <a:prstClr val="black"/>
                </a:solidFill>
                <a:latin typeface="Meiryo UI"/>
                <a:ea typeface="Meiryo UI"/>
              </a:rPr>
              <a:t>　　</a:t>
            </a:r>
            <a:r>
              <a:rPr lang="ja-JP" altLang="en-US" sz="1108" kern="0" dirty="0" smtClean="0">
                <a:solidFill>
                  <a:prstClr val="black"/>
                </a:solidFill>
                <a:latin typeface="Meiryo UI"/>
                <a:ea typeface="Meiryo UI"/>
                <a:cs typeface="メイリオ" panose="020B0604030504040204" pitchFamily="50" charset="-128"/>
              </a:rPr>
              <a:t>地下</a:t>
            </a:r>
            <a:r>
              <a:rPr lang="ja-JP" altLang="en-US" sz="1108" kern="0" dirty="0">
                <a:solidFill>
                  <a:prstClr val="black"/>
                </a:solidFill>
                <a:latin typeface="Meiryo UI"/>
                <a:ea typeface="Meiryo UI"/>
                <a:cs typeface="メイリオ" panose="020B0604030504040204" pitchFamily="50" charset="-128"/>
              </a:rPr>
              <a:t>河川・治水緑地</a:t>
            </a:r>
            <a:r>
              <a:rPr lang="ja-JP" altLang="en-US" sz="1108" kern="0" dirty="0" smtClean="0">
                <a:solidFill>
                  <a:prstClr val="black"/>
                </a:solidFill>
                <a:latin typeface="Meiryo UI"/>
                <a:ea typeface="Meiryo UI"/>
                <a:cs typeface="メイリオ" panose="020B0604030504040204" pitchFamily="50" charset="-128"/>
              </a:rPr>
              <a:t>・下水道</a:t>
            </a:r>
            <a:r>
              <a:rPr lang="ja-JP" altLang="en-US" sz="1108" kern="0" dirty="0">
                <a:solidFill>
                  <a:prstClr val="black"/>
                </a:solidFill>
                <a:latin typeface="Meiryo UI"/>
                <a:ea typeface="Meiryo UI"/>
                <a:cs typeface="メイリオ" panose="020B0604030504040204" pitchFamily="50" charset="-128"/>
              </a:rPr>
              <a:t>増補幹線等</a:t>
            </a:r>
            <a:r>
              <a:rPr lang="ja-JP" altLang="en-US" sz="1108" kern="0" dirty="0" smtClean="0">
                <a:solidFill>
                  <a:prstClr val="black"/>
                </a:solidFill>
                <a:latin typeface="Meiryo UI"/>
                <a:ea typeface="Meiryo UI"/>
                <a:cs typeface="メイリオ" panose="020B0604030504040204" pitchFamily="50" charset="-128"/>
              </a:rPr>
              <a:t>に</a:t>
            </a:r>
            <a:endParaRPr lang="en-US" altLang="ja-JP" sz="1108" kern="0" dirty="0" smtClean="0">
              <a:solidFill>
                <a:prstClr val="black"/>
              </a:solidFill>
              <a:latin typeface="Meiryo UI"/>
              <a:ea typeface="Meiryo UI"/>
              <a:cs typeface="メイリオ" panose="020B0604030504040204" pitchFamily="50" charset="-128"/>
            </a:endParaRPr>
          </a:p>
          <a:p>
            <a:pPr defTabSz="957700">
              <a:defRPr/>
            </a:pPr>
            <a:r>
              <a:rPr lang="ja-JP" altLang="en-US" sz="1108" b="1" kern="0" dirty="0">
                <a:solidFill>
                  <a:prstClr val="black"/>
                </a:solidFill>
                <a:latin typeface="Meiryo UI"/>
                <a:ea typeface="Meiryo UI"/>
                <a:cs typeface="メイリオ" panose="020B0604030504040204" pitchFamily="50" charset="-128"/>
              </a:rPr>
              <a:t>　</a:t>
            </a:r>
            <a:r>
              <a:rPr lang="ja-JP" altLang="en-US" sz="1108" b="1" kern="0" dirty="0" smtClean="0">
                <a:solidFill>
                  <a:prstClr val="black"/>
                </a:solidFill>
                <a:latin typeface="Meiryo UI"/>
                <a:ea typeface="Meiryo UI"/>
                <a:cs typeface="メイリオ" panose="020B0604030504040204" pitchFamily="50" charset="-128"/>
              </a:rPr>
              <a:t>　</a:t>
            </a:r>
            <a:r>
              <a:rPr lang="ja-JP" altLang="en-US" sz="1108" b="1" u="sng" kern="0" dirty="0" smtClean="0">
                <a:solidFill>
                  <a:prstClr val="black"/>
                </a:solidFill>
                <a:latin typeface="Meiryo UI"/>
                <a:ea typeface="Meiryo UI"/>
                <a:cs typeface="メイリオ" panose="020B0604030504040204" pitchFamily="50" charset="-128"/>
              </a:rPr>
              <a:t>約</a:t>
            </a:r>
            <a:r>
              <a:rPr lang="en-US" altLang="ja-JP" sz="1108" b="1" u="sng" kern="0" dirty="0">
                <a:solidFill>
                  <a:prstClr val="black"/>
                </a:solidFill>
                <a:latin typeface="Meiryo UI"/>
                <a:ea typeface="Meiryo UI"/>
                <a:cs typeface="メイリオ" panose="020B0604030504040204" pitchFamily="50" charset="-128"/>
              </a:rPr>
              <a:t>208.9</a:t>
            </a:r>
            <a:r>
              <a:rPr lang="ja-JP" altLang="en-US" sz="1108" b="1" u="sng" kern="0" dirty="0">
                <a:solidFill>
                  <a:prstClr val="black"/>
                </a:solidFill>
                <a:latin typeface="Meiryo UI"/>
                <a:ea typeface="Meiryo UI"/>
                <a:cs typeface="メイリオ" panose="020B0604030504040204" pitchFamily="50" charset="-128"/>
              </a:rPr>
              <a:t>万㎥</a:t>
            </a:r>
            <a:r>
              <a:rPr lang="ja-JP" altLang="en-US" sz="1108" b="1" kern="0" dirty="0">
                <a:solidFill>
                  <a:prstClr val="black"/>
                </a:solidFill>
                <a:latin typeface="Meiryo UI"/>
                <a:ea typeface="Meiryo UI"/>
                <a:cs typeface="メイリオ" panose="020B0604030504040204" pitchFamily="50" charset="-128"/>
              </a:rPr>
              <a:t>の水を貯留し</a:t>
            </a:r>
            <a:r>
              <a:rPr lang="ja-JP" altLang="en-US" sz="1108" b="1" kern="0" dirty="0" smtClean="0">
                <a:solidFill>
                  <a:prstClr val="black"/>
                </a:solidFill>
                <a:latin typeface="Meiryo UI"/>
                <a:ea typeface="Meiryo UI"/>
                <a:cs typeface="メイリオ" panose="020B0604030504040204" pitchFamily="50" charset="-128"/>
              </a:rPr>
              <a:t>、浸水</a:t>
            </a:r>
            <a:r>
              <a:rPr lang="ja-JP" altLang="en-US" sz="1108" b="1" kern="0" dirty="0">
                <a:solidFill>
                  <a:prstClr val="black"/>
                </a:solidFill>
                <a:latin typeface="Meiryo UI"/>
                <a:ea typeface="Meiryo UI"/>
                <a:cs typeface="メイリオ" panose="020B0604030504040204" pitchFamily="50" charset="-128"/>
              </a:rPr>
              <a:t>被害の</a:t>
            </a:r>
            <a:r>
              <a:rPr lang="ja-JP" altLang="en-US" sz="1108" b="1" kern="0" dirty="0" smtClean="0">
                <a:solidFill>
                  <a:prstClr val="black"/>
                </a:solidFill>
                <a:latin typeface="Meiryo UI"/>
                <a:ea typeface="Meiryo UI"/>
                <a:cs typeface="メイリオ" panose="020B0604030504040204" pitchFamily="50" charset="-128"/>
              </a:rPr>
              <a:t>防止</a:t>
            </a:r>
            <a:r>
              <a:rPr lang="ja-JP" altLang="en-US" sz="1108" kern="0" dirty="0">
                <a:solidFill>
                  <a:prstClr val="black"/>
                </a:solidFill>
                <a:latin typeface="Meiryo UI"/>
                <a:ea typeface="Meiryo UI"/>
                <a:cs typeface="メイリオ" panose="020B0604030504040204" pitchFamily="50" charset="-128"/>
              </a:rPr>
              <a:t>。</a:t>
            </a:r>
            <a:endParaRPr lang="en-US" altLang="ja-JP" sz="1108" kern="0" dirty="0">
              <a:solidFill>
                <a:prstClr val="black"/>
              </a:solidFill>
              <a:latin typeface="Meiryo UI"/>
              <a:ea typeface="Meiryo UI"/>
              <a:cs typeface="メイリオ" panose="020B0604030504040204" pitchFamily="50" charset="-128"/>
            </a:endParaRPr>
          </a:p>
        </p:txBody>
      </p:sp>
      <p:sp>
        <p:nvSpPr>
          <p:cNvPr id="15" name="テキスト ボックス 14"/>
          <p:cNvSpPr txBox="1"/>
          <p:nvPr/>
        </p:nvSpPr>
        <p:spPr>
          <a:xfrm>
            <a:off x="3529887" y="3653735"/>
            <a:ext cx="2952327" cy="617990"/>
          </a:xfrm>
          <a:prstGeom prst="rect">
            <a:avLst/>
          </a:prstGeom>
          <a:noFill/>
        </p:spPr>
        <p:txBody>
          <a:bodyPr wrap="square" rtlCol="0">
            <a:spAutoFit/>
          </a:bodyPr>
          <a:lstStyle/>
          <a:p>
            <a:pPr defTabSz="957700">
              <a:defRPr/>
            </a:pPr>
            <a:r>
              <a:rPr lang="ja-JP" altLang="en-US" sz="1200" b="1" dirty="0" smtClean="0">
                <a:solidFill>
                  <a:prstClr val="black"/>
                </a:solidFill>
                <a:latin typeface="Meiryo UI"/>
                <a:ea typeface="Meiryo UI"/>
              </a:rPr>
              <a:t>■台風</a:t>
            </a:r>
            <a:r>
              <a:rPr lang="en-US" altLang="ja-JP" sz="1200" b="1" dirty="0">
                <a:solidFill>
                  <a:prstClr val="black"/>
                </a:solidFill>
                <a:latin typeface="Meiryo UI"/>
                <a:ea typeface="Meiryo UI"/>
              </a:rPr>
              <a:t>21</a:t>
            </a:r>
            <a:r>
              <a:rPr lang="ja-JP" altLang="en-US" sz="1200" b="1" dirty="0">
                <a:solidFill>
                  <a:prstClr val="black"/>
                </a:solidFill>
                <a:latin typeface="Meiryo UI"/>
                <a:ea typeface="Meiryo UI"/>
              </a:rPr>
              <a:t>号</a:t>
            </a:r>
            <a:r>
              <a:rPr lang="en-US" altLang="ja-JP" sz="1200" b="1" dirty="0">
                <a:solidFill>
                  <a:prstClr val="black"/>
                </a:solidFill>
                <a:latin typeface="Meiryo UI"/>
                <a:ea typeface="Meiryo UI"/>
              </a:rPr>
              <a:t>(2018</a:t>
            </a:r>
            <a:r>
              <a:rPr lang="ja-JP" altLang="en-US" sz="1200" b="1" dirty="0" smtClean="0">
                <a:solidFill>
                  <a:prstClr val="black"/>
                </a:solidFill>
                <a:latin typeface="Meiryo UI"/>
                <a:ea typeface="Meiryo UI"/>
              </a:rPr>
              <a:t>年９月</a:t>
            </a:r>
            <a:r>
              <a:rPr lang="en-US" altLang="ja-JP" sz="1200" b="1" dirty="0" smtClean="0">
                <a:solidFill>
                  <a:prstClr val="black"/>
                </a:solidFill>
                <a:latin typeface="Meiryo UI"/>
                <a:ea typeface="Meiryo UI"/>
              </a:rPr>
              <a:t>)</a:t>
            </a:r>
            <a:endParaRPr lang="en-US" altLang="ja-JP" sz="1200" b="1" dirty="0">
              <a:solidFill>
                <a:prstClr val="black"/>
              </a:solidFill>
              <a:latin typeface="Meiryo UI"/>
              <a:ea typeface="Meiryo UI"/>
            </a:endParaRPr>
          </a:p>
          <a:p>
            <a:pPr defTabSz="957700">
              <a:defRPr/>
            </a:pPr>
            <a:r>
              <a:rPr lang="ja-JP" altLang="en-US" sz="1108" b="1" dirty="0" smtClean="0">
                <a:solidFill>
                  <a:prstClr val="black"/>
                </a:solidFill>
                <a:latin typeface="Meiryo UI"/>
                <a:ea typeface="Meiryo UI"/>
              </a:rPr>
              <a:t>　</a:t>
            </a:r>
            <a:r>
              <a:rPr lang="ja-JP" altLang="en-US" sz="1108" dirty="0" smtClean="0">
                <a:solidFill>
                  <a:prstClr val="black"/>
                </a:solidFill>
                <a:latin typeface="Meiryo UI"/>
                <a:ea typeface="Meiryo UI"/>
              </a:rPr>
              <a:t>第二室</a:t>
            </a:r>
            <a:r>
              <a:rPr lang="ja-JP" altLang="en-US" sz="1108" dirty="0">
                <a:solidFill>
                  <a:prstClr val="black"/>
                </a:solidFill>
                <a:latin typeface="Meiryo UI"/>
                <a:ea typeface="Meiryo UI"/>
              </a:rPr>
              <a:t>戸台風を上回る最高潮位を記録したが、</a:t>
            </a:r>
            <a:endParaRPr lang="en-US" altLang="ja-JP" sz="1108" dirty="0">
              <a:solidFill>
                <a:prstClr val="black"/>
              </a:solidFill>
              <a:latin typeface="Meiryo UI"/>
              <a:ea typeface="Meiryo UI"/>
            </a:endParaRPr>
          </a:p>
          <a:p>
            <a:pPr defTabSz="957700">
              <a:defRPr/>
            </a:pPr>
            <a:r>
              <a:rPr lang="ja-JP" altLang="en-US" sz="1108" dirty="0">
                <a:solidFill>
                  <a:prstClr val="black"/>
                </a:solidFill>
                <a:latin typeface="Meiryo UI"/>
                <a:ea typeface="Meiryo UI"/>
              </a:rPr>
              <a:t>　</a:t>
            </a:r>
            <a:r>
              <a:rPr lang="ja-JP" altLang="en-US" sz="1108" dirty="0" smtClean="0">
                <a:solidFill>
                  <a:prstClr val="black"/>
                </a:solidFill>
                <a:latin typeface="Meiryo UI"/>
                <a:ea typeface="Meiryo UI"/>
              </a:rPr>
              <a:t>大阪の市街地では</a:t>
            </a:r>
            <a:r>
              <a:rPr lang="ja-JP" altLang="en-US" sz="1108" b="1" dirty="0" smtClean="0">
                <a:solidFill>
                  <a:prstClr val="black"/>
                </a:solidFill>
                <a:latin typeface="Meiryo UI"/>
                <a:ea typeface="Meiryo UI"/>
              </a:rPr>
              <a:t>浸水被害なし</a:t>
            </a:r>
            <a:r>
              <a:rPr lang="ja-JP" altLang="en-US" sz="1108" dirty="0" smtClean="0">
                <a:solidFill>
                  <a:prstClr val="black"/>
                </a:solidFill>
                <a:latin typeface="Meiryo UI"/>
                <a:ea typeface="Meiryo UI"/>
              </a:rPr>
              <a:t>。</a:t>
            </a:r>
            <a:endParaRPr lang="ja-JP" altLang="en-US" sz="1108" dirty="0">
              <a:solidFill>
                <a:prstClr val="black"/>
              </a:solidFill>
              <a:latin typeface="Meiryo UI"/>
              <a:ea typeface="Meiryo UI"/>
            </a:endParaRPr>
          </a:p>
        </p:txBody>
      </p:sp>
      <p:sp>
        <p:nvSpPr>
          <p:cNvPr id="17" name="テキスト ボックス 16"/>
          <p:cNvSpPr txBox="1"/>
          <p:nvPr/>
        </p:nvSpPr>
        <p:spPr>
          <a:xfrm>
            <a:off x="4844870" y="3199940"/>
            <a:ext cx="1476282" cy="234360"/>
          </a:xfrm>
          <a:prstGeom prst="rect">
            <a:avLst/>
          </a:prstGeom>
          <a:noFill/>
        </p:spPr>
        <p:txBody>
          <a:bodyPr wrap="square" rtlCol="0">
            <a:sp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タイムライン</a:t>
            </a:r>
            <a:r>
              <a:rPr kumimoji="1" lang="ja-JP" altLang="en-US" sz="923"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の作成</a:t>
            </a:r>
            <a:endParaRPr kumimoji="1" lang="ja-JP" altLang="en-US" sz="92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772862" y="2531869"/>
            <a:ext cx="1476282" cy="234360"/>
          </a:xfrm>
          <a:prstGeom prst="rect">
            <a:avLst/>
          </a:prstGeom>
          <a:noFill/>
        </p:spPr>
        <p:txBody>
          <a:bodyPr wrap="square" rtlCol="0">
            <a:spAutoFit/>
          </a:bodyPr>
          <a:lstStyle/>
          <a:p>
            <a:pPr lvl="0" algn="ctr" defTabSz="957700">
              <a:defRPr/>
            </a:pPr>
            <a:r>
              <a:rPr lang="en-US" altLang="ja-JP" sz="92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880</a:t>
            </a:r>
            <a:r>
              <a:rPr lang="ja-JP" altLang="en-US" sz="92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訓練</a:t>
            </a:r>
          </a:p>
        </p:txBody>
      </p:sp>
      <p:sp>
        <p:nvSpPr>
          <p:cNvPr id="24" name="正方形/長方形 23"/>
          <p:cNvSpPr/>
          <p:nvPr/>
        </p:nvSpPr>
        <p:spPr>
          <a:xfrm>
            <a:off x="142303" y="3573016"/>
            <a:ext cx="9615004" cy="862519"/>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65833" y="505300"/>
            <a:ext cx="9785445" cy="88421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defRPr/>
            </a:pPr>
            <a:r>
              <a:rPr lang="ja-JP" altLang="en-US" dirty="0">
                <a:solidFill>
                  <a:prstClr val="black"/>
                </a:solidFill>
                <a:latin typeface="Meiryo UI" panose="020B0604030504040204" pitchFamily="50" charset="-128"/>
                <a:ea typeface="Meiryo UI" panose="020B0604030504040204" pitchFamily="50" charset="-128"/>
              </a:rPr>
              <a:t>〇災害対策における各段階ごとに</a:t>
            </a:r>
            <a:r>
              <a:rPr lang="ja-JP" altLang="en-US" dirty="0" smtClean="0">
                <a:solidFill>
                  <a:prstClr val="black"/>
                </a:solidFill>
                <a:latin typeface="Meiryo UI" panose="020B0604030504040204" pitchFamily="50" charset="-128"/>
                <a:ea typeface="Meiryo UI" panose="020B0604030504040204" pitchFamily="50" charset="-128"/>
              </a:rPr>
              <a:t>、自然</a:t>
            </a:r>
            <a:r>
              <a:rPr lang="ja-JP" altLang="en-US" dirty="0">
                <a:solidFill>
                  <a:prstClr val="black"/>
                </a:solidFill>
                <a:latin typeface="Meiryo UI" panose="020B0604030504040204" pitchFamily="50" charset="-128"/>
                <a:ea typeface="Meiryo UI" panose="020B0604030504040204" pitchFamily="50" charset="-128"/>
              </a:rPr>
              <a:t>災害リスクに対応した取組みを充実、強化。</a:t>
            </a:r>
          </a:p>
          <a:p>
            <a:pPr marL="71755" lvl="0">
              <a:defRPr/>
            </a:pPr>
            <a:r>
              <a:rPr lang="ja-JP" altLang="en-US" dirty="0" smtClean="0">
                <a:solidFill>
                  <a:prstClr val="black"/>
                </a:solidFill>
                <a:latin typeface="Meiryo UI" panose="020B0604030504040204" pitchFamily="50" charset="-128"/>
                <a:ea typeface="Meiryo UI" panose="020B0604030504040204" pitchFamily="50" charset="-128"/>
              </a:rPr>
              <a:t>〇昨年度</a:t>
            </a:r>
            <a:r>
              <a:rPr lang="ja-JP" altLang="en-US" dirty="0">
                <a:solidFill>
                  <a:prstClr val="black"/>
                </a:solidFill>
                <a:latin typeface="Meiryo UI" panose="020B0604030504040204" pitchFamily="50" charset="-128"/>
                <a:ea typeface="Meiryo UI" panose="020B0604030504040204" pitchFamily="50" charset="-128"/>
              </a:rPr>
              <a:t>発生した地震・豪雨では過去の同規模の災害と比べて被害の拡大を防止。</a:t>
            </a:r>
            <a:endParaRPr lang="en-US" altLang="ja-JP" dirty="0">
              <a:solidFill>
                <a:prstClr val="black"/>
              </a:solidFill>
              <a:latin typeface="Meiryo UI" panose="020B0604030504040204" pitchFamily="50" charset="-128"/>
              <a:ea typeface="Meiryo UI" panose="020B0604030504040204" pitchFamily="50" charset="-128"/>
            </a:endParaRPr>
          </a:p>
          <a:p>
            <a:pPr marL="71755" lvl="0">
              <a:defRPr/>
            </a:pPr>
            <a:r>
              <a:rPr lang="ja-JP" altLang="en-US" dirty="0">
                <a:solidFill>
                  <a:prstClr val="black"/>
                </a:solidFill>
                <a:latin typeface="Meiryo UI" panose="020B0604030504040204" pitchFamily="50" charset="-128"/>
                <a:ea typeface="Meiryo UI" panose="020B0604030504040204" pitchFamily="50" charset="-128"/>
              </a:rPr>
              <a:t>〇大阪での災害被害を最小化するため、これまで</a:t>
            </a:r>
            <a:r>
              <a:rPr lang="ja-JP" altLang="en-US" dirty="0" smtClean="0">
                <a:solidFill>
                  <a:prstClr val="black"/>
                </a:solidFill>
                <a:latin typeface="Meiryo UI" panose="020B0604030504040204" pitchFamily="50" charset="-128"/>
                <a:ea typeface="Meiryo UI" panose="020B0604030504040204" pitchFamily="50" charset="-128"/>
              </a:rPr>
              <a:t>の災害を</a:t>
            </a:r>
            <a:r>
              <a:rPr lang="ja-JP" altLang="en-US" dirty="0">
                <a:solidFill>
                  <a:prstClr val="black"/>
                </a:solidFill>
                <a:latin typeface="Meiryo UI" panose="020B0604030504040204" pitchFamily="50" charset="-128"/>
                <a:ea typeface="Meiryo UI" panose="020B0604030504040204" pitchFamily="50" charset="-128"/>
              </a:rPr>
              <a:t>教訓にして、さらに対策を強化していく。</a:t>
            </a:r>
          </a:p>
        </p:txBody>
      </p:sp>
      <p:sp>
        <p:nvSpPr>
          <p:cNvPr id="23" name="スライド番号プレースホルダー 1"/>
          <p:cNvSpPr txBox="1">
            <a:spLocks/>
          </p:cNvSpPr>
          <p:nvPr/>
        </p:nvSpPr>
        <p:spPr>
          <a:xfrm>
            <a:off x="9380864" y="6541002"/>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46</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41" name="二等辺三角形 40"/>
          <p:cNvSpPr/>
          <p:nvPr/>
        </p:nvSpPr>
        <p:spPr>
          <a:xfrm rot="10800000">
            <a:off x="1604627" y="4433725"/>
            <a:ext cx="6984778" cy="224590"/>
          </a:xfrm>
          <a:prstGeom prst="triangle">
            <a:avLst>
              <a:gd name="adj" fmla="val 51405"/>
            </a:avLst>
          </a:prstGeom>
          <a:solidFill>
            <a:schemeClr val="accent6"/>
          </a:solidFill>
          <a:ln w="12700" cap="flat" cmpd="sng" algn="ctr">
            <a:noFill/>
            <a:prstDash val="solid"/>
            <a:miter lim="800000"/>
          </a:ln>
          <a:effectLst/>
        </p:spPr>
        <p:txBody>
          <a:bodyPr lIns="0" tIns="0" rIns="0" bIns="0" rtlCol="0" anchor="ctr"/>
          <a:lstStyle/>
          <a:p>
            <a:pPr marL="0" marR="0" lvl="0" indent="0" algn="ctr" defTabSz="957700" eaLnBrk="1" fontAlgn="auto" latinLnBrk="0" hangingPunct="1">
              <a:lnSpc>
                <a:spcPct val="100000"/>
              </a:lnSpc>
              <a:spcBef>
                <a:spcPts val="0"/>
              </a:spcBef>
              <a:spcAft>
                <a:spcPts val="0"/>
              </a:spcAft>
              <a:buClrTx/>
              <a:buSzTx/>
              <a:buFontTx/>
              <a:buNone/>
              <a:tabLst/>
              <a:defRPr/>
            </a:pPr>
            <a:endParaRPr kumimoji="0" lang="ja-JP" altLang="en-US" sz="1015" b="0" i="0" u="none" strike="noStrike" kern="0" cap="none" spc="0" normalizeH="0" baseline="0" noProof="0" dirty="0">
              <a:ln>
                <a:noFill/>
              </a:ln>
              <a:solidFill>
                <a:prstClr val="black"/>
              </a:solidFill>
              <a:effectLst/>
              <a:uLnTx/>
              <a:uFillTx/>
              <a:latin typeface="Meiryo UI"/>
              <a:ea typeface="Meiryo UI"/>
              <a:cs typeface="+mn-cs"/>
            </a:endParaRPr>
          </a:p>
        </p:txBody>
      </p:sp>
      <p:pic>
        <p:nvPicPr>
          <p:cNvPr id="2" name="図 1"/>
          <p:cNvPicPr>
            <a:picLocks noChangeAspect="1"/>
          </p:cNvPicPr>
          <p:nvPr/>
        </p:nvPicPr>
        <p:blipFill>
          <a:blip r:embed="rId2"/>
          <a:stretch>
            <a:fillRect/>
          </a:stretch>
        </p:blipFill>
        <p:spPr>
          <a:xfrm>
            <a:off x="4411216" y="2715708"/>
            <a:ext cx="685800" cy="678180"/>
          </a:xfrm>
          <a:prstGeom prst="rect">
            <a:avLst/>
          </a:prstGeom>
        </p:spPr>
      </p:pic>
      <p:pic>
        <p:nvPicPr>
          <p:cNvPr id="4" name="図 3"/>
          <p:cNvPicPr>
            <a:picLocks noChangeAspect="1"/>
          </p:cNvPicPr>
          <p:nvPr/>
        </p:nvPicPr>
        <p:blipFill>
          <a:blip r:embed="rId3"/>
          <a:stretch>
            <a:fillRect/>
          </a:stretch>
        </p:blipFill>
        <p:spPr>
          <a:xfrm>
            <a:off x="4336395" y="2259235"/>
            <a:ext cx="1226820" cy="304800"/>
          </a:xfrm>
          <a:prstGeom prst="rect">
            <a:avLst/>
          </a:prstGeom>
        </p:spPr>
      </p:pic>
      <p:sp>
        <p:nvSpPr>
          <p:cNvPr id="19" name="角丸四角形 18"/>
          <p:cNvSpPr/>
          <p:nvPr/>
        </p:nvSpPr>
        <p:spPr>
          <a:xfrm>
            <a:off x="3008784" y="4419421"/>
            <a:ext cx="3787194" cy="238895"/>
          </a:xfrm>
          <a:prstGeom prst="roundRect">
            <a:avLst/>
          </a:prstGeom>
          <a:noFill/>
          <a:ln w="12700" cap="flat" cmpd="sng" algn="ctr">
            <a:noFill/>
            <a:prstDash val="solid"/>
            <a:miter lim="800000"/>
          </a:ln>
          <a:effectLst/>
        </p:spPr>
        <p:txBody>
          <a:bodyPr lIns="0" tIns="0" rIns="0" bIns="0" rtlCol="0" anchor="ctr"/>
          <a:lstStyle/>
          <a:p>
            <a:pPr marL="0" marR="0" lvl="0" indent="0" algn="ctr" defTabSz="9577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effectLst/>
                <a:uLnTx/>
                <a:uFillTx/>
                <a:latin typeface="Meiryo UI"/>
                <a:ea typeface="Meiryo UI"/>
              </a:rPr>
              <a:t>昨年度の度重なる</a:t>
            </a:r>
            <a:r>
              <a:rPr kumimoji="0" lang="ja-JP" altLang="en-US" sz="1200" b="1" kern="0" dirty="0" smtClean="0">
                <a:latin typeface="Meiryo UI"/>
                <a:ea typeface="Meiryo UI"/>
              </a:rPr>
              <a:t>災害</a:t>
            </a:r>
            <a:r>
              <a:rPr kumimoji="0" lang="ja-JP" altLang="en-US" sz="1200" b="1" i="0" u="none" strike="noStrike" kern="0" cap="none" spc="0" normalizeH="0" baseline="0" noProof="0" dirty="0" smtClean="0">
                <a:ln>
                  <a:noFill/>
                </a:ln>
                <a:effectLst/>
                <a:uLnTx/>
                <a:uFillTx/>
                <a:latin typeface="Meiryo UI"/>
                <a:ea typeface="Meiryo UI"/>
              </a:rPr>
              <a:t>を</a:t>
            </a:r>
            <a:r>
              <a:rPr kumimoji="0" lang="ja-JP" altLang="en-US" sz="1200" b="1" i="0" u="none" strike="noStrike" kern="0" cap="none" spc="0" normalizeH="0" baseline="0" noProof="0" dirty="0">
                <a:ln>
                  <a:noFill/>
                </a:ln>
                <a:effectLst/>
                <a:uLnTx/>
                <a:uFillTx/>
                <a:latin typeface="Meiryo UI"/>
                <a:ea typeface="Meiryo UI"/>
              </a:rPr>
              <a:t>教訓</a:t>
            </a:r>
            <a:r>
              <a:rPr kumimoji="0" lang="ja-JP" altLang="en-US" sz="1200" b="1" i="0" u="none" strike="noStrike" kern="0" cap="none" spc="0" normalizeH="0" baseline="0" noProof="0" dirty="0" smtClean="0">
                <a:ln>
                  <a:noFill/>
                </a:ln>
                <a:effectLst/>
                <a:uLnTx/>
                <a:uFillTx/>
                <a:latin typeface="Meiryo UI"/>
                <a:ea typeface="Meiryo UI"/>
              </a:rPr>
              <a:t>に、</a:t>
            </a:r>
            <a:r>
              <a:rPr kumimoji="0" lang="ja-JP" altLang="en-US" sz="1200" b="1" i="0" u="none" strike="noStrike" kern="0" cap="none" spc="0" normalizeH="0" baseline="0" noProof="0" dirty="0">
                <a:ln>
                  <a:noFill/>
                </a:ln>
                <a:effectLst/>
                <a:uLnTx/>
                <a:uFillTx/>
                <a:latin typeface="Meiryo UI"/>
                <a:ea typeface="Meiryo UI"/>
              </a:rPr>
              <a:t>さらに</a:t>
            </a:r>
            <a:r>
              <a:rPr kumimoji="0" lang="ja-JP" altLang="en-US" sz="1200" b="1" i="0" u="none" strike="noStrike" kern="0" cap="none" spc="0" normalizeH="0" baseline="0" noProof="0" dirty="0" smtClean="0">
                <a:ln>
                  <a:noFill/>
                </a:ln>
                <a:effectLst/>
                <a:uLnTx/>
                <a:uFillTx/>
                <a:latin typeface="Meiryo UI"/>
                <a:ea typeface="Meiryo UI"/>
              </a:rPr>
              <a:t>対策強化</a:t>
            </a:r>
            <a:endParaRPr kumimoji="0" lang="ja-JP" altLang="en-US" sz="1200" b="0" i="0" u="none" strike="noStrike" kern="0" cap="none" spc="0" normalizeH="0" baseline="0" noProof="0" dirty="0">
              <a:ln>
                <a:noFill/>
              </a:ln>
              <a:effectLst/>
              <a:uLnTx/>
              <a:uFillTx/>
              <a:latin typeface="Meiryo UI"/>
              <a:ea typeface="Meiryo UI"/>
            </a:endParaRPr>
          </a:p>
        </p:txBody>
      </p:sp>
    </p:spTree>
    <p:extLst>
      <p:ext uri="{BB962C8B-B14F-4D97-AF65-F5344CB8AC3E}">
        <p14:creationId xmlns:p14="http://schemas.microsoft.com/office/powerpoint/2010/main" val="32064514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二等辺三角形 28"/>
          <p:cNvSpPr/>
          <p:nvPr/>
        </p:nvSpPr>
        <p:spPr>
          <a:xfrm>
            <a:off x="6825208" y="4920175"/>
            <a:ext cx="1160684" cy="452958"/>
          </a:xfrm>
          <a:prstGeom prst="triangle">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台形 29"/>
          <p:cNvSpPr/>
          <p:nvPr/>
        </p:nvSpPr>
        <p:spPr>
          <a:xfrm>
            <a:off x="6286178" y="5441362"/>
            <a:ext cx="2209154" cy="364088"/>
          </a:xfrm>
          <a:prstGeom prst="trapezoid">
            <a:avLst>
              <a:gd name="adj" fmla="val 138961"/>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台形 30"/>
          <p:cNvSpPr/>
          <p:nvPr/>
        </p:nvSpPr>
        <p:spPr>
          <a:xfrm>
            <a:off x="5734401" y="5873596"/>
            <a:ext cx="3255642" cy="349783"/>
          </a:xfrm>
          <a:prstGeom prst="trapezoid">
            <a:avLst>
              <a:gd name="adj" fmla="val 135087"/>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台形 31"/>
          <p:cNvSpPr/>
          <p:nvPr/>
        </p:nvSpPr>
        <p:spPr>
          <a:xfrm>
            <a:off x="5376897" y="6312332"/>
            <a:ext cx="3982531" cy="501044"/>
          </a:xfrm>
          <a:prstGeom prst="trapezoid">
            <a:avLst>
              <a:gd name="adj" fmla="val 73276"/>
            </a:avLst>
          </a:prstGeom>
          <a:solidFill>
            <a:srgbClr val="66CCFF"/>
          </a:solidFill>
          <a:ln w="190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00472" y="1500124"/>
            <a:ext cx="6538788" cy="864211"/>
          </a:xfrm>
          <a:prstGeom prst="rect">
            <a:avLst/>
          </a:prstGeom>
          <a:noFill/>
        </p:spPr>
        <p:txBody>
          <a:bodyPr wrap="square" rtlCol="0">
            <a:spAutoFit/>
          </a:bodyPr>
          <a:lstStyle/>
          <a:p>
            <a:pPr marL="180975" indent="-180975">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健康安全基盤研究所</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創設</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「西日本の中核的な地方衛生研究所」に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府立公衆衛生研究所と大阪市立環境科学研究所の衛生部門が統合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・地方独立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599171" y="2542958"/>
            <a:ext cx="4300773" cy="1061829"/>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1050" dirty="0" smtClean="0">
                <a:latin typeface="Meiryo UI" panose="020B0604030504040204" pitchFamily="50" charset="-128"/>
                <a:ea typeface="Meiryo UI" panose="020B0604030504040204" pitchFamily="50" charset="-128"/>
              </a:rPr>
              <a:t>それぞれ</a:t>
            </a:r>
            <a:r>
              <a:rPr lang="ja-JP" altLang="en-US" sz="1050" dirty="0">
                <a:latin typeface="Meiryo UI" panose="020B0604030504040204" pitchFamily="50" charset="-128"/>
                <a:ea typeface="Meiryo UI" panose="020B0604030504040204" pitchFamily="50" charset="-128"/>
              </a:rPr>
              <a:t>の強みを活かした行政検査依頼の相互補完、研究課題</a:t>
            </a:r>
            <a:r>
              <a:rPr lang="ja-JP" altLang="en-US" sz="1050" dirty="0" smtClean="0">
                <a:latin typeface="Meiryo UI" panose="020B0604030504040204" pitchFamily="50" charset="-128"/>
                <a:ea typeface="Meiryo UI" panose="020B0604030504040204" pitchFamily="50" charset="-128"/>
              </a:rPr>
              <a:t>の共同</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実施、</a:t>
            </a:r>
            <a:r>
              <a:rPr lang="ja-JP" altLang="en-US" sz="1050" dirty="0">
                <a:latin typeface="Meiryo UI" panose="020B0604030504040204" pitchFamily="50" charset="-128"/>
                <a:ea typeface="Meiryo UI" panose="020B0604030504040204" pitchFamily="50" charset="-128"/>
              </a:rPr>
              <a:t>機器の共同利用</a:t>
            </a:r>
            <a:endParaRPr lang="en-US" altLang="ja-JP" sz="105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50" dirty="0">
                <a:latin typeface="Meiryo UI" panose="020B0604030504040204" pitchFamily="50" charset="-128"/>
                <a:ea typeface="Meiryo UI" panose="020B0604030504040204" pitchFamily="50" charset="-128"/>
              </a:rPr>
              <a:t>大阪大学との連携大学院の開設や共同研究</a:t>
            </a:r>
            <a:r>
              <a:rPr lang="ja-JP" altLang="en-US" sz="1050" dirty="0" smtClean="0">
                <a:latin typeface="Meiryo UI" panose="020B0604030504040204" pitchFamily="50" charset="-128"/>
                <a:ea typeface="Meiryo UI" panose="020B0604030504040204" pitchFamily="50" charset="-128"/>
              </a:rPr>
              <a:t>など</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他</a:t>
            </a:r>
            <a:r>
              <a:rPr lang="ja-JP" altLang="en-US" sz="1050" dirty="0">
                <a:latin typeface="Meiryo UI" panose="020B0604030504040204" pitchFamily="50" charset="-128"/>
                <a:ea typeface="Meiryo UI" panose="020B0604030504040204" pitchFamily="50" charset="-128"/>
              </a:rPr>
              <a:t>機関との連携強化</a:t>
            </a:r>
            <a:endParaRPr lang="en-US" altLang="ja-JP" sz="105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50" dirty="0">
                <a:latin typeface="Meiryo UI" panose="020B0604030504040204" pitchFamily="50" charset="-128"/>
                <a:ea typeface="Meiryo UI" panose="020B0604030504040204" pitchFamily="50" charset="-128"/>
              </a:rPr>
              <a:t>精度管理、危機管理対応の専門部署の設置</a:t>
            </a:r>
            <a:endParaRPr lang="en-US" altLang="ja-JP" sz="105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50" dirty="0">
                <a:latin typeface="Meiryo UI" panose="020B0604030504040204" pitchFamily="50" charset="-128"/>
                <a:ea typeface="Meiryo UI" panose="020B0604030504040204" pitchFamily="50" charset="-128"/>
              </a:rPr>
              <a:t>外部人材の登用、実地疫学の専門家の養成</a:t>
            </a:r>
            <a:endParaRPr lang="en-US" altLang="ja-JP" sz="105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50" dirty="0">
                <a:latin typeface="Meiryo UI" panose="020B0604030504040204" pitchFamily="50" charset="-128"/>
                <a:ea typeface="Meiryo UI" panose="020B0604030504040204" pitchFamily="50" charset="-128"/>
              </a:rPr>
              <a:t>広報の強化</a:t>
            </a:r>
            <a:endParaRPr lang="en-US" altLang="ja-JP" sz="105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00472" y="3789040"/>
            <a:ext cx="4954612" cy="1144929"/>
          </a:xfrm>
          <a:prstGeom prst="rect">
            <a:avLst/>
          </a:prstGeom>
          <a:noFill/>
        </p:spPr>
        <p:txBody>
          <a:bodyPr wrap="square" rtlCol="0">
            <a:spAutoFit/>
          </a:bodyPr>
          <a:lstStyle/>
          <a:p>
            <a:pPr marL="180975" indent="-180975">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府域一</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水道に向けた水道のあり方協</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議会</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の設置</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持続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可能な府域水道事業の構築に向け、府内全水道事業体とともに、将来的な府域水道のあるべき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姿の検討</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925120" y="3789040"/>
            <a:ext cx="4926158" cy="1320298"/>
          </a:xfrm>
          <a:prstGeom prst="rect">
            <a:avLst/>
          </a:prstGeom>
          <a:noFill/>
        </p:spPr>
        <p:txBody>
          <a:bodyPr wrap="square" rtlCol="0">
            <a:spAutoFit/>
          </a:bodyPr>
          <a:lstStyle/>
          <a:p>
            <a:pPr marL="180975" indent="-180975">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大阪府消防広域化推進計画の再策定（</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2019.3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消防がより質の⾼</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の提供を⾏って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いくた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広域化による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スケールメリットを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生かした消防⼒の維持・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強化に向けて計画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再策定。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5241032" y="4773220"/>
            <a:ext cx="4032448" cy="257250"/>
          </a:xfrm>
          <a:prstGeom prst="rect">
            <a:avLst/>
          </a:prstGeom>
          <a:noFill/>
        </p:spPr>
        <p:txBody>
          <a:bodyPr wrap="square" rtlCol="0">
            <a:spAutoFit/>
          </a:bodyPr>
          <a:lstStyle/>
          <a:p>
            <a:pPr>
              <a:lnSpc>
                <a:spcPct val="1140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方向性</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のイメージ図</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46572" y="4827934"/>
            <a:ext cx="4032448" cy="257250"/>
          </a:xfrm>
          <a:prstGeom prst="rect">
            <a:avLst/>
          </a:prstGeom>
          <a:noFill/>
        </p:spPr>
        <p:txBody>
          <a:bodyPr wrap="square" rtlCol="0">
            <a:spAutoFit/>
          </a:bodyPr>
          <a:lstStyle/>
          <a:p>
            <a:pPr>
              <a:lnSpc>
                <a:spcPct val="1140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府域一水道に向けた検討体制</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689505" y="2287758"/>
            <a:ext cx="4032448" cy="25391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336426" y="3619948"/>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■大阪健康安全基盤研究所リーフレットより</a:t>
            </a:r>
          </a:p>
        </p:txBody>
      </p:sp>
      <p:sp>
        <p:nvSpPr>
          <p:cNvPr id="15" name="テキスト ボックス 14"/>
          <p:cNvSpPr txBox="1"/>
          <p:nvPr/>
        </p:nvSpPr>
        <p:spPr>
          <a:xfrm>
            <a:off x="491319" y="2541676"/>
            <a:ext cx="3044399" cy="925894"/>
          </a:xfrm>
          <a:prstGeom prst="rect">
            <a:avLst/>
          </a:prstGeom>
          <a:noFill/>
          <a:ln>
            <a:solidFill>
              <a:schemeClr val="tx1"/>
            </a:solidFill>
            <a:prstDash val="dash"/>
          </a:ln>
        </p:spPr>
        <p:txBody>
          <a:bodyPr wrap="square" rtlCol="0">
            <a:spAutoFit/>
          </a:bodyPr>
          <a:lstStyle/>
          <a:p>
            <a:pPr>
              <a:lnSpc>
                <a:spcPts val="13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１</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健康危機管理部門</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疫学調査チーム</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の設置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２</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疫学解析研究部門の設置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３</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試験検査の信頼性確保部門の設置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４</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府内中核市に対する支援体制の構築</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５</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学術分野・産業界への支援・連携体制の確立</a:t>
            </a:r>
          </a:p>
        </p:txBody>
      </p:sp>
      <p:sp>
        <p:nvSpPr>
          <p:cNvPr id="16" name="テキスト ボックス 15"/>
          <p:cNvSpPr txBox="1"/>
          <p:nvPr/>
        </p:nvSpPr>
        <p:spPr>
          <a:xfrm>
            <a:off x="467835" y="2276872"/>
            <a:ext cx="2861630" cy="25391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強化の５つの柱</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6082583" y="5125497"/>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府内消防本部の将来像（１ブロック）</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6043163" y="5481051"/>
            <a:ext cx="2861968" cy="256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おおむね</a:t>
            </a:r>
            <a:r>
              <a:rPr kumimoji="1" lang="en-US" altLang="ja-JP" sz="1050" b="1" dirty="0" smtClean="0">
                <a:solidFill>
                  <a:srgbClr val="FF0000"/>
                </a:solidFill>
                <a:latin typeface="Meiryo UI" panose="020B0604030504040204" pitchFamily="50" charset="-128"/>
                <a:ea typeface="Meiryo UI" panose="020B0604030504040204" pitchFamily="50" charset="-128"/>
              </a:rPr>
              <a:t>10</a:t>
            </a:r>
            <a:r>
              <a:rPr kumimoji="1" lang="ja-JP" altLang="en-US" sz="1050" b="1" dirty="0" smtClean="0">
                <a:solidFill>
                  <a:srgbClr val="FF0000"/>
                </a:solidFill>
                <a:latin typeface="Meiryo UI" panose="020B0604030504040204" pitchFamily="50" charset="-128"/>
                <a:ea typeface="Meiryo UI" panose="020B0604030504040204" pitchFamily="50" charset="-128"/>
              </a:rPr>
              <a:t>年後</a:t>
            </a:r>
            <a:r>
              <a:rPr kumimoji="1" lang="ja-JP" altLang="en-US" sz="1050" dirty="0" smtClean="0">
                <a:solidFill>
                  <a:schemeClr val="tx1"/>
                </a:solidFill>
                <a:latin typeface="Meiryo UI" panose="020B0604030504040204" pitchFamily="50" charset="-128"/>
                <a:ea typeface="Meiryo UI" panose="020B0604030504040204" pitchFamily="50" charset="-128"/>
              </a:rPr>
              <a:t>までに</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広域化すべき</a:t>
            </a:r>
            <a:r>
              <a:rPr lang="ja-JP" altLang="en-US" sz="1050" b="1" dirty="0" smtClean="0">
                <a:solidFill>
                  <a:srgbClr val="FF0000"/>
                </a:solidFill>
                <a:latin typeface="Meiryo UI" panose="020B0604030504040204" pitchFamily="50" charset="-128"/>
                <a:ea typeface="Meiryo UI" panose="020B0604030504040204" pitchFamily="50" charset="-128"/>
              </a:rPr>
              <a:t>組合せ（８ブロック）</a:t>
            </a:r>
            <a:endParaRPr kumimoji="1" lang="en-US" altLang="ja-JP" sz="1050" b="1" dirty="0" smtClean="0">
              <a:solidFill>
                <a:srgbClr val="FF0000"/>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6104446" y="5982416"/>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rgbClr val="FF0000"/>
                </a:solidFill>
                <a:latin typeface="Meiryo UI" panose="020B0604030504040204" pitchFamily="50" charset="-128"/>
                <a:ea typeface="Meiryo UI" panose="020B0604030504040204" pitchFamily="50" charset="-128"/>
              </a:rPr>
              <a:t>推進期限（</a:t>
            </a:r>
            <a:r>
              <a:rPr lang="en-US" altLang="ja-JP" sz="1050" b="1" dirty="0" smtClean="0">
                <a:solidFill>
                  <a:srgbClr val="FF0000"/>
                </a:solidFill>
                <a:latin typeface="Meiryo UI" panose="020B0604030504040204" pitchFamily="50" charset="-128"/>
                <a:ea typeface="Meiryo UI" panose="020B0604030504040204" pitchFamily="50" charset="-128"/>
              </a:rPr>
              <a:t>202</a:t>
            </a:r>
            <a:r>
              <a:rPr lang="en-US" altLang="ja-JP" sz="1050" b="1" dirty="0">
                <a:solidFill>
                  <a:srgbClr val="FF0000"/>
                </a:solidFill>
                <a:latin typeface="Meiryo UI" panose="020B0604030504040204" pitchFamily="50" charset="-128"/>
                <a:ea typeface="Meiryo UI" panose="020B0604030504040204" pitchFamily="50" charset="-128"/>
              </a:rPr>
              <a:t>4</a:t>
            </a:r>
            <a:r>
              <a:rPr kumimoji="1" lang="ja-JP" altLang="en-US" sz="1050" b="1" dirty="0" smtClean="0">
                <a:solidFill>
                  <a:srgbClr val="FF0000"/>
                </a:solidFill>
                <a:latin typeface="Meiryo UI" panose="020B0604030504040204" pitchFamily="50" charset="-128"/>
                <a:ea typeface="Meiryo UI" panose="020B0604030504040204" pitchFamily="50" charset="-128"/>
              </a:rPr>
              <a:t>年</a:t>
            </a:r>
            <a:r>
              <a:rPr kumimoji="1" lang="en-US" altLang="ja-JP" sz="1050" b="1" dirty="0" smtClean="0">
                <a:solidFill>
                  <a:srgbClr val="FF0000"/>
                </a:solidFill>
                <a:latin typeface="Meiryo UI" panose="020B0604030504040204" pitchFamily="50" charset="-128"/>
                <a:ea typeface="Meiryo UI" panose="020B0604030504040204" pitchFamily="50" charset="-128"/>
              </a:rPr>
              <a:t>4</a:t>
            </a:r>
            <a:r>
              <a:rPr kumimoji="1" lang="ja-JP" altLang="en-US" sz="1050" b="1" dirty="0" smtClean="0">
                <a:solidFill>
                  <a:srgbClr val="FF0000"/>
                </a:solidFill>
                <a:latin typeface="Meiryo UI" panose="020B0604030504040204" pitchFamily="50" charset="-128"/>
                <a:ea typeface="Meiryo UI" panose="020B0604030504040204" pitchFamily="50" charset="-128"/>
              </a:rPr>
              <a:t>月</a:t>
            </a:r>
            <a:r>
              <a:rPr kumimoji="1" lang="en-US" altLang="ja-JP" sz="1050" b="1" dirty="0" smtClean="0">
                <a:solidFill>
                  <a:srgbClr val="FF0000"/>
                </a:solidFill>
                <a:latin typeface="Meiryo UI" panose="020B0604030504040204" pitchFamily="50" charset="-128"/>
                <a:ea typeface="Meiryo UI" panose="020B0604030504040204" pitchFamily="50" charset="-128"/>
              </a:rPr>
              <a:t>1</a:t>
            </a:r>
            <a:r>
              <a:rPr kumimoji="1" lang="ja-JP" altLang="en-US" sz="1050" b="1" dirty="0" smtClean="0">
                <a:solidFill>
                  <a:srgbClr val="FF0000"/>
                </a:solidFill>
                <a:latin typeface="Meiryo UI" panose="020B0604030504040204" pitchFamily="50" charset="-128"/>
                <a:ea typeface="Meiryo UI" panose="020B0604030504040204" pitchFamily="50" charset="-128"/>
              </a:rPr>
              <a:t>日）</a:t>
            </a:r>
            <a:r>
              <a:rPr kumimoji="1" lang="ja-JP" altLang="en-US" sz="1050" dirty="0" smtClean="0">
                <a:solidFill>
                  <a:schemeClr val="tx1"/>
                </a:solidFill>
                <a:latin typeface="Meiryo UI" panose="020B0604030504040204" pitchFamily="50" charset="-128"/>
                <a:ea typeface="Meiryo UI" panose="020B0604030504040204" pitchFamily="50" charset="-128"/>
              </a:rPr>
              <a:t>までに</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広域化すべき</a:t>
            </a:r>
            <a:r>
              <a:rPr lang="ja-JP" altLang="en-US" sz="1050" b="1" dirty="0" smtClean="0">
                <a:solidFill>
                  <a:srgbClr val="FF0000"/>
                </a:solidFill>
                <a:latin typeface="Meiryo UI" panose="020B0604030504040204" pitchFamily="50" charset="-128"/>
                <a:ea typeface="Meiryo UI" panose="020B0604030504040204" pitchFamily="50" charset="-128"/>
              </a:rPr>
              <a:t>組合せ（重点地域の指定）</a:t>
            </a:r>
            <a:endParaRPr kumimoji="1" lang="en-US" altLang="ja-JP" sz="1050" b="1" dirty="0" smtClean="0">
              <a:solidFill>
                <a:srgbClr val="FF0000"/>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5978695" y="6376479"/>
            <a:ext cx="2861968" cy="366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連携・協力対象市町村</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rgbClr val="FF0000"/>
                </a:solidFill>
                <a:latin typeface="Meiryo UI" panose="020B0604030504040204" pitchFamily="50" charset="-128"/>
                <a:ea typeface="Meiryo UI" panose="020B0604030504040204" pitchFamily="50" charset="-128"/>
              </a:rPr>
              <a:t>指令台</a:t>
            </a:r>
            <a:r>
              <a:rPr lang="ja-JP" altLang="en-US" sz="1050" dirty="0" smtClean="0">
                <a:solidFill>
                  <a:schemeClr val="tx1"/>
                </a:solidFill>
                <a:latin typeface="Meiryo UI" panose="020B0604030504040204" pitchFamily="50" charset="-128"/>
                <a:ea typeface="Meiryo UI" panose="020B0604030504040204" pitchFamily="50" charset="-128"/>
              </a:rPr>
              <a:t>の共同運用等を推進</a:t>
            </a:r>
            <a:endParaRPr kumimoji="1" lang="en-US" altLang="ja-JP" sz="1050" dirty="0" smtClean="0">
              <a:solidFill>
                <a:schemeClr val="tx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5557"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安心・安全の基盤強化</a:t>
            </a:r>
          </a:p>
        </p:txBody>
      </p:sp>
      <p:sp>
        <p:nvSpPr>
          <p:cNvPr id="28" name="角丸四角形 27"/>
          <p:cNvSpPr/>
          <p:nvPr/>
        </p:nvSpPr>
        <p:spPr>
          <a:xfrm>
            <a:off x="65833" y="505300"/>
            <a:ext cx="9785445" cy="972279"/>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defRPr/>
            </a:pPr>
            <a:r>
              <a:rPr lang="ja-JP" altLang="en-US" dirty="0">
                <a:solidFill>
                  <a:prstClr val="black"/>
                </a:solidFill>
                <a:latin typeface="Meiryo UI" panose="020B0604030504040204" pitchFamily="50" charset="-128"/>
                <a:ea typeface="Meiryo UI" panose="020B0604030504040204" pitchFamily="50" charset="-128"/>
              </a:rPr>
              <a:t>〇大阪健康安全基盤研究所の創設により健康危機事象への対応力を高める取組みが進んでいる。</a:t>
            </a:r>
          </a:p>
          <a:p>
            <a:pPr marL="71755" lvl="0">
              <a:defRPr/>
            </a:pPr>
            <a:r>
              <a:rPr lang="ja-JP" altLang="en-US" dirty="0" smtClean="0">
                <a:solidFill>
                  <a:prstClr val="black"/>
                </a:solidFill>
                <a:latin typeface="Meiryo UI" panose="020B0604030504040204" pitchFamily="50" charset="-128"/>
                <a:ea typeface="Meiryo UI" panose="020B0604030504040204" pitchFamily="50" charset="-128"/>
              </a:rPr>
              <a:t>〇府域</a:t>
            </a:r>
            <a:r>
              <a:rPr lang="ja-JP" altLang="en-US" dirty="0">
                <a:solidFill>
                  <a:prstClr val="black"/>
                </a:solidFill>
                <a:latin typeface="Meiryo UI" panose="020B0604030504040204" pitchFamily="50" charset="-128"/>
                <a:ea typeface="Meiryo UI" panose="020B0604030504040204" pitchFamily="50" charset="-128"/>
              </a:rPr>
              <a:t>水道事業を持続可能にするための最適化、大阪の消防力を維持・強化するための広域化を</a:t>
            </a:r>
            <a:r>
              <a:rPr lang="ja-JP" altLang="en-US" dirty="0" smtClean="0">
                <a:solidFill>
                  <a:prstClr val="black"/>
                </a:solidFill>
                <a:latin typeface="Meiryo UI" panose="020B0604030504040204" pitchFamily="50" charset="-128"/>
                <a:ea typeface="Meiryo UI" panose="020B0604030504040204" pitchFamily="50" charset="-128"/>
              </a:rPr>
              <a:t>府内</a:t>
            </a:r>
            <a:endParaRPr lang="en-US" altLang="ja-JP" dirty="0" smtClean="0">
              <a:solidFill>
                <a:prstClr val="black"/>
              </a:solidFill>
              <a:latin typeface="Meiryo UI" panose="020B0604030504040204" pitchFamily="50" charset="-128"/>
              <a:ea typeface="Meiryo UI" panose="020B0604030504040204" pitchFamily="50" charset="-128"/>
            </a:endParaRPr>
          </a:p>
          <a:p>
            <a:pPr marL="71755" lvl="0">
              <a:defRPr/>
            </a:pPr>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市町村</a:t>
            </a:r>
            <a:r>
              <a:rPr lang="ja-JP" altLang="en-US" dirty="0">
                <a:solidFill>
                  <a:prstClr val="black"/>
                </a:solidFill>
                <a:latin typeface="Meiryo UI" panose="020B0604030504040204" pitchFamily="50" charset="-128"/>
                <a:ea typeface="Meiryo UI" panose="020B0604030504040204" pitchFamily="50" charset="-128"/>
              </a:rPr>
              <a:t>と検討。</a:t>
            </a:r>
          </a:p>
        </p:txBody>
      </p:sp>
      <p:sp>
        <p:nvSpPr>
          <p:cNvPr id="33" name="スライド番号プレースホルダー 1"/>
          <p:cNvSpPr txBox="1">
            <a:spLocks/>
          </p:cNvSpPr>
          <p:nvPr/>
        </p:nvSpPr>
        <p:spPr>
          <a:xfrm>
            <a:off x="9441143" y="6524916"/>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47</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2"/>
          <a:stretch>
            <a:fillRect/>
          </a:stretch>
        </p:blipFill>
        <p:spPr>
          <a:xfrm>
            <a:off x="7718010" y="1557344"/>
            <a:ext cx="1958340" cy="937260"/>
          </a:xfrm>
          <a:prstGeom prst="rect">
            <a:avLst/>
          </a:prstGeom>
        </p:spPr>
      </p:pic>
      <p:pic>
        <p:nvPicPr>
          <p:cNvPr id="4" name="図 3"/>
          <p:cNvPicPr>
            <a:picLocks noChangeAspect="1"/>
          </p:cNvPicPr>
          <p:nvPr/>
        </p:nvPicPr>
        <p:blipFill>
          <a:blip r:embed="rId3"/>
          <a:stretch>
            <a:fillRect/>
          </a:stretch>
        </p:blipFill>
        <p:spPr>
          <a:xfrm>
            <a:off x="8379653" y="2631062"/>
            <a:ext cx="922020" cy="952500"/>
          </a:xfrm>
          <a:prstGeom prst="rect">
            <a:avLst/>
          </a:prstGeom>
        </p:spPr>
      </p:pic>
      <p:pic>
        <p:nvPicPr>
          <p:cNvPr id="26" name="図 25"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70" y="5061391"/>
            <a:ext cx="4478988" cy="1796609"/>
          </a:xfrm>
          <a:prstGeom prst="rect">
            <a:avLst/>
          </a:prstGeom>
        </p:spPr>
      </p:pic>
    </p:spTree>
    <p:extLst>
      <p:ext uri="{BB962C8B-B14F-4D97-AF65-F5344CB8AC3E}">
        <p14:creationId xmlns:p14="http://schemas.microsoft.com/office/powerpoint/2010/main" val="3450434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557" y="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教育の充実</a:t>
            </a:r>
          </a:p>
        </p:txBody>
      </p:sp>
      <p:sp>
        <p:nvSpPr>
          <p:cNvPr id="6" name="正方形/長方形 5"/>
          <p:cNvSpPr/>
          <p:nvPr/>
        </p:nvSpPr>
        <p:spPr>
          <a:xfrm>
            <a:off x="485338" y="3508671"/>
            <a:ext cx="3520516" cy="276999"/>
          </a:xfrm>
          <a:prstGeom prst="rect">
            <a:avLst/>
          </a:prstGeom>
          <a:solidFill>
            <a:schemeClr val="accent5">
              <a:lumMod val="20000"/>
              <a:lumOff val="80000"/>
            </a:schemeClr>
          </a:solidFill>
          <a:ln>
            <a:solidFill>
              <a:sysClr val="window" lastClr="FFFFFF">
                <a:lumMod val="50000"/>
              </a:sysClr>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生徒カバー率７割　</a:t>
            </a:r>
            <a:r>
              <a:rPr kumimoji="0"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全国ＮＯ１</a:t>
            </a:r>
            <a:r>
              <a:rPr kumimoji="0"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 </a:t>
            </a:r>
            <a:r>
              <a:rPr kumimoji="0"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の授業料無償化</a:t>
            </a:r>
            <a:endParaRPr kumimoji="0"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 name="角丸四角形 6"/>
          <p:cNvSpPr/>
          <p:nvPr/>
        </p:nvSpPr>
        <p:spPr>
          <a:xfrm>
            <a:off x="90045" y="1620225"/>
            <a:ext cx="4311102" cy="323999"/>
          </a:xfrm>
          <a:prstGeom prst="round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私立高校等無償化</a:t>
            </a:r>
          </a:p>
        </p:txBody>
      </p:sp>
      <p:sp>
        <p:nvSpPr>
          <p:cNvPr id="9" name="テキスト ボックス 8"/>
          <p:cNvSpPr txBox="1"/>
          <p:nvPr/>
        </p:nvSpPr>
        <p:spPr>
          <a:xfrm>
            <a:off x="920552" y="3811913"/>
            <a:ext cx="3317737" cy="261610"/>
          </a:xfrm>
          <a:prstGeom prst="rect">
            <a:avLst/>
          </a:prstGeom>
          <a:noFill/>
        </p:spPr>
        <p:txBody>
          <a:bodyPr wrap="square" rtlCol="0">
            <a:spAutoFit/>
          </a:bodyPr>
          <a:lstStyle/>
          <a:p>
            <a:pPr defTabSz="914400"/>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授業料無償化制度図　</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年度の制度概要</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2" name="角丸四角形 51"/>
          <p:cNvSpPr/>
          <p:nvPr/>
        </p:nvSpPr>
        <p:spPr>
          <a:xfrm>
            <a:off x="4668678" y="1620269"/>
            <a:ext cx="5154686" cy="349519"/>
          </a:xfrm>
          <a:prstGeom prst="roundRect">
            <a:avLst/>
          </a:prstGeom>
          <a:solidFill>
            <a:schemeClr val="tx2"/>
          </a:solidFill>
          <a:ln w="12700" cap="flat" cmpd="sng" algn="ctr">
            <a:noFill/>
            <a:prstDash val="solid"/>
            <a:miter lim="800000"/>
          </a:ln>
          <a:effectLst/>
        </p:spPr>
        <p:txBody>
          <a:bodyPr rtlCol="0" anchor="ctr"/>
          <a:lstStyle/>
          <a:p>
            <a:pPr lvl="0" algn="ctr" defTabSz="914400"/>
            <a:r>
              <a:rPr kumimoji="0" lang="ja-JP" altLang="en-US" sz="1600" b="1" kern="0" dirty="0">
                <a:solidFill>
                  <a:prstClr val="white"/>
                </a:solidFill>
                <a:latin typeface="Meiryo UI" panose="020B0604030504040204" pitchFamily="50" charset="-128"/>
                <a:ea typeface="Meiryo UI" panose="020B0604030504040204" pitchFamily="50" charset="-128"/>
              </a:rPr>
              <a:t>府立大学と市立大学</a:t>
            </a:r>
            <a:r>
              <a:rPr kumimoji="0" lang="ja-JP" altLang="en-US" sz="1600" b="1" kern="0" dirty="0" smtClean="0">
                <a:solidFill>
                  <a:prstClr val="white"/>
                </a:solidFill>
                <a:latin typeface="Meiryo UI" panose="020B0604030504040204" pitchFamily="50" charset="-128"/>
                <a:ea typeface="Meiryo UI" panose="020B0604030504040204" pitchFamily="50" charset="-128"/>
              </a:rPr>
              <a:t>の統合</a:t>
            </a:r>
            <a:endParaRPr kumimoji="0" lang="ja-JP" altLang="en-US" sz="1600" b="1" kern="0" dirty="0">
              <a:solidFill>
                <a:prstClr val="white"/>
              </a:solidFill>
              <a:latin typeface="Meiryo UI" panose="020B0604030504040204" pitchFamily="50" charset="-128"/>
              <a:ea typeface="Meiryo UI" panose="020B0604030504040204" pitchFamily="50" charset="-128"/>
            </a:endParaRPr>
          </a:p>
        </p:txBody>
      </p:sp>
      <p:sp>
        <p:nvSpPr>
          <p:cNvPr id="50" name="角丸四角形 49"/>
          <p:cNvSpPr/>
          <p:nvPr/>
        </p:nvSpPr>
        <p:spPr>
          <a:xfrm>
            <a:off x="65834" y="504008"/>
            <a:ext cx="9785445" cy="1070871"/>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1755" lvl="0">
              <a:defRPr/>
            </a:pPr>
            <a:r>
              <a:rPr lang="ja-JP" altLang="en-US" dirty="0">
                <a:solidFill>
                  <a:schemeClr val="tx1"/>
                </a:solidFill>
                <a:latin typeface="Meiryo UI" panose="020B0604030504040204" pitchFamily="50" charset="-128"/>
                <a:ea typeface="Meiryo UI" panose="020B0604030504040204" pitchFamily="50" charset="-128"/>
              </a:rPr>
              <a:t>〇全国に先駆けて私立高校等授業料無償化を実施。</a:t>
            </a:r>
            <a:endParaRPr lang="en-US" altLang="ja-JP" dirty="0">
              <a:solidFill>
                <a:schemeClr val="tx1"/>
              </a:solidFill>
              <a:latin typeface="Meiryo UI" panose="020B0604030504040204" pitchFamily="50" charset="-128"/>
              <a:ea typeface="Meiryo UI" panose="020B0604030504040204" pitchFamily="50" charset="-128"/>
            </a:endParaRPr>
          </a:p>
          <a:p>
            <a:pPr marL="71755" lvl="0">
              <a:defRPr/>
            </a:pPr>
            <a:r>
              <a:rPr lang="ja-JP" altLang="en-US" dirty="0">
                <a:solidFill>
                  <a:schemeClr val="tx1"/>
                </a:solidFill>
                <a:latin typeface="Meiryo UI" panose="020B0604030504040204" pitchFamily="50" charset="-128"/>
                <a:ea typeface="Meiryo UI" panose="020B0604030504040204" pitchFamily="50" charset="-128"/>
              </a:rPr>
              <a:t>〇府立大学と市立大学の統合による新大学の実現をめざす。</a:t>
            </a:r>
            <a:endParaRPr lang="en-US" altLang="ja-JP" dirty="0">
              <a:solidFill>
                <a:schemeClr val="tx1"/>
              </a:solidFill>
              <a:latin typeface="Meiryo UI" panose="020B0604030504040204" pitchFamily="50" charset="-128"/>
              <a:ea typeface="Meiryo UI" panose="020B0604030504040204" pitchFamily="50" charset="-128"/>
            </a:endParaRPr>
          </a:p>
          <a:p>
            <a:pPr marL="71755" lvl="0">
              <a:defRPr/>
            </a:pPr>
            <a:r>
              <a:rPr lang="ja-JP" altLang="en-US" dirty="0">
                <a:solidFill>
                  <a:schemeClr val="tx1"/>
                </a:solidFill>
                <a:latin typeface="Meiryo UI" panose="020B0604030504040204" pitchFamily="50" charset="-128"/>
                <a:ea typeface="Meiryo UI" panose="020B0604030504040204" pitchFamily="50" charset="-128"/>
              </a:rPr>
              <a:t>〇</a:t>
            </a:r>
            <a:r>
              <a:rPr lang="en-US" altLang="ja-JP" dirty="0">
                <a:solidFill>
                  <a:schemeClr val="tx1"/>
                </a:solidFill>
                <a:latin typeface="Meiryo UI" panose="020B0604030504040204" pitchFamily="50" charset="-128"/>
                <a:ea typeface="Meiryo UI" panose="020B0604030504040204" pitchFamily="50" charset="-128"/>
              </a:rPr>
              <a:t>2020</a:t>
            </a:r>
            <a:r>
              <a:rPr lang="ja-JP" altLang="en-US" dirty="0">
                <a:solidFill>
                  <a:schemeClr val="tx1"/>
                </a:solidFill>
                <a:latin typeface="Meiryo UI" panose="020B0604030504040204" pitchFamily="50" charset="-128"/>
                <a:ea typeface="Meiryo UI" panose="020B0604030504040204" pitchFamily="50" charset="-128"/>
              </a:rPr>
              <a:t>年４月からの府立大学及び市立大学の高等教育無償化の実施をめざし、制度構築を図る</a:t>
            </a:r>
            <a:r>
              <a:rPr lang="ja-JP" altLang="en-US" dirty="0" smtClean="0">
                <a:solidFill>
                  <a:schemeClr val="tx1"/>
                </a:solidFill>
                <a:latin typeface="Meiryo UI" panose="020B0604030504040204" pitchFamily="50" charset="-128"/>
                <a:ea typeface="Meiryo UI" panose="020B0604030504040204" pitchFamily="50" charset="-128"/>
              </a:rPr>
              <a:t>。 </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53" name="スライド番号プレースホルダー 1"/>
          <p:cNvSpPr txBox="1">
            <a:spLocks/>
          </p:cNvSpPr>
          <p:nvPr/>
        </p:nvSpPr>
        <p:spPr>
          <a:xfrm>
            <a:off x="9435586" y="6551264"/>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48</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55" name="角丸四角形 54"/>
          <p:cNvSpPr/>
          <p:nvPr/>
        </p:nvSpPr>
        <p:spPr>
          <a:xfrm>
            <a:off x="4668678" y="3857942"/>
            <a:ext cx="5154686" cy="350546"/>
          </a:xfrm>
          <a:prstGeom prst="roundRect">
            <a:avLst/>
          </a:prstGeom>
          <a:solidFill>
            <a:schemeClr val="tx2"/>
          </a:solidFill>
          <a:ln w="12700" cap="flat" cmpd="sng" algn="ctr">
            <a:noFill/>
            <a:prstDash val="solid"/>
            <a:miter lim="800000"/>
          </a:ln>
          <a:effectLst/>
        </p:spPr>
        <p:txBody>
          <a:bodyPr rtlCol="0" anchor="ctr"/>
          <a:lstStyle/>
          <a:p>
            <a:pPr lvl="0" algn="ctr" defTabSz="914400"/>
            <a:r>
              <a:rPr kumimoji="0" lang="ja-JP" altLang="en-US" sz="1600" b="1" kern="0" dirty="0">
                <a:solidFill>
                  <a:prstClr val="white"/>
                </a:solidFill>
                <a:latin typeface="Meiryo UI" panose="020B0604030504040204" pitchFamily="50" charset="-128"/>
                <a:ea typeface="Meiryo UI" panose="020B0604030504040204" pitchFamily="50" charset="-128"/>
              </a:rPr>
              <a:t>府立大学と市立大学</a:t>
            </a:r>
            <a:r>
              <a:rPr kumimoji="0" lang="ja-JP" altLang="en-US" sz="1600" b="1" kern="0" dirty="0" smtClean="0">
                <a:solidFill>
                  <a:prstClr val="white"/>
                </a:solidFill>
                <a:latin typeface="Meiryo UI" panose="020B0604030504040204" pitchFamily="50" charset="-128"/>
                <a:ea typeface="Meiryo UI" panose="020B0604030504040204" pitchFamily="50" charset="-128"/>
              </a:rPr>
              <a:t>の高等教育無償化</a:t>
            </a:r>
            <a:endParaRPr kumimoji="0" lang="en-US" altLang="ja-JP" sz="1600" b="1" kern="0" dirty="0" smtClean="0">
              <a:solidFill>
                <a:prstClr val="white"/>
              </a:solidFill>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2"/>
          <a:stretch>
            <a:fillRect/>
          </a:stretch>
        </p:blipFill>
        <p:spPr>
          <a:xfrm>
            <a:off x="227390" y="4099816"/>
            <a:ext cx="4328160" cy="2880360"/>
          </a:xfrm>
          <a:prstGeom prst="rect">
            <a:avLst/>
          </a:prstGeom>
        </p:spPr>
      </p:pic>
      <p:sp>
        <p:nvSpPr>
          <p:cNvPr id="18" name="正方形/長方形 17"/>
          <p:cNvSpPr/>
          <p:nvPr/>
        </p:nvSpPr>
        <p:spPr>
          <a:xfrm>
            <a:off x="200473" y="1969788"/>
            <a:ext cx="4381994" cy="2031325"/>
          </a:xfrm>
          <a:prstGeom prst="rect">
            <a:avLst/>
          </a:prstGeom>
        </p:spPr>
        <p:txBody>
          <a:bodyPr wrap="square">
            <a:spAutoFit/>
          </a:bodyPr>
          <a:lstStyle/>
          <a:p>
            <a:pPr defTabSz="914400"/>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2010</a:t>
            </a:r>
            <a:r>
              <a:rPr lang="ja-JP" altLang="en-US" sz="1400" dirty="0" smtClean="0">
                <a:latin typeface="Meiryo UI" panose="020B0604030504040204" pitchFamily="50" charset="-128"/>
                <a:ea typeface="Meiryo UI" panose="020B0604030504040204" pitchFamily="50" charset="-128"/>
              </a:rPr>
              <a:t>年度に、全国</a:t>
            </a:r>
            <a:r>
              <a:rPr lang="ja-JP" altLang="en-US" sz="1400" dirty="0">
                <a:latin typeface="Meiryo UI" panose="020B0604030504040204" pitchFamily="50" charset="-128"/>
                <a:ea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rPr>
              <a:t>先駆けて私立</a:t>
            </a:r>
            <a:r>
              <a:rPr lang="ja-JP" altLang="en-US" sz="1400" dirty="0">
                <a:latin typeface="Meiryo UI" panose="020B0604030504040204" pitchFamily="50" charset="-128"/>
                <a:ea typeface="Meiryo UI" panose="020B0604030504040204" pitchFamily="50" charset="-128"/>
              </a:rPr>
              <a:t>高校</a:t>
            </a:r>
            <a:r>
              <a:rPr lang="ja-JP" altLang="en-US" sz="1400" dirty="0" smtClean="0">
                <a:latin typeface="Meiryo UI" panose="020B0604030504040204" pitchFamily="50" charset="-128"/>
                <a:ea typeface="Meiryo UI" panose="020B0604030504040204" pitchFamily="50" charset="-128"/>
              </a:rPr>
              <a:t>等授業料</a:t>
            </a:r>
            <a:endParaRPr lang="en-US" altLang="ja-JP" sz="1400" dirty="0" smtClean="0">
              <a:latin typeface="Meiryo UI" panose="020B0604030504040204" pitchFamily="50" charset="-128"/>
              <a:ea typeface="Meiryo UI" panose="020B0604030504040204" pitchFamily="50" charset="-128"/>
            </a:endParaRPr>
          </a:p>
          <a:p>
            <a:pPr defTabSz="914400"/>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無償化を創設。（</a:t>
            </a:r>
            <a:r>
              <a:rPr lang="en-US" altLang="ja-JP" sz="1400" dirty="0" smtClean="0">
                <a:latin typeface="Meiryo UI" panose="020B0604030504040204" pitchFamily="50" charset="-128"/>
                <a:ea typeface="Meiryo UI" panose="020B0604030504040204" pitchFamily="50" charset="-128"/>
              </a:rPr>
              <a:t>2011</a:t>
            </a:r>
            <a:r>
              <a:rPr lang="ja-JP" altLang="en-US" sz="1400" dirty="0" smtClean="0">
                <a:latin typeface="Meiryo UI" panose="020B0604030504040204" pitchFamily="50" charset="-128"/>
                <a:ea typeface="Meiryo UI" panose="020B0604030504040204" pitchFamily="50" charset="-128"/>
              </a:rPr>
              <a:t>年度～制度拡充、本格実施）</a:t>
            </a:r>
            <a:endParaRPr lang="ja-JP" altLang="en-US" sz="1400" dirty="0">
              <a:latin typeface="Meiryo UI" panose="020B0604030504040204" pitchFamily="50" charset="-128"/>
              <a:ea typeface="Meiryo UI" panose="020B0604030504040204" pitchFamily="50" charset="-128"/>
            </a:endParaRPr>
          </a:p>
          <a:p>
            <a:pPr defTabSz="914400"/>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rPr>
              <a:t>年度からは、多子世帯（子ども三人以上）</a:t>
            </a:r>
            <a:r>
              <a:rPr lang="ja-JP" altLang="en-US" sz="1400" dirty="0" smtClean="0">
                <a:latin typeface="Meiryo UI" panose="020B0604030504040204" pitchFamily="50" charset="-128"/>
                <a:ea typeface="Meiryo UI" panose="020B0604030504040204" pitchFamily="50" charset="-128"/>
              </a:rPr>
              <a:t>に</a:t>
            </a:r>
            <a:endParaRPr lang="en-US" altLang="ja-JP" sz="1400" dirty="0" smtClean="0">
              <a:latin typeface="Meiryo UI" panose="020B0604030504040204" pitchFamily="50" charset="-128"/>
              <a:ea typeface="Meiryo UI" panose="020B0604030504040204" pitchFamily="50" charset="-128"/>
            </a:endParaRPr>
          </a:p>
          <a:p>
            <a:pPr defTabSz="914400"/>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配慮した制度</a:t>
            </a:r>
            <a:r>
              <a:rPr lang="ja-JP" altLang="en-US" sz="1400" dirty="0">
                <a:latin typeface="Meiryo UI" panose="020B0604030504040204" pitchFamily="50" charset="-128"/>
                <a:ea typeface="Meiryo UI" panose="020B0604030504040204" pitchFamily="50" charset="-128"/>
              </a:rPr>
              <a:t>を創設</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defTabSz="914400"/>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rPr>
              <a:t>年度からは、多子</a:t>
            </a:r>
            <a:r>
              <a:rPr lang="ja-JP" altLang="en-US" sz="1400" dirty="0">
                <a:latin typeface="Meiryo UI" panose="020B0604030504040204" pitchFamily="50" charset="-128"/>
                <a:ea typeface="Meiryo UI" panose="020B0604030504040204" pitchFamily="50" charset="-128"/>
              </a:rPr>
              <a:t>世帯支援の</a:t>
            </a:r>
            <a:r>
              <a:rPr lang="ja-JP" altLang="en-US" sz="1400" dirty="0" smtClean="0">
                <a:latin typeface="Meiryo UI" panose="020B0604030504040204" pitchFamily="50" charset="-128"/>
                <a:ea typeface="Meiryo UI" panose="020B0604030504040204" pitchFamily="50" charset="-128"/>
              </a:rPr>
              <a:t>要件緩和</a:t>
            </a:r>
            <a:endParaRPr lang="en-US" altLang="ja-JP" sz="1400" dirty="0" smtClean="0">
              <a:latin typeface="Meiryo UI" panose="020B0604030504040204" pitchFamily="50" charset="-128"/>
              <a:ea typeface="Meiryo UI" panose="020B0604030504040204" pitchFamily="50" charset="-128"/>
            </a:endParaRPr>
          </a:p>
          <a:p>
            <a:pPr defTabSz="914400"/>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子どもが二人以上いる世帯</a:t>
            </a:r>
            <a:r>
              <a:rPr lang="ja-JP" altLang="en-US" sz="1400" dirty="0" smtClean="0">
                <a:latin typeface="Meiryo UI" panose="020B0604030504040204" pitchFamily="50" charset="-128"/>
                <a:ea typeface="Meiryo UI" panose="020B0604030504040204" pitchFamily="50" charset="-128"/>
              </a:rPr>
              <a:t>も対象</a:t>
            </a:r>
            <a:r>
              <a:rPr lang="ja-JP" altLang="en-US" sz="1400" dirty="0">
                <a:latin typeface="Meiryo UI" panose="020B0604030504040204" pitchFamily="50" charset="-128"/>
                <a:ea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defTabSz="914400"/>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多子世帯支援拡充を実施。</a:t>
            </a:r>
            <a:endParaRPr lang="en-US" altLang="ja-JP" sz="1400" dirty="0" smtClean="0">
              <a:latin typeface="Meiryo UI" panose="020B0604030504040204" pitchFamily="50" charset="-128"/>
              <a:ea typeface="Meiryo UI" panose="020B0604030504040204" pitchFamily="50" charset="-128"/>
            </a:endParaRPr>
          </a:p>
          <a:p>
            <a:pPr defTabSz="914400"/>
            <a:endParaRPr lang="ja-JP" altLang="en-US" sz="1400" dirty="0">
              <a:latin typeface="Meiryo UI" panose="020B0604030504040204" pitchFamily="50" charset="-128"/>
              <a:ea typeface="Meiryo UI" panose="020B0604030504040204" pitchFamily="50" charset="-128"/>
            </a:endParaRPr>
          </a:p>
          <a:p>
            <a:pPr defTabSz="914400"/>
            <a:endParaRPr lang="en-US" altLang="ja-JP" sz="1400" dirty="0" smtClean="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727085" y="1745293"/>
            <a:ext cx="5209407" cy="2246769"/>
          </a:xfrm>
          <a:prstGeom prst="rect">
            <a:avLst/>
          </a:prstGeom>
          <a:noFill/>
        </p:spPr>
        <p:txBody>
          <a:bodyPr wrap="square" rtlCol="0">
            <a:spAutoFit/>
          </a:bodyPr>
          <a:lstStyle/>
          <a:p>
            <a:pPr marL="180975" marR="0" lvl="0" indent="-180975" algn="l" defTabSz="913765" rtl="0" eaLnBrk="1" fontAlgn="auto" latinLnBrk="0" hangingPunct="1">
              <a:lnSpc>
                <a:spcPts val="2100"/>
              </a:lnSpc>
              <a:spcBef>
                <a:spcPts val="0"/>
              </a:spcBef>
              <a:spcAft>
                <a:spcPts val="0"/>
              </a:spcAft>
              <a:buClrTx/>
              <a:buSzTx/>
              <a:buFontTx/>
              <a:buNone/>
              <a:tabLst/>
              <a:defRPr/>
            </a:pPr>
            <a:endPar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913765"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a:t>
            </a:r>
            <a:r>
              <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2022</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年度を目途に府立大学と市立大学の統合による</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180975" marR="0" lvl="0" indent="-180975" algn="l" defTabSz="913765"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新大学の実現をめざして準備を進めている。</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180975" marR="0" lvl="0" indent="-180975" algn="l" defTabSz="913765" rtl="0" eaLnBrk="1" fontAlgn="auto" latinLnBrk="0" hangingPunct="1">
              <a:lnSpc>
                <a:spcPts val="21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180975" marR="0" lvl="0" indent="-180975" algn="l" defTabSz="913765"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新</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大学では</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教育</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研究</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地域貢献</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」の基本３</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機能</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の</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180975" marR="0" lvl="0" indent="-180975" algn="l" defTabSz="913765" rtl="0" eaLnBrk="1" fontAlgn="auto" latinLnBrk="0" hangingPunct="1">
              <a:lnSpc>
                <a:spcPts val="210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一層の向上</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を図るとともに</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都市</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シンクタンク」及び「技術</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180975" marR="0" lvl="0" indent="-180975" algn="l" defTabSz="913765" rtl="0" eaLnBrk="1" fontAlgn="auto" latinLnBrk="0" hangingPunct="1">
              <a:lnSpc>
                <a:spcPts val="210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インキュベーション</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」の２つ</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の機能</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の</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強化</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充実を図る。</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180975" marR="0" lvl="0" indent="-180975" algn="l" defTabSz="913765"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endPar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800163" y="4358356"/>
            <a:ext cx="4891716" cy="2192908"/>
          </a:xfrm>
          <a:prstGeom prst="rect">
            <a:avLst/>
          </a:prstGeom>
        </p:spPr>
        <p:txBody>
          <a:bodyPr wrap="square">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親の経済格差等で大阪の若者が進学を諦めることなく、</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自らの可能性を追求できるよう、公立大学法人大阪の</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設立者として、同法人が要する府立大学</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及</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び市立大学の</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授業料等の無償化の実施をめざす。</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2020</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年４月からの実施に向け、詳細な制度設計</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周知等を図って</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いく。</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379331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7950701" y="5159413"/>
            <a:ext cx="1750124" cy="1233422"/>
          </a:xfrm>
          <a:prstGeom prst="roundRect">
            <a:avLst/>
          </a:prstGeom>
          <a:gradFill>
            <a:gsLst>
              <a:gs pos="0">
                <a:srgbClr val="FF6600"/>
              </a:gs>
              <a:gs pos="72000">
                <a:schemeClr val="accent6">
                  <a:lumMod val="60000"/>
                  <a:lumOff val="40000"/>
                </a:schemeClr>
              </a:gs>
              <a:gs pos="45000">
                <a:schemeClr val="accent6">
                  <a:lumMod val="20000"/>
                  <a:lumOff val="80000"/>
                </a:schemeClr>
              </a:gs>
              <a:gs pos="100000">
                <a:srgbClr val="FF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708" y="-3007"/>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児童虐待への対応</a:t>
            </a:r>
          </a:p>
        </p:txBody>
      </p:sp>
      <p:sp>
        <p:nvSpPr>
          <p:cNvPr id="4" name="角丸四角形 3"/>
          <p:cNvSpPr/>
          <p:nvPr/>
        </p:nvSpPr>
        <p:spPr>
          <a:xfrm>
            <a:off x="60985" y="501001"/>
            <a:ext cx="9785445" cy="824808"/>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defTabSz="914400">
              <a:defRPr/>
            </a:pPr>
            <a:r>
              <a:rPr lang="ja-JP" altLang="en-US" dirty="0" smtClean="0">
                <a:solidFill>
                  <a:schemeClr val="tx1"/>
                </a:solidFill>
                <a:latin typeface="Meiryo UI" panose="020B0604030504040204" pitchFamily="50" charset="-128"/>
                <a:ea typeface="Meiryo UI" panose="020B0604030504040204" pitchFamily="50" charset="-128"/>
              </a:rPr>
              <a:t>〇府内でも虐待死亡事案が発生しており、子どもの命を守る取り組みは最重要課題。</a:t>
            </a:r>
            <a:endParaRPr lang="en-US" altLang="ja-JP" dirty="0" smtClean="0">
              <a:solidFill>
                <a:schemeClr val="tx1"/>
              </a:solidFill>
              <a:latin typeface="Meiryo UI" panose="020B0604030504040204" pitchFamily="50" charset="-128"/>
              <a:ea typeface="Meiryo UI" panose="020B0604030504040204" pitchFamily="50" charset="-128"/>
            </a:endParaRPr>
          </a:p>
          <a:p>
            <a:pPr lvl="0" defTabSz="914400">
              <a:defRPr/>
            </a:pPr>
            <a:r>
              <a:rPr kumimoji="0" lang="ja-JP" altLang="en-US" kern="0" dirty="0" smtClean="0">
                <a:solidFill>
                  <a:schemeClr val="tx1"/>
                </a:solidFill>
                <a:latin typeface="Meiryo UI" panose="020B0604030504040204" pitchFamily="50" charset="-128"/>
                <a:ea typeface="Meiryo UI" panose="020B0604030504040204" pitchFamily="50" charset="-128"/>
              </a:rPr>
              <a:t>〇</a:t>
            </a:r>
            <a:r>
              <a:rPr kumimoji="0" lang="ja-JP" altLang="en-US" kern="0" dirty="0">
                <a:solidFill>
                  <a:schemeClr val="tx1"/>
                </a:solidFill>
                <a:latin typeface="Meiryo UI" panose="020B0604030504040204" pitchFamily="50" charset="-128"/>
                <a:ea typeface="Meiryo UI" panose="020B0604030504040204" pitchFamily="50" charset="-128"/>
              </a:rPr>
              <a:t>児童福祉司の増員等子ども家庭センターの体制強化をはじめ、市町村など関係機関と密接に連携を</a:t>
            </a:r>
            <a:endParaRPr kumimoji="0" lang="en-US" altLang="ja-JP" kern="0" dirty="0">
              <a:solidFill>
                <a:schemeClr val="tx1"/>
              </a:solidFill>
              <a:latin typeface="Meiryo UI" panose="020B0604030504040204" pitchFamily="50" charset="-128"/>
              <a:ea typeface="Meiryo UI" panose="020B0604030504040204" pitchFamily="50" charset="-128"/>
            </a:endParaRPr>
          </a:p>
          <a:p>
            <a:pPr lvl="0" defTabSz="914400">
              <a:defRPr/>
            </a:pPr>
            <a:r>
              <a:rPr kumimoji="0" lang="ja-JP" altLang="en-US" kern="0" dirty="0">
                <a:solidFill>
                  <a:schemeClr val="tx1"/>
                </a:solidFill>
                <a:latin typeface="Meiryo UI" panose="020B0604030504040204" pitchFamily="50" charset="-128"/>
                <a:ea typeface="Meiryo UI" panose="020B0604030504040204" pitchFamily="50" charset="-128"/>
              </a:rPr>
              <a:t>　 図りながら発生予防から再発防止まで切れ目のない対応を実施。</a:t>
            </a:r>
          </a:p>
        </p:txBody>
      </p:sp>
      <p:graphicFrame>
        <p:nvGraphicFramePr>
          <p:cNvPr id="5" name="グラフ 4"/>
          <p:cNvGraphicFramePr>
            <a:graphicFrameLocks/>
          </p:cNvGraphicFramePr>
          <p:nvPr>
            <p:extLst/>
          </p:nvPr>
        </p:nvGraphicFramePr>
        <p:xfrm>
          <a:off x="2923893" y="1790043"/>
          <a:ext cx="3466484" cy="21386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title="一時保護件数の推移"/>
          <p:cNvGraphicFramePr>
            <a:graphicFrameLocks/>
          </p:cNvGraphicFramePr>
          <p:nvPr>
            <p:extLst/>
          </p:nvPr>
        </p:nvGraphicFramePr>
        <p:xfrm>
          <a:off x="6519530" y="1782736"/>
          <a:ext cx="3151263" cy="2153270"/>
        </p:xfrm>
        <a:graphic>
          <a:graphicData uri="http://schemas.openxmlformats.org/drawingml/2006/chart">
            <c:chart xmlns:c="http://schemas.openxmlformats.org/drawingml/2006/chart" xmlns:r="http://schemas.openxmlformats.org/officeDocument/2006/relationships" r:id="rId3"/>
          </a:graphicData>
        </a:graphic>
      </p:graphicFrame>
      <p:sp>
        <p:nvSpPr>
          <p:cNvPr id="15" name="二等辺三角形 14"/>
          <p:cNvSpPr/>
          <p:nvPr/>
        </p:nvSpPr>
        <p:spPr>
          <a:xfrm rot="10800000">
            <a:off x="98978" y="4082590"/>
            <a:ext cx="9747451" cy="554930"/>
          </a:xfrm>
          <a:prstGeom prst="triangle">
            <a:avLst>
              <a:gd name="adj" fmla="val 51405"/>
            </a:avLst>
          </a:prstGeom>
          <a:solidFill>
            <a:srgbClr val="FF6600"/>
          </a:solidFill>
          <a:ln w="12700" cap="flat" cmpd="sng" algn="ctr">
            <a:noFill/>
            <a:prstDash val="solid"/>
            <a:miter lim="800000"/>
          </a:ln>
          <a:effectLst/>
        </p:spPr>
        <p:txBody>
          <a:bodyPr lIns="0" tIns="0" rIns="0" bIns="0" rtlCol="0" anchor="ctr"/>
          <a:lstStyle/>
          <a:p>
            <a:pPr marL="0" marR="0" lvl="0" indent="0" algn="ctr" defTabSz="957700" eaLnBrk="1" fontAlgn="auto" latinLnBrk="0" hangingPunct="1">
              <a:lnSpc>
                <a:spcPct val="100000"/>
              </a:lnSpc>
              <a:spcBef>
                <a:spcPts val="0"/>
              </a:spcBef>
              <a:spcAft>
                <a:spcPts val="0"/>
              </a:spcAft>
              <a:buClrTx/>
              <a:buSzTx/>
              <a:buFontTx/>
              <a:buNone/>
              <a:tabLst/>
              <a:defRPr/>
            </a:pPr>
            <a:endParaRPr kumimoji="0" lang="ja-JP" altLang="en-US" sz="1015"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16" name="正方形/長方形 15"/>
          <p:cNvSpPr/>
          <p:nvPr/>
        </p:nvSpPr>
        <p:spPr>
          <a:xfrm>
            <a:off x="86592" y="1589737"/>
            <a:ext cx="9759837" cy="2491876"/>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txBox="1">
            <a:spLocks/>
          </p:cNvSpPr>
          <p:nvPr/>
        </p:nvSpPr>
        <p:spPr>
          <a:xfrm>
            <a:off x="60985" y="1376494"/>
            <a:ext cx="2513214" cy="355183"/>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児童虐待の状況</a:t>
            </a:r>
            <a:endParaRPr lang="ja-JP" altLang="en-US" sz="1600" b="1" dirty="0">
              <a:solidFill>
                <a:schemeClr val="bg1"/>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191404" y="1782362"/>
            <a:ext cx="2675851" cy="1384995"/>
          </a:xfrm>
          <a:prstGeom prst="rect">
            <a:avLst/>
          </a:prstGeom>
          <a:noFill/>
        </p:spPr>
        <p:txBody>
          <a:bodyPr wrap="square" rtlCol="0">
            <a:spAutoFit/>
          </a:bodyPr>
          <a:lstStyle/>
          <a:p>
            <a:pPr defTabSz="957700">
              <a:defRPr/>
            </a:pPr>
            <a:r>
              <a:rPr lang="ja-JP" altLang="en-US" sz="1400" dirty="0" smtClean="0">
                <a:latin typeface="Meiryo UI"/>
                <a:ea typeface="Meiryo UI"/>
              </a:rPr>
              <a:t>■児童虐待相談対応件数急増　 </a:t>
            </a:r>
            <a:endParaRPr lang="en-US" altLang="ja-JP" sz="1400" dirty="0" smtClean="0">
              <a:latin typeface="Meiryo UI"/>
              <a:ea typeface="Meiryo UI"/>
            </a:endParaRPr>
          </a:p>
          <a:p>
            <a:pPr defTabSz="957700">
              <a:defRPr/>
            </a:pPr>
            <a:r>
              <a:rPr lang="en-US" altLang="ja-JP" sz="1400" dirty="0">
                <a:latin typeface="Meiryo UI"/>
                <a:ea typeface="Meiryo UI"/>
              </a:rPr>
              <a:t> </a:t>
            </a:r>
            <a:r>
              <a:rPr lang="en-US" altLang="ja-JP" sz="1400" dirty="0" smtClean="0">
                <a:latin typeface="Meiryo UI"/>
                <a:ea typeface="Meiryo UI"/>
              </a:rPr>
              <a:t>  【5</a:t>
            </a:r>
            <a:r>
              <a:rPr lang="ja-JP" altLang="en-US" sz="1400" dirty="0" smtClean="0">
                <a:latin typeface="Meiryo UI"/>
                <a:ea typeface="Meiryo UI"/>
              </a:rPr>
              <a:t>年間で</a:t>
            </a:r>
            <a:r>
              <a:rPr lang="ja-JP" altLang="en-US" sz="1400" dirty="0">
                <a:latin typeface="Meiryo UI"/>
                <a:ea typeface="Meiryo UI"/>
              </a:rPr>
              <a:t>約</a:t>
            </a:r>
            <a:r>
              <a:rPr lang="en-US" altLang="ja-JP" sz="1400" dirty="0" smtClean="0">
                <a:latin typeface="Meiryo UI"/>
                <a:ea typeface="Meiryo UI"/>
              </a:rPr>
              <a:t>2</a:t>
            </a:r>
            <a:r>
              <a:rPr lang="ja-JP" altLang="en-US" sz="1400" dirty="0" smtClean="0">
                <a:latin typeface="Meiryo UI"/>
                <a:ea typeface="Meiryo UI"/>
              </a:rPr>
              <a:t>倍</a:t>
            </a:r>
            <a:r>
              <a:rPr lang="en-US" altLang="ja-JP" sz="1400" dirty="0" smtClean="0">
                <a:latin typeface="Meiryo UI"/>
                <a:ea typeface="Meiryo UI"/>
              </a:rPr>
              <a:t>】</a:t>
            </a:r>
          </a:p>
          <a:p>
            <a:pPr defTabSz="957700">
              <a:defRPr/>
            </a:pPr>
            <a:endParaRPr lang="en-US" altLang="ja-JP" sz="1400" dirty="0" smtClean="0">
              <a:latin typeface="Meiryo UI"/>
              <a:ea typeface="Meiryo UI"/>
            </a:endParaRPr>
          </a:p>
          <a:p>
            <a:pPr defTabSz="957700">
              <a:defRPr/>
            </a:pPr>
            <a:r>
              <a:rPr lang="ja-JP" altLang="en-US" sz="1400" dirty="0" smtClean="0">
                <a:latin typeface="Meiryo UI"/>
                <a:ea typeface="Meiryo UI"/>
              </a:rPr>
              <a:t>■一時保護件数　急増　  </a:t>
            </a:r>
            <a:endParaRPr lang="en-US" altLang="ja-JP" sz="1400" dirty="0" smtClean="0">
              <a:latin typeface="Meiryo UI"/>
              <a:ea typeface="Meiryo UI"/>
            </a:endParaRPr>
          </a:p>
          <a:p>
            <a:pPr defTabSz="957700">
              <a:defRPr/>
            </a:pPr>
            <a:r>
              <a:rPr lang="en-US" altLang="ja-JP" sz="1400" dirty="0">
                <a:latin typeface="Meiryo UI"/>
                <a:ea typeface="Meiryo UI"/>
              </a:rPr>
              <a:t> </a:t>
            </a:r>
            <a:r>
              <a:rPr lang="en-US" altLang="ja-JP" sz="1400" dirty="0" smtClean="0">
                <a:latin typeface="Meiryo UI"/>
                <a:ea typeface="Meiryo UI"/>
              </a:rPr>
              <a:t> 【</a:t>
            </a:r>
            <a:r>
              <a:rPr lang="ja-JP" altLang="en-US" sz="1400" dirty="0" smtClean="0">
                <a:latin typeface="Meiryo UI"/>
                <a:ea typeface="Meiryo UI"/>
              </a:rPr>
              <a:t>所内：５年間で</a:t>
            </a:r>
            <a:r>
              <a:rPr lang="ja-JP" altLang="en-US" sz="1400" dirty="0">
                <a:latin typeface="Meiryo UI"/>
                <a:ea typeface="Meiryo UI"/>
              </a:rPr>
              <a:t>約</a:t>
            </a:r>
            <a:r>
              <a:rPr lang="en-US" altLang="ja-JP" sz="1400" dirty="0" smtClean="0">
                <a:latin typeface="Meiryo UI"/>
                <a:ea typeface="Meiryo UI"/>
              </a:rPr>
              <a:t>400</a:t>
            </a:r>
            <a:r>
              <a:rPr lang="ja-JP" altLang="en-US" sz="1400" dirty="0" smtClean="0">
                <a:latin typeface="Meiryo UI"/>
                <a:ea typeface="Meiryo UI"/>
              </a:rPr>
              <a:t>件増、</a:t>
            </a:r>
            <a:endParaRPr lang="en-US" altLang="ja-JP" sz="1400" dirty="0" smtClean="0">
              <a:latin typeface="Meiryo UI"/>
              <a:ea typeface="Meiryo UI"/>
            </a:endParaRPr>
          </a:p>
          <a:p>
            <a:pPr defTabSz="957700">
              <a:defRPr/>
            </a:pPr>
            <a:r>
              <a:rPr lang="en-US" altLang="ja-JP" sz="1400" dirty="0">
                <a:latin typeface="Meiryo UI"/>
                <a:ea typeface="Meiryo UI"/>
              </a:rPr>
              <a:t> </a:t>
            </a:r>
            <a:r>
              <a:rPr lang="en-US" altLang="ja-JP" sz="1400" dirty="0" smtClean="0">
                <a:latin typeface="Meiryo UI"/>
                <a:ea typeface="Meiryo UI"/>
              </a:rPr>
              <a:t>  </a:t>
            </a:r>
            <a:r>
              <a:rPr lang="ja-JP" altLang="en-US" sz="1400" dirty="0" smtClean="0">
                <a:latin typeface="Meiryo UI"/>
                <a:ea typeface="Meiryo UI"/>
              </a:rPr>
              <a:t>全体：</a:t>
            </a:r>
            <a:r>
              <a:rPr lang="en-US" altLang="ja-JP" sz="1400" dirty="0" smtClean="0">
                <a:latin typeface="Meiryo UI"/>
                <a:ea typeface="Meiryo UI"/>
              </a:rPr>
              <a:t>5</a:t>
            </a:r>
            <a:r>
              <a:rPr lang="ja-JP" altLang="en-US" sz="1400" dirty="0" smtClean="0">
                <a:latin typeface="Meiryo UI"/>
                <a:ea typeface="Meiryo UI"/>
              </a:rPr>
              <a:t>年間で</a:t>
            </a:r>
            <a:r>
              <a:rPr lang="ja-JP" altLang="en-US" sz="1400" dirty="0">
                <a:latin typeface="Meiryo UI"/>
                <a:ea typeface="Meiryo UI"/>
              </a:rPr>
              <a:t>約</a:t>
            </a:r>
            <a:r>
              <a:rPr lang="en-US" altLang="ja-JP" sz="1400" dirty="0" smtClean="0">
                <a:latin typeface="Meiryo UI"/>
                <a:ea typeface="Meiryo UI"/>
              </a:rPr>
              <a:t>250</a:t>
            </a:r>
            <a:r>
              <a:rPr lang="ja-JP" altLang="en-US" sz="1400" dirty="0" smtClean="0">
                <a:latin typeface="Meiryo UI"/>
                <a:ea typeface="Meiryo UI"/>
              </a:rPr>
              <a:t>件増</a:t>
            </a:r>
            <a:r>
              <a:rPr lang="en-US" altLang="ja-JP" sz="1400" dirty="0" smtClean="0">
                <a:latin typeface="Meiryo UI"/>
                <a:ea typeface="Meiryo UI"/>
              </a:rPr>
              <a:t>】</a:t>
            </a:r>
            <a:endParaRPr lang="ja-JP" altLang="en-US" sz="1400" dirty="0">
              <a:latin typeface="Meiryo UI"/>
              <a:ea typeface="Meiryo UI"/>
            </a:endParaRPr>
          </a:p>
        </p:txBody>
      </p:sp>
      <p:sp>
        <p:nvSpPr>
          <p:cNvPr id="18" name="正方形/長方形 17"/>
          <p:cNvSpPr/>
          <p:nvPr/>
        </p:nvSpPr>
        <p:spPr>
          <a:xfrm>
            <a:off x="102914" y="4682459"/>
            <a:ext cx="9743515" cy="214471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タイトル 1"/>
          <p:cNvSpPr txBox="1">
            <a:spLocks/>
          </p:cNvSpPr>
          <p:nvPr/>
        </p:nvSpPr>
        <p:spPr>
          <a:xfrm>
            <a:off x="113537" y="4459929"/>
            <a:ext cx="2513214" cy="355183"/>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600" b="1" dirty="0" smtClean="0">
                <a:solidFill>
                  <a:schemeClr val="bg1"/>
                </a:solidFill>
                <a:latin typeface="Meiryo UI" pitchFamily="50" charset="-128"/>
                <a:ea typeface="Meiryo UI" pitchFamily="50" charset="-128"/>
                <a:cs typeface="Meiryo UI" pitchFamily="50" charset="-128"/>
              </a:rPr>
              <a:t>大阪府の取り組み</a:t>
            </a:r>
            <a:endParaRPr lang="ja-JP" altLang="en-US" sz="1600" b="1" dirty="0">
              <a:solidFill>
                <a:schemeClr val="bg1"/>
              </a:solidFill>
              <a:latin typeface="Meiryo UI" pitchFamily="50" charset="-128"/>
              <a:ea typeface="Meiryo UI" pitchFamily="50" charset="-128"/>
              <a:cs typeface="Meiryo UI" pitchFamily="50" charset="-128"/>
            </a:endParaRPr>
          </a:p>
        </p:txBody>
      </p:sp>
      <p:sp>
        <p:nvSpPr>
          <p:cNvPr id="20" name="テキスト ボックス 19"/>
          <p:cNvSpPr txBox="1"/>
          <p:nvPr/>
        </p:nvSpPr>
        <p:spPr>
          <a:xfrm>
            <a:off x="560383" y="4895860"/>
            <a:ext cx="8213522" cy="1938992"/>
          </a:xfrm>
          <a:prstGeom prst="rect">
            <a:avLst/>
          </a:prstGeom>
          <a:noFill/>
        </p:spPr>
        <p:txBody>
          <a:bodyPr wrap="square" rtlCol="0">
            <a:spAutoFit/>
          </a:bodyPr>
          <a:lstStyle/>
          <a:p>
            <a:pPr defTabSz="957700">
              <a:lnSpc>
                <a:spcPts val="1500"/>
              </a:lnSpc>
              <a:defRPr/>
            </a:pPr>
            <a:r>
              <a:rPr lang="ja-JP" altLang="en-US" sz="1600" b="1" dirty="0" smtClean="0">
                <a:latin typeface="Meiryo UI"/>
                <a:ea typeface="Meiryo UI"/>
              </a:rPr>
              <a:t>■子ども家庭センター体制強化</a:t>
            </a:r>
            <a:endParaRPr lang="en-US" altLang="ja-JP" sz="1600" dirty="0">
              <a:latin typeface="Meiryo UI"/>
              <a:ea typeface="Meiryo UI"/>
            </a:endParaRPr>
          </a:p>
          <a:p>
            <a:pPr defTabSz="957700">
              <a:lnSpc>
                <a:spcPts val="1500"/>
              </a:lnSpc>
              <a:defRPr/>
            </a:pPr>
            <a:r>
              <a:rPr lang="en-US" altLang="ja-JP" sz="1400" dirty="0" smtClean="0">
                <a:latin typeface="Meiryo UI"/>
                <a:ea typeface="Meiryo UI"/>
              </a:rPr>
              <a:t>  </a:t>
            </a:r>
            <a:r>
              <a:rPr lang="ja-JP" altLang="en-US" sz="1400" dirty="0" smtClean="0">
                <a:latin typeface="Meiryo UI"/>
                <a:ea typeface="Meiryo UI"/>
              </a:rPr>
              <a:t>・</a:t>
            </a:r>
            <a:r>
              <a:rPr lang="ja-JP" altLang="en-US" sz="1400" dirty="0">
                <a:latin typeface="Meiryo UI"/>
                <a:ea typeface="Meiryo UI"/>
              </a:rPr>
              <a:t> ９年間で８７名</a:t>
            </a:r>
            <a:r>
              <a:rPr lang="ja-JP" altLang="en-US" sz="1400" dirty="0" smtClean="0">
                <a:latin typeface="Meiryo UI"/>
                <a:ea typeface="Meiryo UI"/>
              </a:rPr>
              <a:t>専門職員を増員</a:t>
            </a:r>
          </a:p>
          <a:p>
            <a:pPr defTabSz="957700">
              <a:lnSpc>
                <a:spcPts val="1200"/>
              </a:lnSpc>
              <a:defRPr/>
            </a:pPr>
            <a:endParaRPr lang="ja-JP" altLang="en-US" sz="1600" dirty="0">
              <a:latin typeface="Meiryo UI"/>
              <a:ea typeface="Meiryo UI"/>
            </a:endParaRPr>
          </a:p>
          <a:p>
            <a:pPr defTabSz="957700">
              <a:lnSpc>
                <a:spcPts val="1500"/>
              </a:lnSpc>
              <a:defRPr/>
            </a:pPr>
            <a:r>
              <a:rPr lang="ja-JP" altLang="en-US" sz="1600" b="1" dirty="0" smtClean="0">
                <a:latin typeface="Meiryo UI"/>
                <a:ea typeface="Meiryo UI"/>
              </a:rPr>
              <a:t>■警察</a:t>
            </a:r>
            <a:r>
              <a:rPr lang="ja-JP" altLang="en-US" sz="1600" b="1" dirty="0">
                <a:latin typeface="Meiryo UI"/>
                <a:ea typeface="Meiryo UI"/>
              </a:rPr>
              <a:t>との連携</a:t>
            </a:r>
          </a:p>
          <a:p>
            <a:pPr defTabSz="957700">
              <a:lnSpc>
                <a:spcPts val="1500"/>
              </a:lnSpc>
              <a:defRPr/>
            </a:pPr>
            <a:r>
              <a:rPr lang="ja-JP" altLang="en-US" sz="1400" dirty="0">
                <a:latin typeface="Meiryo UI"/>
                <a:ea typeface="Meiryo UI"/>
              </a:rPr>
              <a:t> 　・警察官ＯＢの</a:t>
            </a:r>
            <a:r>
              <a:rPr lang="ja-JP" altLang="en-US" sz="1400" dirty="0" smtClean="0">
                <a:latin typeface="Meiryo UI"/>
                <a:ea typeface="Meiryo UI"/>
              </a:rPr>
              <a:t>配置</a:t>
            </a:r>
            <a:endParaRPr lang="ja-JP" altLang="en-US" sz="1400" dirty="0">
              <a:latin typeface="Meiryo UI"/>
              <a:ea typeface="Meiryo UI"/>
            </a:endParaRPr>
          </a:p>
          <a:p>
            <a:pPr defTabSz="957700">
              <a:lnSpc>
                <a:spcPts val="1500"/>
              </a:lnSpc>
              <a:defRPr/>
            </a:pPr>
            <a:r>
              <a:rPr lang="ja-JP" altLang="en-US" sz="1400" dirty="0">
                <a:latin typeface="Meiryo UI"/>
                <a:ea typeface="Meiryo UI"/>
              </a:rPr>
              <a:t>　 </a:t>
            </a:r>
            <a:r>
              <a:rPr lang="ja-JP" altLang="en-US" sz="1400" dirty="0" smtClean="0">
                <a:latin typeface="Meiryo UI"/>
                <a:ea typeface="Meiryo UI"/>
              </a:rPr>
              <a:t>・</a:t>
            </a:r>
            <a:r>
              <a:rPr lang="ja-JP" altLang="en-US" sz="1400" dirty="0">
                <a:latin typeface="Meiryo UI"/>
                <a:ea typeface="Meiryo UI"/>
              </a:rPr>
              <a:t>児童</a:t>
            </a:r>
            <a:r>
              <a:rPr lang="ja-JP" altLang="en-US" sz="1400" dirty="0" smtClean="0">
                <a:latin typeface="Meiryo UI"/>
                <a:ea typeface="Meiryo UI"/>
              </a:rPr>
              <a:t>虐待</a:t>
            </a:r>
            <a:r>
              <a:rPr lang="ja-JP" altLang="en-US" sz="1400" dirty="0">
                <a:latin typeface="Meiryo UI"/>
                <a:ea typeface="Meiryo UI"/>
              </a:rPr>
              <a:t>通告事案の全件</a:t>
            </a:r>
            <a:r>
              <a:rPr lang="ja-JP" altLang="en-US" sz="1400" dirty="0" smtClean="0">
                <a:latin typeface="Meiryo UI"/>
                <a:ea typeface="Meiryo UI"/>
              </a:rPr>
              <a:t>共有</a:t>
            </a:r>
            <a:endParaRPr lang="ja-JP" altLang="en-US" sz="1400" dirty="0">
              <a:latin typeface="Meiryo UI"/>
              <a:ea typeface="Meiryo UI"/>
            </a:endParaRPr>
          </a:p>
          <a:p>
            <a:pPr defTabSz="957700">
              <a:lnSpc>
                <a:spcPts val="1200"/>
              </a:lnSpc>
              <a:defRPr/>
            </a:pPr>
            <a:endParaRPr lang="ja-JP" altLang="en-US" sz="1400" dirty="0">
              <a:latin typeface="Meiryo UI"/>
              <a:ea typeface="Meiryo UI"/>
            </a:endParaRPr>
          </a:p>
          <a:p>
            <a:pPr defTabSz="957700">
              <a:lnSpc>
                <a:spcPts val="1500"/>
              </a:lnSpc>
              <a:defRPr/>
            </a:pPr>
            <a:r>
              <a:rPr lang="ja-JP" altLang="en-US" sz="1600" b="1" dirty="0" smtClean="0">
                <a:latin typeface="Meiryo UI"/>
                <a:ea typeface="Meiryo UI"/>
              </a:rPr>
              <a:t>■民間団体との</a:t>
            </a:r>
            <a:r>
              <a:rPr lang="ja-JP" altLang="en-US" sz="1600" b="1" dirty="0">
                <a:latin typeface="Meiryo UI"/>
                <a:ea typeface="Meiryo UI"/>
              </a:rPr>
              <a:t>効果的な</a:t>
            </a:r>
            <a:r>
              <a:rPr lang="ja-JP" altLang="en-US" sz="1600" b="1" dirty="0" smtClean="0">
                <a:latin typeface="Meiryo UI"/>
                <a:ea typeface="Meiryo UI"/>
              </a:rPr>
              <a:t>連携</a:t>
            </a:r>
          </a:p>
          <a:p>
            <a:pPr defTabSz="957700">
              <a:lnSpc>
                <a:spcPts val="1500"/>
              </a:lnSpc>
              <a:defRPr/>
            </a:pPr>
            <a:r>
              <a:rPr lang="ja-JP" altLang="en-US" sz="1400" dirty="0" smtClean="0">
                <a:latin typeface="Meiryo UI"/>
                <a:ea typeface="Meiryo UI"/>
              </a:rPr>
              <a:t>　 ・軽</a:t>
            </a:r>
            <a:r>
              <a:rPr lang="ja-JP" altLang="en-US" sz="1400" dirty="0">
                <a:latin typeface="Meiryo UI"/>
                <a:ea typeface="Meiryo UI"/>
              </a:rPr>
              <a:t>微</a:t>
            </a:r>
            <a:r>
              <a:rPr lang="ja-JP" altLang="en-US" sz="1400" dirty="0" smtClean="0">
                <a:latin typeface="Meiryo UI"/>
                <a:ea typeface="Meiryo UI"/>
              </a:rPr>
              <a:t>事案の安全確認業務</a:t>
            </a:r>
          </a:p>
          <a:p>
            <a:pPr defTabSz="957700">
              <a:lnSpc>
                <a:spcPts val="1500"/>
              </a:lnSpc>
              <a:defRPr/>
            </a:pPr>
            <a:r>
              <a:rPr lang="ja-JP" altLang="en-US" sz="1400" dirty="0" smtClean="0">
                <a:latin typeface="Meiryo UI"/>
                <a:ea typeface="Meiryo UI"/>
              </a:rPr>
              <a:t>　 ・</a:t>
            </a:r>
            <a:r>
              <a:rPr lang="ja-JP" altLang="en-US" sz="1400" dirty="0">
                <a:latin typeface="Meiryo UI"/>
                <a:ea typeface="Meiryo UI"/>
              </a:rPr>
              <a:t>夜間休日の</a:t>
            </a:r>
            <a:r>
              <a:rPr lang="ja-JP" altLang="en-US" sz="1400" dirty="0" smtClean="0">
                <a:latin typeface="Meiryo UI"/>
                <a:ea typeface="Meiryo UI"/>
              </a:rPr>
              <a:t>電話相談業務　</a:t>
            </a:r>
            <a:r>
              <a:rPr lang="ja-JP" altLang="en-US" sz="1400" dirty="0">
                <a:latin typeface="Meiryo UI"/>
                <a:ea typeface="Meiryo UI"/>
              </a:rPr>
              <a:t>等</a:t>
            </a:r>
          </a:p>
        </p:txBody>
      </p:sp>
      <p:sp>
        <p:nvSpPr>
          <p:cNvPr id="27" name="テキスト ボックス 26"/>
          <p:cNvSpPr txBox="1"/>
          <p:nvPr/>
        </p:nvSpPr>
        <p:spPr>
          <a:xfrm>
            <a:off x="3535415" y="4883506"/>
            <a:ext cx="4007973" cy="1977464"/>
          </a:xfrm>
          <a:prstGeom prst="rect">
            <a:avLst/>
          </a:prstGeom>
          <a:noFill/>
        </p:spPr>
        <p:txBody>
          <a:bodyPr wrap="square" rtlCol="0">
            <a:spAutoFit/>
          </a:bodyPr>
          <a:lstStyle/>
          <a:p>
            <a:pPr defTabSz="957700">
              <a:lnSpc>
                <a:spcPts val="1500"/>
              </a:lnSpc>
              <a:defRPr/>
            </a:pPr>
            <a:r>
              <a:rPr lang="ja-JP" altLang="en-US" sz="1400" dirty="0" smtClean="0">
                <a:latin typeface="Meiryo UI"/>
                <a:ea typeface="Meiryo UI"/>
              </a:rPr>
              <a:t>　</a:t>
            </a:r>
            <a:r>
              <a:rPr lang="ja-JP" altLang="en-US" b="1" dirty="0">
                <a:latin typeface="Meiryo UI"/>
                <a:ea typeface="Meiryo UI"/>
              </a:rPr>
              <a:t>■市町村への支援</a:t>
            </a:r>
          </a:p>
          <a:p>
            <a:pPr defTabSz="957700">
              <a:lnSpc>
                <a:spcPts val="1500"/>
              </a:lnSpc>
              <a:defRPr/>
            </a:pPr>
            <a:r>
              <a:rPr lang="ja-JP" altLang="en-US" sz="1600" dirty="0">
                <a:latin typeface="Meiryo UI"/>
                <a:ea typeface="Meiryo UI"/>
              </a:rPr>
              <a:t>　　　・受入研修、ガイドラインの改訂</a:t>
            </a:r>
            <a:endParaRPr lang="en-US" altLang="ja-JP" sz="1600" dirty="0">
              <a:latin typeface="Meiryo UI"/>
              <a:ea typeface="Meiryo UI"/>
            </a:endParaRPr>
          </a:p>
          <a:p>
            <a:pPr defTabSz="957700">
              <a:lnSpc>
                <a:spcPts val="1500"/>
              </a:lnSpc>
              <a:defRPr/>
            </a:pPr>
            <a:r>
              <a:rPr lang="ja-JP" altLang="en-US" sz="1600" dirty="0">
                <a:latin typeface="Meiryo UI"/>
                <a:ea typeface="Meiryo UI"/>
              </a:rPr>
              <a:t>　　　・大阪府新子育て支援交付金の活用</a:t>
            </a:r>
            <a:endParaRPr lang="en-US" altLang="ja-JP" sz="1600" dirty="0">
              <a:latin typeface="Meiryo UI"/>
              <a:ea typeface="Meiryo UI"/>
            </a:endParaRPr>
          </a:p>
          <a:p>
            <a:pPr defTabSz="957700">
              <a:lnSpc>
                <a:spcPts val="1500"/>
              </a:lnSpc>
              <a:defRPr/>
            </a:pPr>
            <a:r>
              <a:rPr lang="ja-JP" altLang="en-US" sz="1600" dirty="0">
                <a:latin typeface="Meiryo UI"/>
                <a:ea typeface="Meiryo UI"/>
              </a:rPr>
              <a:t>　　　・市町村支援担当者の配置　等</a:t>
            </a:r>
            <a:endParaRPr lang="en-US" altLang="ja-JP" sz="1600" dirty="0">
              <a:latin typeface="Meiryo UI"/>
              <a:ea typeface="Meiryo UI"/>
            </a:endParaRPr>
          </a:p>
          <a:p>
            <a:pPr defTabSz="957700">
              <a:lnSpc>
                <a:spcPts val="1500"/>
              </a:lnSpc>
              <a:defRPr/>
            </a:pPr>
            <a:r>
              <a:rPr lang="ja-JP" altLang="en-US" sz="1600" b="1" dirty="0" smtClean="0">
                <a:latin typeface="Meiryo UI"/>
                <a:ea typeface="Meiryo UI"/>
              </a:rPr>
              <a:t>　</a:t>
            </a:r>
            <a:endParaRPr lang="en-US" altLang="ja-JP" sz="1600" b="1" dirty="0" smtClean="0">
              <a:latin typeface="Meiryo UI"/>
              <a:ea typeface="Meiryo UI"/>
            </a:endParaRPr>
          </a:p>
          <a:p>
            <a:pPr defTabSz="957700">
              <a:lnSpc>
                <a:spcPts val="1500"/>
              </a:lnSpc>
              <a:defRPr/>
            </a:pPr>
            <a:r>
              <a:rPr lang="ja-JP" altLang="en-US" sz="1600" b="1" dirty="0" smtClean="0">
                <a:latin typeface="Meiryo UI"/>
                <a:ea typeface="Meiryo UI"/>
              </a:rPr>
              <a:t>■他府県の事案</a:t>
            </a:r>
            <a:r>
              <a:rPr lang="ja-JP" altLang="en-US" sz="1600" b="1" dirty="0">
                <a:latin typeface="Meiryo UI"/>
                <a:ea typeface="Meiryo UI"/>
              </a:rPr>
              <a:t>を</a:t>
            </a:r>
            <a:r>
              <a:rPr lang="ja-JP" altLang="en-US" sz="1600" b="1" dirty="0" smtClean="0">
                <a:latin typeface="Meiryo UI"/>
                <a:ea typeface="Meiryo UI"/>
              </a:rPr>
              <a:t>受けた</a:t>
            </a:r>
            <a:r>
              <a:rPr lang="ja-JP" altLang="en-US" sz="1600" b="1" dirty="0">
                <a:latin typeface="Meiryo UI"/>
                <a:ea typeface="Meiryo UI"/>
              </a:rPr>
              <a:t>府独自の</a:t>
            </a:r>
            <a:r>
              <a:rPr lang="ja-JP" altLang="en-US" sz="1600" b="1" dirty="0" smtClean="0">
                <a:latin typeface="Meiryo UI"/>
                <a:ea typeface="Meiryo UI"/>
              </a:rPr>
              <a:t>取組</a:t>
            </a:r>
            <a:endParaRPr lang="ja-JP" altLang="en-US" sz="1600" b="1" dirty="0">
              <a:latin typeface="Meiryo UI"/>
              <a:ea typeface="Meiryo UI"/>
            </a:endParaRPr>
          </a:p>
          <a:p>
            <a:pPr defTabSz="957700">
              <a:lnSpc>
                <a:spcPts val="1500"/>
              </a:lnSpc>
              <a:defRPr/>
            </a:pPr>
            <a:r>
              <a:rPr lang="ja-JP" altLang="en-US" sz="1400" dirty="0">
                <a:latin typeface="Meiryo UI"/>
                <a:ea typeface="Meiryo UI"/>
              </a:rPr>
              <a:t>　　</a:t>
            </a:r>
            <a:r>
              <a:rPr lang="ja-JP" altLang="en-US" sz="1400" dirty="0" smtClean="0">
                <a:latin typeface="Meiryo UI"/>
                <a:ea typeface="Meiryo UI"/>
              </a:rPr>
              <a:t>　</a:t>
            </a:r>
            <a:r>
              <a:rPr lang="ja-JP" altLang="en-US" sz="1400" dirty="0">
                <a:latin typeface="Meiryo UI"/>
                <a:ea typeface="Meiryo UI"/>
              </a:rPr>
              <a:t>・躊躇なく一時保護</a:t>
            </a:r>
          </a:p>
          <a:p>
            <a:pPr defTabSz="957700">
              <a:lnSpc>
                <a:spcPts val="1500"/>
              </a:lnSpc>
              <a:defRPr/>
            </a:pPr>
            <a:r>
              <a:rPr lang="ja-JP" altLang="en-US" sz="1400" dirty="0">
                <a:latin typeface="Meiryo UI"/>
                <a:ea typeface="Meiryo UI"/>
              </a:rPr>
              <a:t>　　　・一時保護解除の判断を厳格化</a:t>
            </a:r>
          </a:p>
          <a:p>
            <a:pPr defTabSz="957700">
              <a:lnSpc>
                <a:spcPts val="1500"/>
              </a:lnSpc>
              <a:defRPr/>
            </a:pPr>
            <a:r>
              <a:rPr lang="ja-JP" altLang="en-US" sz="1400" dirty="0">
                <a:latin typeface="Meiryo UI"/>
                <a:ea typeface="Meiryo UI"/>
              </a:rPr>
              <a:t>　　  ・府内市町村との更なる連携</a:t>
            </a:r>
            <a:endParaRPr lang="en-US" altLang="ja-JP" sz="1400" dirty="0">
              <a:latin typeface="Meiryo UI"/>
              <a:ea typeface="Meiryo UI"/>
            </a:endParaRPr>
          </a:p>
          <a:p>
            <a:pPr defTabSz="957700">
              <a:lnSpc>
                <a:spcPts val="1200"/>
              </a:lnSpc>
              <a:defRPr/>
            </a:pPr>
            <a:endParaRPr lang="en-US" altLang="ja-JP" sz="1400" dirty="0" smtClean="0">
              <a:latin typeface="Meiryo UI"/>
              <a:ea typeface="Meiryo UI"/>
            </a:endParaRPr>
          </a:p>
        </p:txBody>
      </p:sp>
      <p:sp>
        <p:nvSpPr>
          <p:cNvPr id="28" name="スライド番号プレースホルダー 1"/>
          <p:cNvSpPr txBox="1">
            <a:spLocks/>
          </p:cNvSpPr>
          <p:nvPr/>
        </p:nvSpPr>
        <p:spPr>
          <a:xfrm>
            <a:off x="9435586" y="6551264"/>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49</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
        <p:nvSpPr>
          <p:cNvPr id="29" name="二等辺三角形 28"/>
          <p:cNvSpPr/>
          <p:nvPr/>
        </p:nvSpPr>
        <p:spPr>
          <a:xfrm rot="5400000">
            <a:off x="7005455" y="5756917"/>
            <a:ext cx="1391851" cy="196843"/>
          </a:xfrm>
          <a:prstGeom prst="triangle">
            <a:avLst>
              <a:gd name="adj" fmla="val 49638"/>
            </a:avLst>
          </a:prstGeom>
          <a:solidFill>
            <a:schemeClr val="accent6"/>
          </a:solidFill>
          <a:ln w="12700" cap="flat" cmpd="sng" algn="ctr">
            <a:noFill/>
            <a:prstDash val="solid"/>
            <a:miter lim="800000"/>
          </a:ln>
          <a:effectLst/>
        </p:spPr>
        <p:txBody>
          <a:bodyPr lIns="0" tIns="0" rIns="0" bIns="0" rtlCol="0" anchor="ctr"/>
          <a:lstStyle/>
          <a:p>
            <a:pPr marL="0" marR="0" lvl="0" indent="0" algn="ctr" defTabSz="957700" eaLnBrk="1" fontAlgn="auto" latinLnBrk="0" hangingPunct="1">
              <a:lnSpc>
                <a:spcPct val="100000"/>
              </a:lnSpc>
              <a:spcBef>
                <a:spcPts val="0"/>
              </a:spcBef>
              <a:spcAft>
                <a:spcPts val="0"/>
              </a:spcAft>
              <a:buClrTx/>
              <a:buSzTx/>
              <a:buFontTx/>
              <a:buNone/>
              <a:tabLst/>
              <a:defRPr/>
            </a:pPr>
            <a:endParaRPr kumimoji="0" lang="ja-JP" altLang="en-US" sz="1015"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30" name="テキスト ボックス 29"/>
          <p:cNvSpPr txBox="1"/>
          <p:nvPr/>
        </p:nvSpPr>
        <p:spPr>
          <a:xfrm>
            <a:off x="7923900" y="5327757"/>
            <a:ext cx="1819151" cy="954107"/>
          </a:xfrm>
          <a:prstGeom prst="rect">
            <a:avLst/>
          </a:prstGeom>
          <a:noFill/>
        </p:spPr>
        <p:txBody>
          <a:bodyPr wrap="square" rtlCol="0">
            <a:spAutoFit/>
          </a:bodyPr>
          <a:lstStyle/>
          <a:p>
            <a:pPr algn="ctr" defTabSz="957700">
              <a:defRPr/>
            </a:pPr>
            <a:r>
              <a:rPr lang="ja-JP" altLang="en-US" sz="1400" dirty="0" smtClean="0">
                <a:latin typeface="Meiryo UI"/>
                <a:ea typeface="Meiryo UI"/>
              </a:rPr>
              <a:t>　</a:t>
            </a:r>
            <a:r>
              <a:rPr lang="ja-JP" altLang="en-US" sz="1400" b="1" dirty="0">
                <a:latin typeface="Meiryo UI"/>
                <a:ea typeface="Meiryo UI"/>
              </a:rPr>
              <a:t>子どもの安全確保を最優先に</a:t>
            </a:r>
            <a:endParaRPr lang="en-US" altLang="ja-JP" sz="1400" b="1" dirty="0">
              <a:latin typeface="Meiryo UI"/>
              <a:ea typeface="Meiryo UI"/>
            </a:endParaRPr>
          </a:p>
          <a:p>
            <a:pPr algn="ctr" defTabSz="957700">
              <a:defRPr/>
            </a:pPr>
            <a:r>
              <a:rPr lang="ja-JP" altLang="en-US" sz="1400" b="1" dirty="0">
                <a:latin typeface="Meiryo UI"/>
                <a:ea typeface="Meiryo UI"/>
              </a:rPr>
              <a:t>児童虐待防止対策を</a:t>
            </a:r>
            <a:endParaRPr lang="en-US" altLang="ja-JP" sz="1400" b="1" dirty="0">
              <a:latin typeface="Meiryo UI"/>
              <a:ea typeface="Meiryo UI"/>
            </a:endParaRPr>
          </a:p>
          <a:p>
            <a:pPr algn="ctr" defTabSz="957700">
              <a:defRPr/>
            </a:pPr>
            <a:r>
              <a:rPr lang="ja-JP" altLang="en-US" sz="1400" b="1" dirty="0">
                <a:latin typeface="Meiryo UI"/>
                <a:ea typeface="Meiryo UI"/>
              </a:rPr>
              <a:t>強力に推進</a:t>
            </a:r>
          </a:p>
        </p:txBody>
      </p:sp>
      <p:sp>
        <p:nvSpPr>
          <p:cNvPr id="21" name="テキスト ボックス 20"/>
          <p:cNvSpPr txBox="1"/>
          <p:nvPr/>
        </p:nvSpPr>
        <p:spPr>
          <a:xfrm>
            <a:off x="3614630" y="4129004"/>
            <a:ext cx="2904900" cy="338554"/>
          </a:xfrm>
          <a:prstGeom prst="rect">
            <a:avLst/>
          </a:prstGeom>
          <a:noFill/>
        </p:spPr>
        <p:txBody>
          <a:bodyPr wrap="square" rtlCol="0">
            <a:spAutoFit/>
          </a:bodyPr>
          <a:lstStyle/>
          <a:p>
            <a:pPr defTabSz="957700">
              <a:defRPr/>
            </a:pPr>
            <a:r>
              <a:rPr lang="ja-JP" altLang="en-US" sz="1600" b="1" dirty="0" smtClean="0">
                <a:solidFill>
                  <a:schemeClr val="bg1"/>
                </a:solidFill>
                <a:latin typeface="Meiryo UI"/>
                <a:ea typeface="Meiryo UI"/>
              </a:rPr>
              <a:t>児童虐待への対応は待ったなし</a:t>
            </a:r>
            <a:endParaRPr lang="ja-JP" altLang="en-US" sz="1600" b="1" dirty="0">
              <a:solidFill>
                <a:schemeClr val="bg1"/>
              </a:solidFill>
              <a:latin typeface="Meiryo UI"/>
              <a:ea typeface="Meiryo UI"/>
            </a:endParaRPr>
          </a:p>
        </p:txBody>
      </p:sp>
      <p:sp>
        <p:nvSpPr>
          <p:cNvPr id="24" name="テキスト ボックス 23"/>
          <p:cNvSpPr txBox="1"/>
          <p:nvPr/>
        </p:nvSpPr>
        <p:spPr>
          <a:xfrm>
            <a:off x="8667802" y="3889029"/>
            <a:ext cx="1293657" cy="200055"/>
          </a:xfrm>
          <a:prstGeom prst="rect">
            <a:avLst/>
          </a:prstGeom>
          <a:noFill/>
        </p:spPr>
        <p:txBody>
          <a:bodyPr wrap="square" rtlCol="0">
            <a:spAutoFit/>
          </a:bodyPr>
          <a:lstStyle/>
          <a:p>
            <a:pPr defTabSz="957700">
              <a:defRPr/>
            </a:pPr>
            <a:r>
              <a:rPr lang="ja-JP" altLang="en-US" sz="700" dirty="0" smtClean="0">
                <a:solidFill>
                  <a:prstClr val="black"/>
                </a:solidFill>
                <a:latin typeface="Meiryo UI"/>
                <a:ea typeface="Meiryo UI"/>
              </a:rPr>
              <a:t>出典：福祉行政報告例</a:t>
            </a:r>
            <a:endParaRPr lang="ja-JP" altLang="en-US" sz="700" dirty="0">
              <a:solidFill>
                <a:prstClr val="black"/>
              </a:solidFill>
              <a:latin typeface="Meiryo UI"/>
              <a:ea typeface="Meiryo UI"/>
            </a:endParaRPr>
          </a:p>
        </p:txBody>
      </p:sp>
    </p:spTree>
    <p:extLst>
      <p:ext uri="{BB962C8B-B14F-4D97-AF65-F5344CB8AC3E}">
        <p14:creationId xmlns:p14="http://schemas.microsoft.com/office/powerpoint/2010/main" val="748526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560512" y="2564904"/>
            <a:ext cx="8496944" cy="1656184"/>
          </a:xfrm>
          <a:prstGeom prst="rect">
            <a:avLst/>
          </a:prstGeom>
        </p:spPr>
        <p:txBody>
          <a:bodyPr vert="horz" lIns="91419" tIns="45709" rIns="91419" bIns="45709" rtlCol="0" anchor="ctr">
            <a:noAutofit/>
          </a:bodyPr>
          <a:lstStyle>
            <a:lvl1pPr algn="ctr" defTabSz="913765" rtl="0" eaLnBrk="1" latinLnBrk="0" hangingPunct="1">
              <a:spcBef>
                <a:spcPct val="0"/>
              </a:spcBef>
              <a:buNone/>
              <a:defRPr kumimoji="1" sz="4300" kern="1200">
                <a:solidFill>
                  <a:schemeClr val="tx1"/>
                </a:solidFill>
                <a:latin typeface="+mj-lt"/>
                <a:ea typeface="+mj-ea"/>
                <a:cs typeface="+mj-cs"/>
              </a:defRPr>
            </a:lvl1pPr>
          </a:lstStyle>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大阪のめざすべき</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検討の視点</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ct val="150000"/>
              </a:lnSpc>
            </a:pPr>
            <a:r>
              <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（現時点のイメージ</a:t>
            </a:r>
            <a:r>
              <a:rPr lang="ja-JP" altLang="en-US" sz="3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3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344644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22629" y="4216493"/>
            <a:ext cx="8870409" cy="523220"/>
          </a:xfrm>
          <a:prstGeom prst="rect">
            <a:avLst/>
          </a:prstGeom>
        </p:spPr>
        <p:txBody>
          <a:bodyPr wrap="square">
            <a:spAutoFit/>
          </a:bodyPr>
          <a:lstStyle/>
          <a:p>
            <a:r>
              <a:rPr lang="ja-JP" altLang="en-US" sz="1400" smtClean="0">
                <a:solidFill>
                  <a:prstClr val="black"/>
                </a:solidFill>
                <a:latin typeface="Meiryo UI" panose="020B0604030504040204" pitchFamily="50" charset="-128"/>
                <a:ea typeface="Meiryo UI" panose="020B0604030504040204" pitchFamily="50" charset="-128"/>
              </a:rPr>
              <a:t>・</a:t>
            </a:r>
            <a:r>
              <a:rPr lang="ja-JP" altLang="en-US" sz="1400">
                <a:solidFill>
                  <a:srgbClr val="FF0000"/>
                </a:solidFill>
                <a:latin typeface="Meiryo UI" panose="020B0604030504040204" pitchFamily="50" charset="-128"/>
                <a:ea typeface="Meiryo UI" panose="020B0604030504040204" pitchFamily="50" charset="-128"/>
              </a:rPr>
              <a:t> 「</a:t>
            </a:r>
            <a:r>
              <a:rPr lang="ja-JP" altLang="en-US" sz="1400" smtClean="0">
                <a:latin typeface="Meiryo UI" panose="020B0604030504040204" pitchFamily="50" charset="-128"/>
                <a:ea typeface="Meiryo UI" panose="020B0604030504040204" pitchFamily="50" charset="-128"/>
              </a:rPr>
              <a:t>子ども</a:t>
            </a:r>
            <a:r>
              <a:rPr lang="ja-JP" altLang="en-US" sz="1400" dirty="0">
                <a:latin typeface="Meiryo UI" panose="020B0604030504040204" pitchFamily="50" charset="-128"/>
                <a:ea typeface="Meiryo UI" panose="020B0604030504040204" pitchFamily="50" charset="-128"/>
              </a:rPr>
              <a:t>・保護者のセーフティネットの構築」や「ひとり親家庭の雇用促進」を強力に推し進めるため、</a:t>
            </a:r>
            <a:endParaRPr lang="en-US" altLang="ja-JP" sz="1400" dirty="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子ども</a:t>
            </a:r>
            <a:r>
              <a:rPr lang="ja-JP" altLang="en-US" sz="1400" dirty="0">
                <a:latin typeface="Meiryo UI" panose="020B0604030504040204" pitchFamily="50" charset="-128"/>
                <a:ea typeface="Meiryo UI" panose="020B0604030504040204" pitchFamily="50" charset="-128"/>
              </a:rPr>
              <a:t>の貧困緊急対策事業費補助金を創設し、市町村への支援を通じて重点的に取組みを進めていく</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538646" y="2177076"/>
            <a:ext cx="8830122" cy="1701388"/>
            <a:chOff x="642550" y="2755562"/>
            <a:chExt cx="8093677" cy="2042980"/>
          </a:xfrm>
        </p:grpSpPr>
        <p:sp>
          <p:nvSpPr>
            <p:cNvPr id="7" name="角丸四角形 6"/>
            <p:cNvSpPr/>
            <p:nvPr/>
          </p:nvSpPr>
          <p:spPr>
            <a:xfrm>
              <a:off x="642551" y="2755562"/>
              <a:ext cx="1767016" cy="63018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子どもの教育に</a:t>
              </a:r>
              <a:endParaRPr kumimoji="0" lang="en-US" altLang="ja-JP"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関すること</a:t>
              </a:r>
            </a:p>
          </p:txBody>
        </p:sp>
        <p:sp>
          <p:nvSpPr>
            <p:cNvPr id="8" name="正方形/長方形 7"/>
            <p:cNvSpPr/>
            <p:nvPr/>
          </p:nvSpPr>
          <p:spPr>
            <a:xfrm>
              <a:off x="2520778" y="2755563"/>
              <a:ext cx="6215449" cy="630187"/>
            </a:xfrm>
            <a:prstGeom prst="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lvl="0" defTabSz="914400">
                <a:defRPr/>
              </a:pPr>
              <a:r>
                <a:rPr kumimoji="0" lang="ja-JP" altLang="en-US" sz="1400" kern="0" dirty="0">
                  <a:latin typeface="Meiryo UI" panose="020B0604030504040204" pitchFamily="50" charset="-128"/>
                  <a:ea typeface="Meiryo UI" panose="020B0604030504040204" pitchFamily="50" charset="-128"/>
                  <a:cs typeface="Meiryo UI" panose="020B0604030504040204" pitchFamily="50" charset="-128"/>
                </a:rPr>
                <a:t>◇子ども食堂等での学習支援に使用する子どものための学習教材や文房具、本等に係る費用</a:t>
              </a:r>
              <a:endParaRPr kumimoji="0" lang="en-US" altLang="ja-JP" sz="140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642551" y="3448527"/>
              <a:ext cx="1767016" cy="630000"/>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子どもの体験に</a:t>
              </a:r>
              <a:endParaRPr kumimoji="0" lang="en-US" altLang="ja-JP"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関すること</a:t>
              </a:r>
            </a:p>
          </p:txBody>
        </p:sp>
        <p:sp>
          <p:nvSpPr>
            <p:cNvPr id="10" name="正方形/長方形 9"/>
            <p:cNvSpPr/>
            <p:nvPr/>
          </p:nvSpPr>
          <p:spPr>
            <a:xfrm>
              <a:off x="2520778" y="3448527"/>
              <a:ext cx="6215449" cy="630000"/>
            </a:xfrm>
            <a:prstGeom prst="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0" anchor="ctr"/>
            <a:lstStyle/>
            <a:p>
              <a:pPr lvl="0" defTabSz="914400">
                <a:defRPr/>
              </a:pPr>
              <a:r>
                <a:rPr kumimoji="0" lang="ja-JP" altLang="en-US" sz="1400" kern="0" dirty="0">
                  <a:latin typeface="Meiryo UI" panose="020B0604030504040204" pitchFamily="50" charset="-128"/>
                  <a:ea typeface="Meiryo UI" panose="020B0604030504040204" pitchFamily="50" charset="-128"/>
                  <a:cs typeface="Meiryo UI" panose="020B0604030504040204" pitchFamily="50" charset="-128"/>
                </a:rPr>
                <a:t>◇キャンプなど自然体験・スポーツ活動・科学体験活動・文化芸術活動・社会奉仕活動・</a:t>
              </a:r>
              <a:endParaRPr kumimoji="0" lang="en-US" altLang="ja-JP" sz="1400" kern="0" dirty="0">
                <a:latin typeface="Meiryo UI" panose="020B0604030504040204" pitchFamily="50" charset="-128"/>
                <a:ea typeface="Meiryo UI" panose="020B0604030504040204" pitchFamily="50" charset="-128"/>
                <a:cs typeface="Meiryo UI" panose="020B0604030504040204" pitchFamily="50" charset="-128"/>
              </a:endParaRPr>
            </a:p>
            <a:p>
              <a:pPr lvl="0" defTabSz="914400">
                <a:defRPr/>
              </a:pPr>
              <a:r>
                <a:rPr kumimoji="0" lang="ja-JP" altLang="en-US" sz="1400" kern="0" dirty="0">
                  <a:latin typeface="Meiryo UI" panose="020B0604030504040204" pitchFamily="50" charset="-128"/>
                  <a:ea typeface="Meiryo UI" panose="020B0604030504040204" pitchFamily="50" charset="-128"/>
                  <a:cs typeface="Meiryo UI" panose="020B0604030504040204" pitchFamily="50" charset="-128"/>
                </a:rPr>
                <a:t>　 職場体験などに係る費用</a:t>
              </a:r>
              <a:r>
                <a:rPr kumimoji="0" lang="en-US" altLang="ja-JP" sz="14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a:latin typeface="Meiryo UI" panose="020B0604030504040204" pitchFamily="50" charset="-128"/>
                  <a:ea typeface="Meiryo UI" panose="020B0604030504040204" pitchFamily="50" charset="-128"/>
                  <a:cs typeface="Meiryo UI" panose="020B0604030504040204" pitchFamily="50" charset="-128"/>
                </a:rPr>
                <a:t>入場料・交通費など</a:t>
              </a:r>
              <a:r>
                <a:rPr kumimoji="0" lang="en-US" altLang="ja-JP" sz="14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1" name="角丸四角形 10"/>
            <p:cNvSpPr/>
            <p:nvPr/>
          </p:nvSpPr>
          <p:spPr>
            <a:xfrm>
              <a:off x="642550" y="4168542"/>
              <a:ext cx="1767016" cy="630000"/>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子どもの生活</a:t>
              </a:r>
              <a:endParaRPr kumimoji="0" lang="en-US" altLang="ja-JP"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支援に関すること</a:t>
              </a:r>
            </a:p>
          </p:txBody>
        </p:sp>
        <p:sp>
          <p:nvSpPr>
            <p:cNvPr id="12" name="正方形/長方形 11"/>
            <p:cNvSpPr/>
            <p:nvPr/>
          </p:nvSpPr>
          <p:spPr>
            <a:xfrm>
              <a:off x="2520777" y="4168542"/>
              <a:ext cx="6215449" cy="630000"/>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r>
                <a:rPr lang="ja-JP" altLang="ja-JP" sz="1400" dirty="0">
                  <a:latin typeface="Meiryo UI" panose="020B0604030504040204" pitchFamily="50" charset="-128"/>
                  <a:ea typeface="Meiryo UI" panose="020B0604030504040204" pitchFamily="50" charset="-128"/>
                </a:rPr>
                <a:t>◇児童養護施設等で暮らす子どもへのプリペイドカードの支給</a:t>
              </a:r>
            </a:p>
            <a:p>
              <a:r>
                <a:rPr lang="ja-JP" altLang="ja-JP" sz="1400" dirty="0">
                  <a:latin typeface="Meiryo UI" panose="020B0604030504040204" pitchFamily="50" charset="-128"/>
                  <a:ea typeface="Meiryo UI" panose="020B0604030504040204" pitchFamily="50" charset="-128"/>
                </a:rPr>
                <a:t>◇児童扶養手当を受給しているひとり親世帯の子どもの自転車購入費用</a:t>
              </a:r>
              <a:endParaRPr kumimoji="0" lang="en-US" altLang="ja-JP" sz="1400" kern="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5" name="正方形/長方形 14"/>
          <p:cNvSpPr/>
          <p:nvPr/>
        </p:nvSpPr>
        <p:spPr>
          <a:xfrm>
            <a:off x="708" y="-3007"/>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子どもの貧困対策</a:t>
            </a:r>
          </a:p>
        </p:txBody>
      </p:sp>
      <p:sp>
        <p:nvSpPr>
          <p:cNvPr id="16" name="角丸四角形 15"/>
          <p:cNvSpPr/>
          <p:nvPr/>
        </p:nvSpPr>
        <p:spPr>
          <a:xfrm>
            <a:off x="60985" y="501001"/>
            <a:ext cx="9785445" cy="725272"/>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defTabSz="914400">
              <a:defRPr/>
            </a:pPr>
            <a:r>
              <a:rPr lang="ja-JP" altLang="en-US" dirty="0" smtClean="0">
                <a:solidFill>
                  <a:prstClr val="black"/>
                </a:solidFill>
                <a:latin typeface="Meiryo UI" panose="020B0604030504040204" pitchFamily="50" charset="-128"/>
                <a:ea typeface="Meiryo UI" panose="020B0604030504040204" pitchFamily="50" charset="-128"/>
              </a:rPr>
              <a:t>〇</a:t>
            </a:r>
            <a:r>
              <a:rPr kumimoji="0" lang="ja-JP" altLang="en-US" kern="0" dirty="0">
                <a:solidFill>
                  <a:prstClr val="black"/>
                </a:solidFill>
                <a:latin typeface="Meiryo UI" panose="020B0604030504040204" pitchFamily="50" charset="-128"/>
                <a:ea typeface="Meiryo UI" panose="020B0604030504040204" pitchFamily="50" charset="-128"/>
              </a:rPr>
              <a:t>親が経済的に貧困であることで、子どもの学習機会や生活体験が奪われ、将来的には子ども自身の</a:t>
            </a:r>
            <a:r>
              <a:rPr kumimoji="0" lang="ja-JP" altLang="en-US" kern="0" dirty="0" smtClean="0">
                <a:solidFill>
                  <a:prstClr val="black"/>
                </a:solidFill>
                <a:latin typeface="Meiryo UI" panose="020B0604030504040204" pitchFamily="50" charset="-128"/>
                <a:ea typeface="Meiryo UI" panose="020B0604030504040204" pitchFamily="50" charset="-128"/>
              </a:rPr>
              <a:t>経</a:t>
            </a:r>
            <a:endParaRPr kumimoji="0" lang="en-US" altLang="ja-JP" kern="0" dirty="0" smtClean="0">
              <a:solidFill>
                <a:prstClr val="black"/>
              </a:solidFill>
              <a:latin typeface="Meiryo UI" panose="020B0604030504040204" pitchFamily="50" charset="-128"/>
              <a:ea typeface="Meiryo UI" panose="020B0604030504040204" pitchFamily="50" charset="-128"/>
            </a:endParaRPr>
          </a:p>
          <a:p>
            <a:pPr lvl="0" defTabSz="914400">
              <a:defRPr/>
            </a:pPr>
            <a:r>
              <a:rPr kumimoji="0" lang="ja-JP" altLang="en-US" kern="0" dirty="0">
                <a:solidFill>
                  <a:prstClr val="black"/>
                </a:solidFill>
                <a:latin typeface="Meiryo UI" panose="020B0604030504040204" pitchFamily="50" charset="-128"/>
                <a:ea typeface="Meiryo UI" panose="020B0604030504040204" pitchFamily="50" charset="-128"/>
              </a:rPr>
              <a:t>　 </a:t>
            </a:r>
            <a:r>
              <a:rPr kumimoji="0" lang="ja-JP" altLang="en-US" kern="0" dirty="0" smtClean="0">
                <a:solidFill>
                  <a:prstClr val="black"/>
                </a:solidFill>
                <a:latin typeface="Meiryo UI" panose="020B0604030504040204" pitchFamily="50" charset="-128"/>
                <a:ea typeface="Meiryo UI" panose="020B0604030504040204" pitchFamily="50" charset="-128"/>
              </a:rPr>
              <a:t>済的</a:t>
            </a:r>
            <a:r>
              <a:rPr kumimoji="0" lang="ja-JP" altLang="en-US" kern="0" dirty="0">
                <a:solidFill>
                  <a:prstClr val="black"/>
                </a:solidFill>
                <a:latin typeface="Meiryo UI" panose="020B0604030504040204" pitchFamily="50" charset="-128"/>
                <a:ea typeface="Meiryo UI" panose="020B0604030504040204" pitchFamily="50" charset="-128"/>
              </a:rPr>
              <a:t>貧困につながるという貧困の連鎖を</a:t>
            </a:r>
            <a:r>
              <a:rPr kumimoji="0" lang="ja-JP" altLang="en-US" kern="0" dirty="0" smtClean="0">
                <a:solidFill>
                  <a:prstClr val="black"/>
                </a:solidFill>
                <a:latin typeface="Meiryo UI" panose="020B0604030504040204" pitchFamily="50" charset="-128"/>
                <a:ea typeface="Meiryo UI" panose="020B0604030504040204" pitchFamily="50" charset="-128"/>
              </a:rPr>
              <a:t>断ち切るため、子どもの貧困対策を総合的に実施。</a:t>
            </a:r>
            <a:endParaRPr kumimoji="0" lang="en-US" altLang="ja-JP" kern="0" dirty="0" smtClean="0">
              <a:solidFill>
                <a:prstClr val="black"/>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70906" y="1363225"/>
            <a:ext cx="4205300" cy="338554"/>
          </a:xfrm>
          <a:prstGeom prst="rect">
            <a:avLst/>
          </a:prstGeom>
          <a:noFill/>
          <a:ln w="1270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kern="0" dirty="0" smtClean="0">
                <a:solidFill>
                  <a:prstClr val="black"/>
                </a:solidFill>
                <a:latin typeface="Meiryo UI" panose="020B0604030504040204" pitchFamily="50" charset="-128"/>
                <a:ea typeface="Meiryo UI" panose="020B0604030504040204" pitchFamily="50" charset="-128"/>
              </a:rPr>
              <a:t>■子ども輝く未来基金の設置</a:t>
            </a:r>
            <a:endParaRPr kumimoji="0" lang="en-US" altLang="ja-JP" sz="16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83249" y="3950240"/>
            <a:ext cx="4205300" cy="338554"/>
          </a:xfrm>
          <a:prstGeom prst="rect">
            <a:avLst/>
          </a:prstGeom>
          <a:noFill/>
          <a:ln w="12700" cap="flat" cmpd="sng" algn="ctr">
            <a:noFill/>
            <a:prstDash val="solid"/>
            <a:miter lim="800000"/>
          </a:ln>
          <a:effectLst/>
        </p:spPr>
        <p:txBody>
          <a:bodyPr wrap="square" rtlCol="0">
            <a:spAutoFit/>
          </a:bodyPr>
          <a:lstStyle/>
          <a:p>
            <a:pPr lvl="0" defTabSz="914400"/>
            <a:r>
              <a:rPr kumimoji="0" lang="ja-JP" altLang="en-US" sz="1600" b="1" kern="0" dirty="0" smtClean="0">
                <a:solidFill>
                  <a:prstClr val="black"/>
                </a:solidFill>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子どもの貧困緊急対策事業費補助</a:t>
            </a:r>
            <a:r>
              <a:rPr lang="ja-JP" altLang="en-US" sz="1600" b="1" dirty="0" smtClean="0">
                <a:latin typeface="Meiryo UI" panose="020B0604030504040204" pitchFamily="50" charset="-128"/>
                <a:ea typeface="Meiryo UI" panose="020B0604030504040204" pitchFamily="50" charset="-128"/>
              </a:rPr>
              <a:t>金の創設</a:t>
            </a:r>
            <a:endParaRPr kumimoji="0" lang="en-US" altLang="ja-JP" sz="16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正方形/長方形 20"/>
          <p:cNvSpPr/>
          <p:nvPr/>
        </p:nvSpPr>
        <p:spPr>
          <a:xfrm>
            <a:off x="277599" y="1646422"/>
            <a:ext cx="8758812" cy="523220"/>
          </a:xfrm>
          <a:prstGeom prst="rect">
            <a:avLst/>
          </a:prstGeom>
        </p:spPr>
        <p:txBody>
          <a:bodyPr wrap="square">
            <a:spAutoFit/>
          </a:bodyPr>
          <a:lstStyle/>
          <a:p>
            <a:pPr defTabSz="914400"/>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行政</a:t>
            </a:r>
            <a:r>
              <a:rPr lang="ja-JP" altLang="en-US" sz="1400" dirty="0">
                <a:latin typeface="Meiryo UI" panose="020B0604030504040204" pitchFamily="50" charset="-128"/>
                <a:ea typeface="Meiryo UI" panose="020B0604030504040204" pitchFamily="50" charset="-128"/>
              </a:rPr>
              <a:t>のみならず、社会全体で取り組めるよう寄附の受け皿として「子ども輝く未来基金」を創設</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rPr>
              <a:t>)</a:t>
            </a:r>
          </a:p>
          <a:p>
            <a:pPr defTabSz="914400"/>
            <a:r>
              <a:rPr lang="ja-JP" altLang="en-US" sz="1400" dirty="0" smtClean="0">
                <a:latin typeface="Meiryo UI" panose="020B0604030504040204" pitchFamily="50" charset="-128"/>
                <a:ea typeface="Meiryo UI" panose="020B0604030504040204" pitchFamily="50" charset="-128"/>
              </a:rPr>
              <a:t>・</a:t>
            </a:r>
            <a:r>
              <a:rPr lang="zh-TW" altLang="en-US" sz="1400" dirty="0">
                <a:latin typeface="Meiryo UI" panose="020B0604030504040204" pitchFamily="50" charset="-128"/>
                <a:ea typeface="Meiryo UI" panose="020B0604030504040204" pitchFamily="50" charset="-128"/>
              </a:rPr>
              <a:t>寄附受入総額　</a:t>
            </a:r>
            <a:r>
              <a:rPr lang="zh-TW" altLang="en-US" sz="1400" b="1" dirty="0">
                <a:latin typeface="Meiryo UI" panose="020B0604030504040204" pitchFamily="50" charset="-128"/>
                <a:ea typeface="Meiryo UI" panose="020B0604030504040204" pitchFamily="50" charset="-128"/>
              </a:rPr>
              <a:t>約</a:t>
            </a:r>
            <a:r>
              <a:rPr lang="en-US" altLang="ja-JP" sz="1400" b="1" dirty="0">
                <a:latin typeface="Meiryo UI" panose="020B0604030504040204" pitchFamily="50" charset="-128"/>
                <a:ea typeface="Meiryo UI" panose="020B0604030504040204" pitchFamily="50" charset="-128"/>
              </a:rPr>
              <a:t>68,658</a:t>
            </a:r>
            <a:r>
              <a:rPr lang="zh-TW" altLang="en-US" sz="1400" b="1" dirty="0">
                <a:latin typeface="Meiryo UI" panose="020B0604030504040204" pitchFamily="50" charset="-128"/>
                <a:ea typeface="Meiryo UI" panose="020B0604030504040204" pitchFamily="50" charset="-128"/>
              </a:rPr>
              <a:t>千円</a:t>
            </a:r>
            <a:r>
              <a:rPr lang="en-US" altLang="zh-TW" sz="1400" dirty="0">
                <a:latin typeface="Meiryo UI" panose="020B0604030504040204" pitchFamily="50" charset="-128"/>
                <a:ea typeface="Meiryo UI" panose="020B0604030504040204" pitchFamily="50" charset="-128"/>
              </a:rPr>
              <a:t>(2019</a:t>
            </a:r>
            <a:r>
              <a:rPr lang="zh-TW" altLang="en-US" sz="1400" dirty="0">
                <a:latin typeface="Meiryo UI" panose="020B0604030504040204" pitchFamily="50" charset="-128"/>
                <a:ea typeface="Meiryo UI" panose="020B0604030504040204" pitchFamily="50" charset="-128"/>
              </a:rPr>
              <a:t>年</a:t>
            </a:r>
            <a:r>
              <a:rPr lang="en-US" altLang="zh-TW" sz="1400" dirty="0">
                <a:latin typeface="Meiryo UI" panose="020B0604030504040204" pitchFamily="50" charset="-128"/>
                <a:ea typeface="Meiryo UI" panose="020B0604030504040204" pitchFamily="50" charset="-128"/>
              </a:rPr>
              <a:t>5</a:t>
            </a:r>
            <a:r>
              <a:rPr lang="zh-TW" altLang="en-US" sz="1400" dirty="0">
                <a:latin typeface="Meiryo UI" panose="020B0604030504040204" pitchFamily="50" charset="-128"/>
                <a:ea typeface="Meiryo UI" panose="020B0604030504040204" pitchFamily="50" charset="-128"/>
              </a:rPr>
              <a:t>月</a:t>
            </a:r>
            <a:r>
              <a:rPr lang="ja-JP" altLang="en-US" sz="1400" dirty="0">
                <a:latin typeface="Meiryo UI" panose="020B0604030504040204" pitchFamily="50" charset="-128"/>
                <a:ea typeface="Meiryo UI" panose="020B0604030504040204" pitchFamily="50" charset="-128"/>
              </a:rPr>
              <a:t>末</a:t>
            </a:r>
            <a:r>
              <a:rPr lang="zh-TW" altLang="en-US" sz="1400" dirty="0">
                <a:latin typeface="Meiryo UI" panose="020B0604030504040204" pitchFamily="50" charset="-128"/>
                <a:ea typeface="Meiryo UI" panose="020B0604030504040204" pitchFamily="50" charset="-128"/>
              </a:rPr>
              <a:t>現在</a:t>
            </a:r>
            <a:r>
              <a:rPr lang="en-US" altLang="zh-TW" sz="1400" dirty="0">
                <a:latin typeface="Meiryo UI" panose="020B0604030504040204" pitchFamily="50" charset="-128"/>
                <a:ea typeface="Meiryo UI" panose="020B0604030504040204" pitchFamily="50" charset="-128"/>
              </a:rPr>
              <a:t>)</a:t>
            </a:r>
          </a:p>
        </p:txBody>
      </p:sp>
      <p:sp>
        <p:nvSpPr>
          <p:cNvPr id="26" name="正方形/長方形 25"/>
          <p:cNvSpPr/>
          <p:nvPr/>
        </p:nvSpPr>
        <p:spPr>
          <a:xfrm>
            <a:off x="325781" y="5130345"/>
            <a:ext cx="4037572" cy="1169551"/>
          </a:xfrm>
          <a:prstGeom prst="rect">
            <a:avLst/>
          </a:prstGeom>
        </p:spPr>
        <p:txBody>
          <a:bodyPr wrap="square">
            <a:spAutoFit/>
          </a:bodyPr>
          <a:lstStyle/>
          <a:p>
            <a:pPr defTabSz="914400"/>
            <a:r>
              <a:rPr lang="en-US" altLang="ja-JP" sz="1400" dirty="0" smtClean="0">
                <a:solidFill>
                  <a:prstClr val="black"/>
                </a:solidFill>
                <a:latin typeface="Meiryo UI" panose="020B0604030504040204" pitchFamily="50" charset="-128"/>
                <a:ea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rPr>
              <a:t>門真市への委託</a:t>
            </a:r>
            <a:r>
              <a:rPr lang="en-US" altLang="ja-JP" sz="1400" dirty="0" smtClean="0">
                <a:solidFill>
                  <a:prstClr val="black"/>
                </a:solidFill>
                <a:latin typeface="Meiryo UI" panose="020B0604030504040204" pitchFamily="50" charset="-128"/>
                <a:ea typeface="Meiryo UI" panose="020B0604030504040204" pitchFamily="50" charset="-128"/>
              </a:rPr>
              <a:t>】</a:t>
            </a:r>
          </a:p>
          <a:p>
            <a:pPr defTabSz="914400"/>
            <a:r>
              <a:rPr lang="ja-JP" altLang="en-US" sz="1400" dirty="0" smtClean="0">
                <a:solidFill>
                  <a:prstClr val="black"/>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地域の方々の協力を得て、課題を抱えた子どもや保護者を早い段階で発見し、支援につなぎ見守るシステムをモデル的に構築</a:t>
            </a:r>
            <a:r>
              <a:rPr lang="ja-JP" altLang="en-US" sz="1400" dirty="0" smtClean="0">
                <a:latin typeface="Meiryo UI" panose="020B0604030504040204" pitchFamily="50" charset="-128"/>
                <a:ea typeface="Meiryo UI" panose="020B0604030504040204" pitchFamily="50" charset="-128"/>
              </a:rPr>
              <a:t>。（</a:t>
            </a:r>
            <a:r>
              <a:rPr lang="en-US" altLang="ja-JP" sz="1400" dirty="0" smtClean="0">
                <a:solidFill>
                  <a:prstClr val="black"/>
                </a:solidFill>
                <a:latin typeface="Meiryo UI" panose="020B0604030504040204" pitchFamily="50" charset="-128"/>
                <a:ea typeface="Meiryo UI" panose="020B0604030504040204" pitchFamily="50" charset="-128"/>
              </a:rPr>
              <a:t>2017</a:t>
            </a:r>
            <a:r>
              <a:rPr lang="ja-JP" altLang="en-US" sz="1400" dirty="0" smtClean="0">
                <a:solidFill>
                  <a:prstClr val="black"/>
                </a:solidFill>
                <a:latin typeface="Meiryo UI" panose="020B0604030504040204" pitchFamily="50" charset="-128"/>
                <a:ea typeface="Meiryo UI" panose="020B0604030504040204" pitchFamily="50" charset="-128"/>
              </a:rPr>
              <a:t>年</a:t>
            </a:r>
            <a:r>
              <a:rPr lang="en-US" altLang="ja-JP" sz="1400" dirty="0" smtClean="0">
                <a:solidFill>
                  <a:prstClr val="black"/>
                </a:solidFill>
                <a:latin typeface="Meiryo UI" panose="020B0604030504040204" pitchFamily="50" charset="-128"/>
                <a:ea typeface="Meiryo UI" panose="020B0604030504040204" pitchFamily="50" charset="-128"/>
              </a:rPr>
              <a:t>10</a:t>
            </a:r>
            <a:r>
              <a:rPr lang="ja-JP" altLang="en-US" sz="1400" dirty="0" smtClean="0">
                <a:solidFill>
                  <a:prstClr val="black"/>
                </a:solidFill>
                <a:latin typeface="Meiryo UI" panose="020B0604030504040204" pitchFamily="50" charset="-128"/>
                <a:ea typeface="Meiryo UI" panose="020B0604030504040204" pitchFamily="50" charset="-128"/>
              </a:rPr>
              <a:t>月～</a:t>
            </a:r>
            <a:r>
              <a:rPr lang="en-US" altLang="ja-JP" sz="1400" dirty="0" smtClean="0">
                <a:solidFill>
                  <a:prstClr val="black"/>
                </a:solidFill>
                <a:latin typeface="Meiryo UI" panose="020B0604030504040204" pitchFamily="50" charset="-128"/>
                <a:ea typeface="Meiryo UI" panose="020B0604030504040204" pitchFamily="50" charset="-128"/>
              </a:rPr>
              <a:t>2018</a:t>
            </a:r>
            <a:r>
              <a:rPr lang="ja-JP" altLang="en-US" sz="1400" dirty="0" smtClean="0">
                <a:solidFill>
                  <a:prstClr val="black"/>
                </a:solidFill>
                <a:latin typeface="Meiryo UI" panose="020B0604030504040204" pitchFamily="50" charset="-128"/>
                <a:ea typeface="Meiryo UI" panose="020B0604030504040204" pitchFamily="50" charset="-128"/>
              </a:rPr>
              <a:t>年</a:t>
            </a:r>
            <a:r>
              <a:rPr lang="en-US" altLang="ja-JP" sz="1400" dirty="0" smtClean="0">
                <a:solidFill>
                  <a:prstClr val="black"/>
                </a:solidFill>
                <a:latin typeface="Meiryo UI" panose="020B0604030504040204" pitchFamily="50" charset="-128"/>
                <a:ea typeface="Meiryo UI" panose="020B0604030504040204" pitchFamily="50" charset="-128"/>
              </a:rPr>
              <a:t>7</a:t>
            </a:r>
            <a:r>
              <a:rPr lang="ja-JP" altLang="en-US" sz="1400" dirty="0" smtClean="0">
                <a:solidFill>
                  <a:prstClr val="black"/>
                </a:solidFill>
                <a:latin typeface="Meiryo UI" panose="020B0604030504040204" pitchFamily="50" charset="-128"/>
                <a:ea typeface="Meiryo UI" panose="020B0604030504040204" pitchFamily="50" charset="-128"/>
              </a:rPr>
              <a:t>月実施）</a:t>
            </a:r>
            <a:endParaRPr lang="en-US" altLang="ja-JP" sz="1400" dirty="0" smtClean="0">
              <a:solidFill>
                <a:prstClr val="black"/>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83249" y="4793436"/>
            <a:ext cx="4205300" cy="338554"/>
          </a:xfrm>
          <a:prstGeom prst="rect">
            <a:avLst/>
          </a:prstGeom>
          <a:noFill/>
          <a:ln w="12700" cap="flat" cmpd="sng" algn="ctr">
            <a:noFill/>
            <a:prstDash val="solid"/>
            <a:miter lim="800000"/>
          </a:ln>
          <a:effectLst/>
        </p:spPr>
        <p:txBody>
          <a:bodyPr wrap="square" rtlCol="0">
            <a:spAutoFit/>
          </a:bodyPr>
          <a:lstStyle/>
          <a:p>
            <a:pPr lvl="0" defTabSz="914400"/>
            <a:r>
              <a:rPr kumimoji="0" lang="ja-JP" altLang="en-US" sz="1600" b="1" kern="0" dirty="0" smtClean="0">
                <a:solidFill>
                  <a:prstClr val="black"/>
                </a:solidFill>
                <a:latin typeface="Meiryo UI" panose="020B0604030504040204" pitchFamily="50" charset="-128"/>
                <a:ea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rPr>
              <a:t>子どもの未来応援ネットワークモデル事業</a:t>
            </a:r>
            <a:endParaRPr kumimoji="0" lang="en-US" altLang="ja-JP" sz="16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9" name="スライド番号プレースホルダー 1"/>
          <p:cNvSpPr txBox="1">
            <a:spLocks/>
          </p:cNvSpPr>
          <p:nvPr/>
        </p:nvSpPr>
        <p:spPr>
          <a:xfrm>
            <a:off x="9435586" y="6551264"/>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50</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3"/>
          <a:stretch>
            <a:fillRect/>
          </a:stretch>
        </p:blipFill>
        <p:spPr>
          <a:xfrm>
            <a:off x="4587071" y="4800600"/>
            <a:ext cx="4693920" cy="2057400"/>
          </a:xfrm>
          <a:prstGeom prst="rect">
            <a:avLst/>
          </a:prstGeom>
        </p:spPr>
      </p:pic>
    </p:spTree>
    <p:extLst>
      <p:ext uri="{BB962C8B-B14F-4D97-AF65-F5344CB8AC3E}">
        <p14:creationId xmlns:p14="http://schemas.microsoft.com/office/powerpoint/2010/main" val="998808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08" y="-3007"/>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治安対策</a:t>
            </a:r>
          </a:p>
        </p:txBody>
      </p:sp>
      <p:sp>
        <p:nvSpPr>
          <p:cNvPr id="4" name="角丸四角形 3"/>
          <p:cNvSpPr/>
          <p:nvPr/>
        </p:nvSpPr>
        <p:spPr>
          <a:xfrm>
            <a:off x="60985" y="501001"/>
            <a:ext cx="9785445" cy="824808"/>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4625" lvl="0" indent="-174625" defTabSz="914400">
              <a:defRPr/>
            </a:pPr>
            <a:r>
              <a:rPr lang="ja-JP" altLang="en-US" dirty="0" smtClean="0">
                <a:solidFill>
                  <a:prstClr val="black"/>
                </a:solidFill>
                <a:latin typeface="Meiryo UI" panose="020B0604030504040204" pitchFamily="50" charset="-128"/>
                <a:ea typeface="Meiryo UI" panose="020B0604030504040204" pitchFamily="50" charset="-128"/>
              </a:rPr>
              <a:t>〇全刑法犯の認知件数は、オール大阪の体制で安全なまちづくりに取り組んできた結果、</a:t>
            </a:r>
            <a:r>
              <a:rPr lang="en-US" altLang="ja-JP" dirty="0" smtClean="0">
                <a:solidFill>
                  <a:prstClr val="black"/>
                </a:solidFill>
                <a:latin typeface="Meiryo UI" panose="020B0604030504040204" pitchFamily="50" charset="-128"/>
                <a:ea typeface="Meiryo UI" panose="020B0604030504040204" pitchFamily="50" charset="-128"/>
              </a:rPr>
              <a:t>2018</a:t>
            </a:r>
            <a:r>
              <a:rPr lang="ja-JP" altLang="en-US" dirty="0" smtClean="0">
                <a:solidFill>
                  <a:prstClr val="black"/>
                </a:solidFill>
                <a:latin typeface="Meiryo UI" panose="020B0604030504040204" pitchFamily="50" charset="-128"/>
                <a:ea typeface="Meiryo UI" panose="020B0604030504040204" pitchFamily="50" charset="-128"/>
              </a:rPr>
              <a:t>年度は、過去最少を記録し、ピーク時（</a:t>
            </a:r>
            <a:r>
              <a:rPr lang="en-US" altLang="ja-JP" dirty="0" smtClean="0">
                <a:solidFill>
                  <a:prstClr val="black"/>
                </a:solidFill>
                <a:latin typeface="Meiryo UI" panose="020B0604030504040204" pitchFamily="50" charset="-128"/>
                <a:ea typeface="Meiryo UI" panose="020B0604030504040204" pitchFamily="50" charset="-128"/>
              </a:rPr>
              <a:t>200</a:t>
            </a:r>
            <a:r>
              <a:rPr lang="ja-JP" altLang="en-US" dirty="0" smtClean="0">
                <a:solidFill>
                  <a:prstClr val="black"/>
                </a:solidFill>
                <a:latin typeface="Meiryo UI" panose="020B0604030504040204" pitchFamily="50" charset="-128"/>
                <a:ea typeface="Meiryo UI" panose="020B0604030504040204" pitchFamily="50" charset="-128"/>
              </a:rPr>
              <a:t>１年）から約７割減少。</a:t>
            </a:r>
            <a:endParaRPr kumimoji="0" lang="ja-JP" altLang="en-US" kern="0" dirty="0">
              <a:solidFill>
                <a:prstClr val="black"/>
              </a:solidFill>
              <a:latin typeface="Meiryo UI" panose="020B0604030504040204" pitchFamily="50" charset="-128"/>
              <a:ea typeface="Meiryo UI" panose="020B0604030504040204" pitchFamily="50" charset="-128"/>
            </a:endParaRPr>
          </a:p>
        </p:txBody>
      </p:sp>
      <p:sp>
        <p:nvSpPr>
          <p:cNvPr id="28" name="スライド番号プレースホルダー 1"/>
          <p:cNvSpPr txBox="1">
            <a:spLocks/>
          </p:cNvSpPr>
          <p:nvPr/>
        </p:nvSpPr>
        <p:spPr>
          <a:xfrm>
            <a:off x="9435586" y="6551264"/>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51</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pic>
        <p:nvPicPr>
          <p:cNvPr id="6" name="図 5"/>
          <p:cNvPicPr>
            <a:picLocks noChangeAspect="1"/>
          </p:cNvPicPr>
          <p:nvPr/>
        </p:nvPicPr>
        <p:blipFill>
          <a:blip r:embed="rId2"/>
          <a:stretch>
            <a:fillRect/>
          </a:stretch>
        </p:blipFill>
        <p:spPr>
          <a:xfrm>
            <a:off x="776536" y="1397817"/>
            <a:ext cx="8208912" cy="5321640"/>
          </a:xfrm>
          <a:prstGeom prst="rect">
            <a:avLst/>
          </a:prstGeom>
        </p:spPr>
      </p:pic>
    </p:spTree>
    <p:extLst>
      <p:ext uri="{BB962C8B-B14F-4D97-AF65-F5344CB8AC3E}">
        <p14:creationId xmlns:p14="http://schemas.microsoft.com/office/powerpoint/2010/main" val="187723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1046" y="1155774"/>
            <a:ext cx="9705528" cy="5401479"/>
          </a:xfrm>
          <a:prstGeom prst="rect">
            <a:avLst/>
          </a:prstGeom>
          <a:solidFill>
            <a:schemeClr val="accent1">
              <a:lumMod val="20000"/>
              <a:lumOff val="80000"/>
            </a:schemeClr>
          </a:solidFill>
          <a:ln>
            <a:noFill/>
          </a:ln>
        </p:spPr>
        <p:txBody>
          <a:bodyPr wrap="square" rtlCol="0">
            <a:spAutoFit/>
          </a:bodyPr>
          <a:lstStyle/>
          <a:p>
            <a:pPr marL="268288" indent="-268288" defTabSz="457200">
              <a:lnSpc>
                <a:spcPts val="2300"/>
              </a:lnSpc>
            </a:pPr>
            <a:r>
              <a:rPr lang="en-US" altLang="ja-JP" b="1" dirty="0">
                <a:solidFill>
                  <a:prstClr val="black"/>
                </a:solidFill>
                <a:latin typeface="Meiryo UI" panose="020B0604030504040204" pitchFamily="50" charset="-128"/>
                <a:ea typeface="Meiryo UI" panose="020B0604030504040204" pitchFamily="50" charset="-128"/>
              </a:rPr>
              <a:t>【</a:t>
            </a:r>
            <a:r>
              <a:rPr lang="en-US" altLang="ja-JP" b="1" dirty="0" smtClean="0">
                <a:solidFill>
                  <a:prstClr val="black"/>
                </a:solidFill>
                <a:latin typeface="Meiryo UI" panose="020B0604030504040204" pitchFamily="50" charset="-128"/>
                <a:ea typeface="Meiryo UI" panose="020B0604030504040204" pitchFamily="50" charset="-128"/>
              </a:rPr>
              <a:t>2050</a:t>
            </a:r>
            <a:r>
              <a:rPr lang="ja-JP" altLang="en-US" b="1" dirty="0">
                <a:solidFill>
                  <a:prstClr val="black"/>
                </a:solidFill>
                <a:latin typeface="Meiryo UI" panose="020B0604030504040204" pitchFamily="50" charset="-128"/>
                <a:ea typeface="Meiryo UI" panose="020B0604030504040204" pitchFamily="50" charset="-128"/>
              </a:rPr>
              <a:t>年に設定する</a:t>
            </a:r>
            <a:r>
              <a:rPr lang="ja-JP" altLang="en-US" b="1" dirty="0" smtClean="0">
                <a:solidFill>
                  <a:prstClr val="black"/>
                </a:solidFill>
                <a:latin typeface="Meiryo UI" panose="020B0604030504040204" pitchFamily="50" charset="-128"/>
                <a:ea typeface="Meiryo UI" panose="020B0604030504040204" pitchFamily="50" charset="-128"/>
              </a:rPr>
              <a:t>理由</a:t>
            </a:r>
            <a:r>
              <a:rPr lang="en-US" altLang="ja-JP" b="1" dirty="0">
                <a:solidFill>
                  <a:prstClr val="black"/>
                </a:solidFill>
                <a:latin typeface="Meiryo UI" panose="020B0604030504040204" pitchFamily="50" charset="-128"/>
                <a:ea typeface="Meiryo UI" panose="020B0604030504040204" pitchFamily="50" charset="-128"/>
              </a:rPr>
              <a:t>】</a:t>
            </a:r>
          </a:p>
          <a:p>
            <a:pPr marL="268288" indent="-268288" defTabSz="457200">
              <a:lnSpc>
                <a:spcPts val="2300"/>
              </a:lnSpc>
            </a:pPr>
            <a:endParaRPr lang="en-US" altLang="ja-JP" dirty="0" smtClean="0">
              <a:solidFill>
                <a:prstClr val="black"/>
              </a:solidFill>
              <a:latin typeface="Meiryo UI" panose="020B0604030504040204" pitchFamily="50" charset="-128"/>
              <a:ea typeface="Meiryo UI" panose="020B0604030504040204" pitchFamily="50" charset="-128"/>
            </a:endParaRPr>
          </a:p>
          <a:p>
            <a:pPr marL="363538" indent="-363538" defTabSz="457200">
              <a:lnSpc>
                <a:spcPts val="2300"/>
              </a:lnSpc>
            </a:pPr>
            <a:r>
              <a:rPr lang="ja-JP" altLang="en-US" dirty="0" smtClean="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①</a:t>
            </a:r>
            <a:r>
              <a:rPr lang="en-US" altLang="ja-JP" b="1" dirty="0">
                <a:solidFill>
                  <a:prstClr val="black"/>
                </a:solidFill>
                <a:latin typeface="Meiryo UI" panose="020B0604030504040204" pitchFamily="50" charset="-128"/>
                <a:ea typeface="Meiryo UI" panose="020B0604030504040204" pitchFamily="50" charset="-128"/>
              </a:rPr>
              <a:t>SDG</a:t>
            </a:r>
            <a:r>
              <a:rPr lang="ja-JP" altLang="en-US" b="1" dirty="0" err="1">
                <a:solidFill>
                  <a:prstClr val="black"/>
                </a:solidFill>
                <a:latin typeface="Meiryo UI" panose="020B0604030504040204" pitchFamily="50" charset="-128"/>
                <a:ea typeface="Meiryo UI" panose="020B0604030504040204" pitchFamily="50" charset="-128"/>
              </a:rPr>
              <a:t>ｓ</a:t>
            </a:r>
            <a:r>
              <a:rPr lang="ja-JP" altLang="en-US" b="1" dirty="0">
                <a:solidFill>
                  <a:prstClr val="black"/>
                </a:solidFill>
                <a:latin typeface="Meiryo UI" panose="020B0604030504040204" pitchFamily="50" charset="-128"/>
                <a:ea typeface="Meiryo UI" panose="020B0604030504040204" pitchFamily="50" charset="-128"/>
              </a:rPr>
              <a:t>の目標</a:t>
            </a:r>
            <a:r>
              <a:rPr lang="ja-JP" altLang="en-US" b="1" dirty="0" smtClean="0">
                <a:solidFill>
                  <a:prstClr val="black"/>
                </a:solidFill>
                <a:latin typeface="Meiryo UI" panose="020B0604030504040204" pitchFamily="50" charset="-128"/>
                <a:ea typeface="Meiryo UI" panose="020B0604030504040204" pitchFamily="50" charset="-128"/>
              </a:rPr>
              <a:t>達成の年である「</a:t>
            </a:r>
            <a:r>
              <a:rPr lang="en-US" altLang="ja-JP" b="1" dirty="0" smtClean="0">
                <a:solidFill>
                  <a:prstClr val="black"/>
                </a:solidFill>
                <a:latin typeface="Meiryo UI" panose="020B0604030504040204" pitchFamily="50" charset="-128"/>
                <a:ea typeface="Meiryo UI" panose="020B0604030504040204" pitchFamily="50" charset="-128"/>
              </a:rPr>
              <a:t>2030</a:t>
            </a:r>
            <a:r>
              <a:rPr lang="ja-JP" altLang="en-US" b="1" dirty="0" smtClean="0">
                <a:solidFill>
                  <a:prstClr val="black"/>
                </a:solidFill>
                <a:latin typeface="Meiryo UI" panose="020B0604030504040204" pitchFamily="50" charset="-128"/>
                <a:ea typeface="Meiryo UI" panose="020B0604030504040204" pitchFamily="50" charset="-128"/>
              </a:rPr>
              <a:t>年」、そして日本の高齢者人口がピークを迎える「</a:t>
            </a:r>
            <a:r>
              <a:rPr lang="en-US" altLang="ja-JP" b="1" dirty="0" smtClean="0">
                <a:solidFill>
                  <a:prstClr val="black"/>
                </a:solidFill>
                <a:latin typeface="Meiryo UI" panose="020B0604030504040204" pitchFamily="50" charset="-128"/>
                <a:ea typeface="Meiryo UI" panose="020B0604030504040204" pitchFamily="50" charset="-128"/>
              </a:rPr>
              <a:t>2040</a:t>
            </a:r>
            <a:r>
              <a:rPr lang="ja-JP" altLang="en-US" b="1" dirty="0" smtClean="0">
                <a:solidFill>
                  <a:prstClr val="black"/>
                </a:solidFill>
                <a:latin typeface="Meiryo UI" panose="020B0604030504040204" pitchFamily="50" charset="-128"/>
                <a:ea typeface="Meiryo UI" panose="020B0604030504040204" pitchFamily="50" charset="-128"/>
              </a:rPr>
              <a:t>年」のその先の将来を見据える。</a:t>
            </a:r>
            <a:endParaRPr lang="en-US" altLang="ja-JP" b="1" dirty="0">
              <a:solidFill>
                <a:prstClr val="black"/>
              </a:solidFill>
              <a:latin typeface="Meiryo UI" panose="020B0604030504040204" pitchFamily="50" charset="-128"/>
              <a:ea typeface="Meiryo UI" panose="020B0604030504040204" pitchFamily="50" charset="-128"/>
            </a:endParaRPr>
          </a:p>
          <a:p>
            <a:pPr marL="268288" indent="-268288" defTabSz="457200">
              <a:lnSpc>
                <a:spcPts val="2300"/>
              </a:lnSpc>
            </a:pPr>
            <a:r>
              <a:rPr lang="ja-JP" altLang="en-US" dirty="0" smtClean="0">
                <a:solidFill>
                  <a:prstClr val="black"/>
                </a:solidFill>
                <a:latin typeface="Meiryo UI" panose="020B0604030504040204" pitchFamily="50" charset="-128"/>
                <a:ea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rPr>
              <a:t>2050</a:t>
            </a:r>
            <a:r>
              <a:rPr lang="ja-JP" altLang="en-US" dirty="0">
                <a:solidFill>
                  <a:prstClr val="black"/>
                </a:solidFill>
                <a:latin typeface="Meiryo UI" panose="020B0604030504040204" pitchFamily="50" charset="-128"/>
                <a:ea typeface="Meiryo UI" panose="020B0604030504040204" pitchFamily="50" charset="-128"/>
              </a:rPr>
              <a:t>年には、日本全体人口が約１億人にまで減少。大阪府の人口も約</a:t>
            </a:r>
            <a:r>
              <a:rPr lang="en-US" altLang="ja-JP" dirty="0">
                <a:solidFill>
                  <a:prstClr val="black"/>
                </a:solidFill>
                <a:latin typeface="Meiryo UI" panose="020B0604030504040204" pitchFamily="50" charset="-128"/>
                <a:ea typeface="Meiryo UI" panose="020B0604030504040204" pitchFamily="50" charset="-128"/>
              </a:rPr>
              <a:t>720</a:t>
            </a:r>
            <a:r>
              <a:rPr lang="ja-JP" altLang="en-US" dirty="0">
                <a:solidFill>
                  <a:prstClr val="black"/>
                </a:solidFill>
                <a:latin typeface="Meiryo UI" panose="020B0604030504040204" pitchFamily="50" charset="-128"/>
                <a:ea typeface="Meiryo UI" panose="020B0604030504040204" pitchFamily="50" charset="-128"/>
              </a:rPr>
              <a:t>万人まで減少。</a:t>
            </a:r>
            <a:endParaRPr lang="en-US" altLang="ja-JP" dirty="0">
              <a:solidFill>
                <a:prstClr val="black"/>
              </a:solidFill>
              <a:latin typeface="Meiryo UI" panose="020B0604030504040204" pitchFamily="50" charset="-128"/>
              <a:ea typeface="Meiryo UI" panose="020B0604030504040204" pitchFamily="50" charset="-128"/>
            </a:endParaRPr>
          </a:p>
          <a:p>
            <a:pPr marL="268288" indent="-268288" defTabSz="457200">
              <a:lnSpc>
                <a:spcPts val="2300"/>
              </a:lnSpc>
            </a:pPr>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・生産</a:t>
            </a:r>
            <a:r>
              <a:rPr lang="ja-JP" altLang="en-US" dirty="0">
                <a:solidFill>
                  <a:prstClr val="black"/>
                </a:solidFill>
                <a:latin typeface="Meiryo UI" panose="020B0604030504040204" pitchFamily="50" charset="-128"/>
                <a:ea typeface="Meiryo UI" panose="020B0604030504040204" pitchFamily="50" charset="-128"/>
              </a:rPr>
              <a:t>年齢人口が減少する一方で、高齢化がさらに進展（日本：</a:t>
            </a:r>
            <a:r>
              <a:rPr lang="en-US" altLang="ja-JP" dirty="0">
                <a:solidFill>
                  <a:prstClr val="black"/>
                </a:solidFill>
                <a:latin typeface="Meiryo UI" panose="020B0604030504040204" pitchFamily="50" charset="-128"/>
                <a:ea typeface="Meiryo UI" panose="020B0604030504040204" pitchFamily="50" charset="-128"/>
              </a:rPr>
              <a:t>37.7%</a:t>
            </a:r>
            <a:r>
              <a:rPr lang="ja-JP" altLang="en-US" dirty="0">
                <a:solidFill>
                  <a:prstClr val="black"/>
                </a:solidFill>
                <a:latin typeface="Meiryo UI" panose="020B0604030504040204" pitchFamily="50" charset="-128"/>
                <a:ea typeface="Meiryo UI" panose="020B0604030504040204" pitchFamily="50" charset="-128"/>
              </a:rPr>
              <a:t>　大阪：</a:t>
            </a:r>
            <a:r>
              <a:rPr lang="en-US" altLang="ja-JP" dirty="0">
                <a:solidFill>
                  <a:prstClr val="black"/>
                </a:solidFill>
                <a:latin typeface="Meiryo UI" panose="020B0604030504040204" pitchFamily="50" charset="-128"/>
                <a:ea typeface="Meiryo UI" panose="020B0604030504040204" pitchFamily="50" charset="-128"/>
              </a:rPr>
              <a:t>37.2%</a:t>
            </a:r>
            <a:r>
              <a:rPr lang="ja-JP" altLang="en-US" dirty="0">
                <a:solidFill>
                  <a:prstClr val="black"/>
                </a:solidFill>
                <a:latin typeface="Meiryo UI" panose="020B0604030504040204" pitchFamily="50" charset="-128"/>
                <a:ea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endParaRPr>
          </a:p>
          <a:p>
            <a:pPr marL="268288" indent="-268288" defTabSz="457200">
              <a:lnSpc>
                <a:spcPts val="2300"/>
              </a:lnSpc>
            </a:pPr>
            <a:r>
              <a:rPr lang="ja-JP" altLang="en-US" dirty="0" smtClean="0">
                <a:solidFill>
                  <a:prstClr val="black"/>
                </a:solidFill>
                <a:latin typeface="Meiryo UI" panose="020B0604030504040204" pitchFamily="50" charset="-128"/>
                <a:ea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rPr>
              <a:t>データの詳細は後述</a:t>
            </a:r>
            <a:endParaRPr lang="en-US" altLang="ja-JP" dirty="0" smtClean="0">
              <a:solidFill>
                <a:prstClr val="black"/>
              </a:solidFill>
              <a:latin typeface="Meiryo UI" panose="020B0604030504040204" pitchFamily="50" charset="-128"/>
              <a:ea typeface="Meiryo UI" panose="020B0604030504040204" pitchFamily="50" charset="-128"/>
            </a:endParaRPr>
          </a:p>
          <a:p>
            <a:pPr marL="268288" indent="-268288" defTabSz="457200">
              <a:lnSpc>
                <a:spcPts val="2300"/>
              </a:lnSpc>
            </a:pPr>
            <a:endParaRPr lang="en-US" altLang="ja-JP" dirty="0" smtClean="0">
              <a:solidFill>
                <a:prstClr val="black"/>
              </a:solidFill>
              <a:latin typeface="Meiryo UI" panose="020B0604030504040204" pitchFamily="50" charset="-128"/>
              <a:ea typeface="Meiryo UI" panose="020B0604030504040204" pitchFamily="50" charset="-128"/>
            </a:endParaRPr>
          </a:p>
          <a:p>
            <a:pPr marL="363538" indent="-363538" defTabSz="457200">
              <a:lnSpc>
                <a:spcPts val="2300"/>
              </a:lnSpc>
            </a:pPr>
            <a:r>
              <a:rPr lang="ja-JP" altLang="en-US"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②</a:t>
            </a:r>
            <a:r>
              <a:rPr lang="en-US" altLang="ja-JP" b="1" dirty="0" smtClean="0">
                <a:solidFill>
                  <a:prstClr val="black"/>
                </a:solidFill>
                <a:latin typeface="Meiryo UI" panose="020B0604030504040204" pitchFamily="50" charset="-128"/>
                <a:ea typeface="Meiryo UI" panose="020B0604030504040204" pitchFamily="50" charset="-128"/>
              </a:rPr>
              <a:t>2025</a:t>
            </a:r>
            <a:r>
              <a:rPr lang="ja-JP" altLang="en-US" b="1" dirty="0">
                <a:solidFill>
                  <a:prstClr val="black"/>
                </a:solidFill>
                <a:latin typeface="Meiryo UI" panose="020B0604030504040204" pitchFamily="50" charset="-128"/>
                <a:ea typeface="Meiryo UI" panose="020B0604030504040204" pitchFamily="50" charset="-128"/>
              </a:rPr>
              <a:t>年の万博に参加</a:t>
            </a:r>
            <a:r>
              <a:rPr lang="ja-JP" altLang="en-US" b="1" dirty="0" smtClean="0">
                <a:solidFill>
                  <a:prstClr val="black"/>
                </a:solidFill>
                <a:latin typeface="Meiryo UI" panose="020B0604030504040204" pitchFamily="50" charset="-128"/>
                <a:ea typeface="Meiryo UI" panose="020B0604030504040204" pitchFamily="50" charset="-128"/>
              </a:rPr>
              <a:t>した子どもや若者</a:t>
            </a:r>
            <a:r>
              <a:rPr lang="ja-JP" altLang="en-US" b="1" dirty="0">
                <a:solidFill>
                  <a:prstClr val="black"/>
                </a:solidFill>
                <a:latin typeface="Meiryo UI" panose="020B0604030504040204" pitchFamily="50" charset="-128"/>
                <a:ea typeface="Meiryo UI" panose="020B0604030504040204" pitchFamily="50" charset="-128"/>
              </a:rPr>
              <a:t>たちが、社会の担い手（</a:t>
            </a:r>
            <a:r>
              <a:rPr lang="en-US" altLang="ja-JP" b="1" dirty="0">
                <a:solidFill>
                  <a:prstClr val="black"/>
                </a:solidFill>
                <a:latin typeface="Meiryo UI" panose="020B0604030504040204" pitchFamily="50" charset="-128"/>
                <a:ea typeface="Meiryo UI" panose="020B0604030504040204" pitchFamily="50" charset="-128"/>
              </a:rPr>
              <a:t>30</a:t>
            </a:r>
            <a:r>
              <a:rPr lang="ja-JP" altLang="en-US" b="1" dirty="0">
                <a:solidFill>
                  <a:prstClr val="black"/>
                </a:solidFill>
                <a:latin typeface="Meiryo UI" panose="020B0604030504040204" pitchFamily="50" charset="-128"/>
                <a:ea typeface="Meiryo UI" panose="020B0604030504040204" pitchFamily="50" charset="-128"/>
              </a:rPr>
              <a:t>代</a:t>
            </a:r>
            <a:r>
              <a:rPr lang="en-US" altLang="ja-JP" b="1" dirty="0">
                <a:solidFill>
                  <a:prstClr val="black"/>
                </a:solidFill>
                <a:latin typeface="Meiryo UI" panose="020B0604030504040204" pitchFamily="50" charset="-128"/>
                <a:ea typeface="Meiryo UI" panose="020B0604030504040204" pitchFamily="50" charset="-128"/>
              </a:rPr>
              <a:t>〜40</a:t>
            </a:r>
            <a:r>
              <a:rPr lang="ja-JP" altLang="en-US" b="1" dirty="0">
                <a:solidFill>
                  <a:prstClr val="black"/>
                </a:solidFill>
                <a:latin typeface="Meiryo UI" panose="020B0604030504040204" pitchFamily="50" charset="-128"/>
                <a:ea typeface="Meiryo UI" panose="020B0604030504040204" pitchFamily="50" charset="-128"/>
              </a:rPr>
              <a:t>代）として活躍している次の時代が</a:t>
            </a:r>
            <a:r>
              <a:rPr lang="en-US" altLang="ja-JP" b="1" dirty="0">
                <a:solidFill>
                  <a:prstClr val="black"/>
                </a:solidFill>
                <a:latin typeface="Meiryo UI" panose="020B0604030504040204" pitchFamily="50" charset="-128"/>
                <a:ea typeface="Meiryo UI" panose="020B0604030504040204" pitchFamily="50" charset="-128"/>
              </a:rPr>
              <a:t>2050</a:t>
            </a:r>
            <a:r>
              <a:rPr lang="ja-JP" altLang="en-US" b="1" dirty="0">
                <a:solidFill>
                  <a:prstClr val="black"/>
                </a:solidFill>
                <a:latin typeface="Meiryo UI" panose="020B0604030504040204" pitchFamily="50" charset="-128"/>
                <a:ea typeface="Meiryo UI" panose="020B0604030504040204" pitchFamily="50" charset="-128"/>
              </a:rPr>
              <a:t>年</a:t>
            </a:r>
            <a:r>
              <a:rPr lang="ja-JP" altLang="en-US" b="1" dirty="0" smtClean="0">
                <a:solidFill>
                  <a:prstClr val="black"/>
                </a:solidFill>
                <a:latin typeface="Meiryo UI" panose="020B0604030504040204" pitchFamily="50" charset="-128"/>
                <a:ea typeface="Meiryo UI" panose="020B0604030504040204" pitchFamily="50" charset="-128"/>
              </a:rPr>
              <a:t>。</a:t>
            </a:r>
            <a:endParaRPr lang="en-US" altLang="ja-JP" b="1" dirty="0" smtClean="0">
              <a:solidFill>
                <a:prstClr val="black"/>
              </a:solidFill>
              <a:latin typeface="Meiryo UI" panose="020B0604030504040204" pitchFamily="50" charset="-128"/>
              <a:ea typeface="Meiryo UI" panose="020B0604030504040204" pitchFamily="50" charset="-128"/>
            </a:endParaRPr>
          </a:p>
          <a:p>
            <a:pPr marL="268288" indent="-268288" defTabSz="457200">
              <a:lnSpc>
                <a:spcPts val="2300"/>
              </a:lnSpc>
            </a:pPr>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rPr>
              <a:t>1970</a:t>
            </a:r>
            <a:r>
              <a:rPr lang="ja-JP" altLang="en-US" dirty="0">
                <a:solidFill>
                  <a:prstClr val="black"/>
                </a:solidFill>
                <a:latin typeface="Meiryo UI" panose="020B0604030504040204" pitchFamily="50" charset="-128"/>
                <a:ea typeface="Meiryo UI" panose="020B0604030504040204" pitchFamily="50" charset="-128"/>
              </a:rPr>
              <a:t>年万博では、</a:t>
            </a:r>
            <a:r>
              <a:rPr lang="en-US" altLang="ja-JP" dirty="0">
                <a:solidFill>
                  <a:prstClr val="black"/>
                </a:solidFill>
                <a:latin typeface="Meiryo UI" panose="020B0604030504040204" pitchFamily="50" charset="-128"/>
                <a:ea typeface="Meiryo UI" panose="020B0604030504040204" pitchFamily="50" charset="-128"/>
              </a:rPr>
              <a:t>21</a:t>
            </a:r>
            <a:r>
              <a:rPr lang="ja-JP" altLang="en-US" dirty="0">
                <a:solidFill>
                  <a:prstClr val="black"/>
                </a:solidFill>
                <a:latin typeface="Meiryo UI" panose="020B0604030504040204" pitchFamily="50" charset="-128"/>
                <a:ea typeface="Meiryo UI" panose="020B0604030504040204" pitchFamily="50" charset="-128"/>
              </a:rPr>
              <a:t>世紀（約</a:t>
            </a:r>
            <a:r>
              <a:rPr lang="en-US" altLang="ja-JP" dirty="0">
                <a:solidFill>
                  <a:prstClr val="black"/>
                </a:solidFill>
                <a:latin typeface="Meiryo UI" panose="020B0604030504040204" pitchFamily="50" charset="-128"/>
                <a:ea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rPr>
              <a:t>年後）の未来社会が体感できる技術等を世界に発信。）</a:t>
            </a:r>
            <a:endParaRPr lang="en-US" altLang="ja-JP" dirty="0">
              <a:solidFill>
                <a:prstClr val="black"/>
              </a:solidFill>
              <a:latin typeface="Meiryo UI" panose="020B0604030504040204" pitchFamily="50" charset="-128"/>
              <a:ea typeface="Meiryo UI" panose="020B0604030504040204" pitchFamily="50" charset="-128"/>
            </a:endParaRPr>
          </a:p>
          <a:p>
            <a:pPr marL="268288" indent="-268288" defTabSz="457200">
              <a:lnSpc>
                <a:spcPts val="2300"/>
              </a:lnSpc>
            </a:pPr>
            <a:r>
              <a:rPr lang="ja-JP" altLang="en-US" dirty="0" smtClean="0">
                <a:solidFill>
                  <a:prstClr val="black"/>
                </a:solidFill>
                <a:latin typeface="Meiryo UI" panose="020B0604030504040204" pitchFamily="50" charset="-128"/>
                <a:ea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endParaRPr>
          </a:p>
          <a:p>
            <a:pPr marL="363538" indent="-363538" defTabSz="457200">
              <a:lnSpc>
                <a:spcPts val="2300"/>
              </a:lnSpc>
            </a:pPr>
            <a:r>
              <a:rPr lang="ja-JP" altLang="en-US" dirty="0" smtClean="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③地球温暖化対策の目標年次</a:t>
            </a:r>
            <a:r>
              <a:rPr lang="ja-JP" altLang="en-US" dirty="0" smtClean="0">
                <a:solidFill>
                  <a:prstClr val="black"/>
                </a:solidFill>
                <a:latin typeface="Meiryo UI" panose="020B0604030504040204" pitchFamily="50" charset="-128"/>
                <a:ea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rPr>
              <a:t>2050</a:t>
            </a:r>
            <a:r>
              <a:rPr lang="ja-JP" altLang="en-US" dirty="0" smtClean="0">
                <a:solidFill>
                  <a:prstClr val="black"/>
                </a:solidFill>
                <a:latin typeface="Meiryo UI" panose="020B0604030504040204" pitchFamily="50" charset="-128"/>
                <a:ea typeface="Meiryo UI" panose="020B0604030504040204" pitchFamily="50" charset="-128"/>
              </a:rPr>
              <a:t>年までに</a:t>
            </a:r>
            <a:r>
              <a:rPr lang="en-US" altLang="ja-JP" dirty="0" smtClean="0">
                <a:solidFill>
                  <a:prstClr val="black"/>
                </a:solidFill>
                <a:latin typeface="Meiryo UI" panose="020B0604030504040204" pitchFamily="50" charset="-128"/>
                <a:ea typeface="Meiryo UI" panose="020B0604030504040204" pitchFamily="50" charset="-128"/>
              </a:rPr>
              <a:t>80%</a:t>
            </a:r>
            <a:r>
              <a:rPr lang="ja-JP" altLang="en-US" dirty="0" smtClean="0">
                <a:solidFill>
                  <a:prstClr val="black"/>
                </a:solidFill>
                <a:latin typeface="Meiryo UI" panose="020B0604030504040204" pitchFamily="50" charset="-128"/>
                <a:ea typeface="Meiryo UI" panose="020B0604030504040204" pitchFamily="50" charset="-128"/>
              </a:rPr>
              <a:t>の温室効果ガスの排出削減）や、</a:t>
            </a:r>
            <a:r>
              <a:rPr lang="en-US" altLang="ja-JP" b="1" dirty="0" smtClean="0">
                <a:solidFill>
                  <a:prstClr val="black"/>
                </a:solidFill>
                <a:latin typeface="Meiryo UI" panose="020B0604030504040204" pitchFamily="50" charset="-128"/>
                <a:ea typeface="Meiryo UI" panose="020B0604030504040204" pitchFamily="50" charset="-128"/>
              </a:rPr>
              <a:t>G20</a:t>
            </a:r>
            <a:r>
              <a:rPr lang="ja-JP" altLang="en-US" b="1" dirty="0" smtClean="0">
                <a:solidFill>
                  <a:prstClr val="black"/>
                </a:solidFill>
                <a:latin typeface="Meiryo UI" panose="020B0604030504040204" pitchFamily="50" charset="-128"/>
                <a:ea typeface="Meiryo UI" panose="020B0604030504040204" pitchFamily="50" charset="-128"/>
              </a:rPr>
              <a:t>大阪サミットにおいて、</a:t>
            </a:r>
            <a:r>
              <a:rPr lang="en-US" altLang="ja-JP" b="1" dirty="0" smtClean="0">
                <a:solidFill>
                  <a:prstClr val="black"/>
                </a:solidFill>
                <a:latin typeface="Meiryo UI" panose="020B0604030504040204" pitchFamily="50" charset="-128"/>
                <a:ea typeface="Meiryo UI" panose="020B0604030504040204" pitchFamily="50" charset="-128"/>
              </a:rPr>
              <a:t>2050</a:t>
            </a:r>
            <a:r>
              <a:rPr lang="ja-JP" altLang="en-US" b="1" dirty="0">
                <a:solidFill>
                  <a:prstClr val="black"/>
                </a:solidFill>
                <a:latin typeface="Meiryo UI" panose="020B0604030504040204" pitchFamily="50" charset="-128"/>
                <a:ea typeface="Meiryo UI" panose="020B0604030504040204" pitchFamily="50" charset="-128"/>
              </a:rPr>
              <a:t>年まで</a:t>
            </a:r>
            <a:r>
              <a:rPr lang="ja-JP" altLang="en-US" b="1" dirty="0" smtClean="0">
                <a:solidFill>
                  <a:prstClr val="black"/>
                </a:solidFill>
                <a:latin typeface="Meiryo UI" panose="020B0604030504040204" pitchFamily="50" charset="-128"/>
                <a:ea typeface="Meiryo UI" panose="020B0604030504040204" pitchFamily="50" charset="-128"/>
              </a:rPr>
              <a:t>に海洋プラスチックごみをゼロにするという「</a:t>
            </a:r>
            <a:r>
              <a:rPr lang="ja-JP" altLang="en-US" b="1" dirty="0">
                <a:solidFill>
                  <a:prstClr val="black"/>
                </a:solidFill>
                <a:latin typeface="Meiryo UI" panose="020B0604030504040204" pitchFamily="50" charset="-128"/>
                <a:ea typeface="Meiryo UI" panose="020B0604030504040204" pitchFamily="50" charset="-128"/>
              </a:rPr>
              <a:t>大阪ブルー・オーシャン・ビジョン</a:t>
            </a:r>
            <a:r>
              <a:rPr lang="ja-JP" altLang="en-US" b="1" dirty="0" smtClean="0">
                <a:solidFill>
                  <a:prstClr val="black"/>
                </a:solidFill>
                <a:latin typeface="Meiryo UI" panose="020B0604030504040204" pitchFamily="50" charset="-128"/>
                <a:ea typeface="Meiryo UI" panose="020B0604030504040204" pitchFamily="50" charset="-128"/>
              </a:rPr>
              <a:t>」が首脳宣言に盛り込まれるなど、地球規模でみた場合にも、大きな目標となる年。</a:t>
            </a:r>
            <a:endParaRPr lang="en-US" altLang="ja-JP" b="1" dirty="0" smtClean="0">
              <a:solidFill>
                <a:prstClr val="black"/>
              </a:solidFill>
              <a:latin typeface="Meiryo UI" panose="020B0604030504040204" pitchFamily="50" charset="-128"/>
              <a:ea typeface="Meiryo UI" panose="020B0604030504040204" pitchFamily="50" charset="-128"/>
            </a:endParaRPr>
          </a:p>
          <a:p>
            <a:pPr marL="268288" indent="-268288" defTabSz="457200">
              <a:lnSpc>
                <a:spcPts val="2300"/>
              </a:lnSpc>
            </a:pPr>
            <a:r>
              <a:rPr lang="ja-JP" altLang="en-US" dirty="0" smtClean="0">
                <a:solidFill>
                  <a:prstClr val="black"/>
                </a:solidFill>
                <a:latin typeface="Meiryo UI" panose="020B0604030504040204" pitchFamily="50" charset="-128"/>
                <a:ea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endParaRPr>
          </a:p>
          <a:p>
            <a:pPr marL="363538" indent="-363538" defTabSz="457200">
              <a:lnSpc>
                <a:spcPts val="2300"/>
              </a:lnSpc>
            </a:pPr>
            <a:r>
              <a:rPr lang="ja-JP" altLang="en-US" dirty="0">
                <a:solidFill>
                  <a:prstClr val="black"/>
                </a:solidFill>
                <a:latin typeface="Meiryo UI" panose="020B0604030504040204" pitchFamily="50" charset="-128"/>
                <a:ea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rPr>
              <a:t>④</a:t>
            </a:r>
            <a:r>
              <a:rPr lang="en-US" altLang="ja-JP" b="1" dirty="0" smtClean="0">
                <a:solidFill>
                  <a:prstClr val="black"/>
                </a:solidFill>
                <a:latin typeface="Meiryo UI" panose="020B0604030504040204" pitchFamily="50" charset="-128"/>
                <a:ea typeface="Meiryo UI" panose="020B0604030504040204" pitchFamily="50" charset="-128"/>
              </a:rPr>
              <a:t>2050</a:t>
            </a:r>
            <a:r>
              <a:rPr lang="ja-JP" altLang="en-US" b="1" dirty="0">
                <a:solidFill>
                  <a:prstClr val="black"/>
                </a:solidFill>
                <a:latin typeface="Meiryo UI" panose="020B0604030504040204" pitchFamily="50" charset="-128"/>
                <a:ea typeface="Meiryo UI" panose="020B0604030504040204" pitchFamily="50" charset="-128"/>
              </a:rPr>
              <a:t>年頃にシンギュラリティ（</a:t>
            </a:r>
            <a:r>
              <a:rPr lang="en-US" altLang="ja-JP" b="1" dirty="0">
                <a:solidFill>
                  <a:prstClr val="black"/>
                </a:solidFill>
                <a:latin typeface="Meiryo UI" panose="020B0604030504040204" pitchFamily="50" charset="-128"/>
                <a:ea typeface="Meiryo UI" panose="020B0604030504040204" pitchFamily="50" charset="-128"/>
              </a:rPr>
              <a:t>AI</a:t>
            </a:r>
            <a:r>
              <a:rPr lang="ja-JP" altLang="en-US" b="1" dirty="0">
                <a:solidFill>
                  <a:prstClr val="black"/>
                </a:solidFill>
                <a:latin typeface="Meiryo UI" panose="020B0604030504040204" pitchFamily="50" charset="-128"/>
                <a:ea typeface="Meiryo UI" panose="020B0604030504040204" pitchFamily="50" charset="-128"/>
              </a:rPr>
              <a:t>が人類の知性を</a:t>
            </a:r>
            <a:r>
              <a:rPr lang="ja-JP" altLang="en-US" b="1" dirty="0" smtClean="0">
                <a:solidFill>
                  <a:prstClr val="black"/>
                </a:solidFill>
                <a:latin typeface="Meiryo UI" panose="020B0604030504040204" pitchFamily="50" charset="-128"/>
                <a:ea typeface="Meiryo UI" panose="020B0604030504040204" pitchFamily="50" charset="-128"/>
              </a:rPr>
              <a:t>上回る）</a:t>
            </a:r>
            <a:r>
              <a:rPr lang="ja-JP" altLang="en-US" b="1" dirty="0">
                <a:solidFill>
                  <a:prstClr val="black"/>
                </a:solidFill>
                <a:latin typeface="Meiryo UI" panose="020B0604030504040204" pitchFamily="50" charset="-128"/>
                <a:ea typeface="Meiryo UI" panose="020B0604030504040204" pitchFamily="50" charset="-128"/>
              </a:rPr>
              <a:t>に到達すると言われるなど、科学技術がさらに大きく</a:t>
            </a:r>
            <a:r>
              <a:rPr lang="ja-JP" altLang="en-US" b="1" dirty="0" smtClean="0">
                <a:solidFill>
                  <a:prstClr val="black"/>
                </a:solidFill>
                <a:latin typeface="Meiryo UI" panose="020B0604030504040204" pitchFamily="50" charset="-128"/>
                <a:ea typeface="Meiryo UI" panose="020B0604030504040204" pitchFamily="50" charset="-128"/>
              </a:rPr>
              <a:t>進展することが見込まれている。</a:t>
            </a:r>
            <a:r>
              <a:rPr lang="ja-JP" altLang="en-US" b="1" dirty="0">
                <a:solidFill>
                  <a:prstClr val="black"/>
                </a:solidFill>
                <a:latin typeface="Meiryo UI" panose="020B0604030504040204" pitchFamily="50" charset="-128"/>
                <a:ea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rPr>
              <a:t>　　</a:t>
            </a:r>
          </a:p>
        </p:txBody>
      </p:sp>
      <p:sp>
        <p:nvSpPr>
          <p:cNvPr id="21" name="正方形/長方形 20"/>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将来像の年次設定（事務局案）</a:t>
            </a:r>
          </a:p>
        </p:txBody>
      </p:sp>
      <p:sp>
        <p:nvSpPr>
          <p:cNvPr id="16" name="テキスト ボックス 15"/>
          <p:cNvSpPr txBox="1"/>
          <p:nvPr/>
        </p:nvSpPr>
        <p:spPr>
          <a:xfrm>
            <a:off x="-159568" y="573253"/>
            <a:ext cx="7709465" cy="461665"/>
          </a:xfrm>
          <a:prstGeom prst="rect">
            <a:avLst/>
          </a:prstGeom>
          <a:noFill/>
          <a:ln>
            <a:noFill/>
          </a:ln>
        </p:spPr>
        <p:txBody>
          <a:bodyPr wrap="square" rtlCol="0">
            <a:spAutoFit/>
          </a:bodyPr>
          <a:lstStyle/>
          <a:p>
            <a:pPr marL="268288" indent="-268288" defTabSz="457200"/>
            <a:r>
              <a:rPr lang="ja-JP" altLang="en-US" sz="2400" b="1" dirty="0">
                <a:solidFill>
                  <a:prstClr val="black"/>
                </a:solidFill>
                <a:latin typeface="Meiryo UI" panose="020B0604030504040204" pitchFamily="50" charset="-128"/>
                <a:ea typeface="Meiryo UI" panose="020B0604030504040204" pitchFamily="50" charset="-128"/>
              </a:rPr>
              <a:t>　</a:t>
            </a:r>
            <a:r>
              <a:rPr lang="ja-JP" altLang="en-US" sz="2400" b="1" u="sng" dirty="0">
                <a:solidFill>
                  <a:prstClr val="black"/>
                </a:solidFill>
                <a:latin typeface="Meiryo UI" panose="020B0604030504040204" pitchFamily="50" charset="-128"/>
                <a:ea typeface="Meiryo UI" panose="020B0604030504040204" pitchFamily="50" charset="-128"/>
              </a:rPr>
              <a:t>「</a:t>
            </a:r>
            <a:r>
              <a:rPr lang="en-US" altLang="ja-JP" sz="2400" b="1" u="sng" dirty="0">
                <a:solidFill>
                  <a:prstClr val="black"/>
                </a:solidFill>
                <a:latin typeface="Meiryo UI" panose="020B0604030504040204" pitchFamily="50" charset="-128"/>
                <a:ea typeface="Meiryo UI" panose="020B0604030504040204" pitchFamily="50" charset="-128"/>
              </a:rPr>
              <a:t>2050</a:t>
            </a:r>
            <a:r>
              <a:rPr lang="ja-JP" altLang="en-US" sz="2400" b="1" u="sng" dirty="0">
                <a:solidFill>
                  <a:prstClr val="black"/>
                </a:solidFill>
                <a:latin typeface="Meiryo UI" panose="020B0604030504040204" pitchFamily="50" charset="-128"/>
                <a:ea typeface="Meiryo UI" panose="020B0604030504040204" pitchFamily="50" charset="-128"/>
              </a:rPr>
              <a:t>年」の大阪を想定し、未来の姿をイメージ化</a:t>
            </a:r>
            <a:r>
              <a:rPr lang="ja-JP" altLang="en-US" sz="2400" u="sng" dirty="0">
                <a:solidFill>
                  <a:prstClr val="black"/>
                </a:solidFill>
                <a:latin typeface="Meiryo UI" panose="020B0604030504040204" pitchFamily="50" charset="-128"/>
                <a:ea typeface="Meiryo UI" panose="020B0604030504040204" pitchFamily="50" charset="-128"/>
              </a:rPr>
              <a:t>する</a:t>
            </a:r>
            <a:r>
              <a:rPr lang="ja-JP" altLang="en-US" sz="2400" u="sng" dirty="0" smtClean="0">
                <a:solidFill>
                  <a:prstClr val="black"/>
                </a:solidFill>
                <a:latin typeface="Meiryo UI" panose="020B0604030504040204" pitchFamily="50" charset="-128"/>
                <a:ea typeface="Meiryo UI" panose="020B0604030504040204" pitchFamily="50" charset="-128"/>
              </a:rPr>
              <a:t>。</a:t>
            </a:r>
            <a:endParaRPr lang="en-US" altLang="ja-JP" sz="2400" u="sng" dirty="0" smtClean="0">
              <a:solidFill>
                <a:prstClr val="black"/>
              </a:solidFill>
              <a:latin typeface="Meiryo UI" panose="020B0604030504040204" pitchFamily="50" charset="-128"/>
              <a:ea typeface="Meiryo UI" panose="020B0604030504040204" pitchFamily="50" charset="-128"/>
            </a:endParaRPr>
          </a:p>
        </p:txBody>
      </p:sp>
      <p:sp>
        <p:nvSpPr>
          <p:cNvPr id="15"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3</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766265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101046" y="517511"/>
            <a:ext cx="9705528" cy="6186309"/>
          </a:xfrm>
          <a:prstGeom prst="rect">
            <a:avLst/>
          </a:prstGeom>
          <a:noFill/>
          <a:ln>
            <a:noFill/>
          </a:ln>
        </p:spPr>
        <p:txBody>
          <a:bodyPr wrap="square" rtlCol="0">
            <a:spAutoFit/>
          </a:bodyPr>
          <a:lstStyle/>
          <a:p>
            <a:pPr marL="268288" indent="-268288" defTabSz="457200"/>
            <a:r>
              <a:rPr lang="ja-JP" altLang="en-US" b="1" dirty="0" smtClean="0">
                <a:solidFill>
                  <a:prstClr val="black"/>
                </a:solidFill>
                <a:latin typeface="Meiryo UI" panose="020B0604030504040204" pitchFamily="50" charset="-128"/>
                <a:ea typeface="Meiryo UI" panose="020B0604030504040204" pitchFamily="50" charset="-128"/>
              </a:rPr>
              <a:t>■万博</a:t>
            </a:r>
            <a:r>
              <a:rPr lang="ja-JP" altLang="en-US" b="1" dirty="0">
                <a:solidFill>
                  <a:prstClr val="black"/>
                </a:solidFill>
                <a:latin typeface="Meiryo UI" panose="020B0604030504040204" pitchFamily="50" charset="-128"/>
                <a:ea typeface="Meiryo UI" panose="020B0604030504040204" pitchFamily="50" charset="-128"/>
              </a:rPr>
              <a:t>の理念</a:t>
            </a:r>
            <a:r>
              <a:rPr lang="ja-JP" altLang="en-US" b="1" dirty="0" smtClean="0">
                <a:solidFill>
                  <a:prstClr val="black"/>
                </a:solidFill>
                <a:latin typeface="Meiryo UI" panose="020B0604030504040204" pitchFamily="50" charset="-128"/>
                <a:ea typeface="Meiryo UI" panose="020B0604030504040204" pitchFamily="50" charset="-128"/>
              </a:rPr>
              <a:t>等からのアプローチ</a:t>
            </a:r>
            <a:endParaRPr lang="en-US" altLang="ja-JP" b="1" dirty="0" smtClean="0">
              <a:solidFill>
                <a:prstClr val="black"/>
              </a:solidFill>
              <a:latin typeface="Meiryo UI" panose="020B0604030504040204" pitchFamily="50" charset="-128"/>
              <a:ea typeface="Meiryo UI" panose="020B0604030504040204" pitchFamily="50" charset="-128"/>
            </a:endParaRPr>
          </a:p>
          <a:p>
            <a:pPr marL="268288" indent="-268288" defTabSz="457200"/>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　</a:t>
            </a:r>
            <a:endParaRPr lang="en-US" altLang="ja-JP" b="1" dirty="0" smtClean="0">
              <a:solidFill>
                <a:prstClr val="black"/>
              </a:solidFill>
              <a:latin typeface="Meiryo UI" panose="020B0604030504040204" pitchFamily="50" charset="-128"/>
              <a:ea typeface="Meiryo UI" panose="020B0604030504040204" pitchFamily="50" charset="-128"/>
            </a:endParaRPr>
          </a:p>
          <a:p>
            <a:pPr marL="268288" indent="-268288" defTabSz="457200"/>
            <a:r>
              <a:rPr lang="ja-JP" altLang="en-US" b="1" dirty="0" smtClean="0">
                <a:solidFill>
                  <a:prstClr val="black"/>
                </a:solidFill>
                <a:latin typeface="Meiryo UI" panose="020B0604030504040204" pitchFamily="50" charset="-128"/>
                <a:ea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テーマ</a:t>
            </a:r>
            <a:r>
              <a:rPr lang="en-US" altLang="ja-JP" b="1" dirty="0" smtClean="0">
                <a:solidFill>
                  <a:prstClr val="black"/>
                </a:solidFill>
                <a:latin typeface="Meiryo UI" panose="020B0604030504040204" pitchFamily="50" charset="-128"/>
                <a:ea typeface="Meiryo UI" panose="020B0604030504040204" pitchFamily="50" charset="-128"/>
              </a:rPr>
              <a:t>】</a:t>
            </a:r>
            <a:endParaRPr lang="en-US" altLang="ja-JP" b="1" dirty="0">
              <a:solidFill>
                <a:prstClr val="black"/>
              </a:solidFill>
              <a:latin typeface="Meiryo UI" panose="020B0604030504040204" pitchFamily="50" charset="-128"/>
              <a:ea typeface="Meiryo UI" panose="020B0604030504040204" pitchFamily="50" charset="-128"/>
            </a:endParaRPr>
          </a:p>
          <a:p>
            <a:pPr marL="268288" indent="-268288" defTabSz="457200"/>
            <a:r>
              <a:rPr lang="ja-JP" altLang="en-US" b="1" dirty="0" smtClean="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万博</a:t>
            </a:r>
            <a:r>
              <a:rPr lang="ja-JP" altLang="en-US" dirty="0">
                <a:solidFill>
                  <a:prstClr val="black"/>
                </a:solidFill>
                <a:latin typeface="Meiryo UI" panose="020B0604030504040204" pitchFamily="50" charset="-128"/>
                <a:ea typeface="Meiryo UI" panose="020B0604030504040204" pitchFamily="50" charset="-128"/>
              </a:rPr>
              <a:t>のテーマである</a:t>
            </a:r>
            <a:r>
              <a:rPr lang="ja-JP" altLang="en-US" b="1" dirty="0">
                <a:solidFill>
                  <a:prstClr val="black"/>
                </a:solidFill>
                <a:latin typeface="Meiryo UI" panose="020B0604030504040204" pitchFamily="50" charset="-128"/>
                <a:ea typeface="Meiryo UI" panose="020B0604030504040204" pitchFamily="50" charset="-128"/>
              </a:rPr>
              <a:t>「いのち輝く未来社会のデザイン」</a:t>
            </a:r>
            <a:r>
              <a:rPr lang="ja-JP" altLang="en-US" dirty="0">
                <a:solidFill>
                  <a:prstClr val="black"/>
                </a:solidFill>
                <a:latin typeface="Meiryo UI" panose="020B0604030504040204" pitchFamily="50" charset="-128"/>
                <a:ea typeface="Meiryo UI" panose="020B0604030504040204" pitchFamily="50" charset="-128"/>
              </a:rPr>
              <a:t>は、世界中の一人ひとりが、</a:t>
            </a:r>
            <a:r>
              <a:rPr lang="ja-JP" altLang="en-US" b="1" u="sng" dirty="0">
                <a:solidFill>
                  <a:prstClr val="black"/>
                </a:solidFill>
                <a:latin typeface="Meiryo UI" panose="020B0604030504040204" pitchFamily="50" charset="-128"/>
                <a:ea typeface="Meiryo UI" panose="020B0604030504040204" pitchFamily="50" charset="-128"/>
              </a:rPr>
              <a:t>自ら望む生き方を考え、それぞれの可能性を十分に発揮</a:t>
            </a:r>
            <a:r>
              <a:rPr lang="ja-JP" altLang="en-US" dirty="0">
                <a:solidFill>
                  <a:prstClr val="black"/>
                </a:solidFill>
                <a:latin typeface="Meiryo UI" panose="020B0604030504040204" pitchFamily="50" charset="-128"/>
                <a:ea typeface="Meiryo UI" panose="020B0604030504040204" pitchFamily="50" charset="-128"/>
              </a:rPr>
              <a:t>できるようにするとともに、</a:t>
            </a:r>
            <a:r>
              <a:rPr lang="ja-JP" altLang="en-US" b="1" u="sng" dirty="0">
                <a:solidFill>
                  <a:prstClr val="black"/>
                </a:solidFill>
                <a:latin typeface="Meiryo UI" panose="020B0604030504040204" pitchFamily="50" charset="-128"/>
                <a:ea typeface="Meiryo UI" panose="020B0604030504040204" pitchFamily="50" charset="-128"/>
              </a:rPr>
              <a:t>持続可能な社会</a:t>
            </a:r>
            <a:r>
              <a:rPr lang="ja-JP" altLang="en-US" b="1" dirty="0">
                <a:solidFill>
                  <a:prstClr val="black"/>
                </a:solidFill>
                <a:latin typeface="Meiryo UI" panose="020B0604030504040204" pitchFamily="50" charset="-128"/>
                <a:ea typeface="Meiryo UI" panose="020B0604030504040204" pitchFamily="50" charset="-128"/>
              </a:rPr>
              <a:t>の共通ビジョンをつくる</a:t>
            </a:r>
            <a:r>
              <a:rPr lang="ja-JP" altLang="en-US" dirty="0">
                <a:solidFill>
                  <a:prstClr val="black"/>
                </a:solidFill>
                <a:latin typeface="Meiryo UI" panose="020B0604030504040204" pitchFamily="50" charset="-128"/>
                <a:ea typeface="Meiryo UI" panose="020B0604030504040204" pitchFamily="50" charset="-128"/>
              </a:rPr>
              <a:t>世界的な取組を推し進めるという理念。</a:t>
            </a:r>
            <a:endParaRPr lang="en-US" altLang="ja-JP" dirty="0">
              <a:solidFill>
                <a:prstClr val="black"/>
              </a:solidFill>
              <a:latin typeface="Meiryo UI" panose="020B0604030504040204" pitchFamily="50" charset="-128"/>
              <a:ea typeface="Meiryo UI" panose="020B0604030504040204" pitchFamily="50" charset="-128"/>
            </a:endParaRPr>
          </a:p>
          <a:p>
            <a:pPr marL="444500" indent="-444500" defTabSz="457200"/>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endParaRPr>
          </a:p>
          <a:p>
            <a:pPr marL="444500" indent="-444500" defTabSz="457200"/>
            <a:r>
              <a:rPr lang="ja-JP" altLang="en-US" dirty="0" smtClean="0">
                <a:solidFill>
                  <a:prstClr val="black"/>
                </a:solidFill>
                <a:latin typeface="Meiryo UI" panose="020B0604030504040204" pitchFamily="50" charset="-128"/>
                <a:ea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サブテーマ</a:t>
            </a:r>
            <a:r>
              <a:rPr lang="en-US" altLang="ja-JP" b="1" dirty="0" smtClean="0">
                <a:solidFill>
                  <a:prstClr val="black"/>
                </a:solidFill>
                <a:latin typeface="Meiryo UI" panose="020B0604030504040204" pitchFamily="50" charset="-128"/>
                <a:ea typeface="Meiryo UI" panose="020B0604030504040204" pitchFamily="50" charset="-128"/>
              </a:rPr>
              <a:t>】</a:t>
            </a:r>
          </a:p>
          <a:p>
            <a:pPr marL="444500" indent="-444500" defTabSz="457200"/>
            <a:r>
              <a:rPr lang="ja-JP" altLang="en-US" b="1" dirty="0" smtClean="0">
                <a:solidFill>
                  <a:prstClr val="black"/>
                </a:solidFill>
                <a:latin typeface="Meiryo UI" panose="020B0604030504040204" pitchFamily="50" charset="-128"/>
                <a:ea typeface="Meiryo UI" panose="020B0604030504040204" pitchFamily="50" charset="-128"/>
              </a:rPr>
              <a:t>　（多様で心身ともに健康な生き方）</a:t>
            </a:r>
            <a:endParaRPr lang="en-US" altLang="ja-JP" b="1" dirty="0">
              <a:solidFill>
                <a:prstClr val="black"/>
              </a:solidFill>
              <a:latin typeface="Meiryo UI" panose="020B0604030504040204" pitchFamily="50" charset="-128"/>
              <a:ea typeface="Meiryo UI" panose="020B0604030504040204" pitchFamily="50" charset="-128"/>
            </a:endParaRPr>
          </a:p>
          <a:p>
            <a:pPr marL="268288" indent="-268288" defTabSz="457200"/>
            <a:r>
              <a:rPr lang="ja-JP" altLang="en-US" b="1" dirty="0" smtClean="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本万博</a:t>
            </a:r>
            <a:r>
              <a:rPr lang="ja-JP" altLang="en-US" dirty="0">
                <a:solidFill>
                  <a:prstClr val="black"/>
                </a:solidFill>
                <a:latin typeface="Meiryo UI" panose="020B0604030504040204" pitchFamily="50" charset="-128"/>
                <a:ea typeface="Meiryo UI" panose="020B0604030504040204" pitchFamily="50" charset="-128"/>
              </a:rPr>
              <a:t>は、未来社会のデザインに向けた第一歩として、</a:t>
            </a:r>
            <a:r>
              <a:rPr lang="ja-JP" altLang="en-US" b="1" u="sng" dirty="0">
                <a:solidFill>
                  <a:prstClr val="black"/>
                </a:solidFill>
                <a:latin typeface="Meiryo UI" panose="020B0604030504040204" pitchFamily="50" charset="-128"/>
                <a:ea typeface="Meiryo UI" panose="020B0604030504040204" pitchFamily="50" charset="-128"/>
              </a:rPr>
              <a:t>一人ひとりの</a:t>
            </a:r>
            <a:r>
              <a:rPr lang="ja-JP" altLang="en-US" b="1" u="sng" dirty="0" smtClean="0">
                <a:solidFill>
                  <a:prstClr val="black"/>
                </a:solidFill>
                <a:latin typeface="Meiryo UI" panose="020B0604030504040204" pitchFamily="50" charset="-128"/>
                <a:ea typeface="Meiryo UI" panose="020B0604030504040204" pitchFamily="50" charset="-128"/>
              </a:rPr>
              <a:t>健康な</a:t>
            </a:r>
            <a:r>
              <a:rPr lang="ja-JP" altLang="en-US" b="1" u="sng" dirty="0">
                <a:solidFill>
                  <a:prstClr val="black"/>
                </a:solidFill>
                <a:latin typeface="Meiryo UI" panose="020B0604030504040204" pitchFamily="50" charset="-128"/>
                <a:ea typeface="Meiryo UI" panose="020B0604030504040204" pitchFamily="50" charset="-128"/>
              </a:rPr>
              <a:t>生き方について考えていく</a:t>
            </a:r>
            <a:r>
              <a:rPr lang="ja-JP" altLang="en-US" dirty="0">
                <a:solidFill>
                  <a:prstClr val="black"/>
                </a:solidFill>
                <a:latin typeface="Meiryo UI" panose="020B0604030504040204" pitchFamily="50" charset="-128"/>
                <a:ea typeface="Meiryo UI" panose="020B0604030504040204" pitchFamily="50" charset="-128"/>
              </a:rPr>
              <a:t>。</a:t>
            </a:r>
            <a:r>
              <a:rPr lang="ja-JP" altLang="en-US" b="1" u="sng" dirty="0">
                <a:solidFill>
                  <a:prstClr val="black"/>
                </a:solidFill>
                <a:latin typeface="Meiryo UI" panose="020B0604030504040204" pitchFamily="50" charset="-128"/>
                <a:ea typeface="Meiryo UI" panose="020B0604030504040204" pitchFamily="50" charset="-128"/>
              </a:rPr>
              <a:t>人間は健康であってはじめて、その可能性</a:t>
            </a:r>
            <a:r>
              <a:rPr lang="ja-JP" altLang="en-US" b="1" u="sng" dirty="0" smtClean="0">
                <a:solidFill>
                  <a:prstClr val="black"/>
                </a:solidFill>
                <a:latin typeface="Meiryo UI" panose="020B0604030504040204" pitchFamily="50" charset="-128"/>
                <a:ea typeface="Meiryo UI" panose="020B0604030504040204" pitchFamily="50" charset="-128"/>
              </a:rPr>
              <a:t>を十分</a:t>
            </a:r>
            <a:r>
              <a:rPr lang="ja-JP" altLang="en-US" b="1" u="sng" dirty="0">
                <a:solidFill>
                  <a:prstClr val="black"/>
                </a:solidFill>
                <a:latin typeface="Meiryo UI" panose="020B0604030504040204" pitchFamily="50" charset="-128"/>
                <a:ea typeface="Meiryo UI" panose="020B0604030504040204" pitchFamily="50" charset="-128"/>
              </a:rPr>
              <a:t>に発揮</a:t>
            </a:r>
            <a:r>
              <a:rPr lang="ja-JP" altLang="en-US" dirty="0">
                <a:solidFill>
                  <a:prstClr val="black"/>
                </a:solidFill>
                <a:latin typeface="Meiryo UI" panose="020B0604030504040204" pitchFamily="50" charset="-128"/>
                <a:ea typeface="Meiryo UI" panose="020B0604030504040204" pitchFamily="50" charset="-128"/>
              </a:rPr>
              <a:t>できるからだ。</a:t>
            </a:r>
            <a:endParaRPr lang="en-US" altLang="ja-JP" dirty="0" smtClean="0">
              <a:solidFill>
                <a:prstClr val="black"/>
              </a:solidFill>
              <a:latin typeface="Meiryo UI" panose="020B0604030504040204" pitchFamily="50" charset="-128"/>
              <a:ea typeface="Meiryo UI" panose="020B0604030504040204" pitchFamily="50" charset="-128"/>
            </a:endParaRPr>
          </a:p>
          <a:p>
            <a:pPr marL="444500" indent="-444500" defTabSz="457200"/>
            <a:endParaRPr lang="en-US" altLang="ja-JP" b="1" dirty="0">
              <a:solidFill>
                <a:prstClr val="black"/>
              </a:solidFill>
              <a:latin typeface="Meiryo UI" panose="020B0604030504040204" pitchFamily="50" charset="-128"/>
              <a:ea typeface="Meiryo UI" panose="020B0604030504040204" pitchFamily="50" charset="-128"/>
            </a:endParaRPr>
          </a:p>
          <a:p>
            <a:pPr marL="444500" indent="-444500" defTabSz="457200"/>
            <a:r>
              <a:rPr lang="ja-JP" altLang="en-US" b="1" dirty="0" smtClean="0">
                <a:solidFill>
                  <a:prstClr val="black"/>
                </a:solidFill>
                <a:latin typeface="Meiryo UI" panose="020B0604030504040204" pitchFamily="50" charset="-128"/>
                <a:ea typeface="Meiryo UI" panose="020B0604030504040204" pitchFamily="50" charset="-128"/>
              </a:rPr>
              <a:t>　（持続可能な社会・経済システム）</a:t>
            </a:r>
            <a:endParaRPr lang="en-US" altLang="ja-JP" b="1" dirty="0" smtClean="0">
              <a:solidFill>
                <a:prstClr val="black"/>
              </a:solidFill>
              <a:latin typeface="Meiryo UI" panose="020B0604030504040204" pitchFamily="50" charset="-128"/>
              <a:ea typeface="Meiryo UI" panose="020B0604030504040204" pitchFamily="50" charset="-128"/>
            </a:endParaRPr>
          </a:p>
          <a:p>
            <a:pPr marL="268288" indent="-268288" defTabSz="457200"/>
            <a:r>
              <a:rPr lang="ja-JP" altLang="en-US" b="1" dirty="0" smtClean="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本万博</a:t>
            </a:r>
            <a:r>
              <a:rPr lang="ja-JP" altLang="en-US" dirty="0">
                <a:solidFill>
                  <a:prstClr val="black"/>
                </a:solidFill>
                <a:latin typeface="Meiryo UI" panose="020B0604030504040204" pitchFamily="50" charset="-128"/>
                <a:ea typeface="Meiryo UI" panose="020B0604030504040204" pitchFamily="50" charset="-128"/>
              </a:rPr>
              <a:t>は、一人ひとりの健康な生き方というニーズを満たすという観点から</a:t>
            </a:r>
            <a:r>
              <a:rPr lang="ja-JP" altLang="en-US" dirty="0" smtClean="0">
                <a:solidFill>
                  <a:prstClr val="black"/>
                </a:solidFill>
                <a:latin typeface="Meiryo UI" panose="020B0604030504040204" pitchFamily="50" charset="-128"/>
                <a:ea typeface="Meiryo UI" panose="020B0604030504040204" pitchFamily="50" charset="-128"/>
              </a:rPr>
              <a:t>、</a:t>
            </a:r>
            <a:r>
              <a:rPr lang="ja-JP" altLang="en-US" b="1" u="sng" dirty="0" smtClean="0">
                <a:solidFill>
                  <a:prstClr val="black"/>
                </a:solidFill>
                <a:latin typeface="Meiryo UI" panose="020B0604030504040204" pitchFamily="50" charset="-128"/>
                <a:ea typeface="Meiryo UI" panose="020B0604030504040204" pitchFamily="50" charset="-128"/>
              </a:rPr>
              <a:t>持続</a:t>
            </a:r>
            <a:r>
              <a:rPr lang="ja-JP" altLang="en-US" b="1" u="sng" dirty="0">
                <a:solidFill>
                  <a:prstClr val="black"/>
                </a:solidFill>
                <a:latin typeface="Meiryo UI" panose="020B0604030504040204" pitchFamily="50" charset="-128"/>
                <a:ea typeface="Meiryo UI" panose="020B0604030504040204" pitchFamily="50" charset="-128"/>
              </a:rPr>
              <a:t>可能な社会・経済システムに関する国際的な議論を呼びかけるもの</a:t>
            </a:r>
            <a:endParaRPr lang="en-US" altLang="ja-JP" b="1" u="sng" dirty="0">
              <a:solidFill>
                <a:prstClr val="black"/>
              </a:solidFill>
              <a:latin typeface="Meiryo UI" panose="020B0604030504040204" pitchFamily="50" charset="-128"/>
              <a:ea typeface="Meiryo UI" panose="020B0604030504040204" pitchFamily="50" charset="-128"/>
            </a:endParaRPr>
          </a:p>
          <a:p>
            <a:pPr marL="444500" indent="-444500" defTabSz="457200"/>
            <a:endParaRPr lang="en-US" altLang="ja-JP" b="1" dirty="0" smtClean="0">
              <a:solidFill>
                <a:prstClr val="black"/>
              </a:solidFill>
              <a:latin typeface="Meiryo UI" panose="020B0604030504040204" pitchFamily="50" charset="-128"/>
              <a:ea typeface="Meiryo UI" panose="020B0604030504040204" pitchFamily="50" charset="-128"/>
            </a:endParaRPr>
          </a:p>
          <a:p>
            <a:pPr marL="444500" indent="-444500" defTabSz="457200"/>
            <a:endParaRPr lang="en-US" altLang="ja-JP" b="1" dirty="0">
              <a:solidFill>
                <a:prstClr val="black"/>
              </a:solidFill>
              <a:latin typeface="Meiryo UI" panose="020B0604030504040204" pitchFamily="50" charset="-128"/>
              <a:ea typeface="Meiryo UI" panose="020B0604030504040204" pitchFamily="50" charset="-128"/>
            </a:endParaRPr>
          </a:p>
          <a:p>
            <a:pPr marL="444500" indent="-444500" defTabSz="457200"/>
            <a:r>
              <a:rPr lang="ja-JP" altLang="en-US" b="1" dirty="0" smtClean="0">
                <a:solidFill>
                  <a:prstClr val="black"/>
                </a:solidFill>
                <a:latin typeface="Meiryo UI" panose="020B0604030504040204" pitchFamily="50" charset="-128"/>
                <a:ea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大阪・関西にとっての開催意義</a:t>
            </a:r>
            <a:r>
              <a:rPr lang="en-US" altLang="ja-JP" b="1" dirty="0" smtClean="0">
                <a:solidFill>
                  <a:prstClr val="black"/>
                </a:solidFill>
                <a:latin typeface="Meiryo UI" panose="020B0604030504040204" pitchFamily="50" charset="-128"/>
                <a:ea typeface="Meiryo UI" panose="020B0604030504040204" pitchFamily="50" charset="-128"/>
              </a:rPr>
              <a:t>】</a:t>
            </a:r>
            <a:endParaRPr lang="en-US" altLang="ja-JP" b="1" dirty="0">
              <a:solidFill>
                <a:prstClr val="black"/>
              </a:solidFill>
              <a:latin typeface="Meiryo UI" panose="020B0604030504040204" pitchFamily="50" charset="-128"/>
              <a:ea typeface="Meiryo UI" panose="020B0604030504040204" pitchFamily="50" charset="-128"/>
            </a:endParaRPr>
          </a:p>
          <a:p>
            <a:pPr marL="268288" indent="-268288" defTabSz="457200"/>
            <a:r>
              <a:rPr lang="ja-JP" altLang="en-US" dirty="0" smtClean="0">
                <a:solidFill>
                  <a:prstClr val="black"/>
                </a:solidFill>
                <a:latin typeface="Meiryo UI" panose="020B0604030504040204" pitchFamily="50" charset="-128"/>
                <a:ea typeface="Meiryo UI" panose="020B0604030504040204" pitchFamily="50" charset="-128"/>
              </a:rPr>
              <a:t>　　万博</a:t>
            </a:r>
            <a:r>
              <a:rPr lang="ja-JP" altLang="en-US" dirty="0">
                <a:solidFill>
                  <a:prstClr val="black"/>
                </a:solidFill>
                <a:latin typeface="Meiryo UI" panose="020B0604030504040204" pitchFamily="50" charset="-128"/>
                <a:ea typeface="Meiryo UI" panose="020B0604030504040204" pitchFamily="50" charset="-128"/>
              </a:rPr>
              <a:t>は、大阪・関西にとって、</a:t>
            </a:r>
            <a:r>
              <a:rPr lang="ja-JP" altLang="en-US" b="1" u="sng" dirty="0">
                <a:solidFill>
                  <a:prstClr val="black"/>
                </a:solidFill>
                <a:latin typeface="Meiryo UI" panose="020B0604030504040204" pitchFamily="50" charset="-128"/>
                <a:ea typeface="Meiryo UI" panose="020B0604030504040204" pitchFamily="50" charset="-128"/>
              </a:rPr>
              <a:t>ライフサイエンス分野などの強みをさらに伸ばす</a:t>
            </a:r>
            <a:r>
              <a:rPr lang="ja-JP" altLang="en-US" b="1" dirty="0">
                <a:solidFill>
                  <a:prstClr val="black"/>
                </a:solidFill>
                <a:latin typeface="Meiryo UI" panose="020B0604030504040204" pitchFamily="50" charset="-128"/>
                <a:ea typeface="Meiryo UI" panose="020B0604030504040204" pitchFamily="50" charset="-128"/>
              </a:rPr>
              <a:t>機会</a:t>
            </a:r>
            <a:r>
              <a:rPr lang="ja-JP" altLang="en-US" dirty="0">
                <a:solidFill>
                  <a:prstClr val="black"/>
                </a:solidFill>
                <a:latin typeface="Meiryo UI" panose="020B0604030504040204" pitchFamily="50" charset="-128"/>
                <a:ea typeface="Meiryo UI" panose="020B0604030504040204" pitchFamily="50" charset="-128"/>
              </a:rPr>
              <a:t>となり、さらには、</a:t>
            </a:r>
            <a:r>
              <a:rPr lang="ja-JP" altLang="en-US" b="1" u="sng" dirty="0">
                <a:solidFill>
                  <a:prstClr val="black"/>
                </a:solidFill>
                <a:latin typeface="Meiryo UI" panose="020B0604030504040204" pitchFamily="50" charset="-128"/>
                <a:ea typeface="Meiryo UI" panose="020B0604030504040204" pitchFamily="50" charset="-128"/>
              </a:rPr>
              <a:t>世界における認知度向上、地域経済の活性化、異なる文化との交流を通じてさらに豊か</a:t>
            </a:r>
            <a:r>
              <a:rPr lang="ja-JP" altLang="en-US" b="1" dirty="0">
                <a:solidFill>
                  <a:prstClr val="black"/>
                </a:solidFill>
                <a:latin typeface="Meiryo UI" panose="020B0604030504040204" pitchFamily="50" charset="-128"/>
                <a:ea typeface="Meiryo UI" panose="020B0604030504040204" pitchFamily="50" charset="-128"/>
              </a:rPr>
              <a:t>なもの</a:t>
            </a:r>
            <a:r>
              <a:rPr lang="ja-JP" altLang="en-US" dirty="0">
                <a:solidFill>
                  <a:prstClr val="black"/>
                </a:solidFill>
                <a:latin typeface="Meiryo UI" panose="020B0604030504040204" pitchFamily="50" charset="-128"/>
                <a:ea typeface="Meiryo UI" panose="020B0604030504040204" pitchFamily="50" charset="-128"/>
              </a:rPr>
              <a:t>にしていくという、大きな意義を持つ</a:t>
            </a:r>
            <a:r>
              <a:rPr lang="ja-JP" altLang="en-US" dirty="0" smtClean="0">
                <a:solidFill>
                  <a:prstClr val="black"/>
                </a:solidFill>
                <a:latin typeface="Meiryo UI" panose="020B0604030504040204" pitchFamily="50" charset="-128"/>
                <a:ea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endParaRPr>
          </a:p>
          <a:p>
            <a:pPr marL="444500" indent="-444500" defTabSz="457200"/>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rPr>
              <a:t>ビッドドシエ</a:t>
            </a:r>
            <a:r>
              <a:rPr lang="ja-JP" altLang="en-US" dirty="0">
                <a:solidFill>
                  <a:prstClr val="black"/>
                </a:solidFill>
                <a:latin typeface="Meiryo UI" panose="020B0604030504040204" pitchFamily="50" charset="-128"/>
                <a:ea typeface="Meiryo UI" panose="020B0604030504040204" pitchFamily="50" charset="-128"/>
              </a:rPr>
              <a:t>より</a:t>
            </a:r>
            <a:r>
              <a:rPr lang="ja-JP" altLang="en-US" dirty="0" smtClean="0">
                <a:solidFill>
                  <a:prstClr val="black"/>
                </a:solidFill>
                <a:latin typeface="Meiryo UI" panose="020B0604030504040204" pitchFamily="50" charset="-128"/>
                <a:ea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大阪の将来像のイメージ化に向けたアプローチ（事務局案）</a:t>
            </a:r>
          </a:p>
        </p:txBody>
      </p:sp>
      <p:sp>
        <p:nvSpPr>
          <p:cNvPr id="4"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4</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100053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33567" y="692696"/>
            <a:ext cx="9640486" cy="5909310"/>
          </a:xfrm>
          <a:prstGeom prst="rect">
            <a:avLst/>
          </a:prstGeom>
          <a:solidFill>
            <a:schemeClr val="accent1"/>
          </a:solidFill>
          <a:ln>
            <a:noFill/>
          </a:ln>
        </p:spPr>
        <p:txBody>
          <a:bodyPr wrap="square" rtlCol="0">
            <a:spAutoFit/>
          </a:bodyPr>
          <a:lstStyle/>
          <a:p>
            <a:pPr marL="268288" indent="-268288" defTabSz="457200">
              <a:lnSpc>
                <a:spcPct val="150000"/>
              </a:lnSpc>
            </a:pPr>
            <a:r>
              <a:rPr lang="ja-JP" altLang="en-US" sz="2400" b="1" dirty="0" smtClean="0">
                <a:solidFill>
                  <a:schemeClr val="bg1"/>
                </a:solidFill>
                <a:latin typeface="Meiryo UI" panose="020B0604030504040204" pitchFamily="50" charset="-128"/>
                <a:ea typeface="Meiryo UI" panose="020B0604030504040204" pitchFamily="50" charset="-128"/>
              </a:rPr>
              <a:t>①</a:t>
            </a:r>
            <a:r>
              <a:rPr lang="ja-JP" altLang="en-US" sz="2400" b="1" dirty="0">
                <a:solidFill>
                  <a:schemeClr val="bg1"/>
                </a:solidFill>
                <a:latin typeface="Meiryo UI" panose="020B0604030504040204" pitchFamily="50" charset="-128"/>
                <a:ea typeface="Meiryo UI" panose="020B0604030504040204" pitchFamily="50" charset="-128"/>
              </a:rPr>
              <a:t>「健康</a:t>
            </a:r>
            <a:r>
              <a:rPr lang="ja-JP" altLang="en-US" sz="2400" b="1" dirty="0" smtClean="0">
                <a:solidFill>
                  <a:schemeClr val="bg1"/>
                </a:solidFill>
                <a:latin typeface="Meiryo UI" panose="020B0604030504040204" pitchFamily="50" charset="-128"/>
                <a:ea typeface="Meiryo UI" panose="020B0604030504040204" pitchFamily="50" charset="-128"/>
              </a:rPr>
              <a:t>」</a:t>
            </a:r>
            <a:endParaRPr lang="en-US" altLang="ja-JP" sz="2400" b="1" dirty="0" smtClean="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b="1" dirty="0" smtClean="0">
                <a:solidFill>
                  <a:schemeClr val="bg1"/>
                </a:solidFill>
                <a:latin typeface="Meiryo UI" panose="020B0604030504040204" pitchFamily="50" charset="-128"/>
                <a:ea typeface="Meiryo UI" panose="020B0604030504040204" pitchFamily="50" charset="-128"/>
              </a:rPr>
              <a:t>　　　</a:t>
            </a:r>
            <a:r>
              <a:rPr lang="ja-JP" altLang="en-US" b="1" u="sng" dirty="0" smtClean="0">
                <a:solidFill>
                  <a:schemeClr val="bg1"/>
                </a:solidFill>
                <a:latin typeface="Meiryo UI" panose="020B0604030504040204" pitchFamily="50" charset="-128"/>
                <a:ea typeface="Meiryo UI" panose="020B0604030504040204" pitchFamily="50" charset="-128"/>
              </a:rPr>
              <a:t>ライフサイエンス</a:t>
            </a:r>
            <a:r>
              <a:rPr lang="ja-JP" altLang="en-US" b="1" u="sng" dirty="0">
                <a:solidFill>
                  <a:schemeClr val="bg1"/>
                </a:solidFill>
                <a:latin typeface="Meiryo UI" panose="020B0604030504040204" pitchFamily="50" charset="-128"/>
                <a:ea typeface="Meiryo UI" panose="020B0604030504040204" pitchFamily="50" charset="-128"/>
              </a:rPr>
              <a:t>分野など、大阪・関西の強みを活かし、誰もが健康でいきいき</a:t>
            </a:r>
            <a:r>
              <a:rPr lang="ja-JP" altLang="en-US" b="1" u="sng" dirty="0" smtClean="0">
                <a:solidFill>
                  <a:schemeClr val="bg1"/>
                </a:solidFill>
                <a:latin typeface="Meiryo UI" panose="020B0604030504040204" pitchFamily="50" charset="-128"/>
                <a:ea typeface="Meiryo UI" panose="020B0604030504040204" pitchFamily="50" charset="-128"/>
              </a:rPr>
              <a:t>と活躍</a:t>
            </a:r>
            <a:r>
              <a:rPr lang="ja-JP" altLang="en-US" b="1" u="sng" dirty="0">
                <a:solidFill>
                  <a:schemeClr val="bg1"/>
                </a:solidFill>
                <a:latin typeface="Meiryo UI" panose="020B0604030504040204" pitchFamily="50" charset="-128"/>
                <a:ea typeface="Meiryo UI" panose="020B0604030504040204" pitchFamily="50" charset="-128"/>
              </a:rPr>
              <a:t>できる都市</a:t>
            </a:r>
            <a:endParaRPr lang="en-US" altLang="ja-JP" b="1" u="sng" dirty="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b="1" dirty="0">
                <a:solidFill>
                  <a:schemeClr val="bg1"/>
                </a:solidFill>
                <a:latin typeface="Meiryo UI" panose="020B0604030504040204" pitchFamily="50" charset="-128"/>
                <a:ea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関連ワード：健康づくり、医療、介護、次世代ヘルスケア、未来医療など</a:t>
            </a:r>
            <a:endParaRPr lang="en-US" altLang="ja-JP" b="1" dirty="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endParaRPr lang="en-US" altLang="ja-JP" b="1" dirty="0" smtClean="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endParaRPr lang="en-US" altLang="ja-JP" b="1" dirty="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sz="2400" b="1" dirty="0" smtClean="0">
                <a:solidFill>
                  <a:schemeClr val="bg1"/>
                </a:solidFill>
                <a:latin typeface="Meiryo UI" panose="020B0604030504040204" pitchFamily="50" charset="-128"/>
                <a:ea typeface="Meiryo UI" panose="020B0604030504040204" pitchFamily="50" charset="-128"/>
              </a:rPr>
              <a:t>②</a:t>
            </a:r>
            <a:r>
              <a:rPr lang="ja-JP" altLang="en-US" sz="2400" b="1" dirty="0">
                <a:solidFill>
                  <a:schemeClr val="bg1"/>
                </a:solidFill>
                <a:latin typeface="Meiryo UI" panose="020B0604030504040204" pitchFamily="50" charset="-128"/>
                <a:ea typeface="Meiryo UI" panose="020B0604030504040204" pitchFamily="50" charset="-128"/>
              </a:rPr>
              <a:t>「持続可能</a:t>
            </a:r>
            <a:r>
              <a:rPr lang="ja-JP" altLang="en-US" sz="2400" b="1" dirty="0" smtClean="0">
                <a:solidFill>
                  <a:schemeClr val="bg1"/>
                </a:solidFill>
                <a:latin typeface="Meiryo UI" panose="020B0604030504040204" pitchFamily="50" charset="-128"/>
                <a:ea typeface="Meiryo UI" panose="020B0604030504040204" pitchFamily="50" charset="-128"/>
              </a:rPr>
              <a:t>」</a:t>
            </a:r>
            <a:endParaRPr lang="en-US" altLang="ja-JP" sz="2400" b="1" dirty="0" smtClean="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b="1" dirty="0">
                <a:solidFill>
                  <a:schemeClr val="bg1"/>
                </a:solidFill>
                <a:latin typeface="Meiryo UI" panose="020B0604030504040204" pitchFamily="50" charset="-128"/>
                <a:ea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rPr>
              <a:t>　　</a:t>
            </a:r>
            <a:r>
              <a:rPr lang="ja-JP" altLang="en-US" b="1" u="sng" dirty="0" smtClean="0">
                <a:solidFill>
                  <a:schemeClr val="bg1"/>
                </a:solidFill>
                <a:latin typeface="Meiryo UI" panose="020B0604030504040204" pitchFamily="50" charset="-128"/>
                <a:ea typeface="Meiryo UI" panose="020B0604030504040204" pitchFamily="50" charset="-128"/>
              </a:rPr>
              <a:t>都市</a:t>
            </a:r>
            <a:r>
              <a:rPr lang="ja-JP" altLang="en-US" b="1" u="sng" dirty="0">
                <a:solidFill>
                  <a:schemeClr val="bg1"/>
                </a:solidFill>
                <a:latin typeface="Meiryo UI" panose="020B0604030504040204" pitchFamily="50" charset="-128"/>
                <a:ea typeface="Meiryo UI" panose="020B0604030504040204" pitchFamily="50" charset="-128"/>
              </a:rPr>
              <a:t>の課題を解決し、安全・安心に便利で快適に生活できる持続可能な</a:t>
            </a:r>
            <a:r>
              <a:rPr lang="ja-JP" altLang="en-US" b="1" u="sng" dirty="0" smtClean="0">
                <a:solidFill>
                  <a:schemeClr val="bg1"/>
                </a:solidFill>
                <a:latin typeface="Meiryo UI" panose="020B0604030504040204" pitchFamily="50" charset="-128"/>
                <a:ea typeface="Meiryo UI" panose="020B0604030504040204" pitchFamily="50" charset="-128"/>
              </a:rPr>
              <a:t>都市</a:t>
            </a:r>
            <a:endParaRPr lang="en-US" altLang="ja-JP" b="1" u="sng" dirty="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b="1" dirty="0">
                <a:solidFill>
                  <a:schemeClr val="bg1"/>
                </a:solidFill>
                <a:latin typeface="Meiryo UI" panose="020B0604030504040204" pitchFamily="50" charset="-128"/>
                <a:ea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関連ワード：次世代モビリティ、エネルギー・環境、インフラ、デジタルガバメント</a:t>
            </a:r>
            <a:r>
              <a:rPr lang="ja-JP" altLang="en-US" b="1" dirty="0" smtClean="0">
                <a:solidFill>
                  <a:schemeClr val="bg1"/>
                </a:solidFill>
                <a:latin typeface="Meiryo UI" panose="020B0604030504040204" pitchFamily="50" charset="-128"/>
                <a:ea typeface="Meiryo UI" panose="020B0604030504040204" pitchFamily="50" charset="-128"/>
              </a:rPr>
              <a:t>、</a:t>
            </a:r>
            <a:endParaRPr lang="en-US" altLang="ja-JP" b="1" dirty="0" smtClean="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b="1" dirty="0">
                <a:solidFill>
                  <a:schemeClr val="bg1"/>
                </a:solidFill>
                <a:latin typeface="Meiryo UI" panose="020B0604030504040204" pitchFamily="50" charset="-128"/>
                <a:ea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rPr>
              <a:t>　　　　　　　　　　　　ユニバーサルデザインなど</a:t>
            </a:r>
            <a:endParaRPr lang="en-US" altLang="ja-JP" b="1" dirty="0" smtClean="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endParaRPr lang="en-US" altLang="ja-JP" b="1" dirty="0" smtClean="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sz="2400" b="1" dirty="0" smtClean="0">
                <a:solidFill>
                  <a:schemeClr val="bg1"/>
                </a:solidFill>
                <a:latin typeface="Meiryo UI" panose="020B0604030504040204" pitchFamily="50" charset="-128"/>
                <a:ea typeface="Meiryo UI" panose="020B0604030504040204" pitchFamily="50" charset="-128"/>
              </a:rPr>
              <a:t>③</a:t>
            </a:r>
            <a:r>
              <a:rPr lang="ja-JP" altLang="en-US" sz="2400" b="1" dirty="0">
                <a:solidFill>
                  <a:schemeClr val="bg1"/>
                </a:solidFill>
                <a:latin typeface="Meiryo UI" panose="020B0604030504040204" pitchFamily="50" charset="-128"/>
                <a:ea typeface="Meiryo UI" panose="020B0604030504040204" pitchFamily="50" charset="-128"/>
              </a:rPr>
              <a:t>「</a:t>
            </a:r>
            <a:r>
              <a:rPr lang="ja-JP" altLang="en-US" sz="2400" b="1" dirty="0" smtClean="0">
                <a:solidFill>
                  <a:schemeClr val="bg1"/>
                </a:solidFill>
                <a:latin typeface="Meiryo UI" panose="020B0604030504040204" pitchFamily="50" charset="-128"/>
                <a:ea typeface="Meiryo UI" panose="020B0604030504040204" pitchFamily="50" charset="-128"/>
              </a:rPr>
              <a:t>国際都市」</a:t>
            </a:r>
            <a:endParaRPr lang="en-US" altLang="ja-JP" sz="2400" b="1" dirty="0" smtClean="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b="1" dirty="0" smtClean="0">
                <a:solidFill>
                  <a:schemeClr val="bg1"/>
                </a:solidFill>
                <a:latin typeface="Meiryo UI" panose="020B0604030504040204" pitchFamily="50" charset="-128"/>
                <a:ea typeface="Meiryo UI" panose="020B0604030504040204" pitchFamily="50" charset="-128"/>
              </a:rPr>
              <a:t>　　　</a:t>
            </a:r>
            <a:r>
              <a:rPr lang="ja-JP" altLang="en-US" b="1" u="sng" dirty="0" smtClean="0">
                <a:solidFill>
                  <a:schemeClr val="bg1"/>
                </a:solidFill>
                <a:latin typeface="Meiryo UI" panose="020B0604030504040204" pitchFamily="50" charset="-128"/>
                <a:ea typeface="Meiryo UI" panose="020B0604030504040204" pitchFamily="50" charset="-128"/>
              </a:rPr>
              <a:t>世界</a:t>
            </a:r>
            <a:r>
              <a:rPr lang="ja-JP" altLang="en-US" b="1" u="sng" dirty="0">
                <a:solidFill>
                  <a:schemeClr val="bg1"/>
                </a:solidFill>
                <a:latin typeface="Meiryo UI" panose="020B0604030504040204" pitchFamily="50" charset="-128"/>
                <a:ea typeface="Meiryo UI" panose="020B0604030504040204" pitchFamily="50" charset="-128"/>
              </a:rPr>
              <a:t>との交流を促進し、世界に開かれた誰もが自らの可能性を発揮できる都市</a:t>
            </a:r>
            <a:endParaRPr lang="en-US" altLang="ja-JP" b="1" u="sng" dirty="0">
              <a:solidFill>
                <a:schemeClr val="bg1"/>
              </a:solidFill>
              <a:latin typeface="Meiryo UI" panose="020B0604030504040204" pitchFamily="50" charset="-128"/>
              <a:ea typeface="Meiryo UI" panose="020B0604030504040204" pitchFamily="50" charset="-128"/>
            </a:endParaRPr>
          </a:p>
          <a:p>
            <a:pPr marL="268288" indent="-268288" defTabSz="457200">
              <a:lnSpc>
                <a:spcPct val="150000"/>
              </a:lnSpc>
            </a:pPr>
            <a:r>
              <a:rPr lang="ja-JP" altLang="en-US" b="1" dirty="0">
                <a:solidFill>
                  <a:schemeClr val="bg1"/>
                </a:solidFill>
                <a:latin typeface="Meiryo UI" panose="020B0604030504040204" pitchFamily="50" charset="-128"/>
                <a:ea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関連ワード：観光・文化・スポーツ、多文化共生、心の</a:t>
            </a:r>
            <a:r>
              <a:rPr lang="ja-JP" altLang="en-US" b="1" dirty="0" smtClean="0">
                <a:solidFill>
                  <a:schemeClr val="bg1"/>
                </a:solidFill>
                <a:latin typeface="Meiryo UI" panose="020B0604030504040204" pitchFamily="50" charset="-128"/>
                <a:ea typeface="Meiryo UI" panose="020B0604030504040204" pitchFamily="50" charset="-128"/>
              </a:rPr>
              <a:t>バリアフリー</a:t>
            </a:r>
            <a:r>
              <a:rPr lang="ja-JP" altLang="en-US" b="1" dirty="0">
                <a:solidFill>
                  <a:schemeClr val="bg1"/>
                </a:solidFill>
                <a:latin typeface="Meiryo UI" panose="020B0604030504040204" pitchFamily="50" charset="-128"/>
                <a:ea typeface="Meiryo UI" panose="020B0604030504040204" pitchFamily="50" charset="-128"/>
              </a:rPr>
              <a:t>、人材育成</a:t>
            </a:r>
            <a:r>
              <a:rPr lang="ja-JP" altLang="en-US" b="1" dirty="0" smtClean="0">
                <a:solidFill>
                  <a:schemeClr val="bg1"/>
                </a:solidFill>
                <a:latin typeface="Meiryo UI" panose="020B0604030504040204" pitchFamily="50" charset="-128"/>
                <a:ea typeface="Meiryo UI" panose="020B0604030504040204" pitchFamily="50" charset="-128"/>
              </a:rPr>
              <a:t>など</a:t>
            </a:r>
            <a:endParaRPr lang="en-US" altLang="ja-JP" b="1" dirty="0" smtClean="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810" y="-28310"/>
            <a:ext cx="9906000" cy="432000"/>
          </a:xfrm>
          <a:prstGeom prst="rect">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lIns="91419" tIns="45709" rIns="91419" bIns="28793" rtlCol="0" anchor="b" anchorCtr="0">
            <a:noAutofit/>
          </a:bodyPr>
          <a:lstStyle/>
          <a:p>
            <a:pPr algn="ctr" defTabSz="914400">
              <a:defRPr/>
            </a:pPr>
            <a:r>
              <a:rPr kumimoji="0" lang="ja-JP" altLang="en-US" sz="2400" b="1" kern="0" dirty="0" smtClean="0">
                <a:solidFill>
                  <a:prstClr val="white"/>
                </a:solidFill>
                <a:latin typeface="Meiryo UI" panose="020B0604030504040204" pitchFamily="50" charset="-128"/>
                <a:ea typeface="Meiryo UI" panose="020B0604030504040204" pitchFamily="50" charset="-128"/>
              </a:rPr>
              <a:t>大阪の将来像を検討するうえでのキーワード（事務局案）</a:t>
            </a:r>
          </a:p>
        </p:txBody>
      </p:sp>
      <p:sp>
        <p:nvSpPr>
          <p:cNvPr id="4" name="スライド番号プレースホルダー 1"/>
          <p:cNvSpPr txBox="1">
            <a:spLocks/>
          </p:cNvSpPr>
          <p:nvPr/>
        </p:nvSpPr>
        <p:spPr>
          <a:xfrm>
            <a:off x="9297858" y="6549867"/>
            <a:ext cx="470414" cy="283588"/>
          </a:xfrm>
          <a:prstGeom prst="rect">
            <a:avLst/>
          </a:prstGeom>
          <a:solidFill>
            <a:srgbClr val="0070C0"/>
          </a:solidFill>
        </p:spPr>
        <p:txBody>
          <a:bodyPr vert="horz" lIns="91419" tIns="45709" rIns="91419" bIns="45709" rtlCol="0" anchor="ctr"/>
          <a:lstStyle>
            <a:defPPr>
              <a:defRPr lang="ja-JP"/>
            </a:defPPr>
            <a:lvl1pPr marL="0" algn="r" defTabSz="913765" rtl="0" eaLnBrk="1" latinLnBrk="0" hangingPunct="1">
              <a:defRPr kumimoji="1" sz="1200" kern="1200">
                <a:solidFill>
                  <a:schemeClr val="tx1">
                    <a:tint val="75000"/>
                  </a:schemeClr>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en-US" altLang="ja-JP" sz="1800" b="1" dirty="0" smtClean="0">
                <a:solidFill>
                  <a:prstClr val="white"/>
                </a:solidFill>
                <a:latin typeface="ＭＳ ゴシック" panose="020B0609070205080204" pitchFamily="49" charset="-128"/>
                <a:ea typeface="ＭＳ ゴシック" panose="020B0609070205080204" pitchFamily="49" charset="-128"/>
              </a:rPr>
              <a:t>5</a:t>
            </a:r>
            <a:endParaRPr lang="ja-JP" altLang="en-US" sz="18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529268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1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18362</TotalTime>
  <Words>5946</Words>
  <Application>Microsoft Office PowerPoint</Application>
  <PresentationFormat>A4 210 x 297 mm</PresentationFormat>
  <Paragraphs>1284</Paragraphs>
  <Slides>61</Slides>
  <Notes>9</Notes>
  <HiddenSlides>0</HiddenSlides>
  <MMClips>0</MMClips>
  <ScaleCrop>false</ScaleCrop>
  <HeadingPairs>
    <vt:vector size="6" baseType="variant">
      <vt:variant>
        <vt:lpstr>使用されているフォント</vt:lpstr>
      </vt:variant>
      <vt:variant>
        <vt:i4>20</vt:i4>
      </vt:variant>
      <vt:variant>
        <vt:lpstr>テーマ</vt:lpstr>
      </vt:variant>
      <vt:variant>
        <vt:i4>4</vt:i4>
      </vt:variant>
      <vt:variant>
        <vt:lpstr>スライド タイトル</vt:lpstr>
      </vt:variant>
      <vt:variant>
        <vt:i4>61</vt:i4>
      </vt:variant>
    </vt:vector>
  </HeadingPairs>
  <TitlesOfParts>
    <vt:vector size="85" baseType="lpstr">
      <vt:lpstr>HGSｺﾞｼｯｸM</vt:lpstr>
      <vt:lpstr>HGS創英角ﾎﾟｯﾌﾟ体</vt:lpstr>
      <vt:lpstr>HGｺﾞｼｯｸM</vt:lpstr>
      <vt:lpstr>HG丸ｺﾞｼｯｸM-PRO</vt:lpstr>
      <vt:lpstr>Meiryo UI</vt:lpstr>
      <vt:lpstr>ＭＳ Ｐゴシック</vt:lpstr>
      <vt:lpstr>ＭＳ ゴシック</vt:lpstr>
      <vt:lpstr>ＭＳ 明朝</vt:lpstr>
      <vt:lpstr>メイリオ</vt:lpstr>
      <vt:lpstr>游ゴシック</vt:lpstr>
      <vt:lpstr>游ゴシック Light</vt:lpstr>
      <vt:lpstr>Arial</vt:lpstr>
      <vt:lpstr>Calibri</vt:lpstr>
      <vt:lpstr>Calibri Light</vt:lpstr>
      <vt:lpstr>Century</vt:lpstr>
      <vt:lpstr>Times New Roman</vt:lpstr>
      <vt:lpstr>Trebuchet MS</vt:lpstr>
      <vt:lpstr>Wingdings</vt:lpstr>
      <vt:lpstr>Wingdings 2</vt:lpstr>
      <vt:lpstr>Wingdings 3</vt:lpstr>
      <vt:lpstr>16_Office テーマ</vt:lpstr>
      <vt:lpstr>1_Office ​​テーマ</vt:lpstr>
      <vt:lpstr>ファセット</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大阪の将来像</dc:title>
  <dc:creator>森口　直人</dc:creator>
  <cp:lastModifiedBy>清水　浩章</cp:lastModifiedBy>
  <cp:revision>3289</cp:revision>
  <cp:lastPrinted>2019-07-16T11:05:55Z</cp:lastPrinted>
  <dcterms:created xsi:type="dcterms:W3CDTF">2015-07-03T07:38:00Z</dcterms:created>
  <dcterms:modified xsi:type="dcterms:W3CDTF">2019-07-22T02:42:08Z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1041-10.8.0.6184</vt:lpwstr>
  </property>
</Properties>
</file>