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6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2017/10/31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t>2017/10/31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504" y="272951"/>
            <a:ext cx="8856984" cy="523220"/>
          </a:xfrm>
          <a:prstGeom prst="rect">
            <a:avLst/>
          </a:prstGeom>
          <a:noFill/>
        </p:spPr>
        <p:txBody>
          <a:bodyPr wrap="square" rtlCol="0">
            <a:spAutoFit/>
          </a:bodyPr>
          <a:lstStyle/>
          <a:p>
            <a:pPr algn="ctr"/>
            <a:r>
              <a:rPr lang="en-US" altLang="ja-JP" sz="2800" dirty="0">
                <a:latin typeface="Baskerville Old Face" panose="02020602080505020303" pitchFamily="18" charset="0"/>
                <a:ea typeface="HG正楷書体-PRO" panose="03000600000000000000" pitchFamily="66" charset="-128"/>
              </a:rPr>
              <a:t>Towards the Philanthropic Capital Osaka</a:t>
            </a:r>
          </a:p>
        </p:txBody>
      </p:sp>
      <p:sp>
        <p:nvSpPr>
          <p:cNvPr id="6" name="正方形/長方形 5"/>
          <p:cNvSpPr/>
          <p:nvPr/>
        </p:nvSpPr>
        <p:spPr>
          <a:xfrm>
            <a:off x="323528" y="904732"/>
            <a:ext cx="8640960" cy="59243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05366" tIns="52683" rIns="105366" bIns="52683" rtlCol="0" anchor="t" anchorCtr="0"/>
          <a:lstStyle/>
          <a:p>
            <a:pPr>
              <a:lnSpc>
                <a:spcPts val="3000"/>
              </a:lnSpc>
            </a:pPr>
            <a:r>
              <a:rPr lang="ja-JP" altLang="en-US" sz="2800" dirty="0" smtClean="0">
                <a:solidFill>
                  <a:schemeClr val="tx1"/>
                </a:solidFill>
                <a:latin typeface="HG正楷書体-PRO" panose="03000600000000000000" pitchFamily="66" charset="-128"/>
                <a:ea typeface="HG正楷書体-PRO" panose="03000600000000000000" pitchFamily="66" charset="-128"/>
                <a:cs typeface="Times New Roman" panose="02020603050405020304" pitchFamily="18" charset="0"/>
              </a:rPr>
              <a:t>　</a:t>
            </a:r>
            <a:endParaRPr lang="ja-JP" altLang="ja-JP" sz="2800" dirty="0">
              <a:solidFill>
                <a:schemeClr val="tx1"/>
              </a:solidFill>
              <a:latin typeface="HG正楷書体-PRO" panose="03000600000000000000" pitchFamily="66" charset="-128"/>
              <a:ea typeface="HG正楷書体-PRO" panose="03000600000000000000" pitchFamily="66" charset="-128"/>
              <a:cs typeface="Times New Roman" panose="02020603050405020304" pitchFamily="18" charset="0"/>
            </a:endParaRPr>
          </a:p>
        </p:txBody>
      </p:sp>
      <p:sp>
        <p:nvSpPr>
          <p:cNvPr id="2" name="正方形/長方形 1"/>
          <p:cNvSpPr/>
          <p:nvPr/>
        </p:nvSpPr>
        <p:spPr>
          <a:xfrm>
            <a:off x="304506" y="904732"/>
            <a:ext cx="8659982" cy="5734903"/>
          </a:xfrm>
          <a:prstGeom prst="rect">
            <a:avLst/>
          </a:prstGeom>
        </p:spPr>
        <p:txBody>
          <a:bodyPr wrap="square">
            <a:spAutoFit/>
          </a:bodyPr>
          <a:lstStyle/>
          <a:p>
            <a:pPr>
              <a:lnSpc>
                <a:spcPts val="2200"/>
              </a:lnSpc>
            </a:pPr>
            <a:r>
              <a:rPr lang="en-US" altLang="ja-JP" sz="2000" dirty="0" smtClean="0">
                <a:latin typeface="Baskerville Old Face" panose="02020602080505020303" pitchFamily="18" charset="0"/>
              </a:rPr>
              <a:t>In </a:t>
            </a:r>
            <a:r>
              <a:rPr lang="en-US" altLang="ja-JP" sz="2000" dirty="0">
                <a:latin typeface="Baskerville Old Face" panose="02020602080505020303" pitchFamily="18" charset="0"/>
              </a:rPr>
              <a:t>Japan, we have an increasing number of new public service leaders such as NPOs and social enterprises, as well as increasing interest in Corporate Social Responsibility (CSR). Meanwhile, public-interest activities using such funds as donations and investments have emerged as the new global trend and an alternative way to solve social issues. We call these activities “Philanthropy”.   </a:t>
            </a:r>
          </a:p>
          <a:p>
            <a:pPr>
              <a:lnSpc>
                <a:spcPts val="2200"/>
              </a:lnSpc>
            </a:pPr>
            <a:endParaRPr lang="en-US" altLang="ja-JP" sz="2000" dirty="0">
              <a:latin typeface="Baskerville Old Face" panose="02020602080505020303" pitchFamily="18" charset="0"/>
            </a:endParaRPr>
          </a:p>
          <a:p>
            <a:pPr>
              <a:lnSpc>
                <a:spcPts val="2200"/>
              </a:lnSpc>
            </a:pPr>
            <a:r>
              <a:rPr lang="en-US" altLang="ja-JP" sz="2000" dirty="0" smtClean="0">
                <a:latin typeface="Baskerville Old Face" panose="02020602080505020303" pitchFamily="18" charset="0"/>
              </a:rPr>
              <a:t>Historically</a:t>
            </a:r>
            <a:r>
              <a:rPr lang="en-US" altLang="ja-JP" sz="2000" dirty="0">
                <a:latin typeface="Baskerville Old Face" panose="02020602080505020303" pitchFamily="18" charset="0"/>
              </a:rPr>
              <a:t>, citizens have played important roles in Osaka’s urban development. Even today, we have been striving to create an environment where those people can fully demonstrate their energy and vigor. </a:t>
            </a:r>
          </a:p>
          <a:p>
            <a:pPr>
              <a:lnSpc>
                <a:spcPts val="2200"/>
              </a:lnSpc>
            </a:pPr>
            <a:endParaRPr lang="en-US" altLang="ja-JP" sz="2000" dirty="0">
              <a:latin typeface="Baskerville Old Face" panose="02020602080505020303" pitchFamily="18" charset="0"/>
            </a:endParaRPr>
          </a:p>
          <a:p>
            <a:pPr>
              <a:lnSpc>
                <a:spcPts val="2200"/>
              </a:lnSpc>
            </a:pPr>
            <a:r>
              <a:rPr lang="en-US" altLang="ja-JP" sz="2000" smtClean="0">
                <a:latin typeface="Baskerville Old Face" panose="02020602080505020303" pitchFamily="18" charset="0"/>
              </a:rPr>
              <a:t>Osaka </a:t>
            </a:r>
            <a:r>
              <a:rPr lang="en-US" altLang="ja-JP" sz="2000" dirty="0">
                <a:latin typeface="Baskerville Old Face" panose="02020602080505020303" pitchFamily="18" charset="0"/>
              </a:rPr>
              <a:t>aims to become a core international philanthropic metropolis through the vitalization of non-profit sectors. To achieve this goal, Osaka is setting the dynamism of the private sector, which is beyond the thinking of the governmental sector, at the center of society, as well as making efforts to develop an environment that makes the most of both profit-making and non-profit activities. Secondly, through promoting its philanthropic activities as a “people-oriented metropolis”, Osaka will place importance on philanthropic capital, which is non-tax revenue that will become a vital second artery for the functioning of the region. </a:t>
            </a:r>
          </a:p>
          <a:p>
            <a:pPr>
              <a:lnSpc>
                <a:spcPts val="2200"/>
              </a:lnSpc>
            </a:pPr>
            <a:endParaRPr lang="en-US" altLang="ja-JP" sz="2000" dirty="0">
              <a:latin typeface="Baskerville Old Face" panose="02020602080505020303" pitchFamily="18" charset="0"/>
            </a:endParaRPr>
          </a:p>
          <a:p>
            <a:pPr algn="r">
              <a:lnSpc>
                <a:spcPts val="2200"/>
              </a:lnSpc>
            </a:pPr>
            <a:r>
              <a:rPr lang="en-US" altLang="ja-JP" sz="2000" dirty="0">
                <a:latin typeface="Baskerville Old Face" panose="02020602080505020303" pitchFamily="18" charset="0"/>
              </a:rPr>
              <a:t> (Extracted from the “Vision for the Second Capital” March, 2017</a:t>
            </a:r>
            <a:r>
              <a:rPr lang="en-US" altLang="ja-JP" sz="2000" dirty="0" smtClean="0">
                <a:latin typeface="Baskerville Old Face" panose="02020602080505020303" pitchFamily="18" charset="0"/>
              </a:rPr>
              <a:t>)</a:t>
            </a:r>
            <a:endParaRPr lang="en-US" altLang="ja-JP" sz="2000" dirty="0">
              <a:latin typeface="Baskerville Old Face" panose="02020602080505020303" pitchFamily="18" charset="0"/>
            </a:endParaRPr>
          </a:p>
        </p:txBody>
      </p:sp>
    </p:spTree>
    <p:extLst>
      <p:ext uri="{BB962C8B-B14F-4D97-AF65-F5344CB8AC3E}">
        <p14:creationId xmlns:p14="http://schemas.microsoft.com/office/powerpoint/2010/main" val="109610441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TotalTime>
  <Words>227</Words>
  <Application>Microsoft Office PowerPoint</Application>
  <PresentationFormat>画面に合わせる (4:3)</PresentationFormat>
  <Paragraphs>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白川 輝幸</dc:creator>
  <cp:lastModifiedBy>南　威史</cp:lastModifiedBy>
  <cp:revision>22</cp:revision>
  <cp:lastPrinted>2017-10-31T02:33:31Z</cp:lastPrinted>
  <dcterms:created xsi:type="dcterms:W3CDTF">2017-09-29T00:13:00Z</dcterms:created>
  <dcterms:modified xsi:type="dcterms:W3CDTF">2017-10-31T07:49:11Z</dcterms:modified>
</cp:coreProperties>
</file>