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72" r:id="rId1"/>
  </p:sldMasterIdLst>
  <p:notesMasterIdLst>
    <p:notesMasterId r:id="rId19"/>
  </p:notesMasterIdLst>
  <p:sldIdLst>
    <p:sldId id="288" r:id="rId2"/>
    <p:sldId id="301" r:id="rId3"/>
    <p:sldId id="289" r:id="rId4"/>
    <p:sldId id="290" r:id="rId5"/>
    <p:sldId id="291" r:id="rId6"/>
    <p:sldId id="292" r:id="rId7"/>
    <p:sldId id="293" r:id="rId8"/>
    <p:sldId id="294" r:id="rId9"/>
    <p:sldId id="295" r:id="rId10"/>
    <p:sldId id="296" r:id="rId11"/>
    <p:sldId id="297" r:id="rId12"/>
    <p:sldId id="274" r:id="rId13"/>
    <p:sldId id="298" r:id="rId14"/>
    <p:sldId id="299" r:id="rId15"/>
    <p:sldId id="300" r:id="rId16"/>
    <p:sldId id="283" r:id="rId17"/>
    <p:sldId id="285" r:id="rId1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94" autoAdjust="0"/>
    <p:restoredTop sz="94557" autoAdjust="0"/>
  </p:normalViewPr>
  <p:slideViewPr>
    <p:cSldViewPr snapToGrid="0">
      <p:cViewPr varScale="1">
        <p:scale>
          <a:sx n="74" d="100"/>
          <a:sy n="74" d="100"/>
        </p:scale>
        <p:origin x="-117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44AC623-B85F-465A-909A-50A886E6BB24}" type="datetimeFigureOut">
              <a:rPr kumimoji="1" lang="ja-JP" altLang="en-US" smtClean="0"/>
              <a:t>2018/8/1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17C3E55-D564-453E-B7E6-AE33A122472F}" type="slidenum">
              <a:rPr kumimoji="1" lang="ja-JP" altLang="en-US" smtClean="0"/>
              <a:t>‹#›</a:t>
            </a:fld>
            <a:endParaRPr kumimoji="1" lang="ja-JP" altLang="en-US"/>
          </a:p>
        </p:txBody>
      </p:sp>
    </p:spTree>
    <p:extLst>
      <p:ext uri="{BB962C8B-B14F-4D97-AF65-F5344CB8AC3E}">
        <p14:creationId xmlns:p14="http://schemas.microsoft.com/office/powerpoint/2010/main" val="34303109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17C3E55-D564-453E-B7E6-AE33A122472F}" type="slidenum">
              <a:rPr kumimoji="1" lang="ja-JP" altLang="en-US" smtClean="0"/>
              <a:t>1</a:t>
            </a:fld>
            <a:endParaRPr kumimoji="1" lang="ja-JP" altLang="en-US"/>
          </a:p>
        </p:txBody>
      </p:sp>
    </p:spTree>
    <p:extLst>
      <p:ext uri="{BB962C8B-B14F-4D97-AF65-F5344CB8AC3E}">
        <p14:creationId xmlns:p14="http://schemas.microsoft.com/office/powerpoint/2010/main" val="2917828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B9610E5-A85B-429A-9E40-E9078B2C61CE}" type="datetime1">
              <a:rPr kumimoji="1" lang="ja-JP" altLang="en-US" smtClean="0"/>
              <a:t>2018/8/1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1680407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94E9A8-CDF6-4F99-947D-AEE16AA36B87}" type="datetime1">
              <a:rPr kumimoji="1" lang="ja-JP" altLang="en-US" smtClean="0"/>
              <a:t>2018/8/1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1265611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493350F-B021-48CB-839E-AA42AEA26E51}" type="datetime1">
              <a:rPr kumimoji="1" lang="ja-JP" altLang="en-US" smtClean="0"/>
              <a:t>2018/8/1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1549226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047B36C-498B-4921-9BBE-7A9743E98161}" type="datetime1">
              <a:rPr kumimoji="1" lang="ja-JP" altLang="en-US" smtClean="0"/>
              <a:t>2018/8/1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3474610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5E88614-8A4E-4969-8770-02906C11B576}" type="datetime1">
              <a:rPr kumimoji="1" lang="ja-JP" altLang="en-US" smtClean="0"/>
              <a:t>2018/8/1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1575320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35B417A-F4AD-4FB3-A8B5-688681CCCD48}" type="datetime1">
              <a:rPr kumimoji="1" lang="ja-JP" altLang="en-US" smtClean="0"/>
              <a:t>2018/8/1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410499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35B000F-9F60-4FA7-9164-26699F6CA6A8}" type="datetime1">
              <a:rPr kumimoji="1" lang="ja-JP" altLang="en-US" smtClean="0"/>
              <a:t>2018/8/1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1832703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1FED65B-43DF-43F1-A5C1-CD4CAD4445B1}" type="datetime1">
              <a:rPr kumimoji="1" lang="ja-JP" altLang="en-US" smtClean="0"/>
              <a:t>2018/8/1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3561209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81D3DC-07C4-41F6-B72C-144013FADC1A}" type="datetime1">
              <a:rPr kumimoji="1" lang="ja-JP" altLang="en-US" smtClean="0"/>
              <a:t>2018/8/1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3763494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E4B17C1-853D-4871-B89D-0000D6B24E69}" type="datetime1">
              <a:rPr kumimoji="1" lang="ja-JP" altLang="en-US" smtClean="0"/>
              <a:t>2018/8/1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821042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FDB2AC-DFB5-43DC-A1CA-AE8FABE1AE70}" type="datetime1">
              <a:rPr kumimoji="1" lang="ja-JP" altLang="en-US" smtClean="0"/>
              <a:t>2018/8/1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67153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7573109-AE7B-4B74-8B04-BE2AED23C20C}" type="datetime1">
              <a:rPr kumimoji="1" lang="ja-JP" altLang="en-US" smtClean="0"/>
              <a:t>2018/8/1</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275A21-2123-43B4-B048-28033DC2BE8C}" type="slidenum">
              <a:rPr kumimoji="1" lang="ja-JP" altLang="en-US" smtClean="0"/>
              <a:t>‹#›</a:t>
            </a:fld>
            <a:endParaRPr kumimoji="1" lang="ja-JP" altLang="en-US"/>
          </a:p>
        </p:txBody>
      </p:sp>
    </p:spTree>
    <p:extLst>
      <p:ext uri="{BB962C8B-B14F-4D97-AF65-F5344CB8AC3E}">
        <p14:creationId xmlns:p14="http://schemas.microsoft.com/office/powerpoint/2010/main" val="1949744505"/>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45660" y="1648498"/>
            <a:ext cx="8653013" cy="35674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lang="ja-JP" altLang="en-US" sz="3200" b="1" dirty="0">
                <a:solidFill>
                  <a:schemeClr val="tx1"/>
                </a:solidFill>
                <a:latin typeface="Meiryo UI" panose="020B0604030504040204" pitchFamily="50" charset="-128"/>
                <a:ea typeface="Meiryo UI" panose="020B0604030504040204" pitchFamily="50" charset="-128"/>
              </a:rPr>
              <a:t>大阪・関西による首都機能バックアップ</a:t>
            </a:r>
            <a:r>
              <a:rPr lang="ja-JP" altLang="en-US" sz="3200" b="1" dirty="0" smtClean="0">
                <a:solidFill>
                  <a:schemeClr val="tx1"/>
                </a:solidFill>
                <a:latin typeface="Meiryo UI" panose="020B0604030504040204" pitchFamily="50" charset="-128"/>
                <a:ea typeface="Meiryo UI" panose="020B0604030504040204" pitchFamily="50" charset="-128"/>
              </a:rPr>
              <a:t>の</a:t>
            </a:r>
            <a:endParaRPr lang="en-US" altLang="ja-JP" sz="3200" b="1" dirty="0" smtClean="0">
              <a:solidFill>
                <a:schemeClr val="tx1"/>
              </a:solidFill>
              <a:latin typeface="Meiryo UI" panose="020B0604030504040204" pitchFamily="50" charset="-128"/>
              <a:ea typeface="Meiryo UI" panose="020B0604030504040204" pitchFamily="50" charset="-128"/>
            </a:endParaRPr>
          </a:p>
          <a:p>
            <a:pPr algn="ctr">
              <a:lnSpc>
                <a:spcPct val="125000"/>
              </a:lnSpc>
            </a:pPr>
            <a:r>
              <a:rPr lang="ja-JP" altLang="en-US" sz="3200" b="1" dirty="0" smtClean="0">
                <a:solidFill>
                  <a:schemeClr val="tx1"/>
                </a:solidFill>
                <a:latin typeface="Meiryo UI" panose="020B0604030504040204" pitchFamily="50" charset="-128"/>
                <a:ea typeface="Meiryo UI" panose="020B0604030504040204" pitchFamily="50" charset="-128"/>
              </a:rPr>
              <a:t>実現</a:t>
            </a:r>
            <a:r>
              <a:rPr lang="ja-JP" altLang="en-US" sz="3200" b="1" dirty="0">
                <a:solidFill>
                  <a:schemeClr val="tx1"/>
                </a:solidFill>
                <a:latin typeface="Meiryo UI" panose="020B0604030504040204" pitchFamily="50" charset="-128"/>
                <a:ea typeface="Meiryo UI" panose="020B0604030504040204" pitchFamily="50" charset="-128"/>
              </a:rPr>
              <a:t>に向けた</a:t>
            </a:r>
            <a:r>
              <a:rPr lang="ja-JP" altLang="en-US" sz="3200" b="1" dirty="0" smtClean="0">
                <a:solidFill>
                  <a:schemeClr val="tx1"/>
                </a:solidFill>
                <a:latin typeface="Meiryo UI" panose="020B0604030504040204" pitchFamily="50" charset="-128"/>
                <a:ea typeface="Meiryo UI" panose="020B0604030504040204" pitchFamily="50" charset="-128"/>
              </a:rPr>
              <a:t>取組</a:t>
            </a:r>
            <a:r>
              <a:rPr lang="ja-JP" altLang="en-US" sz="3200" b="1" dirty="0">
                <a:solidFill>
                  <a:schemeClr val="tx1"/>
                </a:solidFill>
                <a:latin typeface="Meiryo UI" panose="020B0604030504040204" pitchFamily="50" charset="-128"/>
                <a:ea typeface="Meiryo UI" panose="020B0604030504040204" pitchFamily="50" charset="-128"/>
              </a:rPr>
              <a:t>み</a:t>
            </a:r>
            <a:r>
              <a:rPr lang="ja-JP" altLang="en-US" sz="3200" b="1" dirty="0" smtClean="0">
                <a:solidFill>
                  <a:schemeClr val="tx1"/>
                </a:solidFill>
                <a:latin typeface="Meiryo UI" panose="020B0604030504040204" pitchFamily="50" charset="-128"/>
                <a:ea typeface="Meiryo UI" panose="020B0604030504040204" pitchFamily="50" charset="-128"/>
              </a:rPr>
              <a:t>の</a:t>
            </a:r>
            <a:r>
              <a:rPr lang="ja-JP" altLang="en-US" sz="3200" b="1" dirty="0">
                <a:solidFill>
                  <a:schemeClr val="tx1"/>
                </a:solidFill>
                <a:latin typeface="Meiryo UI" panose="020B0604030504040204" pitchFamily="50" charset="-128"/>
                <a:ea typeface="Meiryo UI" panose="020B0604030504040204" pitchFamily="50" charset="-128"/>
              </a:rPr>
              <a:t>方向性に</a:t>
            </a:r>
            <a:r>
              <a:rPr lang="ja-JP" altLang="en-US" sz="3200" b="1" dirty="0" smtClean="0">
                <a:solidFill>
                  <a:schemeClr val="tx1"/>
                </a:solidFill>
                <a:latin typeface="Meiryo UI" panose="020B0604030504040204" pitchFamily="50" charset="-128"/>
                <a:ea typeface="Meiryo UI" panose="020B0604030504040204" pitchFamily="50" charset="-128"/>
              </a:rPr>
              <a:t>ついて</a:t>
            </a:r>
            <a:endParaRPr lang="en-US" altLang="ja-JP" sz="3200" b="1" dirty="0" smtClean="0">
              <a:solidFill>
                <a:schemeClr val="tx1"/>
              </a:solidFill>
              <a:latin typeface="Meiryo UI" panose="020B0604030504040204" pitchFamily="50" charset="-128"/>
              <a:ea typeface="Meiryo UI" panose="020B0604030504040204" pitchFamily="50" charset="-128"/>
            </a:endParaRPr>
          </a:p>
          <a:p>
            <a:pPr algn="ctr">
              <a:lnSpc>
                <a:spcPct val="125000"/>
              </a:lnSpc>
            </a:pPr>
            <a:r>
              <a:rPr lang="ja-JP" altLang="en-US" sz="2400" dirty="0" smtClean="0">
                <a:solidFill>
                  <a:schemeClr val="tx1"/>
                </a:solidFill>
                <a:latin typeface="Meiryo UI" panose="020B0604030504040204" pitchFamily="50" charset="-128"/>
                <a:ea typeface="Meiryo UI" panose="020B0604030504040204" pitchFamily="50" charset="-128"/>
              </a:rPr>
              <a:t>（首都機能のバックアップに係る研究報告）</a:t>
            </a:r>
            <a:endParaRPr lang="en-US" altLang="ja-JP" sz="2400" dirty="0" smtClean="0">
              <a:solidFill>
                <a:schemeClr val="tx1"/>
              </a:solidFill>
              <a:latin typeface="Meiryo UI" panose="020B0604030504040204" pitchFamily="50" charset="-128"/>
              <a:ea typeface="Meiryo UI" panose="020B0604030504040204" pitchFamily="50" charset="-128"/>
            </a:endParaRPr>
          </a:p>
          <a:p>
            <a:pPr algn="ctr">
              <a:lnSpc>
                <a:spcPct val="125000"/>
              </a:lnSpc>
            </a:pPr>
            <a:endParaRPr lang="en-US" altLang="ja-JP" sz="2400" dirty="0" smtClean="0">
              <a:solidFill>
                <a:schemeClr val="tx1"/>
              </a:solidFill>
              <a:latin typeface="Meiryo UI" panose="020B0604030504040204" pitchFamily="50" charset="-128"/>
              <a:ea typeface="Meiryo UI" panose="020B0604030504040204" pitchFamily="50" charset="-128"/>
            </a:endParaRPr>
          </a:p>
          <a:p>
            <a:pPr algn="ctr">
              <a:lnSpc>
                <a:spcPct val="125000"/>
              </a:lnSpc>
            </a:pPr>
            <a:endParaRPr lang="en-US" altLang="ja-JP" sz="2400" dirty="0" smtClean="0">
              <a:solidFill>
                <a:schemeClr val="tx1"/>
              </a:solidFill>
              <a:latin typeface="Meiryo UI" panose="020B0604030504040204" pitchFamily="50" charset="-128"/>
              <a:ea typeface="Meiryo UI" panose="020B0604030504040204" pitchFamily="50" charset="-128"/>
            </a:endParaRPr>
          </a:p>
          <a:p>
            <a:pPr algn="ctr">
              <a:lnSpc>
                <a:spcPct val="125000"/>
              </a:lnSpc>
            </a:pPr>
            <a:r>
              <a:rPr lang="en-US" altLang="ja-JP" sz="2400" dirty="0" smtClean="0">
                <a:solidFill>
                  <a:schemeClr val="tx1"/>
                </a:solidFill>
                <a:latin typeface="Meiryo UI" panose="020B0604030504040204" pitchFamily="50" charset="-128"/>
                <a:ea typeface="Meiryo UI" panose="020B0604030504040204" pitchFamily="50" charset="-128"/>
              </a:rPr>
              <a:t>2018</a:t>
            </a:r>
            <a:r>
              <a:rPr lang="ja-JP" altLang="en-US" sz="2400" dirty="0" smtClean="0">
                <a:solidFill>
                  <a:schemeClr val="tx1"/>
                </a:solidFill>
                <a:latin typeface="Meiryo UI" panose="020B0604030504040204" pitchFamily="50" charset="-128"/>
                <a:ea typeface="Meiryo UI" panose="020B0604030504040204" pitchFamily="50" charset="-128"/>
              </a:rPr>
              <a:t>年８月</a:t>
            </a:r>
            <a:endParaRPr lang="en-US" altLang="ja-JP" sz="2400" dirty="0" smtClean="0">
              <a:solidFill>
                <a:schemeClr val="tx1"/>
              </a:solidFill>
              <a:latin typeface="Meiryo UI" panose="020B0604030504040204" pitchFamily="50" charset="-128"/>
              <a:ea typeface="Meiryo UI" panose="020B0604030504040204" pitchFamily="50" charset="-128"/>
            </a:endParaRPr>
          </a:p>
          <a:p>
            <a:pPr algn="ctr">
              <a:lnSpc>
                <a:spcPct val="125000"/>
              </a:lnSpc>
            </a:pPr>
            <a:r>
              <a:rPr lang="ja-JP" altLang="en-US" sz="2400" dirty="0" smtClean="0">
                <a:solidFill>
                  <a:schemeClr val="tx1"/>
                </a:solidFill>
                <a:latin typeface="Meiryo UI" panose="020B0604030504040204" pitchFamily="50" charset="-128"/>
                <a:ea typeface="Meiryo UI" panose="020B0604030504040204" pitchFamily="50" charset="-128"/>
              </a:rPr>
              <a:t>大阪府・大阪市副首都推進局</a:t>
            </a:r>
            <a:endParaRPr lang="ja-JP" altLang="en-US" sz="240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8067196" y="291411"/>
            <a:ext cx="682580" cy="369332"/>
          </a:xfrm>
          <a:prstGeom prst="rect">
            <a:avLst/>
          </a:prstGeom>
          <a:noFill/>
          <a:ln>
            <a:solidFill>
              <a:schemeClr val="tx1"/>
            </a:solidFill>
          </a:ln>
        </p:spPr>
        <p:txBody>
          <a:bodyPr wrap="square" rtlCol="0">
            <a:spAutoFit/>
          </a:bodyPr>
          <a:lstStyle/>
          <a:p>
            <a:r>
              <a:rPr kumimoji="1" lang="ja-JP" altLang="en-US" dirty="0" smtClean="0"/>
              <a:t>概要</a:t>
            </a:r>
            <a:endParaRPr kumimoji="1" lang="ja-JP" altLang="en-US" dirty="0"/>
          </a:p>
        </p:txBody>
      </p:sp>
    </p:spTree>
    <p:extLst>
      <p:ext uri="{BB962C8B-B14F-4D97-AF65-F5344CB8AC3E}">
        <p14:creationId xmlns:p14="http://schemas.microsoft.com/office/powerpoint/2010/main" val="2658158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245736" y="2999825"/>
            <a:ext cx="4212000" cy="2952000"/>
          </a:xfrm>
          <a:prstGeom prst="roundRect">
            <a:avLst>
              <a:gd name="adj" fmla="val 0"/>
            </a:avLst>
          </a:prstGeom>
          <a:noFill/>
          <a:ln w="1270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spcBef>
                <a:spcPts val="1200"/>
              </a:spcBef>
            </a:pPr>
            <a:r>
              <a:rPr lang="en-US" altLang="ja-JP" sz="1600" b="1" dirty="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日本銀行</a:t>
            </a:r>
            <a:r>
              <a:rPr lang="en-US" altLang="ja-JP" sz="1600" b="1" dirty="0" smtClean="0">
                <a:solidFill>
                  <a:schemeClr val="tx1"/>
                </a:solidFill>
                <a:latin typeface="Meiryo UI" panose="020B0604030504040204" pitchFamily="50" charset="-128"/>
                <a:ea typeface="Meiryo UI" panose="020B0604030504040204" pitchFamily="50" charset="-128"/>
              </a:rPr>
              <a:t>】</a:t>
            </a:r>
          </a:p>
          <a:p>
            <a:pPr>
              <a:lnSpc>
                <a:spcPct val="114000"/>
              </a:lnSpc>
              <a:spcBef>
                <a:spcPts val="1200"/>
              </a:spcBef>
            </a:pPr>
            <a:r>
              <a:rPr lang="ja-JP" altLang="en-US" sz="1400" b="1" u="sng" dirty="0" smtClean="0">
                <a:solidFill>
                  <a:schemeClr val="tx1"/>
                </a:solidFill>
                <a:latin typeface="Meiryo UI" panose="020B0604030504040204" pitchFamily="50" charset="-128"/>
                <a:ea typeface="Meiryo UI" panose="020B0604030504040204" pitchFamily="50" charset="-128"/>
              </a:rPr>
              <a:t>大阪支店での本部機能の代替を含め、被災想定に応じた業務継続体制を整備</a:t>
            </a:r>
            <a:endParaRPr lang="en-US" altLang="ja-JP" sz="1400" b="1" u="sng"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1200"/>
              </a:spcBef>
              <a:buFont typeface="Arial" panose="020B0604020202020204" pitchFamily="34" charset="0"/>
              <a:buChar char="•"/>
            </a:pPr>
            <a:r>
              <a:rPr lang="ja-JP" altLang="en-US" sz="1300" dirty="0" smtClean="0">
                <a:solidFill>
                  <a:schemeClr val="tx1"/>
                </a:solidFill>
                <a:latin typeface="Meiryo UI" panose="020B0604030504040204" pitchFamily="50" charset="-128"/>
                <a:ea typeface="Meiryo UI" panose="020B0604030504040204" pitchFamily="50" charset="-128"/>
              </a:rPr>
              <a:t>日本銀行の決</a:t>
            </a:r>
            <a:r>
              <a:rPr lang="ja-JP" altLang="en-US" sz="1300" dirty="0">
                <a:solidFill>
                  <a:schemeClr val="tx1"/>
                </a:solidFill>
                <a:latin typeface="Meiryo UI" panose="020B0604030504040204" pitchFamily="50" charset="-128"/>
                <a:ea typeface="Meiryo UI" panose="020B0604030504040204" pitchFamily="50" charset="-128"/>
              </a:rPr>
              <a:t>済</a:t>
            </a:r>
            <a:r>
              <a:rPr lang="ja-JP" altLang="en-US" sz="1300" dirty="0" smtClean="0">
                <a:solidFill>
                  <a:schemeClr val="tx1"/>
                </a:solidFill>
                <a:latin typeface="Meiryo UI" panose="020B0604030504040204" pitchFamily="50" charset="-128"/>
                <a:ea typeface="Meiryo UI" panose="020B0604030504040204" pitchFamily="50" charset="-128"/>
              </a:rPr>
              <a:t>システム</a:t>
            </a:r>
            <a:r>
              <a:rPr lang="ja-JP" altLang="en-US" sz="1300" dirty="0">
                <a:solidFill>
                  <a:schemeClr val="tx1"/>
                </a:solidFill>
                <a:latin typeface="Meiryo UI" panose="020B0604030504040204" pitchFamily="50" charset="-128"/>
                <a:ea typeface="Meiryo UI" panose="020B0604030504040204" pitchFamily="50" charset="-128"/>
              </a:rPr>
              <a:t>のバックアップセンターは</a:t>
            </a:r>
            <a:r>
              <a:rPr lang="ja-JP" altLang="en-US" sz="1300" dirty="0" smtClean="0">
                <a:solidFill>
                  <a:schemeClr val="tx1"/>
                </a:solidFill>
                <a:latin typeface="Meiryo UI" panose="020B0604030504040204" pitchFamily="50" charset="-128"/>
                <a:ea typeface="Meiryo UI" panose="020B0604030504040204" pitchFamily="50" charset="-128"/>
              </a:rPr>
              <a:t>大阪。東京にあるシステムセンターや本店が機能</a:t>
            </a:r>
            <a:r>
              <a:rPr lang="ja-JP" altLang="en-US" sz="1300" dirty="0">
                <a:solidFill>
                  <a:schemeClr val="tx1"/>
                </a:solidFill>
                <a:latin typeface="Meiryo UI" panose="020B0604030504040204" pitchFamily="50" charset="-128"/>
                <a:ea typeface="Meiryo UI" panose="020B0604030504040204" pitchFamily="50" charset="-128"/>
              </a:rPr>
              <a:t>不全に陥った場合、大阪にシステムを</a:t>
            </a:r>
            <a:r>
              <a:rPr lang="ja-JP" altLang="en-US" sz="1300" dirty="0" smtClean="0">
                <a:solidFill>
                  <a:schemeClr val="tx1"/>
                </a:solidFill>
                <a:latin typeface="Meiryo UI" panose="020B0604030504040204" pitchFamily="50" charset="-128"/>
                <a:ea typeface="Meiryo UI" panose="020B0604030504040204" pitchFamily="50" charset="-128"/>
              </a:rPr>
              <a:t>切り替えて金融システムを維持。</a:t>
            </a:r>
            <a:endParaRPr lang="en-US" altLang="ja-JP" sz="1300" b="1"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1200"/>
              </a:spcBef>
              <a:buFont typeface="Arial" panose="020B0604020202020204" pitchFamily="34" charset="0"/>
              <a:buChar char="•"/>
            </a:pPr>
            <a:r>
              <a:rPr lang="ja-JP" altLang="en-US" sz="1300" dirty="0" smtClean="0">
                <a:solidFill>
                  <a:schemeClr val="tx1"/>
                </a:solidFill>
                <a:latin typeface="Meiryo UI" panose="020B0604030504040204" pitchFamily="50" charset="-128"/>
                <a:ea typeface="Meiryo UI" panose="020B0604030504040204" pitchFamily="50" charset="-128"/>
              </a:rPr>
              <a:t>本店</a:t>
            </a:r>
            <a:r>
              <a:rPr lang="ja-JP" altLang="en-US" sz="1300" dirty="0">
                <a:solidFill>
                  <a:schemeClr val="tx1"/>
                </a:solidFill>
                <a:latin typeface="Meiryo UI" panose="020B0604030504040204" pitchFamily="50" charset="-128"/>
                <a:ea typeface="Meiryo UI" panose="020B0604030504040204" pitchFamily="50" charset="-128"/>
              </a:rPr>
              <a:t>が機能不全になった場合には大阪支店で本部機能の一部代替も行われる</a:t>
            </a:r>
            <a:r>
              <a:rPr lang="ja-JP" altLang="en-US" sz="1300" dirty="0" smtClean="0">
                <a:solidFill>
                  <a:schemeClr val="tx1"/>
                </a:solidFill>
                <a:latin typeface="Meiryo UI" panose="020B0604030504040204" pitchFamily="50" charset="-128"/>
                <a:ea typeface="Meiryo UI" panose="020B0604030504040204" pitchFamily="50" charset="-128"/>
              </a:rPr>
              <a:t>。円滑に代替業務が行えるよう、訓練も毎年実施。</a:t>
            </a:r>
            <a:endParaRPr lang="en-US" altLang="ja-JP" sz="1300" dirty="0" smtClean="0">
              <a:solidFill>
                <a:schemeClr val="tx1"/>
              </a:solidFill>
              <a:latin typeface="Meiryo UI" panose="020B0604030504040204" pitchFamily="50" charset="-128"/>
              <a:ea typeface="Meiryo UI" panose="020B0604030504040204" pitchFamily="50" charset="-128"/>
            </a:endParaRPr>
          </a:p>
        </p:txBody>
      </p:sp>
      <p:sp>
        <p:nvSpPr>
          <p:cNvPr id="9" name="角丸四角形 8"/>
          <p:cNvSpPr/>
          <p:nvPr/>
        </p:nvSpPr>
        <p:spPr>
          <a:xfrm>
            <a:off x="4681379" y="2999825"/>
            <a:ext cx="4212000" cy="2952000"/>
          </a:xfrm>
          <a:prstGeom prst="roundRect">
            <a:avLst>
              <a:gd name="adj" fmla="val 0"/>
            </a:avLst>
          </a:prstGeom>
          <a:noFill/>
          <a:ln w="1270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spcBef>
                <a:spcPts val="1200"/>
              </a:spcBef>
            </a:pP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ＮＨＫ</a:t>
            </a:r>
            <a:r>
              <a:rPr lang="en-US" altLang="ja-JP" sz="1600" b="1" dirty="0" smtClean="0">
                <a:solidFill>
                  <a:schemeClr val="tx1"/>
                </a:solidFill>
                <a:latin typeface="Meiryo UI" panose="020B0604030504040204" pitchFamily="50" charset="-128"/>
                <a:ea typeface="Meiryo UI" panose="020B0604030504040204" pitchFamily="50" charset="-128"/>
              </a:rPr>
              <a:t>】</a:t>
            </a:r>
          </a:p>
          <a:p>
            <a:pPr>
              <a:lnSpc>
                <a:spcPct val="114000"/>
              </a:lnSpc>
              <a:spcBef>
                <a:spcPts val="1200"/>
              </a:spcBef>
            </a:pPr>
            <a:r>
              <a:rPr lang="ja-JP" altLang="en-US" sz="1400" b="1" u="sng" dirty="0" smtClean="0">
                <a:solidFill>
                  <a:schemeClr val="tx1"/>
                </a:solidFill>
                <a:latin typeface="Meiryo UI" panose="020B0604030504040204" pitchFamily="50" charset="-128"/>
                <a:ea typeface="Meiryo UI" panose="020B0604030504040204" pitchFamily="50" charset="-128"/>
              </a:rPr>
              <a:t>大阪放送局から全国ニュースを流す時間帯を日々確保するなど、平時</a:t>
            </a:r>
            <a:r>
              <a:rPr lang="ja-JP" altLang="en-US" sz="1400" b="1" u="sng" dirty="0">
                <a:solidFill>
                  <a:schemeClr val="tx1"/>
                </a:solidFill>
                <a:latin typeface="Meiryo UI" panose="020B0604030504040204" pitchFamily="50" charset="-128"/>
                <a:ea typeface="Meiryo UI" panose="020B0604030504040204" pitchFamily="50" charset="-128"/>
              </a:rPr>
              <a:t>の</a:t>
            </a:r>
            <a:r>
              <a:rPr lang="ja-JP" altLang="en-US" sz="1400" b="1" u="sng" dirty="0" smtClean="0">
                <a:solidFill>
                  <a:schemeClr val="tx1"/>
                </a:solidFill>
                <a:latin typeface="Meiryo UI" panose="020B0604030504040204" pitchFamily="50" charset="-128"/>
                <a:ea typeface="Meiryo UI" panose="020B0604030504040204" pitchFamily="50" charset="-128"/>
              </a:rPr>
              <a:t>業務に訓練</a:t>
            </a:r>
            <a:r>
              <a:rPr lang="ja-JP" altLang="en-US" sz="1400" b="1" u="sng" dirty="0">
                <a:solidFill>
                  <a:schemeClr val="tx1"/>
                </a:solidFill>
                <a:latin typeface="Meiryo UI" panose="020B0604030504040204" pitchFamily="50" charset="-128"/>
                <a:ea typeface="Meiryo UI" panose="020B0604030504040204" pitchFamily="50" charset="-128"/>
              </a:rPr>
              <a:t>を</a:t>
            </a:r>
            <a:r>
              <a:rPr lang="ja-JP" altLang="en-US" sz="1400" b="1" u="sng" dirty="0" smtClean="0">
                <a:solidFill>
                  <a:schemeClr val="tx1"/>
                </a:solidFill>
                <a:latin typeface="Meiryo UI" panose="020B0604030504040204" pitchFamily="50" charset="-128"/>
                <a:ea typeface="Meiryo UI" panose="020B0604030504040204" pitchFamily="50" charset="-128"/>
              </a:rPr>
              <a:t>組み込み</a:t>
            </a:r>
            <a:endParaRPr lang="en-US" altLang="ja-JP" sz="1400" b="1" u="sng"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1200"/>
              </a:spcBef>
              <a:buFont typeface="Arial" panose="020B0604020202020204" pitchFamily="34" charset="0"/>
              <a:buChar char="•"/>
            </a:pPr>
            <a:r>
              <a:rPr lang="ja-JP" altLang="en-US" sz="1300" dirty="0" smtClean="0">
                <a:solidFill>
                  <a:schemeClr val="tx1"/>
                </a:solidFill>
                <a:latin typeface="Meiryo UI" panose="020B0604030504040204" pitchFamily="50" charset="-128"/>
                <a:ea typeface="Meiryo UI" panose="020B0604030504040204" pitchFamily="50" charset="-128"/>
              </a:rPr>
              <a:t>大阪放送局は本部に次ぐ規模。本部</a:t>
            </a:r>
            <a:r>
              <a:rPr lang="ja-JP" altLang="en-US" sz="1300" dirty="0">
                <a:solidFill>
                  <a:schemeClr val="tx1"/>
                </a:solidFill>
                <a:latin typeface="Meiryo UI" panose="020B0604030504040204" pitchFamily="50" charset="-128"/>
                <a:ea typeface="Meiryo UI" panose="020B0604030504040204" pitchFamily="50" charset="-128"/>
              </a:rPr>
              <a:t>から</a:t>
            </a:r>
            <a:r>
              <a:rPr lang="ja-JP" altLang="en-US" sz="1300" dirty="0" smtClean="0">
                <a:solidFill>
                  <a:schemeClr val="tx1"/>
                </a:solidFill>
                <a:latin typeface="Meiryo UI" panose="020B0604030504040204" pitchFamily="50" charset="-128"/>
                <a:ea typeface="Meiryo UI" panose="020B0604030504040204" pitchFamily="50" charset="-128"/>
              </a:rPr>
              <a:t>放送できない場合、大阪</a:t>
            </a:r>
            <a:r>
              <a:rPr lang="ja-JP" altLang="en-US" sz="1300" dirty="0">
                <a:solidFill>
                  <a:schemeClr val="tx1"/>
                </a:solidFill>
                <a:latin typeface="Meiryo UI" panose="020B0604030504040204" pitchFamily="50" charset="-128"/>
                <a:ea typeface="Meiryo UI" panose="020B0604030504040204" pitchFamily="50" charset="-128"/>
              </a:rPr>
              <a:t>放送局</a:t>
            </a:r>
            <a:r>
              <a:rPr lang="ja-JP" altLang="en-US" sz="1300" dirty="0" smtClean="0">
                <a:solidFill>
                  <a:schemeClr val="tx1"/>
                </a:solidFill>
                <a:latin typeface="Meiryo UI" panose="020B0604030504040204" pitchFamily="50" charset="-128"/>
                <a:ea typeface="Meiryo UI" panose="020B0604030504040204" pitchFamily="50" charset="-128"/>
              </a:rPr>
              <a:t>が全国に電波を出す体制をとっている。本部のバックアップを担うことが大阪放送局の業務の一部となっている。</a:t>
            </a:r>
            <a:endParaRPr lang="en-US" altLang="ja-JP" sz="13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1200"/>
              </a:spcBef>
              <a:buFont typeface="Arial" panose="020B0604020202020204" pitchFamily="34" charset="0"/>
              <a:buChar char="•"/>
            </a:pPr>
            <a:r>
              <a:rPr lang="ja-JP" altLang="en-US" sz="1300" dirty="0" smtClean="0">
                <a:solidFill>
                  <a:schemeClr val="tx1"/>
                </a:solidFill>
                <a:latin typeface="Meiryo UI" panose="020B0604030504040204" pitchFamily="50" charset="-128"/>
                <a:ea typeface="Meiryo UI" panose="020B0604030504040204" pitchFamily="50" charset="-128"/>
              </a:rPr>
              <a:t>大阪放送局から放送を出す判断は、本部との連絡が取れなかった場合、遅滞なく業務を行うため、大阪放送局が行うこともありうる。</a:t>
            </a:r>
            <a:endParaRPr lang="ja-JP" altLang="en-US" sz="1300" dirty="0">
              <a:solidFill>
                <a:schemeClr val="tx1"/>
              </a:solidFill>
              <a:latin typeface="Meiryo UI" panose="020B0604030504040204" pitchFamily="50" charset="-128"/>
              <a:ea typeface="Meiryo UI" panose="020B0604030504040204" pitchFamily="50" charset="-128"/>
            </a:endParaRPr>
          </a:p>
        </p:txBody>
      </p:sp>
      <p:sp>
        <p:nvSpPr>
          <p:cNvPr id="8"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14000"/>
              </a:lnSpc>
              <a:spcBef>
                <a:spcPts val="1200"/>
              </a:spcBef>
            </a:pPr>
            <a:r>
              <a:rPr lang="en-US" altLang="ja-JP" sz="1200" b="1" dirty="0">
                <a:latin typeface="Meiryo UI" panose="020B0604030504040204" pitchFamily="50" charset="-128"/>
                <a:ea typeface="Meiryo UI" panose="020B0604030504040204" pitchFamily="50" charset="-128"/>
              </a:rPr>
              <a:t>9</a:t>
            </a:r>
            <a:endParaRPr lang="ja-JP" altLang="en-US" sz="1200" b="1" dirty="0">
              <a:latin typeface="Meiryo UI" panose="020B0604030504040204" pitchFamily="50" charset="-128"/>
              <a:ea typeface="Meiryo UI" panose="020B0604030504040204" pitchFamily="50" charset="-128"/>
            </a:endParaRPr>
          </a:p>
        </p:txBody>
      </p:sp>
      <p:sp>
        <p:nvSpPr>
          <p:cNvPr id="10" name="正方形/長方形 9"/>
          <p:cNvSpPr/>
          <p:nvPr/>
        </p:nvSpPr>
        <p:spPr>
          <a:xfrm>
            <a:off x="4727002" y="5960569"/>
            <a:ext cx="291418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1200"/>
              </a:spcBef>
            </a:pPr>
            <a:r>
              <a:rPr lang="en-US" altLang="ja-JP" sz="1000" dirty="0" smtClean="0">
                <a:solidFill>
                  <a:schemeClr val="tx1"/>
                </a:solidFill>
                <a:latin typeface="Meiryo UI" panose="020B0604030504040204" pitchFamily="50" charset="-128"/>
                <a:ea typeface="Meiryo UI" panose="020B0604030504040204" pitchFamily="50" charset="-128"/>
              </a:rPr>
              <a:t>※</a:t>
            </a:r>
            <a:r>
              <a:rPr lang="en-US" altLang="ja-JP" sz="1000" dirty="0">
                <a:solidFill>
                  <a:schemeClr val="tx1"/>
                </a:solidFill>
                <a:latin typeface="Meiryo UI" panose="020B0604030504040204" pitchFamily="50" charset="-128"/>
                <a:ea typeface="Meiryo UI" panose="020B0604030504040204" pitchFamily="50" charset="-128"/>
              </a:rPr>
              <a:t>NHK</a:t>
            </a:r>
            <a:r>
              <a:rPr lang="ja-JP" altLang="en-US" sz="1000" dirty="0">
                <a:solidFill>
                  <a:schemeClr val="tx1"/>
                </a:solidFill>
                <a:latin typeface="Meiryo UI" panose="020B0604030504040204" pitchFamily="50" charset="-128"/>
                <a:ea typeface="Meiryo UI" panose="020B0604030504040204" pitchFamily="50" charset="-128"/>
              </a:rPr>
              <a:t>大阪放送局へのヒアリングをもとに作成</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245736" y="5952390"/>
            <a:ext cx="3609508"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1200"/>
              </a:spcBef>
            </a:pP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日本</a:t>
            </a:r>
            <a:r>
              <a:rPr lang="ja-JP" altLang="en-US" sz="1000" dirty="0">
                <a:solidFill>
                  <a:schemeClr val="tx1"/>
                </a:solidFill>
                <a:latin typeface="Meiryo UI" panose="020B0604030504040204" pitchFamily="50" charset="-128"/>
                <a:ea typeface="Meiryo UI" panose="020B0604030504040204" pitchFamily="50" charset="-128"/>
              </a:rPr>
              <a:t>銀行へのヒアリング及び提供資料をもとに作成</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0" y="0"/>
            <a:ext cx="9144000" cy="540000"/>
          </a:xfrm>
          <a:prstGeom prst="rect">
            <a:avLst/>
          </a:prstGeom>
          <a:gradFill flip="none" rotWithShape="1">
            <a:gsLst>
              <a:gs pos="0">
                <a:schemeClr val="accent1">
                  <a:lumMod val="60000"/>
                  <a:lumOff val="40000"/>
                </a:schemeClr>
              </a:gs>
              <a:gs pos="50000">
                <a:schemeClr val="bg1"/>
              </a:gs>
              <a:gs pos="100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200"/>
              </a:spcBef>
            </a:pPr>
            <a:r>
              <a:rPr lang="ja-JP" altLang="en-US" sz="20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経済分野に関する調査</a:t>
            </a:r>
            <a:r>
              <a:rPr kumimoji="1" lang="ja-JP" altLang="en-US" sz="20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・検討</a:t>
            </a:r>
            <a:endParaRPr kumimoji="1" lang="ja-JP" altLang="en-US" sz="20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3" name="正方形/長方形 12"/>
          <p:cNvSpPr/>
          <p:nvPr/>
        </p:nvSpPr>
        <p:spPr>
          <a:xfrm>
            <a:off x="235915" y="705232"/>
            <a:ext cx="8676070" cy="22859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nSpc>
                <a:spcPct val="114000"/>
              </a:lnSpc>
              <a:spcBef>
                <a:spcPts val="1200"/>
              </a:spcBef>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国の指定公共機関や</a:t>
            </a:r>
            <a:r>
              <a:rPr lang="ja-JP" altLang="en-US" sz="1400" dirty="0" smtClean="0">
                <a:solidFill>
                  <a:schemeClr val="tx1"/>
                </a:solidFill>
                <a:latin typeface="Meiryo UI" panose="020B0604030504040204" pitchFamily="50" charset="-128"/>
                <a:ea typeface="Meiryo UI" panose="020B0604030504040204" pitchFamily="50" charset="-128"/>
              </a:rPr>
              <a:t>東京に本社を置く大企業</a:t>
            </a:r>
            <a:r>
              <a:rPr lang="ja-JP" altLang="en-US" sz="1400" dirty="0">
                <a:solidFill>
                  <a:schemeClr val="tx1"/>
                </a:solidFill>
                <a:latin typeface="Meiryo UI" panose="020B0604030504040204" pitchFamily="50" charset="-128"/>
                <a:ea typeface="Meiryo UI" panose="020B0604030504040204" pitchFamily="50" charset="-128"/>
              </a:rPr>
              <a:t>の多くは</a:t>
            </a:r>
            <a:r>
              <a:rPr lang="ja-JP" altLang="en-US" sz="1400" dirty="0" smtClean="0">
                <a:solidFill>
                  <a:schemeClr val="tx1"/>
                </a:solidFill>
                <a:latin typeface="Meiryo UI" panose="020B0604030504040204" pitchFamily="50" charset="-128"/>
                <a:ea typeface="Meiryo UI" panose="020B0604030504040204" pitchFamily="50" charset="-128"/>
              </a:rPr>
              <a:t>、首都被災時にバックアップ体制に移行を図ることを業務継続計画等で位置付けて取組みを進めている。</a:t>
            </a:r>
            <a:r>
              <a:rPr lang="ja-JP" altLang="en-US" sz="1400" b="1" u="sng" dirty="0" smtClean="0">
                <a:solidFill>
                  <a:schemeClr val="tx1"/>
                </a:solidFill>
                <a:latin typeface="Meiryo UI" panose="020B0604030504040204" pitchFamily="50" charset="-128"/>
                <a:ea typeface="Meiryo UI" panose="020B0604030504040204" pitchFamily="50" charset="-128"/>
              </a:rPr>
              <a:t>大阪は、バックアップエリアとして最も多く選ばれており、経済面でのバックアップ拠点としての存在感を高めていることが明らかになった。</a:t>
            </a:r>
            <a:endParaRPr lang="en-US" altLang="ja-JP" sz="1400" b="1" u="sng"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endParaRPr lang="en-US" altLang="ja-JP" sz="1400" dirty="0" smtClean="0">
              <a:solidFill>
                <a:schemeClr val="tx1"/>
              </a:solidFill>
              <a:latin typeface="Meiryo UI" panose="020B0604030504040204" pitchFamily="50" charset="-128"/>
              <a:ea typeface="Meiryo UI" panose="020B0604030504040204" pitchFamily="50" charset="-128"/>
            </a:endParaRPr>
          </a:p>
          <a:p>
            <a:pPr>
              <a:lnSpc>
                <a:spcPct val="114000"/>
              </a:lnSpc>
            </a:pPr>
            <a:endParaRPr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solidFill>
                  <a:schemeClr val="tx1"/>
                </a:solidFill>
                <a:latin typeface="Meiryo UI" panose="020B0604030504040204" pitchFamily="50" charset="-128"/>
                <a:ea typeface="Meiryo UI" panose="020B0604030504040204" pitchFamily="50" charset="-128"/>
              </a:rPr>
              <a:t>バックアップ拠点は平時の拠点機能や人員</a:t>
            </a:r>
            <a:r>
              <a:rPr lang="ja-JP" altLang="en-US" sz="1400" dirty="0">
                <a:solidFill>
                  <a:schemeClr val="tx1"/>
                </a:solidFill>
                <a:latin typeface="Meiryo UI" panose="020B0604030504040204" pitchFamily="50" charset="-128"/>
                <a:ea typeface="Meiryo UI" panose="020B0604030504040204" pitchFamily="50" charset="-128"/>
              </a:rPr>
              <a:t>と連動して選択</a:t>
            </a:r>
            <a:r>
              <a:rPr lang="ja-JP" altLang="en-US" sz="1400" dirty="0" smtClean="0">
                <a:solidFill>
                  <a:schemeClr val="tx1"/>
                </a:solidFill>
                <a:latin typeface="Meiryo UI" panose="020B0604030504040204" pitchFamily="50" charset="-128"/>
                <a:ea typeface="Meiryo UI" panose="020B0604030504040204" pitchFamily="50" charset="-128"/>
              </a:rPr>
              <a:t>されており、</a:t>
            </a:r>
            <a:r>
              <a:rPr lang="ja-JP" altLang="en-US" sz="1400" b="1" u="sng" dirty="0" smtClean="0">
                <a:solidFill>
                  <a:schemeClr val="tx1"/>
                </a:solidFill>
                <a:latin typeface="Meiryo UI" panose="020B0604030504040204" pitchFamily="50" charset="-128"/>
                <a:ea typeface="Meiryo UI" panose="020B0604030504040204" pitchFamily="50" charset="-128"/>
              </a:rPr>
              <a:t>一定の人員や設備があること、都市としてのインフラ基盤が充実していることが大阪</a:t>
            </a:r>
            <a:r>
              <a:rPr lang="ja-JP" altLang="en-US" sz="1400" b="1" u="sng" dirty="0">
                <a:solidFill>
                  <a:schemeClr val="tx1"/>
                </a:solidFill>
                <a:latin typeface="Meiryo UI" panose="020B0604030504040204" pitchFamily="50" charset="-128"/>
                <a:ea typeface="Meiryo UI" panose="020B0604030504040204" pitchFamily="50" charset="-128"/>
              </a:rPr>
              <a:t>がバックアップ先に選択される理由</a:t>
            </a:r>
            <a:r>
              <a:rPr lang="ja-JP" altLang="en-US" sz="1400" dirty="0" smtClean="0">
                <a:solidFill>
                  <a:schemeClr val="tx1"/>
                </a:solidFill>
                <a:latin typeface="Meiryo UI" panose="020B0604030504040204" pitchFamily="50" charset="-128"/>
                <a:ea typeface="Meiryo UI" panose="020B0604030504040204" pitchFamily="50" charset="-128"/>
              </a:rPr>
              <a:t>となっている。</a:t>
            </a:r>
            <a:endParaRPr lang="en-US" altLang="ja-JP" sz="1400" b="1" dirty="0" smtClean="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228372" y="1763778"/>
            <a:ext cx="3390591" cy="373051"/>
          </a:xfrm>
          <a:prstGeom prst="rect">
            <a:avLst/>
          </a:prstGeom>
          <a:solidFill>
            <a:schemeClr val="accent1"/>
          </a:solidFill>
        </p:spPr>
        <p:txBody>
          <a:bodyPr wrap="square">
            <a:spAutoFit/>
          </a:bodyPr>
          <a:lstStyle/>
          <a:p>
            <a:pPr>
              <a:lnSpc>
                <a:spcPct val="114000"/>
              </a:lnSpc>
              <a:spcBef>
                <a:spcPts val="1200"/>
              </a:spcBef>
            </a:pPr>
            <a:r>
              <a:rPr lang="ja-JP" altLang="en-US" sz="1600" b="1" dirty="0" smtClean="0">
                <a:solidFill>
                  <a:schemeClr val="bg1"/>
                </a:solidFill>
                <a:latin typeface="Meiryo UI" panose="020B0604030504040204" pitchFamily="50" charset="-128"/>
                <a:ea typeface="Meiryo UI" panose="020B0604030504040204" pitchFamily="50" charset="-128"/>
              </a:rPr>
              <a:t>国の指定公共機関などへのヒアリング</a:t>
            </a:r>
            <a:endParaRPr lang="en-US" altLang="ja-JP"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795774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71475" y="122830"/>
            <a:ext cx="8371050" cy="4032000"/>
          </a:xfrm>
          <a:prstGeom prst="roundRect">
            <a:avLst>
              <a:gd name="adj" fmla="val 0"/>
            </a:avLst>
          </a:prstGeom>
          <a:noFill/>
          <a:ln w="1270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tIns="144000" rtlCol="0" anchor="t" anchorCtr="0"/>
          <a:lstStyle/>
          <a:p>
            <a:pPr marL="2416175" indent="-2416175">
              <a:lnSpc>
                <a:spcPct val="114000"/>
              </a:lnSpc>
            </a:pP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日本取引所グループ</a:t>
            </a: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400" b="1" u="sng" dirty="0">
                <a:solidFill>
                  <a:schemeClr val="tx1"/>
                </a:solidFill>
                <a:latin typeface="Meiryo UI" panose="020B0604030504040204" pitchFamily="50" charset="-128"/>
                <a:ea typeface="Meiryo UI" panose="020B0604030504040204" pitchFamily="50" charset="-128"/>
              </a:rPr>
              <a:t>職員の駆けつけや電力</a:t>
            </a:r>
            <a:r>
              <a:rPr lang="ja-JP" altLang="en-US" sz="1400" b="1" u="sng" dirty="0" smtClean="0">
                <a:solidFill>
                  <a:schemeClr val="tx1"/>
                </a:solidFill>
                <a:latin typeface="Meiryo UI" panose="020B0604030504040204" pitchFamily="50" charset="-128"/>
                <a:ea typeface="Meiryo UI" panose="020B0604030504040204" pitchFamily="50" charset="-128"/>
              </a:rPr>
              <a:t>供給の懸念</a:t>
            </a:r>
            <a:r>
              <a:rPr lang="ja-JP" altLang="en-US" sz="1400" b="1" u="sng" dirty="0">
                <a:solidFill>
                  <a:schemeClr val="tx1"/>
                </a:solidFill>
                <a:latin typeface="Meiryo UI" panose="020B0604030504040204" pitchFamily="50" charset="-128"/>
                <a:ea typeface="Meiryo UI" panose="020B0604030504040204" pitchFamily="50" charset="-128"/>
              </a:rPr>
              <a:t>から</a:t>
            </a:r>
            <a:r>
              <a:rPr lang="ja-JP" altLang="en-US" sz="1400" b="1" u="sng" dirty="0" smtClean="0">
                <a:solidFill>
                  <a:schemeClr val="tx1"/>
                </a:solidFill>
                <a:latin typeface="Meiryo UI" panose="020B0604030504040204" pitchFamily="50" charset="-128"/>
                <a:ea typeface="Meiryo UI" panose="020B0604030504040204" pitchFamily="50" charset="-128"/>
              </a:rPr>
              <a:t>、現行の首都圏と関東圏でのバックアップ</a:t>
            </a:r>
            <a:endParaRPr lang="en-US" altLang="ja-JP" sz="1400" b="1" u="sng" dirty="0" smtClean="0">
              <a:solidFill>
                <a:schemeClr val="tx1"/>
              </a:solidFill>
              <a:latin typeface="Meiryo UI" panose="020B0604030504040204" pitchFamily="50" charset="-128"/>
              <a:ea typeface="Meiryo UI" panose="020B0604030504040204" pitchFamily="50" charset="-128"/>
            </a:endParaRPr>
          </a:p>
          <a:p>
            <a:pPr marL="2416175" indent="-2416175">
              <a:lnSpc>
                <a:spcPct val="114000"/>
              </a:lnSpc>
            </a:pPr>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rPr>
              <a:t>　　　　　　　　　　　　　　　　 </a:t>
            </a:r>
            <a:r>
              <a:rPr lang="ja-JP" altLang="en-US" sz="1400" b="1" u="sng" dirty="0">
                <a:solidFill>
                  <a:schemeClr val="tx1"/>
                </a:solidFill>
                <a:latin typeface="Meiryo UI" panose="020B0604030504040204" pitchFamily="50" charset="-128"/>
                <a:ea typeface="Meiryo UI" panose="020B0604030504040204" pitchFamily="50" charset="-128"/>
              </a:rPr>
              <a:t>態勢</a:t>
            </a:r>
            <a:r>
              <a:rPr lang="ja-JP" altLang="en-US" sz="1400" b="1" u="sng" dirty="0" smtClean="0">
                <a:solidFill>
                  <a:schemeClr val="tx1"/>
                </a:solidFill>
                <a:latin typeface="Meiryo UI" panose="020B0604030504040204" pitchFamily="50" charset="-128"/>
                <a:ea typeface="Meiryo UI" panose="020B0604030504040204" pitchFamily="50" charset="-128"/>
              </a:rPr>
              <a:t>を見直し、大阪拠点を活用したバックアップ態勢を整備</a:t>
            </a:r>
            <a:endParaRPr lang="en-US" altLang="ja-JP" sz="400" b="1" u="sng"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1200"/>
              </a:spcBef>
              <a:buFont typeface="Arial" panose="020B0604020202020204" pitchFamily="34" charset="0"/>
              <a:buChar char="•"/>
            </a:pPr>
            <a:r>
              <a:rPr lang="ja-JP" altLang="en-US" sz="1200" dirty="0">
                <a:solidFill>
                  <a:schemeClr val="tx1"/>
                </a:solidFill>
                <a:latin typeface="Meiryo UI" panose="020B0604030504040204" pitchFamily="50" charset="-128"/>
                <a:ea typeface="Meiryo UI" panose="020B0604030504040204" pitchFamily="50" charset="-128"/>
              </a:rPr>
              <a:t>国の首都直下地震の被災想定見直し（</a:t>
            </a:r>
            <a:r>
              <a:rPr lang="en-US" altLang="ja-JP" sz="1200" dirty="0">
                <a:solidFill>
                  <a:schemeClr val="tx1"/>
                </a:solidFill>
                <a:latin typeface="Meiryo UI" panose="020B0604030504040204" pitchFamily="50" charset="-128"/>
                <a:ea typeface="Meiryo UI" panose="020B0604030504040204" pitchFamily="50" charset="-128"/>
              </a:rPr>
              <a:t>2013</a:t>
            </a:r>
            <a:r>
              <a:rPr lang="ja-JP" altLang="en-US" sz="1200" dirty="0">
                <a:solidFill>
                  <a:schemeClr val="tx1"/>
                </a:solidFill>
                <a:latin typeface="Meiryo UI" panose="020B0604030504040204" pitchFamily="50" charset="-128"/>
                <a:ea typeface="Meiryo UI" panose="020B0604030504040204" pitchFamily="50" charset="-128"/>
              </a:rPr>
              <a:t>年）などを受け、</a:t>
            </a:r>
            <a:r>
              <a:rPr lang="ja-JP" altLang="en-US" sz="1200" dirty="0" smtClean="0">
                <a:solidFill>
                  <a:schemeClr val="tx1"/>
                </a:solidFill>
                <a:latin typeface="Meiryo UI" panose="020B0604030504040204" pitchFamily="50" charset="-128"/>
                <a:ea typeface="Meiryo UI" panose="020B0604030504040204" pitchFamily="50" charset="-128"/>
              </a:rPr>
              <a:t>東京証券取引所（現物市場管理）と大阪取引所（デリバティブ市場管理）の相互バックアップ体制を整備。</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r>
              <a:rPr lang="ja-JP" altLang="en-US" sz="1200" dirty="0" smtClean="0">
                <a:solidFill>
                  <a:schemeClr val="tx1"/>
                </a:solidFill>
                <a:latin typeface="Meiryo UI" panose="020B0604030504040204" pitchFamily="50" charset="-128"/>
                <a:ea typeface="Meiryo UI" panose="020B0604030504040204" pitchFamily="50" charset="-128"/>
              </a:rPr>
              <a:t>データセンターのバックアップは、関東近郊の場合、物理的な同時被災は回避できても、社会インフラ被災による電力供給不足が懸念されるため、首都圏のメインセンターとリスクの異なる遠隔地に移設予定。システムオペレーション拠点を先行して関東近郊から大阪に移行（人員をシフト）。</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endParaRPr lang="en-US" altLang="ja-JP" sz="1200" dirty="0" smtClean="0">
              <a:solidFill>
                <a:schemeClr val="tx1"/>
              </a:solidFill>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5699" y="2084266"/>
            <a:ext cx="6390476" cy="2009524"/>
          </a:xfrm>
          <a:prstGeom prst="rect">
            <a:avLst/>
          </a:prstGeom>
        </p:spPr>
      </p:pic>
      <p:sp>
        <p:nvSpPr>
          <p:cNvPr id="8" name="正方形/長方形 7"/>
          <p:cNvSpPr/>
          <p:nvPr/>
        </p:nvSpPr>
        <p:spPr>
          <a:xfrm>
            <a:off x="7647364" y="3972761"/>
            <a:ext cx="141371" cy="1398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kumimoji="1" lang="ja-JP" altLang="en-US">
              <a:latin typeface="Meiryo UI" panose="020B0604030504040204" pitchFamily="50" charset="-128"/>
              <a:ea typeface="Meiryo UI" panose="020B0604030504040204" pitchFamily="50" charset="-128"/>
            </a:endParaRPr>
          </a:p>
        </p:txBody>
      </p:sp>
      <p:sp>
        <p:nvSpPr>
          <p:cNvPr id="10"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14000"/>
              </a:lnSpc>
            </a:pPr>
            <a:r>
              <a:rPr lang="en-US" altLang="ja-JP" sz="1200" b="1" dirty="0" smtClean="0">
                <a:latin typeface="Meiryo UI" panose="020B0604030504040204" pitchFamily="50" charset="-128"/>
                <a:ea typeface="Meiryo UI" panose="020B0604030504040204" pitchFamily="50" charset="-128"/>
              </a:rPr>
              <a:t>10</a:t>
            </a:r>
            <a:endParaRPr lang="ja-JP" altLang="en-US" sz="12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1409700" y="4100307"/>
            <a:ext cx="746713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日本取引グループへ</a:t>
            </a:r>
            <a:r>
              <a:rPr lang="ja-JP" altLang="en-US" sz="1000" dirty="0">
                <a:solidFill>
                  <a:schemeClr val="tx1"/>
                </a:solidFill>
                <a:latin typeface="Meiryo UI" panose="020B0604030504040204" pitchFamily="50" charset="-128"/>
                <a:ea typeface="Meiryo UI" panose="020B0604030504040204" pitchFamily="50" charset="-128"/>
              </a:rPr>
              <a:t>の</a:t>
            </a:r>
            <a:r>
              <a:rPr lang="ja-JP" altLang="en-US" sz="1000" dirty="0" smtClean="0">
                <a:solidFill>
                  <a:schemeClr val="tx1"/>
                </a:solidFill>
                <a:latin typeface="Meiryo UI" panose="020B0604030504040204" pitchFamily="50" charset="-128"/>
                <a:ea typeface="Meiryo UI" panose="020B0604030504040204" pitchFamily="50" charset="-128"/>
              </a:rPr>
              <a:t>ヒアリングと株式</a:t>
            </a:r>
            <a:r>
              <a:rPr lang="ja-JP" altLang="en-US" sz="1000" dirty="0">
                <a:solidFill>
                  <a:schemeClr val="tx1"/>
                </a:solidFill>
                <a:latin typeface="Meiryo UI" panose="020B0604030504040204" pitchFamily="50" charset="-128"/>
                <a:ea typeface="Meiryo UI" panose="020B0604030504040204" pitchFamily="50" charset="-128"/>
              </a:rPr>
              <a:t>会社日本取引所グループ「日本取引所グループの</a:t>
            </a:r>
            <a:r>
              <a:rPr lang="en-US" altLang="ja-JP" sz="1000" dirty="0">
                <a:solidFill>
                  <a:schemeClr val="tx1"/>
                </a:solidFill>
                <a:latin typeface="Meiryo UI" panose="020B0604030504040204" pitchFamily="50" charset="-128"/>
                <a:ea typeface="Meiryo UI" panose="020B0604030504040204" pitchFamily="50" charset="-128"/>
              </a:rPr>
              <a:t>BCP</a:t>
            </a:r>
            <a:r>
              <a:rPr lang="ja-JP" altLang="en-US" sz="1000" dirty="0">
                <a:solidFill>
                  <a:schemeClr val="tx1"/>
                </a:solidFill>
                <a:latin typeface="Meiryo UI" panose="020B0604030504040204" pitchFamily="50" charset="-128"/>
                <a:ea typeface="Meiryo UI" panose="020B0604030504040204" pitchFamily="50" charset="-128"/>
              </a:rPr>
              <a:t>の現状と課題</a:t>
            </a:r>
            <a:r>
              <a:rPr lang="ja-JP" altLang="en-US" sz="1000" dirty="0" smtClean="0">
                <a:solidFill>
                  <a:schemeClr val="tx1"/>
                </a:solidFill>
                <a:latin typeface="Meiryo UI" panose="020B0604030504040204" pitchFamily="50" charset="-128"/>
                <a:ea typeface="Meiryo UI" panose="020B0604030504040204" pitchFamily="50" charset="-128"/>
              </a:rPr>
              <a:t>」を</a:t>
            </a:r>
            <a:r>
              <a:rPr lang="ja-JP" altLang="en-US" sz="1000" dirty="0">
                <a:solidFill>
                  <a:schemeClr val="tx1"/>
                </a:solidFill>
                <a:latin typeface="Meiryo UI" panose="020B0604030504040204" pitchFamily="50" charset="-128"/>
                <a:ea typeface="Meiryo UI" panose="020B0604030504040204" pitchFamily="50" charset="-128"/>
              </a:rPr>
              <a:t>もとに作成</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13" name="角丸四角形 12"/>
          <p:cNvSpPr/>
          <p:nvPr/>
        </p:nvSpPr>
        <p:spPr>
          <a:xfrm>
            <a:off x="357937" y="4506949"/>
            <a:ext cx="8391526" cy="1800000"/>
          </a:xfrm>
          <a:prstGeom prst="roundRect">
            <a:avLst>
              <a:gd name="adj" fmla="val 0"/>
            </a:avLst>
          </a:prstGeom>
          <a:noFill/>
          <a:ln w="1270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tIns="72000" rtlCol="0" anchor="t" anchorCtr="0"/>
          <a:lstStyle/>
          <a:p>
            <a:pPr defTabSz="864000">
              <a:lnSpc>
                <a:spcPct val="114000"/>
              </a:lnSpc>
              <a:spcBef>
                <a:spcPts val="600"/>
              </a:spcBef>
            </a:pP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日本赤十字社</a:t>
            </a:r>
            <a:r>
              <a:rPr lang="en-US" altLang="ja-JP" sz="1200" b="1" dirty="0" smtClean="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災害対策本部機能の代替先は関東圏の支部となり、関東圏が難しい場合は大阪府支部になる。</a:t>
            </a:r>
            <a:endParaRPr lang="ja-JP" altLang="en-US" sz="1200" dirty="0">
              <a:solidFill>
                <a:schemeClr val="tx1"/>
              </a:solidFill>
              <a:latin typeface="Meiryo UI" panose="020B0604030504040204" pitchFamily="50" charset="-128"/>
              <a:ea typeface="Meiryo UI" panose="020B0604030504040204" pitchFamily="50" charset="-128"/>
            </a:endParaRPr>
          </a:p>
          <a:p>
            <a:pPr defTabSz="864000">
              <a:lnSpc>
                <a:spcPct val="114000"/>
              </a:lnSpc>
              <a:spcBef>
                <a:spcPts val="600"/>
              </a:spcBef>
            </a:pP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大手通信会社</a:t>
            </a:r>
            <a:r>
              <a:rPr lang="en-US" altLang="ja-JP" sz="1200" b="1" dirty="0" smtClean="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東京が被災した場合、全国の携帯電話やインターネット回線の設備監視体制を大阪に移す。</a:t>
            </a:r>
            <a:endParaRPr lang="ja-JP" altLang="en-US" sz="1200" dirty="0">
              <a:solidFill>
                <a:schemeClr val="tx1"/>
              </a:solidFill>
              <a:latin typeface="Meiryo UI" panose="020B0604030504040204" pitchFamily="50" charset="-128"/>
              <a:ea typeface="Meiryo UI" panose="020B0604030504040204" pitchFamily="50" charset="-128"/>
            </a:endParaRPr>
          </a:p>
          <a:p>
            <a:pPr defTabSz="864000">
              <a:lnSpc>
                <a:spcPct val="114000"/>
              </a:lnSpc>
              <a:spcBef>
                <a:spcPts val="600"/>
              </a:spcBef>
            </a:pP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大手物流関連</a:t>
            </a:r>
            <a:r>
              <a:rPr lang="ja-JP" altLang="en-US" sz="1200" b="1" dirty="0" smtClean="0">
                <a:solidFill>
                  <a:schemeClr val="tx1"/>
                </a:solidFill>
                <a:latin typeface="Meiryo UI" panose="020B0604030504040204" pitchFamily="50" charset="-128"/>
                <a:ea typeface="Meiryo UI" panose="020B0604030504040204" pitchFamily="50" charset="-128"/>
              </a:rPr>
              <a:t>会社①</a:t>
            </a:r>
            <a:r>
              <a:rPr lang="en-US" altLang="ja-JP" sz="1200" b="1"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東京の本社機能が不全になった場合には大阪が代替拠点として位置づけられている。</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defTabSz="864000">
              <a:lnSpc>
                <a:spcPct val="114000"/>
              </a:lnSpc>
              <a:spcBef>
                <a:spcPts val="600"/>
              </a:spcBef>
            </a:pP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大手物流関連</a:t>
            </a:r>
            <a:r>
              <a:rPr lang="ja-JP" altLang="en-US" sz="1200" b="1" dirty="0" smtClean="0">
                <a:solidFill>
                  <a:schemeClr val="tx1"/>
                </a:solidFill>
                <a:latin typeface="Meiryo UI" panose="020B0604030504040204" pitchFamily="50" charset="-128"/>
                <a:ea typeface="Meiryo UI" panose="020B0604030504040204" pitchFamily="50" charset="-128"/>
              </a:rPr>
              <a:t>会社②</a:t>
            </a:r>
            <a:r>
              <a:rPr lang="en-US" altLang="ja-JP" sz="1200" b="1"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業務継続計画の中で、東京本社が被災したときは大阪を代替拠点としている。</a:t>
            </a:r>
            <a:endParaRPr lang="en-US" altLang="ja-JP" sz="1200" dirty="0" smtClean="0">
              <a:solidFill>
                <a:schemeClr val="tx1"/>
              </a:solidFill>
              <a:latin typeface="Meiryo UI" panose="020B0604030504040204" pitchFamily="50" charset="-128"/>
              <a:ea typeface="Meiryo UI" panose="020B0604030504040204" pitchFamily="50" charset="-128"/>
            </a:endParaRPr>
          </a:p>
          <a:p>
            <a:pPr defTabSz="864000">
              <a:lnSpc>
                <a:spcPct val="114000"/>
              </a:lnSpc>
              <a:spcBef>
                <a:spcPts val="600"/>
              </a:spcBef>
            </a:pP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大手チェーンストア</a:t>
            </a:r>
            <a:r>
              <a:rPr lang="en-US" altLang="ja-JP" sz="1200" b="1" dirty="0" smtClean="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首都の被災で機能不全になった場合、大阪か名古屋でバックアップし本社機能を立ち上げる。</a:t>
            </a:r>
            <a:endParaRPr lang="en-US" altLang="ja-JP" sz="1200" dirty="0" smtClean="0">
              <a:solidFill>
                <a:schemeClr val="tx1"/>
              </a:solidFill>
              <a:latin typeface="Meiryo UI" panose="020B0604030504040204" pitchFamily="50" charset="-128"/>
              <a:ea typeface="Meiryo UI" panose="020B0604030504040204" pitchFamily="50" charset="-128"/>
            </a:endParaRPr>
          </a:p>
          <a:p>
            <a:pPr defTabSz="864000">
              <a:lnSpc>
                <a:spcPct val="114000"/>
              </a:lnSpc>
              <a:spcBef>
                <a:spcPts val="600"/>
              </a:spcBef>
            </a:pPr>
            <a:r>
              <a:rPr lang="en-US" altLang="ja-JP" sz="12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大手旅行会社</a:t>
            </a:r>
            <a:r>
              <a:rPr lang="en-US" altLang="ja-JP" sz="1200" b="1"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首都</a:t>
            </a:r>
            <a:r>
              <a:rPr lang="ja-JP" altLang="en-US" sz="1200" dirty="0">
                <a:solidFill>
                  <a:schemeClr val="tx1"/>
                </a:solidFill>
                <a:latin typeface="Meiryo UI" panose="020B0604030504040204" pitchFamily="50" charset="-128"/>
                <a:ea typeface="Meiryo UI" panose="020B0604030504040204" pitchFamily="50" charset="-128"/>
              </a:rPr>
              <a:t>災害時</a:t>
            </a:r>
            <a:r>
              <a:rPr lang="ja-JP" altLang="en-US" sz="1200" dirty="0" smtClean="0">
                <a:solidFill>
                  <a:schemeClr val="tx1"/>
                </a:solidFill>
                <a:latin typeface="Meiryo UI" panose="020B0604030504040204" pitchFamily="50" charset="-128"/>
                <a:ea typeface="Meiryo UI" panose="020B0604030504040204" pitchFamily="50" charset="-128"/>
              </a:rPr>
              <a:t>に、企業の中枢機能の大阪・関西への移動をサポートするサービスを</a:t>
            </a:r>
            <a:r>
              <a:rPr lang="ja-JP" altLang="en-US" sz="1200" dirty="0">
                <a:solidFill>
                  <a:schemeClr val="tx1"/>
                </a:solidFill>
                <a:latin typeface="Meiryo UI" panose="020B0604030504040204" pitchFamily="50" charset="-128"/>
                <a:ea typeface="Meiryo UI" panose="020B0604030504040204" pitchFamily="50" charset="-128"/>
              </a:rPr>
              <a:t>開始</a:t>
            </a: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	</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5841241" y="6272975"/>
            <a:ext cx="2735339"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各事業者へのヒアリングをもと</a:t>
            </a:r>
            <a:r>
              <a:rPr lang="ja-JP" altLang="en-US" sz="1000" dirty="0">
                <a:solidFill>
                  <a:schemeClr val="tx1"/>
                </a:solidFill>
                <a:latin typeface="Meiryo UI" panose="020B0604030504040204" pitchFamily="50" charset="-128"/>
                <a:ea typeface="Meiryo UI" panose="020B0604030504040204" pitchFamily="50" charset="-128"/>
              </a:rPr>
              <a:t>に作成</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59220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a:xfrm>
            <a:off x="261466" y="254652"/>
            <a:ext cx="8604345" cy="2518638"/>
          </a:xfrm>
          <a:prstGeom prst="rect">
            <a:avLst/>
          </a:prstGeom>
        </p:spPr>
        <p:txBody>
          <a:bodyPr wrap="square">
            <a:spAutoFit/>
          </a:bodyPr>
          <a:lstStyle/>
          <a:p>
            <a:pPr>
              <a:lnSpc>
                <a:spcPct val="114000"/>
              </a:lnSpc>
              <a:spcBef>
                <a:spcPts val="1200"/>
              </a:spcBef>
            </a:pPr>
            <a:r>
              <a:rPr lang="ja-JP" altLang="en-US" sz="1400" b="1" dirty="0" smtClean="0">
                <a:latin typeface="Meiryo UI" panose="020B0604030504040204" pitchFamily="50" charset="-128"/>
                <a:ea typeface="Meiryo UI" panose="020B0604030504040204" pitchFamily="50" charset="-128"/>
              </a:rPr>
              <a:t>（首都圏企業へのアンケートより）</a:t>
            </a:r>
            <a:endParaRPr lang="en-US" altLang="ja-JP" sz="1400" b="1" u="sng" dirty="0" smtClean="0">
              <a:solidFill>
                <a:schemeClr val="accent5"/>
              </a:solidFill>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en-US" altLang="ja-JP" sz="1400" b="1" u="sng" dirty="0" smtClean="0">
                <a:latin typeface="Meiryo UI" panose="020B0604030504040204" pitchFamily="50" charset="-128"/>
                <a:ea typeface="Meiryo UI" panose="020B0604030504040204" pitchFamily="50" charset="-128"/>
              </a:rPr>
              <a:t>7</a:t>
            </a:r>
            <a:r>
              <a:rPr lang="ja-JP" altLang="en-US" sz="1400" b="1" u="sng" dirty="0" smtClean="0">
                <a:latin typeface="Meiryo UI" panose="020B0604030504040204" pitchFamily="50" charset="-128"/>
                <a:ea typeface="Meiryo UI" panose="020B0604030504040204" pitchFamily="50" charset="-128"/>
              </a:rPr>
              <a:t>割以上が既に何らかのバックアップ体制に関する計画を有している</a:t>
            </a:r>
            <a:r>
              <a:rPr lang="ja-JP" altLang="en-US" sz="1400" dirty="0" smtClean="0">
                <a:latin typeface="Meiryo UI" panose="020B0604030504040204" pitchFamily="50" charset="-128"/>
                <a:ea typeface="Meiryo UI" panose="020B0604030504040204" pitchFamily="50" charset="-128"/>
              </a:rPr>
              <a:t>。このうち、</a:t>
            </a:r>
            <a:r>
              <a:rPr lang="ja-JP" altLang="en-US" sz="1400" b="1" u="sng" dirty="0" smtClean="0">
                <a:latin typeface="Meiryo UI" panose="020B0604030504040204" pitchFamily="50" charset="-128"/>
                <a:ea typeface="Meiryo UI" panose="020B0604030504040204" pitchFamily="50" charset="-128"/>
              </a:rPr>
              <a:t>バックアップを想定するエリアとして大阪府と回答した企業が最も多く、自社拠点があることや首都と同時被災のリスクが小さいためといった理由が大半</a:t>
            </a:r>
            <a:r>
              <a:rPr lang="ja-JP" altLang="en-US" sz="1400" dirty="0" smtClean="0">
                <a:latin typeface="Meiryo UI" panose="020B0604030504040204" pitchFamily="50" charset="-128"/>
                <a:ea typeface="Meiryo UI" panose="020B0604030504040204" pitchFamily="50" charset="-128"/>
              </a:rPr>
              <a:t>を占めた。</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バックアップ体制への移行に向けた</a:t>
            </a:r>
            <a:r>
              <a:rPr lang="ja-JP" altLang="en-US" sz="1400" b="1" u="sng" dirty="0" smtClean="0">
                <a:latin typeface="Meiryo UI" panose="020B0604030504040204" pitchFamily="50" charset="-128"/>
                <a:ea typeface="Meiryo UI" panose="020B0604030504040204" pitchFamily="50" charset="-128"/>
              </a:rPr>
              <a:t>課題</a:t>
            </a:r>
            <a:r>
              <a:rPr lang="ja-JP" altLang="en-US" sz="1400" b="1" u="sng" dirty="0">
                <a:latin typeface="Meiryo UI" panose="020B0604030504040204" pitchFamily="50" charset="-128"/>
                <a:ea typeface="Meiryo UI" panose="020B0604030504040204" pitchFamily="50" charset="-128"/>
              </a:rPr>
              <a:t>として</a:t>
            </a:r>
            <a:r>
              <a:rPr lang="ja-JP" altLang="en-US" sz="1400" b="1" u="sng" dirty="0" smtClean="0">
                <a:latin typeface="Meiryo UI" panose="020B0604030504040204" pitchFamily="50" charset="-128"/>
                <a:ea typeface="Meiryo UI" panose="020B0604030504040204" pitchFamily="50" charset="-128"/>
              </a:rPr>
              <a:t>は、人員</a:t>
            </a:r>
            <a:r>
              <a:rPr lang="ja-JP" altLang="en-US" sz="1400" b="1" u="sng" dirty="0">
                <a:latin typeface="Meiryo UI" panose="020B0604030504040204" pitchFamily="50" charset="-128"/>
                <a:ea typeface="Meiryo UI" panose="020B0604030504040204" pitchFamily="50" charset="-128"/>
              </a:rPr>
              <a:t>の移動や宿泊先をあげる企業が</a:t>
            </a:r>
            <a:r>
              <a:rPr lang="ja-JP" altLang="en-US" sz="1400" b="1" u="sng" dirty="0" smtClean="0">
                <a:latin typeface="Meiryo UI" panose="020B0604030504040204" pitchFamily="50" charset="-128"/>
                <a:ea typeface="Meiryo UI" panose="020B0604030504040204" pitchFamily="50" charset="-128"/>
              </a:rPr>
              <a:t>多い</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b="1" u="sng" dirty="0" smtClean="0">
                <a:latin typeface="Meiryo UI" panose="020B0604030504040204" pitchFamily="50" charset="-128"/>
                <a:ea typeface="Meiryo UI" panose="020B0604030504040204" pitchFamily="50" charset="-128"/>
              </a:rPr>
              <a:t>首都圏で国の機能</a:t>
            </a:r>
            <a:r>
              <a:rPr lang="ja-JP" altLang="en-US" sz="1400" b="1" u="sng" dirty="0">
                <a:latin typeface="Meiryo UI" panose="020B0604030504040204" pitchFamily="50" charset="-128"/>
                <a:ea typeface="Meiryo UI" panose="020B0604030504040204" pitchFamily="50" charset="-128"/>
              </a:rPr>
              <a:t>が停止</a:t>
            </a:r>
            <a:r>
              <a:rPr lang="ja-JP" altLang="en-US" sz="1400" b="1" u="sng" dirty="0" smtClean="0">
                <a:latin typeface="Meiryo UI" panose="020B0604030504040204" pitchFamily="50" charset="-128"/>
                <a:ea typeface="Meiryo UI" panose="020B0604030504040204" pitchFamily="50" charset="-128"/>
              </a:rPr>
              <a:t>すれば、許認可</a:t>
            </a:r>
            <a:r>
              <a:rPr lang="ja-JP" altLang="en-US" sz="1400" b="1" u="sng" dirty="0">
                <a:latin typeface="Meiryo UI" panose="020B0604030504040204" pitchFamily="50" charset="-128"/>
                <a:ea typeface="Meiryo UI" panose="020B0604030504040204" pitchFamily="50" charset="-128"/>
              </a:rPr>
              <a:t>・</a:t>
            </a:r>
            <a:r>
              <a:rPr lang="ja-JP" altLang="en-US" sz="1400" b="1" u="sng" dirty="0" smtClean="0">
                <a:latin typeface="Meiryo UI" panose="020B0604030504040204" pitchFamily="50" charset="-128"/>
                <a:ea typeface="Meiryo UI" panose="020B0604030504040204" pitchFamily="50" charset="-128"/>
              </a:rPr>
              <a:t>届出などに限らず企業</a:t>
            </a:r>
            <a:r>
              <a:rPr lang="ja-JP" altLang="en-US" sz="1400" b="1" u="sng" dirty="0">
                <a:latin typeface="Meiryo UI" panose="020B0604030504040204" pitchFamily="50" charset="-128"/>
                <a:ea typeface="Meiryo UI" panose="020B0604030504040204" pitchFamily="50" charset="-128"/>
              </a:rPr>
              <a:t>活動</a:t>
            </a:r>
            <a:r>
              <a:rPr lang="ja-JP" altLang="en-US" sz="1400" b="1" u="sng" dirty="0" smtClean="0">
                <a:latin typeface="Meiryo UI" panose="020B0604030504040204" pitchFamily="50" charset="-128"/>
                <a:ea typeface="Meiryo UI" panose="020B0604030504040204" pitchFamily="50" charset="-128"/>
              </a:rPr>
              <a:t>にも影響が及ぶ</a:t>
            </a:r>
            <a:r>
              <a:rPr lang="ja-JP" altLang="en-US" sz="1400" dirty="0">
                <a:latin typeface="Meiryo UI" panose="020B0604030504040204" pitchFamily="50" charset="-128"/>
                <a:ea typeface="Meiryo UI" panose="020B0604030504040204" pitchFamily="50" charset="-128"/>
              </a:rPr>
              <a:t>と</a:t>
            </a:r>
            <a:r>
              <a:rPr lang="ja-JP" altLang="en-US" sz="1400" dirty="0" smtClean="0">
                <a:latin typeface="Meiryo UI" panose="020B0604030504040204" pitchFamily="50" charset="-128"/>
                <a:ea typeface="Meiryo UI" panose="020B0604030504040204" pitchFamily="50" charset="-128"/>
              </a:rPr>
              <a:t>の意見がある。</a:t>
            </a:r>
            <a:r>
              <a:rPr lang="ja-JP" altLang="en-US" sz="1400" b="1" u="sng" dirty="0" smtClean="0">
                <a:latin typeface="Meiryo UI" panose="020B0604030504040204" pitchFamily="50" charset="-128"/>
                <a:ea typeface="Meiryo UI" panose="020B0604030504040204" pitchFamily="50" charset="-128"/>
              </a:rPr>
              <a:t>行政に望む支援</a:t>
            </a:r>
            <a:r>
              <a:rPr lang="ja-JP" altLang="en-US" sz="1400" dirty="0" smtClean="0">
                <a:latin typeface="Meiryo UI" panose="020B0604030504040204" pitchFamily="50" charset="-128"/>
                <a:ea typeface="Meiryo UI" panose="020B0604030504040204" pitchFamily="50" charset="-128"/>
              </a:rPr>
              <a:t>では</a:t>
            </a:r>
            <a:r>
              <a:rPr lang="ja-JP" altLang="en-US" sz="1400" b="1" u="sng" dirty="0" smtClean="0">
                <a:latin typeface="Meiryo UI" panose="020B0604030504040204" pitchFamily="50" charset="-128"/>
                <a:ea typeface="Meiryo UI" panose="020B0604030504040204" pitchFamily="50" charset="-128"/>
              </a:rPr>
              <a:t>資金的な支援のほか、緊急時の移動のためのインフラ整備、移動手段確保、情報面でのサポート</a:t>
            </a:r>
            <a:r>
              <a:rPr lang="ja-JP" altLang="en-US" sz="1400" dirty="0" smtClean="0">
                <a:latin typeface="Meiryo UI" panose="020B0604030504040204" pitchFamily="50" charset="-128"/>
                <a:ea typeface="Meiryo UI" panose="020B0604030504040204" pitchFamily="50" charset="-128"/>
              </a:rPr>
              <a:t>などがあげられている。</a:t>
            </a:r>
            <a:endParaRPr lang="en-US" altLang="ja-JP" sz="1400" dirty="0" smtClean="0">
              <a:latin typeface="Meiryo UI" panose="020B0604030504040204" pitchFamily="50" charset="-128"/>
              <a:ea typeface="Meiryo UI" panose="020B0604030504040204" pitchFamily="50" charset="-128"/>
            </a:endParaRPr>
          </a:p>
        </p:txBody>
      </p:sp>
      <p:sp>
        <p:nvSpPr>
          <p:cNvPr id="22" name="正方形/長方形 21"/>
          <p:cNvSpPr/>
          <p:nvPr/>
        </p:nvSpPr>
        <p:spPr>
          <a:xfrm>
            <a:off x="6272181" y="4323006"/>
            <a:ext cx="2520000" cy="129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2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12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11"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14000"/>
              </a:lnSpc>
              <a:spcBef>
                <a:spcPts val="1200"/>
              </a:spcBef>
            </a:pPr>
            <a:r>
              <a:rPr lang="en-US" altLang="ja-JP" sz="1200" b="1" dirty="0" smtClean="0">
                <a:latin typeface="Meiryo UI" panose="020B0604030504040204" pitchFamily="50" charset="-128"/>
                <a:ea typeface="Meiryo UI" panose="020B0604030504040204" pitchFamily="50" charset="-128"/>
              </a:rPr>
              <a:t>11</a:t>
            </a:r>
            <a:endParaRPr lang="ja-JP" altLang="en-US" sz="1200" b="1" dirty="0">
              <a:latin typeface="Meiryo UI" panose="020B0604030504040204" pitchFamily="50" charset="-128"/>
              <a:ea typeface="Meiryo UI" panose="020B0604030504040204" pitchFamily="50" charset="-128"/>
            </a:endParaRPr>
          </a:p>
        </p:txBody>
      </p:sp>
      <p:sp>
        <p:nvSpPr>
          <p:cNvPr id="12" name="正方形/長方形 11"/>
          <p:cNvSpPr/>
          <p:nvPr/>
        </p:nvSpPr>
        <p:spPr>
          <a:xfrm>
            <a:off x="6147926" y="2932601"/>
            <a:ext cx="2736000" cy="2808000"/>
          </a:xfrm>
          <a:prstGeom prst="rect">
            <a:avLst/>
          </a:prstGeom>
          <a:ln w="12700">
            <a:solidFill>
              <a:schemeClr val="tx2"/>
            </a:solidFill>
            <a:prstDash val="dash"/>
          </a:ln>
        </p:spPr>
        <p:txBody>
          <a:bodyPr wrap="square">
            <a:spAutoFit/>
          </a:bodyPr>
          <a:lstStyle/>
          <a:p>
            <a:pPr>
              <a:lnSpc>
                <a:spcPct val="114000"/>
              </a:lnSpc>
              <a:spcBef>
                <a:spcPts val="600"/>
              </a:spcBef>
            </a:pPr>
            <a:r>
              <a:rPr lang="ja-JP" altLang="en-US" sz="1400" b="1" dirty="0">
                <a:latin typeface="Meiryo UI" panose="020B0604030504040204" pitchFamily="50" charset="-128"/>
                <a:ea typeface="Meiryo UI" panose="020B0604030504040204" pitchFamily="50" charset="-128"/>
              </a:rPr>
              <a:t>■一時的なバックアップを想定するエリア</a:t>
            </a:r>
            <a:endParaRPr lang="en-US" altLang="ja-JP" sz="1400" b="1" dirty="0">
              <a:latin typeface="Meiryo UI" panose="020B0604030504040204" pitchFamily="50" charset="-128"/>
              <a:ea typeface="Meiryo UI" panose="020B0604030504040204" pitchFamily="50" charset="-128"/>
            </a:endParaRPr>
          </a:p>
          <a:p>
            <a:pPr>
              <a:lnSpc>
                <a:spcPct val="114000"/>
              </a:lnSpc>
              <a:spcBef>
                <a:spcPts val="600"/>
              </a:spcBef>
            </a:pPr>
            <a:r>
              <a:rPr lang="ja-JP" altLang="en-US" sz="1100" dirty="0" smtClean="0">
                <a:latin typeface="Meiryo UI" panose="020B0604030504040204" pitchFamily="50" charset="-128"/>
                <a:ea typeface="Meiryo UI" panose="020B0604030504040204" pitchFamily="50" charset="-128"/>
              </a:rPr>
              <a:t>大阪府内が最も多くが、東京都内以外の関東圏が</a:t>
            </a:r>
            <a:r>
              <a:rPr lang="en-US" altLang="ja-JP" sz="1100" dirty="0" smtClean="0">
                <a:latin typeface="Meiryo UI" panose="020B0604030504040204" pitchFamily="50" charset="-128"/>
                <a:ea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rPr>
              <a:t>番目に多く、課題もある。</a:t>
            </a:r>
            <a:endParaRPr lang="en-US" altLang="ja-JP" sz="11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a:latin typeface="Meiryo UI" panose="020B0604030504040204" pitchFamily="50" charset="-128"/>
              <a:ea typeface="Meiryo UI" panose="020B0604030504040204" pitchFamily="50" charset="-128"/>
            </a:endParaRPr>
          </a:p>
        </p:txBody>
      </p:sp>
      <p:sp>
        <p:nvSpPr>
          <p:cNvPr id="17" name="正方形/長方形 16"/>
          <p:cNvSpPr/>
          <p:nvPr/>
        </p:nvSpPr>
        <p:spPr>
          <a:xfrm>
            <a:off x="274233" y="233703"/>
            <a:ext cx="4014431" cy="343620"/>
          </a:xfrm>
          <a:prstGeom prst="rect">
            <a:avLst/>
          </a:prstGeom>
          <a:solidFill>
            <a:schemeClr val="accent1"/>
          </a:solidFill>
        </p:spPr>
        <p:txBody>
          <a:bodyPr wrap="square" anchor="ctr" anchorCtr="0">
            <a:spAutoFit/>
          </a:bodyPr>
          <a:lstStyle/>
          <a:p>
            <a:pPr algn="ctr">
              <a:lnSpc>
                <a:spcPct val="114000"/>
              </a:lnSpc>
              <a:spcBef>
                <a:spcPts val="1200"/>
              </a:spcBef>
            </a:pPr>
            <a:r>
              <a:rPr lang="ja-JP" altLang="en-US" sz="1600" b="1"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首都圏企業へのアンケート結果（抜粋）</a:t>
            </a:r>
            <a:endParaRPr lang="en-US" altLang="ja-JP" sz="1600" b="1"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正方形/長方形 2"/>
          <p:cNvSpPr/>
          <p:nvPr/>
        </p:nvSpPr>
        <p:spPr>
          <a:xfrm>
            <a:off x="3331189" y="4323006"/>
            <a:ext cx="2520000" cy="129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2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12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7984906" y="5698341"/>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12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128</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1026102500"/>
              </p:ext>
            </p:extLst>
          </p:nvPr>
        </p:nvGraphicFramePr>
        <p:xfrm>
          <a:off x="6182886" y="3955219"/>
          <a:ext cx="2722299" cy="148336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大阪府内</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38.3%</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東京都以外の関東圏</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32.8%</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・中部圏</a:t>
                      </a:r>
                      <a:endParaRPr lang="en-US" altLang="ja-JP" sz="1200"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  7.8%</a:t>
                      </a:r>
                      <a:endParaRPr kumimoji="1" lang="ja-JP" altLang="en-US" sz="1400" dirty="0">
                        <a:latin typeface="Meiryo UI" panose="020B0604030504040204" pitchFamily="50" charset="-128"/>
                        <a:ea typeface="Meiryo UI" panose="020B0604030504040204" pitchFamily="50" charset="-128"/>
                      </a:endParaRPr>
                    </a:p>
                  </a:txBody>
                  <a:tcPr anchor="ctr"/>
                </a:tc>
              </a:tr>
            </a:tbl>
          </a:graphicData>
        </a:graphic>
      </p:graphicFrame>
      <p:sp>
        <p:nvSpPr>
          <p:cNvPr id="30" name="正方形/長方形 29"/>
          <p:cNvSpPr/>
          <p:nvPr/>
        </p:nvSpPr>
        <p:spPr>
          <a:xfrm>
            <a:off x="3215218" y="2932600"/>
            <a:ext cx="2736000" cy="2808000"/>
          </a:xfrm>
          <a:prstGeom prst="rect">
            <a:avLst/>
          </a:prstGeom>
          <a:ln w="12700">
            <a:solidFill>
              <a:schemeClr val="tx2"/>
            </a:solidFill>
            <a:prstDash val="dash"/>
          </a:ln>
        </p:spPr>
        <p:txBody>
          <a:bodyPr wrap="square">
            <a:spAutoFit/>
          </a:bodyPr>
          <a:lstStyle/>
          <a:p>
            <a:pPr>
              <a:lnSpc>
                <a:spcPct val="114000"/>
              </a:lnSpc>
              <a:spcBef>
                <a:spcPts val="600"/>
              </a:spcBef>
            </a:pPr>
            <a:r>
              <a:rPr lang="ja-JP" altLang="en-US" sz="1400" b="1" dirty="0" smtClean="0">
                <a:latin typeface="Meiryo UI" panose="020B0604030504040204" pitchFamily="50" charset="-128"/>
                <a:ea typeface="Meiryo UI" panose="020B0604030504040204" pitchFamily="50" charset="-128"/>
              </a:rPr>
              <a:t>■バックアップ体制の検討状況（１つだけ選択）</a:t>
            </a:r>
            <a:endParaRPr lang="en-US" altLang="ja-JP" sz="1400" b="1" dirty="0" smtClean="0">
              <a:latin typeface="Meiryo UI" panose="020B0604030504040204" pitchFamily="50" charset="-128"/>
              <a:ea typeface="Meiryo UI" panose="020B0604030504040204" pitchFamily="50" charset="-128"/>
            </a:endParaRPr>
          </a:p>
          <a:p>
            <a:pPr>
              <a:lnSpc>
                <a:spcPct val="114000"/>
              </a:lnSpc>
              <a:spcBef>
                <a:spcPts val="600"/>
              </a:spcBef>
            </a:pPr>
            <a:r>
              <a:rPr lang="ja-JP" altLang="en-US" sz="1100" dirty="0" smtClean="0">
                <a:latin typeface="Meiryo UI" panose="020B0604030504040204" pitchFamily="50" charset="-128"/>
                <a:ea typeface="Meiryo UI" panose="020B0604030504040204" pitchFamily="50" charset="-128"/>
              </a:rPr>
              <a:t>既に計画を持っている企業、今後検討の可能性がある企業を含めると</a:t>
            </a:r>
            <a:r>
              <a:rPr lang="en-US" altLang="ja-JP" sz="1100" dirty="0" smtClean="0">
                <a:latin typeface="Meiryo UI" panose="020B0604030504040204" pitchFamily="50" charset="-128"/>
                <a:ea typeface="Meiryo UI" panose="020B0604030504040204" pitchFamily="50" charset="-128"/>
              </a:rPr>
              <a:t>9</a:t>
            </a:r>
            <a:r>
              <a:rPr lang="ja-JP" altLang="en-US" sz="1100" dirty="0" smtClean="0">
                <a:latin typeface="Meiryo UI" panose="020B0604030504040204" pitchFamily="50" charset="-128"/>
                <a:ea typeface="Meiryo UI" panose="020B0604030504040204" pitchFamily="50" charset="-128"/>
              </a:rPr>
              <a:t>割以上が必要性を認識している。</a:t>
            </a:r>
            <a:endParaRPr lang="en-US" altLang="ja-JP" sz="11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a:latin typeface="Meiryo UI" panose="020B0604030504040204" pitchFamily="50" charset="-128"/>
              <a:ea typeface="Meiryo UI" panose="020B0604030504040204" pitchFamily="50" charset="-128"/>
            </a:endParaRPr>
          </a:p>
        </p:txBody>
      </p:sp>
      <p:sp>
        <p:nvSpPr>
          <p:cNvPr id="32" name="正方形/長方形 31"/>
          <p:cNvSpPr/>
          <p:nvPr/>
        </p:nvSpPr>
        <p:spPr>
          <a:xfrm>
            <a:off x="5046373" y="5698341"/>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12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135</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3965939457"/>
              </p:ext>
            </p:extLst>
          </p:nvPr>
        </p:nvGraphicFramePr>
        <p:xfrm>
          <a:off x="3231101" y="3955219"/>
          <a:ext cx="2722299" cy="165608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計画がある</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75.6%</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計画はないが検討の</a:t>
                      </a:r>
                      <a:endParaRPr lang="en-US" altLang="ja-JP" sz="1200" b="1" u="sng" dirty="0" smtClean="0">
                        <a:latin typeface="Meiryo UI" panose="020B0604030504040204" pitchFamily="50" charset="-128"/>
                        <a:ea typeface="Meiryo UI" panose="020B0604030504040204" pitchFamily="50" charset="-128"/>
                      </a:endParaRPr>
                    </a:p>
                    <a:p>
                      <a:r>
                        <a:rPr lang="ja-JP" altLang="en-US" sz="1200" b="1" u="none"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可能性はある</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17.8%</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・検討しておらず</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今後の予定もない</a:t>
                      </a:r>
                      <a:endParaRPr lang="en-US" altLang="ja-JP" sz="1200"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  5.2%</a:t>
                      </a:r>
                      <a:endParaRPr kumimoji="1" lang="ja-JP" altLang="en-US" sz="1400" dirty="0">
                        <a:latin typeface="Meiryo UI" panose="020B0604030504040204" pitchFamily="50" charset="-128"/>
                        <a:ea typeface="Meiryo UI" panose="020B0604030504040204" pitchFamily="50" charset="-128"/>
                      </a:endParaRPr>
                    </a:p>
                  </a:txBody>
                  <a:tcPr anchor="ctr"/>
                </a:tc>
              </a:tr>
            </a:tbl>
          </a:graphicData>
        </a:graphic>
      </p:graphicFrame>
      <p:sp>
        <p:nvSpPr>
          <p:cNvPr id="37" name="正方形/長方形 36"/>
          <p:cNvSpPr/>
          <p:nvPr/>
        </p:nvSpPr>
        <p:spPr>
          <a:xfrm>
            <a:off x="405535" y="4323006"/>
            <a:ext cx="2520000" cy="1296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2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12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282509" y="2932597"/>
            <a:ext cx="2736000" cy="2808000"/>
          </a:xfrm>
          <a:prstGeom prst="rect">
            <a:avLst/>
          </a:prstGeom>
          <a:ln w="12700">
            <a:solidFill>
              <a:schemeClr val="tx2"/>
            </a:solidFill>
            <a:prstDash val="dash"/>
          </a:ln>
        </p:spPr>
        <p:txBody>
          <a:bodyPr wrap="square">
            <a:spAutoFit/>
          </a:bodyPr>
          <a:lstStyle/>
          <a:p>
            <a:pPr>
              <a:lnSpc>
                <a:spcPct val="114000"/>
              </a:lnSpc>
              <a:spcBef>
                <a:spcPts val="600"/>
              </a:spcBef>
            </a:pPr>
            <a:r>
              <a:rPr lang="ja-JP" altLang="en-US" sz="1400" b="1" dirty="0" smtClean="0">
                <a:latin typeface="Meiryo UI" panose="020B0604030504040204" pitchFamily="50" charset="-128"/>
                <a:ea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rPr>
              <a:t>BCP</a:t>
            </a:r>
            <a:r>
              <a:rPr lang="ja-JP" altLang="en-US" sz="1400" b="1" dirty="0" smtClean="0">
                <a:latin typeface="Meiryo UI" panose="020B0604030504040204" pitchFamily="50" charset="-128"/>
                <a:ea typeface="Meiryo UI" panose="020B0604030504040204" pitchFamily="50" charset="-128"/>
              </a:rPr>
              <a:t>等の策定状況（１つだけ選択）（</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endParaRPr>
          </a:p>
          <a:p>
            <a:pPr>
              <a:lnSpc>
                <a:spcPct val="114000"/>
              </a:lnSpc>
              <a:spcBef>
                <a:spcPts val="600"/>
              </a:spcBef>
            </a:pPr>
            <a:r>
              <a:rPr lang="ja-JP" altLang="en-US" sz="1100" dirty="0" smtClean="0">
                <a:latin typeface="Meiryo UI" panose="020B0604030504040204" pitchFamily="50" charset="-128"/>
                <a:ea typeface="Meiryo UI" panose="020B0604030504040204" pitchFamily="50" charset="-128"/>
              </a:rPr>
              <a:t>ほとんどの企業が業務継続に向けた取組みを進めている。</a:t>
            </a:r>
            <a:endParaRPr lang="en-US" altLang="ja-JP" sz="11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200" dirty="0">
              <a:latin typeface="Meiryo UI" panose="020B0604030504040204" pitchFamily="50" charset="-128"/>
              <a:ea typeface="Meiryo UI" panose="020B0604030504040204" pitchFamily="50" charset="-128"/>
            </a:endParaRPr>
          </a:p>
        </p:txBody>
      </p:sp>
      <p:sp>
        <p:nvSpPr>
          <p:cNvPr id="39" name="正方形/長方形 38"/>
          <p:cNvSpPr/>
          <p:nvPr/>
        </p:nvSpPr>
        <p:spPr>
          <a:xfrm>
            <a:off x="2120719" y="5698341"/>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12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135</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3940258727"/>
              </p:ext>
            </p:extLst>
          </p:nvPr>
        </p:nvGraphicFramePr>
        <p:xfrm>
          <a:off x="305447" y="3955219"/>
          <a:ext cx="2722299" cy="148336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既に作成している</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80.7%</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現在、作成中</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none" dirty="0" smtClean="0">
                          <a:latin typeface="Meiryo UI" panose="020B0604030504040204" pitchFamily="50" charset="-128"/>
                          <a:ea typeface="Meiryo UI" panose="020B0604030504040204" pitchFamily="50" charset="-128"/>
                        </a:rPr>
                        <a:t>  </a:t>
                      </a:r>
                      <a:r>
                        <a:rPr kumimoji="1" lang="en-US" altLang="ja-JP" sz="1400" b="1" u="sng" dirty="0" smtClean="0">
                          <a:latin typeface="Meiryo UI" panose="020B0604030504040204" pitchFamily="50" charset="-128"/>
                          <a:ea typeface="Meiryo UI" panose="020B0604030504040204" pitchFamily="50" charset="-128"/>
                        </a:rPr>
                        <a:t>8.1%</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今後、作成予定</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  </a:t>
                      </a:r>
                      <a:r>
                        <a:rPr kumimoji="1" lang="en-US" altLang="ja-JP" sz="1400" b="1" u="sng" dirty="0" smtClean="0">
                          <a:latin typeface="Meiryo UI" panose="020B0604030504040204" pitchFamily="50" charset="-128"/>
                          <a:ea typeface="Meiryo UI" panose="020B0604030504040204" pitchFamily="50" charset="-128"/>
                        </a:rPr>
                        <a:t>8.1%</a:t>
                      </a:r>
                      <a:endParaRPr kumimoji="1" lang="ja-JP" altLang="en-US" sz="1400" b="1" u="sng" dirty="0">
                        <a:latin typeface="Meiryo UI" panose="020B0604030504040204" pitchFamily="50" charset="-128"/>
                        <a:ea typeface="Meiryo UI" panose="020B0604030504040204" pitchFamily="50" charset="-128"/>
                      </a:endParaRPr>
                    </a:p>
                  </a:txBody>
                  <a:tcPr anchor="ctr"/>
                </a:tc>
              </a:tr>
            </a:tbl>
          </a:graphicData>
        </a:graphic>
      </p:graphicFrame>
      <p:sp>
        <p:nvSpPr>
          <p:cNvPr id="41" name="正方形/長方形 40"/>
          <p:cNvSpPr/>
          <p:nvPr/>
        </p:nvSpPr>
        <p:spPr>
          <a:xfrm>
            <a:off x="272197" y="6086641"/>
            <a:ext cx="8604345" cy="535083"/>
          </a:xfrm>
          <a:prstGeom prst="rect">
            <a:avLst/>
          </a:prstGeom>
        </p:spPr>
        <p:txBody>
          <a:bodyPr wrap="square">
            <a:spAutoFit/>
          </a:bodyPr>
          <a:lstStyle/>
          <a:p>
            <a:pPr>
              <a:lnSpc>
                <a:spcPct val="114000"/>
              </a:lnSpc>
              <a:spcBef>
                <a:spcPts val="600"/>
              </a:spcBef>
            </a:pP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）内閣府が国内大企業に行った調査では、「策定済み」「策定中」「策定予定（検討中含む）」の合計は約</a:t>
            </a:r>
            <a:r>
              <a:rPr lang="en-US" altLang="ja-JP" sz="1100" dirty="0" smtClean="0">
                <a:latin typeface="Meiryo UI" panose="020B0604030504040204" pitchFamily="50" charset="-128"/>
                <a:ea typeface="Meiryo UI" panose="020B0604030504040204" pitchFamily="50" charset="-128"/>
              </a:rPr>
              <a:t>94</a:t>
            </a:r>
            <a:r>
              <a:rPr lang="ja-JP" altLang="en-US" sz="1100" dirty="0" smtClean="0">
                <a:latin typeface="Meiryo UI" panose="020B0604030504040204" pitchFamily="50" charset="-128"/>
                <a:ea typeface="Meiryo UI" panose="020B0604030504040204" pitchFamily="50" charset="-128"/>
              </a:rPr>
              <a:t>％となっている</a:t>
            </a:r>
            <a:endParaRPr lang="en-US" altLang="ja-JP" sz="1100" dirty="0" smtClean="0">
              <a:latin typeface="Meiryo UI" panose="020B0604030504040204" pitchFamily="50" charset="-128"/>
              <a:ea typeface="Meiryo UI" panose="020B0604030504040204" pitchFamily="50" charset="-128"/>
            </a:endParaRPr>
          </a:p>
          <a:p>
            <a:pPr>
              <a:lnSpc>
                <a:spcPct val="114000"/>
              </a:lnSpc>
              <a:spcBef>
                <a:spcPts val="60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（「平成</a:t>
            </a:r>
            <a:r>
              <a:rPr lang="en-US" altLang="ja-JP" sz="1100" dirty="0" smtClean="0">
                <a:latin typeface="Meiryo UI" panose="020B0604030504040204" pitchFamily="50" charset="-128"/>
                <a:ea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rPr>
              <a:t>年度企業の事業継続及び防災の取組に関する実態調査」（平成</a:t>
            </a:r>
            <a:r>
              <a:rPr lang="en-US" altLang="ja-JP" sz="1100" dirty="0" smtClean="0">
                <a:latin typeface="Meiryo UI" panose="020B0604030504040204" pitchFamily="50" charset="-128"/>
                <a:ea typeface="Meiryo UI" panose="020B0604030504040204" pitchFamily="50" charset="-128"/>
              </a:rPr>
              <a:t>30</a:t>
            </a:r>
            <a:r>
              <a:rPr lang="ja-JP" altLang="en-US" sz="1100" dirty="0" smtClean="0">
                <a:latin typeface="Meiryo UI" panose="020B0604030504040204" pitchFamily="50" charset="-128"/>
                <a:ea typeface="Meiryo UI" panose="020B0604030504040204" pitchFamily="50" charset="-128"/>
              </a:rPr>
              <a:t>年</a:t>
            </a:r>
            <a:r>
              <a:rPr lang="en-US" altLang="ja-JP" sz="1100" dirty="0" smtClean="0">
                <a:latin typeface="Meiryo UI" panose="020B0604030504040204" pitchFamily="50" charset="-128"/>
                <a:ea typeface="Meiryo UI" panose="020B0604030504040204" pitchFamily="50" charset="-128"/>
              </a:rPr>
              <a:t>3</a:t>
            </a:r>
            <a:r>
              <a:rPr lang="ja-JP" altLang="en-US" sz="1100" dirty="0" smtClean="0">
                <a:latin typeface="Meiryo UI" panose="020B0604030504040204" pitchFamily="50" charset="-128"/>
                <a:ea typeface="Meiryo UI" panose="020B0604030504040204" pitchFamily="50" charset="-128"/>
              </a:rPr>
              <a:t>月）より）</a:t>
            </a:r>
            <a:endParaRPr lang="en-US" altLang="ja-JP" sz="11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572339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正方形/長方形 62"/>
          <p:cNvSpPr/>
          <p:nvPr/>
        </p:nvSpPr>
        <p:spPr>
          <a:xfrm>
            <a:off x="392965" y="4380955"/>
            <a:ext cx="2520000" cy="12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11"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14000"/>
              </a:lnSpc>
              <a:spcBef>
                <a:spcPts val="300"/>
              </a:spcBef>
            </a:pPr>
            <a:r>
              <a:rPr lang="en-US" altLang="ja-JP" sz="1200" b="1" dirty="0" smtClean="0">
                <a:latin typeface="Meiryo UI" panose="020B0604030504040204" pitchFamily="50" charset="-128"/>
                <a:ea typeface="Meiryo UI" panose="020B0604030504040204" pitchFamily="50" charset="-128"/>
              </a:rPr>
              <a:t>12</a:t>
            </a:r>
            <a:endParaRPr lang="ja-JP" altLang="en-US" sz="1200" b="1" dirty="0">
              <a:latin typeface="Meiryo UI" panose="020B0604030504040204" pitchFamily="50" charset="-128"/>
              <a:ea typeface="Meiryo UI" panose="020B0604030504040204" pitchFamily="50" charset="-128"/>
            </a:endParaRPr>
          </a:p>
        </p:txBody>
      </p:sp>
      <p:sp>
        <p:nvSpPr>
          <p:cNvPr id="26" name="正方形/長方形 25"/>
          <p:cNvSpPr/>
          <p:nvPr/>
        </p:nvSpPr>
        <p:spPr>
          <a:xfrm>
            <a:off x="969691" y="6053077"/>
            <a:ext cx="8620255" cy="7592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r>
              <a:rPr kumimoji="1" lang="en-US" altLang="ja-JP" sz="1000" b="1"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アンケート調査の概要</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r>
              <a:rPr lang="ja-JP" altLang="en-US" sz="1000" dirty="0" smtClean="0">
                <a:solidFill>
                  <a:schemeClr val="tx1"/>
                </a:solidFill>
                <a:latin typeface="Meiryo UI" panose="020B0604030504040204" pitchFamily="50" charset="-128"/>
                <a:ea typeface="Meiryo UI" panose="020B0604030504040204" pitchFamily="50" charset="-128"/>
              </a:rPr>
              <a:t>　◆調査期間　：平成</a:t>
            </a:r>
            <a:r>
              <a:rPr lang="en-US" altLang="ja-JP" sz="1000" dirty="0">
                <a:solidFill>
                  <a:schemeClr val="tx1"/>
                </a:solidFill>
                <a:latin typeface="Meiryo UI" panose="020B0604030504040204" pitchFamily="50" charset="-128"/>
                <a:ea typeface="Meiryo UI" panose="020B0604030504040204" pitchFamily="50" charset="-128"/>
              </a:rPr>
              <a:t>29</a:t>
            </a:r>
            <a:r>
              <a:rPr lang="ja-JP" altLang="en-US" sz="1000" dirty="0">
                <a:solidFill>
                  <a:schemeClr val="tx1"/>
                </a:solidFill>
                <a:latin typeface="Meiryo UI" panose="020B0604030504040204" pitchFamily="50" charset="-128"/>
                <a:ea typeface="Meiryo UI" panose="020B0604030504040204" pitchFamily="50" charset="-128"/>
              </a:rPr>
              <a:t>年</a:t>
            </a:r>
            <a:r>
              <a:rPr lang="en-US" altLang="ja-JP" sz="1000" dirty="0">
                <a:solidFill>
                  <a:schemeClr val="tx1"/>
                </a:solidFill>
                <a:latin typeface="Meiryo UI" panose="020B0604030504040204" pitchFamily="50" charset="-128"/>
                <a:ea typeface="Meiryo UI" panose="020B0604030504040204" pitchFamily="50" charset="-128"/>
              </a:rPr>
              <a:t>11</a:t>
            </a:r>
            <a:r>
              <a:rPr lang="ja-JP" altLang="en-US" sz="1000" dirty="0">
                <a:solidFill>
                  <a:schemeClr val="tx1"/>
                </a:solidFill>
                <a:latin typeface="Meiryo UI" panose="020B0604030504040204" pitchFamily="50" charset="-128"/>
                <a:ea typeface="Meiryo UI" panose="020B0604030504040204" pitchFamily="50" charset="-128"/>
              </a:rPr>
              <a:t>月</a:t>
            </a:r>
            <a:r>
              <a:rPr lang="en-US" altLang="ja-JP" sz="1000" dirty="0">
                <a:solidFill>
                  <a:schemeClr val="tx1"/>
                </a:solidFill>
                <a:latin typeface="Meiryo UI" panose="020B0604030504040204" pitchFamily="50" charset="-128"/>
                <a:ea typeface="Meiryo UI" panose="020B0604030504040204" pitchFamily="50" charset="-128"/>
              </a:rPr>
              <a:t>17</a:t>
            </a:r>
            <a:r>
              <a:rPr lang="ja-JP" altLang="en-US" sz="1000" dirty="0">
                <a:solidFill>
                  <a:schemeClr val="tx1"/>
                </a:solidFill>
                <a:latin typeface="Meiryo UI" panose="020B0604030504040204" pitchFamily="50" charset="-128"/>
                <a:ea typeface="Meiryo UI" panose="020B0604030504040204" pitchFamily="50" charset="-128"/>
              </a:rPr>
              <a:t>日～</a:t>
            </a:r>
            <a:r>
              <a:rPr lang="en-US" altLang="ja-JP" sz="1000" dirty="0">
                <a:solidFill>
                  <a:schemeClr val="tx1"/>
                </a:solidFill>
                <a:latin typeface="Meiryo UI" panose="020B0604030504040204" pitchFamily="50" charset="-128"/>
                <a:ea typeface="Meiryo UI" panose="020B0604030504040204" pitchFamily="50" charset="-128"/>
              </a:rPr>
              <a:t>12</a:t>
            </a:r>
            <a:r>
              <a:rPr lang="ja-JP" altLang="en-US" sz="1000" dirty="0">
                <a:solidFill>
                  <a:schemeClr val="tx1"/>
                </a:solidFill>
                <a:latin typeface="Meiryo UI" panose="020B0604030504040204" pitchFamily="50" charset="-128"/>
                <a:ea typeface="Meiryo UI" panose="020B0604030504040204" pitchFamily="50" charset="-128"/>
              </a:rPr>
              <a:t>月</a:t>
            </a:r>
            <a:r>
              <a:rPr lang="en-US" altLang="ja-JP" sz="1000" dirty="0">
                <a:solidFill>
                  <a:schemeClr val="tx1"/>
                </a:solidFill>
                <a:latin typeface="Meiryo UI" panose="020B0604030504040204" pitchFamily="50" charset="-128"/>
                <a:ea typeface="Meiryo UI" panose="020B0604030504040204" pitchFamily="50" charset="-128"/>
              </a:rPr>
              <a:t>8</a:t>
            </a:r>
            <a:r>
              <a:rPr lang="ja-JP" altLang="en-US" sz="1000" dirty="0" smtClean="0">
                <a:solidFill>
                  <a:schemeClr val="tx1"/>
                </a:solidFill>
                <a:latin typeface="Meiryo UI" panose="020B0604030504040204" pitchFamily="50" charset="-128"/>
                <a:ea typeface="Meiryo UI" panose="020B0604030504040204" pitchFamily="50" charset="-128"/>
              </a:rPr>
              <a:t>日　　　　　　　　 ◆調査方法　：調査票</a:t>
            </a:r>
            <a:r>
              <a:rPr lang="ja-JP" altLang="en-US" sz="1000" dirty="0">
                <a:solidFill>
                  <a:schemeClr val="tx1"/>
                </a:solidFill>
                <a:latin typeface="Meiryo UI" panose="020B0604030504040204" pitchFamily="50" charset="-128"/>
                <a:ea typeface="Meiryo UI" panose="020B0604030504040204" pitchFamily="50" charset="-128"/>
              </a:rPr>
              <a:t>の</a:t>
            </a:r>
            <a:r>
              <a:rPr lang="ja-JP" altLang="en-US" sz="1000" dirty="0" smtClean="0">
                <a:solidFill>
                  <a:schemeClr val="tx1"/>
                </a:solidFill>
                <a:latin typeface="Meiryo UI" panose="020B0604030504040204" pitchFamily="50" charset="-128"/>
                <a:ea typeface="Meiryo UI" panose="020B0604030504040204" pitchFamily="50" charset="-128"/>
              </a:rPr>
              <a:t>配布・回収は郵送</a:t>
            </a:r>
            <a:endParaRPr lang="en-US" altLang="ja-JP" sz="1000" dirty="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r>
              <a:rPr lang="ja-JP" altLang="en-US" sz="1000" dirty="0" smtClean="0">
                <a:solidFill>
                  <a:schemeClr val="tx1"/>
                </a:solidFill>
                <a:latin typeface="Meiryo UI" panose="020B0604030504040204" pitchFamily="50" charset="-128"/>
                <a:ea typeface="Meiryo UI" panose="020B0604030504040204" pitchFamily="50" charset="-128"/>
              </a:rPr>
              <a:t>　◆調査対象　：東京都内本社の東証</a:t>
            </a:r>
            <a:r>
              <a:rPr lang="ja-JP" altLang="en-US" sz="1000" dirty="0">
                <a:solidFill>
                  <a:schemeClr val="tx1"/>
                </a:solidFill>
                <a:latin typeface="Meiryo UI" panose="020B0604030504040204" pitchFamily="50" charset="-128"/>
                <a:ea typeface="Meiryo UI" panose="020B0604030504040204" pitchFamily="50" charset="-128"/>
              </a:rPr>
              <a:t>一部上場</a:t>
            </a:r>
            <a:r>
              <a:rPr lang="ja-JP" altLang="en-US" sz="1000" dirty="0" smtClean="0">
                <a:solidFill>
                  <a:schemeClr val="tx1"/>
                </a:solidFill>
                <a:latin typeface="Meiryo UI" panose="020B0604030504040204" pitchFamily="50" charset="-128"/>
                <a:ea typeface="Meiryo UI" panose="020B0604030504040204" pitchFamily="50" charset="-128"/>
              </a:rPr>
              <a:t>企業（</a:t>
            </a:r>
            <a:r>
              <a:rPr lang="en-US" altLang="ja-JP" sz="1000" dirty="0">
                <a:solidFill>
                  <a:schemeClr val="tx1"/>
                </a:solidFill>
                <a:latin typeface="Meiryo UI" panose="020B0604030504040204" pitchFamily="50" charset="-128"/>
                <a:ea typeface="Meiryo UI" panose="020B0604030504040204" pitchFamily="50" charset="-128"/>
              </a:rPr>
              <a:t>1,109</a:t>
            </a:r>
            <a:r>
              <a:rPr lang="ja-JP" altLang="en-US" sz="1000" dirty="0">
                <a:solidFill>
                  <a:schemeClr val="tx1"/>
                </a:solidFill>
                <a:latin typeface="Meiryo UI" panose="020B0604030504040204" pitchFamily="50" charset="-128"/>
                <a:ea typeface="Meiryo UI" panose="020B0604030504040204" pitchFamily="50" charset="-128"/>
              </a:rPr>
              <a:t>社</a:t>
            </a:r>
            <a:r>
              <a:rPr lang="ja-JP" altLang="en-US" sz="1000" dirty="0" smtClean="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◆有効</a:t>
            </a:r>
            <a:r>
              <a:rPr lang="ja-JP" altLang="en-US" sz="1000" dirty="0">
                <a:solidFill>
                  <a:schemeClr val="tx1"/>
                </a:solidFill>
                <a:latin typeface="Meiryo UI" panose="020B0604030504040204" pitchFamily="50" charset="-128"/>
                <a:ea typeface="Meiryo UI" panose="020B0604030504040204" pitchFamily="50" charset="-128"/>
              </a:rPr>
              <a:t>回答数</a:t>
            </a:r>
            <a:r>
              <a:rPr lang="ja-JP" altLang="en-US" sz="1000" dirty="0" smtClean="0">
                <a:solidFill>
                  <a:schemeClr val="tx1"/>
                </a:solidFill>
                <a:latin typeface="Meiryo UI" panose="020B0604030504040204" pitchFamily="50" charset="-128"/>
                <a:ea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rPr>
              <a:t>135</a:t>
            </a:r>
            <a:r>
              <a:rPr lang="ja-JP" altLang="en-US" sz="1000" dirty="0">
                <a:solidFill>
                  <a:schemeClr val="tx1"/>
                </a:solidFill>
                <a:latin typeface="Meiryo UI" panose="020B0604030504040204" pitchFamily="50" charset="-128"/>
                <a:ea typeface="Meiryo UI" panose="020B0604030504040204" pitchFamily="50" charset="-128"/>
              </a:rPr>
              <a:t>社（</a:t>
            </a:r>
            <a:r>
              <a:rPr lang="en-US" altLang="ja-JP" sz="1000" dirty="0">
                <a:solidFill>
                  <a:schemeClr val="tx1"/>
                </a:solidFill>
                <a:latin typeface="Meiryo UI" panose="020B0604030504040204" pitchFamily="50" charset="-128"/>
                <a:ea typeface="Meiryo UI" panose="020B0604030504040204" pitchFamily="50" charset="-128"/>
              </a:rPr>
              <a:t>12.2</a:t>
            </a:r>
            <a:r>
              <a:rPr lang="ja-JP" altLang="en-US" sz="1000" dirty="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a:t>
            </a:r>
            <a:endParaRPr lang="en-US" altLang="ja-JP" sz="1000" dirty="0" smtClean="0">
              <a:solidFill>
                <a:schemeClr val="tx1"/>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6248572" y="4380955"/>
            <a:ext cx="2520000" cy="12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30" name="正方形/長方形 29"/>
          <p:cNvSpPr/>
          <p:nvPr/>
        </p:nvSpPr>
        <p:spPr>
          <a:xfrm>
            <a:off x="3311108" y="1498328"/>
            <a:ext cx="2520000" cy="12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32" name="正方形/長方形 31"/>
          <p:cNvSpPr/>
          <p:nvPr/>
        </p:nvSpPr>
        <p:spPr>
          <a:xfrm>
            <a:off x="3203108" y="213015"/>
            <a:ext cx="2736000" cy="2664000"/>
          </a:xfrm>
          <a:prstGeom prst="rect">
            <a:avLst/>
          </a:prstGeom>
          <a:ln w="12700">
            <a:solidFill>
              <a:schemeClr val="tx2"/>
            </a:solidFill>
            <a:prstDash val="dash"/>
          </a:ln>
        </p:spPr>
        <p:txBody>
          <a:bodyPr wrap="square">
            <a:spAutoFit/>
          </a:bodyPr>
          <a:lstStyle/>
          <a:p>
            <a:pPr>
              <a:lnSpc>
                <a:spcPct val="114000"/>
              </a:lnSpc>
              <a:spcBef>
                <a:spcPts val="300"/>
              </a:spcBef>
            </a:pPr>
            <a:r>
              <a:rPr lang="ja-JP" altLang="en-US" sz="1400" b="1" dirty="0" smtClean="0">
                <a:latin typeface="Meiryo UI" panose="020B0604030504040204" pitchFamily="50" charset="-128"/>
                <a:ea typeface="Meiryo UI" panose="020B0604030504040204" pitchFamily="50" charset="-128"/>
              </a:rPr>
              <a:t>■一時的にバックアップをする機能（複数選択可）</a:t>
            </a:r>
            <a:endParaRPr lang="en-US" altLang="ja-JP" sz="1400" b="1" dirty="0" smtClean="0">
              <a:latin typeface="Meiryo UI" panose="020B0604030504040204" pitchFamily="50" charset="-128"/>
              <a:ea typeface="Meiryo UI" panose="020B0604030504040204" pitchFamily="50" charset="-128"/>
            </a:endParaRPr>
          </a:p>
          <a:p>
            <a:pPr>
              <a:lnSpc>
                <a:spcPct val="114000"/>
              </a:lnSpc>
              <a:spcBef>
                <a:spcPts val="300"/>
              </a:spcBef>
            </a:pPr>
            <a:r>
              <a:rPr lang="ja-JP" altLang="en-US" sz="1100" dirty="0" smtClean="0">
                <a:latin typeface="Meiryo UI" panose="020B0604030504040204" pitchFamily="50" charset="-128"/>
                <a:ea typeface="Meiryo UI" panose="020B0604030504040204" pitchFamily="50" charset="-128"/>
              </a:rPr>
              <a:t>本社経営企画機能、責任権限の委譲（責任権限付与や権限代行の順位付けなど）、責任権限の移転が上位。</a:t>
            </a:r>
            <a:endParaRPr lang="en-US" altLang="ja-JP" sz="1100" dirty="0" smtClean="0">
              <a:latin typeface="Meiryo UI" panose="020B0604030504040204" pitchFamily="50" charset="-128"/>
              <a:ea typeface="Meiryo UI" panose="020B0604030504040204" pitchFamily="50"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2297311338"/>
              </p:ext>
            </p:extLst>
          </p:nvPr>
        </p:nvGraphicFramePr>
        <p:xfrm>
          <a:off x="3219993" y="1118690"/>
          <a:ext cx="2722299" cy="148336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本社・経営企画機能</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61.7%</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責任権限の委譲</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48.4%</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責任権限の移転</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48.4%</a:t>
                      </a:r>
                      <a:endParaRPr kumimoji="1" lang="ja-JP" altLang="en-US" sz="1400" b="1" u="sng" dirty="0">
                        <a:latin typeface="Meiryo UI" panose="020B0604030504040204" pitchFamily="50" charset="-128"/>
                        <a:ea typeface="Meiryo UI" panose="020B0604030504040204" pitchFamily="50" charset="-128"/>
                      </a:endParaRPr>
                    </a:p>
                  </a:txBody>
                  <a:tcPr anchor="ctr"/>
                </a:tc>
              </a:tr>
            </a:tbl>
          </a:graphicData>
        </a:graphic>
      </p:graphicFrame>
      <p:sp>
        <p:nvSpPr>
          <p:cNvPr id="35" name="正方形/長方形 34"/>
          <p:cNvSpPr/>
          <p:nvPr/>
        </p:nvSpPr>
        <p:spPr>
          <a:xfrm>
            <a:off x="5057102" y="2787713"/>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3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128</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6140572" y="3175158"/>
            <a:ext cx="2736000" cy="2664000"/>
          </a:xfrm>
          <a:prstGeom prst="rect">
            <a:avLst/>
          </a:prstGeom>
          <a:ln w="12700">
            <a:solidFill>
              <a:schemeClr val="tx2"/>
            </a:solidFill>
            <a:prstDash val="dash"/>
          </a:ln>
        </p:spPr>
        <p:txBody>
          <a:bodyPr wrap="square">
            <a:spAutoFit/>
          </a:bodyPr>
          <a:lstStyle/>
          <a:p>
            <a:pPr>
              <a:lnSpc>
                <a:spcPct val="114000"/>
              </a:lnSpc>
              <a:spcBef>
                <a:spcPts val="300"/>
              </a:spcBef>
            </a:pPr>
            <a:r>
              <a:rPr lang="ja-JP" altLang="en-US" sz="1400" b="1" dirty="0" smtClean="0">
                <a:latin typeface="Meiryo UI" panose="020B0604030504040204" pitchFamily="50" charset="-128"/>
                <a:ea typeface="Meiryo UI" panose="020B0604030504040204" pitchFamily="50" charset="-128"/>
              </a:rPr>
              <a:t>■行政に望む取組み（３つまで選択）</a:t>
            </a:r>
            <a:endParaRPr lang="en-US" altLang="ja-JP" sz="1200" b="1" dirty="0" smtClean="0">
              <a:latin typeface="Meiryo UI" panose="020B0604030504040204" pitchFamily="50" charset="-128"/>
              <a:ea typeface="Meiryo UI" panose="020B0604030504040204" pitchFamily="50" charset="-128"/>
            </a:endParaRPr>
          </a:p>
          <a:p>
            <a:pPr>
              <a:lnSpc>
                <a:spcPct val="114000"/>
              </a:lnSpc>
              <a:spcBef>
                <a:spcPts val="300"/>
              </a:spcBef>
            </a:pPr>
            <a:r>
              <a:rPr lang="ja-JP" altLang="en-US" sz="1100" dirty="0" smtClean="0">
                <a:latin typeface="Meiryo UI" panose="020B0604030504040204" pitchFamily="50" charset="-128"/>
                <a:ea typeface="Meiryo UI" panose="020B0604030504040204" pitchFamily="50" charset="-128"/>
              </a:rPr>
              <a:t>資金面のほか、交通面でのリダンダンシーを含めて移動手段確保についての取組みが求められている。</a:t>
            </a:r>
            <a:endParaRPr lang="en-US" altLang="ja-JP" sz="1100" dirty="0" smtClean="0">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dirty="0">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dirty="0">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dirty="0" smtClean="0">
              <a:latin typeface="Meiryo UI" panose="020B0604030504040204" pitchFamily="50" charset="-128"/>
              <a:ea typeface="Meiryo UI" panose="020B0604030504040204" pitchFamily="50" charset="-128"/>
            </a:endParaRPr>
          </a:p>
        </p:txBody>
      </p:sp>
      <p:graphicFrame>
        <p:nvGraphicFramePr>
          <p:cNvPr id="46" name="表 45"/>
          <p:cNvGraphicFramePr>
            <a:graphicFrameLocks noGrp="1"/>
          </p:cNvGraphicFramePr>
          <p:nvPr>
            <p:extLst>
              <p:ext uri="{D42A27DB-BD31-4B8C-83A1-F6EECF244321}">
                <p14:modId xmlns:p14="http://schemas.microsoft.com/office/powerpoint/2010/main" val="4016392147"/>
              </p:ext>
            </p:extLst>
          </p:nvPr>
        </p:nvGraphicFramePr>
        <p:xfrm>
          <a:off x="6160675" y="4040326"/>
          <a:ext cx="2722299" cy="156972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税制や補助等の支援</a:t>
                      </a:r>
                      <a:endParaRPr kumimoji="1"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50.4%</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交通網の二重化など</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50.4%</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バックアップ先への</a:t>
                      </a:r>
                      <a:endParaRPr lang="en-US" altLang="ja-JP" sz="1200" b="1" u="sng" dirty="0" smtClean="0">
                        <a:latin typeface="Meiryo UI" panose="020B0604030504040204" pitchFamily="50" charset="-128"/>
                        <a:ea typeface="Meiryo UI" panose="020B0604030504040204" pitchFamily="50" charset="-128"/>
                      </a:endParaRPr>
                    </a:p>
                    <a:p>
                      <a:r>
                        <a:rPr lang="ja-JP" altLang="en-US" sz="1200" b="1" u="none"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移動手段の確保</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38.5%</a:t>
                      </a:r>
                      <a:endParaRPr kumimoji="1" lang="ja-JP" altLang="en-US" sz="1400" b="1" u="sng" dirty="0">
                        <a:latin typeface="Meiryo UI" panose="020B0604030504040204" pitchFamily="50" charset="-128"/>
                        <a:ea typeface="Meiryo UI" panose="020B0604030504040204" pitchFamily="50" charset="-128"/>
                      </a:endParaRPr>
                    </a:p>
                  </a:txBody>
                  <a:tcPr anchor="ctr"/>
                </a:tc>
              </a:tr>
            </a:tbl>
          </a:graphicData>
        </a:graphic>
      </p:graphicFrame>
      <p:sp>
        <p:nvSpPr>
          <p:cNvPr id="47" name="正方形/長方形 46"/>
          <p:cNvSpPr/>
          <p:nvPr/>
        </p:nvSpPr>
        <p:spPr>
          <a:xfrm>
            <a:off x="7965583" y="5775615"/>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3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135</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48" name="正方形/長方形 47"/>
          <p:cNvSpPr/>
          <p:nvPr/>
        </p:nvSpPr>
        <p:spPr>
          <a:xfrm>
            <a:off x="6229250" y="1498328"/>
            <a:ext cx="2520000" cy="12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57" name="正方形/長方形 56"/>
          <p:cNvSpPr/>
          <p:nvPr/>
        </p:nvSpPr>
        <p:spPr>
          <a:xfrm>
            <a:off x="6121250" y="213015"/>
            <a:ext cx="2736000" cy="2664000"/>
          </a:xfrm>
          <a:prstGeom prst="rect">
            <a:avLst/>
          </a:prstGeom>
          <a:ln w="12700">
            <a:solidFill>
              <a:schemeClr val="tx2"/>
            </a:solidFill>
            <a:prstDash val="dash"/>
          </a:ln>
        </p:spPr>
        <p:txBody>
          <a:bodyPr wrap="square">
            <a:spAutoFit/>
          </a:bodyPr>
          <a:lstStyle/>
          <a:p>
            <a:pPr>
              <a:lnSpc>
                <a:spcPct val="114000"/>
              </a:lnSpc>
              <a:spcBef>
                <a:spcPts val="300"/>
              </a:spcBef>
            </a:pPr>
            <a:r>
              <a:rPr lang="ja-JP" altLang="en-US" sz="1400" b="1" dirty="0" smtClean="0">
                <a:latin typeface="Meiryo UI" panose="020B0604030504040204" pitchFamily="50" charset="-128"/>
                <a:ea typeface="Meiryo UI" panose="020B0604030504040204" pitchFamily="50" charset="-128"/>
              </a:rPr>
              <a:t>■一時的なバックアップの課題（複数選択可）</a:t>
            </a:r>
            <a:endParaRPr lang="en-US" altLang="ja-JP" sz="1200" b="1" dirty="0">
              <a:latin typeface="Meiryo UI" panose="020B0604030504040204" pitchFamily="50" charset="-128"/>
              <a:ea typeface="Meiryo UI" panose="020B0604030504040204" pitchFamily="50" charset="-128"/>
            </a:endParaRPr>
          </a:p>
          <a:p>
            <a:pPr>
              <a:lnSpc>
                <a:spcPct val="114000"/>
              </a:lnSpc>
              <a:spcBef>
                <a:spcPts val="300"/>
              </a:spcBef>
            </a:pPr>
            <a:r>
              <a:rPr lang="ja-JP" altLang="en-US" sz="1100" dirty="0" smtClean="0">
                <a:latin typeface="Meiryo UI" panose="020B0604030504040204" pitchFamily="50" charset="-128"/>
                <a:ea typeface="Meiryo UI" panose="020B0604030504040204" pitchFamily="50" charset="-128"/>
              </a:rPr>
              <a:t>経営者や社員の移動、社員や家族の宿泊などが上位で、体制移行に不安を感じていることがわかる。</a:t>
            </a:r>
            <a:endParaRPr lang="en-US" altLang="ja-JP" sz="1100" dirty="0" smtClean="0">
              <a:latin typeface="Meiryo UI" panose="020B0604030504040204" pitchFamily="50" charset="-128"/>
              <a:ea typeface="Meiryo UI" panose="020B0604030504040204" pitchFamily="50" charset="-128"/>
            </a:endParaRPr>
          </a:p>
        </p:txBody>
      </p:sp>
      <p:graphicFrame>
        <p:nvGraphicFramePr>
          <p:cNvPr id="58" name="表 57"/>
          <p:cNvGraphicFramePr>
            <a:graphicFrameLocks noGrp="1"/>
          </p:cNvGraphicFramePr>
          <p:nvPr>
            <p:extLst>
              <p:ext uri="{D42A27DB-BD31-4B8C-83A1-F6EECF244321}">
                <p14:modId xmlns:p14="http://schemas.microsoft.com/office/powerpoint/2010/main" val="63707789"/>
              </p:ext>
            </p:extLst>
          </p:nvPr>
        </p:nvGraphicFramePr>
        <p:xfrm>
          <a:off x="6141354" y="1118690"/>
          <a:ext cx="2722299" cy="165608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経営者や社員の</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solidFill>
                            <a:schemeClr val="tx1"/>
                          </a:solidFill>
                          <a:latin typeface="Meiryo UI" panose="020B0604030504040204" pitchFamily="50" charset="-128"/>
                          <a:ea typeface="Meiryo UI" panose="020B0604030504040204" pitchFamily="50" charset="-128"/>
                        </a:rPr>
                        <a:t>　</a:t>
                      </a:r>
                      <a:r>
                        <a:rPr kumimoji="1" lang="ja-JP" altLang="en-US" sz="1200" b="1" u="sng" dirty="0" smtClean="0">
                          <a:solidFill>
                            <a:schemeClr val="tx1"/>
                          </a:solidFill>
                          <a:latin typeface="Meiryo UI" panose="020B0604030504040204" pitchFamily="50" charset="-128"/>
                          <a:ea typeface="Meiryo UI" panose="020B0604030504040204" pitchFamily="50" charset="-128"/>
                        </a:rPr>
                        <a:t>移動手段</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65.1%</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社員・家族の移転先</a:t>
                      </a:r>
                      <a:endParaRPr lang="en-US" altLang="ja-JP" sz="1200" b="1" u="sng" dirty="0" smtClean="0">
                        <a:latin typeface="Meiryo UI" panose="020B0604030504040204" pitchFamily="50" charset="-128"/>
                        <a:ea typeface="Meiryo UI" panose="020B0604030504040204" pitchFamily="50" charset="-128"/>
                      </a:endParaRPr>
                    </a:p>
                    <a:p>
                      <a:r>
                        <a:rPr lang="ja-JP" altLang="en-US" sz="1200" b="1" u="none"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の宿泊施設等</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37.2%</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・物流・連絡体制</a:t>
                      </a:r>
                      <a:endParaRPr lang="en-US" altLang="ja-JP" sz="1200"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31.8%</a:t>
                      </a:r>
                      <a:endParaRPr kumimoji="1" lang="ja-JP" altLang="en-US" sz="1400" dirty="0">
                        <a:latin typeface="Meiryo UI" panose="020B0604030504040204" pitchFamily="50" charset="-128"/>
                        <a:ea typeface="Meiryo UI" panose="020B0604030504040204" pitchFamily="50" charset="-128"/>
                      </a:endParaRPr>
                    </a:p>
                  </a:txBody>
                  <a:tcPr anchor="ctr"/>
                </a:tc>
              </a:tr>
            </a:tbl>
          </a:graphicData>
        </a:graphic>
      </p:graphicFrame>
      <p:sp>
        <p:nvSpPr>
          <p:cNvPr id="59" name="正方形/長方形 58"/>
          <p:cNvSpPr/>
          <p:nvPr/>
        </p:nvSpPr>
        <p:spPr>
          <a:xfrm>
            <a:off x="7978463" y="2787713"/>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3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129</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60" name="正方形/長方形 59"/>
          <p:cNvSpPr/>
          <p:nvPr/>
        </p:nvSpPr>
        <p:spPr>
          <a:xfrm>
            <a:off x="284965" y="3175159"/>
            <a:ext cx="2736000" cy="2664000"/>
          </a:xfrm>
          <a:prstGeom prst="rect">
            <a:avLst/>
          </a:prstGeom>
          <a:ln w="12700">
            <a:solidFill>
              <a:schemeClr val="tx2"/>
            </a:solidFill>
            <a:prstDash val="dash"/>
          </a:ln>
        </p:spPr>
        <p:txBody>
          <a:bodyPr wrap="square">
            <a:spAutoFit/>
          </a:bodyPr>
          <a:lstStyle/>
          <a:p>
            <a:pPr>
              <a:lnSpc>
                <a:spcPct val="114000"/>
              </a:lnSpc>
              <a:spcBef>
                <a:spcPts val="300"/>
              </a:spcBef>
            </a:pPr>
            <a:r>
              <a:rPr lang="ja-JP" altLang="en-US" sz="1400" b="1" dirty="0" smtClean="0">
                <a:latin typeface="Meiryo UI" panose="020B0604030504040204" pitchFamily="50" charset="-128"/>
                <a:ea typeface="Meiryo UI" panose="020B0604030504040204" pitchFamily="50" charset="-128"/>
              </a:rPr>
              <a:t>■中期的な影響が出た場合の主要機能の首都圏外への移転</a:t>
            </a:r>
            <a:endParaRPr lang="en-US" altLang="ja-JP" sz="1400" b="1" dirty="0" smtClean="0">
              <a:latin typeface="Meiryo UI" panose="020B0604030504040204" pitchFamily="50" charset="-128"/>
              <a:ea typeface="Meiryo UI" panose="020B0604030504040204" pitchFamily="50" charset="-128"/>
            </a:endParaRPr>
          </a:p>
          <a:p>
            <a:pPr>
              <a:lnSpc>
                <a:spcPct val="114000"/>
              </a:lnSpc>
              <a:spcBef>
                <a:spcPts val="300"/>
              </a:spcBef>
            </a:pPr>
            <a:r>
              <a:rPr lang="ja-JP" altLang="en-US" sz="1100" dirty="0" smtClean="0">
                <a:latin typeface="Meiryo UI" panose="020B0604030504040204" pitchFamily="50" charset="-128"/>
                <a:ea typeface="Meiryo UI" panose="020B0604030504040204" pitchFamily="50" charset="-128"/>
              </a:rPr>
              <a:t>操業の影響度という結果がおよそ半分。</a:t>
            </a:r>
            <a:endParaRPr lang="en-US" altLang="ja-JP" sz="1100" dirty="0" smtClean="0">
              <a:latin typeface="Meiryo UI" panose="020B0604030504040204" pitchFamily="50" charset="-128"/>
              <a:ea typeface="Meiryo UI" panose="020B0604030504040204" pitchFamily="50" charset="-128"/>
            </a:endParaRPr>
          </a:p>
        </p:txBody>
      </p:sp>
      <p:sp>
        <p:nvSpPr>
          <p:cNvPr id="62" name="正方形/長方形 61"/>
          <p:cNvSpPr/>
          <p:nvPr/>
        </p:nvSpPr>
        <p:spPr>
          <a:xfrm>
            <a:off x="2129298" y="5786343"/>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3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135</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aphicFrame>
        <p:nvGraphicFramePr>
          <p:cNvPr id="61" name="表 60"/>
          <p:cNvGraphicFramePr>
            <a:graphicFrameLocks noGrp="1"/>
          </p:cNvGraphicFramePr>
          <p:nvPr>
            <p:extLst>
              <p:ext uri="{D42A27DB-BD31-4B8C-83A1-F6EECF244321}">
                <p14:modId xmlns:p14="http://schemas.microsoft.com/office/powerpoint/2010/main" val="53834187"/>
              </p:ext>
            </p:extLst>
          </p:nvPr>
        </p:nvGraphicFramePr>
        <p:xfrm>
          <a:off x="298217" y="4040326"/>
          <a:ext cx="2722299" cy="156972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操業の影響によって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solidFill>
                            <a:schemeClr val="tx1"/>
                          </a:solidFill>
                          <a:latin typeface="Meiryo UI" panose="020B0604030504040204" pitchFamily="50" charset="-128"/>
                          <a:ea typeface="Meiryo UI" panose="020B0604030504040204" pitchFamily="50" charset="-128"/>
                        </a:rPr>
                        <a:t>　</a:t>
                      </a:r>
                      <a:r>
                        <a:rPr kumimoji="1" lang="ja-JP" altLang="en-US" sz="1200" b="1" u="sng" dirty="0" smtClean="0">
                          <a:solidFill>
                            <a:schemeClr val="tx1"/>
                          </a:solidFill>
                          <a:latin typeface="Meiryo UI" panose="020B0604030504040204" pitchFamily="50" charset="-128"/>
                          <a:ea typeface="Meiryo UI" panose="020B0604030504040204" pitchFamily="50" charset="-128"/>
                        </a:rPr>
                        <a:t>可能性がある</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47.4%</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可能性がある</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27.6%</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・可能性はない（低い）</a:t>
                      </a:r>
                      <a:endParaRPr lang="en-US" altLang="ja-JP" sz="1200"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23.7%</a:t>
                      </a:r>
                      <a:endParaRPr kumimoji="1" lang="ja-JP" altLang="en-US" sz="1400" dirty="0">
                        <a:latin typeface="Meiryo UI" panose="020B0604030504040204" pitchFamily="50" charset="-128"/>
                        <a:ea typeface="Meiryo UI" panose="020B0604030504040204" pitchFamily="50" charset="-128"/>
                      </a:endParaRPr>
                    </a:p>
                  </a:txBody>
                  <a:tcPr anchor="ctr"/>
                </a:tc>
              </a:tr>
            </a:tbl>
          </a:graphicData>
        </a:graphic>
      </p:graphicFrame>
      <p:sp>
        <p:nvSpPr>
          <p:cNvPr id="29" name="正方形/長方形 28"/>
          <p:cNvSpPr/>
          <p:nvPr/>
        </p:nvSpPr>
        <p:spPr>
          <a:xfrm>
            <a:off x="3316161" y="4380955"/>
            <a:ext cx="2520000" cy="12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3212769" y="3175160"/>
            <a:ext cx="2736000" cy="2664000"/>
          </a:xfrm>
          <a:prstGeom prst="rect">
            <a:avLst/>
          </a:prstGeom>
          <a:ln w="12700">
            <a:solidFill>
              <a:schemeClr val="tx2"/>
            </a:solidFill>
            <a:prstDash val="dash"/>
          </a:ln>
        </p:spPr>
        <p:txBody>
          <a:bodyPr wrap="square">
            <a:spAutoFit/>
          </a:bodyPr>
          <a:lstStyle/>
          <a:p>
            <a:pPr>
              <a:lnSpc>
                <a:spcPct val="114000"/>
              </a:lnSpc>
              <a:spcBef>
                <a:spcPts val="300"/>
              </a:spcBef>
            </a:pPr>
            <a:r>
              <a:rPr lang="ja-JP" altLang="en-US" sz="1400" b="1" dirty="0" smtClean="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中長期</a:t>
            </a:r>
            <a:r>
              <a:rPr lang="ja-JP" altLang="en-US" sz="1400" b="1" dirty="0" smtClean="0">
                <a:latin typeface="Meiryo UI" panose="020B0604030504040204" pitchFamily="50" charset="-128"/>
                <a:ea typeface="Meiryo UI" panose="020B0604030504040204" pitchFamily="50" charset="-128"/>
              </a:rPr>
              <a:t>的なバックアップを想定するエリア</a:t>
            </a:r>
            <a:endParaRPr lang="en-US" altLang="ja-JP" sz="1200" b="1" dirty="0">
              <a:latin typeface="Meiryo UI" panose="020B0604030504040204" pitchFamily="50" charset="-128"/>
              <a:ea typeface="Meiryo UI" panose="020B0604030504040204" pitchFamily="50" charset="-128"/>
            </a:endParaRPr>
          </a:p>
          <a:p>
            <a:pPr>
              <a:lnSpc>
                <a:spcPct val="114000"/>
              </a:lnSpc>
              <a:spcBef>
                <a:spcPts val="300"/>
              </a:spcBef>
            </a:pPr>
            <a:r>
              <a:rPr lang="ja-JP" altLang="en-US" sz="1100" dirty="0" smtClean="0">
                <a:latin typeface="Meiryo UI" panose="020B0604030504040204" pitchFamily="50" charset="-128"/>
                <a:ea typeface="Meiryo UI" panose="020B0604030504040204" pitchFamily="50" charset="-128"/>
              </a:rPr>
              <a:t>一時的なバックアップと同じく、大阪府内が最も多く、東京都以外の関東圏が</a:t>
            </a:r>
            <a:r>
              <a:rPr lang="en-US" altLang="ja-JP" sz="1100" dirty="0" smtClean="0">
                <a:latin typeface="Meiryo UI" panose="020B0604030504040204" pitchFamily="50" charset="-128"/>
                <a:ea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rPr>
              <a:t>番目となっている。</a:t>
            </a:r>
            <a:endParaRPr lang="en-US" altLang="ja-JP" sz="1100" dirty="0" smtClean="0">
              <a:latin typeface="Meiryo UI" panose="020B0604030504040204" pitchFamily="50" charset="-128"/>
              <a:ea typeface="Meiryo UI"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746278084"/>
              </p:ext>
            </p:extLst>
          </p:nvPr>
        </p:nvGraphicFramePr>
        <p:xfrm>
          <a:off x="3232869" y="4040326"/>
          <a:ext cx="2722299" cy="148336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大阪府内</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45.6%</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東京都以外の関東圏</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32.0%</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・中部圏</a:t>
                      </a:r>
                      <a:endParaRPr lang="en-US" altLang="ja-JP" sz="1200"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  5.8%</a:t>
                      </a:r>
                      <a:endParaRPr kumimoji="1" lang="ja-JP" altLang="en-US" sz="1400" dirty="0">
                        <a:latin typeface="Meiryo UI" panose="020B0604030504040204" pitchFamily="50" charset="-128"/>
                        <a:ea typeface="Meiryo UI" panose="020B0604030504040204" pitchFamily="50" charset="-128"/>
                      </a:endParaRPr>
                    </a:p>
                  </a:txBody>
                  <a:tcPr anchor="ctr"/>
                </a:tc>
              </a:tr>
            </a:tbl>
          </a:graphicData>
        </a:graphic>
      </p:graphicFrame>
      <p:sp>
        <p:nvSpPr>
          <p:cNvPr id="37" name="正方形/長方形 36"/>
          <p:cNvSpPr/>
          <p:nvPr/>
        </p:nvSpPr>
        <p:spPr>
          <a:xfrm>
            <a:off x="5057099" y="5764887"/>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3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103</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392965" y="1498328"/>
            <a:ext cx="2520000" cy="126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300"/>
              </a:spcBef>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300"/>
              </a:spcBef>
            </a:pP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39" name="正方形/長方形 38"/>
          <p:cNvSpPr/>
          <p:nvPr/>
        </p:nvSpPr>
        <p:spPr>
          <a:xfrm>
            <a:off x="284965" y="213015"/>
            <a:ext cx="2736000" cy="2664000"/>
          </a:xfrm>
          <a:prstGeom prst="rect">
            <a:avLst/>
          </a:prstGeom>
          <a:ln w="12700">
            <a:solidFill>
              <a:schemeClr val="tx2"/>
            </a:solidFill>
            <a:prstDash val="dash"/>
          </a:ln>
        </p:spPr>
        <p:txBody>
          <a:bodyPr wrap="square">
            <a:spAutoFit/>
          </a:bodyPr>
          <a:lstStyle/>
          <a:p>
            <a:pPr>
              <a:lnSpc>
                <a:spcPct val="114000"/>
              </a:lnSpc>
              <a:spcBef>
                <a:spcPts val="300"/>
              </a:spcBef>
            </a:pPr>
            <a:r>
              <a:rPr lang="ja-JP" altLang="en-US" sz="1400" b="1" dirty="0" smtClean="0">
                <a:latin typeface="Meiryo UI" panose="020B0604030504040204" pitchFamily="50" charset="-128"/>
                <a:ea typeface="Meiryo UI" panose="020B0604030504040204" pitchFamily="50" charset="-128"/>
              </a:rPr>
              <a:t>■一時的なバックアップエリアの選定理由（複数選択可）</a:t>
            </a:r>
            <a:endParaRPr lang="en-US" altLang="ja-JP" sz="1200" b="1" dirty="0">
              <a:latin typeface="Meiryo UI" panose="020B0604030504040204" pitchFamily="50" charset="-128"/>
              <a:ea typeface="Meiryo UI" panose="020B0604030504040204" pitchFamily="50" charset="-128"/>
            </a:endParaRPr>
          </a:p>
          <a:p>
            <a:pPr>
              <a:lnSpc>
                <a:spcPct val="114000"/>
              </a:lnSpc>
              <a:spcBef>
                <a:spcPts val="300"/>
              </a:spcBef>
            </a:pPr>
            <a:r>
              <a:rPr lang="ja-JP" altLang="en-US" sz="1100" dirty="0" smtClean="0">
                <a:latin typeface="Meiryo UI" panose="020B0604030504040204" pitchFamily="50" charset="-128"/>
                <a:ea typeface="Meiryo UI" panose="020B0604030504040204" pitchFamily="50" charset="-128"/>
              </a:rPr>
              <a:t>自社拠点があることをあげる企業が多く、既存の施設や人員を活かして対応を考えていることがわかる。</a:t>
            </a:r>
            <a:endParaRPr lang="en-US" altLang="ja-JP" sz="1100" dirty="0" smtClean="0">
              <a:latin typeface="Meiryo UI" panose="020B0604030504040204" pitchFamily="50" charset="-128"/>
              <a:ea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2524180485"/>
              </p:ext>
            </p:extLst>
          </p:nvPr>
        </p:nvGraphicFramePr>
        <p:xfrm>
          <a:off x="298217" y="1118690"/>
          <a:ext cx="2722299" cy="1656080"/>
        </p:xfrm>
        <a:graphic>
          <a:graphicData uri="http://schemas.openxmlformats.org/drawingml/2006/table">
            <a:tbl>
              <a:tblPr firstRow="1" bandRow="1">
                <a:tableStyleId>{2D5ABB26-0587-4C30-8999-92F81FD0307C}</a:tableStyleId>
              </a:tblPr>
              <a:tblGrid>
                <a:gridCol w="1787883"/>
                <a:gridCol w="934416"/>
              </a:tblGrid>
              <a:tr h="370840">
                <a:tc>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自社拠点があるため</a:t>
                      </a:r>
                      <a:endParaRPr kumimoji="1"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91.4%</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b="1" u="none" dirty="0" smtClean="0">
                          <a:latin typeface="Meiryo UI" panose="020B0604030504040204" pitchFamily="50" charset="-128"/>
                          <a:ea typeface="Meiryo UI" panose="020B0604030504040204" pitchFamily="50" charset="-128"/>
                        </a:rPr>
                        <a:t>・</a:t>
                      </a:r>
                      <a:r>
                        <a:rPr lang="ja-JP" altLang="en-US" sz="1200" b="1" u="sng" dirty="0" smtClean="0">
                          <a:latin typeface="Meiryo UI" panose="020B0604030504040204" pitchFamily="50" charset="-128"/>
                          <a:ea typeface="Meiryo UI" panose="020B0604030504040204" pitchFamily="50" charset="-128"/>
                        </a:rPr>
                        <a:t>同時被災のリスクが</a:t>
                      </a:r>
                      <a:endParaRPr lang="en-US" altLang="ja-JP" sz="1200" b="1" u="sng" dirty="0" smtClean="0">
                        <a:latin typeface="Meiryo UI" panose="020B0604030504040204" pitchFamily="50" charset="-128"/>
                        <a:ea typeface="Meiryo UI" panose="020B0604030504040204" pitchFamily="50" charset="-128"/>
                      </a:endParaRPr>
                    </a:p>
                    <a:p>
                      <a:r>
                        <a:rPr lang="ja-JP" altLang="en-US" sz="1200" b="1" u="none"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小さいため</a:t>
                      </a:r>
                      <a:endParaRPr lang="en-US" altLang="ja-JP" sz="1200" b="1" u="sng"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b="1" u="sng" dirty="0" smtClean="0">
                          <a:latin typeface="Meiryo UI" panose="020B0604030504040204" pitchFamily="50" charset="-128"/>
                          <a:ea typeface="Meiryo UI" panose="020B0604030504040204" pitchFamily="50" charset="-128"/>
                        </a:rPr>
                        <a:t>40.6%</a:t>
                      </a:r>
                      <a:endParaRPr kumimoji="1" lang="ja-JP" altLang="en-US" sz="1400" b="1" u="sng" dirty="0">
                        <a:latin typeface="Meiryo UI" panose="020B0604030504040204" pitchFamily="50" charset="-128"/>
                        <a:ea typeface="Meiryo UI" panose="020B0604030504040204" pitchFamily="50" charset="-128"/>
                      </a:endParaRPr>
                    </a:p>
                  </a:txBody>
                  <a:tcPr anchor="ctr"/>
                </a:tc>
              </a:tr>
              <a:tr h="370840">
                <a:tc>
                  <a:txBody>
                    <a:bodyPr/>
                    <a:lstStyle/>
                    <a:p>
                      <a:r>
                        <a:rPr lang="ja-JP" altLang="en-US" sz="1200" dirty="0" smtClean="0">
                          <a:latin typeface="Meiryo UI" panose="020B0604030504040204" pitchFamily="50" charset="-128"/>
                          <a:ea typeface="Meiryo UI" panose="020B0604030504040204" pitchFamily="50" charset="-128"/>
                        </a:rPr>
                        <a:t>・交通基盤が充実して</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いるため</a:t>
                      </a:r>
                      <a:endParaRPr lang="en-US" altLang="ja-JP" sz="1200" dirty="0" smtClean="0">
                        <a:latin typeface="Meiryo UI" panose="020B0604030504040204" pitchFamily="50" charset="-128"/>
                        <a:ea typeface="Meiryo UI" panose="020B0604030504040204" pitchFamily="50" charset="-128"/>
                      </a:endParaRPr>
                    </a:p>
                  </a:txBody>
                  <a:tcPr anchor="ctr"/>
                </a:tc>
                <a:tc>
                  <a:txBody>
                    <a:bodyPr/>
                    <a:lstStyle/>
                    <a:p>
                      <a:r>
                        <a:rPr kumimoji="1" lang="en-US" altLang="ja-JP" sz="1400" dirty="0" smtClean="0">
                          <a:latin typeface="Meiryo UI" panose="020B0604030504040204" pitchFamily="50" charset="-128"/>
                          <a:ea typeface="Meiryo UI" panose="020B0604030504040204" pitchFamily="50" charset="-128"/>
                        </a:rPr>
                        <a:t>10.2%</a:t>
                      </a:r>
                      <a:endParaRPr kumimoji="1" lang="ja-JP" altLang="en-US" sz="1400" dirty="0">
                        <a:latin typeface="Meiryo UI" panose="020B0604030504040204" pitchFamily="50" charset="-128"/>
                        <a:ea typeface="Meiryo UI" panose="020B0604030504040204" pitchFamily="50" charset="-128"/>
                      </a:endParaRPr>
                    </a:p>
                  </a:txBody>
                  <a:tcPr anchor="ctr"/>
                </a:tc>
              </a:tr>
            </a:tbl>
          </a:graphicData>
        </a:graphic>
      </p:graphicFrame>
      <p:sp>
        <p:nvSpPr>
          <p:cNvPr id="41" name="正方形/長方形 40"/>
          <p:cNvSpPr/>
          <p:nvPr/>
        </p:nvSpPr>
        <p:spPr>
          <a:xfrm>
            <a:off x="2148619" y="2787713"/>
            <a:ext cx="88864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14000"/>
              </a:lnSpc>
              <a:spcBef>
                <a:spcPts val="300"/>
              </a:spcBef>
            </a:pPr>
            <a:r>
              <a:rPr lang="en-US" altLang="ja-JP" sz="1100" dirty="0">
                <a:solidFill>
                  <a:schemeClr val="tx1"/>
                </a:solidFill>
                <a:latin typeface="Meiryo UI" panose="020B0604030504040204" pitchFamily="50" charset="-128"/>
                <a:ea typeface="Meiryo UI" panose="020B0604030504040204" pitchFamily="50" charset="-128"/>
              </a:rPr>
              <a:t>n</a:t>
            </a:r>
            <a:r>
              <a:rPr lang="ja-JP" altLang="en-US" sz="1100" dirty="0" smtClean="0">
                <a:solidFill>
                  <a:schemeClr val="tx1"/>
                </a:solidFill>
                <a:latin typeface="Meiryo UI" panose="020B0604030504040204" pitchFamily="50" charset="-128"/>
                <a:ea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rPr>
              <a:t>128</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8738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200" b="1" dirty="0" smtClean="0">
                <a:latin typeface="Meiryo UI" panose="020B0604030504040204" pitchFamily="50" charset="-128"/>
                <a:ea typeface="Meiryo UI" panose="020B0604030504040204" pitchFamily="50" charset="-128"/>
              </a:rPr>
              <a:t>13</a:t>
            </a:r>
            <a:endParaRPr lang="ja-JP" altLang="en-US" sz="1200" b="1" dirty="0">
              <a:latin typeface="Meiryo UI" panose="020B0604030504040204" pitchFamily="50" charset="-128"/>
              <a:ea typeface="Meiryo UI" panose="020B0604030504040204" pitchFamily="50" charset="-128"/>
            </a:endParaRPr>
          </a:p>
        </p:txBody>
      </p:sp>
      <p:sp>
        <p:nvSpPr>
          <p:cNvPr id="6" name="正方形/長方形 5"/>
          <p:cNvSpPr/>
          <p:nvPr/>
        </p:nvSpPr>
        <p:spPr>
          <a:xfrm>
            <a:off x="0" y="0"/>
            <a:ext cx="9144000" cy="540000"/>
          </a:xfrm>
          <a:prstGeom prst="rect">
            <a:avLst/>
          </a:prstGeom>
          <a:gradFill flip="none" rotWithShape="1">
            <a:gsLst>
              <a:gs pos="0">
                <a:schemeClr val="accent1">
                  <a:lumMod val="60000"/>
                  <a:lumOff val="40000"/>
                </a:schemeClr>
              </a:gs>
              <a:gs pos="50000">
                <a:schemeClr val="bg1"/>
              </a:gs>
              <a:gs pos="100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大阪・関西のポテンシャルの分析</a:t>
            </a:r>
            <a:endParaRPr kumimoji="1"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正方形/長方形 7"/>
          <p:cNvSpPr/>
          <p:nvPr/>
        </p:nvSpPr>
        <p:spPr>
          <a:xfrm>
            <a:off x="566670" y="1915996"/>
            <a:ext cx="8010659" cy="4426020"/>
          </a:xfrm>
          <a:prstGeom prst="rect">
            <a:avLst/>
          </a:prstGeom>
          <a:solidFill>
            <a:schemeClr val="accent1">
              <a:lumMod val="20000"/>
              <a:lumOff val="80000"/>
            </a:schemeClr>
          </a:solidFill>
        </p:spPr>
        <p:txBody>
          <a:bodyPr wrap="square" anchor="ctr" anchorCtr="0">
            <a:spAutoFit/>
          </a:bodyPr>
          <a:lstStyle/>
          <a:p>
            <a:pPr algn="just">
              <a:lnSpc>
                <a:spcPct val="114000"/>
              </a:lnSpc>
              <a:spcBef>
                <a:spcPts val="600"/>
              </a:spcBef>
              <a:spcAft>
                <a:spcPts val="0"/>
              </a:spcAft>
            </a:pP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b="1" kern="100" dirty="0" smtClean="0">
                <a:latin typeface="Meiryo UI" panose="020B0604030504040204" pitchFamily="50" charset="-128"/>
                <a:ea typeface="Meiryo UI" panose="020B0604030504040204" pitchFamily="50" charset="-128"/>
                <a:cs typeface="Times New Roman" panose="02020603050405020304" pitchFamily="18" charset="0"/>
              </a:rPr>
              <a:t>大阪</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第</a:t>
            </a:r>
            <a:r>
              <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rPr>
              <a:t>6</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地方合同庁舎（仮称）の</a:t>
            </a:r>
            <a:r>
              <a:rPr lang="ja-JP" altLang="ja-JP" sz="1200" b="1" kern="100" dirty="0" smtClean="0">
                <a:latin typeface="Meiryo UI" panose="020B0604030504040204" pitchFamily="50" charset="-128"/>
                <a:ea typeface="Meiryo UI" panose="020B0604030504040204" pitchFamily="50" charset="-128"/>
                <a:cs typeface="Times New Roman" panose="02020603050405020304" pitchFamily="18" charset="0"/>
              </a:rPr>
              <a:t>整備</a:t>
            </a:r>
            <a:endParaRPr lang="en-US" altLang="ja-JP" sz="12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大規模災害に備えた防災機能の強化・分散機能の集約化を目的として平成</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34</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3</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月に完成予定。</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Bef>
                <a:spcPts val="600"/>
              </a:spcBef>
            </a:pPr>
            <a:r>
              <a:rPr lang="ja-JP" altLang="en-US" sz="1200" b="1" kern="100" dirty="0" smtClean="0">
                <a:latin typeface="Meiryo UI" panose="020B0604030504040204" pitchFamily="50" charset="-128"/>
                <a:ea typeface="Meiryo UI" panose="020B0604030504040204" pitchFamily="50" charset="-128"/>
                <a:cs typeface="Times New Roman" panose="02020603050405020304" pitchFamily="18" charset="0"/>
              </a:rPr>
              <a:t> ■大阪・関西への政府関係機関の移転等</a:t>
            </a:r>
            <a:endParaRPr lang="en-US" altLang="ja-JP" sz="12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pP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　　①地方創生の取組み以前の動き</a:t>
            </a:r>
            <a:endParaRPr lang="en-US" altLang="ja-JP" sz="11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pP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医薬品医療機器総合機構</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(PMDA)</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関西支部の設置　日本医療研究開発機構</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(AMED)</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創薬戦略部　西日本統括部の設置</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pP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　　②地方創生・政府関係機関移転基本方針（</a:t>
            </a:r>
            <a:r>
              <a:rPr lang="en-US" altLang="ja-JP" sz="1100" b="1" kern="100" dirty="0" smtClean="0">
                <a:latin typeface="Meiryo UI" panose="020B0604030504040204" pitchFamily="50" charset="-128"/>
                <a:ea typeface="Meiryo UI" panose="020B0604030504040204" pitchFamily="50" charset="-128"/>
                <a:cs typeface="Times New Roman" panose="02020603050405020304" pitchFamily="18" charset="0"/>
              </a:rPr>
              <a:t>H28.3</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）による動き</a:t>
            </a:r>
            <a:endParaRPr lang="en-US" altLang="ja-JP" sz="11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pP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方針決定済み：文化庁の全面的な移転（京都府）、国立健康・栄養研究所の全部移転　　など</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pP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具体化済み　：近畿経済産業局の機能強化、工業所有権情報・研修館近畿統括本部（</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INPIT-KANSAI</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など</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Bef>
                <a:spcPts val="600"/>
              </a:spcBef>
              <a:spcAft>
                <a:spcPts val="0"/>
              </a:spcAft>
            </a:pPr>
            <a:r>
              <a:rPr lang="ja-JP" altLang="en-US" sz="1200" b="1" kern="100" dirty="0" smtClean="0">
                <a:latin typeface="Meiryo UI" panose="020B0604030504040204" pitchFamily="50" charset="-128"/>
                <a:ea typeface="Meiryo UI" panose="020B0604030504040204" pitchFamily="50" charset="-128"/>
                <a:cs typeface="Times New Roman" panose="02020603050405020304" pitchFamily="18" charset="0"/>
              </a:rPr>
              <a:t> ■都市インフラ基盤</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①高速道路ネットワークの充実</a:t>
            </a:r>
            <a:endParaRPr lang="en-US" altLang="ja-JP" sz="11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新名神高速道路の開通（高槻～神戸間</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2017</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年度、残る区間</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2023</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国土軸の強化、東西をつなぐルートの二重化</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spc="-30" dirty="0" smtClean="0">
                <a:latin typeface="Meiryo UI" panose="020B0604030504040204" pitchFamily="50" charset="-128"/>
                <a:ea typeface="Meiryo UI" panose="020B0604030504040204" pitchFamily="50" charset="-128"/>
                <a:cs typeface="Times New Roman" panose="02020603050405020304" pitchFamily="18" charset="0"/>
              </a:rPr>
              <a:t>阪神高速道路大和川線（</a:t>
            </a:r>
            <a:r>
              <a:rPr lang="en-US" altLang="ja-JP" sz="1100" kern="100" spc="-30" dirty="0" smtClean="0">
                <a:latin typeface="Meiryo UI" panose="020B0604030504040204" pitchFamily="50" charset="-128"/>
                <a:ea typeface="Meiryo UI" panose="020B0604030504040204" pitchFamily="50" charset="-128"/>
                <a:cs typeface="Times New Roman" panose="02020603050405020304" pitchFamily="18" charset="0"/>
              </a:rPr>
              <a:t>2019</a:t>
            </a:r>
            <a:r>
              <a:rPr lang="ja-JP" altLang="en-US" sz="1100" kern="100" spc="-30" dirty="0" smtClean="0">
                <a:latin typeface="Meiryo UI" panose="020B0604030504040204" pitchFamily="50" charset="-128"/>
                <a:ea typeface="Meiryo UI" panose="020B0604030504040204" pitchFamily="50" charset="-128"/>
                <a:cs typeface="Times New Roman" panose="02020603050405020304" pitchFamily="18" charset="0"/>
              </a:rPr>
              <a:t>年度全線供用）、淀川左岸線延伸部（</a:t>
            </a:r>
            <a:r>
              <a:rPr lang="en-US" altLang="ja-JP" sz="1100" kern="100" spc="-30" dirty="0" smtClean="0">
                <a:latin typeface="Meiryo UI" panose="020B0604030504040204" pitchFamily="50" charset="-128"/>
                <a:ea typeface="Meiryo UI" panose="020B0604030504040204" pitchFamily="50" charset="-128"/>
                <a:cs typeface="Times New Roman" panose="02020603050405020304" pitchFamily="18" charset="0"/>
              </a:rPr>
              <a:t>2017</a:t>
            </a:r>
            <a:r>
              <a:rPr lang="ja-JP" altLang="en-US" sz="1100" kern="100" spc="-30" dirty="0" smtClean="0">
                <a:latin typeface="Meiryo UI" panose="020B0604030504040204" pitchFamily="50" charset="-128"/>
                <a:ea typeface="Meiryo UI" panose="020B0604030504040204" pitchFamily="50" charset="-128"/>
                <a:cs typeface="Times New Roman" panose="02020603050405020304" pitchFamily="18" charset="0"/>
              </a:rPr>
              <a:t>年度事業化）</a:t>
            </a:r>
            <a:r>
              <a:rPr lang="en-US" altLang="ja-JP" sz="1100" kern="100" spc="-3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spc="-30" dirty="0" smtClean="0">
                <a:latin typeface="Meiryo UI" panose="020B0604030504040204" pitchFamily="50" charset="-128"/>
                <a:ea typeface="Meiryo UI" panose="020B0604030504040204" pitchFamily="50" charset="-128"/>
                <a:cs typeface="Times New Roman" panose="02020603050405020304" pitchFamily="18" charset="0"/>
              </a:rPr>
              <a:t>大阪都市圏の環状</a:t>
            </a:r>
            <a:r>
              <a:rPr lang="ja-JP" altLang="en-US" sz="1100" kern="100" spc="-30" dirty="0">
                <a:latin typeface="Meiryo UI" panose="020B0604030504040204" pitchFamily="50" charset="-128"/>
                <a:ea typeface="Meiryo UI" panose="020B0604030504040204" pitchFamily="50" charset="-128"/>
                <a:cs typeface="Times New Roman" panose="02020603050405020304" pitchFamily="18" charset="0"/>
              </a:rPr>
              <a:t>交通機能の強化</a:t>
            </a:r>
            <a:endParaRPr lang="en-US" altLang="ja-JP" sz="1100" kern="100" spc="-3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②鉄道ネットワークの充実・強化</a:t>
            </a:r>
            <a:endParaRPr lang="en-US" altLang="ja-JP" sz="11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リニア中央新幹線の</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全線</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開業までの最大８年間前倒しが決定（</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日本の大動脈の</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二重化）</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関西国際空港へのアクセス強化にも資する「なにわ筋線」の事業化（</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2017</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JR</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おおさ</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か</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東線開業（</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2018</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北大阪急行延伸（</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2020</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年度）、大阪モノレール延伸（</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2029</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年度）など域内鉄道ネットワークの強化　</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③空港・港湾の強化</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関西国際空港・大阪国際空港・神戸空港の民間による３空港一体経営がスタート（</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2018</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年</a:t>
            </a: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4</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月）</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　　国際コンテナ戦略港湾として、阪神港（大阪港・神戸港）は港湾運営会社設立、京浜港との連携などの取組みを推進</a:t>
            </a: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Bef>
                <a:spcPts val="600"/>
              </a:spcBef>
              <a:spcAft>
                <a:spcPts val="0"/>
              </a:spcAft>
            </a:pPr>
            <a:r>
              <a:rPr lang="ja-JP" altLang="en-US" sz="120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smtClean="0">
                <a:latin typeface="Meiryo UI" panose="020B0604030504040204" pitchFamily="50" charset="-128"/>
                <a:ea typeface="Meiryo UI" panose="020B0604030504040204" pitchFamily="50" charset="-128"/>
                <a:cs typeface="Times New Roman" panose="02020603050405020304" pitchFamily="18" charset="0"/>
              </a:rPr>
              <a:t>データセンター</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等の</a:t>
            </a:r>
            <a:r>
              <a:rPr lang="ja-JP" altLang="en-US" sz="1200" b="1" kern="100" dirty="0" smtClean="0">
                <a:latin typeface="Meiryo UI" panose="020B0604030504040204" pitchFamily="50" charset="-128"/>
                <a:ea typeface="Meiryo UI" panose="020B0604030504040204" pitchFamily="50" charset="-128"/>
                <a:cs typeface="Times New Roman" panose="02020603050405020304" pitchFamily="18" charset="0"/>
              </a:rPr>
              <a:t>集積</a:t>
            </a:r>
            <a:endParaRPr lang="en-US" altLang="ja-JP" sz="12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4000"/>
              </a:lnSpc>
              <a:spcAft>
                <a:spcPts val="0"/>
              </a:spcAft>
            </a:pPr>
            <a:r>
              <a:rPr lang="ja-JP" altLang="en-US" sz="11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b="1"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大阪・関西は首都圏に次ぐ集積。大阪府に設置しているもののうち半数以上は東京都と併設。</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正方形/長方形 13"/>
          <p:cNvSpPr/>
          <p:nvPr/>
        </p:nvSpPr>
        <p:spPr>
          <a:xfrm>
            <a:off x="220536" y="672264"/>
            <a:ext cx="8673954" cy="1118255"/>
          </a:xfrm>
          <a:prstGeom prst="rect">
            <a:avLst/>
          </a:prstGeom>
        </p:spPr>
        <p:txBody>
          <a:bodyPr wrap="square">
            <a:spAutoFit/>
          </a:bodyPr>
          <a:lstStyle/>
          <a:p>
            <a:pPr marL="285750" indent="-285750">
              <a:lnSpc>
                <a:spcPts val="168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rPr>
              <a:t>24</a:t>
            </a:r>
            <a:r>
              <a:rPr lang="ja-JP" altLang="en-US" sz="1400" dirty="0" smtClean="0">
                <a:latin typeface="Meiryo UI" panose="020B0604030504040204" pitchFamily="50" charset="-128"/>
                <a:ea typeface="Meiryo UI" panose="020B0604030504040204" pitchFamily="50" charset="-128"/>
              </a:rPr>
              <a:t>年度に関西広域連合・関西経済連合会等が行った首都中枢機能のバックアップ、関西のポテンシャル等の調査を踏まえ、その後の新たな要素を中心にポテンシャルの充実の動きを確認した。</a:t>
            </a:r>
            <a:endParaRPr lang="en-US" altLang="ja-JP" sz="1400" dirty="0" smtClean="0">
              <a:latin typeface="Meiryo UI" panose="020B0604030504040204" pitchFamily="50" charset="-128"/>
              <a:ea typeface="Meiryo UI" panose="020B0604030504040204" pitchFamily="50" charset="-128"/>
            </a:endParaRPr>
          </a:p>
          <a:p>
            <a:pPr marL="285750" indent="-285750">
              <a:lnSpc>
                <a:spcPts val="1680"/>
              </a:lnSpc>
              <a:spcBef>
                <a:spcPts val="1200"/>
              </a:spcBef>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また</a:t>
            </a:r>
            <a:r>
              <a:rPr lang="ja-JP" altLang="en-US" sz="1400" dirty="0" smtClean="0">
                <a:latin typeface="Meiryo UI" panose="020B0604030504040204" pitchFamily="50" charset="-128"/>
                <a:ea typeface="Meiryo UI" panose="020B0604030504040204" pitchFamily="50" charset="-128"/>
              </a:rPr>
              <a:t>、大阪府・大阪市として南海トラフ巨大地震に対応した地震防災アクションプラン等を策定し対策を進めており、首都機能バックアップのベースとなる大阪自らの防災力の強化の取組状況を確認した。</a:t>
            </a:r>
            <a:endParaRPr lang="en-US" altLang="ja-JP" sz="1400" dirty="0" smtClean="0">
              <a:latin typeface="Meiryo UI" panose="020B0604030504040204" pitchFamily="50" charset="-128"/>
              <a:ea typeface="Meiryo UI" panose="020B0604030504040204" pitchFamily="50" charset="-128"/>
            </a:endParaRPr>
          </a:p>
        </p:txBody>
      </p:sp>
      <p:sp>
        <p:nvSpPr>
          <p:cNvPr id="15" name="正方形/長方形 14"/>
          <p:cNvSpPr/>
          <p:nvPr/>
        </p:nvSpPr>
        <p:spPr>
          <a:xfrm>
            <a:off x="3928647" y="6274870"/>
            <a:ext cx="5215353" cy="3679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5000"/>
              </a:lnSpc>
            </a:pPr>
            <a:r>
              <a:rPr lang="ja-JP" altLang="en-US" sz="1000" dirty="0" smtClean="0">
                <a:solidFill>
                  <a:schemeClr val="tx1"/>
                </a:solidFill>
                <a:latin typeface="Meiryo UI" panose="020B0604030504040204" pitchFamily="50" charset="-128"/>
                <a:ea typeface="Meiryo UI" panose="020B0604030504040204" pitchFamily="50" charset="-128"/>
              </a:rPr>
              <a:t>（注）上記の都市インフラ基盤に記載した整備等の年次は予定、目標などを含む</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10986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200" b="1" dirty="0" smtClean="0">
                <a:latin typeface="Meiryo UI" panose="020B0604030504040204" pitchFamily="50" charset="-128"/>
                <a:ea typeface="Meiryo UI" panose="020B0604030504040204" pitchFamily="50" charset="-128"/>
              </a:rPr>
              <a:t>14</a:t>
            </a:r>
            <a:endParaRPr lang="ja-JP" altLang="en-US" sz="1200" b="1" dirty="0">
              <a:latin typeface="Meiryo UI" panose="020B0604030504040204" pitchFamily="50" charset="-128"/>
              <a:ea typeface="Meiryo UI" panose="020B0604030504040204" pitchFamily="50" charset="-128"/>
            </a:endParaRPr>
          </a:p>
        </p:txBody>
      </p:sp>
      <p:sp>
        <p:nvSpPr>
          <p:cNvPr id="13" name="正方形/長方形 12"/>
          <p:cNvSpPr/>
          <p:nvPr/>
        </p:nvSpPr>
        <p:spPr>
          <a:xfrm>
            <a:off x="277726" y="153802"/>
            <a:ext cx="8616764" cy="3242802"/>
          </a:xfrm>
          <a:prstGeom prst="rect">
            <a:avLst/>
          </a:prstGeom>
          <a:solidFill>
            <a:schemeClr val="accent1">
              <a:lumMod val="20000"/>
              <a:lumOff val="80000"/>
            </a:schemeClr>
          </a:solidFill>
        </p:spPr>
        <p:txBody>
          <a:bodyPr wrap="square" tIns="72000" anchor="ctr" anchorCtr="0">
            <a:spAutoFit/>
          </a:bodyPr>
          <a:lstStyle/>
          <a:p>
            <a:pPr algn="just">
              <a:spcBef>
                <a:spcPts val="600"/>
              </a:spcBef>
              <a:spcAft>
                <a:spcPts val="0"/>
              </a:spcAft>
            </a:pPr>
            <a:r>
              <a:rPr lang="ja-JP" altLang="en-US" sz="1400" b="1" kern="100" dirty="0" smtClean="0">
                <a:latin typeface="Meiryo UI" panose="020B0604030504040204" pitchFamily="50" charset="-128"/>
                <a:ea typeface="Meiryo UI" panose="020B0604030504040204" pitchFamily="50" charset="-128"/>
                <a:cs typeface="Times New Roman" panose="02020603050405020304" pitchFamily="18" charset="0"/>
              </a:rPr>
              <a:t>　■南海トラフ巨大地震への対応等</a:t>
            </a:r>
            <a:endParaRPr lang="en-US" altLang="ja-JP" sz="140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地盤の液状化対策工事を</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H26</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年度から</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10</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年計画で進め、最も急がれる箇所は</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H28</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年度までに完了</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6" name="正方形/長方形 25"/>
          <p:cNvSpPr/>
          <p:nvPr/>
        </p:nvSpPr>
        <p:spPr>
          <a:xfrm>
            <a:off x="482805" y="832332"/>
            <a:ext cx="5215112" cy="1631216"/>
          </a:xfrm>
          <a:prstGeom prst="rect">
            <a:avLst/>
          </a:prstGeom>
        </p:spPr>
        <p:txBody>
          <a:bodyPr wrap="square">
            <a:spAutoFit/>
          </a:bodyPr>
          <a:lstStyle/>
          <a:p>
            <a:pPr>
              <a:spcBef>
                <a:spcPts val="1200"/>
              </a:spcBef>
            </a:pPr>
            <a:r>
              <a:rPr lang="ja-JP" altLang="en-US" sz="1200" b="1" dirty="0" smtClean="0">
                <a:latin typeface="Meiryo UI" panose="020B0604030504040204" pitchFamily="50" charset="-128"/>
                <a:ea typeface="Meiryo UI" panose="020B0604030504040204" pitchFamily="50" charset="-128"/>
              </a:rPr>
              <a:t>大阪府地震防災アクションプラン</a:t>
            </a:r>
            <a:endParaRPr lang="en-US" altLang="ja-JP" sz="1200" b="1" dirty="0">
              <a:latin typeface="Meiryo UI" panose="020B0604030504040204" pitchFamily="50" charset="-128"/>
              <a:ea typeface="Meiryo UI" panose="020B0604030504040204" pitchFamily="50" charset="-128"/>
            </a:endParaRPr>
          </a:p>
          <a:p>
            <a:pPr>
              <a:spcBef>
                <a:spcPts val="600"/>
              </a:spcBef>
            </a:pPr>
            <a:r>
              <a:rPr lang="ja-JP" altLang="en-US" sz="1200" dirty="0" smtClean="0">
                <a:latin typeface="Meiryo UI" panose="020B0604030504040204" pitchFamily="50" charset="-128"/>
                <a:ea typeface="Meiryo UI" panose="020B0604030504040204" pitchFamily="50" charset="-128"/>
              </a:rPr>
              <a:t>あらゆる</a:t>
            </a:r>
            <a:r>
              <a:rPr lang="ja-JP" altLang="en-US" sz="1200" dirty="0">
                <a:latin typeface="Meiryo UI" panose="020B0604030504040204" pitchFamily="50" charset="-128"/>
                <a:ea typeface="Meiryo UI" panose="020B0604030504040204" pitchFamily="50" charset="-128"/>
              </a:rPr>
              <a:t>地震被害リスクを対象とするが、</a:t>
            </a:r>
            <a:r>
              <a:rPr lang="ja-JP" altLang="en-US" sz="1200" dirty="0" smtClean="0">
                <a:latin typeface="Meiryo UI" panose="020B0604030504040204" pitchFamily="50" charset="-128"/>
                <a:ea typeface="Meiryo UI" panose="020B0604030504040204" pitchFamily="50" charset="-128"/>
              </a:rPr>
              <a:t>とりわけ地震</a:t>
            </a:r>
            <a:r>
              <a:rPr lang="ja-JP" altLang="en-US" sz="1200" dirty="0">
                <a:latin typeface="Meiryo UI" panose="020B0604030504040204" pitchFamily="50" charset="-128"/>
                <a:ea typeface="Meiryo UI" panose="020B0604030504040204" pitchFamily="50" charset="-128"/>
              </a:rPr>
              <a:t>津波対策を</a:t>
            </a:r>
            <a:r>
              <a:rPr lang="ja-JP" altLang="en-US" sz="1200" dirty="0" smtClean="0">
                <a:latin typeface="Meiryo UI" panose="020B0604030504040204" pitchFamily="50" charset="-128"/>
                <a:ea typeface="Meiryo UI" panose="020B0604030504040204" pitchFamily="50" charset="-128"/>
              </a:rPr>
              <a:t>強化</a:t>
            </a:r>
            <a:endParaRPr lang="ja-JP" altLang="en-US" sz="1400" dirty="0">
              <a:latin typeface="Meiryo UI" panose="020B0604030504040204" pitchFamily="50" charset="-128"/>
              <a:ea typeface="Meiryo UI" panose="020B0604030504040204" pitchFamily="50" charset="-128"/>
            </a:endParaRPr>
          </a:p>
          <a:p>
            <a:pPr>
              <a:spcBef>
                <a:spcPts val="600"/>
              </a:spcBef>
            </a:pPr>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被害</a:t>
            </a:r>
            <a:r>
              <a:rPr lang="ja-JP" altLang="en-US" sz="1200" b="1" dirty="0">
                <a:latin typeface="Meiryo UI" panose="020B0604030504040204" pitchFamily="50" charset="-128"/>
                <a:ea typeface="Meiryo UI" panose="020B0604030504040204" pitchFamily="50" charset="-128"/>
              </a:rPr>
              <a:t>軽減</a:t>
            </a:r>
            <a:r>
              <a:rPr lang="ja-JP" altLang="en-US" sz="1200" b="1" dirty="0" smtClean="0">
                <a:latin typeface="Meiryo UI" panose="020B0604030504040204" pitchFamily="50" charset="-128"/>
                <a:ea typeface="Meiryo UI" panose="020B0604030504040204" pitchFamily="50" charset="-128"/>
              </a:rPr>
              <a:t>目標</a:t>
            </a:r>
            <a:r>
              <a:rPr lang="en-US" altLang="ja-JP" sz="1200" b="1" dirty="0" smtClean="0">
                <a:latin typeface="Meiryo UI" panose="020B0604030504040204" pitchFamily="50" charset="-128"/>
                <a:ea typeface="Meiryo UI" panose="020B0604030504040204" pitchFamily="50" charset="-128"/>
              </a:rPr>
              <a:t>】</a:t>
            </a:r>
          </a:p>
          <a:p>
            <a:r>
              <a:rPr lang="ja-JP" altLang="en-US" sz="1100" dirty="0" smtClean="0">
                <a:latin typeface="Meiryo UI" panose="020B0604030504040204" pitchFamily="50" charset="-128"/>
                <a:ea typeface="Meiryo UI" panose="020B0604030504040204" pitchFamily="50" charset="-128"/>
              </a:rPr>
              <a:t>防潮堤の津波浸水対策の推進等、ハード対策により、集中取組期間（Ｈ</a:t>
            </a:r>
            <a:r>
              <a:rPr lang="en-US" altLang="ja-JP" sz="1100" dirty="0" smtClean="0">
                <a:latin typeface="Meiryo UI" panose="020B0604030504040204" pitchFamily="50" charset="-128"/>
                <a:ea typeface="Meiryo UI" panose="020B0604030504040204" pitchFamily="50" charset="-128"/>
              </a:rPr>
              <a:t>27</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rPr>
              <a:t>年度）で</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人的被害（死者数）半減</a:t>
            </a:r>
            <a:r>
              <a:rPr lang="en-US" altLang="ja-JP" sz="1100" dirty="0" smtClean="0">
                <a:latin typeface="Meiryo UI" panose="020B0604030504040204" pitchFamily="50" charset="-128"/>
                <a:ea typeface="Meiryo UI" panose="020B0604030504040204" pitchFamily="50" charset="-128"/>
              </a:rPr>
              <a:t>』</a:t>
            </a:r>
            <a:r>
              <a:rPr lang="ja-JP" altLang="en-US" sz="1100" dirty="0" err="1"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取組期間（Ｈ</a:t>
            </a:r>
            <a:r>
              <a:rPr lang="en-US" altLang="ja-JP" sz="1100" dirty="0" smtClean="0">
                <a:latin typeface="Meiryo UI" panose="020B0604030504040204" pitchFamily="50" charset="-128"/>
                <a:ea typeface="Meiryo UI" panose="020B0604030504040204" pitchFamily="50" charset="-128"/>
              </a:rPr>
              <a:t>27</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36</a:t>
            </a:r>
            <a:r>
              <a:rPr lang="ja-JP" altLang="en-US" sz="1100" dirty="0" smtClean="0">
                <a:latin typeface="Meiryo UI" panose="020B0604030504040204" pitchFamily="50" charset="-128"/>
                <a:ea typeface="Meiryo UI" panose="020B0604030504040204" pitchFamily="50" charset="-128"/>
              </a:rPr>
              <a:t>年度）で</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人的被害（死者数）</a:t>
            </a:r>
            <a:r>
              <a:rPr lang="en-US" altLang="ja-JP" sz="1100" dirty="0" smtClean="0">
                <a:latin typeface="Meiryo UI" panose="020B0604030504040204" pitchFamily="50" charset="-128"/>
                <a:ea typeface="Meiryo UI" panose="020B0604030504040204" pitchFamily="50" charset="-128"/>
              </a:rPr>
              <a:t>9</a:t>
            </a:r>
            <a:r>
              <a:rPr lang="ja-JP" altLang="en-US" sz="1100" dirty="0" smtClean="0">
                <a:latin typeface="Meiryo UI" panose="020B0604030504040204" pitchFamily="50" charset="-128"/>
                <a:ea typeface="Meiryo UI" panose="020B0604030504040204" pitchFamily="50" charset="-128"/>
              </a:rPr>
              <a:t>割減</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をめざす。加えて</a:t>
            </a:r>
            <a:r>
              <a:rPr lang="ja-JP" altLang="en-US" sz="1100" dirty="0">
                <a:latin typeface="Meiryo UI" panose="020B0604030504040204" pitchFamily="50" charset="-128"/>
                <a:ea typeface="Meiryo UI" panose="020B0604030504040204" pitchFamily="50" charset="-128"/>
              </a:rPr>
              <a:t>、いわゆる「逃げる」取組みにより、</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人的被害（死者数）を限りなくゼロに近付けること</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をめざす。</a:t>
            </a:r>
          </a:p>
          <a:p>
            <a:r>
              <a:rPr lang="ja-JP" altLang="en-US" sz="1100" dirty="0" smtClean="0">
                <a:latin typeface="Meiryo UI" panose="020B0604030504040204" pitchFamily="50" charset="-128"/>
                <a:ea typeface="Meiryo UI" panose="020B0604030504040204" pitchFamily="50" charset="-128"/>
              </a:rPr>
              <a:t>ハード・ソフト</a:t>
            </a:r>
            <a:r>
              <a:rPr lang="ja-JP" altLang="en-US" sz="1100" dirty="0">
                <a:latin typeface="Meiryo UI" panose="020B0604030504040204" pitchFamily="50" charset="-128"/>
                <a:ea typeface="Meiryo UI" panose="020B0604030504040204" pitchFamily="50" charset="-128"/>
              </a:rPr>
              <a:t>対策の着実な推進に</a:t>
            </a:r>
            <a:r>
              <a:rPr lang="ja-JP" altLang="en-US" sz="1100" dirty="0" smtClean="0">
                <a:latin typeface="Meiryo UI" panose="020B0604030504040204" pitchFamily="50" charset="-128"/>
                <a:ea typeface="Meiryo UI" panose="020B0604030504040204" pitchFamily="50" charset="-128"/>
              </a:rPr>
              <a:t>より</a:t>
            </a:r>
            <a:r>
              <a:rPr lang="en-US" altLang="ja-JP"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経済被害（被害額）</a:t>
            </a:r>
            <a:r>
              <a:rPr lang="en-US" altLang="ja-JP" sz="1100" dirty="0">
                <a:latin typeface="Meiryo UI" panose="020B0604030504040204" pitchFamily="50" charset="-128"/>
                <a:ea typeface="Meiryo UI" panose="020B0604030504040204" pitchFamily="50" charset="-128"/>
              </a:rPr>
              <a:t>5</a:t>
            </a:r>
            <a:r>
              <a:rPr lang="ja-JP" altLang="en-US" sz="1100" dirty="0">
                <a:latin typeface="Meiryo UI" panose="020B0604030504040204" pitchFamily="50" charset="-128"/>
                <a:ea typeface="Meiryo UI" panose="020B0604030504040204" pitchFamily="50" charset="-128"/>
              </a:rPr>
              <a:t>割減</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をめざす。</a:t>
            </a:r>
          </a:p>
        </p:txBody>
      </p:sp>
      <p:sp>
        <p:nvSpPr>
          <p:cNvPr id="27" name="正方形/長方形 26"/>
          <p:cNvSpPr/>
          <p:nvPr/>
        </p:nvSpPr>
        <p:spPr>
          <a:xfrm>
            <a:off x="482805" y="2445707"/>
            <a:ext cx="5219125" cy="899349"/>
          </a:xfrm>
          <a:prstGeom prst="rect">
            <a:avLst/>
          </a:prstGeom>
        </p:spPr>
        <p:txBody>
          <a:bodyPr wrap="square">
            <a:spAutoFit/>
          </a:bodyPr>
          <a:lstStyle/>
          <a:p>
            <a:pPr>
              <a:lnSpc>
                <a:spcPct val="114000"/>
              </a:lnSpc>
              <a:spcBef>
                <a:spcPts val="1200"/>
              </a:spcBef>
            </a:pPr>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主なアクション</a:t>
            </a:r>
            <a:r>
              <a:rPr lang="en-US" altLang="ja-JP" sz="1200" b="1" dirty="0" smtClean="0">
                <a:latin typeface="Meiryo UI" panose="020B0604030504040204" pitchFamily="50" charset="-128"/>
                <a:ea typeface="Meiryo UI" panose="020B0604030504040204" pitchFamily="50" charset="-128"/>
              </a:rPr>
              <a:t>】</a:t>
            </a:r>
          </a:p>
          <a:p>
            <a:pPr>
              <a:lnSpc>
                <a:spcPct val="114000"/>
              </a:lnSpc>
            </a:pPr>
            <a:r>
              <a:rPr lang="ja-JP" altLang="en-US" sz="1100" dirty="0" smtClean="0">
                <a:latin typeface="Meiryo UI" panose="020B0604030504040204" pitchFamily="50" charset="-128"/>
                <a:ea typeface="Meiryo UI" panose="020B0604030504040204" pitchFamily="50" charset="-128"/>
              </a:rPr>
              <a:t>防潮堤</a:t>
            </a:r>
            <a:r>
              <a:rPr lang="ja-JP" altLang="en-US" sz="1100" dirty="0">
                <a:latin typeface="Meiryo UI" panose="020B0604030504040204" pitchFamily="50" charset="-128"/>
                <a:ea typeface="Meiryo UI" panose="020B0604030504040204" pitchFamily="50" charset="-128"/>
              </a:rPr>
              <a:t>の津波浸水対策の</a:t>
            </a:r>
            <a:r>
              <a:rPr lang="ja-JP" altLang="en-US" sz="1100" dirty="0" smtClean="0">
                <a:latin typeface="Meiryo UI" panose="020B0604030504040204" pitchFamily="50" charset="-128"/>
                <a:ea typeface="Meiryo UI" panose="020B0604030504040204" pitchFamily="50" charset="-128"/>
              </a:rPr>
              <a:t>推進の</a:t>
            </a:r>
            <a:r>
              <a:rPr lang="ja-JP" altLang="en-US" sz="1100" dirty="0">
                <a:latin typeface="Meiryo UI" panose="020B0604030504040204" pitchFamily="50" charset="-128"/>
                <a:ea typeface="Meiryo UI" panose="020B0604030504040204" pitchFamily="50" charset="-128"/>
              </a:rPr>
              <a:t>ほか、密集市街地対策の推進、広域緊急交通路等の通行機能確保などの</a:t>
            </a:r>
            <a:r>
              <a:rPr lang="en-US" altLang="ja-JP" sz="1100" dirty="0">
                <a:latin typeface="Meiryo UI" panose="020B0604030504040204" pitchFamily="50" charset="-128"/>
                <a:ea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rPr>
              <a:t>のアクションについて、計画以上もしくは概ね計画どおり取組みが進んでいる。</a:t>
            </a:r>
          </a:p>
        </p:txBody>
      </p:sp>
      <p:pic>
        <p:nvPicPr>
          <p:cNvPr id="1034"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4792" y="856941"/>
            <a:ext cx="3022172" cy="2257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0" name="正方形/長方形 29"/>
          <p:cNvSpPr/>
          <p:nvPr/>
        </p:nvSpPr>
        <p:spPr>
          <a:xfrm>
            <a:off x="296243" y="3443986"/>
            <a:ext cx="8177404" cy="289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5000"/>
              </a:lnSpc>
            </a:pP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参考</a:t>
            </a: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平成</a:t>
            </a:r>
            <a:r>
              <a:rPr lang="en-US" altLang="ja-JP" sz="1000" dirty="0" smtClean="0">
                <a:solidFill>
                  <a:schemeClr val="tx1"/>
                </a:solidFill>
                <a:latin typeface="Meiryo UI" panose="020B0604030504040204" pitchFamily="50" charset="-128"/>
                <a:ea typeface="Meiryo UI" panose="020B0604030504040204" pitchFamily="50" charset="-128"/>
              </a:rPr>
              <a:t>24</a:t>
            </a:r>
            <a:r>
              <a:rPr lang="ja-JP" altLang="en-US" sz="1000" dirty="0" smtClean="0">
                <a:solidFill>
                  <a:schemeClr val="tx1"/>
                </a:solidFill>
                <a:latin typeface="Meiryo UI" panose="020B0604030504040204" pitchFamily="50" charset="-128"/>
                <a:ea typeface="Meiryo UI" panose="020B0604030504040204" pitchFamily="50" charset="-128"/>
              </a:rPr>
              <a:t>年度「首都中枢機能のバックアップに関する調査（概要）」（関西広域連合等）より</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graphicFrame>
        <p:nvGraphicFramePr>
          <p:cNvPr id="31" name="表 30"/>
          <p:cNvGraphicFramePr>
            <a:graphicFrameLocks noGrp="1"/>
          </p:cNvGraphicFramePr>
          <p:nvPr>
            <p:extLst>
              <p:ext uri="{D42A27DB-BD31-4B8C-83A1-F6EECF244321}">
                <p14:modId xmlns:p14="http://schemas.microsoft.com/office/powerpoint/2010/main" val="3789338676"/>
              </p:ext>
            </p:extLst>
          </p:nvPr>
        </p:nvGraphicFramePr>
        <p:xfrm>
          <a:off x="286718" y="3736561"/>
          <a:ext cx="8163441" cy="3022800"/>
        </p:xfrm>
        <a:graphic>
          <a:graphicData uri="http://schemas.openxmlformats.org/drawingml/2006/table">
            <a:tbl>
              <a:tblPr firstRow="1" bandRow="1">
                <a:tableStyleId>{5C22544A-7EE6-4342-B048-85BDC9FD1C3A}</a:tableStyleId>
              </a:tblPr>
              <a:tblGrid>
                <a:gridCol w="1805811"/>
                <a:gridCol w="2148090"/>
                <a:gridCol w="4209540"/>
              </a:tblGrid>
              <a:tr h="206169">
                <a:tc gridSpan="2">
                  <a:txBody>
                    <a:bodyPr/>
                    <a:lstStyle/>
                    <a:p>
                      <a:pPr algn="ctr"/>
                      <a:r>
                        <a:rPr kumimoji="1" lang="ja-JP" altLang="en-US" sz="1000" b="1" dirty="0" smtClean="0">
                          <a:latin typeface="Meiryo UI" panose="020B0604030504040204" pitchFamily="50" charset="-128"/>
                          <a:ea typeface="Meiryo UI" panose="020B0604030504040204" pitchFamily="50" charset="-128"/>
                        </a:rPr>
                        <a:t>バックアップ機能</a:t>
                      </a:r>
                      <a:endParaRPr kumimoji="1" lang="ja-JP" altLang="en-US" sz="1000" b="1" dirty="0">
                        <a:latin typeface="Meiryo UI" panose="020B0604030504040204" pitchFamily="50" charset="-128"/>
                        <a:ea typeface="Meiryo UI" panose="020B0604030504040204" pitchFamily="50" charset="-128"/>
                      </a:endParaRPr>
                    </a:p>
                  </a:txBody>
                  <a:tcPr marT="36000" marB="36000"/>
                </a:tc>
                <a:tc hMerge="1">
                  <a:txBody>
                    <a:bodyPr/>
                    <a:lstStyle/>
                    <a:p>
                      <a:endParaRPr kumimoji="1" lang="ja-JP" altLang="en-US"/>
                    </a:p>
                  </a:txBody>
                  <a:tcPr/>
                </a:tc>
                <a:tc>
                  <a:txBody>
                    <a:bodyPr/>
                    <a:lstStyle/>
                    <a:p>
                      <a:pPr algn="ctr"/>
                      <a:r>
                        <a:rPr kumimoji="1" lang="ja-JP" altLang="en-US" sz="1000" dirty="0" smtClean="0">
                          <a:latin typeface="Meiryo UI" panose="020B0604030504040204" pitchFamily="50" charset="-128"/>
                          <a:ea typeface="Meiryo UI" panose="020B0604030504040204" pitchFamily="50" charset="-128"/>
                        </a:rPr>
                        <a:t>活用可能な資源（例）</a:t>
                      </a:r>
                      <a:endParaRPr kumimoji="1" lang="ja-JP" altLang="en-US" sz="1000" dirty="0">
                        <a:latin typeface="Meiryo UI" panose="020B0604030504040204" pitchFamily="50" charset="-128"/>
                        <a:ea typeface="Meiryo UI" panose="020B0604030504040204" pitchFamily="50" charset="-128"/>
                      </a:endParaRPr>
                    </a:p>
                  </a:txBody>
                  <a:tcPr marT="36000" marB="36000"/>
                </a:tc>
              </a:tr>
              <a:tr h="298797">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00" b="1" dirty="0" smtClean="0">
                          <a:latin typeface="Meiryo UI" panose="020B0604030504040204" pitchFamily="50" charset="-128"/>
                          <a:ea typeface="Meiryo UI" panose="020B0604030504040204" pitchFamily="50" charset="-128"/>
                        </a:rPr>
                        <a:t>災害対策本部機能の</a:t>
                      </a:r>
                      <a:endParaRPr kumimoji="1" lang="en-US" altLang="ja-JP" sz="1000" b="1" dirty="0" smtClean="0">
                        <a:latin typeface="Meiryo UI" panose="020B0604030504040204" pitchFamily="50" charset="-128"/>
                        <a:ea typeface="Meiryo UI" panose="020B0604030504040204"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00" b="1" dirty="0" smtClean="0">
                          <a:latin typeface="Meiryo UI" panose="020B0604030504040204" pitchFamily="50" charset="-128"/>
                          <a:ea typeface="Meiryo UI" panose="020B0604030504040204" pitchFamily="50" charset="-128"/>
                        </a:rPr>
                        <a:t>バックアップ</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marL="177800" marR="0" indent="-17780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①応急復旧対策・復興対策の意思決定を担う拠点</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r>
                        <a:rPr kumimoji="1" lang="ja-JP" altLang="en-US" sz="1000" dirty="0" smtClean="0">
                          <a:latin typeface="Meiryo UI" panose="020B0604030504040204" pitchFamily="50" charset="-128"/>
                          <a:ea typeface="Meiryo UI" panose="020B0604030504040204" pitchFamily="50" charset="-128"/>
                        </a:rPr>
                        <a:t>大阪合同庁舎４号館（大規模地震発生時の現地対策本部）</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京都国際会館、大阪国際会議場、神戸国際会議場、インテックス大阪</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国出先機関　等</a:t>
                      </a:r>
                      <a:endParaRPr kumimoji="1" lang="ja-JP" altLang="en-US" sz="1000" dirty="0">
                        <a:latin typeface="Meiryo UI" panose="020B0604030504040204" pitchFamily="50" charset="-128"/>
                        <a:ea typeface="Meiryo UI" panose="020B0604030504040204" pitchFamily="50" charset="-128"/>
                      </a:endParaRPr>
                    </a:p>
                  </a:txBody>
                  <a:tcPr marT="36000" marB="36000"/>
                </a:tc>
              </a:tr>
              <a:tr h="120667">
                <a:tc rowSpan="3">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00" b="1" dirty="0" smtClean="0">
                          <a:latin typeface="Meiryo UI" panose="020B0604030504040204" pitchFamily="50" charset="-128"/>
                          <a:ea typeface="Meiryo UI" panose="020B0604030504040204" pitchFamily="50" charset="-128"/>
                        </a:rPr>
                        <a:t>応急対策業務・復旧復興業務のバックアップ</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marL="177800" marR="0" indent="-17780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②国際社会への情報発信・外交機能</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r>
                        <a:rPr kumimoji="1" lang="ja-JP" altLang="en-US" sz="1000" dirty="0" smtClean="0">
                          <a:latin typeface="Meiryo UI" panose="020B0604030504040204" pitchFamily="50" charset="-128"/>
                          <a:ea typeface="Meiryo UI" panose="020B0604030504040204" pitchFamily="50" charset="-128"/>
                        </a:rPr>
                        <a:t>外務省大阪分室</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ＮＨＫ大阪放送局、民放４社、各新聞社大阪本社</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外資系企業・駐日外国公館の集積　等</a:t>
                      </a:r>
                      <a:endParaRPr kumimoji="1" lang="ja-JP" altLang="en-US" sz="1000" dirty="0">
                        <a:latin typeface="Meiryo UI" panose="020B0604030504040204" pitchFamily="50" charset="-128"/>
                        <a:ea typeface="Meiryo UI" panose="020B0604030504040204" pitchFamily="50" charset="-128"/>
                      </a:endParaRPr>
                    </a:p>
                  </a:txBody>
                  <a:tcPr marT="36000" marB="36000"/>
                </a:tc>
              </a:tr>
              <a:tr h="0">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177800" marR="0" indent="-17780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③産業活動の継続支援と官民協働による復興拠点</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r>
                        <a:rPr kumimoji="1" lang="ja-JP" altLang="en-US" sz="1000" dirty="0" smtClean="0">
                          <a:latin typeface="Meiryo UI" panose="020B0604030504040204" pitchFamily="50" charset="-128"/>
                          <a:ea typeface="Meiryo UI" panose="020B0604030504040204" pitchFamily="50" charset="-128"/>
                        </a:rPr>
                        <a:t>日本銀行大阪支店、大阪証券取引所</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関西に本社を置く企業、東京に本社がある企業の支社等の集積</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阪神淡路大震災の経験を有する民間企業・</a:t>
                      </a:r>
                      <a:r>
                        <a:rPr kumimoji="1" lang="en-US" altLang="ja-JP" sz="1000" dirty="0" smtClean="0">
                          <a:latin typeface="Meiryo UI" panose="020B0604030504040204" pitchFamily="50" charset="-128"/>
                          <a:ea typeface="Meiryo UI" panose="020B0604030504040204" pitchFamily="50" charset="-128"/>
                        </a:rPr>
                        <a:t>NPO</a:t>
                      </a:r>
                      <a:r>
                        <a:rPr kumimoji="1" lang="ja-JP" altLang="en-US" sz="1000" dirty="0" smtClean="0">
                          <a:latin typeface="Meiryo UI" panose="020B0604030504040204" pitchFamily="50" charset="-128"/>
                          <a:ea typeface="Meiryo UI" panose="020B0604030504040204" pitchFamily="50" charset="-128"/>
                        </a:rPr>
                        <a:t>・住民　等</a:t>
                      </a:r>
                      <a:endParaRPr kumimoji="1" lang="ja-JP" altLang="en-US" sz="1000" dirty="0">
                        <a:latin typeface="Meiryo UI" panose="020B0604030504040204" pitchFamily="50" charset="-128"/>
                        <a:ea typeface="Meiryo UI" panose="020B0604030504040204" pitchFamily="50" charset="-128"/>
                      </a:endParaRPr>
                    </a:p>
                  </a:txBody>
                  <a:tcPr marT="36000" marB="36000"/>
                </a:tc>
              </a:tr>
              <a:tr h="0">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177800" marR="0" indent="-17780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④被災した首都圏復興の支援拠点</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r>
                        <a:rPr kumimoji="1" lang="ja-JP" altLang="en-US" sz="1000" dirty="0" smtClean="0">
                          <a:latin typeface="Meiryo UI" panose="020B0604030504040204" pitchFamily="50" charset="-128"/>
                          <a:ea typeface="Meiryo UI" panose="020B0604030504040204" pitchFamily="50" charset="-128"/>
                        </a:rPr>
                        <a:t>人と防災未来センター</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三木総合防災公園、堺２区基幹的広域防災拠点</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関西国際空港、大阪国際空港、神戸空港、阪神港</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国際防災・人道支援拠点　等</a:t>
                      </a:r>
                      <a:endParaRPr kumimoji="1" lang="ja-JP" altLang="en-US" sz="1000" dirty="0">
                        <a:latin typeface="Meiryo UI" panose="020B0604030504040204" pitchFamily="50" charset="-128"/>
                        <a:ea typeface="Meiryo UI" panose="020B0604030504040204" pitchFamily="50" charset="-128"/>
                      </a:endParaRPr>
                    </a:p>
                  </a:txBody>
                  <a:tcPr marT="36000" marB="36000"/>
                </a:tc>
              </a:tr>
              <a:tr h="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00" b="1" dirty="0" smtClean="0">
                          <a:latin typeface="Meiryo UI" panose="020B0604030504040204" pitchFamily="50" charset="-128"/>
                          <a:ea typeface="Meiryo UI" panose="020B0604030504040204" pitchFamily="50" charset="-128"/>
                        </a:rPr>
                        <a:t>首都圏からの長期避難（通常業務の継続）</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marL="177800" marR="0" indent="-177800" algn="l" defTabSz="6858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⑤産業国際競争力への影響を最小に食い止める「知の拠点・知財の砦」</a:t>
                      </a:r>
                    </a:p>
                    <a:p>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r>
                        <a:rPr kumimoji="1" lang="ja-JP" altLang="en-US" sz="1000" dirty="0" smtClean="0">
                          <a:latin typeface="Meiryo UI" panose="020B0604030504040204" pitchFamily="50" charset="-128"/>
                          <a:ea typeface="Meiryo UI" panose="020B0604030504040204" pitchFamily="50" charset="-128"/>
                        </a:rPr>
                        <a:t>関西文化学術研究都市、神戸医療産業都市、北大阪バイオクラスター、</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ナレッジキャピタル（うめきた）</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国立国会図書館関西館・「京」コンピュータ　等</a:t>
                      </a:r>
                      <a:endParaRPr kumimoji="1" lang="ja-JP" altLang="en-US" sz="1000" dirty="0">
                        <a:latin typeface="Meiryo UI" panose="020B0604030504040204" pitchFamily="50" charset="-128"/>
                        <a:ea typeface="Meiryo UI" panose="020B0604030504040204" pitchFamily="50" charset="-128"/>
                      </a:endParaRPr>
                    </a:p>
                  </a:txBody>
                  <a:tcPr marT="36000" marB="36000"/>
                </a:tc>
              </a:tr>
            </a:tbl>
          </a:graphicData>
        </a:graphic>
      </p:graphicFrame>
    </p:spTree>
    <p:extLst>
      <p:ext uri="{BB962C8B-B14F-4D97-AF65-F5344CB8AC3E}">
        <p14:creationId xmlns:p14="http://schemas.microsoft.com/office/powerpoint/2010/main" val="25409222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40000"/>
          </a:xfrm>
          <a:prstGeom prst="rect">
            <a:avLst/>
          </a:prstGeom>
          <a:gradFill flip="none" rotWithShape="1">
            <a:gsLst>
              <a:gs pos="0">
                <a:schemeClr val="accent1">
                  <a:lumMod val="60000"/>
                  <a:lumOff val="40000"/>
                </a:schemeClr>
              </a:gs>
              <a:gs pos="50000">
                <a:schemeClr val="bg1"/>
              </a:gs>
              <a:gs pos="100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200"/>
              </a:spcBef>
            </a:pPr>
            <a:r>
              <a:rPr lang="ja-JP" altLang="en-US"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今後</a:t>
            </a:r>
            <a:r>
              <a:rPr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の取組みの方向性</a:t>
            </a:r>
            <a:endParaRPr kumimoji="1"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6" name="正方形/長方形 5"/>
          <p:cNvSpPr/>
          <p:nvPr/>
        </p:nvSpPr>
        <p:spPr>
          <a:xfrm>
            <a:off x="538031" y="1331460"/>
            <a:ext cx="8219603" cy="4370427"/>
          </a:xfrm>
          <a:prstGeom prst="rect">
            <a:avLst/>
          </a:prstGeom>
          <a:ln w="3175">
            <a:noFill/>
          </a:ln>
        </p:spPr>
        <p:txBody>
          <a:bodyPr wrap="square">
            <a:spAutoFit/>
          </a:bodyPr>
          <a:lstStyle/>
          <a:p>
            <a:pPr>
              <a:spcBef>
                <a:spcPts val="600"/>
              </a:spcBef>
            </a:pPr>
            <a:r>
              <a:rPr lang="ja-JP" altLang="en-US" sz="1400" dirty="0">
                <a:latin typeface="Meiryo UI" panose="020B0604030504040204" pitchFamily="50" charset="-128"/>
                <a:ea typeface="Meiryo UI" panose="020B0604030504040204" pitchFamily="50" charset="-128"/>
              </a:rPr>
              <a:t>（大阪・関西の取組み）	</a:t>
            </a:r>
          </a:p>
          <a:p>
            <a:pPr>
              <a:spcBef>
                <a:spcPts val="600"/>
              </a:spcBef>
            </a:pPr>
            <a:r>
              <a:rPr lang="ja-JP" altLang="en-US" sz="1600" dirty="0" smtClean="0">
                <a:latin typeface="Meiryo UI" panose="020B0604030504040204" pitchFamily="50" charset="-128"/>
                <a:ea typeface="Meiryo UI" panose="020B0604030504040204" pitchFamily="50" charset="-128"/>
              </a:rPr>
              <a:t>○ 各省庁</a:t>
            </a:r>
            <a:r>
              <a:rPr lang="ja-JP" altLang="en-US" sz="1600" dirty="0">
                <a:latin typeface="Meiryo UI" panose="020B0604030504040204" pitchFamily="50" charset="-128"/>
                <a:ea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rPr>
              <a:t>業務</a:t>
            </a:r>
            <a:r>
              <a:rPr lang="ja-JP" altLang="en-US" sz="1600" dirty="0">
                <a:latin typeface="Meiryo UI" panose="020B0604030504040204" pitchFamily="50" charset="-128"/>
                <a:ea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rPr>
              <a:t>基盤</a:t>
            </a:r>
            <a:r>
              <a:rPr lang="ja-JP" altLang="en-US" sz="1600" dirty="0">
                <a:latin typeface="Meiryo UI" panose="020B0604030504040204" pitchFamily="50" charset="-128"/>
                <a:ea typeface="Meiryo UI" panose="020B0604030504040204" pitchFamily="50" charset="-128"/>
              </a:rPr>
              <a:t>確保に</a:t>
            </a:r>
            <a:r>
              <a:rPr lang="ja-JP" altLang="en-US" sz="1600" dirty="0" smtClean="0">
                <a:latin typeface="Meiryo UI" panose="020B0604030504040204" pitchFamily="50" charset="-128"/>
                <a:ea typeface="Meiryo UI" panose="020B0604030504040204" pitchFamily="50" charset="-128"/>
              </a:rPr>
              <a:t>向けた</a:t>
            </a:r>
            <a:r>
              <a:rPr lang="ja-JP" altLang="en-US" sz="1600" b="1" u="sng" dirty="0" smtClean="0">
                <a:latin typeface="Meiryo UI" panose="020B0604030504040204" pitchFamily="50" charset="-128"/>
                <a:ea typeface="Meiryo UI" panose="020B0604030504040204" pitchFamily="50" charset="-128"/>
              </a:rPr>
              <a:t>大阪</a:t>
            </a:r>
            <a:r>
              <a:rPr lang="ja-JP" altLang="en-US" sz="1600" b="1" u="sng" dirty="0">
                <a:latin typeface="Meiryo UI" panose="020B0604030504040204" pitchFamily="50" charset="-128"/>
                <a:ea typeface="Meiryo UI" panose="020B0604030504040204" pitchFamily="50" charset="-128"/>
              </a:rPr>
              <a:t>・</a:t>
            </a:r>
            <a:r>
              <a:rPr lang="ja-JP" altLang="en-US" sz="1600" b="1" u="sng" dirty="0" smtClean="0">
                <a:latin typeface="Meiryo UI" panose="020B0604030504040204" pitchFamily="50" charset="-128"/>
                <a:ea typeface="Meiryo UI" panose="020B0604030504040204" pitchFamily="50" charset="-128"/>
              </a:rPr>
              <a:t>関西</a:t>
            </a:r>
            <a:r>
              <a:rPr lang="ja-JP" altLang="en-US" sz="1600" b="1" u="sng" dirty="0">
                <a:latin typeface="Meiryo UI" panose="020B0604030504040204" pitchFamily="50" charset="-128"/>
                <a:ea typeface="Meiryo UI" panose="020B0604030504040204" pitchFamily="50" charset="-128"/>
              </a:rPr>
              <a:t>の</a:t>
            </a:r>
            <a:r>
              <a:rPr lang="ja-JP" altLang="en-US" sz="1600" b="1" u="sng" dirty="0" smtClean="0">
                <a:latin typeface="Meiryo UI" panose="020B0604030504040204" pitchFamily="50" charset="-128"/>
                <a:ea typeface="Meiryo UI" panose="020B0604030504040204" pitchFamily="50" charset="-128"/>
              </a:rPr>
              <a:t>各機関の体制</a:t>
            </a:r>
            <a:r>
              <a:rPr lang="ja-JP" altLang="en-US" sz="1600" b="1" u="sng" dirty="0">
                <a:latin typeface="Meiryo UI" panose="020B0604030504040204" pitchFamily="50" charset="-128"/>
                <a:ea typeface="Meiryo UI" panose="020B0604030504040204" pitchFamily="50" charset="-128"/>
              </a:rPr>
              <a:t>検討</a:t>
            </a:r>
          </a:p>
          <a:p>
            <a:pPr>
              <a:spcBef>
                <a:spcPts val="600"/>
              </a:spcBef>
            </a:pPr>
            <a:r>
              <a:rPr lang="ja-JP" altLang="en-US" sz="1400" dirty="0">
                <a:latin typeface="Meiryo UI" panose="020B0604030504040204" pitchFamily="50" charset="-128"/>
                <a:ea typeface="Meiryo UI" panose="020B0604030504040204" pitchFamily="50" charset="-128"/>
              </a:rPr>
              <a:t>　　・人的資源の確保に向け、大阪・関西の地方自治体として果たす役割の検討</a:t>
            </a:r>
          </a:p>
          <a:p>
            <a:pPr>
              <a:spcBef>
                <a:spcPts val="600"/>
              </a:spcBef>
            </a:pPr>
            <a:r>
              <a:rPr lang="ja-JP" altLang="en-US" sz="1400" dirty="0">
                <a:latin typeface="Meiryo UI" panose="020B0604030504040204" pitchFamily="50" charset="-128"/>
                <a:ea typeface="Meiryo UI" panose="020B0604030504040204" pitchFamily="50" charset="-128"/>
              </a:rPr>
              <a:t>　　・執務環境確保に向け、中央省庁の情報インフラの大阪・関西での確保の検討</a:t>
            </a:r>
          </a:p>
          <a:p>
            <a:pPr>
              <a:spcBef>
                <a:spcPts val="1800"/>
              </a:spcBef>
            </a:pP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国への働きかけ）</a:t>
            </a:r>
          </a:p>
          <a:p>
            <a:pPr>
              <a:spcBef>
                <a:spcPts val="600"/>
              </a:spcBef>
            </a:pPr>
            <a:r>
              <a:rPr lang="ja-JP" altLang="en-US" sz="1600" dirty="0" smtClean="0">
                <a:latin typeface="Meiryo UI" panose="020B0604030504040204" pitchFamily="50" charset="-128"/>
                <a:ea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rPr>
              <a:t>首都</a:t>
            </a:r>
            <a:r>
              <a:rPr lang="ja-JP" altLang="en-US" sz="1600" b="1" u="sng" dirty="0">
                <a:latin typeface="Meiryo UI" panose="020B0604030504040204" pitchFamily="50" charset="-128"/>
                <a:ea typeface="Meiryo UI" panose="020B0604030504040204" pitchFamily="50" charset="-128"/>
              </a:rPr>
              <a:t>機能バックアップエリアの位置づけ</a:t>
            </a:r>
          </a:p>
          <a:p>
            <a:pPr>
              <a:spcBef>
                <a:spcPts val="600"/>
              </a:spcBef>
            </a:pPr>
            <a:r>
              <a:rPr lang="ja-JP" altLang="en-US" sz="1600" dirty="0" smtClean="0">
                <a:latin typeface="Meiryo UI" panose="020B0604030504040204" pitchFamily="50" charset="-128"/>
                <a:ea typeface="Meiryo UI" panose="020B0604030504040204" pitchFamily="50" charset="-128"/>
              </a:rPr>
              <a:t>○ 国土</a:t>
            </a:r>
            <a:r>
              <a:rPr lang="ja-JP" altLang="en-US" sz="1600" dirty="0">
                <a:latin typeface="Meiryo UI" panose="020B0604030504040204" pitchFamily="50" charset="-128"/>
                <a:ea typeface="Meiryo UI" panose="020B0604030504040204" pitchFamily="50" charset="-128"/>
              </a:rPr>
              <a:t>・防災・有事に関する</a:t>
            </a:r>
            <a:r>
              <a:rPr lang="ja-JP" altLang="en-US" sz="1600" b="1" u="sng" dirty="0">
                <a:latin typeface="Meiryo UI" panose="020B0604030504040204" pitchFamily="50" charset="-128"/>
                <a:ea typeface="Meiryo UI" panose="020B0604030504040204" pitchFamily="50" charset="-128"/>
              </a:rPr>
              <a:t>法律や計画等</a:t>
            </a:r>
            <a:r>
              <a:rPr lang="ja-JP" altLang="en-US" sz="1600" b="1" u="sng" dirty="0" smtClean="0">
                <a:latin typeface="Meiryo UI" panose="020B0604030504040204" pitchFamily="50" charset="-128"/>
                <a:ea typeface="Meiryo UI" panose="020B0604030504040204" pitchFamily="50" charset="-128"/>
              </a:rPr>
              <a:t>などへ</a:t>
            </a:r>
            <a:r>
              <a:rPr lang="ja-JP" altLang="en-US" sz="1600" b="1" u="sng" dirty="0">
                <a:latin typeface="Meiryo UI" panose="020B0604030504040204" pitchFamily="50" charset="-128"/>
                <a:ea typeface="Meiryo UI" panose="020B0604030504040204" pitchFamily="50" charset="-128"/>
              </a:rPr>
              <a:t>の記載</a:t>
            </a:r>
          </a:p>
          <a:p>
            <a:pPr>
              <a:spcBef>
                <a:spcPts val="600"/>
              </a:spcBef>
            </a:pPr>
            <a:r>
              <a:rPr lang="ja-JP" altLang="en-US" sz="1600" dirty="0" smtClean="0">
                <a:latin typeface="Meiryo UI" panose="020B0604030504040204" pitchFamily="50" charset="-128"/>
                <a:ea typeface="Meiryo UI" panose="020B0604030504040204" pitchFamily="50" charset="-128"/>
              </a:rPr>
              <a:t>○ 平時</a:t>
            </a:r>
            <a:r>
              <a:rPr lang="ja-JP" altLang="en-US" sz="1600" dirty="0">
                <a:latin typeface="Meiryo UI" panose="020B0604030504040204" pitchFamily="50" charset="-128"/>
                <a:ea typeface="Meiryo UI" panose="020B0604030504040204" pitchFamily="50" charset="-128"/>
              </a:rPr>
              <a:t>からの権限委譲や機能分散も</a:t>
            </a:r>
            <a:r>
              <a:rPr lang="ja-JP" altLang="en-US" sz="1600" dirty="0" smtClean="0">
                <a:latin typeface="Meiryo UI" panose="020B0604030504040204" pitchFamily="50" charset="-128"/>
                <a:ea typeface="Meiryo UI" panose="020B0604030504040204" pitchFamily="50" charset="-128"/>
              </a:rPr>
              <a:t>含めた</a:t>
            </a:r>
            <a:r>
              <a:rPr lang="ja-JP" altLang="en-US" sz="1600" b="1" u="sng" dirty="0" smtClean="0">
                <a:latin typeface="Meiryo UI" panose="020B0604030504040204" pitchFamily="50" charset="-128"/>
                <a:ea typeface="Meiryo UI" panose="020B0604030504040204" pitchFamily="50" charset="-128"/>
              </a:rPr>
              <a:t>具体化の仕組みづくり</a:t>
            </a:r>
            <a:endParaRPr lang="ja-JP" altLang="en-US" sz="1600" b="1" u="sng" dirty="0">
              <a:latin typeface="Meiryo UI" panose="020B0604030504040204" pitchFamily="50" charset="-128"/>
              <a:ea typeface="Meiryo UI" panose="020B0604030504040204" pitchFamily="50" charset="-128"/>
            </a:endParaRPr>
          </a:p>
          <a:p>
            <a:pPr>
              <a:spcBef>
                <a:spcPts val="600"/>
              </a:spcBef>
            </a:pPr>
            <a:r>
              <a:rPr lang="ja-JP" altLang="en-US" sz="1600" dirty="0" smtClean="0">
                <a:latin typeface="Meiryo UI" panose="020B0604030504040204" pitchFamily="50" charset="-128"/>
                <a:ea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rPr>
              <a:t>具体的なオペレーションの検討</a:t>
            </a:r>
            <a:r>
              <a:rPr lang="ja-JP" altLang="en-US" sz="1600" dirty="0" smtClean="0">
                <a:latin typeface="Meiryo UI" panose="020B0604030504040204" pitchFamily="50" charset="-128"/>
                <a:ea typeface="Meiryo UI" panose="020B0604030504040204" pitchFamily="50" charset="-128"/>
              </a:rPr>
              <a:t>、</a:t>
            </a:r>
            <a:r>
              <a:rPr lang="ja-JP" altLang="en-US" sz="1600" b="1" u="sng" dirty="0" smtClean="0">
                <a:latin typeface="Meiryo UI" panose="020B0604030504040204" pitchFamily="50" charset="-128"/>
                <a:ea typeface="Meiryo UI" panose="020B0604030504040204" pitchFamily="50" charset="-128"/>
              </a:rPr>
              <a:t>実効性確保に向けた取組み</a:t>
            </a:r>
            <a:endParaRPr lang="en-US" altLang="ja-JP" sz="1600" b="1" u="sng" dirty="0" smtClean="0">
              <a:latin typeface="Meiryo UI" panose="020B0604030504040204" pitchFamily="50" charset="-128"/>
              <a:ea typeface="Meiryo UI" panose="020B0604030504040204" pitchFamily="50" charset="-128"/>
            </a:endParaRPr>
          </a:p>
          <a:p>
            <a:pPr>
              <a:spcBef>
                <a:spcPts val="600"/>
              </a:spcBef>
            </a:pPr>
            <a:r>
              <a:rPr lang="ja-JP" altLang="en-US" sz="1600"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モデルの検討、</a:t>
            </a:r>
            <a:r>
              <a:rPr lang="ja-JP" altLang="en-US" sz="1600" dirty="0" smtClean="0">
                <a:latin typeface="Meiryo UI" panose="020B0604030504040204" pitchFamily="50" charset="-128"/>
                <a:ea typeface="Meiryo UI" panose="020B0604030504040204" pitchFamily="50" charset="-128"/>
              </a:rPr>
              <a:t>シミュレーション</a:t>
            </a:r>
            <a:r>
              <a:rPr lang="ja-JP" altLang="en-US" sz="1600" dirty="0">
                <a:latin typeface="Meiryo UI" panose="020B0604030504040204" pitchFamily="50" charset="-128"/>
                <a:ea typeface="Meiryo UI" panose="020B0604030504040204" pitchFamily="50" charset="-128"/>
              </a:rPr>
              <a:t>の実施）</a:t>
            </a:r>
          </a:p>
          <a:p>
            <a:pPr>
              <a:spcBef>
                <a:spcPts val="1800"/>
              </a:spcBef>
            </a:pPr>
            <a:r>
              <a:rPr lang="ja-JP" altLang="en-US" sz="1400" dirty="0" smtClean="0">
                <a:latin typeface="Meiryo UI" panose="020B0604030504040204" pitchFamily="50" charset="-128"/>
                <a:ea typeface="Meiryo UI" panose="020B0604030504040204" pitchFamily="50" charset="-128"/>
              </a:rPr>
              <a:t>（その他</a:t>
            </a:r>
            <a:r>
              <a:rPr lang="ja-JP" altLang="en-US" sz="1400" dirty="0">
                <a:latin typeface="Meiryo UI" panose="020B0604030504040204" pitchFamily="50" charset="-128"/>
                <a:ea typeface="Meiryo UI" panose="020B0604030504040204" pitchFamily="50" charset="-128"/>
              </a:rPr>
              <a:t>）</a:t>
            </a:r>
          </a:p>
          <a:p>
            <a:pPr>
              <a:spcBef>
                <a:spcPts val="600"/>
              </a:spcBef>
            </a:pPr>
            <a:r>
              <a:rPr lang="ja-JP" altLang="en-US" sz="1600" dirty="0" smtClean="0">
                <a:latin typeface="Meiryo UI" panose="020B0604030504040204" pitchFamily="50" charset="-128"/>
                <a:ea typeface="Meiryo UI" panose="020B0604030504040204" pitchFamily="50" charset="-128"/>
              </a:rPr>
              <a:t>○大阪</a:t>
            </a:r>
            <a:r>
              <a:rPr lang="ja-JP" altLang="en-US" sz="1600" dirty="0">
                <a:latin typeface="Meiryo UI" panose="020B0604030504040204" pitchFamily="50" charset="-128"/>
                <a:ea typeface="Meiryo UI" panose="020B0604030504040204" pitchFamily="50" charset="-128"/>
              </a:rPr>
              <a:t>・関西と他地域の基幹インフラの増強（北陸・</a:t>
            </a:r>
            <a:r>
              <a:rPr lang="ja-JP" altLang="en-US" sz="1600" dirty="0" smtClean="0">
                <a:latin typeface="Meiryo UI" panose="020B0604030504040204" pitchFamily="50" charset="-128"/>
                <a:ea typeface="Meiryo UI" panose="020B0604030504040204" pitchFamily="50" charset="-128"/>
              </a:rPr>
              <a:t>リニア中央新幹線</a:t>
            </a:r>
            <a:r>
              <a:rPr lang="ja-JP" altLang="en-US" sz="1600" dirty="0">
                <a:latin typeface="Meiryo UI" panose="020B0604030504040204" pitchFamily="50" charset="-128"/>
                <a:ea typeface="Meiryo UI" panose="020B0604030504040204" pitchFamily="50" charset="-128"/>
              </a:rPr>
              <a:t>を含む）</a:t>
            </a:r>
          </a:p>
          <a:p>
            <a:pPr>
              <a:spcBef>
                <a:spcPts val="600"/>
              </a:spcBef>
            </a:pPr>
            <a:r>
              <a:rPr lang="ja-JP" altLang="en-US" sz="1600" dirty="0" smtClean="0">
                <a:latin typeface="Meiryo UI" panose="020B0604030504040204" pitchFamily="50" charset="-128"/>
                <a:ea typeface="Meiryo UI" panose="020B0604030504040204" pitchFamily="50" charset="-128"/>
              </a:rPr>
              <a:t>○平時</a:t>
            </a:r>
            <a:r>
              <a:rPr lang="ja-JP" altLang="en-US" sz="1600" dirty="0">
                <a:latin typeface="Meiryo UI" panose="020B0604030504040204" pitchFamily="50" charset="-128"/>
                <a:ea typeface="Meiryo UI" panose="020B0604030504040204" pitchFamily="50" charset="-128"/>
              </a:rPr>
              <a:t>からの業務分散、一極集中の是正（国機関等の移転や関西での拠点性向上）</a:t>
            </a:r>
          </a:p>
        </p:txBody>
      </p:sp>
      <p:sp>
        <p:nvSpPr>
          <p:cNvPr id="8"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14000"/>
              </a:lnSpc>
              <a:spcBef>
                <a:spcPts val="1200"/>
              </a:spcBef>
            </a:pPr>
            <a:r>
              <a:rPr lang="en-US" altLang="ja-JP" sz="1200" b="1" dirty="0" smtClean="0">
                <a:latin typeface="Meiryo UI" panose="020B0604030504040204" pitchFamily="50" charset="-128"/>
                <a:ea typeface="Meiryo UI" panose="020B0604030504040204" pitchFamily="50" charset="-128"/>
              </a:rPr>
              <a:t>1</a:t>
            </a:r>
            <a:r>
              <a:rPr lang="en-US" altLang="ja-JP" sz="1200" b="1" dirty="0">
                <a:latin typeface="Meiryo UI" panose="020B0604030504040204" pitchFamily="50" charset="-128"/>
                <a:ea typeface="Meiryo UI" panose="020B0604030504040204" pitchFamily="50" charset="-128"/>
              </a:rPr>
              <a:t>5</a:t>
            </a:r>
            <a:endParaRPr lang="en-US" altLang="ja-JP" sz="1200" b="1" dirty="0" smtClean="0">
              <a:latin typeface="Meiryo UI" panose="020B0604030504040204" pitchFamily="50" charset="-128"/>
              <a:ea typeface="Meiryo UI" panose="020B0604030504040204" pitchFamily="50" charset="-128"/>
            </a:endParaRPr>
          </a:p>
        </p:txBody>
      </p:sp>
      <p:sp>
        <p:nvSpPr>
          <p:cNvPr id="11" name="正方形/長方形 10"/>
          <p:cNvSpPr/>
          <p:nvPr/>
        </p:nvSpPr>
        <p:spPr>
          <a:xfrm>
            <a:off x="279493" y="917093"/>
            <a:ext cx="1412641"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600" b="1" dirty="0" smtClean="0">
                <a:solidFill>
                  <a:schemeClr val="bg1"/>
                </a:solidFill>
                <a:latin typeface="Meiryo UI" panose="020B0604030504040204" pitchFamily="50" charset="-128"/>
                <a:ea typeface="Meiryo UI" panose="020B0604030504040204" pitchFamily="50" charset="-128"/>
              </a:rPr>
              <a:t>行政分野</a:t>
            </a:r>
            <a:endParaRPr lang="ja-JP" altLang="en-US"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690956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321972" y="3734873"/>
            <a:ext cx="8500057" cy="26214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首都機能のバックアップに係る研究会の検討経過</a:t>
            </a:r>
            <a:endParaRPr lang="en-US" altLang="ja-JP" sz="1100" dirty="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研究会委員</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　</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（有識者）　</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岩田　孝</a:t>
            </a:r>
            <a:r>
              <a:rPr lang="ja-JP" altLang="en-US" sz="1100" dirty="0">
                <a:solidFill>
                  <a:schemeClr val="tx1"/>
                </a:solidFill>
                <a:latin typeface="Meiryo UI" panose="020B0604030504040204" pitchFamily="50" charset="-128"/>
                <a:ea typeface="Meiryo UI" panose="020B0604030504040204" pitchFamily="50" charset="-128"/>
              </a:rPr>
              <a:t>仁　静岡大学防災総合センター</a:t>
            </a:r>
            <a:r>
              <a:rPr lang="ja-JP" altLang="en-US" sz="1100" dirty="0" smtClean="0">
                <a:solidFill>
                  <a:schemeClr val="tx1"/>
                </a:solidFill>
                <a:latin typeface="Meiryo UI" panose="020B0604030504040204" pitchFamily="50" charset="-128"/>
                <a:ea typeface="Meiryo UI" panose="020B0604030504040204" pitchFamily="50" charset="-128"/>
              </a:rPr>
              <a:t>教授</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辻</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禎之</a:t>
            </a:r>
            <a:r>
              <a:rPr lang="ja-JP" altLang="en-US" sz="1100" dirty="0">
                <a:solidFill>
                  <a:schemeClr val="tx1"/>
                </a:solidFill>
                <a:latin typeface="Meiryo UI" panose="020B0604030504040204" pitchFamily="50" charset="-128"/>
                <a:ea typeface="Meiryo UI" panose="020B0604030504040204" pitchFamily="50" charset="-128"/>
              </a:rPr>
              <a:t>　株式会社三菱総合研究所主席</a:t>
            </a:r>
            <a:r>
              <a:rPr lang="ja-JP" altLang="en-US" sz="1100" dirty="0" smtClean="0">
                <a:solidFill>
                  <a:schemeClr val="tx1"/>
                </a:solidFill>
                <a:latin typeface="Meiryo UI" panose="020B0604030504040204" pitchFamily="50" charset="-128"/>
                <a:ea typeface="Meiryo UI" panose="020B0604030504040204" pitchFamily="50" charset="-128"/>
              </a:rPr>
              <a:t>研究員</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林   　万</a:t>
            </a:r>
            <a:r>
              <a:rPr lang="ja-JP" altLang="en-US" sz="1100" dirty="0">
                <a:solidFill>
                  <a:schemeClr val="tx1"/>
                </a:solidFill>
                <a:latin typeface="Meiryo UI" panose="020B0604030504040204" pitchFamily="50" charset="-128"/>
                <a:ea typeface="Meiryo UI" panose="020B0604030504040204" pitchFamily="50" charset="-128"/>
              </a:rPr>
              <a:t>平　</a:t>
            </a:r>
            <a:r>
              <a:rPr lang="ja-JP" altLang="en-US" sz="1100" dirty="0" smtClean="0">
                <a:solidFill>
                  <a:schemeClr val="tx1"/>
                </a:solidFill>
                <a:latin typeface="Meiryo UI" panose="020B0604030504040204" pitchFamily="50" charset="-128"/>
                <a:ea typeface="Meiryo UI" panose="020B0604030504040204" pitchFamily="50" charset="-128"/>
              </a:rPr>
              <a:t>関西</a:t>
            </a:r>
            <a:r>
              <a:rPr lang="ja-JP" altLang="en-US" sz="1100" dirty="0">
                <a:solidFill>
                  <a:schemeClr val="tx1"/>
                </a:solidFill>
                <a:latin typeface="Meiryo UI" panose="020B0604030504040204" pitchFamily="50" charset="-128"/>
                <a:ea typeface="Meiryo UI" panose="020B0604030504040204" pitchFamily="50" charset="-128"/>
              </a:rPr>
              <a:t>国際大学人間科学部経営学科</a:t>
            </a:r>
            <a:r>
              <a:rPr lang="ja-JP" altLang="en-US" sz="1100" dirty="0" smtClean="0">
                <a:solidFill>
                  <a:schemeClr val="tx1"/>
                </a:solidFill>
                <a:latin typeface="Meiryo UI" panose="020B0604030504040204" pitchFamily="50" charset="-128"/>
                <a:ea typeface="Meiryo UI" panose="020B0604030504040204" pitchFamily="50" charset="-128"/>
              </a:rPr>
              <a:t>講師</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紅谷</a:t>
            </a:r>
            <a:r>
              <a:rPr lang="ja-JP" altLang="en-US" sz="1100" dirty="0">
                <a:solidFill>
                  <a:schemeClr val="tx1"/>
                </a:solidFill>
                <a:latin typeface="Meiryo UI" panose="020B0604030504040204" pitchFamily="50" charset="-128"/>
                <a:ea typeface="Meiryo UI" panose="020B0604030504040204" pitchFamily="50" charset="-128"/>
              </a:rPr>
              <a:t>　昇</a:t>
            </a:r>
            <a:r>
              <a:rPr lang="ja-JP" altLang="en-US" sz="1100" dirty="0" smtClean="0">
                <a:solidFill>
                  <a:schemeClr val="tx1"/>
                </a:solidFill>
                <a:latin typeface="Meiryo UI" panose="020B0604030504040204" pitchFamily="50" charset="-128"/>
                <a:ea typeface="Meiryo UI" panose="020B0604030504040204" pitchFamily="50" charset="-128"/>
              </a:rPr>
              <a:t>平</a:t>
            </a:r>
            <a:r>
              <a:rPr lang="ja-JP" altLang="en-US" sz="1100" dirty="0">
                <a:solidFill>
                  <a:schemeClr val="tx1"/>
                </a:solidFill>
                <a:latin typeface="Meiryo UI" panose="020B0604030504040204" pitchFamily="50" charset="-128"/>
                <a:ea typeface="Meiryo UI" panose="020B0604030504040204" pitchFamily="50" charset="-128"/>
              </a:rPr>
              <a:t>　兵庫県立大学防災教育研究センター准</a:t>
            </a:r>
            <a:r>
              <a:rPr lang="ja-JP" altLang="en-US" sz="1100" dirty="0" smtClean="0">
                <a:solidFill>
                  <a:schemeClr val="tx1"/>
                </a:solidFill>
                <a:latin typeface="Meiryo UI" panose="020B0604030504040204" pitchFamily="50" charset="-128"/>
                <a:ea typeface="Meiryo UI" panose="020B0604030504040204" pitchFamily="50" charset="-128"/>
              </a:rPr>
              <a:t>教授</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（関係機関）　関西広域連合本部事務局・広域防災局</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公益社団法人関西経済連合会</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大阪府・大阪市副首都推進局（事務局）</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大阪府危機管理室、政策企画部企画室、政策企画部戦略事業室</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　　　　　　　　　　大阪市危機管理室</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検討経過</a:t>
            </a:r>
            <a:r>
              <a:rPr lang="en-US" altLang="ja-JP" sz="1100" dirty="0" smtClean="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第</a:t>
            </a:r>
            <a:r>
              <a:rPr lang="en-US" altLang="ja-JP" sz="1100" dirty="0" smtClean="0">
                <a:solidFill>
                  <a:schemeClr val="tx1"/>
                </a:solidFill>
                <a:latin typeface="Meiryo UI" panose="020B0604030504040204" pitchFamily="50" charset="-128"/>
                <a:ea typeface="Meiryo UI" panose="020B0604030504040204" pitchFamily="50" charset="-128"/>
              </a:rPr>
              <a:t>1</a:t>
            </a:r>
            <a:r>
              <a:rPr lang="ja-JP" altLang="en-US" sz="1100" dirty="0" smtClean="0">
                <a:solidFill>
                  <a:schemeClr val="tx1"/>
                </a:solidFill>
                <a:latin typeface="Meiryo UI" panose="020B0604030504040204" pitchFamily="50" charset="-128"/>
                <a:ea typeface="Meiryo UI" panose="020B0604030504040204" pitchFamily="50" charset="-128"/>
              </a:rPr>
              <a:t>回　</a:t>
            </a:r>
            <a:r>
              <a:rPr lang="en-US" altLang="ja-JP" sz="1100" dirty="0" smtClean="0">
                <a:solidFill>
                  <a:schemeClr val="tx1"/>
                </a:solidFill>
                <a:latin typeface="Meiryo UI" panose="020B0604030504040204" pitchFamily="50" charset="-128"/>
                <a:ea typeface="Meiryo UI" panose="020B0604030504040204" pitchFamily="50" charset="-128"/>
              </a:rPr>
              <a:t>H29.6.28</a:t>
            </a:r>
            <a:r>
              <a:rPr lang="ja-JP" altLang="en-US" sz="1100" dirty="0" smtClean="0">
                <a:solidFill>
                  <a:schemeClr val="tx1"/>
                </a:solidFill>
                <a:latin typeface="Meiryo UI" panose="020B0604030504040204" pitchFamily="50" charset="-128"/>
                <a:ea typeface="Meiryo UI" panose="020B0604030504040204" pitchFamily="50" charset="-128"/>
              </a:rPr>
              <a:t>　～　第</a:t>
            </a:r>
            <a:r>
              <a:rPr lang="en-US" altLang="ja-JP" sz="1100" dirty="0" smtClean="0">
                <a:solidFill>
                  <a:schemeClr val="tx1"/>
                </a:solidFill>
                <a:latin typeface="Meiryo UI" panose="020B0604030504040204" pitchFamily="50" charset="-128"/>
                <a:ea typeface="Meiryo UI" panose="020B0604030504040204" pitchFamily="50" charset="-128"/>
              </a:rPr>
              <a:t>5</a:t>
            </a:r>
            <a:r>
              <a:rPr lang="ja-JP" altLang="en-US" sz="1100" dirty="0" smtClean="0">
                <a:solidFill>
                  <a:schemeClr val="tx1"/>
                </a:solidFill>
                <a:latin typeface="Meiryo UI" panose="020B0604030504040204" pitchFamily="50" charset="-128"/>
                <a:ea typeface="Meiryo UI" panose="020B0604030504040204" pitchFamily="50" charset="-128"/>
              </a:rPr>
              <a:t>回　</a:t>
            </a:r>
            <a:r>
              <a:rPr lang="en-US" altLang="ja-JP" sz="1100" dirty="0" smtClean="0">
                <a:solidFill>
                  <a:schemeClr val="tx1"/>
                </a:solidFill>
                <a:latin typeface="Meiryo UI" panose="020B0604030504040204" pitchFamily="50" charset="-128"/>
                <a:ea typeface="Meiryo UI" panose="020B0604030504040204" pitchFamily="50" charset="-128"/>
              </a:rPr>
              <a:t>H30.6.5</a:t>
            </a:r>
            <a:r>
              <a:rPr lang="ja-JP" altLang="en-US" sz="1100" dirty="0" smtClean="0">
                <a:solidFill>
                  <a:schemeClr val="tx1"/>
                </a:solidFill>
                <a:latin typeface="Meiryo UI" panose="020B0604030504040204" pitchFamily="50" charset="-128"/>
                <a:ea typeface="Meiryo UI" panose="020B0604030504040204" pitchFamily="50" charset="-128"/>
              </a:rPr>
              <a:t>　（全</a:t>
            </a:r>
            <a:r>
              <a:rPr lang="en-US" altLang="ja-JP" sz="1100" dirty="0" smtClean="0">
                <a:solidFill>
                  <a:schemeClr val="tx1"/>
                </a:solidFill>
                <a:latin typeface="Meiryo UI" panose="020B0604030504040204" pitchFamily="50" charset="-128"/>
                <a:ea typeface="Meiryo UI" panose="020B0604030504040204" pitchFamily="50" charset="-128"/>
              </a:rPr>
              <a:t>5</a:t>
            </a:r>
            <a:r>
              <a:rPr lang="ja-JP" altLang="en-US" sz="1100" dirty="0" smtClean="0">
                <a:solidFill>
                  <a:schemeClr val="tx1"/>
                </a:solidFill>
                <a:latin typeface="Meiryo UI" panose="020B0604030504040204" pitchFamily="50" charset="-128"/>
                <a:ea typeface="Meiryo UI" panose="020B0604030504040204" pitchFamily="50" charset="-128"/>
              </a:rPr>
              <a:t>回）</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Bef>
                <a:spcPts val="300"/>
              </a:spcBef>
            </a:pPr>
            <a:r>
              <a:rPr lang="ja-JP" altLang="en-US" sz="1100" dirty="0" smtClean="0">
                <a:solidFill>
                  <a:schemeClr val="tx1"/>
                </a:solidFill>
                <a:latin typeface="Meiryo UI" panose="020B0604030504040204" pitchFamily="50" charset="-128"/>
                <a:ea typeface="Meiryo UI" panose="020B0604030504040204" pitchFamily="50" charset="-128"/>
              </a:rPr>
              <a:t>　</a:t>
            </a:r>
            <a:endParaRPr lang="en-US" altLang="ja-JP" sz="1100" dirty="0" smtClean="0">
              <a:solidFill>
                <a:schemeClr val="tx1"/>
              </a:solidFill>
              <a:latin typeface="Meiryo UI" panose="020B0604030504040204" pitchFamily="50" charset="-128"/>
              <a:ea typeface="Meiryo UI" panose="020B0604030504040204" pitchFamily="50" charset="-128"/>
            </a:endParaRPr>
          </a:p>
        </p:txBody>
      </p:sp>
      <p:sp>
        <p:nvSpPr>
          <p:cNvPr id="10"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200" b="1" dirty="0" smtClean="0">
                <a:latin typeface="Meiryo UI" panose="020B0604030504040204" pitchFamily="50" charset="-128"/>
                <a:ea typeface="Meiryo UI" panose="020B0604030504040204" pitchFamily="50" charset="-128"/>
              </a:rPr>
              <a:t>16</a:t>
            </a:r>
          </a:p>
        </p:txBody>
      </p:sp>
      <p:sp>
        <p:nvSpPr>
          <p:cNvPr id="4" name="正方形/長方形 3"/>
          <p:cNvSpPr/>
          <p:nvPr/>
        </p:nvSpPr>
        <p:spPr>
          <a:xfrm>
            <a:off x="525151" y="732882"/>
            <a:ext cx="8129452" cy="2693045"/>
          </a:xfrm>
          <a:prstGeom prst="rect">
            <a:avLst/>
          </a:prstGeom>
          <a:ln w="3175">
            <a:noFill/>
          </a:ln>
        </p:spPr>
        <p:txBody>
          <a:bodyPr wrap="square">
            <a:spAutoFit/>
          </a:bodyPr>
          <a:lstStyle/>
          <a:p>
            <a:pPr>
              <a:spcBef>
                <a:spcPts val="600"/>
              </a:spcBef>
            </a:pPr>
            <a:r>
              <a:rPr lang="ja-JP" altLang="en-US" sz="1400" dirty="0">
                <a:latin typeface="Meiryo UI" panose="020B0604030504040204" pitchFamily="50" charset="-128"/>
                <a:ea typeface="Meiryo UI" panose="020B0604030504040204" pitchFamily="50" charset="-128"/>
              </a:rPr>
              <a:t>（大阪・関西の取組み）</a:t>
            </a:r>
          </a:p>
          <a:p>
            <a:pPr>
              <a:spcBef>
                <a:spcPts val="600"/>
              </a:spcBef>
            </a:pPr>
            <a:r>
              <a:rPr lang="ja-JP" altLang="en-US" sz="1600" dirty="0" smtClean="0">
                <a:latin typeface="Meiryo UI" panose="020B0604030504040204" pitchFamily="50" charset="-128"/>
                <a:ea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rPr>
              <a:t>大阪</a:t>
            </a:r>
            <a:r>
              <a:rPr lang="ja-JP" altLang="en-US" sz="1600" b="1" u="sng" dirty="0">
                <a:latin typeface="Meiryo UI" panose="020B0604030504040204" pitchFamily="50" charset="-128"/>
                <a:ea typeface="Meiryo UI" panose="020B0604030504040204" pitchFamily="50" charset="-128"/>
              </a:rPr>
              <a:t>・関西の</a:t>
            </a:r>
            <a:r>
              <a:rPr lang="ja-JP" altLang="en-US" sz="1600" b="1" u="sng" dirty="0" smtClean="0">
                <a:latin typeface="Meiryo UI" panose="020B0604030504040204" pitchFamily="50" charset="-128"/>
                <a:ea typeface="Meiryo UI" panose="020B0604030504040204" pitchFamily="50" charset="-128"/>
              </a:rPr>
              <a:t>拠点強化や、</a:t>
            </a:r>
            <a:r>
              <a:rPr lang="en-US" altLang="ja-JP" sz="1600" b="1" u="sng" dirty="0" smtClean="0">
                <a:latin typeface="Meiryo UI" panose="020B0604030504040204" pitchFamily="50" charset="-128"/>
                <a:ea typeface="Meiryo UI" panose="020B0604030504040204" pitchFamily="50" charset="-128"/>
              </a:rPr>
              <a:t>BCP</a:t>
            </a:r>
            <a:r>
              <a:rPr lang="ja-JP" altLang="en-US" sz="1600" b="1" u="sng" dirty="0" err="1">
                <a:latin typeface="Meiryo UI" panose="020B0604030504040204" pitchFamily="50" charset="-128"/>
                <a:ea typeface="Meiryo UI" panose="020B0604030504040204" pitchFamily="50" charset="-128"/>
              </a:rPr>
              <a:t>での</a:t>
            </a:r>
            <a:r>
              <a:rPr lang="ja-JP" altLang="en-US" sz="1600" b="1" u="sng" dirty="0">
                <a:latin typeface="Meiryo UI" panose="020B0604030504040204" pitchFamily="50" charset="-128"/>
                <a:ea typeface="Meiryo UI" panose="020B0604030504040204" pitchFamily="50" charset="-128"/>
              </a:rPr>
              <a:t>代替拠点の位置づけを</a:t>
            </a:r>
            <a:r>
              <a:rPr lang="ja-JP" altLang="en-US" sz="1600" b="1" u="sng" dirty="0" smtClean="0">
                <a:latin typeface="Meiryo UI" panose="020B0604030504040204" pitchFamily="50" charset="-128"/>
                <a:ea typeface="Meiryo UI" panose="020B0604030504040204" pitchFamily="50" charset="-128"/>
              </a:rPr>
              <a:t>進めるため</a:t>
            </a:r>
            <a:r>
              <a:rPr lang="ja-JP" altLang="en-US" sz="1600" b="1" u="sng" dirty="0">
                <a:latin typeface="Meiryo UI" panose="020B0604030504040204" pitchFamily="50" charset="-128"/>
                <a:ea typeface="Meiryo UI" panose="020B0604030504040204" pitchFamily="50" charset="-128"/>
              </a:rPr>
              <a:t>の働きかけ</a:t>
            </a:r>
          </a:p>
          <a:p>
            <a:pPr>
              <a:spcBef>
                <a:spcPts val="600"/>
              </a:spcBef>
            </a:pPr>
            <a:r>
              <a:rPr lang="ja-JP" altLang="en-US" sz="1600" dirty="0" smtClean="0">
                <a:latin typeface="Meiryo UI" panose="020B0604030504040204" pitchFamily="50" charset="-128"/>
                <a:ea typeface="Meiryo UI" panose="020B0604030504040204" pitchFamily="50" charset="-128"/>
              </a:rPr>
              <a:t>○ 大阪・関西での</a:t>
            </a:r>
            <a:r>
              <a:rPr lang="ja-JP" altLang="en-US" sz="1600" b="1" u="sng" dirty="0" smtClean="0">
                <a:latin typeface="Meiryo UI" panose="020B0604030504040204" pitchFamily="50" charset="-128"/>
                <a:ea typeface="Meiryo UI" panose="020B0604030504040204" pitchFamily="50" charset="-128"/>
              </a:rPr>
              <a:t>支援</a:t>
            </a:r>
            <a:r>
              <a:rPr lang="ja-JP" altLang="en-US" sz="1600" b="1" u="sng" dirty="0">
                <a:latin typeface="Meiryo UI" panose="020B0604030504040204" pitchFamily="50" charset="-128"/>
                <a:ea typeface="Meiryo UI" panose="020B0604030504040204" pitchFamily="50" charset="-128"/>
              </a:rPr>
              <a:t>方策の</a:t>
            </a:r>
            <a:r>
              <a:rPr lang="ja-JP" altLang="en-US" sz="1600" b="1" u="sng" dirty="0" smtClean="0">
                <a:latin typeface="Meiryo UI" panose="020B0604030504040204" pitchFamily="50" charset="-128"/>
                <a:ea typeface="Meiryo UI" panose="020B0604030504040204" pitchFamily="50" charset="-128"/>
              </a:rPr>
              <a:t>検討</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執務スペースの確保</a:t>
            </a:r>
            <a:r>
              <a:rPr lang="ja-JP" altLang="en-US" sz="1600" dirty="0" smtClean="0">
                <a:latin typeface="Meiryo UI" panose="020B0604030504040204" pitchFamily="50" charset="-128"/>
                <a:ea typeface="Meiryo UI" panose="020B0604030504040204" pitchFamily="50" charset="-128"/>
              </a:rPr>
              <a:t>など）</a:t>
            </a:r>
            <a:endParaRPr lang="ja-JP" altLang="en-US" sz="1600" dirty="0">
              <a:latin typeface="Meiryo UI" panose="020B0604030504040204" pitchFamily="50" charset="-128"/>
              <a:ea typeface="Meiryo UI" panose="020B0604030504040204" pitchFamily="50" charset="-128"/>
            </a:endParaRPr>
          </a:p>
          <a:p>
            <a:pPr>
              <a:spcBef>
                <a:spcPts val="600"/>
              </a:spcBef>
            </a:pPr>
            <a:r>
              <a:rPr lang="ja-JP" altLang="en-US" sz="1600" dirty="0" smtClean="0">
                <a:latin typeface="Meiryo UI" panose="020B0604030504040204" pitchFamily="50" charset="-128"/>
                <a:ea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rPr>
              <a:t>組織間連携に</a:t>
            </a:r>
            <a:r>
              <a:rPr lang="ja-JP" altLang="en-US" sz="1600" b="1" u="sng" dirty="0">
                <a:latin typeface="Meiryo UI" panose="020B0604030504040204" pitchFamily="50" charset="-128"/>
                <a:ea typeface="Meiryo UI" panose="020B0604030504040204" pitchFamily="50" charset="-128"/>
              </a:rPr>
              <a:t>向けた取組みの</a:t>
            </a:r>
            <a:r>
              <a:rPr lang="ja-JP" altLang="en-US" sz="1600" b="1" u="sng" dirty="0" smtClean="0">
                <a:latin typeface="Meiryo UI" panose="020B0604030504040204" pitchFamily="50" charset="-128"/>
                <a:ea typeface="Meiryo UI" panose="020B0604030504040204" pitchFamily="50" charset="-128"/>
              </a:rPr>
              <a:t>検討</a:t>
            </a:r>
            <a:r>
              <a:rPr lang="ja-JP" altLang="en-US" sz="1600" dirty="0" smtClean="0">
                <a:latin typeface="Meiryo UI" panose="020B0604030504040204" pitchFamily="50" charset="-128"/>
                <a:ea typeface="Meiryo UI" panose="020B0604030504040204" pitchFamily="50" charset="-128"/>
              </a:rPr>
              <a:t>（代替</a:t>
            </a:r>
            <a:r>
              <a:rPr lang="ja-JP" altLang="en-US" sz="1600" dirty="0">
                <a:latin typeface="Meiryo UI" panose="020B0604030504040204" pitchFamily="50" charset="-128"/>
                <a:ea typeface="Meiryo UI" panose="020B0604030504040204" pitchFamily="50" charset="-128"/>
              </a:rPr>
              <a:t>生産や</a:t>
            </a:r>
            <a:r>
              <a:rPr lang="ja-JP" altLang="en-US" sz="1600" dirty="0" smtClean="0">
                <a:latin typeface="Meiryo UI" panose="020B0604030504040204" pitchFamily="50" charset="-128"/>
                <a:ea typeface="Meiryo UI" panose="020B0604030504040204" pitchFamily="50" charset="-128"/>
              </a:rPr>
              <a:t>代替輸送など）</a:t>
            </a:r>
            <a:endParaRPr lang="ja-JP" altLang="en-US" sz="1600" dirty="0">
              <a:latin typeface="Meiryo UI" panose="020B0604030504040204" pitchFamily="50" charset="-128"/>
              <a:ea typeface="Meiryo UI" panose="020B0604030504040204" pitchFamily="50" charset="-128"/>
            </a:endParaRPr>
          </a:p>
          <a:p>
            <a:pPr>
              <a:spcBef>
                <a:spcPts val="600"/>
              </a:spcBef>
            </a:pPr>
            <a:r>
              <a:rPr lang="ja-JP" altLang="en-US" sz="1600" dirty="0" smtClean="0">
                <a:latin typeface="Meiryo UI" panose="020B0604030504040204" pitchFamily="50" charset="-128"/>
                <a:ea typeface="Meiryo UI" panose="020B0604030504040204" pitchFamily="50" charset="-128"/>
              </a:rPr>
              <a:t>○ 国</a:t>
            </a:r>
            <a:r>
              <a:rPr lang="ja-JP" altLang="en-US" sz="1600" dirty="0">
                <a:latin typeface="Meiryo UI" panose="020B0604030504040204" pitchFamily="50" charset="-128"/>
                <a:ea typeface="Meiryo UI" panose="020B0604030504040204" pitchFamily="50" charset="-128"/>
              </a:rPr>
              <a:t>の指定公共機関や首都圏の業界</a:t>
            </a:r>
            <a:r>
              <a:rPr lang="ja-JP" altLang="en-US" sz="1600" dirty="0" smtClean="0">
                <a:latin typeface="Meiryo UI" panose="020B0604030504040204" pitchFamily="50" charset="-128"/>
                <a:ea typeface="Meiryo UI" panose="020B0604030504040204" pitchFamily="50" charset="-128"/>
              </a:rPr>
              <a:t>団体と</a:t>
            </a:r>
            <a:r>
              <a:rPr lang="ja-JP" altLang="en-US" sz="1600" b="1" u="sng" dirty="0" smtClean="0">
                <a:latin typeface="Meiryo UI" panose="020B0604030504040204" pitchFamily="50" charset="-128"/>
                <a:ea typeface="Meiryo UI" panose="020B0604030504040204" pitchFamily="50" charset="-128"/>
              </a:rPr>
              <a:t>大阪</a:t>
            </a:r>
            <a:r>
              <a:rPr lang="ja-JP" altLang="en-US" sz="1600" b="1" u="sng" dirty="0">
                <a:latin typeface="Meiryo UI" panose="020B0604030504040204" pitchFamily="50" charset="-128"/>
                <a:ea typeface="Meiryo UI" panose="020B0604030504040204" pitchFamily="50" charset="-128"/>
              </a:rPr>
              <a:t>・関西の機関との</a:t>
            </a:r>
            <a:r>
              <a:rPr lang="ja-JP" altLang="en-US" sz="1600" b="1" u="sng" dirty="0" smtClean="0">
                <a:latin typeface="Meiryo UI" panose="020B0604030504040204" pitchFamily="50" charset="-128"/>
                <a:ea typeface="Meiryo UI" panose="020B0604030504040204" pitchFamily="50" charset="-128"/>
              </a:rPr>
              <a:t>連携強化に向けた検討</a:t>
            </a:r>
            <a:endParaRPr lang="ja-JP" altLang="en-US" sz="1600" b="1" u="sng" dirty="0">
              <a:latin typeface="Meiryo UI" panose="020B0604030504040204" pitchFamily="50" charset="-128"/>
              <a:ea typeface="Meiryo UI" panose="020B0604030504040204" pitchFamily="50" charset="-128"/>
            </a:endParaRPr>
          </a:p>
          <a:p>
            <a:pPr>
              <a:spcBef>
                <a:spcPts val="1800"/>
              </a:spcBef>
            </a:pP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国への働きかけ）</a:t>
            </a:r>
          </a:p>
          <a:p>
            <a:pPr>
              <a:spcBef>
                <a:spcPts val="600"/>
              </a:spcBef>
            </a:pPr>
            <a:r>
              <a:rPr lang="ja-JP" altLang="en-US" sz="1600" dirty="0" smtClean="0">
                <a:latin typeface="Meiryo UI" panose="020B0604030504040204" pitchFamily="50" charset="-128"/>
                <a:ea typeface="Meiryo UI" panose="020B0604030504040204" pitchFamily="50" charset="-128"/>
              </a:rPr>
              <a:t>○ 企業</a:t>
            </a:r>
            <a:r>
              <a:rPr lang="ja-JP" altLang="en-US" sz="1600" dirty="0">
                <a:latin typeface="Meiryo UI" panose="020B0604030504040204" pitchFamily="50" charset="-128"/>
                <a:ea typeface="Meiryo UI" panose="020B0604030504040204" pitchFamily="50" charset="-128"/>
              </a:rPr>
              <a:t>への</a:t>
            </a:r>
            <a:r>
              <a:rPr lang="ja-JP" altLang="en-US" sz="1600" b="1" u="sng" dirty="0">
                <a:latin typeface="Meiryo UI" panose="020B0604030504040204" pitchFamily="50" charset="-128"/>
                <a:ea typeface="Meiryo UI" panose="020B0604030504040204" pitchFamily="50" charset="-128"/>
              </a:rPr>
              <a:t>資金面等での支援</a:t>
            </a:r>
            <a:r>
              <a:rPr lang="ja-JP" altLang="en-US" sz="1600" dirty="0">
                <a:latin typeface="Meiryo UI" panose="020B0604030504040204" pitchFamily="50" charset="-128"/>
                <a:ea typeface="Meiryo UI" panose="020B0604030504040204" pitchFamily="50" charset="-128"/>
              </a:rPr>
              <a:t>（税制等）</a:t>
            </a:r>
          </a:p>
          <a:p>
            <a:pPr>
              <a:spcBef>
                <a:spcPts val="600"/>
              </a:spcBef>
            </a:pPr>
            <a:r>
              <a:rPr lang="ja-JP" altLang="en-US" sz="1600" dirty="0" smtClean="0">
                <a:latin typeface="Meiryo UI" panose="020B0604030504040204" pitchFamily="50" charset="-128"/>
                <a:ea typeface="Meiryo UI" panose="020B0604030504040204" pitchFamily="50" charset="-128"/>
              </a:rPr>
              <a:t>○ 企業</a:t>
            </a:r>
            <a:r>
              <a:rPr lang="ja-JP" altLang="en-US" sz="1600" dirty="0">
                <a:latin typeface="Meiryo UI" panose="020B0604030504040204" pitchFamily="50" charset="-128"/>
                <a:ea typeface="Meiryo UI" panose="020B0604030504040204" pitchFamily="50" charset="-128"/>
              </a:rPr>
              <a:t>等への</a:t>
            </a:r>
            <a:r>
              <a:rPr lang="ja-JP" altLang="en-US" sz="1600" b="1" u="sng" dirty="0">
                <a:latin typeface="Meiryo UI" panose="020B0604030504040204" pitchFamily="50" charset="-128"/>
                <a:ea typeface="Meiryo UI" panose="020B0604030504040204" pitchFamily="50" charset="-128"/>
              </a:rPr>
              <a:t>平時からの機能分散促進の啓発</a:t>
            </a:r>
          </a:p>
        </p:txBody>
      </p:sp>
      <p:sp>
        <p:nvSpPr>
          <p:cNvPr id="5" name="正方形/長方形 4"/>
          <p:cNvSpPr/>
          <p:nvPr/>
        </p:nvSpPr>
        <p:spPr>
          <a:xfrm>
            <a:off x="266612" y="320786"/>
            <a:ext cx="1412641"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600" b="1" dirty="0">
                <a:solidFill>
                  <a:schemeClr val="bg1"/>
                </a:solidFill>
                <a:latin typeface="Meiryo UI" panose="020B0604030504040204" pitchFamily="50" charset="-128"/>
                <a:ea typeface="Meiryo UI" panose="020B0604030504040204" pitchFamily="50" charset="-128"/>
              </a:rPr>
              <a:t>経済</a:t>
            </a:r>
            <a:r>
              <a:rPr lang="ja-JP" altLang="en-US" sz="1600" b="1" dirty="0" smtClean="0">
                <a:solidFill>
                  <a:schemeClr val="bg1"/>
                </a:solidFill>
                <a:latin typeface="Meiryo UI" panose="020B0604030504040204" pitchFamily="50" charset="-128"/>
                <a:ea typeface="Meiryo UI" panose="020B0604030504040204" pitchFamily="50" charset="-128"/>
              </a:rPr>
              <a:t>分野</a:t>
            </a:r>
            <a:endParaRPr lang="ja-JP" altLang="en-US"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80924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84297" y="553792"/>
            <a:ext cx="8568000" cy="5760000"/>
          </a:xfrm>
          <a:prstGeom prst="rect">
            <a:avLst/>
          </a:prstGeom>
          <a:noFill/>
          <a:ln w="635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800"/>
              </a:spcBef>
            </a:pP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はじめに</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800"/>
              </a:spcBef>
              <a:buFont typeface="Wingdings" panose="05000000000000000000" pitchFamily="2" charset="2"/>
              <a:buChar char="Ø"/>
            </a:pPr>
            <a:endParaRPr lang="en-US" altLang="ja-JP" sz="1000"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800"/>
              </a:spcBef>
              <a:buFont typeface="Wingdings" panose="05000000000000000000" pitchFamily="2" charset="2"/>
              <a:buChar char="Ø"/>
            </a:pPr>
            <a:r>
              <a:rPr lang="ja-JP" altLang="ja-JP" sz="1600" dirty="0" smtClean="0">
                <a:solidFill>
                  <a:schemeClr val="tx1"/>
                </a:solidFill>
                <a:latin typeface="Meiryo UI" panose="020B0604030504040204" pitchFamily="50" charset="-128"/>
                <a:ea typeface="Meiryo UI" panose="020B0604030504040204" pitchFamily="50" charset="-128"/>
              </a:rPr>
              <a:t>わが国</a:t>
            </a:r>
            <a:r>
              <a:rPr lang="ja-JP" altLang="ja-JP" sz="1600" dirty="0">
                <a:solidFill>
                  <a:schemeClr val="tx1"/>
                </a:solidFill>
                <a:latin typeface="Meiryo UI" panose="020B0604030504040204" pitchFamily="50" charset="-128"/>
                <a:ea typeface="Meiryo UI" panose="020B0604030504040204" pitchFamily="50" charset="-128"/>
              </a:rPr>
              <a:t>で</a:t>
            </a:r>
            <a:r>
              <a:rPr lang="ja-JP" altLang="ja-JP" sz="1600" dirty="0" smtClean="0">
                <a:solidFill>
                  <a:schemeClr val="tx1"/>
                </a:solidFill>
                <a:latin typeface="Meiryo UI" panose="020B0604030504040204" pitchFamily="50" charset="-128"/>
                <a:ea typeface="Meiryo UI" panose="020B0604030504040204" pitchFamily="50" charset="-128"/>
              </a:rPr>
              <a:t>は政治・行政・経済などの</a:t>
            </a:r>
            <a:r>
              <a:rPr lang="ja-JP" altLang="en-US" sz="1600" dirty="0" smtClean="0">
                <a:solidFill>
                  <a:schemeClr val="tx1"/>
                </a:solidFill>
                <a:latin typeface="Meiryo UI" panose="020B0604030504040204" pitchFamily="50" charset="-128"/>
                <a:ea typeface="Meiryo UI" panose="020B0604030504040204" pitchFamily="50" charset="-128"/>
              </a:rPr>
              <a:t>首都中枢</a:t>
            </a:r>
            <a:r>
              <a:rPr lang="ja-JP" altLang="ja-JP" sz="1600" dirty="0" smtClean="0">
                <a:solidFill>
                  <a:schemeClr val="tx1"/>
                </a:solidFill>
                <a:latin typeface="Meiryo UI" panose="020B0604030504040204" pitchFamily="50" charset="-128"/>
                <a:ea typeface="Meiryo UI" panose="020B0604030504040204" pitchFamily="50" charset="-128"/>
              </a:rPr>
              <a:t>機能</a:t>
            </a:r>
            <a:r>
              <a:rPr lang="ja-JP" altLang="en-US" sz="1600" dirty="0" smtClean="0">
                <a:solidFill>
                  <a:schemeClr val="tx1"/>
                </a:solidFill>
                <a:latin typeface="Meiryo UI" panose="020B0604030504040204" pitchFamily="50" charset="-128"/>
                <a:ea typeface="Meiryo UI" panose="020B0604030504040204" pitchFamily="50" charset="-128"/>
              </a:rPr>
              <a:t>が東京</a:t>
            </a:r>
            <a:r>
              <a:rPr lang="ja-JP" altLang="ja-JP" sz="1600" dirty="0" smtClean="0">
                <a:solidFill>
                  <a:schemeClr val="tx1"/>
                </a:solidFill>
                <a:latin typeface="Meiryo UI" panose="020B0604030504040204" pitchFamily="50" charset="-128"/>
                <a:ea typeface="Meiryo UI" panose="020B0604030504040204" pitchFamily="50" charset="-128"/>
              </a:rPr>
              <a:t>に</a:t>
            </a:r>
            <a:r>
              <a:rPr lang="ja-JP" altLang="ja-JP" sz="1600" dirty="0">
                <a:solidFill>
                  <a:schemeClr val="tx1"/>
                </a:solidFill>
                <a:latin typeface="Meiryo UI" panose="020B0604030504040204" pitchFamily="50" charset="-128"/>
                <a:ea typeface="Meiryo UI" panose="020B0604030504040204" pitchFamily="50" charset="-128"/>
              </a:rPr>
              <a:t>集積</a:t>
            </a:r>
            <a:r>
              <a:rPr lang="ja-JP" altLang="ja-JP" sz="1600" dirty="0" smtClean="0">
                <a:solidFill>
                  <a:schemeClr val="tx1"/>
                </a:solidFill>
                <a:latin typeface="Meiryo UI" panose="020B0604030504040204" pitchFamily="50" charset="-128"/>
                <a:ea typeface="Meiryo UI" panose="020B0604030504040204" pitchFamily="50" charset="-128"/>
              </a:rPr>
              <a:t>して</a:t>
            </a:r>
            <a:r>
              <a:rPr lang="ja-JP" altLang="en-US" sz="1600" dirty="0" smtClean="0">
                <a:solidFill>
                  <a:schemeClr val="tx1"/>
                </a:solidFill>
                <a:latin typeface="Meiryo UI" panose="020B0604030504040204" pitchFamily="50" charset="-128"/>
                <a:ea typeface="Meiryo UI" panose="020B0604030504040204" pitchFamily="50" charset="-128"/>
              </a:rPr>
              <a:t>いる。首都直下地震</a:t>
            </a:r>
            <a:r>
              <a:rPr lang="ja-JP" altLang="ja-JP" sz="1600" dirty="0" smtClean="0">
                <a:solidFill>
                  <a:schemeClr val="tx1"/>
                </a:solidFill>
                <a:latin typeface="Meiryo UI" panose="020B0604030504040204" pitchFamily="50" charset="-128"/>
                <a:ea typeface="Meiryo UI" panose="020B0604030504040204" pitchFamily="50" charset="-128"/>
              </a:rPr>
              <a:t>など</a:t>
            </a:r>
            <a:r>
              <a:rPr lang="ja-JP" altLang="en-US" sz="1600" dirty="0" smtClean="0">
                <a:solidFill>
                  <a:schemeClr val="tx1"/>
                </a:solidFill>
                <a:latin typeface="Meiryo UI" panose="020B0604030504040204" pitchFamily="50" charset="-128"/>
                <a:ea typeface="Meiryo UI" panose="020B0604030504040204" pitchFamily="50" charset="-128"/>
              </a:rPr>
              <a:t>の大規模自然災害、さらに原子力災害やテロ等も含めたあらゆるリスクが首都圏には重大な脅威となっており、</a:t>
            </a:r>
            <a:r>
              <a:rPr lang="ja-JP" altLang="en-US" sz="1600" b="1" u="sng" dirty="0" smtClean="0">
                <a:solidFill>
                  <a:schemeClr val="tx1"/>
                </a:solidFill>
                <a:latin typeface="Meiryo UI" panose="020B0604030504040204" pitchFamily="50" charset="-128"/>
                <a:ea typeface="Meiryo UI" panose="020B0604030504040204" pitchFamily="50" charset="-128"/>
              </a:rPr>
              <a:t>ひとたび首都圏に</a:t>
            </a:r>
            <a:r>
              <a:rPr lang="ja-JP" altLang="ja-JP" sz="1600" b="1" u="sng" dirty="0" smtClean="0">
                <a:solidFill>
                  <a:schemeClr val="tx1"/>
                </a:solidFill>
                <a:latin typeface="Meiryo UI" panose="020B0604030504040204" pitchFamily="50" charset="-128"/>
                <a:ea typeface="Meiryo UI" panose="020B0604030504040204" pitchFamily="50" charset="-128"/>
              </a:rPr>
              <a:t>大災害</a:t>
            </a:r>
            <a:r>
              <a:rPr lang="ja-JP" altLang="ja-JP" sz="1600" b="1" u="sng" dirty="0">
                <a:solidFill>
                  <a:schemeClr val="tx1"/>
                </a:solidFill>
                <a:latin typeface="Meiryo UI" panose="020B0604030504040204" pitchFamily="50" charset="-128"/>
                <a:ea typeface="Meiryo UI" panose="020B0604030504040204" pitchFamily="50" charset="-128"/>
              </a:rPr>
              <a:t>が</a:t>
            </a:r>
            <a:r>
              <a:rPr lang="ja-JP" altLang="ja-JP" sz="1600" b="1" u="sng" dirty="0" smtClean="0">
                <a:solidFill>
                  <a:schemeClr val="tx1"/>
                </a:solidFill>
                <a:latin typeface="Meiryo UI" panose="020B0604030504040204" pitchFamily="50" charset="-128"/>
                <a:ea typeface="Meiryo UI" panose="020B0604030504040204" pitchFamily="50" charset="-128"/>
              </a:rPr>
              <a:t>発生</a:t>
            </a:r>
            <a:r>
              <a:rPr lang="ja-JP" altLang="en-US" sz="1600" b="1" u="sng" dirty="0" smtClean="0">
                <a:solidFill>
                  <a:schemeClr val="tx1"/>
                </a:solidFill>
                <a:latin typeface="Meiryo UI" panose="020B0604030504040204" pitchFamily="50" charset="-128"/>
                <a:ea typeface="Meiryo UI" panose="020B0604030504040204" pitchFamily="50" charset="-128"/>
              </a:rPr>
              <a:t>して中枢機能が麻痺すれば</a:t>
            </a:r>
            <a:r>
              <a:rPr lang="ja-JP" altLang="ja-JP" sz="1600" b="1" u="sng" dirty="0" smtClean="0">
                <a:solidFill>
                  <a:schemeClr val="tx1"/>
                </a:solidFill>
                <a:latin typeface="Meiryo UI" panose="020B0604030504040204" pitchFamily="50" charset="-128"/>
                <a:ea typeface="Meiryo UI" panose="020B0604030504040204" pitchFamily="50" charset="-128"/>
              </a:rPr>
              <a:t>、</a:t>
            </a:r>
            <a:r>
              <a:rPr lang="ja-JP" altLang="en-US" sz="1600" b="1" u="sng" dirty="0">
                <a:solidFill>
                  <a:schemeClr val="tx1"/>
                </a:solidFill>
                <a:latin typeface="Meiryo UI" panose="020B0604030504040204" pitchFamily="50" charset="-128"/>
                <a:ea typeface="Meiryo UI" panose="020B0604030504040204" pitchFamily="50" charset="-128"/>
              </a:rPr>
              <a:t>国</a:t>
            </a:r>
            <a:r>
              <a:rPr lang="ja-JP" altLang="ja-JP" sz="1600" b="1" u="sng" dirty="0" smtClean="0">
                <a:solidFill>
                  <a:schemeClr val="tx1"/>
                </a:solidFill>
                <a:latin typeface="Meiryo UI" panose="020B0604030504040204" pitchFamily="50" charset="-128"/>
                <a:ea typeface="Meiryo UI" panose="020B0604030504040204" pitchFamily="50" charset="-128"/>
              </a:rPr>
              <a:t>全体</a:t>
            </a:r>
            <a:r>
              <a:rPr lang="ja-JP" altLang="ja-JP" sz="1600" b="1" u="sng" dirty="0">
                <a:solidFill>
                  <a:schemeClr val="tx1"/>
                </a:solidFill>
                <a:latin typeface="Meiryo UI" panose="020B0604030504040204" pitchFamily="50" charset="-128"/>
                <a:ea typeface="Meiryo UI" panose="020B0604030504040204" pitchFamily="50" charset="-128"/>
              </a:rPr>
              <a:t>が機能不全に陥る</a:t>
            </a:r>
            <a:r>
              <a:rPr lang="ja-JP" altLang="ja-JP" sz="1600" b="1" u="sng" dirty="0" smtClean="0">
                <a:solidFill>
                  <a:schemeClr val="tx1"/>
                </a:solidFill>
                <a:latin typeface="Meiryo UI" panose="020B0604030504040204" pitchFamily="50" charset="-128"/>
                <a:ea typeface="Meiryo UI" panose="020B0604030504040204" pitchFamily="50" charset="-128"/>
              </a:rPr>
              <a:t>危険性</a:t>
            </a:r>
            <a:r>
              <a:rPr lang="ja-JP" altLang="en-US" sz="1600" dirty="0" smtClean="0">
                <a:solidFill>
                  <a:schemeClr val="tx1"/>
                </a:solidFill>
                <a:latin typeface="Meiryo UI" panose="020B0604030504040204" pitchFamily="50" charset="-128"/>
                <a:ea typeface="Meiryo UI" panose="020B0604030504040204" pitchFamily="50" charset="-128"/>
              </a:rPr>
              <a:t>がある</a:t>
            </a:r>
            <a:r>
              <a:rPr lang="ja-JP" altLang="ja-JP" sz="1600" dirty="0" smtClean="0">
                <a:solidFill>
                  <a:schemeClr val="tx1"/>
                </a:solidFill>
                <a:latin typeface="Meiryo UI" panose="020B0604030504040204" pitchFamily="50" charset="-128"/>
                <a:ea typeface="Meiryo UI" panose="020B0604030504040204" pitchFamily="50" charset="-128"/>
              </a:rPr>
              <a:t>。</a:t>
            </a:r>
            <a:endParaRPr lang="ja-JP" altLang="ja-JP" sz="16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800"/>
              </a:spcBef>
              <a:buFont typeface="Wingdings" panose="05000000000000000000" pitchFamily="2" charset="2"/>
              <a:buChar char="Ø"/>
            </a:pPr>
            <a:r>
              <a:rPr lang="ja-JP" altLang="en-US" sz="1600" dirty="0" smtClean="0">
                <a:solidFill>
                  <a:schemeClr val="tx1"/>
                </a:solidFill>
                <a:latin typeface="Meiryo UI" panose="020B0604030504040204" pitchFamily="50" charset="-128"/>
                <a:ea typeface="Meiryo UI" panose="020B0604030504040204" pitchFamily="50" charset="-128"/>
              </a:rPr>
              <a:t>社会経済活動や</a:t>
            </a:r>
            <a:r>
              <a:rPr lang="ja-JP" altLang="ja-JP" sz="1600" dirty="0" smtClean="0">
                <a:solidFill>
                  <a:schemeClr val="tx1"/>
                </a:solidFill>
                <a:latin typeface="Meiryo UI" panose="020B0604030504040204" pitchFamily="50" charset="-128"/>
                <a:ea typeface="Meiryo UI" panose="020B0604030504040204" pitchFamily="50" charset="-128"/>
              </a:rPr>
              <a:t>国民生活への影響を最小限に抑えるため</a:t>
            </a:r>
            <a:r>
              <a:rPr lang="ja-JP" altLang="en-US" sz="1600" dirty="0" smtClean="0">
                <a:solidFill>
                  <a:schemeClr val="tx1"/>
                </a:solidFill>
                <a:latin typeface="Meiryo UI" panose="020B0604030504040204" pitchFamily="50" charset="-128"/>
                <a:ea typeface="Meiryo UI" panose="020B0604030504040204" pitchFamily="50" charset="-128"/>
              </a:rPr>
              <a:t>には、</a:t>
            </a:r>
            <a:r>
              <a:rPr lang="ja-JP" altLang="ja-JP" sz="1600" dirty="0" smtClean="0">
                <a:solidFill>
                  <a:schemeClr val="tx1"/>
                </a:solidFill>
                <a:latin typeface="Meiryo UI" panose="020B0604030504040204" pitchFamily="50" charset="-128"/>
                <a:ea typeface="Meiryo UI" panose="020B0604030504040204" pitchFamily="50" charset="-128"/>
              </a:rPr>
              <a:t>国土</a:t>
            </a:r>
            <a:r>
              <a:rPr lang="ja-JP" altLang="ja-JP" sz="1600" dirty="0">
                <a:solidFill>
                  <a:schemeClr val="tx1"/>
                </a:solidFill>
                <a:latin typeface="Meiryo UI" panose="020B0604030504040204" pitchFamily="50" charset="-128"/>
                <a:ea typeface="Meiryo UI" panose="020B0604030504040204" pitchFamily="50" charset="-128"/>
              </a:rPr>
              <a:t>の</a:t>
            </a:r>
            <a:r>
              <a:rPr lang="ja-JP" altLang="ja-JP" sz="1600" dirty="0" smtClean="0">
                <a:solidFill>
                  <a:schemeClr val="tx1"/>
                </a:solidFill>
                <a:latin typeface="Meiryo UI" panose="020B0604030504040204" pitchFamily="50" charset="-128"/>
                <a:ea typeface="Meiryo UI" panose="020B0604030504040204" pitchFamily="50" charset="-128"/>
              </a:rPr>
              <a:t>強靭化</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ja-JP" sz="1600" dirty="0" smtClean="0">
                <a:solidFill>
                  <a:schemeClr val="tx1"/>
                </a:solidFill>
                <a:latin typeface="Meiryo UI" panose="020B0604030504040204" pitchFamily="50" charset="-128"/>
                <a:ea typeface="Meiryo UI" panose="020B0604030504040204" pitchFamily="50" charset="-128"/>
              </a:rPr>
              <a:t>分権型</a:t>
            </a:r>
            <a:r>
              <a:rPr lang="ja-JP" altLang="ja-JP" sz="1600" dirty="0">
                <a:solidFill>
                  <a:schemeClr val="tx1"/>
                </a:solidFill>
                <a:latin typeface="Meiryo UI" panose="020B0604030504040204" pitchFamily="50" charset="-128"/>
                <a:ea typeface="Meiryo UI" panose="020B0604030504040204" pitchFamily="50" charset="-128"/>
              </a:rPr>
              <a:t>の仕組みへの転換が</a:t>
            </a:r>
            <a:r>
              <a:rPr lang="ja-JP" altLang="ja-JP" sz="1600" dirty="0" smtClean="0">
                <a:solidFill>
                  <a:schemeClr val="tx1"/>
                </a:solidFill>
                <a:latin typeface="Meiryo UI" panose="020B0604030504040204" pitchFamily="50" charset="-128"/>
                <a:ea typeface="Meiryo UI" panose="020B0604030504040204" pitchFamily="50" charset="-128"/>
              </a:rPr>
              <a:t>必要</a:t>
            </a:r>
            <a:r>
              <a:rPr lang="ja-JP" altLang="en-US" sz="1600" dirty="0" smtClean="0">
                <a:solidFill>
                  <a:schemeClr val="tx1"/>
                </a:solidFill>
                <a:latin typeface="Meiryo UI" panose="020B0604030504040204" pitchFamily="50" charset="-128"/>
                <a:ea typeface="Meiryo UI" panose="020B0604030504040204" pitchFamily="50" charset="-128"/>
              </a:rPr>
              <a:t>であり、</a:t>
            </a:r>
            <a:r>
              <a:rPr lang="ja-JP" altLang="ja-JP" sz="1600" b="1" u="sng" dirty="0" smtClean="0">
                <a:solidFill>
                  <a:schemeClr val="tx1"/>
                </a:solidFill>
                <a:latin typeface="Meiryo UI" panose="020B0604030504040204" pitchFamily="50" charset="-128"/>
                <a:ea typeface="Meiryo UI" panose="020B0604030504040204" pitchFamily="50" charset="-128"/>
              </a:rPr>
              <a:t>首都</a:t>
            </a:r>
            <a:r>
              <a:rPr lang="ja-JP" altLang="ja-JP" sz="1600" b="1" u="sng" dirty="0">
                <a:solidFill>
                  <a:schemeClr val="tx1"/>
                </a:solidFill>
                <a:latin typeface="Meiryo UI" panose="020B0604030504040204" pitchFamily="50" charset="-128"/>
                <a:ea typeface="Meiryo UI" panose="020B0604030504040204" pitchFamily="50" charset="-128"/>
              </a:rPr>
              <a:t>機能バックアップ</a:t>
            </a:r>
            <a:r>
              <a:rPr lang="ja-JP" altLang="ja-JP" sz="1600" b="1" u="sng" dirty="0" smtClean="0">
                <a:solidFill>
                  <a:schemeClr val="tx1"/>
                </a:solidFill>
                <a:latin typeface="Meiryo UI" panose="020B0604030504040204" pitchFamily="50" charset="-128"/>
                <a:ea typeface="Meiryo UI" panose="020B0604030504040204" pitchFamily="50" charset="-128"/>
              </a:rPr>
              <a:t>は</a:t>
            </a:r>
            <a:r>
              <a:rPr lang="ja-JP" altLang="en-US" sz="1600" b="1" u="sng" dirty="0" smtClean="0">
                <a:solidFill>
                  <a:schemeClr val="tx1"/>
                </a:solidFill>
                <a:latin typeface="Meiryo UI" panose="020B0604030504040204" pitchFamily="50" charset="-128"/>
                <a:ea typeface="Meiryo UI" panose="020B0604030504040204" pitchFamily="50" charset="-128"/>
              </a:rPr>
              <a:t>早急に判断・解決すべき</a:t>
            </a:r>
            <a:r>
              <a:rPr lang="ja-JP" altLang="ja-JP" sz="1600" b="1" u="sng" dirty="0" smtClean="0">
                <a:solidFill>
                  <a:schemeClr val="tx1"/>
                </a:solidFill>
                <a:latin typeface="Meiryo UI" panose="020B0604030504040204" pitchFamily="50" charset="-128"/>
                <a:ea typeface="Meiryo UI" panose="020B0604030504040204" pitchFamily="50" charset="-128"/>
              </a:rPr>
              <a:t>国家的課題</a:t>
            </a:r>
            <a:r>
              <a:rPr lang="ja-JP" altLang="ja-JP" sz="1600" dirty="0" smtClean="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万一の危機に向けた体制整備は、</a:t>
            </a:r>
            <a:r>
              <a:rPr lang="ja-JP" altLang="ja-JP" sz="1600" dirty="0" smtClean="0">
                <a:solidFill>
                  <a:schemeClr val="tx1"/>
                </a:solidFill>
                <a:latin typeface="Meiryo UI" panose="020B0604030504040204" pitchFamily="50" charset="-128"/>
                <a:ea typeface="Meiryo UI" panose="020B0604030504040204" pitchFamily="50" charset="-128"/>
              </a:rPr>
              <a:t>世界から信頼を得て</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ja-JP" sz="1600" dirty="0" smtClean="0">
                <a:solidFill>
                  <a:schemeClr val="tx1"/>
                </a:solidFill>
                <a:latin typeface="Meiryo UI" panose="020B0604030504040204" pitchFamily="50" charset="-128"/>
                <a:ea typeface="Meiryo UI" panose="020B0604030504040204" pitchFamily="50" charset="-128"/>
              </a:rPr>
              <a:t>投資や交流を加速させる</a:t>
            </a:r>
            <a:r>
              <a:rPr lang="ja-JP" altLang="en-US" sz="1600" dirty="0" smtClean="0">
                <a:solidFill>
                  <a:schemeClr val="tx1"/>
                </a:solidFill>
                <a:latin typeface="Meiryo UI" panose="020B0604030504040204" pitchFamily="50" charset="-128"/>
                <a:ea typeface="Meiryo UI" panose="020B0604030504040204" pitchFamily="50" charset="-128"/>
              </a:rPr>
              <a:t>成長戦略の基盤でもある</a:t>
            </a:r>
            <a:r>
              <a:rPr lang="ja-JP" altLang="ja-JP" sz="1600" dirty="0" smtClean="0">
                <a:solidFill>
                  <a:schemeClr val="tx1"/>
                </a:solidFill>
                <a:latin typeface="Meiryo UI" panose="020B0604030504040204" pitchFamily="50" charset="-128"/>
                <a:ea typeface="Meiryo UI" panose="020B0604030504040204" pitchFamily="50" charset="-128"/>
              </a:rPr>
              <a:t>。</a:t>
            </a:r>
            <a:endParaRPr lang="ja-JP" altLang="ja-JP" sz="16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800"/>
              </a:spcBef>
              <a:buFont typeface="Wingdings" panose="05000000000000000000" pitchFamily="2" charset="2"/>
              <a:buChar char="Ø"/>
            </a:pPr>
            <a:r>
              <a:rPr lang="ja-JP" altLang="en-US" sz="1600" b="1" u="sng" dirty="0" smtClean="0">
                <a:solidFill>
                  <a:schemeClr val="tx1"/>
                </a:solidFill>
                <a:latin typeface="Meiryo UI" panose="020B0604030504040204" pitchFamily="50" charset="-128"/>
                <a:ea typeface="Meiryo UI" panose="020B0604030504040204" pitchFamily="50" charset="-128"/>
              </a:rPr>
              <a:t>大阪・関西はわが国第</a:t>
            </a:r>
            <a:r>
              <a:rPr lang="ja-JP" altLang="en-US" sz="1600" b="1" u="sng" dirty="0">
                <a:solidFill>
                  <a:schemeClr val="tx1"/>
                </a:solidFill>
                <a:latin typeface="Meiryo UI" panose="020B0604030504040204" pitchFamily="50" charset="-128"/>
                <a:ea typeface="Meiryo UI" panose="020B0604030504040204" pitchFamily="50" charset="-128"/>
              </a:rPr>
              <a:t>２</a:t>
            </a:r>
            <a:r>
              <a:rPr lang="ja-JP" altLang="en-US" sz="1600" b="1" u="sng" dirty="0" smtClean="0">
                <a:solidFill>
                  <a:schemeClr val="tx1"/>
                </a:solidFill>
                <a:latin typeface="Meiryo UI" panose="020B0604030504040204" pitchFamily="50" charset="-128"/>
                <a:ea typeface="Meiryo UI" panose="020B0604030504040204" pitchFamily="50" charset="-128"/>
              </a:rPr>
              <a:t>の都市圏</a:t>
            </a:r>
            <a:r>
              <a:rPr lang="ja-JP" altLang="en-US" sz="1600" dirty="0" smtClean="0">
                <a:solidFill>
                  <a:schemeClr val="tx1"/>
                </a:solidFill>
                <a:latin typeface="Meiryo UI" panose="020B0604030504040204" pitchFamily="50" charset="-128"/>
                <a:ea typeface="Meiryo UI" panose="020B0604030504040204" pitchFamily="50" charset="-128"/>
              </a:rPr>
              <a:t>であり、首都圏に次ぐ厚みのあるストックを有し、</a:t>
            </a:r>
            <a:r>
              <a:rPr lang="ja-JP" altLang="en-US" sz="1600" b="1" u="sng" dirty="0" smtClean="0">
                <a:solidFill>
                  <a:schemeClr val="tx1"/>
                </a:solidFill>
                <a:latin typeface="Meiryo UI" panose="020B0604030504040204" pitchFamily="50" charset="-128"/>
                <a:ea typeface="Meiryo UI" panose="020B0604030504040204" pitchFamily="50" charset="-128"/>
              </a:rPr>
              <a:t>首都</a:t>
            </a:r>
            <a:r>
              <a:rPr lang="ja-JP" altLang="en-US" sz="1600" b="1" u="sng" dirty="0">
                <a:solidFill>
                  <a:schemeClr val="tx1"/>
                </a:solidFill>
                <a:latin typeface="Meiryo UI" panose="020B0604030504040204" pitchFamily="50" charset="-128"/>
                <a:ea typeface="Meiryo UI" panose="020B0604030504040204" pitchFamily="50" charset="-128"/>
              </a:rPr>
              <a:t>機能</a:t>
            </a:r>
            <a:r>
              <a:rPr lang="ja-JP" altLang="en-US" sz="1600" b="1" u="sng" dirty="0" smtClean="0">
                <a:solidFill>
                  <a:schemeClr val="tx1"/>
                </a:solidFill>
                <a:latin typeface="Meiryo UI" panose="020B0604030504040204" pitchFamily="50" charset="-128"/>
                <a:ea typeface="Meiryo UI" panose="020B0604030504040204" pitchFamily="50" charset="-128"/>
              </a:rPr>
              <a:t>バックアップエリアと</a:t>
            </a:r>
            <a:r>
              <a:rPr lang="ja-JP" altLang="en-US" sz="1600" b="1" u="sng" dirty="0">
                <a:solidFill>
                  <a:schemeClr val="tx1"/>
                </a:solidFill>
                <a:latin typeface="Meiryo UI" panose="020B0604030504040204" pitchFamily="50" charset="-128"/>
                <a:ea typeface="Meiryo UI" panose="020B0604030504040204" pitchFamily="50" charset="-128"/>
              </a:rPr>
              <a:t>してのポテンシャルは十分</a:t>
            </a:r>
            <a:r>
              <a:rPr lang="ja-JP" altLang="en-US" sz="1600" dirty="0" smtClean="0">
                <a:solidFill>
                  <a:schemeClr val="tx1"/>
                </a:solidFill>
                <a:latin typeface="Meiryo UI" panose="020B0604030504040204" pitchFamily="50" charset="-128"/>
                <a:ea typeface="Meiryo UI" panose="020B0604030504040204" pitchFamily="50" charset="-128"/>
              </a:rPr>
              <a:t>。地理的に東京との同時被災の恐れも少ない。</a:t>
            </a:r>
            <a:endParaRPr lang="ja-JP" altLang="ja-JP" sz="16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1800"/>
              </a:spcBef>
              <a:buFont typeface="Wingdings" panose="05000000000000000000" pitchFamily="2" charset="2"/>
              <a:buChar char="Ø"/>
            </a:pPr>
            <a:r>
              <a:rPr lang="ja-JP" altLang="en-US" sz="1600" dirty="0" smtClean="0">
                <a:solidFill>
                  <a:schemeClr val="tx1"/>
                </a:solidFill>
                <a:latin typeface="Meiryo UI" panose="020B0604030504040204" pitchFamily="50" charset="-128"/>
                <a:ea typeface="Meiryo UI" panose="020B0604030504040204" pitchFamily="50" charset="-128"/>
              </a:rPr>
              <a:t>大阪府</a:t>
            </a:r>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大阪市では「副首都ビジョン（</a:t>
            </a:r>
            <a:r>
              <a:rPr lang="en-US" altLang="ja-JP" sz="1600" dirty="0" smtClean="0">
                <a:solidFill>
                  <a:schemeClr val="tx1"/>
                </a:solidFill>
                <a:latin typeface="Meiryo UI" panose="020B0604030504040204" pitchFamily="50" charset="-128"/>
                <a:ea typeface="Meiryo UI" panose="020B0604030504040204" pitchFamily="50" charset="-128"/>
              </a:rPr>
              <a:t>2017</a:t>
            </a:r>
            <a:r>
              <a:rPr lang="ja-JP" altLang="en-US" sz="1600" dirty="0">
                <a:solidFill>
                  <a:schemeClr val="tx1"/>
                </a:solidFill>
                <a:latin typeface="Meiryo UI" panose="020B0604030504040204" pitchFamily="50" charset="-128"/>
                <a:ea typeface="Meiryo UI" panose="020B0604030504040204" pitchFamily="50" charset="-128"/>
              </a:rPr>
              <a:t>年</a:t>
            </a:r>
            <a:r>
              <a:rPr lang="en-US" altLang="ja-JP" sz="1600" dirty="0">
                <a:solidFill>
                  <a:schemeClr val="tx1"/>
                </a:solidFill>
                <a:latin typeface="Meiryo UI" panose="020B0604030504040204" pitchFamily="50" charset="-128"/>
                <a:ea typeface="Meiryo UI" panose="020B0604030504040204" pitchFamily="50" charset="-128"/>
              </a:rPr>
              <a:t>3</a:t>
            </a:r>
            <a:r>
              <a:rPr lang="ja-JP" altLang="en-US" sz="1600" dirty="0" smtClean="0">
                <a:solidFill>
                  <a:schemeClr val="tx1"/>
                </a:solidFill>
                <a:latin typeface="Meiryo UI" panose="020B0604030504040204" pitchFamily="50" charset="-128"/>
                <a:ea typeface="Meiryo UI" panose="020B0604030504040204" pitchFamily="50" charset="-128"/>
              </a:rPr>
              <a:t>月）」において、副首都・大阪が果たすべき役割のひとつに「首都機能バックアップ」を位置づけ。本報告は、</a:t>
            </a:r>
            <a:r>
              <a:rPr lang="ja-JP" altLang="en-US" sz="1600" b="1" u="sng" dirty="0" smtClean="0">
                <a:solidFill>
                  <a:schemeClr val="tx1"/>
                </a:solidFill>
                <a:latin typeface="Meiryo UI" panose="020B0604030504040204" pitchFamily="50" charset="-128"/>
                <a:ea typeface="Meiryo UI" panose="020B0604030504040204" pitchFamily="50" charset="-128"/>
              </a:rPr>
              <a:t>首都機能</a:t>
            </a:r>
            <a:r>
              <a:rPr lang="ja-JP" altLang="ja-JP" sz="1600" b="1" u="sng" dirty="0" smtClean="0">
                <a:solidFill>
                  <a:schemeClr val="tx1"/>
                </a:solidFill>
                <a:latin typeface="Meiryo UI" panose="020B0604030504040204" pitchFamily="50" charset="-128"/>
                <a:ea typeface="Meiryo UI" panose="020B0604030504040204" pitchFamily="50" charset="-128"/>
              </a:rPr>
              <a:t>バックアップ</a:t>
            </a:r>
            <a:r>
              <a:rPr lang="ja-JP" altLang="en-US" sz="1600" b="1" u="sng" dirty="0" smtClean="0">
                <a:solidFill>
                  <a:schemeClr val="tx1"/>
                </a:solidFill>
                <a:latin typeface="Meiryo UI" panose="020B0604030504040204" pitchFamily="50" charset="-128"/>
                <a:ea typeface="Meiryo UI" panose="020B0604030504040204" pitchFamily="50" charset="-128"/>
              </a:rPr>
              <a:t>の実現に向けた取組みの方向性について</a:t>
            </a:r>
            <a:r>
              <a:rPr lang="ja-JP" altLang="ja-JP" sz="1600" b="1" u="sng" dirty="0" smtClean="0">
                <a:solidFill>
                  <a:schemeClr val="tx1"/>
                </a:solidFill>
                <a:latin typeface="Meiryo UI" panose="020B0604030504040204" pitchFamily="50" charset="-128"/>
                <a:ea typeface="Meiryo UI" panose="020B0604030504040204" pitchFamily="50" charset="-128"/>
              </a:rPr>
              <a:t>基本的</a:t>
            </a:r>
            <a:r>
              <a:rPr lang="ja-JP" altLang="ja-JP" sz="1600" b="1" u="sng" dirty="0">
                <a:solidFill>
                  <a:schemeClr val="tx1"/>
                </a:solidFill>
                <a:latin typeface="Meiryo UI" panose="020B0604030504040204" pitchFamily="50" charset="-128"/>
                <a:ea typeface="Meiryo UI" panose="020B0604030504040204" pitchFamily="50" charset="-128"/>
              </a:rPr>
              <a:t>な</a:t>
            </a:r>
            <a:r>
              <a:rPr lang="ja-JP" altLang="ja-JP" sz="1600" b="1" u="sng" dirty="0" smtClean="0">
                <a:solidFill>
                  <a:schemeClr val="tx1"/>
                </a:solidFill>
                <a:latin typeface="Meiryo UI" panose="020B0604030504040204" pitchFamily="50" charset="-128"/>
                <a:ea typeface="Meiryo UI" panose="020B0604030504040204" pitchFamily="50" charset="-128"/>
              </a:rPr>
              <a:t>考え方</a:t>
            </a:r>
            <a:r>
              <a:rPr lang="ja-JP" altLang="en-US" sz="1600" b="1" u="sng" dirty="0" smtClean="0">
                <a:solidFill>
                  <a:schemeClr val="tx1"/>
                </a:solidFill>
                <a:latin typeface="Meiryo UI" panose="020B0604030504040204" pitchFamily="50" charset="-128"/>
                <a:ea typeface="Meiryo UI" panose="020B0604030504040204" pitchFamily="50" charset="-128"/>
              </a:rPr>
              <a:t>を示したもの</a:t>
            </a:r>
            <a:r>
              <a:rPr lang="ja-JP" altLang="ja-JP" sz="1600" dirty="0" smtClean="0">
                <a:solidFill>
                  <a:schemeClr val="tx1"/>
                </a:solidFill>
                <a:latin typeface="Meiryo UI" panose="020B0604030504040204" pitchFamily="50" charset="-128"/>
                <a:ea typeface="Meiryo UI" panose="020B0604030504040204" pitchFamily="50" charset="-128"/>
              </a:rPr>
              <a:t>で</a:t>
            </a:r>
            <a:r>
              <a:rPr lang="ja-JP" altLang="ja-JP" sz="1600" dirty="0">
                <a:solidFill>
                  <a:schemeClr val="tx1"/>
                </a:solidFill>
                <a:latin typeface="Meiryo UI" panose="020B0604030504040204" pitchFamily="50" charset="-128"/>
                <a:ea typeface="Meiryo UI" panose="020B0604030504040204" pitchFamily="50" charset="-128"/>
              </a:rPr>
              <a:t>ある</a:t>
            </a:r>
            <a:r>
              <a:rPr lang="ja-JP" altLang="ja-JP" sz="1600" dirty="0" smtClean="0">
                <a:solidFill>
                  <a:schemeClr val="tx1"/>
                </a:solidFill>
                <a:latin typeface="Meiryo UI" panose="020B0604030504040204" pitchFamily="50" charset="-128"/>
                <a:ea typeface="Meiryo UI" panose="020B0604030504040204" pitchFamily="50" charset="-128"/>
              </a:rPr>
              <a:t>。</a:t>
            </a:r>
          </a:p>
        </p:txBody>
      </p:sp>
      <p:sp>
        <p:nvSpPr>
          <p:cNvPr id="6" name="スライド番号プレースホルダー 1"/>
          <p:cNvSpPr txBox="1">
            <a:spLocks/>
          </p:cNvSpPr>
          <p:nvPr/>
        </p:nvSpPr>
        <p:spPr>
          <a:xfrm>
            <a:off x="683709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9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14000"/>
              </a:lnSpc>
              <a:spcBef>
                <a:spcPts val="1200"/>
              </a:spcBef>
            </a:pPr>
            <a:r>
              <a:rPr lang="en-US" altLang="ja-JP" sz="1200" b="1" dirty="0">
                <a:latin typeface="Meiryo UI" panose="020B0604030504040204" pitchFamily="50" charset="-128"/>
                <a:ea typeface="Meiryo UI" panose="020B0604030504040204" pitchFamily="50" charset="-128"/>
              </a:rPr>
              <a:t>1</a:t>
            </a:r>
            <a:endParaRPr lang="ja-JP" altLang="en-US" sz="1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09177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40000"/>
          </a:xfrm>
          <a:prstGeom prst="rect">
            <a:avLst/>
          </a:prstGeom>
          <a:gradFill flip="none" rotWithShape="1">
            <a:gsLst>
              <a:gs pos="0">
                <a:schemeClr val="accent1">
                  <a:lumMod val="60000"/>
                  <a:lumOff val="40000"/>
                </a:schemeClr>
              </a:gs>
              <a:gs pos="50000">
                <a:schemeClr val="bg1"/>
              </a:gs>
              <a:gs pos="100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kumimoji="1" lang="ja-JP" altLang="en-US"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これまでの大阪・関西の取組み及び国の動き</a:t>
            </a:r>
            <a:endParaRPr kumimoji="1"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7" name="正方形/長方形 6"/>
          <p:cNvSpPr/>
          <p:nvPr/>
        </p:nvSpPr>
        <p:spPr>
          <a:xfrm>
            <a:off x="242024" y="1133821"/>
            <a:ext cx="4167134" cy="829073"/>
          </a:xfrm>
          <a:prstGeom prst="rect">
            <a:avLst/>
          </a:prstGeom>
        </p:spPr>
        <p:txBody>
          <a:bodyPr wrap="square">
            <a:spAutoFit/>
          </a:bodyPr>
          <a:lstStyle/>
          <a:p>
            <a:pPr marL="285750" indent="-285750" algn="just">
              <a:lnSpc>
                <a:spcPct val="114000"/>
              </a:lnSpc>
              <a:spcBef>
                <a:spcPts val="600"/>
              </a:spcBef>
              <a:spcAft>
                <a:spcPts val="0"/>
              </a:spcAft>
              <a:buFont typeface="Wingdings" panose="05000000000000000000" pitchFamily="2" charset="2"/>
              <a:buChar char="Ø"/>
            </a:pP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首都</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機能を代替できるポテンシャル</a:t>
            </a:r>
            <a:r>
              <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rPr>
              <a:t>を示す</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とともに、国土構造のあり方などに関する国への提案・要望等を行ってきた。</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4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スライド番号プレースホルダー 1"/>
          <p:cNvSpPr>
            <a:spLocks noGrp="1"/>
          </p:cNvSpPr>
          <p:nvPr>
            <p:ph type="sldNum" sz="quarter" idx="12"/>
          </p:nvPr>
        </p:nvSpPr>
        <p:spPr>
          <a:xfrm>
            <a:off x="6837090" y="6356351"/>
            <a:ext cx="2057400" cy="365125"/>
          </a:xfrm>
        </p:spPr>
        <p:txBody>
          <a:bodyPr/>
          <a:lstStyle/>
          <a:p>
            <a:pPr>
              <a:lnSpc>
                <a:spcPct val="114000"/>
              </a:lnSpc>
              <a:spcBef>
                <a:spcPts val="600"/>
              </a:spcBef>
            </a:pPr>
            <a:r>
              <a:rPr lang="en-US" altLang="ja-JP" sz="1200" b="1" dirty="0">
                <a:latin typeface="Meiryo UI" panose="020B0604030504040204" pitchFamily="50" charset="-128"/>
                <a:ea typeface="Meiryo UI" panose="020B0604030504040204" pitchFamily="50" charset="-128"/>
              </a:rPr>
              <a:t>2</a:t>
            </a:r>
            <a:endParaRPr kumimoji="1" lang="ja-JP" altLang="en-US" sz="1200" b="1" dirty="0">
              <a:latin typeface="Meiryo UI" panose="020B0604030504040204" pitchFamily="50" charset="-128"/>
              <a:ea typeface="Meiryo UI" panose="020B0604030504040204" pitchFamily="50" charset="-128"/>
            </a:endParaRPr>
          </a:p>
        </p:txBody>
      </p:sp>
      <p:sp>
        <p:nvSpPr>
          <p:cNvPr id="3" name="正方形/長方形 2"/>
          <p:cNvSpPr/>
          <p:nvPr/>
        </p:nvSpPr>
        <p:spPr>
          <a:xfrm>
            <a:off x="242024" y="2010907"/>
            <a:ext cx="4176000" cy="295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108000" rtlCol="0" anchor="t"/>
          <a:lstStyle/>
          <a:p>
            <a:pPr>
              <a:lnSpc>
                <a:spcPct val="114000"/>
              </a:lnSpc>
              <a:spcBef>
                <a:spcPts val="600"/>
              </a:spcBef>
              <a:spcAft>
                <a:spcPts val="0"/>
              </a:spcAft>
            </a:pPr>
            <a:endParaRPr lang="en-US" altLang="ja-JP" sz="1200" u="sng"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4708485" y="1133821"/>
            <a:ext cx="4176000" cy="829073"/>
          </a:xfrm>
          <a:prstGeom prst="rect">
            <a:avLst/>
          </a:prstGeom>
        </p:spPr>
        <p:txBody>
          <a:bodyPr wrap="square">
            <a:spAutoFit/>
          </a:bodyPr>
          <a:lstStyle/>
          <a:p>
            <a:pPr marL="285750" indent="-285750" algn="just">
              <a:lnSpc>
                <a:spcPct val="114000"/>
              </a:lnSpc>
              <a:spcBef>
                <a:spcPts val="600"/>
              </a:spcBef>
              <a:spcAft>
                <a:spcPts val="0"/>
              </a:spcAft>
              <a:buFont typeface="Wingdings" panose="05000000000000000000" pitchFamily="2" charset="2"/>
              <a:buChar char="Ø"/>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業務継続のための取組みは進められてきているが、首都圏外での代替拠点を想定した具体化の仕組みは確立されていない</a:t>
            </a:r>
            <a:r>
              <a:rPr lang="ja-JP"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 name="正方形/長方形 9"/>
          <p:cNvSpPr/>
          <p:nvPr/>
        </p:nvSpPr>
        <p:spPr>
          <a:xfrm>
            <a:off x="4708485" y="2010907"/>
            <a:ext cx="4176000" cy="295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08000" rIns="72000" bIns="108000" rtlCol="0" anchor="t" anchorCtr="0"/>
          <a:lstStyle/>
          <a:p>
            <a:pPr algn="just">
              <a:lnSpc>
                <a:spcPct val="114000"/>
              </a:lnSpc>
              <a:spcBef>
                <a:spcPts val="600"/>
              </a:spcBef>
              <a:spcAft>
                <a:spcPts val="0"/>
              </a:spcAft>
            </a:pPr>
            <a:endParaRPr lang="en-US" altLang="ja-JP" sz="1400" u="sng"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 name="表 1"/>
          <p:cNvGraphicFramePr>
            <a:graphicFrameLocks noGrp="1"/>
          </p:cNvGraphicFramePr>
          <p:nvPr>
            <p:extLst>
              <p:ext uri="{D42A27DB-BD31-4B8C-83A1-F6EECF244321}">
                <p14:modId xmlns:p14="http://schemas.microsoft.com/office/powerpoint/2010/main" val="1628347103"/>
              </p:ext>
            </p:extLst>
          </p:nvPr>
        </p:nvGraphicFramePr>
        <p:xfrm>
          <a:off x="242024" y="2027044"/>
          <a:ext cx="4167134" cy="2667000"/>
        </p:xfrm>
        <a:graphic>
          <a:graphicData uri="http://schemas.openxmlformats.org/drawingml/2006/table">
            <a:tbl>
              <a:tblPr firstRow="1" bandRow="1">
                <a:tableStyleId>{5C22544A-7EE6-4342-B048-85BDC9FD1C3A}</a:tableStyleId>
              </a:tblPr>
              <a:tblGrid>
                <a:gridCol w="908791"/>
                <a:gridCol w="3258343"/>
              </a:tblGrid>
              <a:tr h="273878">
                <a:tc gridSpan="2">
                  <a:txBody>
                    <a:bodyPr/>
                    <a:lstStyle/>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＜主な動き＞</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kumimoji="1" lang="ja-JP" altLang="en-US" dirty="0"/>
                    </a:p>
                  </a:txBody>
                  <a:tcPr>
                    <a:noFill/>
                  </a:tcPr>
                </a:tc>
              </a:tr>
              <a:tr h="273878">
                <a:tc>
                  <a:txBody>
                    <a:bodyPr/>
                    <a:lstStyle/>
                    <a:p>
                      <a:pPr>
                        <a:lnSpc>
                          <a:spcPct val="125000"/>
                        </a:lnSpc>
                      </a:pPr>
                      <a:r>
                        <a:rPr lang="en-US"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H20.3</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25000"/>
                        </a:lnSpc>
                        <a:spcBef>
                          <a:spcPts val="0"/>
                        </a:spcBef>
                        <a:spcAft>
                          <a:spcPts val="0"/>
                        </a:spcAft>
                        <a:buClrTx/>
                        <a:buSzTx/>
                        <a:buFontTx/>
                        <a:buNone/>
                        <a:tabLst/>
                        <a:defRPr/>
                      </a:pPr>
                      <a:r>
                        <a:rPr lang="ja-JP"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首都機能代替エリア構想検討調査報告書</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京都府・大阪府・兵庫県</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22217">
                <a:tc>
                  <a:txBody>
                    <a:bodyPr/>
                    <a:lstStyle/>
                    <a:p>
                      <a:pPr>
                        <a:lnSpc>
                          <a:spcPct val="125000"/>
                        </a:lnSpc>
                      </a:pPr>
                      <a:r>
                        <a:rPr lang="en-US"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H24</a:t>
                      </a:r>
                      <a:r>
                        <a:rPr lang="ja-JP"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年度</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ct val="125000"/>
                        </a:lnSpc>
                      </a:pPr>
                      <a:r>
                        <a:rPr lang="ja-JP"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首都中枢機能バックアップに関する調査</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関西広域連合、関西経済連合会ほか</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73878">
                <a:tc>
                  <a:txBody>
                    <a:bodyPr/>
                    <a:lstStyle/>
                    <a:p>
                      <a:pPr>
                        <a:lnSpc>
                          <a:spcPct val="125000"/>
                        </a:lnSpc>
                      </a:pPr>
                      <a:r>
                        <a:rPr lang="en-US"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H26.2</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25000"/>
                        </a:lnSpc>
                        <a:spcBef>
                          <a:spcPts val="0"/>
                        </a:spcBef>
                        <a:spcAft>
                          <a:spcPts val="0"/>
                        </a:spcAft>
                        <a:buClrTx/>
                        <a:buSzTx/>
                        <a:buFontTx/>
                        <a:buNone/>
                        <a:tabLst/>
                        <a:defRPr/>
                      </a:pPr>
                      <a:r>
                        <a:rPr lang="ja-JP"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強靭な国土構造の実現に向けた提言</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関西経済連合会</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3821">
                <a:tc>
                  <a:txBody>
                    <a:bodyPr/>
                    <a:lstStyle/>
                    <a:p>
                      <a:pPr>
                        <a:lnSpc>
                          <a:spcPct val="125000"/>
                        </a:lnSpc>
                      </a:pPr>
                      <a:r>
                        <a:rPr lang="en-US"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H29.7</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25000"/>
                        </a:lnSpc>
                        <a:spcBef>
                          <a:spcPts val="0"/>
                        </a:spcBef>
                        <a:spcAft>
                          <a:spcPts val="0"/>
                        </a:spcAft>
                        <a:buClrTx/>
                        <a:buSzTx/>
                        <a:buFontTx/>
                        <a:buNone/>
                        <a:tabLst/>
                        <a:defRPr/>
                      </a:pPr>
                      <a:r>
                        <a:rPr lang="ja-JP"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我が国の防災・減災体制のあり方に係る検討報告書</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我が国の防災・減災体制のあり方に関する懇話会</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関西広域連合</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u="sng"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481812815"/>
              </p:ext>
            </p:extLst>
          </p:nvPr>
        </p:nvGraphicFramePr>
        <p:xfrm>
          <a:off x="4708485" y="2027044"/>
          <a:ext cx="4194871" cy="2779667"/>
        </p:xfrm>
        <a:graphic>
          <a:graphicData uri="http://schemas.openxmlformats.org/drawingml/2006/table">
            <a:tbl>
              <a:tblPr firstRow="1" bandRow="1">
                <a:tableStyleId>{5C22544A-7EE6-4342-B048-85BDC9FD1C3A}</a:tableStyleId>
              </a:tblPr>
              <a:tblGrid>
                <a:gridCol w="914840"/>
                <a:gridCol w="3280031"/>
              </a:tblGrid>
              <a:tr h="273878">
                <a:tc gridSpan="2">
                  <a:txBody>
                    <a:bodyPr/>
                    <a:lstStyle/>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＜主な動き＞</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kumimoji="1" lang="ja-JP" altLang="en-US" dirty="0"/>
                    </a:p>
                  </a:txBody>
                  <a:tcPr>
                    <a:noFill/>
                  </a:tcPr>
                </a:tc>
              </a:tr>
              <a:tr h="273878">
                <a:tc>
                  <a:txBody>
                    <a:bodyPr/>
                    <a:lstStyle/>
                    <a:p>
                      <a:pPr>
                        <a:lnSpc>
                          <a:spcPct val="125000"/>
                        </a:lnSpc>
                      </a:pPr>
                      <a:r>
                        <a:rPr lang="en-US"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H25.3</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政府中枢機能の代替拠点に係る基礎的調査業務報告書</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（内閣府）</a:t>
                      </a:r>
                      <a:endParaRPr lang="ja-JP"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22217">
                <a:tc>
                  <a:txBody>
                    <a:bodyPr/>
                    <a:lstStyle/>
                    <a:p>
                      <a:pPr>
                        <a:lnSpc>
                          <a:spcPct val="125000"/>
                        </a:lnSpc>
                      </a:pPr>
                      <a:r>
                        <a:rPr lang="en-US" altLang="zh-TW"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H25.12</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ct val="125000"/>
                        </a:lnSpc>
                        <a:spcAft>
                          <a:spcPts val="0"/>
                        </a:spcAft>
                      </a:pPr>
                      <a:r>
                        <a:rPr lang="zh-TW"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首都直下地震対策特別措置法</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73878">
                <a:tc>
                  <a:txBody>
                    <a:bodyPr/>
                    <a:lstStyle/>
                    <a:p>
                      <a:pPr>
                        <a:lnSpc>
                          <a:spcPct val="125000"/>
                        </a:lnSpc>
                      </a:pPr>
                      <a:r>
                        <a:rPr lang="en-US" altLang="zh-TW"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H26.3</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just">
                        <a:lnSpc>
                          <a:spcPct val="125000"/>
                        </a:lnSpc>
                        <a:spcAft>
                          <a:spcPts val="0"/>
                        </a:spcAft>
                      </a:pPr>
                      <a:r>
                        <a:rPr lang="zh-TW"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政府業務継続計画（首都直下地震対策）</a:t>
                      </a:r>
                      <a:endParaRPr lang="en-US" altLang="zh-TW"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（閣議決定）</a:t>
                      </a:r>
                      <a:endParaRPr lang="en-US"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11480">
                <a:tc>
                  <a:txBody>
                    <a:bodyPr/>
                    <a:lstStyle/>
                    <a:p>
                      <a:pPr>
                        <a:lnSpc>
                          <a:spcPct val="125000"/>
                        </a:lnSpc>
                      </a:pPr>
                      <a:r>
                        <a:rPr lang="en-US" altLang="zh-TW"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H27.3</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ct val="125000"/>
                        </a:lnSpc>
                        <a:spcAft>
                          <a:spcPts val="0"/>
                        </a:spcAft>
                      </a:pPr>
                      <a:r>
                        <a:rPr lang="zh-TW"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首都直下地震緊急対策推進基本計画</a:t>
                      </a:r>
                      <a:endParaRPr lang="en-US" altLang="zh-TW"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685800" rtl="0" eaLnBrk="1" fontAlgn="auto" latinLnBrk="0" hangingPunct="1">
                        <a:lnSpc>
                          <a:spcPct val="1250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（閣議決定）</a:t>
                      </a:r>
                      <a:endParaRPr lang="en-US" altLang="ja-JP" sz="1100" u="sng"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11480">
                <a:tc>
                  <a:txBody>
                    <a:bodyPr/>
                    <a:lstStyle/>
                    <a:p>
                      <a:pPr>
                        <a:lnSpc>
                          <a:spcPct val="125000"/>
                        </a:lnSpc>
                      </a:pPr>
                      <a:r>
                        <a:rPr lang="en-US" altLang="ja-JP" sz="12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H28.4</a:t>
                      </a:r>
                      <a:endParaRPr kumimoji="1" lang="ja-JP" altLang="en-US" sz="1200" b="0"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ct val="125000"/>
                        </a:lnSpc>
                      </a:pPr>
                      <a:r>
                        <a:rPr lang="ja-JP"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中央省庁業務継続ガイドライン 第</a:t>
                      </a:r>
                      <a:r>
                        <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版</a:t>
                      </a:r>
                      <a:endParaRPr lang="en-US" altLang="ja-JP" sz="1200" b="1"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a:lnSpc>
                          <a:spcPct val="125000"/>
                        </a:lnSpc>
                      </a:pPr>
                      <a:r>
                        <a:rPr lang="ja-JP" altLang="en-US" sz="1100" b="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内閣府）</a:t>
                      </a:r>
                      <a:endParaRPr lang="en-US" altLang="ja-JP" sz="1200" u="sng"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13" name="正方形/長方形 12"/>
          <p:cNvSpPr/>
          <p:nvPr/>
        </p:nvSpPr>
        <p:spPr>
          <a:xfrm>
            <a:off x="424042" y="5254518"/>
            <a:ext cx="8307834" cy="1044000"/>
          </a:xfrm>
          <a:prstGeom prst="rect">
            <a:avLst/>
          </a:prstGeom>
          <a:ln w="3175">
            <a:solidFill>
              <a:schemeClr val="tx1"/>
            </a:solidFill>
            <a:prstDash val="sysDot"/>
          </a:ln>
        </p:spPr>
        <p:txBody>
          <a:bodyPr wrap="square" anchor="ctr" anchorCtr="0">
            <a:spAutoFit/>
          </a:bodyPr>
          <a:lstStyle/>
          <a:p>
            <a:pPr algn="just">
              <a:lnSpc>
                <a:spcPct val="114000"/>
              </a:lnSpc>
              <a:spcBef>
                <a:spcPts val="600"/>
              </a:spcBef>
              <a:spcAft>
                <a:spcPts val="0"/>
              </a:spcAft>
            </a:pPr>
            <a:r>
              <a:rPr lang="en-US" altLang="ja-JP" sz="1200" b="1"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政府の首都圏外での代替拠点の検討について</a:t>
            </a:r>
            <a:r>
              <a:rPr lang="en-US" altLang="ja-JP"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p>
          <a:p>
            <a:pPr algn="just">
              <a:lnSpc>
                <a:spcPct val="114000"/>
              </a:lnSpc>
              <a:spcBef>
                <a:spcPts val="600"/>
              </a:spcBef>
              <a:spcAft>
                <a:spcPts val="0"/>
              </a:spcAft>
            </a:pPr>
            <a:r>
              <a:rPr lang="ja-JP" altLang="en-US" sz="1200" b="1" u="sng" kern="100" dirty="0" smtClean="0">
                <a:latin typeface="Meiryo UI" panose="020B0604030504040204" pitchFamily="50" charset="-128"/>
                <a:ea typeface="Meiryo UI" panose="020B0604030504040204" pitchFamily="50" charset="-128"/>
                <a:cs typeface="Times New Roman" panose="02020603050405020304" pitchFamily="18" charset="0"/>
              </a:rPr>
              <a:t>政府業務継続計画（</a:t>
            </a:r>
            <a:r>
              <a:rPr lang="en-US" altLang="ja-JP" sz="1200" b="1" u="sng" kern="100" dirty="0" smtClean="0">
                <a:latin typeface="Meiryo UI" panose="020B0604030504040204" pitchFamily="50" charset="-128"/>
                <a:ea typeface="Meiryo UI" panose="020B0604030504040204" pitchFamily="50" charset="-128"/>
                <a:cs typeface="Times New Roman" panose="02020603050405020304" pitchFamily="18" charset="0"/>
              </a:rPr>
              <a:t>H26.3</a:t>
            </a:r>
            <a:r>
              <a:rPr lang="ja-JP" altLang="en-US" sz="1200" b="1" u="sng" kern="100" dirty="0" smtClean="0">
                <a:latin typeface="Meiryo UI" panose="020B0604030504040204" pitchFamily="50" charset="-128"/>
                <a:ea typeface="Meiryo UI" panose="020B0604030504040204" pitchFamily="50" charset="-128"/>
                <a:cs typeface="Times New Roman" panose="02020603050405020304" pitchFamily="18" charset="0"/>
              </a:rPr>
              <a:t>閣議決定）において今後の検討課題</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となっており、大規模地震に係る現地対策本部の設置予定箇所、各府省等の地方支分部局が集積する都市（大阪市を含む全国</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6</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都市）等</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代替拠点と成り得る地域を対象に具体的なオペレーションを検討することとされている。ただし、首都圏外での代替拠点を想定した</a:t>
            </a:r>
            <a:r>
              <a:rPr lang="ja-JP" altLang="en-US" sz="1200" b="1" u="sng" kern="100" dirty="0" smtClean="0">
                <a:effectLst/>
                <a:latin typeface="Meiryo UI" panose="020B0604030504040204" pitchFamily="50" charset="-128"/>
                <a:ea typeface="Meiryo UI" panose="020B0604030504040204" pitchFamily="50" charset="-128"/>
                <a:cs typeface="Times New Roman" panose="02020603050405020304" pitchFamily="18" charset="0"/>
              </a:rPr>
              <a:t>具体化の仕組みやそのオペレーションは未だ確立されていない</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正方形/長方形 13"/>
          <p:cNvSpPr/>
          <p:nvPr/>
        </p:nvSpPr>
        <p:spPr>
          <a:xfrm>
            <a:off x="252386" y="711798"/>
            <a:ext cx="1988538"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lang="ja-JP" altLang="en-US" sz="1600" b="1" dirty="0">
                <a:solidFill>
                  <a:schemeClr val="bg1"/>
                </a:solidFill>
                <a:latin typeface="Meiryo UI" panose="020B0604030504040204" pitchFamily="50" charset="-128"/>
                <a:ea typeface="Meiryo UI" panose="020B0604030504040204" pitchFamily="50" charset="-128"/>
              </a:rPr>
              <a:t>大阪・関西の取組み</a:t>
            </a:r>
          </a:p>
        </p:txBody>
      </p:sp>
      <p:sp>
        <p:nvSpPr>
          <p:cNvPr id="15" name="正方形/長方形 14"/>
          <p:cNvSpPr/>
          <p:nvPr/>
        </p:nvSpPr>
        <p:spPr>
          <a:xfrm>
            <a:off x="4703840" y="714070"/>
            <a:ext cx="1301176"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lang="ja-JP" altLang="en-US" sz="1600" b="1">
                <a:solidFill>
                  <a:schemeClr val="bg1"/>
                </a:solidFill>
                <a:latin typeface="Meiryo UI" panose="020B0604030504040204" pitchFamily="50" charset="-128"/>
                <a:ea typeface="Meiryo UI" panose="020B0604030504040204" pitchFamily="50" charset="-128"/>
              </a:rPr>
              <a:t>国の動き</a:t>
            </a:r>
            <a:endParaRPr lang="ja-JP" altLang="en-US"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67822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38836" y="2054872"/>
            <a:ext cx="8666328" cy="4219040"/>
          </a:xfrm>
          <a:prstGeom prst="rect">
            <a:avLst/>
          </a:prstGeom>
        </p:spPr>
        <p:txBody>
          <a:bodyPr wrap="square">
            <a:spAutoFit/>
          </a:bodyPr>
          <a:lstStyle/>
          <a:p>
            <a:pPr marL="285750" indent="-285750">
              <a:lnSpc>
                <a:spcPct val="114000"/>
              </a:lnSpc>
              <a:spcBef>
                <a:spcPts val="600"/>
              </a:spcBef>
              <a:buFont typeface="Wingdings" panose="05000000000000000000" pitchFamily="2" charset="2"/>
              <a:buChar char="Ø"/>
            </a:pPr>
            <a:endParaRPr lang="en-US" altLang="ja-JP" sz="3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400" dirty="0" smtClean="0">
              <a:latin typeface="Meiryo UI" panose="020B0604030504040204" pitchFamily="50" charset="-128"/>
              <a:ea typeface="Meiryo UI" panose="020B0604030504040204" pitchFamily="50" charset="-128"/>
            </a:endParaRPr>
          </a:p>
          <a:p>
            <a:pPr marL="177800" indent="-177800">
              <a:lnSpc>
                <a:spcPct val="114000"/>
              </a:lnSpc>
              <a:spcBef>
                <a:spcPts val="600"/>
              </a:spcBef>
            </a:pPr>
            <a:endParaRPr lang="en-US" altLang="ja-JP" sz="1400" dirty="0" smtClean="0">
              <a:latin typeface="Meiryo UI" panose="020B0604030504040204" pitchFamily="50" charset="-128"/>
              <a:ea typeface="Meiryo UI" panose="020B0604030504040204" pitchFamily="50" charset="-128"/>
            </a:endParaRPr>
          </a:p>
          <a:p>
            <a:pPr marL="177800" indent="-177800">
              <a:lnSpc>
                <a:spcPct val="114000"/>
              </a:lnSpc>
              <a:spcBef>
                <a:spcPts val="600"/>
              </a:spcBef>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国全体の国民生活や経済活動を支えるうえで、国家としての機能だけでなく、経済中枢機能のバックアップも重要課題であり、</a:t>
            </a:r>
            <a:r>
              <a:rPr lang="ja-JP" altLang="en-US" sz="1200" b="1" u="sng" dirty="0" smtClean="0">
                <a:latin typeface="Meiryo UI" panose="020B0604030504040204" pitchFamily="50" charset="-128"/>
                <a:ea typeface="Meiryo UI" panose="020B0604030504040204" pitchFamily="50" charset="-128"/>
              </a:rPr>
              <a:t>大阪・関西のポテンシャルを活かしやすい経済分野についても検討</a:t>
            </a:r>
            <a:r>
              <a:rPr lang="ja-JP" altLang="en-US" sz="1200" dirty="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600"/>
              </a:spcBef>
            </a:pPr>
            <a:endParaRPr lang="ja-JP" altLang="en-US" sz="1400" dirty="0" smtClean="0">
              <a:latin typeface="Meiryo UI" panose="020B0604030504040204" pitchFamily="50" charset="-128"/>
              <a:ea typeface="Meiryo UI" panose="020B0604030504040204" pitchFamily="50" charset="-128"/>
            </a:endParaRPr>
          </a:p>
          <a:p>
            <a:pPr>
              <a:lnSpc>
                <a:spcPct val="114000"/>
              </a:lnSpc>
              <a:spcBef>
                <a:spcPts val="600"/>
              </a:spcBef>
            </a:pPr>
            <a:r>
              <a:rPr lang="ja-JP" altLang="en-US" sz="1400" dirty="0" smtClean="0">
                <a:latin typeface="Meiryo UI" panose="020B0604030504040204" pitchFamily="50" charset="-128"/>
                <a:ea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400" b="1" dirty="0" smtClean="0">
              <a:latin typeface="Meiryo UI" panose="020B0604030504040204" pitchFamily="50" charset="-128"/>
              <a:ea typeface="Meiryo UI" panose="020B0604030504040204" pitchFamily="50" charset="-128"/>
            </a:endParaRPr>
          </a:p>
          <a:p>
            <a:pPr>
              <a:lnSpc>
                <a:spcPct val="114000"/>
              </a:lnSpc>
              <a:spcBef>
                <a:spcPts val="600"/>
              </a:spcBef>
            </a:pPr>
            <a:endParaRPr lang="ja-JP" altLang="en-US" sz="1400" b="1" dirty="0" smtClean="0">
              <a:latin typeface="Meiryo UI" panose="020B0604030504040204" pitchFamily="50" charset="-128"/>
              <a:ea typeface="Meiryo UI" panose="020B0604030504040204" pitchFamily="50" charset="-128"/>
            </a:endParaRPr>
          </a:p>
          <a:p>
            <a:pPr marL="177800" indent="-177800">
              <a:lnSpc>
                <a:spcPct val="114000"/>
              </a:lnSpc>
              <a:spcBef>
                <a:spcPts val="600"/>
              </a:spcBef>
            </a:pPr>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平時から一定の機能を持つなどの備えが有効、一方、資源の確保・有効活用が課題であり、</a:t>
            </a:r>
            <a:r>
              <a:rPr lang="ja-JP" altLang="en-US" sz="1200" b="1" u="sng" dirty="0" smtClean="0">
                <a:latin typeface="Meiryo UI" panose="020B0604030504040204" pitchFamily="50" charset="-128"/>
                <a:ea typeface="Meiryo UI" panose="020B0604030504040204" pitchFamily="50" charset="-128"/>
              </a:rPr>
              <a:t>非常時（大規模災害発生時の業務代替など）と平時（非常時に迅速的確に対応するための体制整備）の観点で検討</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400" dirty="0" smtClean="0">
              <a:latin typeface="Meiryo UI" panose="020B0604030504040204" pitchFamily="50" charset="-128"/>
              <a:ea typeface="Meiryo UI" panose="020B0604030504040204" pitchFamily="50" charset="-128"/>
            </a:endParaRPr>
          </a:p>
          <a:p>
            <a:pPr>
              <a:lnSpc>
                <a:spcPct val="114000"/>
              </a:lnSpc>
              <a:spcBef>
                <a:spcPts val="600"/>
              </a:spcBef>
            </a:pPr>
            <a:endParaRPr lang="en-US" altLang="ja-JP" sz="1400" dirty="0" smtClean="0">
              <a:latin typeface="Meiryo UI" panose="020B0604030504040204" pitchFamily="50" charset="-128"/>
              <a:ea typeface="Meiryo UI" panose="020B0604030504040204" pitchFamily="50" charset="-128"/>
            </a:endParaRPr>
          </a:p>
          <a:p>
            <a:pPr marL="177800" indent="-177800">
              <a:lnSpc>
                <a:spcPct val="114000"/>
              </a:lnSpc>
              <a:spcBef>
                <a:spcPts val="600"/>
              </a:spcBef>
            </a:pPr>
            <a:r>
              <a:rPr lang="ja-JP" altLang="en-US" sz="1200" dirty="0" smtClean="0">
                <a:latin typeface="Meiryo UI" panose="020B0604030504040204" pitchFamily="50" charset="-128"/>
                <a:ea typeface="Meiryo UI" panose="020B0604030504040204" pitchFamily="50" charset="-128"/>
              </a:rPr>
              <a:t>　 首都機能バックアップは国が主体的に検討すべきものであるが、国の検討は専ら首都圏での対応にとどまっており、</a:t>
            </a:r>
            <a:r>
              <a:rPr lang="ja-JP" altLang="en-US" sz="1200" b="1" u="sng" dirty="0" smtClean="0">
                <a:latin typeface="Meiryo UI" panose="020B0604030504040204" pitchFamily="50" charset="-128"/>
                <a:ea typeface="Meiryo UI" panose="020B0604030504040204" pitchFamily="50" charset="-128"/>
              </a:rPr>
              <a:t>議論を活性化させるためにも、大阪・関西自らが何ができるかも先んじて検討</a:t>
            </a:r>
            <a:r>
              <a:rPr lang="ja-JP" altLang="en-US" sz="1200" dirty="0" smtClean="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5" name="スライド番号プレースホルダー 1"/>
          <p:cNvSpPr>
            <a:spLocks noGrp="1"/>
          </p:cNvSpPr>
          <p:nvPr>
            <p:ph type="sldNum" sz="quarter" idx="12"/>
          </p:nvPr>
        </p:nvSpPr>
        <p:spPr>
          <a:xfrm>
            <a:off x="6837090" y="6356351"/>
            <a:ext cx="2057400" cy="365125"/>
          </a:xfrm>
        </p:spPr>
        <p:txBody>
          <a:bodyPr/>
          <a:lstStyle/>
          <a:p>
            <a:pPr>
              <a:lnSpc>
                <a:spcPct val="114000"/>
              </a:lnSpc>
              <a:spcBef>
                <a:spcPts val="600"/>
              </a:spcBef>
            </a:pPr>
            <a:r>
              <a:rPr lang="en-US" altLang="ja-JP" sz="1200" b="1" dirty="0">
                <a:latin typeface="Meiryo UI" panose="020B0604030504040204" pitchFamily="50" charset="-128"/>
                <a:ea typeface="Meiryo UI" panose="020B0604030504040204" pitchFamily="50" charset="-128"/>
              </a:rPr>
              <a:t>3</a:t>
            </a:r>
            <a:endParaRPr kumimoji="1" lang="ja-JP" altLang="en-US" sz="1200" b="1" dirty="0">
              <a:latin typeface="Meiryo UI" panose="020B0604030504040204" pitchFamily="50" charset="-128"/>
              <a:ea typeface="Meiryo UI" panose="020B0604030504040204" pitchFamily="50" charset="-128"/>
            </a:endParaRPr>
          </a:p>
        </p:txBody>
      </p:sp>
      <p:sp>
        <p:nvSpPr>
          <p:cNvPr id="10" name="正方形/長方形 9"/>
          <p:cNvSpPr/>
          <p:nvPr/>
        </p:nvSpPr>
        <p:spPr>
          <a:xfrm>
            <a:off x="0" y="-1"/>
            <a:ext cx="9144000" cy="540000"/>
          </a:xfrm>
          <a:prstGeom prst="rect">
            <a:avLst/>
          </a:prstGeom>
          <a:gradFill flip="none" rotWithShape="1">
            <a:gsLst>
              <a:gs pos="0">
                <a:schemeClr val="accent1">
                  <a:lumMod val="60000"/>
                  <a:lumOff val="40000"/>
                </a:schemeClr>
              </a:gs>
              <a:gs pos="50000">
                <a:schemeClr val="bg1"/>
              </a:gs>
              <a:gs pos="100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kumimoji="1" lang="ja-JP" altLang="en-US"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検討の</a:t>
            </a:r>
            <a:r>
              <a:rPr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視点</a:t>
            </a:r>
            <a:endParaRPr kumimoji="1"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7" name="正方形/長方形 6"/>
          <p:cNvSpPr/>
          <p:nvPr/>
        </p:nvSpPr>
        <p:spPr>
          <a:xfrm>
            <a:off x="1233489" y="2428093"/>
            <a:ext cx="7537023" cy="360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行政分野」と「経済分野</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267630" y="2428122"/>
            <a:ext cx="970156"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600"/>
              </a:spcBef>
            </a:pPr>
            <a:r>
              <a:rPr lang="ja-JP" altLang="en-US" sz="1600" b="1" dirty="0">
                <a:latin typeface="Meiryo UI" panose="020B0604030504040204" pitchFamily="50" charset="-128"/>
                <a:ea typeface="Meiryo UI" panose="020B0604030504040204" pitchFamily="50" charset="-128"/>
              </a:rPr>
              <a:t>視点１</a:t>
            </a:r>
            <a:endParaRPr kumimoji="1" lang="ja-JP" altLang="en-US" sz="1600" dirty="0">
              <a:latin typeface="Meiryo UI" panose="020B0604030504040204" pitchFamily="50" charset="-128"/>
              <a:ea typeface="Meiryo UI" panose="020B0604030504040204" pitchFamily="50" charset="-128"/>
            </a:endParaRPr>
          </a:p>
        </p:txBody>
      </p:sp>
      <p:sp>
        <p:nvSpPr>
          <p:cNvPr id="9" name="正方形/長方形 8"/>
          <p:cNvSpPr/>
          <p:nvPr/>
        </p:nvSpPr>
        <p:spPr>
          <a:xfrm>
            <a:off x="1233489" y="4186223"/>
            <a:ext cx="7535286" cy="360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非常時のバックアップ」と「平時のバックアップ」</a:t>
            </a:r>
          </a:p>
        </p:txBody>
      </p:sp>
      <p:sp>
        <p:nvSpPr>
          <p:cNvPr id="11" name="正方形/長方形 10"/>
          <p:cNvSpPr/>
          <p:nvPr/>
        </p:nvSpPr>
        <p:spPr>
          <a:xfrm>
            <a:off x="265482" y="4186223"/>
            <a:ext cx="970156"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600"/>
              </a:spcBef>
            </a:pPr>
            <a:r>
              <a:rPr lang="ja-JP" altLang="en-US" sz="1600" b="1" dirty="0" smtClean="0">
                <a:latin typeface="Meiryo UI" panose="020B0604030504040204" pitchFamily="50" charset="-128"/>
                <a:ea typeface="Meiryo UI" panose="020B0604030504040204" pitchFamily="50" charset="-128"/>
              </a:rPr>
              <a:t>視点</a:t>
            </a:r>
            <a:r>
              <a:rPr lang="ja-JP" altLang="en-US" sz="1600" b="1" dirty="0">
                <a:latin typeface="Meiryo UI" panose="020B0604030504040204" pitchFamily="50" charset="-128"/>
                <a:ea typeface="Meiryo UI" panose="020B0604030504040204" pitchFamily="50" charset="-128"/>
              </a:rPr>
              <a:t>２</a:t>
            </a:r>
            <a:endParaRPr lang="en-US" altLang="ja-JP" sz="1600" b="1" dirty="0" smtClean="0">
              <a:latin typeface="Meiryo UI" panose="020B0604030504040204" pitchFamily="50" charset="-128"/>
              <a:ea typeface="Meiryo UI" panose="020B0604030504040204" pitchFamily="50" charset="-128"/>
            </a:endParaRPr>
          </a:p>
        </p:txBody>
      </p:sp>
      <p:sp>
        <p:nvSpPr>
          <p:cNvPr id="12" name="正方形/長方形 11"/>
          <p:cNvSpPr/>
          <p:nvPr/>
        </p:nvSpPr>
        <p:spPr>
          <a:xfrm>
            <a:off x="1233489" y="5319255"/>
            <a:ext cx="7537843" cy="360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大阪・関西の取組み」と「国への働きかけ」</a:t>
            </a:r>
          </a:p>
        </p:txBody>
      </p:sp>
      <p:sp>
        <p:nvSpPr>
          <p:cNvPr id="13" name="正方形/長方形 12"/>
          <p:cNvSpPr/>
          <p:nvPr/>
        </p:nvSpPr>
        <p:spPr>
          <a:xfrm>
            <a:off x="263334" y="5319284"/>
            <a:ext cx="970156" cy="3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600"/>
              </a:spcBef>
            </a:pPr>
            <a:r>
              <a:rPr lang="ja-JP" altLang="en-US" sz="1600" b="1" dirty="0" smtClean="0">
                <a:latin typeface="Meiryo UI" panose="020B0604030504040204" pitchFamily="50" charset="-128"/>
                <a:ea typeface="Meiryo UI" panose="020B0604030504040204" pitchFamily="50" charset="-128"/>
              </a:rPr>
              <a:t>視点３</a:t>
            </a:r>
            <a:endParaRPr lang="en-US" altLang="ja-JP" sz="1600" b="1" dirty="0" smtClean="0">
              <a:latin typeface="Meiryo UI" panose="020B0604030504040204" pitchFamily="50" charset="-128"/>
              <a:ea typeface="Meiryo UI" panose="020B0604030504040204" pitchFamily="50" charset="-128"/>
            </a:endParaRPr>
          </a:p>
        </p:txBody>
      </p:sp>
      <p:sp>
        <p:nvSpPr>
          <p:cNvPr id="14" name="正方形/長方形 13"/>
          <p:cNvSpPr/>
          <p:nvPr/>
        </p:nvSpPr>
        <p:spPr>
          <a:xfrm>
            <a:off x="263334" y="718412"/>
            <a:ext cx="8641830" cy="1420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lnSpc>
                <a:spcPct val="114000"/>
              </a:lnSpc>
              <a:spcBef>
                <a:spcPts val="1200"/>
              </a:spcBef>
              <a:buFont typeface="Wingdings" panose="05000000000000000000" pitchFamily="2" charset="2"/>
              <a:buChar char="Ø"/>
            </a:pPr>
            <a:r>
              <a:rPr lang="ja-JP" altLang="en-US" sz="1400" dirty="0" smtClean="0">
                <a:solidFill>
                  <a:schemeClr val="tx1"/>
                </a:solidFill>
                <a:latin typeface="Meiryo UI" panose="020B0604030504040204" pitchFamily="50" charset="-128"/>
                <a:ea typeface="Meiryo UI" panose="020B0604030504040204" pitchFamily="50" charset="-128"/>
              </a:rPr>
              <a:t>首都機能の維持にあたっては、あらゆるリスクを想定する必要。首都機能の唯一性を考えると、たとえ</a:t>
            </a:r>
            <a:r>
              <a:rPr lang="ja-JP" altLang="en-US" sz="1400" b="1" u="sng" dirty="0" smtClean="0">
                <a:solidFill>
                  <a:schemeClr val="tx1"/>
                </a:solidFill>
                <a:latin typeface="Meiryo UI" panose="020B0604030504040204" pitchFamily="50" charset="-128"/>
                <a:ea typeface="Meiryo UI" panose="020B0604030504040204" pitchFamily="50" charset="-128"/>
              </a:rPr>
              <a:t>低頻度であっても壊滅的な被害をもたらしうる大災害等への対策を欠かせてはならない</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177800" indent="-177800">
              <a:lnSpc>
                <a:spcPct val="114000"/>
              </a:lnSpc>
              <a:spcBef>
                <a:spcPts val="1200"/>
              </a:spcBef>
              <a:buFont typeface="Wingdings" panose="05000000000000000000" pitchFamily="2" charset="2"/>
              <a:buChar char="Ø"/>
            </a:pPr>
            <a:r>
              <a:rPr lang="ja-JP" altLang="en-US" sz="1400" dirty="0" smtClean="0">
                <a:solidFill>
                  <a:schemeClr val="tx1"/>
                </a:solidFill>
                <a:latin typeface="Meiryo UI" panose="020B0604030504040204" pitchFamily="50" charset="-128"/>
                <a:ea typeface="Meiryo UI" panose="020B0604030504040204" pitchFamily="50" charset="-128"/>
              </a:rPr>
              <a:t>災害</a:t>
            </a:r>
            <a:r>
              <a:rPr lang="ja-JP" altLang="en-US" sz="1400" dirty="0">
                <a:solidFill>
                  <a:schemeClr val="tx1"/>
                </a:solidFill>
                <a:latin typeface="Meiryo UI" panose="020B0604030504040204" pitchFamily="50" charset="-128"/>
                <a:ea typeface="Meiryo UI" panose="020B0604030504040204" pitchFamily="50" charset="-128"/>
              </a:rPr>
              <a:t>等</a:t>
            </a:r>
            <a:r>
              <a:rPr lang="ja-JP" altLang="en-US" sz="1400" dirty="0" smtClean="0">
                <a:solidFill>
                  <a:schemeClr val="tx1"/>
                </a:solidFill>
                <a:latin typeface="Meiryo UI" panose="020B0604030504040204" pitchFamily="50" charset="-128"/>
                <a:ea typeface="Meiryo UI" panose="020B0604030504040204" pitchFamily="50" charset="-128"/>
              </a:rPr>
              <a:t>に上限はなく、現状の被害様相の想定にとどまらず、</a:t>
            </a:r>
            <a:r>
              <a:rPr lang="ja-JP" altLang="en-US" sz="1400" b="1" u="sng" dirty="0" smtClean="0">
                <a:solidFill>
                  <a:schemeClr val="tx1"/>
                </a:solidFill>
                <a:latin typeface="Meiryo UI" panose="020B0604030504040204" pitchFamily="50" charset="-128"/>
                <a:ea typeface="Meiryo UI" panose="020B0604030504040204" pitchFamily="50" charset="-128"/>
              </a:rPr>
              <a:t>首都圏の早期復旧を前提とした戦略が予定どおり遂行されるとは限らない</a:t>
            </a:r>
            <a:r>
              <a:rPr lang="ja-JP" altLang="en-US" sz="1400" dirty="0" smtClean="0">
                <a:solidFill>
                  <a:schemeClr val="tx1"/>
                </a:solidFill>
                <a:latin typeface="Meiryo UI" panose="020B0604030504040204" pitchFamily="50" charset="-128"/>
                <a:ea typeface="Meiryo UI" panose="020B0604030504040204" pitchFamily="50" charset="-128"/>
              </a:rPr>
              <a:t>ことを踏まえ、何らかの原因により、首都中枢機関の業務継続が不可能となる非常事態が発生した場合における</a:t>
            </a:r>
            <a:r>
              <a:rPr lang="ja-JP" altLang="en-US" sz="1400" dirty="0">
                <a:solidFill>
                  <a:schemeClr val="tx1"/>
                </a:solidFill>
                <a:latin typeface="Meiryo UI" panose="020B0604030504040204" pitchFamily="50" charset="-128"/>
                <a:ea typeface="Meiryo UI" panose="020B0604030504040204" pitchFamily="50" charset="-128"/>
              </a:rPr>
              <a:t>首都圏外</a:t>
            </a:r>
            <a:r>
              <a:rPr lang="ja-JP" altLang="en-US" sz="1400" dirty="0" smtClean="0">
                <a:solidFill>
                  <a:schemeClr val="tx1"/>
                </a:solidFill>
                <a:latin typeface="Meiryo UI" panose="020B0604030504040204" pitchFamily="50" charset="-128"/>
                <a:ea typeface="Meiryo UI" panose="020B0604030504040204" pitchFamily="50" charset="-128"/>
              </a:rPr>
              <a:t>の拠点</a:t>
            </a:r>
            <a:r>
              <a:rPr lang="ja-JP" altLang="en-US" sz="1400" dirty="0">
                <a:solidFill>
                  <a:schemeClr val="tx1"/>
                </a:solidFill>
                <a:latin typeface="Meiryo UI" panose="020B0604030504040204" pitchFamily="50" charset="-128"/>
                <a:ea typeface="Meiryo UI" panose="020B0604030504040204" pitchFamily="50" charset="-128"/>
              </a:rPr>
              <a:t>における中枢機能の代替</a:t>
            </a:r>
            <a:r>
              <a:rPr lang="ja-JP" altLang="en-US" sz="1400" dirty="0" smtClean="0">
                <a:solidFill>
                  <a:schemeClr val="tx1"/>
                </a:solidFill>
                <a:latin typeface="Meiryo UI" panose="020B0604030504040204" pitchFamily="50" charset="-128"/>
                <a:ea typeface="Meiryo UI" panose="020B0604030504040204" pitchFamily="50" charset="-128"/>
              </a:rPr>
              <a:t>方策を検討。</a:t>
            </a:r>
            <a:endParaRPr lang="ja-JP" altLang="ja-JP" sz="1400" dirty="0" smtClean="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454931" y="3433906"/>
            <a:ext cx="8216721" cy="443198"/>
          </a:xfrm>
          <a:prstGeom prst="rect">
            <a:avLst/>
          </a:prstGeom>
          <a:ln w="3175">
            <a:solidFill>
              <a:schemeClr val="tx1"/>
            </a:solidFill>
            <a:prstDash val="sysDot"/>
          </a:ln>
        </p:spPr>
        <p:txBody>
          <a:bodyPr wrap="square" anchor="ctr" anchorCtr="0">
            <a:spAutoFit/>
          </a:bodyPr>
          <a:lstStyle/>
          <a:p>
            <a:pPr marL="177800" indent="-177800">
              <a:lnSpc>
                <a:spcPct val="114000"/>
              </a:lnSpc>
              <a:spcBef>
                <a:spcPts val="600"/>
              </a:spcBef>
            </a:pP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政府の首都圏外の代替拠点は検討課題として閣議決定されている一方、国会はその段階にはないことから、今回の検討では行政・経済分野を優先。国会に関しては、物理的な場所や人員といったリソースの確保の問題にとどまらず、危機事象への対応のあり方に関わる問題について、国会としての整理・検討が重要。</a:t>
            </a:r>
          </a:p>
        </p:txBody>
      </p:sp>
    </p:spTree>
    <p:extLst>
      <p:ext uri="{BB962C8B-B14F-4D97-AF65-F5344CB8AC3E}">
        <p14:creationId xmlns:p14="http://schemas.microsoft.com/office/powerpoint/2010/main" val="20045267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p:cNvSpPr/>
          <p:nvPr/>
        </p:nvSpPr>
        <p:spPr>
          <a:xfrm>
            <a:off x="245660" y="750239"/>
            <a:ext cx="8666328" cy="5863144"/>
          </a:xfrm>
          <a:prstGeom prst="rect">
            <a:avLst/>
          </a:prstGeom>
        </p:spPr>
        <p:txBody>
          <a:bodyPr wrap="square">
            <a:spAutoFit/>
          </a:bodyPr>
          <a:lstStyle/>
          <a:p>
            <a:pPr marL="285750" indent="-285750">
              <a:lnSpc>
                <a:spcPct val="125000"/>
              </a:lnSpc>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発災後の</a:t>
            </a:r>
            <a:r>
              <a:rPr lang="ja-JP" altLang="en-US" sz="1400" dirty="0" smtClean="0">
                <a:latin typeface="Meiryo UI" panose="020B0604030504040204" pitchFamily="50" charset="-128"/>
                <a:ea typeface="Meiryo UI" panose="020B0604030504040204" pitchFamily="50" charset="-128"/>
              </a:rPr>
              <a:t>人的資源</a:t>
            </a:r>
            <a:r>
              <a:rPr lang="ja-JP" altLang="ja-JP" sz="1400" dirty="0" smtClean="0">
                <a:latin typeface="Meiryo UI" panose="020B0604030504040204" pitchFamily="50" charset="-128"/>
                <a:ea typeface="Meiryo UI" panose="020B0604030504040204" pitchFamily="50" charset="-128"/>
              </a:rPr>
              <a:t>の</a:t>
            </a:r>
            <a:r>
              <a:rPr lang="ja-JP" altLang="ja-JP" sz="1400" dirty="0">
                <a:latin typeface="Meiryo UI" panose="020B0604030504040204" pitchFamily="50" charset="-128"/>
                <a:ea typeface="Meiryo UI" panose="020B0604030504040204" pitchFamily="50" charset="-128"/>
              </a:rPr>
              <a:t>動きを軸</a:t>
            </a:r>
            <a:r>
              <a:rPr lang="ja-JP" altLang="ja-JP" sz="1400" dirty="0" smtClean="0">
                <a:latin typeface="Meiryo UI" panose="020B0604030504040204" pitchFamily="50" charset="-128"/>
                <a:ea typeface="Meiryo UI" panose="020B0604030504040204" pitchFamily="50" charset="-128"/>
              </a:rPr>
              <a:t>に</a:t>
            </a:r>
            <a:r>
              <a:rPr lang="ja-JP" altLang="en-US" sz="1400" dirty="0" smtClean="0">
                <a:latin typeface="Meiryo UI" panose="020B0604030504040204" pitchFamily="50" charset="-128"/>
                <a:ea typeface="Meiryo UI" panose="020B0604030504040204" pitchFamily="50" charset="-128"/>
              </a:rPr>
              <a:t>考え</a:t>
            </a:r>
            <a:r>
              <a:rPr lang="ja-JP" altLang="ja-JP" sz="1400" dirty="0" smtClean="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以下</a:t>
            </a:r>
            <a:r>
              <a:rPr lang="ja-JP" altLang="ja-JP" sz="1400" dirty="0" smtClean="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３つの対応に</a:t>
            </a:r>
            <a:r>
              <a:rPr lang="ja-JP" altLang="ja-JP" sz="1400" dirty="0" smtClean="0">
                <a:latin typeface="Meiryo UI" panose="020B0604030504040204" pitchFamily="50" charset="-128"/>
                <a:ea typeface="Meiryo UI" panose="020B0604030504040204" pitchFamily="50" charset="-128"/>
              </a:rPr>
              <a:t>大</a:t>
            </a:r>
            <a:r>
              <a:rPr lang="ja-JP" altLang="ja-JP" sz="1400" dirty="0">
                <a:latin typeface="Meiryo UI" panose="020B0604030504040204" pitchFamily="50" charset="-128"/>
                <a:ea typeface="Meiryo UI" panose="020B0604030504040204" pitchFamily="50" charset="-128"/>
              </a:rPr>
              <a:t>きく場合</a:t>
            </a:r>
            <a:r>
              <a:rPr lang="ja-JP" altLang="ja-JP" sz="1400" dirty="0" smtClean="0">
                <a:latin typeface="Meiryo UI" panose="020B0604030504040204" pitchFamily="50" charset="-128"/>
                <a:ea typeface="Meiryo UI" panose="020B0604030504040204" pitchFamily="50" charset="-128"/>
              </a:rPr>
              <a:t>分け</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a:lnSpc>
                <a:spcPct val="125000"/>
              </a:lnSpc>
            </a:pP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（実際の対応として</a:t>
            </a:r>
            <a:r>
              <a:rPr lang="ja-JP" altLang="en-US" sz="1400" dirty="0" smtClean="0">
                <a:latin typeface="Meiryo UI" panose="020B0604030504040204" pitchFamily="50" charset="-128"/>
                <a:ea typeface="Meiryo UI" panose="020B0604030504040204" pitchFamily="50" charset="-128"/>
              </a:rPr>
              <a:t>は、これらの考え方を踏まえた様々</a:t>
            </a:r>
            <a:r>
              <a:rPr lang="ja-JP" altLang="en-US" sz="1400" dirty="0">
                <a:latin typeface="Meiryo UI" panose="020B0604030504040204" pitchFamily="50" charset="-128"/>
                <a:ea typeface="Meiryo UI" panose="020B0604030504040204" pitchFamily="50" charset="-128"/>
              </a:rPr>
              <a:t>なバリエーションが</a:t>
            </a:r>
            <a:r>
              <a:rPr lang="ja-JP" altLang="en-US" sz="1400" dirty="0" smtClean="0">
                <a:latin typeface="Meiryo UI" panose="020B0604030504040204" pitchFamily="50" charset="-128"/>
                <a:ea typeface="Meiryo UI" panose="020B0604030504040204" pitchFamily="50" charset="-128"/>
              </a:rPr>
              <a:t>考えられる）</a:t>
            </a:r>
            <a:endParaRPr lang="en-US" altLang="ja-JP" sz="1400" dirty="0" smtClean="0">
              <a:latin typeface="Meiryo UI" panose="020B0604030504040204" pitchFamily="50" charset="-128"/>
              <a:ea typeface="Meiryo UI" panose="020B0604030504040204" pitchFamily="50" charset="-128"/>
            </a:endParaRPr>
          </a:p>
          <a:p>
            <a:pPr>
              <a:lnSpc>
                <a:spcPct val="125000"/>
              </a:lnSpc>
            </a:pPr>
            <a:endParaRPr lang="en-US" altLang="ja-JP" sz="1400" dirty="0">
              <a:latin typeface="Meiryo UI" panose="020B0604030504040204" pitchFamily="50" charset="-128"/>
              <a:ea typeface="Meiryo UI" panose="020B0604030504040204" pitchFamily="50" charset="-128"/>
            </a:endParaRPr>
          </a:p>
          <a:p>
            <a:pPr>
              <a:lnSpc>
                <a:spcPct val="125000"/>
              </a:lnSpc>
            </a:pPr>
            <a:r>
              <a:rPr lang="ja-JP" altLang="en-US" b="1" dirty="0" smtClean="0">
                <a:latin typeface="Meiryo UI" panose="020B0604030504040204" pitchFamily="50" charset="-128"/>
                <a:ea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首都圏の体制が整うまでの間の一時的代替</a:t>
            </a:r>
            <a:r>
              <a:rPr lang="en-US" altLang="ja-JP"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短時間でも空白期間を生じさせない</a:t>
            </a:r>
          </a:p>
          <a:p>
            <a:pPr>
              <a:lnSpc>
                <a:spcPct val="125000"/>
              </a:lnSpc>
            </a:pPr>
            <a:endParaRPr lang="en-US" altLang="ja-JP" sz="1600" b="1" dirty="0" smtClean="0">
              <a:latin typeface="Meiryo UI" panose="020B0604030504040204" pitchFamily="50" charset="-128"/>
              <a:ea typeface="Meiryo UI" panose="020B0604030504040204" pitchFamily="50" charset="-128"/>
            </a:endParaRPr>
          </a:p>
          <a:p>
            <a:pPr>
              <a:lnSpc>
                <a:spcPct val="125000"/>
              </a:lnSpc>
            </a:pPr>
            <a:endParaRPr lang="en-US" altLang="ja-JP" sz="1600" b="1" dirty="0" smtClean="0">
              <a:latin typeface="Meiryo UI" panose="020B0604030504040204" pitchFamily="50" charset="-128"/>
              <a:ea typeface="Meiryo UI" panose="020B0604030504040204" pitchFamily="50" charset="-128"/>
            </a:endParaRPr>
          </a:p>
          <a:p>
            <a:pPr>
              <a:lnSpc>
                <a:spcPct val="125000"/>
              </a:lnSpc>
            </a:pPr>
            <a:endParaRPr lang="en-US" altLang="ja-JP" sz="1600" b="1" dirty="0" smtClean="0">
              <a:latin typeface="Meiryo UI" panose="020B0604030504040204" pitchFamily="50" charset="-128"/>
              <a:ea typeface="Meiryo UI" panose="020B0604030504040204" pitchFamily="50" charset="-128"/>
            </a:endParaRPr>
          </a:p>
          <a:p>
            <a:pPr>
              <a:lnSpc>
                <a:spcPct val="125000"/>
              </a:lnSpc>
            </a:pPr>
            <a:endParaRPr lang="en-US" altLang="ja-JP" sz="1600" b="1" dirty="0">
              <a:latin typeface="Meiryo UI" panose="020B0604030504040204" pitchFamily="50" charset="-128"/>
              <a:ea typeface="Meiryo UI" panose="020B0604030504040204" pitchFamily="50" charset="-128"/>
            </a:endParaRPr>
          </a:p>
          <a:p>
            <a:pPr>
              <a:lnSpc>
                <a:spcPct val="125000"/>
              </a:lnSpc>
            </a:pPr>
            <a:r>
              <a:rPr lang="ja-JP" altLang="en-US" b="1" dirty="0" smtClean="0">
                <a:latin typeface="Meiryo UI" panose="020B0604030504040204" pitchFamily="50" charset="-128"/>
                <a:ea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大阪・関西を代替拠点とする業務継続</a:t>
            </a:r>
            <a:r>
              <a:rPr lang="en-US" altLang="ja-JP"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移動は時間を要し、段階的になることに対応</a:t>
            </a:r>
            <a:endParaRPr lang="en-US" altLang="ja-JP" sz="1200" b="1" u="sng" dirty="0" smtClean="0">
              <a:latin typeface="Meiryo UI" panose="020B0604030504040204" pitchFamily="50" charset="-128"/>
              <a:ea typeface="Meiryo UI" panose="020B0604030504040204" pitchFamily="50" charset="-128"/>
            </a:endParaRPr>
          </a:p>
          <a:p>
            <a:pPr>
              <a:lnSpc>
                <a:spcPct val="125000"/>
              </a:lnSpc>
            </a:pPr>
            <a:endParaRPr lang="en-US" altLang="ja-JP" sz="1600" b="1" dirty="0">
              <a:latin typeface="Meiryo UI" panose="020B0604030504040204" pitchFamily="50" charset="-128"/>
              <a:ea typeface="Meiryo UI" panose="020B0604030504040204" pitchFamily="50" charset="-128"/>
            </a:endParaRPr>
          </a:p>
          <a:p>
            <a:pPr>
              <a:lnSpc>
                <a:spcPct val="125000"/>
              </a:lnSpc>
            </a:pPr>
            <a:endParaRPr lang="en-US" altLang="ja-JP" sz="1600" b="1" dirty="0" smtClean="0">
              <a:latin typeface="Meiryo UI" panose="020B0604030504040204" pitchFamily="50" charset="-128"/>
              <a:ea typeface="Meiryo UI" panose="020B0604030504040204" pitchFamily="50" charset="-128"/>
            </a:endParaRPr>
          </a:p>
          <a:p>
            <a:pPr>
              <a:lnSpc>
                <a:spcPct val="125000"/>
              </a:lnSpc>
            </a:pPr>
            <a:endParaRPr lang="en-US" altLang="ja-JP" sz="1600" b="1" dirty="0" smtClean="0">
              <a:latin typeface="Meiryo UI" panose="020B0604030504040204" pitchFamily="50" charset="-128"/>
              <a:ea typeface="Meiryo UI" panose="020B0604030504040204" pitchFamily="50" charset="-128"/>
            </a:endParaRPr>
          </a:p>
          <a:p>
            <a:pPr>
              <a:lnSpc>
                <a:spcPct val="125000"/>
              </a:lnSpc>
            </a:pPr>
            <a:endParaRPr lang="en-US" altLang="ja-JP" sz="1600" b="1" dirty="0">
              <a:latin typeface="Meiryo UI" panose="020B0604030504040204" pitchFamily="50" charset="-128"/>
              <a:ea typeface="Meiryo UI" panose="020B0604030504040204" pitchFamily="50" charset="-128"/>
            </a:endParaRPr>
          </a:p>
          <a:p>
            <a:pPr>
              <a:lnSpc>
                <a:spcPct val="125000"/>
              </a:lnSpc>
            </a:pPr>
            <a:r>
              <a:rPr lang="ja-JP" altLang="en-US" b="1" dirty="0" smtClean="0">
                <a:latin typeface="Meiryo UI" panose="020B0604030504040204" pitchFamily="50" charset="-128"/>
                <a:ea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首都圏の負担軽減のための補完的代替</a:t>
            </a:r>
            <a:r>
              <a:rPr lang="en-US" altLang="ja-JP"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　</a:t>
            </a:r>
            <a:r>
              <a:rPr lang="ja-JP" altLang="en-US" sz="1200" b="1" u="sng" dirty="0" smtClean="0">
                <a:latin typeface="Meiryo UI" panose="020B0604030504040204" pitchFamily="50" charset="-128"/>
                <a:ea typeface="Meiryo UI" panose="020B0604030504040204" pitchFamily="50" charset="-128"/>
              </a:rPr>
              <a:t>首都圏側の体制が</a:t>
            </a:r>
            <a:r>
              <a:rPr lang="ja-JP" altLang="en-US" sz="1200" b="1" u="sng" dirty="0">
                <a:latin typeface="Meiryo UI" panose="020B0604030504040204" pitchFamily="50" charset="-128"/>
                <a:ea typeface="Meiryo UI" panose="020B0604030504040204" pitchFamily="50" charset="-128"/>
              </a:rPr>
              <a:t>十分では</a:t>
            </a:r>
            <a:r>
              <a:rPr lang="ja-JP" altLang="en-US" sz="1200" b="1" u="sng" dirty="0" smtClean="0">
                <a:latin typeface="Meiryo UI" panose="020B0604030504040204" pitchFamily="50" charset="-128"/>
                <a:ea typeface="Meiryo UI" panose="020B0604030504040204" pitchFamily="50" charset="-128"/>
              </a:rPr>
              <a:t>ない場合に補完</a:t>
            </a:r>
            <a:r>
              <a:rPr lang="ja-JP" altLang="en-US" b="1" dirty="0" smtClean="0">
                <a:latin typeface="Meiryo UI" panose="020B0604030504040204" pitchFamily="50" charset="-128"/>
                <a:ea typeface="Meiryo UI" panose="020B0604030504040204" pitchFamily="50" charset="-128"/>
              </a:rPr>
              <a:t>　</a:t>
            </a:r>
          </a:p>
          <a:p>
            <a:pPr>
              <a:lnSpc>
                <a:spcPct val="125000"/>
              </a:lnSpc>
            </a:pPr>
            <a:endParaRPr lang="en-US" altLang="ja-JP" dirty="0" smtClean="0">
              <a:latin typeface="Meiryo UI" panose="020B0604030504040204" pitchFamily="50" charset="-128"/>
              <a:ea typeface="Meiryo UI" panose="020B0604030504040204" pitchFamily="50" charset="-128"/>
            </a:endParaRPr>
          </a:p>
          <a:p>
            <a:pPr>
              <a:lnSpc>
                <a:spcPct val="125000"/>
              </a:lnSpc>
            </a:pPr>
            <a:endParaRPr lang="en-US" altLang="ja-JP" dirty="0" smtClean="0">
              <a:latin typeface="Meiryo UI" panose="020B0604030504040204" pitchFamily="50" charset="-128"/>
              <a:ea typeface="Meiryo UI" panose="020B0604030504040204" pitchFamily="50" charset="-128"/>
            </a:endParaRPr>
          </a:p>
          <a:p>
            <a:pPr>
              <a:lnSpc>
                <a:spcPct val="125000"/>
              </a:lnSpc>
            </a:pPr>
            <a:endParaRPr lang="en-US" altLang="ja-JP" dirty="0" smtClean="0">
              <a:latin typeface="Meiryo UI" panose="020B0604030504040204" pitchFamily="50" charset="-128"/>
              <a:ea typeface="Meiryo UI" panose="020B0604030504040204" pitchFamily="50" charset="-128"/>
            </a:endParaRPr>
          </a:p>
          <a:p>
            <a:pPr>
              <a:lnSpc>
                <a:spcPct val="125000"/>
              </a:lnSpc>
            </a:pPr>
            <a:endParaRPr lang="en-US" altLang="ja-JP" dirty="0">
              <a:latin typeface="Meiryo UI" panose="020B0604030504040204" pitchFamily="50" charset="-128"/>
              <a:ea typeface="Meiryo UI" panose="020B0604030504040204" pitchFamily="50" charset="-128"/>
            </a:endParaRPr>
          </a:p>
        </p:txBody>
      </p:sp>
      <p:sp>
        <p:nvSpPr>
          <p:cNvPr id="5" name="正方形/長方形 4"/>
          <p:cNvSpPr/>
          <p:nvPr/>
        </p:nvSpPr>
        <p:spPr>
          <a:xfrm>
            <a:off x="252386" y="370603"/>
            <a:ext cx="1988538"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kumimoji="1" lang="ja-JP" altLang="en-US" sz="1600" b="1" dirty="0" smtClean="0">
                <a:solidFill>
                  <a:schemeClr val="bg1"/>
                </a:solidFill>
                <a:latin typeface="Meiryo UI" panose="020B0604030504040204" pitchFamily="50" charset="-128"/>
                <a:ea typeface="Meiryo UI" panose="020B0604030504040204" pitchFamily="50" charset="-128"/>
              </a:rPr>
              <a:t>バックアップの手法</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39" name="正方形/長方形 38"/>
          <p:cNvSpPr/>
          <p:nvPr/>
        </p:nvSpPr>
        <p:spPr>
          <a:xfrm>
            <a:off x="990714" y="1967330"/>
            <a:ext cx="7046475" cy="837103"/>
          </a:xfrm>
          <a:prstGeom prst="rect">
            <a:avLst/>
          </a:prstGeom>
          <a:solidFill>
            <a:srgbClr val="5B9BD5">
              <a:lumMod val="20000"/>
              <a:lumOff val="80000"/>
            </a:srgbClr>
          </a:solidFill>
          <a:ln w="38100" cap="flat" cmpd="sng" algn="ctr">
            <a:noFill/>
            <a:prstDash val="solid"/>
            <a:miter lim="800000"/>
          </a:ln>
          <a:effectLst/>
        </p:spPr>
        <p:txBody>
          <a:bodyPr rtlCol="0" anchor="ctr"/>
          <a:lstStyle/>
          <a:p>
            <a:pPr>
              <a:lnSpc>
                <a:spcPct val="125000"/>
              </a:lnSpc>
            </a:pPr>
            <a:endParaRPr lang="ja-JP" altLang="en-US">
              <a:latin typeface="Meiryo UI" panose="020B0604030504040204" pitchFamily="50" charset="-128"/>
              <a:ea typeface="Meiryo UI" panose="020B0604030504040204" pitchFamily="50" charset="-128"/>
            </a:endParaRPr>
          </a:p>
        </p:txBody>
      </p:sp>
      <p:sp>
        <p:nvSpPr>
          <p:cNvPr id="40" name="右矢印 39"/>
          <p:cNvSpPr/>
          <p:nvPr/>
        </p:nvSpPr>
        <p:spPr>
          <a:xfrm>
            <a:off x="1935571" y="1976850"/>
            <a:ext cx="2223158" cy="827038"/>
          </a:xfrm>
          <a:prstGeom prst="rightArrow">
            <a:avLst>
              <a:gd name="adj1" fmla="val 62349"/>
              <a:gd name="adj2" fmla="val 50000"/>
            </a:avLst>
          </a:prstGeom>
          <a:solidFill>
            <a:schemeClr val="accent1">
              <a:lumMod val="60000"/>
              <a:lumOff val="40000"/>
            </a:schemeClr>
          </a:solidFill>
          <a:ln w="38100" cap="flat" cmpd="sng" algn="ctr">
            <a:noFill/>
            <a:prstDash val="solid"/>
            <a:miter lim="800000"/>
          </a:ln>
          <a:effectLst/>
        </p:spPr>
        <p:txBody>
          <a:bodyPr wrap="square" tIns="72000" bIns="0" rtlCol="0" anchor="ctr">
            <a:noAutofit/>
          </a:bodyPr>
          <a:lstStyle/>
          <a:p>
            <a:pPr algn="ctr">
              <a:lnSpc>
                <a:spcPct val="125000"/>
              </a:lnSpc>
              <a:spcAft>
                <a:spcPts val="0"/>
              </a:spcAft>
              <a:tabLst>
                <a:tab pos="2700020" algn="ctr"/>
                <a:tab pos="5400040" algn="r"/>
              </a:tabLst>
            </a:pPr>
            <a:r>
              <a:rPr lang="en-US" sz="1200" kern="10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1" name="爆発 2 40"/>
          <p:cNvSpPr/>
          <p:nvPr/>
        </p:nvSpPr>
        <p:spPr>
          <a:xfrm>
            <a:off x="1002796" y="1976850"/>
            <a:ext cx="828000" cy="828000"/>
          </a:xfrm>
          <a:prstGeom prst="irregularSeal2">
            <a:avLst/>
          </a:prstGeom>
          <a:solidFill>
            <a:sysClr val="window" lastClr="FFFFFF"/>
          </a:solidFill>
          <a:ln w="6350" cap="flat" cmpd="sng" algn="ctr">
            <a:solidFill>
              <a:srgbClr val="44546A"/>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25000"/>
              </a:lnSpc>
              <a:spcAft>
                <a:spcPts val="0"/>
              </a:spcAft>
            </a:pPr>
            <a:r>
              <a:rPr lang="en-US" sz="90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2" name="正方形/長方形 41"/>
          <p:cNvSpPr/>
          <p:nvPr/>
        </p:nvSpPr>
        <p:spPr>
          <a:xfrm>
            <a:off x="1107571" y="2110201"/>
            <a:ext cx="561222" cy="594096"/>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発災</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3" name="正方形/長方形 42"/>
          <p:cNvSpPr/>
          <p:nvPr/>
        </p:nvSpPr>
        <p:spPr>
          <a:xfrm>
            <a:off x="1917149" y="2138778"/>
            <a:ext cx="1888894" cy="504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b="1"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平時から大阪・関西</a:t>
            </a:r>
            <a:r>
              <a:rPr lang="ja-JP" sz="1000" b="1" kern="100" dirty="0" smtClean="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に</a:t>
            </a:r>
            <a:endParaRPr lang="en-US" altLang="ja-JP" sz="1000" b="1" kern="100" dirty="0" smtClean="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25000"/>
              </a:lnSpc>
              <a:spcAft>
                <a:spcPts val="0"/>
              </a:spcAft>
            </a:pPr>
            <a:r>
              <a:rPr lang="ja-JP" sz="1000" b="1" kern="100" dirty="0" smtClean="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配置された人員で業務</a:t>
            </a:r>
            <a:r>
              <a:rPr lang="ja-JP" sz="1000" b="1"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を代替</a:t>
            </a:r>
            <a:endParaRPr lang="ja-JP" sz="10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右矢印 43"/>
          <p:cNvSpPr/>
          <p:nvPr/>
        </p:nvSpPr>
        <p:spPr>
          <a:xfrm>
            <a:off x="4158729" y="1995900"/>
            <a:ext cx="3878461" cy="805550"/>
          </a:xfrm>
          <a:prstGeom prst="rightArrow">
            <a:avLst>
              <a:gd name="adj1" fmla="val 67219"/>
              <a:gd name="adj2" fmla="val 50000"/>
            </a:avLst>
          </a:prstGeom>
          <a:noFill/>
          <a:ln w="6350" cap="flat" cmpd="sng" algn="ctr">
            <a:solidFill>
              <a:srgbClr val="44546A"/>
            </a:solidFill>
            <a:prstDash val="dash"/>
            <a:miter lim="800000"/>
          </a:ln>
          <a:effectLst/>
        </p:spPr>
        <p:txBody>
          <a:bodyPr wrap="square" tIns="0" bIns="0" rtlCol="0" anchor="ctr">
            <a:noAutofit/>
          </a:bodyPr>
          <a:lstStyle/>
          <a:p>
            <a:pPr algn="ctr">
              <a:lnSpc>
                <a:spcPct val="125000"/>
              </a:lnSpc>
              <a:spcAft>
                <a:spcPts val="0"/>
              </a:spcAft>
              <a:tabLst>
                <a:tab pos="2700020" algn="ctr"/>
                <a:tab pos="5400040" algn="r"/>
              </a:tabLst>
            </a:pPr>
            <a:r>
              <a:rPr lang="en-US" sz="1050" kern="10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正方形/長方形 44"/>
          <p:cNvSpPr/>
          <p:nvPr/>
        </p:nvSpPr>
        <p:spPr>
          <a:xfrm>
            <a:off x="4158730" y="2138780"/>
            <a:ext cx="3490936" cy="504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tabLst>
                <a:tab pos="2700020" algn="ctr"/>
                <a:tab pos="5400040" algn="r"/>
              </a:tabLst>
            </a:pPr>
            <a:r>
              <a:rPr lang="ja-JP" sz="1000" kern="1200" dirty="0">
                <a:solidFill>
                  <a:srgbClr val="44546A"/>
                </a:solidFill>
                <a:effectLst/>
                <a:latin typeface="Meiryo UI" panose="020B0604030504040204" pitchFamily="50" charset="-128"/>
                <a:ea typeface="Meiryo UI" panose="020B0604030504040204" pitchFamily="50" charset="-128"/>
                <a:cs typeface="Meiryo UI" panose="020B0604030504040204" pitchFamily="50" charset="-128"/>
              </a:rPr>
              <a:t>代替拠点（首都圏内）での体制が整った後は</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25000"/>
              </a:lnSpc>
              <a:spcAft>
                <a:spcPts val="0"/>
              </a:spcAft>
              <a:tabLst>
                <a:tab pos="2700020" algn="ctr"/>
                <a:tab pos="5400040" algn="r"/>
              </a:tabLst>
            </a:pPr>
            <a:r>
              <a:rPr lang="ja-JP" sz="1000" kern="1200" dirty="0">
                <a:solidFill>
                  <a:srgbClr val="44546A"/>
                </a:solidFill>
                <a:effectLst/>
                <a:latin typeface="Meiryo UI" panose="020B0604030504040204" pitchFamily="50" charset="-128"/>
                <a:ea typeface="Meiryo UI" panose="020B0604030504040204" pitchFamily="50" charset="-128"/>
                <a:cs typeface="Meiryo UI" panose="020B0604030504040204" pitchFamily="50" charset="-128"/>
              </a:rPr>
              <a:t>代替拠点で業務を継続</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正方形/長方形 45"/>
          <p:cNvSpPr/>
          <p:nvPr/>
        </p:nvSpPr>
        <p:spPr>
          <a:xfrm>
            <a:off x="1042230" y="3507941"/>
            <a:ext cx="7046475" cy="837103"/>
          </a:xfrm>
          <a:prstGeom prst="rect">
            <a:avLst/>
          </a:prstGeom>
          <a:solidFill>
            <a:srgbClr val="5B9BD5">
              <a:lumMod val="20000"/>
              <a:lumOff val="80000"/>
            </a:srgbClr>
          </a:solidFill>
          <a:ln w="38100" cap="flat" cmpd="sng" algn="ctr">
            <a:noFill/>
            <a:prstDash val="solid"/>
            <a:miter lim="800000"/>
          </a:ln>
          <a:effectLst/>
        </p:spPr>
        <p:txBody>
          <a:bodyPr rtlCol="0" anchor="ctr"/>
          <a:lstStyle/>
          <a:p>
            <a:pPr>
              <a:lnSpc>
                <a:spcPct val="125000"/>
              </a:lnSpc>
            </a:pPr>
            <a:endParaRPr lang="ja-JP" altLang="en-US">
              <a:latin typeface="Meiryo UI" panose="020B0604030504040204" pitchFamily="50" charset="-128"/>
              <a:ea typeface="Meiryo UI" panose="020B0604030504040204" pitchFamily="50" charset="-128"/>
            </a:endParaRPr>
          </a:p>
        </p:txBody>
      </p:sp>
      <p:sp>
        <p:nvSpPr>
          <p:cNvPr id="47" name="右矢印 46"/>
          <p:cNvSpPr/>
          <p:nvPr/>
        </p:nvSpPr>
        <p:spPr>
          <a:xfrm>
            <a:off x="5944429" y="3537011"/>
            <a:ext cx="2144276" cy="805550"/>
          </a:xfrm>
          <a:prstGeom prst="rightArrow">
            <a:avLst>
              <a:gd name="adj1" fmla="val 67219"/>
              <a:gd name="adj2" fmla="val 50000"/>
            </a:avLst>
          </a:prstGeom>
          <a:noFill/>
          <a:ln w="6350" cap="flat" cmpd="sng" algn="ctr">
            <a:solidFill>
              <a:srgbClr val="44546A"/>
            </a:solidFill>
            <a:prstDash val="dash"/>
            <a:miter lim="800000"/>
          </a:ln>
          <a:effectLst/>
        </p:spPr>
        <p:txBody>
          <a:bodyPr wrap="square" tIns="0" bIns="0" rtlCol="0" anchor="ctr">
            <a:noAutofit/>
          </a:bodyPr>
          <a:lstStyle/>
          <a:p>
            <a:pPr algn="ctr">
              <a:lnSpc>
                <a:spcPct val="125000"/>
              </a:lnSpc>
              <a:spcAft>
                <a:spcPts val="0"/>
              </a:spcAft>
              <a:tabLst>
                <a:tab pos="2700020" algn="ctr"/>
                <a:tab pos="5400040" algn="r"/>
              </a:tabLst>
            </a:pPr>
            <a:r>
              <a:rPr lang="en-US" sz="1050" kern="10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8" name="右矢印 47"/>
          <p:cNvSpPr/>
          <p:nvPr/>
        </p:nvSpPr>
        <p:spPr>
          <a:xfrm>
            <a:off x="4162619" y="3527486"/>
            <a:ext cx="1775131" cy="827038"/>
          </a:xfrm>
          <a:prstGeom prst="rightArrow">
            <a:avLst>
              <a:gd name="adj1" fmla="val 62349"/>
              <a:gd name="adj2" fmla="val 50000"/>
            </a:avLst>
          </a:prstGeom>
          <a:solidFill>
            <a:schemeClr val="accent1">
              <a:lumMod val="60000"/>
              <a:lumOff val="40000"/>
            </a:schemeClr>
          </a:solidFill>
          <a:ln w="38100" cap="flat" cmpd="sng" algn="ctr">
            <a:noFill/>
            <a:prstDash val="solid"/>
            <a:miter lim="800000"/>
          </a:ln>
          <a:effectLst/>
        </p:spPr>
        <p:txBody>
          <a:bodyPr wrap="square" tIns="72000" bIns="0" rtlCol="0" anchor="ctr">
            <a:noAutofit/>
          </a:bodyPr>
          <a:lstStyle/>
          <a:p>
            <a:pPr algn="ctr">
              <a:lnSpc>
                <a:spcPct val="125000"/>
              </a:lnSpc>
              <a:spcAft>
                <a:spcPts val="0"/>
              </a:spcAft>
              <a:tabLst>
                <a:tab pos="2700020" algn="ctr"/>
                <a:tab pos="5400040" algn="r"/>
              </a:tabLst>
            </a:pPr>
            <a:r>
              <a:rPr lang="en-US" sz="1200" kern="10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1" name="正方形/長方形 50"/>
          <p:cNvSpPr/>
          <p:nvPr/>
        </p:nvSpPr>
        <p:spPr>
          <a:xfrm>
            <a:off x="5944429" y="3689416"/>
            <a:ext cx="1834892" cy="540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tabLst>
                <a:tab pos="2700020" algn="ctr"/>
                <a:tab pos="5400040" algn="r"/>
              </a:tabLst>
            </a:pPr>
            <a:r>
              <a:rPr lang="ja-JP" sz="1000" kern="1200" dirty="0">
                <a:solidFill>
                  <a:srgbClr val="44546A"/>
                </a:solidFill>
                <a:effectLst/>
                <a:latin typeface="Meiryo UI" panose="020B0604030504040204" pitchFamily="50" charset="-128"/>
                <a:ea typeface="Meiryo UI" panose="020B0604030504040204" pitchFamily="50" charset="-128"/>
                <a:cs typeface="Meiryo UI" panose="020B0604030504040204" pitchFamily="50" charset="-128"/>
              </a:rPr>
              <a:t>首都圏の体制が整った後は</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25000"/>
              </a:lnSpc>
              <a:spcAft>
                <a:spcPts val="0"/>
              </a:spcAft>
              <a:tabLst>
                <a:tab pos="2700020" algn="ctr"/>
                <a:tab pos="5400040" algn="r"/>
              </a:tabLst>
            </a:pPr>
            <a:r>
              <a:rPr lang="ja-JP" sz="1000" kern="1200" dirty="0">
                <a:solidFill>
                  <a:srgbClr val="44546A"/>
                </a:solidFill>
                <a:effectLst/>
                <a:latin typeface="Meiryo UI" panose="020B0604030504040204" pitchFamily="50" charset="-128"/>
                <a:ea typeface="Meiryo UI" panose="020B0604030504040204" pitchFamily="50" charset="-128"/>
                <a:cs typeface="Meiryo UI" panose="020B0604030504040204" pitchFamily="50" charset="-128"/>
              </a:rPr>
              <a:t>首都圏に戻って業務を継続</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2" name="直角三角形 51"/>
          <p:cNvSpPr/>
          <p:nvPr/>
        </p:nvSpPr>
        <p:spPr>
          <a:xfrm flipH="1">
            <a:off x="2029017" y="3689412"/>
            <a:ext cx="2133601" cy="513544"/>
          </a:xfrm>
          <a:prstGeom prst="rtTriangle">
            <a:avLst/>
          </a:prstGeom>
          <a:solidFill>
            <a:schemeClr val="accent1">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25000"/>
              </a:lnSpc>
            </a:pPr>
            <a:endParaRPr lang="ja-JP" altLang="en-US">
              <a:latin typeface="Meiryo UI" panose="020B0604030504040204" pitchFamily="50" charset="-128"/>
              <a:ea typeface="Meiryo UI" panose="020B0604030504040204" pitchFamily="50" charset="-128"/>
            </a:endParaRPr>
          </a:p>
        </p:txBody>
      </p:sp>
      <p:sp>
        <p:nvSpPr>
          <p:cNvPr id="53" name="正方形/長方形 52"/>
          <p:cNvSpPr/>
          <p:nvPr/>
        </p:nvSpPr>
        <p:spPr>
          <a:xfrm>
            <a:off x="1991553" y="3689416"/>
            <a:ext cx="1320068" cy="540000"/>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b="1"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首都圏の人員が</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25000"/>
              </a:lnSpc>
              <a:spcAft>
                <a:spcPts val="0"/>
              </a:spcAft>
            </a:pPr>
            <a:r>
              <a:rPr lang="ja-JP" sz="1000" b="1"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大阪・関西へ移動</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4" name="正方形/長方形 53"/>
          <p:cNvSpPr/>
          <p:nvPr/>
        </p:nvSpPr>
        <p:spPr>
          <a:xfrm>
            <a:off x="3776881" y="3689416"/>
            <a:ext cx="2083628" cy="540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b="1"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大阪・関西で、</a:t>
            </a:r>
            <a:endParaRPr lang="ja-JP" sz="10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25000"/>
              </a:lnSpc>
              <a:spcAft>
                <a:spcPts val="0"/>
              </a:spcAft>
            </a:pPr>
            <a:r>
              <a:rPr lang="ja-JP" sz="1000" b="1"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首都圏の人員が業務を継続</a:t>
            </a:r>
            <a:endParaRPr lang="ja-JP" sz="10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5" name="正方形/長方形 54"/>
          <p:cNvSpPr/>
          <p:nvPr/>
        </p:nvSpPr>
        <p:spPr>
          <a:xfrm>
            <a:off x="1042230" y="5072943"/>
            <a:ext cx="7046475" cy="837103"/>
          </a:xfrm>
          <a:prstGeom prst="rect">
            <a:avLst/>
          </a:prstGeom>
          <a:solidFill>
            <a:srgbClr val="5B9BD5">
              <a:lumMod val="20000"/>
              <a:lumOff val="80000"/>
            </a:srgbClr>
          </a:solidFill>
          <a:ln w="38100" cap="flat" cmpd="sng" algn="ctr">
            <a:noFill/>
            <a:prstDash val="solid"/>
            <a:miter lim="800000"/>
          </a:ln>
          <a:effectLst/>
        </p:spPr>
        <p:txBody>
          <a:bodyPr rtlCol="0" anchor="ctr"/>
          <a:lstStyle/>
          <a:p>
            <a:pPr>
              <a:lnSpc>
                <a:spcPct val="125000"/>
              </a:lnSpc>
            </a:pPr>
            <a:endParaRPr lang="ja-JP" altLang="en-US">
              <a:latin typeface="Meiryo UI" panose="020B0604030504040204" pitchFamily="50" charset="-128"/>
              <a:ea typeface="Meiryo UI" panose="020B0604030504040204" pitchFamily="50" charset="-128"/>
            </a:endParaRPr>
          </a:p>
        </p:txBody>
      </p:sp>
      <p:sp>
        <p:nvSpPr>
          <p:cNvPr id="56" name="右矢印 55"/>
          <p:cNvSpPr/>
          <p:nvPr/>
        </p:nvSpPr>
        <p:spPr>
          <a:xfrm>
            <a:off x="1997287" y="5424734"/>
            <a:ext cx="6088243" cy="418216"/>
          </a:xfrm>
          <a:prstGeom prst="rightArrow">
            <a:avLst>
              <a:gd name="adj1" fmla="val 63160"/>
              <a:gd name="adj2" fmla="val 62500"/>
            </a:avLst>
          </a:prstGeom>
          <a:solidFill>
            <a:schemeClr val="accent1">
              <a:lumMod val="60000"/>
              <a:lumOff val="40000"/>
            </a:schemeClr>
          </a:solidFill>
          <a:ln w="38100" cap="flat" cmpd="sng" algn="ctr">
            <a:noFill/>
            <a:prstDash val="solid"/>
            <a:miter lim="800000"/>
          </a:ln>
          <a:effectLst/>
        </p:spPr>
        <p:txBody>
          <a:bodyPr wrap="square" tIns="72000" bIns="0" rtlCol="0" anchor="ctr">
            <a:noAutofit/>
          </a:bodyPr>
          <a:lstStyle/>
          <a:p>
            <a:pPr algn="ctr">
              <a:lnSpc>
                <a:spcPct val="125000"/>
              </a:lnSpc>
              <a:spcAft>
                <a:spcPts val="0"/>
              </a:spcAft>
              <a:tabLst>
                <a:tab pos="2700020" algn="ctr"/>
                <a:tab pos="5400040" algn="r"/>
              </a:tabLst>
            </a:pPr>
            <a:r>
              <a:rPr lang="en-US" sz="1200" kern="10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7" name="正方形/長方形 56"/>
          <p:cNvSpPr/>
          <p:nvPr/>
        </p:nvSpPr>
        <p:spPr>
          <a:xfrm>
            <a:off x="1997286" y="5549188"/>
            <a:ext cx="5961444" cy="180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b="1"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平時から大阪・関西に配置された人員で一部業務を代替</a:t>
            </a:r>
            <a:endParaRPr lang="ja-JP" sz="12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8" name="右矢印 57"/>
          <p:cNvSpPr/>
          <p:nvPr/>
        </p:nvSpPr>
        <p:spPr>
          <a:xfrm>
            <a:off x="2000462" y="5130094"/>
            <a:ext cx="6088243" cy="418216"/>
          </a:xfrm>
          <a:prstGeom prst="rightArrow">
            <a:avLst>
              <a:gd name="adj1" fmla="val 63160"/>
              <a:gd name="adj2" fmla="val 62500"/>
            </a:avLst>
          </a:prstGeom>
          <a:noFill/>
          <a:ln w="9525" cap="flat" cmpd="sng" algn="ctr">
            <a:solidFill>
              <a:srgbClr val="44546A"/>
            </a:solidFill>
            <a:prstDash val="dash"/>
            <a:miter lim="800000"/>
          </a:ln>
          <a:effectLst/>
        </p:spPr>
        <p:txBody>
          <a:bodyPr wrap="square" tIns="72000" bIns="0" rtlCol="0" anchor="ctr">
            <a:noAutofit/>
          </a:bodyPr>
          <a:lstStyle/>
          <a:p>
            <a:pPr algn="ctr">
              <a:lnSpc>
                <a:spcPct val="125000"/>
              </a:lnSpc>
              <a:spcAft>
                <a:spcPts val="0"/>
              </a:spcAft>
              <a:tabLst>
                <a:tab pos="2700020" algn="ctr"/>
                <a:tab pos="5400040" algn="r"/>
              </a:tabLst>
            </a:pPr>
            <a:r>
              <a:rPr lang="en-US" sz="120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9" name="正方形/長方形 58"/>
          <p:cNvSpPr/>
          <p:nvPr/>
        </p:nvSpPr>
        <p:spPr>
          <a:xfrm>
            <a:off x="2006811" y="5234868"/>
            <a:ext cx="5961444" cy="18000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rPr>
              <a:t>首都圏で限られた人員で体制を確保し、業務を継続</a:t>
            </a:r>
            <a:endParaRPr lang="ja-JP" sz="12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3" name="爆発 2 62"/>
          <p:cNvSpPr/>
          <p:nvPr/>
        </p:nvSpPr>
        <p:spPr>
          <a:xfrm>
            <a:off x="1063837" y="3519377"/>
            <a:ext cx="828000" cy="828000"/>
          </a:xfrm>
          <a:prstGeom prst="irregularSeal2">
            <a:avLst/>
          </a:prstGeom>
          <a:solidFill>
            <a:sysClr val="window" lastClr="FFFFFF"/>
          </a:solidFill>
          <a:ln w="6350" cap="flat" cmpd="sng" algn="ctr">
            <a:solidFill>
              <a:srgbClr val="44546A"/>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25000"/>
              </a:lnSpc>
              <a:spcAft>
                <a:spcPts val="0"/>
              </a:spcAft>
            </a:pPr>
            <a:r>
              <a:rPr lang="en-US" sz="90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4" name="正方形/長方形 63"/>
          <p:cNvSpPr/>
          <p:nvPr/>
        </p:nvSpPr>
        <p:spPr>
          <a:xfrm>
            <a:off x="1168612" y="3652728"/>
            <a:ext cx="561222" cy="594096"/>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発災</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5" name="爆発 2 64"/>
          <p:cNvSpPr/>
          <p:nvPr/>
        </p:nvSpPr>
        <p:spPr>
          <a:xfrm>
            <a:off x="1054312" y="5086294"/>
            <a:ext cx="828000" cy="828000"/>
          </a:xfrm>
          <a:prstGeom prst="irregularSeal2">
            <a:avLst/>
          </a:prstGeom>
          <a:solidFill>
            <a:sysClr val="window" lastClr="FFFFFF"/>
          </a:solidFill>
          <a:ln w="6350" cap="flat" cmpd="sng" algn="ctr">
            <a:solidFill>
              <a:srgbClr val="44546A"/>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25000"/>
              </a:lnSpc>
              <a:spcAft>
                <a:spcPts val="0"/>
              </a:spcAft>
            </a:pPr>
            <a:r>
              <a:rPr lang="en-US" sz="90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6" name="正方形/長方形 65"/>
          <p:cNvSpPr/>
          <p:nvPr/>
        </p:nvSpPr>
        <p:spPr>
          <a:xfrm>
            <a:off x="1159087" y="5219645"/>
            <a:ext cx="561222" cy="594096"/>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25000"/>
              </a:lnSpc>
              <a:spcAft>
                <a:spcPts val="0"/>
              </a:spcAft>
            </a:pPr>
            <a:r>
              <a:rPr lang="ja-JP" sz="1000"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発災</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28" name="スライド番号プレースホルダー 1"/>
          <p:cNvSpPr>
            <a:spLocks noGrp="1"/>
          </p:cNvSpPr>
          <p:nvPr>
            <p:ph type="sldNum" sz="quarter" idx="12"/>
          </p:nvPr>
        </p:nvSpPr>
        <p:spPr>
          <a:xfrm>
            <a:off x="6837090" y="6356351"/>
            <a:ext cx="2057400" cy="365125"/>
          </a:xfrm>
        </p:spPr>
        <p:txBody>
          <a:bodyPr/>
          <a:lstStyle/>
          <a:p>
            <a:pPr>
              <a:lnSpc>
                <a:spcPct val="125000"/>
              </a:lnSpc>
            </a:pPr>
            <a:r>
              <a:rPr lang="en-US" altLang="ja-JP" sz="1200" b="1" dirty="0">
                <a:latin typeface="Meiryo UI" panose="020B0604030504040204" pitchFamily="50" charset="-128"/>
                <a:ea typeface="Meiryo UI" panose="020B0604030504040204" pitchFamily="50" charset="-128"/>
              </a:rPr>
              <a:t>4</a:t>
            </a:r>
            <a:endParaRPr kumimoji="1" lang="ja-JP" altLang="en-US" sz="1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626923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40000"/>
          </a:xfrm>
          <a:prstGeom prst="rect">
            <a:avLst/>
          </a:prstGeom>
          <a:gradFill flip="none" rotWithShape="1">
            <a:gsLst>
              <a:gs pos="0">
                <a:schemeClr val="accent1">
                  <a:lumMod val="60000"/>
                  <a:lumOff val="40000"/>
                </a:schemeClr>
              </a:gs>
              <a:gs pos="50000">
                <a:schemeClr val="bg1"/>
              </a:gs>
              <a:gs pos="100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1200"/>
              </a:spcBef>
            </a:pPr>
            <a:r>
              <a:rPr lang="ja-JP" altLang="en-US"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行政分野に関する調査</a:t>
            </a:r>
            <a:r>
              <a:rPr kumimoji="1" lang="ja-JP" altLang="en-US"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・検討</a:t>
            </a:r>
            <a:endParaRPr kumimoji="1" lang="ja-JP" altLang="en-US"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5" name="正方形/長方形 4"/>
          <p:cNvSpPr/>
          <p:nvPr/>
        </p:nvSpPr>
        <p:spPr>
          <a:xfrm>
            <a:off x="263215" y="1085847"/>
            <a:ext cx="8676070" cy="50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14000"/>
              </a:lnSpc>
              <a:spcBef>
                <a:spcPts val="1200"/>
              </a:spcBef>
              <a:buFont typeface="Wingdings" panose="05000000000000000000" pitchFamily="2" charset="2"/>
              <a:buChar char="Ø"/>
            </a:pPr>
            <a:r>
              <a:rPr lang="ja-JP" altLang="en-US" sz="1400" dirty="0" smtClean="0">
                <a:solidFill>
                  <a:schemeClr val="tx1"/>
                </a:solidFill>
                <a:latin typeface="Meiryo UI" panose="020B0604030504040204" pitchFamily="50" charset="-128"/>
                <a:ea typeface="Meiryo UI" panose="020B0604030504040204" pitchFamily="50" charset="-128"/>
              </a:rPr>
              <a:t>現時点では、大阪・関西などの</a:t>
            </a:r>
            <a:r>
              <a:rPr lang="ja-JP" altLang="en-US" sz="1400" b="1" u="sng" dirty="0" smtClean="0">
                <a:solidFill>
                  <a:schemeClr val="tx1"/>
                </a:solidFill>
                <a:latin typeface="Meiryo UI" panose="020B0604030504040204" pitchFamily="50" charset="-128"/>
                <a:ea typeface="Meiryo UI" panose="020B0604030504040204" pitchFamily="50" charset="-128"/>
              </a:rPr>
              <a:t>首都</a:t>
            </a:r>
            <a:r>
              <a:rPr lang="ja-JP" altLang="en-US" sz="1400" b="1" u="sng" dirty="0">
                <a:solidFill>
                  <a:schemeClr val="tx1"/>
                </a:solidFill>
                <a:latin typeface="Meiryo UI" panose="020B0604030504040204" pitchFamily="50" charset="-128"/>
                <a:ea typeface="Meiryo UI" panose="020B0604030504040204" pitchFamily="50" charset="-128"/>
              </a:rPr>
              <a:t>圏外で</a:t>
            </a:r>
            <a:r>
              <a:rPr lang="ja-JP" altLang="en-US" sz="1400" b="1" u="sng" dirty="0" smtClean="0">
                <a:solidFill>
                  <a:schemeClr val="tx1"/>
                </a:solidFill>
                <a:latin typeface="Meiryo UI" panose="020B0604030504040204" pitchFamily="50" charset="-128"/>
                <a:ea typeface="Meiryo UI" panose="020B0604030504040204" pitchFamily="50" charset="-128"/>
              </a:rPr>
              <a:t>のバックアップの仕組みの構築は進んでいない</a:t>
            </a:r>
            <a:r>
              <a:rPr lang="ja-JP" altLang="en-US" sz="1400" dirty="0" smtClean="0">
                <a:solidFill>
                  <a:schemeClr val="tx1"/>
                </a:solidFill>
                <a:latin typeface="Meiryo UI" panose="020B0604030504040204" pitchFamily="50" charset="-128"/>
                <a:ea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7" name="スライド番号プレースホルダー 1"/>
          <p:cNvSpPr>
            <a:spLocks noGrp="1"/>
          </p:cNvSpPr>
          <p:nvPr>
            <p:ph type="sldNum" sz="quarter" idx="12"/>
          </p:nvPr>
        </p:nvSpPr>
        <p:spPr>
          <a:xfrm>
            <a:off x="6837090" y="6356351"/>
            <a:ext cx="2057400" cy="365125"/>
          </a:xfrm>
        </p:spPr>
        <p:txBody>
          <a:bodyPr/>
          <a:lstStyle/>
          <a:p>
            <a:pPr>
              <a:lnSpc>
                <a:spcPct val="114000"/>
              </a:lnSpc>
              <a:spcBef>
                <a:spcPts val="1200"/>
              </a:spcBef>
            </a:pPr>
            <a:r>
              <a:rPr lang="en-US" altLang="ja-JP" sz="1200" b="1" dirty="0">
                <a:latin typeface="Meiryo UI" panose="020B0604030504040204" pitchFamily="50" charset="-128"/>
                <a:ea typeface="Meiryo UI" panose="020B0604030504040204" pitchFamily="50" charset="-128"/>
              </a:rPr>
              <a:t>5</a:t>
            </a:r>
            <a:endParaRPr kumimoji="1" lang="ja-JP" altLang="en-US" sz="1200" b="1" dirty="0">
              <a:latin typeface="Meiryo UI" panose="020B0604030504040204" pitchFamily="50" charset="-128"/>
              <a:ea typeface="Meiryo UI" panose="020B0604030504040204" pitchFamily="50" charset="-128"/>
            </a:endParaRPr>
          </a:p>
        </p:txBody>
      </p:sp>
      <p:sp>
        <p:nvSpPr>
          <p:cNvPr id="9" name="正方形/長方形 8"/>
          <p:cNvSpPr/>
          <p:nvPr/>
        </p:nvSpPr>
        <p:spPr>
          <a:xfrm>
            <a:off x="1027248" y="1599697"/>
            <a:ext cx="7089144" cy="136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ja-JP" altLang="en-US" sz="1200" dirty="0" smtClean="0">
                <a:solidFill>
                  <a:schemeClr val="tx1"/>
                </a:solidFill>
                <a:latin typeface="Meiryo UI" panose="020B0604030504040204" pitchFamily="50" charset="-128"/>
                <a:ea typeface="Meiryo UI" panose="020B0604030504040204" pitchFamily="50" charset="-128"/>
              </a:rPr>
              <a:t>＜公表されている業務継続計画から、大阪・関西でのバックアップの取組みが確認できた事例＞</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rPr>
              <a:t>　■　気象庁　　　　　　　　</a:t>
            </a:r>
            <a:r>
              <a:rPr lang="ja-JP" altLang="en-US" sz="1100" dirty="0" smtClean="0">
                <a:solidFill>
                  <a:schemeClr val="tx1"/>
                </a:solidFill>
                <a:latin typeface="Meiryo UI" panose="020B0604030504040204" pitchFamily="50" charset="-128"/>
                <a:ea typeface="Meiryo UI" panose="020B0604030504040204" pitchFamily="50" charset="-128"/>
              </a:rPr>
              <a:t>平時</a:t>
            </a:r>
            <a:r>
              <a:rPr lang="ja-JP" altLang="en-US" sz="1100" dirty="0">
                <a:solidFill>
                  <a:schemeClr val="tx1"/>
                </a:solidFill>
                <a:latin typeface="Meiryo UI" panose="020B0604030504040204" pitchFamily="50" charset="-128"/>
                <a:ea typeface="Meiryo UI" panose="020B0604030504040204" pitchFamily="50" charset="-128"/>
              </a:rPr>
              <a:t>から一定の業務を大阪で実施するなど、人員・組織も</a:t>
            </a:r>
            <a:r>
              <a:rPr lang="ja-JP" altLang="en-US" sz="1100" dirty="0" smtClean="0">
                <a:solidFill>
                  <a:schemeClr val="tx1"/>
                </a:solidFill>
                <a:latin typeface="Meiryo UI" panose="020B0604030504040204" pitchFamily="50" charset="-128"/>
                <a:ea typeface="Meiryo UI" panose="020B0604030504040204" pitchFamily="50" charset="-128"/>
              </a:rPr>
              <a:t>含めた体制を構築済み</a:t>
            </a:r>
            <a:endParaRPr lang="ja-JP" altLang="en-US" sz="800" dirty="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rPr>
              <a:t>　■　公正</a:t>
            </a:r>
            <a:r>
              <a:rPr lang="ja-JP" altLang="en-US" sz="1400" b="1" dirty="0">
                <a:solidFill>
                  <a:schemeClr val="tx1"/>
                </a:solidFill>
                <a:latin typeface="Meiryo UI" panose="020B0604030504040204" pitchFamily="50" charset="-128"/>
                <a:ea typeface="Meiryo UI" panose="020B0604030504040204" pitchFamily="50" charset="-128"/>
              </a:rPr>
              <a:t>取引</a:t>
            </a:r>
            <a:r>
              <a:rPr lang="ja-JP" altLang="en-US" sz="1400" b="1" dirty="0" smtClean="0">
                <a:solidFill>
                  <a:schemeClr val="tx1"/>
                </a:solidFill>
                <a:latin typeface="Meiryo UI" panose="020B0604030504040204" pitchFamily="50" charset="-128"/>
                <a:ea typeface="Meiryo UI" panose="020B0604030504040204" pitchFamily="50" charset="-128"/>
              </a:rPr>
              <a:t>委員会　　</a:t>
            </a:r>
            <a:r>
              <a:rPr lang="ja-JP" altLang="en-US" sz="1100" dirty="0" smtClean="0">
                <a:solidFill>
                  <a:schemeClr val="tx1"/>
                </a:solidFill>
                <a:latin typeface="Meiryo UI" panose="020B0604030504040204" pitchFamily="50" charset="-128"/>
                <a:ea typeface="Meiryo UI" panose="020B0604030504040204" pitchFamily="50" charset="-128"/>
              </a:rPr>
              <a:t>災害</a:t>
            </a:r>
            <a:r>
              <a:rPr lang="ja-JP" altLang="en-US" sz="1100" dirty="0">
                <a:solidFill>
                  <a:schemeClr val="tx1"/>
                </a:solidFill>
                <a:latin typeface="Meiryo UI" panose="020B0604030504040204" pitchFamily="50" charset="-128"/>
                <a:ea typeface="Meiryo UI" panose="020B0604030504040204" pitchFamily="50" charset="-128"/>
              </a:rPr>
              <a:t>対策</a:t>
            </a:r>
            <a:r>
              <a:rPr lang="ja-JP" altLang="en-US" sz="1100" dirty="0" smtClean="0">
                <a:solidFill>
                  <a:schemeClr val="tx1"/>
                </a:solidFill>
                <a:latin typeface="Meiryo UI" panose="020B0604030504040204" pitchFamily="50" charset="-128"/>
                <a:ea typeface="Meiryo UI" panose="020B0604030504040204" pitchFamily="50" charset="-128"/>
              </a:rPr>
              <a:t>本部の代替拠点として近畿</a:t>
            </a:r>
            <a:r>
              <a:rPr lang="ja-JP" altLang="en-US" sz="1100" dirty="0">
                <a:solidFill>
                  <a:schemeClr val="tx1"/>
                </a:solidFill>
                <a:latin typeface="Meiryo UI" panose="020B0604030504040204" pitchFamily="50" charset="-128"/>
                <a:ea typeface="Meiryo UI" panose="020B0604030504040204" pitchFamily="50" charset="-128"/>
              </a:rPr>
              <a:t>中国四国事務所（大阪市</a:t>
            </a:r>
            <a:r>
              <a:rPr lang="ja-JP" altLang="en-US" sz="1100" dirty="0" smtClean="0">
                <a:solidFill>
                  <a:schemeClr val="tx1"/>
                </a:solidFill>
                <a:latin typeface="Meiryo UI" panose="020B0604030504040204" pitchFamily="50" charset="-128"/>
                <a:ea typeface="Meiryo UI" panose="020B0604030504040204" pitchFamily="50" charset="-128"/>
              </a:rPr>
              <a:t>）を位置づけ済み</a:t>
            </a:r>
            <a:endParaRPr lang="en-US" altLang="ja-JP" sz="1200" dirty="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rPr>
              <a:t>　■　外務省　　　　　　　　</a:t>
            </a:r>
            <a:r>
              <a:rPr lang="ja-JP" altLang="en-US" sz="1100" dirty="0" smtClean="0">
                <a:solidFill>
                  <a:schemeClr val="tx1"/>
                </a:solidFill>
                <a:latin typeface="Meiryo UI" panose="020B0604030504040204" pitchFamily="50" charset="-128"/>
                <a:ea typeface="Meiryo UI" panose="020B0604030504040204" pitchFamily="50" charset="-128"/>
              </a:rPr>
              <a:t>領事</a:t>
            </a:r>
            <a:r>
              <a:rPr lang="ja-JP" altLang="en-US" sz="1100" dirty="0">
                <a:solidFill>
                  <a:schemeClr val="tx1"/>
                </a:solidFill>
                <a:latin typeface="Meiryo UI" panose="020B0604030504040204" pitchFamily="50" charset="-128"/>
                <a:ea typeface="Meiryo UI" panose="020B0604030504040204" pitchFamily="50" charset="-128"/>
              </a:rPr>
              <a:t>関係業務等、一部の</a:t>
            </a:r>
            <a:r>
              <a:rPr lang="ja-JP" altLang="en-US" sz="1100" dirty="0" smtClean="0">
                <a:solidFill>
                  <a:schemeClr val="tx1"/>
                </a:solidFill>
                <a:latin typeface="Meiryo UI" panose="020B0604030504040204" pitchFamily="50" charset="-128"/>
                <a:ea typeface="Meiryo UI" panose="020B0604030504040204" pitchFamily="50" charset="-128"/>
              </a:rPr>
              <a:t>業務を大阪</a:t>
            </a:r>
            <a:r>
              <a:rPr lang="ja-JP" altLang="en-US" sz="1100" dirty="0">
                <a:solidFill>
                  <a:schemeClr val="tx1"/>
                </a:solidFill>
                <a:latin typeface="Meiryo UI" panose="020B0604030504040204" pitchFamily="50" charset="-128"/>
                <a:ea typeface="Meiryo UI" panose="020B0604030504040204" pitchFamily="50" charset="-128"/>
              </a:rPr>
              <a:t>分室で実施することを</a:t>
            </a:r>
            <a:r>
              <a:rPr lang="ja-JP" altLang="en-US" sz="1100" dirty="0" smtClean="0">
                <a:solidFill>
                  <a:schemeClr val="tx1"/>
                </a:solidFill>
                <a:latin typeface="Meiryo UI" panose="020B0604030504040204" pitchFamily="50" charset="-128"/>
                <a:ea typeface="Meiryo UI" panose="020B0604030504040204" pitchFamily="50" charset="-128"/>
              </a:rPr>
              <a:t>検討課題に位置づけ</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252484" y="3745354"/>
            <a:ext cx="5993770" cy="408125"/>
          </a:xfrm>
          <a:prstGeom prst="rect">
            <a:avLst/>
          </a:prstGeom>
          <a:noFill/>
        </p:spPr>
        <p:txBody>
          <a:bodyPr wrap="square">
            <a:spAutoFit/>
          </a:bodyPr>
          <a:lstStyle/>
          <a:p>
            <a:pPr>
              <a:lnSpc>
                <a:spcPct val="114000"/>
              </a:lnSpc>
              <a:spcBef>
                <a:spcPts val="1200"/>
              </a:spcBef>
            </a:pPr>
            <a:r>
              <a:rPr lang="ja-JP" altLang="en-US" b="1" dirty="0" smtClean="0">
                <a:latin typeface="Meiryo UI" panose="020B0604030504040204" pitchFamily="50" charset="-128"/>
                <a:ea typeface="Meiryo UI" panose="020B0604030504040204" pitchFamily="50" charset="-128"/>
              </a:rPr>
              <a:t>①　</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首都圏の体制が整うまでの間の一時的代替</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　について</a:t>
            </a:r>
            <a:endParaRPr lang="en-US" altLang="ja-JP" b="1" dirty="0">
              <a:latin typeface="Meiryo UI" panose="020B0604030504040204" pitchFamily="50" charset="-128"/>
              <a:ea typeface="Meiryo UI" panose="020B0604030504040204" pitchFamily="50" charset="-128"/>
            </a:endParaRPr>
          </a:p>
        </p:txBody>
      </p:sp>
      <p:sp>
        <p:nvSpPr>
          <p:cNvPr id="17" name="正方形/長方形 16"/>
          <p:cNvSpPr/>
          <p:nvPr/>
        </p:nvSpPr>
        <p:spPr>
          <a:xfrm>
            <a:off x="238836" y="4296239"/>
            <a:ext cx="8666328" cy="2119170"/>
          </a:xfrm>
          <a:prstGeom prst="rect">
            <a:avLst/>
          </a:prstGeom>
        </p:spPr>
        <p:txBody>
          <a:bodyPr wrap="square">
            <a:spAutoFit/>
          </a:bodyPr>
          <a:lstStyle/>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被災直後、大阪・関西の既存の人員体制による一時的代替では、</a:t>
            </a:r>
            <a:r>
              <a:rPr lang="ja-JP" altLang="en-US" sz="1400" b="1" u="sng" dirty="0" smtClean="0">
                <a:latin typeface="Meiryo UI" panose="020B0604030504040204" pitchFamily="50" charset="-128"/>
                <a:ea typeface="Meiryo UI" panose="020B0604030504040204" pitchFamily="50" charset="-128"/>
              </a:rPr>
              <a:t>高度な権限や判断、多額の人的・物的投資が必要な業務の代替までは考えにくい</a:t>
            </a:r>
            <a:r>
              <a:rPr lang="ja-JP" altLang="en-US" sz="1400" dirty="0" smtClean="0">
                <a:latin typeface="Meiryo UI" panose="020B0604030504040204" pitchFamily="50" charset="-128"/>
                <a:ea typeface="Meiryo UI" panose="020B0604030504040204" pitchFamily="50" charset="-128"/>
              </a:rPr>
              <a:t>ことから、限定的な業務の代替を検討。</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代替する業務に必要となる資源などを踏まえ、</a:t>
            </a:r>
            <a:r>
              <a:rPr lang="ja-JP" altLang="en-US" sz="1400" b="1" u="sng" dirty="0" smtClean="0">
                <a:latin typeface="Meiryo UI" panose="020B0604030504040204" pitchFamily="50" charset="-128"/>
                <a:ea typeface="Meiryo UI" panose="020B0604030504040204" pitchFamily="50" charset="-128"/>
              </a:rPr>
              <a:t>取り組みやすいところから対象</a:t>
            </a:r>
            <a:r>
              <a:rPr lang="ja-JP" altLang="en-US" sz="1400" b="1" u="sng" dirty="0">
                <a:latin typeface="Meiryo UI" panose="020B0604030504040204" pitchFamily="50" charset="-128"/>
                <a:ea typeface="Meiryo UI" panose="020B0604030504040204" pitchFamily="50" charset="-128"/>
              </a:rPr>
              <a:t>業務を</a:t>
            </a:r>
            <a:r>
              <a:rPr lang="ja-JP" altLang="en-US" sz="1400" b="1" u="sng" dirty="0" smtClean="0">
                <a:latin typeface="Meiryo UI" panose="020B0604030504040204" pitchFamily="50" charset="-128"/>
                <a:ea typeface="Meiryo UI" panose="020B0604030504040204" pitchFamily="50" charset="-128"/>
              </a:rPr>
              <a:t>決めて実践</a:t>
            </a:r>
            <a:r>
              <a:rPr lang="ja-JP" altLang="en-US" sz="1400" dirty="0">
                <a:latin typeface="Meiryo UI" panose="020B0604030504040204" pitchFamily="50" charset="-128"/>
                <a:ea typeface="Meiryo UI" panose="020B0604030504040204" pitchFamily="50" charset="-128"/>
              </a:rPr>
              <a:t>して</a:t>
            </a:r>
            <a:r>
              <a:rPr lang="ja-JP" altLang="en-US" sz="1400" dirty="0" smtClean="0">
                <a:latin typeface="Meiryo UI" panose="020B0604030504040204" pitchFamily="50" charset="-128"/>
                <a:ea typeface="Meiryo UI" panose="020B0604030504040204" pitchFamily="50" charset="-128"/>
              </a:rPr>
              <a:t>いく進め方が考えられる。具体的な業務に沿った訓練や、非常時の連絡・調整体制の確認など、実効性を確保するための取組みを具体的に検討していくことが課題。</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首都圏か大阪・関西かどちらかではなく、双方で業務を分担する補完的代替も効果的であることから、</a:t>
            </a:r>
            <a:r>
              <a:rPr lang="ja-JP" altLang="en-US" sz="1400" b="1" u="sng" dirty="0" smtClean="0">
                <a:latin typeface="Meiryo UI" panose="020B0604030504040204" pitchFamily="50" charset="-128"/>
                <a:ea typeface="Meiryo UI" panose="020B0604030504040204" pitchFamily="50" charset="-128"/>
              </a:rPr>
              <a:t>首都圏での業務を軽減するため、一時的</a:t>
            </a:r>
            <a:r>
              <a:rPr lang="ja-JP" altLang="en-US" sz="1400" b="1" u="sng" dirty="0">
                <a:latin typeface="Meiryo UI" panose="020B0604030504040204" pitchFamily="50" charset="-128"/>
                <a:ea typeface="Meiryo UI" panose="020B0604030504040204" pitchFamily="50" charset="-128"/>
              </a:rPr>
              <a:t>代替を継続</a:t>
            </a:r>
            <a:r>
              <a:rPr lang="ja-JP" altLang="en-US" sz="1400" b="1" u="sng" dirty="0" smtClean="0">
                <a:latin typeface="Meiryo UI" panose="020B0604030504040204" pitchFamily="50" charset="-128"/>
                <a:ea typeface="Meiryo UI" panose="020B0604030504040204" pitchFamily="50" charset="-128"/>
              </a:rPr>
              <a:t>していくことも考えられる</a:t>
            </a:r>
            <a:r>
              <a:rPr lang="ja-JP" altLang="en-US" sz="1400" dirty="0" smtClean="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p:txBody>
      </p:sp>
      <p:sp>
        <p:nvSpPr>
          <p:cNvPr id="10" name="正方形/長方形 9"/>
          <p:cNvSpPr/>
          <p:nvPr/>
        </p:nvSpPr>
        <p:spPr>
          <a:xfrm>
            <a:off x="252386" y="756967"/>
            <a:ext cx="2143084"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1200"/>
              </a:spcBef>
            </a:pPr>
            <a:r>
              <a:rPr lang="ja-JP" altLang="en-US" sz="1600" b="1" dirty="0">
                <a:solidFill>
                  <a:schemeClr val="bg1"/>
                </a:solidFill>
                <a:latin typeface="Meiryo UI" panose="020B0604030504040204" pitchFamily="50" charset="-128"/>
                <a:ea typeface="Meiryo UI" panose="020B0604030504040204" pitchFamily="50" charset="-128"/>
              </a:rPr>
              <a:t>各省庁の取組み状況</a:t>
            </a:r>
          </a:p>
        </p:txBody>
      </p:sp>
      <p:sp>
        <p:nvSpPr>
          <p:cNvPr id="12" name="正方形/長方形 11"/>
          <p:cNvSpPr/>
          <p:nvPr/>
        </p:nvSpPr>
        <p:spPr>
          <a:xfrm>
            <a:off x="275995" y="3279081"/>
            <a:ext cx="3252815"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1200"/>
              </a:spcBef>
            </a:pPr>
            <a:r>
              <a:rPr lang="ja-JP" altLang="en-US" sz="1600" b="1" dirty="0">
                <a:solidFill>
                  <a:schemeClr val="bg1"/>
                </a:solidFill>
                <a:latin typeface="Meiryo UI" panose="020B0604030504040204" pitchFamily="50" charset="-128"/>
                <a:ea typeface="Meiryo UI" panose="020B0604030504040204" pitchFamily="50" charset="-128"/>
              </a:rPr>
              <a:t>代替の考え方と今後の検討課題</a:t>
            </a:r>
          </a:p>
        </p:txBody>
      </p:sp>
    </p:spTree>
    <p:extLst>
      <p:ext uri="{BB962C8B-B14F-4D97-AF65-F5344CB8AC3E}">
        <p14:creationId xmlns:p14="http://schemas.microsoft.com/office/powerpoint/2010/main" val="29717369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53042" y="566638"/>
            <a:ext cx="8666328" cy="5634827"/>
          </a:xfrm>
          <a:prstGeom prst="roundRect">
            <a:avLst>
              <a:gd name="adj" fmla="val 5389"/>
            </a:avLst>
          </a:prstGeom>
          <a:noFill/>
          <a:ln w="508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spcBef>
                <a:spcPts val="600"/>
              </a:spcBef>
            </a:pPr>
            <a:r>
              <a:rPr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災害情報収集業務を大阪・関西で</a:t>
            </a:r>
            <a:r>
              <a:rPr lang="ja-JP" altLang="en-US" sz="1600" b="1" dirty="0" smtClean="0">
                <a:solidFill>
                  <a:schemeClr val="tx1"/>
                </a:solidFill>
                <a:latin typeface="Meiryo UI" panose="020B0604030504040204" pitchFamily="50" charset="-128"/>
                <a:ea typeface="Meiryo UI" panose="020B0604030504040204" pitchFamily="50" charset="-128"/>
              </a:rPr>
              <a:t>一時的に代替する事例</a:t>
            </a:r>
            <a:r>
              <a:rPr lang="en-US" altLang="ja-JP" sz="1600" b="1" dirty="0" smtClean="0">
                <a:solidFill>
                  <a:schemeClr val="tx1"/>
                </a:solidFill>
                <a:latin typeface="Meiryo UI" panose="020B0604030504040204" pitchFamily="50" charset="-128"/>
                <a:ea typeface="Meiryo UI" panose="020B0604030504040204" pitchFamily="50" charset="-128"/>
              </a:rPr>
              <a:t>】</a:t>
            </a:r>
            <a:endParaRPr lang="en-US" altLang="ja-JP" sz="4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pPr>
            <a:r>
              <a:rPr lang="ja-JP" altLang="en-US" sz="1400" dirty="0" smtClean="0">
                <a:solidFill>
                  <a:schemeClr val="tx1"/>
                </a:solidFill>
                <a:latin typeface="Meiryo UI" panose="020B0604030504040204" pitchFamily="50" charset="-128"/>
                <a:ea typeface="Meiryo UI" panose="020B0604030504040204" pitchFamily="50" charset="-128"/>
              </a:rPr>
              <a:t>被災直後、中央省庁の職員が首都圏内の代替拠点へ移動するには時間が必要で、その間は、組織内の連絡調整も容易</a:t>
            </a:r>
            <a:r>
              <a:rPr lang="ja-JP" altLang="en-US" sz="1400" dirty="0">
                <a:solidFill>
                  <a:schemeClr val="tx1"/>
                </a:solidFill>
                <a:latin typeface="Meiryo UI" panose="020B0604030504040204" pitchFamily="50" charset="-128"/>
                <a:ea typeface="Meiryo UI" panose="020B0604030504040204" pitchFamily="50" charset="-128"/>
              </a:rPr>
              <a:t>では</a:t>
            </a:r>
            <a:r>
              <a:rPr lang="ja-JP" altLang="en-US" sz="1400" dirty="0" smtClean="0">
                <a:solidFill>
                  <a:schemeClr val="tx1"/>
                </a:solidFill>
                <a:latin typeface="Meiryo UI" panose="020B0604030504040204" pitchFamily="50" charset="-128"/>
                <a:ea typeface="Meiryo UI" panose="020B0604030504040204" pitchFamily="50" charset="-128"/>
              </a:rPr>
              <a:t>ないと考えられる。</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pPr>
            <a:r>
              <a:rPr lang="ja-JP" altLang="en-US" sz="1400" b="1" u="sng" dirty="0" smtClean="0">
                <a:solidFill>
                  <a:schemeClr val="tx1"/>
                </a:solidFill>
                <a:latin typeface="Meiryo UI" panose="020B0604030504040204" pitchFamily="50" charset="-128"/>
                <a:ea typeface="Meiryo UI" panose="020B0604030504040204" pitchFamily="50" charset="-128"/>
              </a:rPr>
              <a:t>代替拠点での政府拠点の確立までの間、大阪・関西が各省庁の情報収集や連絡調整に関する業務を代替</a:t>
            </a:r>
            <a:r>
              <a:rPr lang="ja-JP" altLang="en-US" sz="1400" dirty="0" smtClean="0">
                <a:solidFill>
                  <a:schemeClr val="tx1"/>
                </a:solidFill>
                <a:latin typeface="Meiryo UI" panose="020B0604030504040204" pitchFamily="50" charset="-128"/>
                <a:ea typeface="Meiryo UI" panose="020B0604030504040204" pitchFamily="50" charset="-128"/>
              </a:rPr>
              <a:t>することで、政府</a:t>
            </a:r>
            <a:r>
              <a:rPr lang="ja-JP" altLang="en-US" sz="1400" dirty="0">
                <a:solidFill>
                  <a:schemeClr val="tx1"/>
                </a:solidFill>
                <a:latin typeface="Meiryo UI" panose="020B0604030504040204" pitchFamily="50" charset="-128"/>
                <a:ea typeface="Meiryo UI" panose="020B0604030504040204" pitchFamily="50" charset="-128"/>
              </a:rPr>
              <a:t>全体の情報管理体制の明確化</a:t>
            </a:r>
            <a:r>
              <a:rPr lang="ja-JP" altLang="en-US" sz="1400" dirty="0" smtClean="0">
                <a:solidFill>
                  <a:schemeClr val="tx1"/>
                </a:solidFill>
                <a:latin typeface="Meiryo UI" panose="020B0604030504040204" pitchFamily="50" charset="-128"/>
                <a:ea typeface="Meiryo UI" panose="020B0604030504040204" pitchFamily="50" charset="-128"/>
              </a:rPr>
              <a:t>、体制確保の確実性</a:t>
            </a:r>
            <a:r>
              <a:rPr lang="ja-JP" altLang="en-US" sz="1400" dirty="0">
                <a:solidFill>
                  <a:schemeClr val="tx1"/>
                </a:solidFill>
                <a:latin typeface="Meiryo UI" panose="020B0604030504040204" pitchFamily="50" charset="-128"/>
                <a:ea typeface="Meiryo UI" panose="020B0604030504040204" pitchFamily="50" charset="-128"/>
              </a:rPr>
              <a:t>・安定性の向上</a:t>
            </a:r>
            <a:r>
              <a:rPr lang="ja-JP" altLang="en-US" sz="1400" dirty="0" smtClean="0">
                <a:solidFill>
                  <a:schemeClr val="tx1"/>
                </a:solidFill>
                <a:latin typeface="Meiryo UI" panose="020B0604030504040204" pitchFamily="50" charset="-128"/>
                <a:ea typeface="Meiryo UI" panose="020B0604030504040204" pitchFamily="50" charset="-128"/>
              </a:rPr>
              <a:t>、それ以外の業務の</a:t>
            </a:r>
            <a:r>
              <a:rPr lang="ja-JP" altLang="en-US" sz="1400" dirty="0">
                <a:solidFill>
                  <a:schemeClr val="tx1"/>
                </a:solidFill>
                <a:latin typeface="Meiryo UI" panose="020B0604030504040204" pitchFamily="50" charset="-128"/>
                <a:ea typeface="Meiryo UI" panose="020B0604030504040204" pitchFamily="50" charset="-128"/>
              </a:rPr>
              <a:t>首都圏での</a:t>
            </a:r>
            <a:r>
              <a:rPr lang="ja-JP" altLang="en-US" sz="1400" dirty="0" smtClean="0">
                <a:solidFill>
                  <a:schemeClr val="tx1"/>
                </a:solidFill>
                <a:latin typeface="Meiryo UI" panose="020B0604030504040204" pitchFamily="50" charset="-128"/>
                <a:ea typeface="Meiryo UI" panose="020B0604030504040204" pitchFamily="50" charset="-128"/>
              </a:rPr>
              <a:t>早期</a:t>
            </a:r>
            <a:r>
              <a:rPr lang="ja-JP" altLang="en-US" sz="1400" dirty="0">
                <a:solidFill>
                  <a:schemeClr val="tx1"/>
                </a:solidFill>
                <a:latin typeface="Meiryo UI" panose="020B0604030504040204" pitchFamily="50" charset="-128"/>
                <a:ea typeface="Meiryo UI" panose="020B0604030504040204" pitchFamily="50" charset="-128"/>
              </a:rPr>
              <a:t>再開が期待できる。</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pPr>
            <a:r>
              <a:rPr lang="ja-JP" altLang="en-US" sz="1400" dirty="0" smtClean="0">
                <a:solidFill>
                  <a:schemeClr val="tx1"/>
                </a:solidFill>
                <a:latin typeface="Meiryo UI" panose="020B0604030504040204" pitchFamily="50" charset="-128"/>
                <a:ea typeface="Meiryo UI" panose="020B0604030504040204" pitchFamily="50" charset="-128"/>
              </a:rPr>
              <a:t>各省庁は、大阪・関西の情報収集チームの体制や関係機関との調整手法</a:t>
            </a:r>
            <a:r>
              <a:rPr lang="ja-JP" altLang="en-US" sz="1400" dirty="0">
                <a:solidFill>
                  <a:schemeClr val="tx1"/>
                </a:solidFill>
                <a:latin typeface="Meiryo UI" panose="020B0604030504040204" pitchFamily="50" charset="-128"/>
                <a:ea typeface="Meiryo UI" panose="020B0604030504040204" pitchFamily="50" charset="-128"/>
              </a:rPr>
              <a:t>を</a:t>
            </a:r>
            <a:r>
              <a:rPr lang="ja-JP" altLang="en-US" sz="1400" dirty="0" smtClean="0">
                <a:solidFill>
                  <a:schemeClr val="tx1"/>
                </a:solidFill>
                <a:latin typeface="Meiryo UI" panose="020B0604030504040204" pitchFamily="50" charset="-128"/>
                <a:ea typeface="Meiryo UI" panose="020B0604030504040204" pitchFamily="50" charset="-128"/>
              </a:rPr>
              <a:t>予め定めておき、</a:t>
            </a:r>
            <a:r>
              <a:rPr lang="ja-JP" altLang="en-US" sz="1400" b="1" u="sng" dirty="0" smtClean="0">
                <a:solidFill>
                  <a:schemeClr val="tx1"/>
                </a:solidFill>
                <a:latin typeface="Meiryo UI" panose="020B0604030504040204" pitchFamily="50" charset="-128"/>
                <a:ea typeface="Meiryo UI" panose="020B0604030504040204" pitchFamily="50" charset="-128"/>
              </a:rPr>
              <a:t>首都圏に大災害が発生した場合は、自動的に大阪・関西のチームが業務を開始</a:t>
            </a:r>
            <a:r>
              <a:rPr lang="ja-JP" altLang="en-US" sz="1400" dirty="0" smtClean="0">
                <a:solidFill>
                  <a:schemeClr val="tx1"/>
                </a:solidFill>
                <a:latin typeface="Meiryo UI" panose="020B0604030504040204" pitchFamily="50" charset="-128"/>
                <a:ea typeface="Meiryo UI" panose="020B0604030504040204" pitchFamily="50" charset="-128"/>
              </a:rPr>
              <a:t>できる体制を整備しておく。</a:t>
            </a:r>
            <a:endParaRPr lang="en-US" altLang="ja-JP" sz="14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endParaRPr lang="en-US" altLang="ja-JP" sz="14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endParaRPr lang="en-US" altLang="ja-JP" sz="1400"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a:t>
            </a:r>
          </a:p>
          <a:p>
            <a:pPr>
              <a:lnSpc>
                <a:spcPct val="114000"/>
              </a:lnSpc>
              <a:spcBef>
                <a:spcPts val="600"/>
              </a:spcBef>
            </a:pP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41" name="スライド番号プレースホルダー 1"/>
          <p:cNvSpPr>
            <a:spLocks noGrp="1"/>
          </p:cNvSpPr>
          <p:nvPr>
            <p:ph type="sldNum" sz="quarter" idx="12"/>
          </p:nvPr>
        </p:nvSpPr>
        <p:spPr>
          <a:xfrm>
            <a:off x="6837090" y="6356351"/>
            <a:ext cx="2057400" cy="365125"/>
          </a:xfrm>
        </p:spPr>
        <p:txBody>
          <a:bodyPr/>
          <a:lstStyle/>
          <a:p>
            <a:pPr>
              <a:lnSpc>
                <a:spcPct val="114000"/>
              </a:lnSpc>
              <a:spcBef>
                <a:spcPts val="600"/>
              </a:spcBef>
            </a:pPr>
            <a:r>
              <a:rPr lang="en-US" altLang="ja-JP" sz="1200" b="1" dirty="0">
                <a:latin typeface="Meiryo UI" panose="020B0604030504040204" pitchFamily="50" charset="-128"/>
                <a:ea typeface="Meiryo UI" panose="020B0604030504040204" pitchFamily="50" charset="-128"/>
              </a:rPr>
              <a:t>6</a:t>
            </a:r>
            <a:endParaRPr kumimoji="1" lang="ja-JP" altLang="en-US" sz="1200" b="1" dirty="0">
              <a:latin typeface="Meiryo UI" panose="020B0604030504040204" pitchFamily="50" charset="-128"/>
              <a:ea typeface="Meiryo UI" panose="020B0604030504040204" pitchFamily="50" charset="-128"/>
            </a:endParaRPr>
          </a:p>
        </p:txBody>
      </p:sp>
      <p:grpSp>
        <p:nvGrpSpPr>
          <p:cNvPr id="27" name="グループ化 26"/>
          <p:cNvGrpSpPr>
            <a:grpSpLocks noChangeAspect="1"/>
          </p:cNvGrpSpPr>
          <p:nvPr/>
        </p:nvGrpSpPr>
        <p:grpSpPr>
          <a:xfrm>
            <a:off x="659785" y="3068636"/>
            <a:ext cx="3963353" cy="2630468"/>
            <a:chOff x="714375" y="3277957"/>
            <a:chExt cx="4171950" cy="2768911"/>
          </a:xfrm>
        </p:grpSpPr>
        <p:sp>
          <p:nvSpPr>
            <p:cNvPr id="45" name="角丸四角形 44"/>
            <p:cNvSpPr/>
            <p:nvPr/>
          </p:nvSpPr>
          <p:spPr>
            <a:xfrm>
              <a:off x="714375" y="3446563"/>
              <a:ext cx="4171950" cy="1402368"/>
            </a:xfrm>
            <a:prstGeom prst="roundRect">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spcBef>
                  <a:spcPts val="600"/>
                </a:spcBef>
              </a:pPr>
              <a:endParaRPr lang="ja-JP" altLang="en-US" sz="1200">
                <a:latin typeface="Meiryo UI" panose="020B0604030504040204" pitchFamily="50" charset="-128"/>
                <a:ea typeface="Meiryo UI" panose="020B0604030504040204" pitchFamily="50" charset="-128"/>
              </a:endParaRPr>
            </a:p>
          </p:txBody>
        </p:sp>
        <p:sp>
          <p:nvSpPr>
            <p:cNvPr id="59" name="円/楕円 58"/>
            <p:cNvSpPr>
              <a:spLocks/>
            </p:cNvSpPr>
            <p:nvPr/>
          </p:nvSpPr>
          <p:spPr>
            <a:xfrm rot="2700000">
              <a:off x="2089090" y="4109496"/>
              <a:ext cx="1440001" cy="1440001"/>
            </a:xfrm>
            <a:prstGeom prst="ellipse">
              <a:avLst/>
            </a:prstGeom>
            <a:no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spcBef>
                  <a:spcPts val="600"/>
                </a:spcBef>
              </a:pPr>
              <a:endParaRPr lang="ja-JP" altLang="en-US" sz="1200">
                <a:latin typeface="Meiryo UI" panose="020B0604030504040204" pitchFamily="50" charset="-128"/>
                <a:ea typeface="Meiryo UI" panose="020B0604030504040204" pitchFamily="50" charset="-128"/>
              </a:endParaRPr>
            </a:p>
          </p:txBody>
        </p:sp>
        <p:cxnSp>
          <p:nvCxnSpPr>
            <p:cNvPr id="60" name="直線コネクタ 59"/>
            <p:cNvCxnSpPr>
              <a:cxnSpLocks noChangeAspect="1"/>
              <a:stCxn id="59" idx="0"/>
              <a:endCxn id="59" idx="4"/>
            </p:cNvCxnSpPr>
            <p:nvPr/>
          </p:nvCxnSpPr>
          <p:spPr>
            <a:xfrm flipH="1">
              <a:off x="2299973" y="4320380"/>
              <a:ext cx="1018234" cy="1018234"/>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a:cxnSpLocks noChangeAspect="1"/>
              <a:stCxn id="59" idx="2"/>
              <a:endCxn id="59" idx="6"/>
            </p:cNvCxnSpPr>
            <p:nvPr/>
          </p:nvCxnSpPr>
          <p:spPr>
            <a:xfrm>
              <a:off x="2299973" y="4320380"/>
              <a:ext cx="1018234" cy="1018234"/>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7" name="左右矢印 46"/>
            <p:cNvSpPr/>
            <p:nvPr/>
          </p:nvSpPr>
          <p:spPr>
            <a:xfrm rot="1200000">
              <a:off x="1571752" y="4356185"/>
              <a:ext cx="627005" cy="284986"/>
            </a:xfrm>
            <a:prstGeom prst="lef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14000"/>
                </a:lnSpc>
                <a:spcBef>
                  <a:spcPts val="600"/>
                </a:spcBef>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情報</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8" name="左右矢印 47"/>
            <p:cNvSpPr/>
            <p:nvPr/>
          </p:nvSpPr>
          <p:spPr>
            <a:xfrm rot="1200000">
              <a:off x="3412720" y="4934114"/>
              <a:ext cx="627005" cy="284986"/>
            </a:xfrm>
            <a:prstGeom prst="lef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14000"/>
                </a:lnSpc>
                <a:spcBef>
                  <a:spcPts val="600"/>
                </a:spcBef>
                <a:spcAft>
                  <a:spcPts val="0"/>
                </a:spcAft>
              </a:pPr>
              <a:r>
                <a:rPr lang="ja-JP" sz="105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情報</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9" name="左右矢印 48"/>
            <p:cNvSpPr/>
            <p:nvPr/>
          </p:nvSpPr>
          <p:spPr>
            <a:xfrm rot="20400000">
              <a:off x="1545234" y="4933099"/>
              <a:ext cx="627005" cy="284986"/>
            </a:xfrm>
            <a:prstGeom prst="lef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14000"/>
                </a:lnSpc>
                <a:spcBef>
                  <a:spcPts val="600"/>
                </a:spcBef>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情報</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0" name="正方形/長方形 49"/>
            <p:cNvSpPr/>
            <p:nvPr/>
          </p:nvSpPr>
          <p:spPr>
            <a:xfrm>
              <a:off x="909367" y="4181384"/>
              <a:ext cx="691153" cy="367262"/>
            </a:xfrm>
            <a:prstGeom prst="rect">
              <a:avLst/>
            </a:prstGeom>
            <a:solidFill>
              <a:schemeClr val="accent1">
                <a:lumMod val="40000"/>
                <a:lumOff val="60000"/>
              </a:schemeClr>
            </a:solidFill>
            <a:ln w="6350" cap="flat" cmpd="sng" algn="ctr">
              <a:solidFill>
                <a:schemeClr val="tx2"/>
              </a:solidFill>
              <a:prstDash val="solid"/>
              <a:miter lim="800000"/>
            </a:ln>
            <a:effectLst/>
          </p:spPr>
          <p:txBody>
            <a:bodyPr wrap="square" lIns="36000" tIns="36000" rIns="36000" bIns="36000" rtlCol="0" anchor="ctr">
              <a:noAutofit/>
            </a:bodyPr>
            <a:lstStyle/>
            <a:p>
              <a:pPr algn="ctr">
                <a:lnSpc>
                  <a:spcPct val="114000"/>
                </a:lnSpc>
                <a:spcBef>
                  <a:spcPts val="600"/>
                </a:spcBef>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関係機関</a:t>
              </a:r>
            </a:p>
          </p:txBody>
        </p:sp>
        <p:sp>
          <p:nvSpPr>
            <p:cNvPr id="51" name="正方形/長方形 50"/>
            <p:cNvSpPr/>
            <p:nvPr/>
          </p:nvSpPr>
          <p:spPr>
            <a:xfrm>
              <a:off x="909367" y="5019527"/>
              <a:ext cx="691153" cy="367262"/>
            </a:xfrm>
            <a:prstGeom prst="rect">
              <a:avLst/>
            </a:prstGeom>
            <a:solidFill>
              <a:schemeClr val="accent1">
                <a:lumMod val="40000"/>
                <a:lumOff val="60000"/>
              </a:schemeClr>
            </a:solidFill>
            <a:ln w="6350" cap="flat" cmpd="sng" algn="ctr">
              <a:solidFill>
                <a:schemeClr val="tx2"/>
              </a:solidFill>
              <a:prstDash val="solid"/>
              <a:miter lim="800000"/>
            </a:ln>
            <a:effectLst/>
          </p:spPr>
          <p:txBody>
            <a:bodyPr wrap="square" lIns="36000" tIns="36000" rIns="36000" bIns="36000" rtlCol="0" anchor="ctr">
              <a:noAutofit/>
            </a:bodyPr>
            <a:lstStyle/>
            <a:p>
              <a:pPr algn="ctr">
                <a:lnSpc>
                  <a:spcPct val="114000"/>
                </a:lnSpc>
                <a:spcBef>
                  <a:spcPts val="600"/>
                </a:spcBef>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関係機関</a:t>
              </a:r>
            </a:p>
          </p:txBody>
        </p:sp>
        <p:sp>
          <p:nvSpPr>
            <p:cNvPr id="52" name="正方形/長方形 51"/>
            <p:cNvSpPr/>
            <p:nvPr/>
          </p:nvSpPr>
          <p:spPr>
            <a:xfrm>
              <a:off x="3989396" y="4181384"/>
              <a:ext cx="691153" cy="367262"/>
            </a:xfrm>
            <a:prstGeom prst="rect">
              <a:avLst/>
            </a:prstGeom>
            <a:solidFill>
              <a:schemeClr val="accent1">
                <a:lumMod val="40000"/>
                <a:lumOff val="60000"/>
              </a:schemeClr>
            </a:solidFill>
            <a:ln w="6350" cap="flat" cmpd="sng" algn="ctr">
              <a:solidFill>
                <a:schemeClr val="tx2"/>
              </a:solidFill>
              <a:prstDash val="solid"/>
              <a:miter lim="800000"/>
            </a:ln>
            <a:effectLst/>
          </p:spPr>
          <p:txBody>
            <a:bodyPr wrap="square" lIns="36000" tIns="36000" rIns="36000" bIns="36000" rtlCol="0" anchor="ctr">
              <a:noAutofit/>
            </a:bodyPr>
            <a:lstStyle/>
            <a:p>
              <a:pPr algn="ctr">
                <a:lnSpc>
                  <a:spcPct val="114000"/>
                </a:lnSpc>
                <a:spcBef>
                  <a:spcPts val="600"/>
                </a:spcBef>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関係</a:t>
              </a:r>
              <a:r>
                <a:rPr lang="ja-JP"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機関</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3" name="正方形/長方形 52"/>
            <p:cNvSpPr/>
            <p:nvPr/>
          </p:nvSpPr>
          <p:spPr>
            <a:xfrm>
              <a:off x="3989396" y="5019527"/>
              <a:ext cx="691153" cy="367262"/>
            </a:xfrm>
            <a:prstGeom prst="rect">
              <a:avLst/>
            </a:prstGeom>
            <a:solidFill>
              <a:schemeClr val="accent1">
                <a:lumMod val="40000"/>
                <a:lumOff val="60000"/>
              </a:schemeClr>
            </a:solidFill>
            <a:ln w="6350" cap="flat" cmpd="sng" algn="ctr">
              <a:solidFill>
                <a:schemeClr val="tx2"/>
              </a:solidFill>
              <a:prstDash val="solid"/>
              <a:miter lim="800000"/>
            </a:ln>
            <a:effectLst/>
          </p:spPr>
          <p:txBody>
            <a:bodyPr wrap="square" lIns="36000" tIns="36000" rIns="36000" bIns="36000" rtlCol="0" anchor="ctr">
              <a:noAutofit/>
            </a:bodyPr>
            <a:lstStyle/>
            <a:p>
              <a:pPr algn="ctr">
                <a:lnSpc>
                  <a:spcPct val="114000"/>
                </a:lnSpc>
                <a:spcBef>
                  <a:spcPts val="600"/>
                </a:spcBef>
                <a:spcAft>
                  <a:spcPts val="0"/>
                </a:spcAft>
              </a:pPr>
              <a:r>
                <a:rPr lang="ja-JP" sz="1050" kern="100">
                  <a:effectLst/>
                  <a:latin typeface="Meiryo UI" panose="020B0604030504040204" pitchFamily="50" charset="-128"/>
                  <a:ea typeface="Meiryo UI" panose="020B0604030504040204" pitchFamily="50" charset="-128"/>
                  <a:cs typeface="Times New Roman" panose="02020603050405020304" pitchFamily="18" charset="0"/>
                </a:rPr>
                <a:t>関係機関</a:t>
              </a:r>
            </a:p>
          </p:txBody>
        </p:sp>
        <p:sp>
          <p:nvSpPr>
            <p:cNvPr id="54" name="上矢印 53"/>
            <p:cNvSpPr/>
            <p:nvPr/>
          </p:nvSpPr>
          <p:spPr>
            <a:xfrm>
              <a:off x="2547838" y="5001398"/>
              <a:ext cx="522504" cy="630708"/>
            </a:xfrm>
            <a:prstGeom prst="upArrow">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none" lIns="0" tIns="0" rIns="0" bIns="0" numCol="1" spcCol="0" rtlCol="0" fromWordArt="0" anchor="ctr" anchorCtr="0" forceAA="0" compatLnSpc="1">
              <a:prstTxWarp prst="textNoShape">
                <a:avLst/>
              </a:prstTxWarp>
              <a:noAutofit/>
            </a:bodyPr>
            <a:lstStyle/>
            <a:p>
              <a:pPr algn="ctr">
                <a:lnSpc>
                  <a:spcPct val="114000"/>
                </a:lnSpc>
                <a:spcBef>
                  <a:spcPts val="600"/>
                </a:spcBef>
                <a:spcAft>
                  <a:spcPts val="0"/>
                </a:spcAft>
              </a:pPr>
              <a:r>
                <a:rPr lang="ja-JP" sz="105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運営</a:t>
              </a:r>
            </a:p>
          </p:txBody>
        </p:sp>
        <p:sp>
          <p:nvSpPr>
            <p:cNvPr id="55" name="正方形/長方形 54"/>
            <p:cNvSpPr/>
            <p:nvPr/>
          </p:nvSpPr>
          <p:spPr>
            <a:xfrm>
              <a:off x="864987" y="3277957"/>
              <a:ext cx="568421" cy="341052"/>
            </a:xfrm>
            <a:prstGeom prst="rect">
              <a:avLst/>
            </a:prstGeom>
            <a:solidFill>
              <a:schemeClr val="bg1"/>
            </a:solidFill>
            <a:ln w="38100" cap="flat" cmpd="sng" algn="ctr">
              <a:noFill/>
              <a:prstDash val="solid"/>
              <a:miter lim="800000"/>
            </a:ln>
            <a:effectLst/>
          </p:spPr>
          <p:txBody>
            <a:bodyPr vert="horz" wrap="square" lIns="36000" tIns="36000" rIns="36000" bIns="36000" rtlCol="0" anchor="ctr">
              <a:noAutofit/>
            </a:bodyPr>
            <a:lstStyle/>
            <a:p>
              <a:pPr algn="ctr">
                <a:lnSpc>
                  <a:spcPct val="114000"/>
                </a:lnSpc>
                <a:spcBef>
                  <a:spcPts val="600"/>
                </a:spcBef>
                <a:spcAft>
                  <a:spcPts val="0"/>
                </a:spcAft>
              </a:pPr>
              <a:r>
                <a:rPr lang="ja-JP" sz="1050" b="1" kern="100" dirty="0" smtClean="0">
                  <a:solidFill>
                    <a:schemeClr val="accent1"/>
                  </a:solidFill>
                  <a:effectLst/>
                  <a:latin typeface="Meiryo UI" panose="020B0604030504040204" pitchFamily="50" charset="-128"/>
                  <a:ea typeface="Meiryo UI" panose="020B0604030504040204" pitchFamily="50" charset="-128"/>
                  <a:cs typeface="Times New Roman" panose="02020603050405020304" pitchFamily="18" charset="0"/>
                </a:rPr>
                <a:t>首都圏</a:t>
              </a:r>
              <a:endParaRPr lang="ja-JP" sz="1050" b="1" kern="100" dirty="0">
                <a:solidFill>
                  <a:schemeClr val="accent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7" name="上下矢印 56"/>
            <p:cNvSpPr/>
            <p:nvPr/>
          </p:nvSpPr>
          <p:spPr>
            <a:xfrm>
              <a:off x="2647821" y="3929061"/>
              <a:ext cx="322538" cy="616472"/>
            </a:xfrm>
            <a:prstGeom prst="upDown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0" tIns="0" rIns="0" bIns="0" numCol="1" spcCol="0" rtlCol="0" fromWordArt="0" anchor="ctr" anchorCtr="0" forceAA="0" compatLnSpc="1">
              <a:prstTxWarp prst="textNoShape">
                <a:avLst/>
              </a:prstTxWarp>
              <a:noAutofit/>
            </a:bodyPr>
            <a:lstStyle/>
            <a:p>
              <a:pPr algn="ctr">
                <a:lnSpc>
                  <a:spcPct val="114000"/>
                </a:lnSpc>
                <a:spcBef>
                  <a:spcPts val="600"/>
                </a:spcBef>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情報</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8" name="左右矢印 57"/>
            <p:cNvSpPr/>
            <p:nvPr/>
          </p:nvSpPr>
          <p:spPr>
            <a:xfrm rot="20400000">
              <a:off x="3401768" y="4344976"/>
              <a:ext cx="627005" cy="284986"/>
            </a:xfrm>
            <a:prstGeom prst="lef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14000"/>
                </a:lnSpc>
                <a:spcBef>
                  <a:spcPts val="600"/>
                </a:spcBef>
                <a:spcAft>
                  <a:spcPts val="0"/>
                </a:spcAft>
              </a:pPr>
              <a:r>
                <a:rPr lang="ja-JP" sz="105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情報</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正方形/長方形 43"/>
            <p:cNvSpPr/>
            <p:nvPr/>
          </p:nvSpPr>
          <p:spPr>
            <a:xfrm>
              <a:off x="1450581" y="3561798"/>
              <a:ext cx="2717019" cy="367262"/>
            </a:xfrm>
            <a:prstGeom prst="rect">
              <a:avLst/>
            </a:prstGeom>
            <a:solidFill>
              <a:schemeClr val="accent1">
                <a:lumMod val="60000"/>
                <a:lumOff val="40000"/>
              </a:schemeClr>
            </a:solidFill>
            <a:ln w="19050" cap="flat" cmpd="sng" algn="ctr">
              <a:solidFill>
                <a:schemeClr val="tx2"/>
              </a:solidFill>
              <a:prstDash val="solid"/>
              <a:miter lim="800000"/>
            </a:ln>
            <a:effectLst/>
          </p:spPr>
          <p:txBody>
            <a:bodyPr wrap="square" lIns="36000" tIns="36000" rIns="36000" bIns="36000" rtlCol="0" anchor="ctr">
              <a:noAutofit/>
            </a:bodyPr>
            <a:lstStyle/>
            <a:p>
              <a:pPr algn="ctr">
                <a:lnSpc>
                  <a:spcPct val="114000"/>
                </a:lnSpc>
                <a:spcBef>
                  <a:spcPts val="600"/>
                </a:spcBef>
                <a:spcAft>
                  <a:spcPts val="0"/>
                </a:spcAft>
              </a:pPr>
              <a:r>
                <a:rPr lang="ja-JP" sz="1100" b="1" kern="100" dirty="0">
                  <a:effectLst/>
                  <a:latin typeface="Meiryo UI" panose="020B0604030504040204" pitchFamily="50" charset="-128"/>
                  <a:ea typeface="Meiryo UI" panose="020B0604030504040204" pitchFamily="50" charset="-128"/>
                  <a:cs typeface="Times New Roman" panose="02020603050405020304" pitchFamily="18" charset="0"/>
                </a:rPr>
                <a:t>政府災害対策</a:t>
              </a:r>
              <a:r>
                <a:rPr lang="ja-JP" sz="1100" b="1" kern="100" dirty="0" smtClean="0">
                  <a:effectLst/>
                  <a:latin typeface="Meiryo UI" panose="020B0604030504040204" pitchFamily="50" charset="-128"/>
                  <a:ea typeface="Meiryo UI" panose="020B0604030504040204" pitchFamily="50" charset="-128"/>
                  <a:cs typeface="Times New Roman" panose="02020603050405020304" pitchFamily="18" charset="0"/>
                </a:rPr>
                <a:t>本部（</a:t>
              </a:r>
              <a:r>
                <a:rPr lang="ja-JP" sz="1100" b="1" kern="100" dirty="0">
                  <a:effectLst/>
                  <a:latin typeface="Meiryo UI" panose="020B0604030504040204" pitchFamily="50" charset="-128"/>
                  <a:ea typeface="Meiryo UI" panose="020B0604030504040204" pitchFamily="50" charset="-128"/>
                  <a:cs typeface="Times New Roman" panose="02020603050405020304" pitchFamily="18" charset="0"/>
                </a:rPr>
                <a:t>システムの利用）</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2" name="円柱 61"/>
            <p:cNvSpPr/>
            <p:nvPr/>
          </p:nvSpPr>
          <p:spPr>
            <a:xfrm>
              <a:off x="2153135" y="4551045"/>
              <a:ext cx="1311911" cy="461709"/>
            </a:xfrm>
            <a:prstGeom prst="can">
              <a:avLst/>
            </a:prstGeom>
            <a:solidFill>
              <a:schemeClr val="accent1"/>
            </a:solidFill>
            <a:ln w="63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gn="ctr">
                <a:lnSpc>
                  <a:spcPct val="114000"/>
                </a:lnSpc>
                <a:spcAft>
                  <a:spcPts val="0"/>
                </a:spcAft>
              </a:pPr>
              <a:r>
                <a:rPr lang="ja-JP" sz="11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総合防災</a:t>
              </a:r>
              <a:r>
                <a:rPr lang="ja-JP" sz="11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情報</a:t>
              </a:r>
              <a:endParaRPr lang="en-US" altLang="ja-JP" sz="11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ja-JP" sz="11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システム</a:t>
              </a:r>
              <a:endParaRPr lang="ja-JP" sz="16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3" name="正方形/長方形 42"/>
            <p:cNvSpPr/>
            <p:nvPr/>
          </p:nvSpPr>
          <p:spPr>
            <a:xfrm>
              <a:off x="1450581" y="5679606"/>
              <a:ext cx="2717018" cy="367262"/>
            </a:xfrm>
            <a:prstGeom prst="rect">
              <a:avLst/>
            </a:prstGeom>
            <a:solidFill>
              <a:schemeClr val="accent1"/>
            </a:solidFill>
            <a:ln w="19050" cap="flat" cmpd="sng" algn="ctr">
              <a:solidFill>
                <a:schemeClr val="tx2"/>
              </a:solidFill>
              <a:prstDash val="solid"/>
              <a:miter lim="800000"/>
            </a:ln>
            <a:effectLst/>
          </p:spPr>
          <p:txBody>
            <a:bodyPr wrap="square" lIns="36000" tIns="36000" rIns="36000" bIns="36000" rtlCol="0" anchor="ctr">
              <a:noAutofit/>
            </a:bodyPr>
            <a:lstStyle/>
            <a:p>
              <a:pPr algn="ctr">
                <a:lnSpc>
                  <a:spcPct val="114000"/>
                </a:lnSpc>
                <a:spcBef>
                  <a:spcPts val="600"/>
                </a:spcBef>
                <a:spcAft>
                  <a:spcPts val="0"/>
                </a:spcAft>
              </a:pPr>
              <a:r>
                <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大阪・</a:t>
              </a:r>
              <a:r>
                <a:rPr lang="ja-JP" sz="1100" b="1"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関西（</a:t>
              </a:r>
              <a:r>
                <a:rPr lang="ja-JP" sz="11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システムの運営</a:t>
              </a:r>
              <a:r>
                <a:rPr lang="ja-JP" sz="1100" b="1"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1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grpSp>
      <p:sp>
        <p:nvSpPr>
          <p:cNvPr id="7" name="角丸四角形 6"/>
          <p:cNvSpPr/>
          <p:nvPr/>
        </p:nvSpPr>
        <p:spPr>
          <a:xfrm>
            <a:off x="4939410" y="3228811"/>
            <a:ext cx="3652140" cy="2736000"/>
          </a:xfrm>
          <a:prstGeom prst="roundRect">
            <a:avLst>
              <a:gd name="adj" fmla="val 8407"/>
            </a:avLst>
          </a:prstGeom>
          <a:solidFill>
            <a:schemeClr val="accent1">
              <a:lumMod val="20000"/>
              <a:lumOff val="80000"/>
            </a:schemeClr>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ct val="114000"/>
              </a:lnSpc>
              <a:spcBef>
                <a:spcPts val="600"/>
              </a:spcBef>
              <a:buFont typeface="Arial" panose="020B0604020202020204" pitchFamily="34" charset="0"/>
              <a:buChar char="•"/>
            </a:pPr>
            <a:r>
              <a:rPr lang="ja-JP" altLang="en-US" sz="1200" dirty="0" smtClean="0">
                <a:solidFill>
                  <a:schemeClr val="tx1"/>
                </a:solidFill>
                <a:latin typeface="Meiryo UI" panose="020B0604030504040204" pitchFamily="50" charset="-128"/>
                <a:ea typeface="Meiryo UI" panose="020B0604030504040204" pitchFamily="50" charset="-128"/>
              </a:rPr>
              <a:t>総合防災情報システムの運営業務として、情報入力の進行管理を実施。</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r>
              <a:rPr lang="ja-JP" altLang="en-US" sz="1200" b="1" u="sng" dirty="0" smtClean="0">
                <a:solidFill>
                  <a:schemeClr val="tx1"/>
                </a:solidFill>
                <a:latin typeface="Meiryo UI" panose="020B0604030504040204" pitchFamily="50" charset="-128"/>
                <a:ea typeface="Meiryo UI" panose="020B0604030504040204" pitchFamily="50" charset="-128"/>
              </a:rPr>
              <a:t>情報の入力・収集（大阪・関西）と、情報の活用・分析・判断（首都圏）を切り分け</a:t>
            </a:r>
            <a:r>
              <a:rPr lang="ja-JP" altLang="en-US" sz="1200" dirty="0" smtClean="0">
                <a:solidFill>
                  <a:schemeClr val="tx1"/>
                </a:solidFill>
                <a:latin typeface="Meiryo UI" panose="020B0604030504040204" pitchFamily="50" charset="-128"/>
                <a:ea typeface="Meiryo UI" panose="020B0604030504040204" pitchFamily="50" charset="-128"/>
              </a:rPr>
              <a:t>、大阪・関西がバックヤードとして情報の入力状況をモニタリングし、必要に応じて関係</a:t>
            </a:r>
            <a:r>
              <a:rPr lang="ja-JP" altLang="en-US" sz="1200" dirty="0">
                <a:solidFill>
                  <a:schemeClr val="tx1"/>
                </a:solidFill>
                <a:latin typeface="Meiryo UI" panose="020B0604030504040204" pitchFamily="50" charset="-128"/>
                <a:ea typeface="Meiryo UI" panose="020B0604030504040204" pitchFamily="50" charset="-128"/>
              </a:rPr>
              <a:t>機関</a:t>
            </a:r>
            <a:r>
              <a:rPr lang="ja-JP" altLang="en-US" sz="1200" dirty="0" smtClean="0">
                <a:solidFill>
                  <a:schemeClr val="tx1"/>
                </a:solidFill>
                <a:latin typeface="Meiryo UI" panose="020B0604030504040204" pitchFamily="50" charset="-128"/>
                <a:ea typeface="Meiryo UI" panose="020B0604030504040204" pitchFamily="50" charset="-128"/>
              </a:rPr>
              <a:t>と連絡をとりあうなど最新情報にメンテナンスする。</a:t>
            </a:r>
            <a:endParaRPr lang="ja-JP" altLang="en-US" sz="1200" dirty="0">
              <a:solidFill>
                <a:schemeClr val="tx1"/>
              </a:solidFill>
              <a:latin typeface="Meiryo UI" panose="020B0604030504040204" pitchFamily="50" charset="-128"/>
              <a:ea typeface="Meiryo UI" panose="020B0604030504040204" pitchFamily="50" charset="-128"/>
            </a:endParaRPr>
          </a:p>
          <a:p>
            <a:pPr marL="171450" indent="-171450">
              <a:lnSpc>
                <a:spcPct val="114000"/>
              </a:lnSpc>
              <a:spcBef>
                <a:spcPts val="600"/>
              </a:spcBef>
              <a:buFont typeface="Arial" panose="020B0604020202020204" pitchFamily="34" charset="0"/>
              <a:buChar char="•"/>
            </a:pPr>
            <a:r>
              <a:rPr lang="ja-JP" altLang="en-US" sz="1200" dirty="0" smtClean="0">
                <a:solidFill>
                  <a:schemeClr val="tx1"/>
                </a:solidFill>
                <a:latin typeface="Meiryo UI" panose="020B0604030504040204" pitchFamily="50" charset="-128"/>
                <a:ea typeface="Meiryo UI" panose="020B0604030504040204" pitchFamily="50" charset="-128"/>
              </a:rPr>
              <a:t>大阪では、活用可能な資源として、</a:t>
            </a:r>
            <a:r>
              <a:rPr lang="ja-JP" altLang="en-US" sz="1200" b="1" u="sng" dirty="0" smtClean="0">
                <a:solidFill>
                  <a:schemeClr val="tx1"/>
                </a:solidFill>
                <a:latin typeface="Meiryo UI" panose="020B0604030504040204" pitchFamily="50" charset="-128"/>
                <a:ea typeface="Meiryo UI" panose="020B0604030504040204" pitchFamily="50" charset="-128"/>
              </a:rPr>
              <a:t>拠点は南海</a:t>
            </a:r>
            <a:r>
              <a:rPr lang="ja-JP" altLang="en-US" sz="1200" b="1" u="sng" dirty="0">
                <a:solidFill>
                  <a:schemeClr val="tx1"/>
                </a:solidFill>
                <a:latin typeface="Meiryo UI" panose="020B0604030504040204" pitchFamily="50" charset="-128"/>
                <a:ea typeface="Meiryo UI" panose="020B0604030504040204" pitchFamily="50" charset="-128"/>
              </a:rPr>
              <a:t>トラフ地震対策の現地対策本部（大阪合同庁舎</a:t>
            </a:r>
            <a:r>
              <a:rPr lang="en-US" altLang="ja-JP" sz="1200" b="1" u="sng" dirty="0">
                <a:solidFill>
                  <a:schemeClr val="tx1"/>
                </a:solidFill>
                <a:latin typeface="Meiryo UI" panose="020B0604030504040204" pitchFamily="50" charset="-128"/>
                <a:ea typeface="Meiryo UI" panose="020B0604030504040204" pitchFamily="50" charset="-128"/>
              </a:rPr>
              <a:t>4</a:t>
            </a:r>
            <a:r>
              <a:rPr lang="ja-JP" altLang="en-US" sz="1200" b="1" u="sng" dirty="0">
                <a:solidFill>
                  <a:schemeClr val="tx1"/>
                </a:solidFill>
                <a:latin typeface="Meiryo UI" panose="020B0604030504040204" pitchFamily="50" charset="-128"/>
                <a:ea typeface="Meiryo UI" panose="020B0604030504040204" pitchFamily="50" charset="-128"/>
              </a:rPr>
              <a:t>号館</a:t>
            </a:r>
            <a:r>
              <a:rPr lang="ja-JP" altLang="en-US" sz="1200" b="1" u="sng" dirty="0" smtClean="0">
                <a:solidFill>
                  <a:schemeClr val="tx1"/>
                </a:solidFill>
                <a:latin typeface="Meiryo UI" panose="020B0604030504040204" pitchFamily="50" charset="-128"/>
                <a:ea typeface="Meiryo UI" panose="020B0604030504040204" pitchFamily="50" charset="-128"/>
              </a:rPr>
              <a:t>）、運営は首都圏</a:t>
            </a:r>
            <a:r>
              <a:rPr lang="ja-JP" altLang="en-US" sz="1200" b="1" u="sng" dirty="0">
                <a:solidFill>
                  <a:schemeClr val="tx1"/>
                </a:solidFill>
                <a:latin typeface="Meiryo UI" panose="020B0604030504040204" pitchFamily="50" charset="-128"/>
                <a:ea typeface="Meiryo UI" panose="020B0604030504040204" pitchFamily="50" charset="-128"/>
              </a:rPr>
              <a:t>の地勢等に明るい地方支分部局の職員の活用</a:t>
            </a:r>
            <a:r>
              <a:rPr lang="ja-JP" altLang="en-US" sz="1200" dirty="0">
                <a:solidFill>
                  <a:schemeClr val="tx1"/>
                </a:solidFill>
                <a:latin typeface="Meiryo UI" panose="020B0604030504040204" pitchFamily="50" charset="-128"/>
                <a:ea typeface="Meiryo UI" panose="020B0604030504040204" pitchFamily="50" charset="-128"/>
              </a:rPr>
              <a:t>が考えられる。</a:t>
            </a:r>
          </a:p>
        </p:txBody>
      </p:sp>
      <p:sp>
        <p:nvSpPr>
          <p:cNvPr id="25" name="正方形/長方形 24"/>
          <p:cNvSpPr/>
          <p:nvPr/>
        </p:nvSpPr>
        <p:spPr>
          <a:xfrm>
            <a:off x="253042" y="129909"/>
            <a:ext cx="5083233" cy="4367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ja-JP" altLang="en-US" sz="1400" dirty="0">
                <a:solidFill>
                  <a:schemeClr val="tx1"/>
                </a:solidFill>
                <a:latin typeface="Meiryo UI" panose="020B0604030504040204" pitchFamily="50" charset="-128"/>
                <a:ea typeface="Meiryo UI" panose="020B0604030504040204" pitchFamily="50" charset="-128"/>
              </a:rPr>
              <a:t>具体的な</a:t>
            </a:r>
            <a:r>
              <a:rPr lang="ja-JP" altLang="en-US" sz="1400" dirty="0" smtClean="0">
                <a:solidFill>
                  <a:schemeClr val="tx1"/>
                </a:solidFill>
                <a:latin typeface="Meiryo UI" panose="020B0604030504040204" pitchFamily="50" charset="-128"/>
                <a:ea typeface="Meiryo UI" panose="020B0604030504040204" pitchFamily="50" charset="-128"/>
              </a:rPr>
              <a:t>業務事例での検討イメージ</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327402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224348" y="725255"/>
            <a:ext cx="8666328" cy="2364750"/>
          </a:xfrm>
          <a:prstGeom prst="rect">
            <a:avLst/>
          </a:prstGeom>
        </p:spPr>
        <p:txBody>
          <a:bodyPr wrap="square">
            <a:spAutoFit/>
          </a:bodyPr>
          <a:lstStyle/>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首都圏から人員が移る業務継続では、人員の制約により業務が限定されることをよしとするのではなく、現地性</a:t>
            </a:r>
            <a:r>
              <a:rPr lang="ja-JP" altLang="en-US" sz="1400" dirty="0">
                <a:latin typeface="Meiryo UI" panose="020B0604030504040204" pitchFamily="50" charset="-128"/>
                <a:ea typeface="Meiryo UI" panose="020B0604030504040204" pitchFamily="50" charset="-128"/>
              </a:rPr>
              <a:t>の高い業務を除き</a:t>
            </a:r>
            <a:r>
              <a:rPr lang="ja-JP" altLang="en-US" sz="1400" dirty="0" smtClean="0">
                <a:latin typeface="Meiryo UI" panose="020B0604030504040204" pitchFamily="50" charset="-128"/>
                <a:ea typeface="Meiryo UI" panose="020B0604030504040204" pitchFamily="50" charset="-128"/>
              </a:rPr>
              <a:t>、</a:t>
            </a:r>
            <a:r>
              <a:rPr lang="ja-JP" altLang="en-US" sz="1400" b="1" u="sng" dirty="0" smtClean="0">
                <a:latin typeface="Meiryo UI" panose="020B0604030504040204" pitchFamily="50" charset="-128"/>
                <a:ea typeface="Meiryo UI" panose="020B0604030504040204" pitchFamily="50" charset="-128"/>
              </a:rPr>
              <a:t>非常時でも政府</a:t>
            </a:r>
            <a:r>
              <a:rPr lang="ja-JP" altLang="en-US" sz="1400" b="1" u="sng" dirty="0">
                <a:latin typeface="Meiryo UI" panose="020B0604030504040204" pitchFamily="50" charset="-128"/>
                <a:ea typeface="Meiryo UI" panose="020B0604030504040204" pitchFamily="50" charset="-128"/>
              </a:rPr>
              <a:t>として継続すべき全ての</a:t>
            </a:r>
            <a:r>
              <a:rPr lang="ja-JP" altLang="en-US" sz="1400" b="1" u="sng" dirty="0" smtClean="0">
                <a:latin typeface="Meiryo UI" panose="020B0604030504040204" pitchFamily="50" charset="-128"/>
                <a:ea typeface="Meiryo UI" panose="020B0604030504040204" pitchFamily="50" charset="-128"/>
              </a:rPr>
              <a:t>業務の代替を検討</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ただし</a:t>
            </a:r>
            <a:r>
              <a:rPr lang="ja-JP" altLang="en-US" sz="1400" dirty="0" smtClean="0">
                <a:latin typeface="Meiryo UI" panose="020B0604030504040204" pitchFamily="50" charset="-128"/>
                <a:ea typeface="Meiryo UI" panose="020B0604030504040204" pitchFamily="50" charset="-128"/>
              </a:rPr>
              <a:t>、</a:t>
            </a:r>
            <a:r>
              <a:rPr lang="ja-JP" altLang="en-US" sz="1400" b="1" u="sng" dirty="0" smtClean="0">
                <a:latin typeface="Meiryo UI" panose="020B0604030504040204" pitchFamily="50" charset="-128"/>
                <a:ea typeface="Meiryo UI" panose="020B0604030504040204" pitchFamily="50" charset="-128"/>
              </a:rPr>
              <a:t>首都圏からの人員移動は段階的にならざるを得ない</a:t>
            </a:r>
            <a:r>
              <a:rPr lang="ja-JP" altLang="en-US" sz="1400" dirty="0" smtClean="0">
                <a:latin typeface="Meiryo UI" panose="020B0604030504040204" pitchFamily="50" charset="-128"/>
                <a:ea typeface="Meiryo UI" panose="020B0604030504040204" pitchFamily="50" charset="-128"/>
              </a:rPr>
              <a:t>と考えられるため、最初は権限者が移動し、順次実働部隊としての一般職員が移動してくる</a:t>
            </a:r>
            <a:r>
              <a:rPr lang="ja-JP" altLang="en-US" sz="1400" b="1" u="sng" dirty="0" smtClean="0">
                <a:latin typeface="Meiryo UI" panose="020B0604030504040204" pitchFamily="50" charset="-128"/>
                <a:ea typeface="Meiryo UI" panose="020B0604030504040204" pitchFamily="50" charset="-128"/>
              </a:rPr>
              <a:t>時間的な経過を念頭に考える必要</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中枢機能</a:t>
            </a:r>
            <a:r>
              <a:rPr lang="ja-JP" altLang="en-US" sz="1400" dirty="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維持に必要な要素として、施設</a:t>
            </a:r>
            <a:r>
              <a:rPr lang="ja-JP" altLang="en-US" sz="1400" dirty="0">
                <a:latin typeface="Meiryo UI" panose="020B0604030504040204" pitchFamily="50" charset="-128"/>
                <a:ea typeface="Meiryo UI" panose="020B0604030504040204" pitchFamily="50" charset="-128"/>
              </a:rPr>
              <a:t>、権限、人員、情報</a:t>
            </a:r>
            <a:r>
              <a:rPr lang="ja-JP" altLang="en-US" sz="1400" dirty="0" smtClean="0">
                <a:latin typeface="Meiryo UI" panose="020B0604030504040204" pitchFamily="50" charset="-128"/>
                <a:ea typeface="Meiryo UI" panose="020B0604030504040204" pitchFamily="50" charset="-128"/>
              </a:rPr>
              <a:t>インフラという４つの要素をふまえて、対応のためのオペレーションを考えていく必要。施設</a:t>
            </a:r>
            <a:r>
              <a:rPr lang="ja-JP" altLang="en-US" sz="1400" dirty="0">
                <a:latin typeface="Meiryo UI" panose="020B0604030504040204" pitchFamily="50" charset="-128"/>
                <a:ea typeface="Meiryo UI" panose="020B0604030504040204" pitchFamily="50" charset="-128"/>
              </a:rPr>
              <a:t>の確保や権限委任の規定</a:t>
            </a:r>
            <a:r>
              <a:rPr lang="ja-JP" altLang="en-US" sz="1400" dirty="0" smtClean="0">
                <a:latin typeface="Meiryo UI" panose="020B0604030504040204" pitchFamily="50" charset="-128"/>
                <a:ea typeface="Meiryo UI" panose="020B0604030504040204" pitchFamily="50" charset="-128"/>
              </a:rPr>
              <a:t>整備は政府の着実</a:t>
            </a:r>
            <a:r>
              <a:rPr lang="ja-JP" altLang="en-US" sz="1400" dirty="0">
                <a:latin typeface="Meiryo UI" panose="020B0604030504040204" pitchFamily="50" charset="-128"/>
                <a:ea typeface="Meiryo UI" panose="020B0604030504040204" pitchFamily="50" charset="-128"/>
              </a:rPr>
              <a:t>な取組み次第</a:t>
            </a:r>
            <a:r>
              <a:rPr lang="ja-JP" altLang="en-US" sz="1400" dirty="0" smtClean="0">
                <a:latin typeface="Meiryo UI" panose="020B0604030504040204" pitchFamily="50" charset="-128"/>
                <a:ea typeface="Meiryo UI" panose="020B0604030504040204" pitchFamily="50" charset="-128"/>
              </a:rPr>
              <a:t>で対応力の向上が望める一方、</a:t>
            </a:r>
            <a:r>
              <a:rPr lang="ja-JP" altLang="en-US" sz="1400" b="1" u="sng" dirty="0" smtClean="0">
                <a:latin typeface="Meiryo UI" panose="020B0604030504040204" pitchFamily="50" charset="-128"/>
                <a:ea typeface="Meiryo UI" panose="020B0604030504040204" pitchFamily="50" charset="-128"/>
              </a:rPr>
              <a:t>人員は、職員本人等の被災状況や交通途絶により参集規模が想定を大きく下回る場合など、状況に応じた対応が特に必要。</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情報インフラは今後さらに調査が必要。</a:t>
            </a:r>
            <a:endParaRPr lang="en-US" altLang="ja-JP" sz="1400" dirty="0" smtClean="0">
              <a:latin typeface="Meiryo UI" panose="020B0604030504040204" pitchFamily="50" charset="-128"/>
              <a:ea typeface="Meiryo UI" panose="020B0604030504040204" pitchFamily="50" charset="-128"/>
            </a:endParaRPr>
          </a:p>
        </p:txBody>
      </p:sp>
      <p:sp>
        <p:nvSpPr>
          <p:cNvPr id="11" name="スライド番号プレースホルダー 1"/>
          <p:cNvSpPr>
            <a:spLocks noGrp="1"/>
          </p:cNvSpPr>
          <p:nvPr>
            <p:ph type="sldNum" sz="quarter" idx="12"/>
          </p:nvPr>
        </p:nvSpPr>
        <p:spPr>
          <a:xfrm>
            <a:off x="6837090" y="6356351"/>
            <a:ext cx="2057400" cy="365125"/>
          </a:xfrm>
        </p:spPr>
        <p:txBody>
          <a:bodyPr/>
          <a:lstStyle/>
          <a:p>
            <a:pPr>
              <a:lnSpc>
                <a:spcPct val="114000"/>
              </a:lnSpc>
              <a:spcBef>
                <a:spcPts val="1200"/>
              </a:spcBef>
            </a:pPr>
            <a:r>
              <a:rPr lang="en-US" altLang="ja-JP" sz="1200" b="1" dirty="0">
                <a:latin typeface="Meiryo UI" panose="020B0604030504040204" pitchFamily="50" charset="-128"/>
                <a:ea typeface="Meiryo UI" panose="020B0604030504040204" pitchFamily="50" charset="-128"/>
              </a:rPr>
              <a:t>7</a:t>
            </a:r>
            <a:endParaRPr kumimoji="1" lang="ja-JP" altLang="en-US" sz="1200" b="1" dirty="0">
              <a:latin typeface="Meiryo UI" panose="020B0604030504040204" pitchFamily="50" charset="-128"/>
              <a:ea typeface="Meiryo UI" panose="020B0604030504040204" pitchFamily="50" charset="-128"/>
            </a:endParaRPr>
          </a:p>
        </p:txBody>
      </p:sp>
      <p:sp>
        <p:nvSpPr>
          <p:cNvPr id="15" name="正方形/長方形 14"/>
          <p:cNvSpPr/>
          <p:nvPr/>
        </p:nvSpPr>
        <p:spPr>
          <a:xfrm>
            <a:off x="252484" y="266768"/>
            <a:ext cx="6002542" cy="408125"/>
          </a:xfrm>
          <a:prstGeom prst="rect">
            <a:avLst/>
          </a:prstGeom>
          <a:noFill/>
        </p:spPr>
        <p:txBody>
          <a:bodyPr wrap="square">
            <a:spAutoFit/>
          </a:bodyPr>
          <a:lstStyle/>
          <a:p>
            <a:pPr>
              <a:lnSpc>
                <a:spcPct val="114000"/>
              </a:lnSpc>
              <a:spcBef>
                <a:spcPts val="1200"/>
              </a:spcBef>
            </a:pPr>
            <a:r>
              <a:rPr lang="ja-JP" altLang="en-US" b="1" dirty="0" smtClean="0">
                <a:latin typeface="Meiryo UI" panose="020B0604030504040204" pitchFamily="50" charset="-128"/>
                <a:ea typeface="Meiryo UI" panose="020B0604030504040204" pitchFamily="50" charset="-128"/>
              </a:rPr>
              <a:t>②　</a:t>
            </a:r>
            <a:r>
              <a:rPr lang="en-US" altLang="ja-JP" b="1" dirty="0" smtClean="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大阪・関西を代替拠点とする業務継続</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について</a:t>
            </a:r>
            <a:endParaRPr lang="en-US" altLang="ja-JP" b="1" dirty="0">
              <a:latin typeface="Meiryo UI" panose="020B0604030504040204" pitchFamily="50" charset="-128"/>
              <a:ea typeface="Meiryo UI" panose="020B0604030504040204" pitchFamily="50" charset="-128"/>
            </a:endParaRPr>
          </a:p>
        </p:txBody>
      </p:sp>
      <p:sp>
        <p:nvSpPr>
          <p:cNvPr id="20" name="正方形/長方形 19"/>
          <p:cNvSpPr/>
          <p:nvPr/>
        </p:nvSpPr>
        <p:spPr>
          <a:xfrm>
            <a:off x="224348" y="4717574"/>
            <a:ext cx="8666328" cy="1873590"/>
          </a:xfrm>
          <a:prstGeom prst="rect">
            <a:avLst/>
          </a:prstGeom>
        </p:spPr>
        <p:txBody>
          <a:bodyPr wrap="square">
            <a:spAutoFit/>
          </a:bodyPr>
          <a:lstStyle/>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今後の検討課題として、職員の確保に想定外の制約が発生した場合でも影響をできるだけ少なくできるよう</a:t>
            </a:r>
            <a:r>
              <a:rPr lang="ja-JP" altLang="en-US" sz="1400" dirty="0">
                <a:latin typeface="Meiryo UI" panose="020B0604030504040204" pitchFamily="50" charset="-128"/>
                <a:ea typeface="Meiryo UI" panose="020B0604030504040204" pitchFamily="50" charset="-128"/>
              </a:rPr>
              <a:t>業務継続手法を検討していくことが課題となる</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首都圏からの大阪・関西への職員の移動は、移動自体の危険性や、生活や家庭との関係も含めた課題も考えられ、さらに、人員については、量の問題とは別にノウハウや経験等の人員の質も重要であることから、被災地ではない</a:t>
            </a:r>
            <a:r>
              <a:rPr lang="ja-JP" altLang="en-US" sz="1400" b="1" u="sng" dirty="0" smtClean="0">
                <a:latin typeface="Meiryo UI" panose="020B0604030504040204" pitchFamily="50" charset="-128"/>
                <a:ea typeface="Meiryo UI" panose="020B0604030504040204" pitchFamily="50" charset="-128"/>
              </a:rPr>
              <a:t>全国から必要な人員を集めるなどの対応も検討すべき</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lnSpc>
                <a:spcPct val="114000"/>
              </a:lnSpc>
              <a:spcBef>
                <a:spcPts val="1200"/>
              </a:spcBef>
              <a:buFont typeface="Wingdings" panose="05000000000000000000" pitchFamily="2" charset="2"/>
              <a:buChar char="Ø"/>
            </a:pPr>
            <a:r>
              <a:rPr lang="ja-JP" altLang="en-US" sz="1400" dirty="0" smtClean="0">
                <a:latin typeface="Meiryo UI" panose="020B0604030504040204" pitchFamily="50" charset="-128"/>
                <a:ea typeface="Meiryo UI" panose="020B0604030504040204" pitchFamily="50" charset="-128"/>
              </a:rPr>
              <a:t>また、人員の問題として、</a:t>
            </a:r>
            <a:r>
              <a:rPr lang="ja-JP" altLang="en-US" sz="1400" b="1" u="sng" dirty="0" smtClean="0">
                <a:latin typeface="Meiryo UI" panose="020B0604030504040204" pitchFamily="50" charset="-128"/>
                <a:ea typeface="Meiryo UI" panose="020B0604030504040204" pitchFamily="50" charset="-128"/>
              </a:rPr>
              <a:t>合議制機関の場合、事務局</a:t>
            </a:r>
            <a:r>
              <a:rPr lang="ja-JP" altLang="en-US" sz="1400" b="1" u="sng" dirty="0">
                <a:latin typeface="Meiryo UI" panose="020B0604030504040204" pitchFamily="50" charset="-128"/>
                <a:ea typeface="Meiryo UI" panose="020B0604030504040204" pitchFamily="50" charset="-128"/>
              </a:rPr>
              <a:t>組織の事業継続にとどまらない検討が</a:t>
            </a:r>
            <a:r>
              <a:rPr lang="ja-JP" altLang="en-US" sz="1400" b="1" u="sng" dirty="0" smtClean="0">
                <a:latin typeface="Meiryo UI" panose="020B0604030504040204" pitchFamily="50" charset="-128"/>
                <a:ea typeface="Meiryo UI" panose="020B0604030504040204" pitchFamily="50" charset="-128"/>
              </a:rPr>
              <a:t>必要</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22" name="正方形/長方形 21"/>
          <p:cNvSpPr/>
          <p:nvPr/>
        </p:nvSpPr>
        <p:spPr>
          <a:xfrm>
            <a:off x="1057547" y="3126316"/>
            <a:ext cx="7004630" cy="9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参考</a:t>
            </a: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　「東京圏の中枢機能のバックアップに関する検討会　二次とりまとめ」（平成</a:t>
            </a:r>
            <a:r>
              <a:rPr lang="en-US" altLang="ja-JP" sz="1200" dirty="0" smtClean="0">
                <a:solidFill>
                  <a:schemeClr val="tx1"/>
                </a:solidFill>
                <a:latin typeface="Meiryo UI" panose="020B0604030504040204" pitchFamily="50" charset="-128"/>
                <a:ea typeface="Meiryo UI" panose="020B0604030504040204" pitchFamily="50" charset="-128"/>
              </a:rPr>
              <a:t>24</a:t>
            </a:r>
            <a:r>
              <a:rPr lang="ja-JP" altLang="en-US" sz="1200" dirty="0" smtClean="0">
                <a:solidFill>
                  <a:schemeClr val="tx1"/>
                </a:solidFill>
                <a:latin typeface="Meiryo UI" panose="020B0604030504040204" pitchFamily="50" charset="-128"/>
                <a:ea typeface="Meiryo UI" panose="020B0604030504040204" pitchFamily="50" charset="-128"/>
              </a:rPr>
              <a:t>年</a:t>
            </a:r>
            <a:r>
              <a:rPr lang="en-US" altLang="ja-JP" sz="1200" dirty="0" smtClean="0">
                <a:solidFill>
                  <a:schemeClr val="tx1"/>
                </a:solidFill>
                <a:latin typeface="Meiryo UI" panose="020B0604030504040204" pitchFamily="50" charset="-128"/>
                <a:ea typeface="Meiryo UI" panose="020B0604030504040204" pitchFamily="50" charset="-128"/>
              </a:rPr>
              <a:t>4</a:t>
            </a:r>
            <a:r>
              <a:rPr lang="ja-JP" altLang="en-US" sz="1200" dirty="0" smtClean="0">
                <a:solidFill>
                  <a:schemeClr val="tx1"/>
                </a:solidFill>
                <a:latin typeface="Meiryo UI" panose="020B0604030504040204" pitchFamily="50" charset="-128"/>
                <a:ea typeface="Meiryo UI" panose="020B0604030504040204" pitchFamily="50" charset="-128"/>
              </a:rPr>
              <a:t>月　国土交通省）</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pPr>
            <a:r>
              <a:rPr lang="ja-JP" altLang="en-US" sz="1200" dirty="0" smtClean="0">
                <a:solidFill>
                  <a:schemeClr val="tx1"/>
                </a:solidFill>
                <a:latin typeface="Meiryo UI" panose="020B0604030504040204" pitchFamily="50" charset="-128"/>
                <a:ea typeface="Meiryo UI" panose="020B0604030504040204" pitchFamily="50" charset="-128"/>
              </a:rPr>
              <a:t>　　　　　　　　～ 論点３：バックアップすべき業務の実施に何が必要か ～</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ct val="114000"/>
              </a:lnSpc>
            </a:pPr>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①指揮命令系統　　②要員　　③施設・設備　　④情報</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3" name="二等辺三角形 2"/>
          <p:cNvSpPr/>
          <p:nvPr/>
        </p:nvSpPr>
        <p:spPr>
          <a:xfrm flipV="1">
            <a:off x="2517697" y="4323714"/>
            <a:ext cx="4079630" cy="28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spcBef>
                <a:spcPts val="1200"/>
              </a:spcBef>
            </a:pPr>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17280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297647" y="489726"/>
            <a:ext cx="8647805" cy="4068000"/>
          </a:xfrm>
          <a:prstGeom prst="roundRect">
            <a:avLst>
              <a:gd name="adj" fmla="val 5389"/>
            </a:avLst>
          </a:prstGeom>
          <a:noFill/>
          <a:ln w="508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nSpc>
                <a:spcPct val="114000"/>
              </a:lnSpc>
              <a:spcBef>
                <a:spcPts val="600"/>
              </a:spcBef>
              <a:buFont typeface="Wingdings" panose="05000000000000000000" pitchFamily="2" charset="2"/>
              <a:buChar char="l"/>
              <a:tabLst>
                <a:tab pos="8339138" algn="l"/>
              </a:tabLst>
            </a:pP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62" name="正方形/長方形 61"/>
          <p:cNvSpPr/>
          <p:nvPr/>
        </p:nvSpPr>
        <p:spPr>
          <a:xfrm>
            <a:off x="5059055" y="1587261"/>
            <a:ext cx="3650660" cy="781472"/>
          </a:xfrm>
          <a:prstGeom prst="rect">
            <a:avLst/>
          </a:prstGeom>
          <a:solidFill>
            <a:srgbClr val="5B9BD5">
              <a:lumMod val="20000"/>
              <a:lumOff val="80000"/>
            </a:srgbClr>
          </a:solidFill>
          <a:ln w="38100" cap="flat" cmpd="sng" algn="ctr">
            <a:noFill/>
            <a:prstDash val="solid"/>
            <a:miter lim="800000"/>
          </a:ln>
          <a:effectLst/>
        </p:spPr>
        <p:txBody>
          <a:bodyPr wrap="square" rtlCol="0" anchor="ctr">
            <a:noAutofit/>
          </a:bodyPr>
          <a:lstStyle/>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3" name="フローチャート: 処理 72"/>
          <p:cNvSpPr/>
          <p:nvPr/>
        </p:nvSpPr>
        <p:spPr>
          <a:xfrm>
            <a:off x="5188966" y="1800191"/>
            <a:ext cx="876596" cy="387505"/>
          </a:xfrm>
          <a:prstGeom prst="flowChartProcess">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sz="1050" kern="100">
                <a:effectLst/>
                <a:latin typeface="Meiryo UI" panose="020B0604030504040204" pitchFamily="50" charset="-128"/>
                <a:ea typeface="Meiryo UI" panose="020B0604030504040204" pitchFamily="50" charset="-128"/>
                <a:cs typeface="Times New Roman" panose="02020603050405020304" pitchFamily="18" charset="0"/>
              </a:rPr>
              <a:t>大阪</a:t>
            </a:r>
          </a:p>
        </p:txBody>
      </p:sp>
      <p:sp>
        <p:nvSpPr>
          <p:cNvPr id="61" name="正方形/長方形 60"/>
          <p:cNvSpPr/>
          <p:nvPr/>
        </p:nvSpPr>
        <p:spPr>
          <a:xfrm>
            <a:off x="5059055" y="1021766"/>
            <a:ext cx="3650660" cy="312589"/>
          </a:xfrm>
          <a:prstGeom prst="rect">
            <a:avLst/>
          </a:prstGeom>
          <a:solidFill>
            <a:srgbClr val="5B9BD5">
              <a:lumMod val="20000"/>
              <a:lumOff val="80000"/>
            </a:srgbClr>
          </a:solidFill>
          <a:ln w="38100" cap="flat" cmpd="sng" algn="ctr">
            <a:noFill/>
            <a:prstDash val="solid"/>
            <a:miter lim="800000"/>
          </a:ln>
          <a:effectLst/>
        </p:spPr>
        <p:txBody>
          <a:bodyPr wrap="square" rtlCol="0" anchor="ctr">
            <a:noAutofit/>
          </a:bodyPr>
          <a:lstStyle/>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3" name="正方形/長方形 62"/>
          <p:cNvSpPr/>
          <p:nvPr/>
        </p:nvSpPr>
        <p:spPr>
          <a:xfrm>
            <a:off x="5059055" y="2621638"/>
            <a:ext cx="3650660" cy="781472"/>
          </a:xfrm>
          <a:prstGeom prst="rect">
            <a:avLst/>
          </a:prstGeom>
          <a:solidFill>
            <a:srgbClr val="5B9BD5">
              <a:lumMod val="20000"/>
              <a:lumOff val="80000"/>
            </a:srgbClr>
          </a:solidFill>
          <a:ln w="38100" cap="flat" cmpd="sng" algn="ctr">
            <a:noFill/>
            <a:prstDash val="solid"/>
            <a:miter lim="800000"/>
          </a:ln>
          <a:effectLst/>
        </p:spPr>
        <p:txBody>
          <a:bodyPr wrap="square" rtlCol="0" anchor="ctr">
            <a:noAutofit/>
          </a:bodyPr>
          <a:lstStyle/>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en-US" sz="105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4" name="下矢印 63"/>
          <p:cNvSpPr/>
          <p:nvPr/>
        </p:nvSpPr>
        <p:spPr>
          <a:xfrm>
            <a:off x="5971770" y="1316616"/>
            <a:ext cx="360000" cy="360000"/>
          </a:xfrm>
          <a:prstGeom prst="downArrow">
            <a:avLst/>
          </a:prstGeom>
          <a:solidFill>
            <a:schemeClr val="bg1"/>
          </a:solidFill>
          <a:ln>
            <a:solidFill>
              <a:schemeClr val="accent1">
                <a:shade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pPr>
            <a:endParaRPr lang="ja-JP" altLang="en-US">
              <a:latin typeface="Meiryo UI" panose="020B0604030504040204" pitchFamily="50" charset="-128"/>
              <a:ea typeface="Meiryo UI" panose="020B0604030504040204" pitchFamily="50" charset="-128"/>
            </a:endParaRPr>
          </a:p>
        </p:txBody>
      </p:sp>
      <p:sp>
        <p:nvSpPr>
          <p:cNvPr id="65" name="正方形/長方形 64"/>
          <p:cNvSpPr/>
          <p:nvPr/>
        </p:nvSpPr>
        <p:spPr>
          <a:xfrm>
            <a:off x="5088950" y="1825585"/>
            <a:ext cx="1095854" cy="336716"/>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sz="1000"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大阪・関西の</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ct val="114000"/>
              </a:lnSpc>
              <a:spcAft>
                <a:spcPts val="0"/>
              </a:spcAft>
            </a:pPr>
            <a:r>
              <a:rPr lang="ja-JP" sz="1000"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人員の参集</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6" name="直角三角形 65"/>
          <p:cNvSpPr/>
          <p:nvPr/>
        </p:nvSpPr>
        <p:spPr>
          <a:xfrm rot="5400000">
            <a:off x="6475442" y="1370267"/>
            <a:ext cx="547031" cy="1228710"/>
          </a:xfrm>
          <a:prstGeom prst="rtTriangle">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pPr>
            <a:endParaRPr lang="ja-JP" altLang="en-US">
              <a:latin typeface="Meiryo UI" panose="020B0604030504040204" pitchFamily="50" charset="-128"/>
              <a:ea typeface="Meiryo UI" panose="020B0604030504040204" pitchFamily="50" charset="-128"/>
            </a:endParaRPr>
          </a:p>
        </p:txBody>
      </p:sp>
      <p:sp>
        <p:nvSpPr>
          <p:cNvPr id="67" name="直角三角形 66"/>
          <p:cNvSpPr/>
          <p:nvPr/>
        </p:nvSpPr>
        <p:spPr>
          <a:xfrm flipH="1">
            <a:off x="6281306" y="1709147"/>
            <a:ext cx="1228712" cy="547031"/>
          </a:xfrm>
          <a:prstGeom prst="rtTriangle">
            <a:avLst/>
          </a:prstGeom>
          <a:solidFill>
            <a:schemeClr val="accent1">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pPr>
            <a:endParaRPr lang="ja-JP" altLang="en-US">
              <a:latin typeface="Meiryo UI" panose="020B0604030504040204" pitchFamily="50" charset="-128"/>
              <a:ea typeface="Meiryo UI" panose="020B0604030504040204" pitchFamily="50" charset="-128"/>
            </a:endParaRPr>
          </a:p>
        </p:txBody>
      </p:sp>
      <p:sp>
        <p:nvSpPr>
          <p:cNvPr id="68" name="右矢印 67"/>
          <p:cNvSpPr/>
          <p:nvPr/>
        </p:nvSpPr>
        <p:spPr>
          <a:xfrm>
            <a:off x="7502850" y="1591237"/>
            <a:ext cx="1206867" cy="784122"/>
          </a:xfrm>
          <a:prstGeom prst="rightArrow">
            <a:avLst>
              <a:gd name="adj1" fmla="val 69015"/>
              <a:gd name="adj2" fmla="val 50000"/>
            </a:avLst>
          </a:prstGeom>
          <a:solidFill>
            <a:schemeClr val="accent1">
              <a:lumMod val="60000"/>
              <a:lumOff val="40000"/>
            </a:schemeClr>
          </a:solidFill>
          <a:ln w="38100" cap="flat" cmpd="sng" algn="ctr">
            <a:noFill/>
            <a:prstDash val="solid"/>
            <a:miter lim="800000"/>
          </a:ln>
          <a:effectLst/>
        </p:spPr>
        <p:txBody>
          <a:bodyPr wrap="square" tIns="72000" bIns="0" rtlCol="0" anchor="ctr">
            <a:noAutofit/>
          </a:bodyPr>
          <a:lstStyle/>
          <a:p>
            <a:pPr algn="ctr">
              <a:lnSpc>
                <a:spcPct val="114000"/>
              </a:lnSpc>
              <a:spcAft>
                <a:spcPts val="0"/>
              </a:spcAft>
              <a:tabLst>
                <a:tab pos="2700020" algn="ctr"/>
                <a:tab pos="5400040" algn="r"/>
              </a:tabLst>
            </a:pPr>
            <a:r>
              <a:rPr lang="en-US" sz="1200" kern="10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69" name="爆発 2 68"/>
          <p:cNvSpPr/>
          <p:nvPr/>
        </p:nvSpPr>
        <p:spPr>
          <a:xfrm>
            <a:off x="5088137" y="2642696"/>
            <a:ext cx="620424" cy="702999"/>
          </a:xfrm>
          <a:prstGeom prst="irregularSeal2">
            <a:avLst/>
          </a:prstGeom>
          <a:solidFill>
            <a:sysClr val="window" lastClr="FFFFFF"/>
          </a:solidFill>
          <a:ln w="6350" cap="flat" cmpd="sng" algn="ctr">
            <a:solidFill>
              <a:srgbClr val="44546A"/>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14000"/>
              </a:lnSpc>
              <a:spcAft>
                <a:spcPts val="0"/>
              </a:spcAft>
            </a:pPr>
            <a:r>
              <a:rPr lang="en-US" sz="900" kern="10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0" name="下矢印 69"/>
          <p:cNvSpPr/>
          <p:nvPr/>
        </p:nvSpPr>
        <p:spPr>
          <a:xfrm rot="10800000">
            <a:off x="7333743" y="2274570"/>
            <a:ext cx="360000" cy="360000"/>
          </a:xfrm>
          <a:prstGeom prst="downArrow">
            <a:avLst/>
          </a:prstGeom>
          <a:solidFill>
            <a:schemeClr val="accent1">
              <a:lumMod val="60000"/>
              <a:lumOff val="4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pPr>
            <a:endParaRPr lang="ja-JP" altLang="en-US">
              <a:latin typeface="Meiryo UI" panose="020B0604030504040204" pitchFamily="50" charset="-128"/>
              <a:ea typeface="Meiryo UI" panose="020B0604030504040204" pitchFamily="50" charset="-128"/>
            </a:endParaRPr>
          </a:p>
        </p:txBody>
      </p:sp>
      <p:sp>
        <p:nvSpPr>
          <p:cNvPr id="71" name="右矢印 70"/>
          <p:cNvSpPr/>
          <p:nvPr/>
        </p:nvSpPr>
        <p:spPr>
          <a:xfrm>
            <a:off x="6125454" y="2934692"/>
            <a:ext cx="2584262" cy="390736"/>
          </a:xfrm>
          <a:prstGeom prst="rightArrow">
            <a:avLst>
              <a:gd name="adj1" fmla="val 54597"/>
              <a:gd name="adj2" fmla="val 79221"/>
            </a:avLst>
          </a:prstGeom>
          <a:noFill/>
          <a:ln w="6350">
            <a:solidFill>
              <a:schemeClr val="accent1">
                <a:shade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pPr>
            <a:endParaRPr lang="ja-JP" altLang="en-US">
              <a:latin typeface="Meiryo UI" panose="020B0604030504040204" pitchFamily="50" charset="-128"/>
              <a:ea typeface="Meiryo UI" panose="020B0604030504040204" pitchFamily="50" charset="-128"/>
            </a:endParaRPr>
          </a:p>
        </p:txBody>
      </p:sp>
      <p:sp>
        <p:nvSpPr>
          <p:cNvPr id="72" name="下矢印 71"/>
          <p:cNvSpPr/>
          <p:nvPr/>
        </p:nvSpPr>
        <p:spPr>
          <a:xfrm rot="10800000">
            <a:off x="5971770" y="2274570"/>
            <a:ext cx="360000" cy="360000"/>
          </a:xfrm>
          <a:prstGeom prst="downArrow">
            <a:avLst/>
          </a:prstGeom>
          <a:solidFill>
            <a:schemeClr val="accent1">
              <a:lumMod val="60000"/>
              <a:lumOff val="4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pPr>
            <a:endParaRPr lang="ja-JP" altLang="en-US">
              <a:latin typeface="Meiryo UI" panose="020B0604030504040204" pitchFamily="50" charset="-128"/>
              <a:ea typeface="Meiryo UI" panose="020B0604030504040204" pitchFamily="50" charset="-128"/>
            </a:endParaRPr>
          </a:p>
        </p:txBody>
      </p:sp>
      <p:sp>
        <p:nvSpPr>
          <p:cNvPr id="74" name="正方形/長方形 73"/>
          <p:cNvSpPr/>
          <p:nvPr/>
        </p:nvSpPr>
        <p:spPr>
          <a:xfrm>
            <a:off x="6031196" y="1762564"/>
            <a:ext cx="958011" cy="303255"/>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sz="1000" b="1" kern="100" dirty="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人員の補充</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5" name="正方形/長方形 74"/>
          <p:cNvSpPr/>
          <p:nvPr/>
        </p:nvSpPr>
        <p:spPr>
          <a:xfrm>
            <a:off x="7002991" y="1832106"/>
            <a:ext cx="1499474" cy="303255"/>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altLang="en-US" sz="1000" b="1"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大阪・関西で</a:t>
            </a:r>
          </a:p>
          <a:p>
            <a:pPr algn="ctr">
              <a:lnSpc>
                <a:spcPct val="114000"/>
              </a:lnSpc>
              <a:spcAft>
                <a:spcPts val="0"/>
              </a:spcAft>
            </a:pPr>
            <a:r>
              <a:rPr lang="ja-JP" altLang="en-US"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業務</a:t>
            </a:r>
            <a:r>
              <a:rPr lang="ja-JP" altLang="en-US" sz="1000" b="1"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を実施</a:t>
            </a:r>
          </a:p>
        </p:txBody>
      </p:sp>
      <p:sp>
        <p:nvSpPr>
          <p:cNvPr id="76" name="正方形/長方形 75"/>
          <p:cNvSpPr/>
          <p:nvPr/>
        </p:nvSpPr>
        <p:spPr>
          <a:xfrm>
            <a:off x="5111873" y="2798412"/>
            <a:ext cx="596687" cy="39865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altLang="en-US" sz="1000" b="1" kern="100" dirty="0" smtClean="0">
                <a:solidFill>
                  <a:srgbClr val="44546A"/>
                </a:solidFill>
                <a:effectLst/>
                <a:latin typeface="Meiryo UI" panose="020B0604030504040204" pitchFamily="50" charset="-128"/>
                <a:ea typeface="Meiryo UI" panose="020B0604030504040204" pitchFamily="50" charset="-128"/>
                <a:cs typeface="Times New Roman" panose="02020603050405020304" pitchFamily="18" charset="0"/>
              </a:rPr>
              <a:t>発災</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7" name="正方形/長方形 76"/>
          <p:cNvSpPr/>
          <p:nvPr/>
        </p:nvSpPr>
        <p:spPr>
          <a:xfrm>
            <a:off x="5188966" y="992343"/>
            <a:ext cx="2245391" cy="39865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全国の職員</a:t>
            </a:r>
            <a:r>
              <a:rPr lang="ja-JP" altLang="en-US" sz="1000"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が大阪</a:t>
            </a: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・関西へ移動</a:t>
            </a:r>
          </a:p>
        </p:txBody>
      </p:sp>
      <p:sp>
        <p:nvSpPr>
          <p:cNvPr id="78" name="正方形/長方形 77"/>
          <p:cNvSpPr/>
          <p:nvPr/>
        </p:nvSpPr>
        <p:spPr>
          <a:xfrm>
            <a:off x="5459280" y="2630143"/>
            <a:ext cx="1440462" cy="39865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被災直後に</a:t>
            </a:r>
          </a:p>
          <a:p>
            <a:pPr algn="ctr">
              <a:lnSpc>
                <a:spcPct val="114000"/>
              </a:lnSpc>
              <a:spcAft>
                <a:spcPts val="0"/>
              </a:spcAft>
            </a:pP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幹部職員が移動</a:t>
            </a:r>
          </a:p>
        </p:txBody>
      </p:sp>
      <p:sp>
        <p:nvSpPr>
          <p:cNvPr id="79" name="正方形/長方形 78"/>
          <p:cNvSpPr/>
          <p:nvPr/>
        </p:nvSpPr>
        <p:spPr>
          <a:xfrm>
            <a:off x="6803018" y="2623251"/>
            <a:ext cx="1440462" cy="39865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一定時間経過後、</a:t>
            </a:r>
          </a:p>
          <a:p>
            <a:pPr algn="ctr">
              <a:lnSpc>
                <a:spcPct val="114000"/>
              </a:lnSpc>
              <a:spcAft>
                <a:spcPts val="0"/>
              </a:spcAft>
            </a:pP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一般職員が移動</a:t>
            </a:r>
          </a:p>
        </p:txBody>
      </p:sp>
      <p:sp>
        <p:nvSpPr>
          <p:cNvPr id="80" name="正方形/長方形 79"/>
          <p:cNvSpPr/>
          <p:nvPr/>
        </p:nvSpPr>
        <p:spPr>
          <a:xfrm>
            <a:off x="6070822" y="2946680"/>
            <a:ext cx="2480373" cy="39865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4000"/>
              </a:lnSpc>
              <a:spcAft>
                <a:spcPts val="0"/>
              </a:spcAft>
            </a:pPr>
            <a:r>
              <a:rPr lang="ja-JP" altLang="en-US" sz="1000"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rPr>
              <a:t>一般職員が首都圏の機能回復に従事</a:t>
            </a:r>
          </a:p>
        </p:txBody>
      </p:sp>
      <p:sp>
        <p:nvSpPr>
          <p:cNvPr id="81" name="正方形/長方形 80"/>
          <p:cNvSpPr/>
          <p:nvPr/>
        </p:nvSpPr>
        <p:spPr>
          <a:xfrm>
            <a:off x="4892591" y="766038"/>
            <a:ext cx="946249" cy="25254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spcAft>
                <a:spcPts val="0"/>
              </a:spcAft>
            </a:pPr>
            <a:r>
              <a:rPr lang="en-US" altLang="ja-JP"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全国</a:t>
            </a:r>
            <a:r>
              <a:rPr lang="en-US" altLang="ja-JP"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000" b="1"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2" name="正方形/長方形 81"/>
          <p:cNvSpPr/>
          <p:nvPr/>
        </p:nvSpPr>
        <p:spPr>
          <a:xfrm>
            <a:off x="4897651" y="1333583"/>
            <a:ext cx="1218852" cy="25254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spcAft>
                <a:spcPts val="0"/>
              </a:spcAft>
            </a:pPr>
            <a:r>
              <a:rPr lang="en-US" altLang="ja-JP"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大阪・関西</a:t>
            </a:r>
            <a:r>
              <a:rPr lang="en-US" altLang="ja-JP"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a:t>
            </a:r>
          </a:p>
        </p:txBody>
      </p:sp>
      <p:sp>
        <p:nvSpPr>
          <p:cNvPr id="83" name="正方形/長方形 82"/>
          <p:cNvSpPr/>
          <p:nvPr/>
        </p:nvSpPr>
        <p:spPr>
          <a:xfrm>
            <a:off x="4885582" y="2372072"/>
            <a:ext cx="958357" cy="252547"/>
          </a:xfrm>
          <a:prstGeom prst="rect">
            <a:avLst/>
          </a:prstGeom>
          <a:noFill/>
          <a:ln w="12700" cap="flat" cmpd="sng" algn="ctr">
            <a:noFill/>
            <a:prstDash val="sysDash"/>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14000"/>
              </a:lnSpc>
              <a:spcAft>
                <a:spcPts val="0"/>
              </a:spcAft>
            </a:pPr>
            <a:r>
              <a:rPr lang="en-US" altLang="ja-JP"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首都圏</a:t>
            </a:r>
            <a:r>
              <a:rPr lang="en-US" altLang="ja-JP" sz="1000" b="1" kern="100" dirty="0" smtClean="0">
                <a:solidFill>
                  <a:srgbClr val="44546A"/>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000" b="1" kern="100" dirty="0">
              <a:solidFill>
                <a:srgbClr val="44546A"/>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0" name="スライド番号プレースホルダー 1"/>
          <p:cNvSpPr>
            <a:spLocks noGrp="1"/>
          </p:cNvSpPr>
          <p:nvPr>
            <p:ph type="sldNum" sz="quarter" idx="12"/>
          </p:nvPr>
        </p:nvSpPr>
        <p:spPr>
          <a:xfrm>
            <a:off x="6837090" y="6438239"/>
            <a:ext cx="2057400" cy="365125"/>
          </a:xfrm>
        </p:spPr>
        <p:txBody>
          <a:bodyPr/>
          <a:lstStyle/>
          <a:p>
            <a:pPr>
              <a:lnSpc>
                <a:spcPct val="114000"/>
              </a:lnSpc>
            </a:pPr>
            <a:r>
              <a:rPr kumimoji="1" lang="en-US" altLang="ja-JP" sz="1200" b="1" dirty="0" smtClean="0">
                <a:latin typeface="Meiryo UI" panose="020B0604030504040204" pitchFamily="50" charset="-128"/>
                <a:ea typeface="Meiryo UI" panose="020B0604030504040204" pitchFamily="50" charset="-128"/>
              </a:rPr>
              <a:t>8</a:t>
            </a:r>
            <a:endParaRPr kumimoji="1" lang="ja-JP" altLang="en-US" sz="1200" b="1" dirty="0">
              <a:latin typeface="Meiryo UI" panose="020B0604030504040204" pitchFamily="50" charset="-128"/>
              <a:ea typeface="Meiryo UI" panose="020B0604030504040204" pitchFamily="50" charset="-128"/>
            </a:endParaRPr>
          </a:p>
        </p:txBody>
      </p:sp>
      <p:sp>
        <p:nvSpPr>
          <p:cNvPr id="32" name="角丸四角形 31"/>
          <p:cNvSpPr/>
          <p:nvPr/>
        </p:nvSpPr>
        <p:spPr>
          <a:xfrm>
            <a:off x="286605" y="4694422"/>
            <a:ext cx="8666328" cy="1800000"/>
          </a:xfrm>
          <a:prstGeom prst="roundRect">
            <a:avLst>
              <a:gd name="adj" fmla="val 14283"/>
            </a:avLst>
          </a:prstGeom>
          <a:noFill/>
          <a:ln w="508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spcBef>
                <a:spcPts val="600"/>
              </a:spcBef>
            </a:pPr>
            <a:r>
              <a:rPr lang="ja-JP" altLang="en-US" sz="1400" dirty="0" smtClean="0">
                <a:solidFill>
                  <a:schemeClr val="tx1"/>
                </a:solidFill>
                <a:latin typeface="Meiryo UI" panose="020B0604030504040204" pitchFamily="50" charset="-128"/>
                <a:ea typeface="Meiryo UI" panose="020B0604030504040204" pitchFamily="50" charset="-128"/>
              </a:rPr>
              <a:t>　</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253042" y="92616"/>
            <a:ext cx="5083233" cy="4367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400" dirty="0">
                <a:solidFill>
                  <a:schemeClr val="tx1"/>
                </a:solidFill>
                <a:latin typeface="Meiryo UI" panose="020B0604030504040204" pitchFamily="50" charset="-128"/>
                <a:ea typeface="Meiryo UI" panose="020B0604030504040204" pitchFamily="50" charset="-128"/>
              </a:rPr>
              <a:t>具体的な</a:t>
            </a:r>
            <a:r>
              <a:rPr lang="ja-JP" altLang="en-US" sz="1400" dirty="0" smtClean="0">
                <a:solidFill>
                  <a:schemeClr val="tx1"/>
                </a:solidFill>
                <a:latin typeface="Meiryo UI" panose="020B0604030504040204" pitchFamily="50" charset="-128"/>
                <a:ea typeface="Meiryo UI" panose="020B0604030504040204" pitchFamily="50" charset="-128"/>
              </a:rPr>
              <a:t>業務事例での検討イメージ</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36" name="角丸四角形 35"/>
          <p:cNvSpPr/>
          <p:nvPr/>
        </p:nvSpPr>
        <p:spPr>
          <a:xfrm>
            <a:off x="297647" y="554596"/>
            <a:ext cx="4600003" cy="3024958"/>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spcBef>
                <a:spcPts val="600"/>
              </a:spcBef>
            </a:pP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非常時</a:t>
            </a:r>
            <a:r>
              <a:rPr lang="ja-JP" altLang="en-US" sz="1600" b="1" dirty="0">
                <a:solidFill>
                  <a:schemeClr val="tx1"/>
                </a:solidFill>
                <a:latin typeface="Meiryo UI" panose="020B0604030504040204" pitchFamily="50" charset="-128"/>
                <a:ea typeface="Meiryo UI" panose="020B0604030504040204" pitchFamily="50" charset="-128"/>
              </a:rPr>
              <a:t>優先</a:t>
            </a:r>
            <a:r>
              <a:rPr lang="ja-JP" altLang="en-US" sz="1600" b="1" dirty="0" smtClean="0">
                <a:solidFill>
                  <a:schemeClr val="tx1"/>
                </a:solidFill>
                <a:latin typeface="Meiryo UI" panose="020B0604030504040204" pitchFamily="50" charset="-128"/>
                <a:ea typeface="Meiryo UI" panose="020B0604030504040204" pitchFamily="50" charset="-128"/>
              </a:rPr>
              <a:t>業務全般</a:t>
            </a: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（標</a:t>
            </a:r>
            <a:r>
              <a:rPr lang="ja-JP" altLang="en-US" sz="1400" dirty="0">
                <a:solidFill>
                  <a:schemeClr val="tx1"/>
                </a:solidFill>
                <a:latin typeface="Meiryo UI" panose="020B0604030504040204" pitchFamily="50" charset="-128"/>
                <a:ea typeface="Meiryo UI" panose="020B0604030504040204" pitchFamily="50" charset="-128"/>
              </a:rPr>
              <a:t>準シナリオ）</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tabLst>
                <a:tab pos="8339138" algn="l"/>
              </a:tabLst>
            </a:pPr>
            <a:r>
              <a:rPr lang="ja-JP" altLang="en-US" sz="1400" i="1" dirty="0" smtClean="0">
                <a:solidFill>
                  <a:schemeClr val="tx1"/>
                </a:solidFill>
                <a:latin typeface="Meiryo UI" panose="020B0604030504040204" pitchFamily="50" charset="-128"/>
                <a:ea typeface="Meiryo UI" panose="020B0604030504040204" pitchFamily="50" charset="-128"/>
              </a:rPr>
              <a:t>各省庁の業務に共通して適用が可能な手法として、</a:t>
            </a:r>
            <a:r>
              <a:rPr lang="ja-JP" altLang="en-US" sz="1400" b="1" i="1" u="sng" dirty="0" smtClean="0">
                <a:solidFill>
                  <a:schemeClr val="tx1"/>
                </a:solidFill>
                <a:latin typeface="Meiryo UI" panose="020B0604030504040204" pitchFamily="50" charset="-128"/>
                <a:ea typeface="Meiryo UI" panose="020B0604030504040204" pitchFamily="50" charset="-128"/>
              </a:rPr>
              <a:t>全国</a:t>
            </a:r>
            <a:r>
              <a:rPr lang="ja-JP" altLang="en-US" sz="1400" b="1" i="1" u="sng" dirty="0">
                <a:solidFill>
                  <a:schemeClr val="tx1"/>
                </a:solidFill>
                <a:latin typeface="Meiryo UI" panose="020B0604030504040204" pitchFamily="50" charset="-128"/>
                <a:ea typeface="Meiryo UI" panose="020B0604030504040204" pitchFamily="50" charset="-128"/>
              </a:rPr>
              <a:t>の国機関</a:t>
            </a:r>
            <a:r>
              <a:rPr lang="ja-JP" altLang="en-US" sz="1400" b="1" i="1" u="sng" dirty="0" smtClean="0">
                <a:solidFill>
                  <a:schemeClr val="tx1"/>
                </a:solidFill>
                <a:latin typeface="Meiryo UI" panose="020B0604030504040204" pitchFamily="50" charset="-128"/>
                <a:ea typeface="Meiryo UI" panose="020B0604030504040204" pitchFamily="50" charset="-128"/>
              </a:rPr>
              <a:t>等</a:t>
            </a:r>
            <a:r>
              <a:rPr lang="ja-JP" altLang="en-US" sz="1400" b="1" u="sng" dirty="0" smtClean="0">
                <a:solidFill>
                  <a:schemeClr val="tx1"/>
                </a:solidFill>
                <a:latin typeface="Meiryo UI" panose="020B0604030504040204" pitchFamily="50" charset="-128"/>
                <a:ea typeface="Meiryo UI" panose="020B0604030504040204" pitchFamily="50" charset="-128"/>
              </a:rPr>
              <a:t>から関連業務の経験者</a:t>
            </a:r>
            <a:r>
              <a:rPr lang="ja-JP" altLang="en-US" sz="1400" b="1" u="sng" dirty="0">
                <a:solidFill>
                  <a:schemeClr val="tx1"/>
                </a:solidFill>
                <a:latin typeface="Meiryo UI" panose="020B0604030504040204" pitchFamily="50" charset="-128"/>
                <a:ea typeface="Meiryo UI" panose="020B0604030504040204" pitchFamily="50" charset="-128"/>
              </a:rPr>
              <a:t>などを</a:t>
            </a:r>
            <a:r>
              <a:rPr lang="ja-JP" altLang="en-US" sz="1400" b="1" u="sng" dirty="0" smtClean="0">
                <a:solidFill>
                  <a:schemeClr val="tx1"/>
                </a:solidFill>
                <a:latin typeface="Meiryo UI" panose="020B0604030504040204" pitchFamily="50" charset="-128"/>
                <a:ea typeface="Meiryo UI" panose="020B0604030504040204" pitchFamily="50" charset="-128"/>
              </a:rPr>
              <a:t>集める</a:t>
            </a:r>
            <a:r>
              <a:rPr lang="ja-JP" altLang="en-US" sz="1400" dirty="0" smtClean="0">
                <a:solidFill>
                  <a:schemeClr val="tx1"/>
                </a:solidFill>
                <a:latin typeface="Meiryo UI" panose="020B0604030504040204" pitchFamily="50" charset="-128"/>
                <a:ea typeface="Meiryo UI" panose="020B0604030504040204" pitchFamily="50" charset="-128"/>
              </a:rPr>
              <a:t>ことが考えられる。</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tabLst>
                <a:tab pos="8339138" algn="l"/>
              </a:tabLst>
            </a:pPr>
            <a:r>
              <a:rPr lang="ja-JP" altLang="en-US" sz="1400" b="1" u="sng" dirty="0" smtClean="0">
                <a:solidFill>
                  <a:schemeClr val="tx1"/>
                </a:solidFill>
                <a:latin typeface="Meiryo UI" panose="020B0604030504040204" pitchFamily="50" charset="-128"/>
                <a:ea typeface="Meiryo UI" panose="020B0604030504040204" pitchFamily="50" charset="-128"/>
              </a:rPr>
              <a:t>各省庁の支分部局の集積</a:t>
            </a:r>
            <a:r>
              <a:rPr lang="ja-JP" altLang="en-US" sz="1400" b="1" u="sng" dirty="0">
                <a:solidFill>
                  <a:schemeClr val="tx1"/>
                </a:solidFill>
                <a:latin typeface="Meiryo UI" panose="020B0604030504040204" pitchFamily="50" charset="-128"/>
                <a:ea typeface="Meiryo UI" panose="020B0604030504040204" pitchFamily="50" charset="-128"/>
              </a:rPr>
              <a:t>や</a:t>
            </a:r>
            <a:r>
              <a:rPr lang="ja-JP" altLang="en-US" sz="1400" b="1" u="sng" dirty="0" smtClean="0">
                <a:solidFill>
                  <a:schemeClr val="tx1"/>
                </a:solidFill>
                <a:latin typeface="Meiryo UI" panose="020B0604030504040204" pitchFamily="50" charset="-128"/>
                <a:ea typeface="Meiryo UI" panose="020B0604030504040204" pitchFamily="50" charset="-128"/>
              </a:rPr>
              <a:t>、全国との交通アクセスの面でポテンシャルの高い大阪</a:t>
            </a:r>
            <a:r>
              <a:rPr lang="ja-JP" altLang="en-US" sz="1400" b="1" u="sng" dirty="0">
                <a:solidFill>
                  <a:schemeClr val="tx1"/>
                </a:solidFill>
                <a:latin typeface="Meiryo UI" panose="020B0604030504040204" pitchFamily="50" charset="-128"/>
                <a:ea typeface="Meiryo UI" panose="020B0604030504040204" pitchFamily="50" charset="-128"/>
              </a:rPr>
              <a:t>・</a:t>
            </a:r>
            <a:r>
              <a:rPr lang="ja-JP" altLang="en-US" sz="1400" b="1" u="sng" dirty="0" smtClean="0">
                <a:solidFill>
                  <a:schemeClr val="tx1"/>
                </a:solidFill>
                <a:latin typeface="Meiryo UI" panose="020B0604030504040204" pitchFamily="50" charset="-128"/>
                <a:ea typeface="Meiryo UI" panose="020B0604030504040204" pitchFamily="50" charset="-128"/>
              </a:rPr>
              <a:t>関西が拠点</a:t>
            </a:r>
            <a:r>
              <a:rPr lang="ja-JP" altLang="en-US" sz="1400" dirty="0" smtClean="0">
                <a:solidFill>
                  <a:schemeClr val="tx1"/>
                </a:solidFill>
                <a:latin typeface="Meiryo UI" panose="020B0604030504040204" pitchFamily="50" charset="-128"/>
                <a:ea typeface="Meiryo UI" panose="020B0604030504040204" pitchFamily="50" charset="-128"/>
              </a:rPr>
              <a:t>となることが合理的。</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pPr>
            <a:r>
              <a:rPr lang="ja-JP" altLang="en-US" sz="1400" b="1" u="sng" dirty="0" smtClean="0">
                <a:solidFill>
                  <a:schemeClr val="tx1"/>
                </a:solidFill>
                <a:latin typeface="Meiryo UI" panose="020B0604030504040204" pitchFamily="50" charset="-128"/>
                <a:ea typeface="Meiryo UI" panose="020B0604030504040204" pitchFamily="50" charset="-128"/>
              </a:rPr>
              <a:t>被災直後</a:t>
            </a:r>
            <a:r>
              <a:rPr lang="ja-JP" altLang="en-US" sz="1400" b="1" u="sng" dirty="0">
                <a:solidFill>
                  <a:schemeClr val="tx1"/>
                </a:solidFill>
                <a:latin typeface="Meiryo UI" panose="020B0604030504040204" pitchFamily="50" charset="-128"/>
                <a:ea typeface="Meiryo UI" panose="020B0604030504040204" pitchFamily="50" charset="-128"/>
              </a:rPr>
              <a:t>は、業務権限を有する幹部職員</a:t>
            </a:r>
            <a:r>
              <a:rPr lang="ja-JP" altLang="en-US" sz="1400" b="1" u="sng" dirty="0" smtClean="0">
                <a:solidFill>
                  <a:schemeClr val="tx1"/>
                </a:solidFill>
                <a:latin typeface="Meiryo UI" panose="020B0604030504040204" pitchFamily="50" charset="-128"/>
                <a:ea typeface="Meiryo UI" panose="020B0604030504040204" pitchFamily="50" charset="-128"/>
              </a:rPr>
              <a:t>が首都圏からまず参集</a:t>
            </a:r>
            <a:r>
              <a:rPr lang="ja-JP" altLang="en-US" sz="1400" dirty="0" smtClean="0">
                <a:solidFill>
                  <a:schemeClr val="tx1"/>
                </a:solidFill>
                <a:latin typeface="Meiryo UI" panose="020B0604030504040204" pitchFamily="50" charset="-128"/>
                <a:ea typeface="Meiryo UI" panose="020B0604030504040204" pitchFamily="50" charset="-128"/>
              </a:rPr>
              <a:t>し、大阪・関西はじめ全国</a:t>
            </a:r>
            <a:r>
              <a:rPr lang="ja-JP" altLang="en-US" sz="1400" dirty="0">
                <a:solidFill>
                  <a:schemeClr val="tx1"/>
                </a:solidFill>
                <a:latin typeface="Meiryo UI" panose="020B0604030504040204" pitchFamily="50" charset="-128"/>
                <a:ea typeface="Meiryo UI" panose="020B0604030504040204" pitchFamily="50" charset="-128"/>
              </a:rPr>
              <a:t>から参集</a:t>
            </a:r>
            <a:r>
              <a:rPr lang="ja-JP" altLang="en-US" sz="1400" dirty="0" smtClean="0">
                <a:solidFill>
                  <a:schemeClr val="tx1"/>
                </a:solidFill>
                <a:latin typeface="Meiryo UI" panose="020B0604030504040204" pitchFamily="50" charset="-128"/>
                <a:ea typeface="Meiryo UI" panose="020B0604030504040204" pitchFamily="50" charset="-128"/>
              </a:rPr>
              <a:t>したスタッフを活用</a:t>
            </a:r>
            <a:r>
              <a:rPr lang="ja-JP" altLang="en-US" sz="1400" dirty="0">
                <a:solidFill>
                  <a:schemeClr val="tx1"/>
                </a:solidFill>
                <a:latin typeface="Meiryo UI" panose="020B0604030504040204" pitchFamily="50" charset="-128"/>
                <a:ea typeface="Meiryo UI" panose="020B0604030504040204" pitchFamily="50" charset="-128"/>
              </a:rPr>
              <a:t>して業務を</a:t>
            </a:r>
            <a:r>
              <a:rPr lang="ja-JP" altLang="en-US" sz="1400" dirty="0" smtClean="0">
                <a:solidFill>
                  <a:schemeClr val="tx1"/>
                </a:solidFill>
                <a:latin typeface="Meiryo UI" panose="020B0604030504040204" pitchFamily="50" charset="-128"/>
                <a:ea typeface="Meiryo UI" panose="020B0604030504040204" pitchFamily="50" charset="-128"/>
              </a:rPr>
              <a:t>実施することで一般職員の移動の遅れをカバー。また、首都圏</a:t>
            </a:r>
            <a:r>
              <a:rPr lang="ja-JP" altLang="en-US" sz="1400" dirty="0">
                <a:solidFill>
                  <a:schemeClr val="tx1"/>
                </a:solidFill>
                <a:latin typeface="Meiryo UI" panose="020B0604030504040204" pitchFamily="50" charset="-128"/>
                <a:ea typeface="Meiryo UI" panose="020B0604030504040204" pitchFamily="50" charset="-128"/>
              </a:rPr>
              <a:t>の</a:t>
            </a:r>
            <a:r>
              <a:rPr lang="ja-JP" altLang="en-US" sz="1400" dirty="0" smtClean="0">
                <a:solidFill>
                  <a:schemeClr val="tx1"/>
                </a:solidFill>
                <a:latin typeface="Meiryo UI" panose="020B0604030504040204" pitchFamily="50" charset="-128"/>
                <a:ea typeface="Meiryo UI" panose="020B0604030504040204" pitchFamily="50" charset="-128"/>
              </a:rPr>
              <a:t>職員は首都圏側の機能</a:t>
            </a:r>
            <a:r>
              <a:rPr lang="ja-JP" altLang="en-US" sz="1400" dirty="0">
                <a:solidFill>
                  <a:schemeClr val="tx1"/>
                </a:solidFill>
                <a:latin typeface="Meiryo UI" panose="020B0604030504040204" pitchFamily="50" charset="-128"/>
                <a:ea typeface="Meiryo UI" panose="020B0604030504040204" pitchFamily="50" charset="-128"/>
              </a:rPr>
              <a:t>回復に一定期間</a:t>
            </a:r>
            <a:r>
              <a:rPr lang="ja-JP" altLang="en-US" sz="1400" dirty="0" smtClean="0">
                <a:solidFill>
                  <a:schemeClr val="tx1"/>
                </a:solidFill>
                <a:latin typeface="Meiryo UI" panose="020B0604030504040204" pitchFamily="50" charset="-128"/>
                <a:ea typeface="Meiryo UI" panose="020B0604030504040204" pitchFamily="50" charset="-128"/>
              </a:rPr>
              <a:t>従事させることも可能。</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endParaRPr lang="en-US" altLang="ja-JP" sz="1600" b="1" dirty="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endParaRPr lang="en-US" altLang="ja-JP" sz="1600" b="1" dirty="0" smtClean="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endParaRPr lang="en-US" altLang="ja-JP" sz="1600" dirty="0">
              <a:solidFill>
                <a:schemeClr val="tx1"/>
              </a:solidFill>
              <a:latin typeface="Meiryo UI" panose="020B0604030504040204" pitchFamily="50" charset="-128"/>
              <a:ea typeface="Meiryo UI" panose="020B0604030504040204" pitchFamily="50" charset="-128"/>
            </a:endParaRPr>
          </a:p>
          <a:p>
            <a:pPr>
              <a:lnSpc>
                <a:spcPct val="114000"/>
              </a:lnSpc>
              <a:spcBef>
                <a:spcPts val="600"/>
              </a:spcBef>
            </a:pPr>
            <a:r>
              <a:rPr lang="ja-JP" altLang="en-US" sz="1400" dirty="0" smtClean="0">
                <a:solidFill>
                  <a:schemeClr val="tx1"/>
                </a:solidFill>
                <a:latin typeface="Meiryo UI" panose="020B0604030504040204" pitchFamily="50" charset="-128"/>
                <a:ea typeface="Meiryo UI" panose="020B0604030504040204" pitchFamily="50" charset="-128"/>
              </a:rPr>
              <a:t>　</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35" name="角丸四角形 34"/>
          <p:cNvSpPr/>
          <p:nvPr/>
        </p:nvSpPr>
        <p:spPr>
          <a:xfrm>
            <a:off x="297648" y="3661442"/>
            <a:ext cx="8204818" cy="764279"/>
          </a:xfrm>
          <a:prstGeom prst="roundRect">
            <a:avLst>
              <a:gd name="adj" fmla="val 8407"/>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Bef>
                <a:spcPts val="600"/>
              </a:spcBef>
            </a:pP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さらに具体的な業務での適用例</a:t>
            </a: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（標準シナリオの応用）</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pPr>
            <a:r>
              <a:rPr lang="ja-JP" altLang="en-US" sz="1400" b="1" u="sng" dirty="0" smtClean="0">
                <a:solidFill>
                  <a:schemeClr val="tx1"/>
                </a:solidFill>
                <a:latin typeface="Meiryo UI" panose="020B0604030504040204" pitchFamily="50" charset="-128"/>
                <a:ea typeface="Meiryo UI" panose="020B0604030504040204" pitchFamily="50" charset="-128"/>
              </a:rPr>
              <a:t>首都圏が被災している状況の中で異なる新たな事態（新型インフルエンザ等）が発生した場合に、政府の司令塔機能を大阪・関西で迅速に立ち上げるといった対応が可能になると考えられる。　</a:t>
            </a:r>
            <a:endParaRPr lang="ja-JP" altLang="en-US" sz="1400" b="1" u="sng" dirty="0">
              <a:solidFill>
                <a:schemeClr val="tx1"/>
              </a:solidFill>
              <a:latin typeface="Meiryo UI" panose="020B0604030504040204" pitchFamily="50" charset="-128"/>
              <a:ea typeface="Meiryo UI" panose="020B0604030504040204" pitchFamily="50" charset="-128"/>
            </a:endParaRPr>
          </a:p>
        </p:txBody>
      </p:sp>
      <p:sp>
        <p:nvSpPr>
          <p:cNvPr id="33" name="角丸四角形 32"/>
          <p:cNvSpPr/>
          <p:nvPr/>
        </p:nvSpPr>
        <p:spPr>
          <a:xfrm>
            <a:off x="256489" y="4694422"/>
            <a:ext cx="5715281" cy="1710217"/>
          </a:xfrm>
          <a:prstGeom prst="roundRect">
            <a:avLst>
              <a:gd name="adj" fmla="val 11889"/>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4000"/>
              </a:lnSpc>
              <a:spcBef>
                <a:spcPts val="600"/>
              </a:spcBef>
            </a:pP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合議制</a:t>
            </a:r>
            <a:r>
              <a:rPr lang="ja-JP" altLang="en-US" sz="1600" b="1" dirty="0">
                <a:solidFill>
                  <a:schemeClr val="tx1"/>
                </a:solidFill>
                <a:latin typeface="Meiryo UI" panose="020B0604030504040204" pitchFamily="50" charset="-128"/>
                <a:ea typeface="Meiryo UI" panose="020B0604030504040204" pitchFamily="50" charset="-128"/>
              </a:rPr>
              <a:t>機関</a:t>
            </a:r>
            <a:r>
              <a:rPr lang="ja-JP" altLang="en-US" sz="1600" b="1" dirty="0" smtClean="0">
                <a:solidFill>
                  <a:schemeClr val="tx1"/>
                </a:solidFill>
                <a:latin typeface="Meiryo UI" panose="020B0604030504040204" pitchFamily="50" charset="-128"/>
                <a:ea typeface="Meiryo UI" panose="020B0604030504040204" pitchFamily="50" charset="-128"/>
              </a:rPr>
              <a:t>の意思決定機能確保</a:t>
            </a:r>
            <a:r>
              <a:rPr lang="en-US" altLang="ja-JP" sz="1600" b="1" dirty="0" smtClean="0">
                <a:solidFill>
                  <a:schemeClr val="tx1"/>
                </a:solidFill>
                <a:latin typeface="Meiryo UI" panose="020B0604030504040204" pitchFamily="50" charset="-128"/>
                <a:ea typeface="Meiryo UI" panose="020B0604030504040204" pitchFamily="50" charset="-128"/>
              </a:rPr>
              <a:t>】</a:t>
            </a:r>
          </a:p>
          <a:p>
            <a:pPr marL="285750" indent="-285750">
              <a:lnSpc>
                <a:spcPct val="114000"/>
              </a:lnSpc>
              <a:spcBef>
                <a:spcPts val="600"/>
              </a:spcBef>
              <a:buFont typeface="Arial" panose="020B0604020202020204" pitchFamily="34" charset="0"/>
              <a:buChar char="•"/>
            </a:pPr>
            <a:r>
              <a:rPr lang="ja-JP" altLang="en-US" sz="1400" dirty="0" smtClean="0">
                <a:solidFill>
                  <a:schemeClr val="tx1"/>
                </a:solidFill>
                <a:latin typeface="Meiryo UI" panose="020B0604030504040204" pitchFamily="50" charset="-128"/>
                <a:ea typeface="Meiryo UI" panose="020B0604030504040204" pitchFamily="50" charset="-128"/>
              </a:rPr>
              <a:t>委員</a:t>
            </a:r>
            <a:r>
              <a:rPr lang="ja-JP" altLang="en-US" sz="1400" dirty="0">
                <a:solidFill>
                  <a:schemeClr val="tx1"/>
                </a:solidFill>
                <a:latin typeface="Meiryo UI" panose="020B0604030504040204" pitchFamily="50" charset="-128"/>
                <a:ea typeface="Meiryo UI" panose="020B0604030504040204" pitchFamily="50" charset="-128"/>
              </a:rPr>
              <a:t>の多くが首都圏を拠点と</a:t>
            </a:r>
            <a:r>
              <a:rPr lang="ja-JP" altLang="en-US" sz="1400" dirty="0" smtClean="0">
                <a:solidFill>
                  <a:schemeClr val="tx1"/>
                </a:solidFill>
                <a:latin typeface="Meiryo UI" panose="020B0604030504040204" pitchFamily="50" charset="-128"/>
                <a:ea typeface="Meiryo UI" panose="020B0604030504040204" pitchFamily="50" charset="-128"/>
              </a:rPr>
              <a:t>する人材で、</a:t>
            </a:r>
            <a:r>
              <a:rPr lang="ja-JP" altLang="en-US" sz="1400" b="1" u="sng" dirty="0" smtClean="0">
                <a:solidFill>
                  <a:schemeClr val="tx1"/>
                </a:solidFill>
                <a:latin typeface="Meiryo UI" panose="020B0604030504040204" pitchFamily="50" charset="-128"/>
                <a:ea typeface="Meiryo UI" panose="020B0604030504040204" pitchFamily="50" charset="-128"/>
              </a:rPr>
              <a:t>会議の定足数が確保できない状態が続くと、国家としての意思</a:t>
            </a:r>
            <a:r>
              <a:rPr lang="ja-JP" altLang="en-US" sz="1400" b="1" u="sng" dirty="0">
                <a:solidFill>
                  <a:schemeClr val="tx1"/>
                </a:solidFill>
                <a:latin typeface="Meiryo UI" panose="020B0604030504040204" pitchFamily="50" charset="-128"/>
                <a:ea typeface="Meiryo UI" panose="020B0604030504040204" pitchFamily="50" charset="-128"/>
              </a:rPr>
              <a:t>決定が</a:t>
            </a:r>
            <a:r>
              <a:rPr lang="ja-JP" altLang="en-US" sz="1400" b="1" u="sng" dirty="0" smtClean="0">
                <a:solidFill>
                  <a:schemeClr val="tx1"/>
                </a:solidFill>
                <a:latin typeface="Meiryo UI" panose="020B0604030504040204" pitchFamily="50" charset="-128"/>
                <a:ea typeface="Meiryo UI" panose="020B0604030504040204" pitchFamily="50" charset="-128"/>
              </a:rPr>
              <a:t>滞る可能性</a:t>
            </a:r>
            <a:r>
              <a:rPr lang="ja-JP" altLang="en-US" sz="1400" dirty="0" smtClean="0">
                <a:solidFill>
                  <a:schemeClr val="tx1"/>
                </a:solidFill>
                <a:latin typeface="Meiryo UI" panose="020B0604030504040204" pitchFamily="50" charset="-128"/>
                <a:ea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endParaRPr>
          </a:p>
          <a:p>
            <a:pPr marL="285750" indent="-285750">
              <a:lnSpc>
                <a:spcPct val="114000"/>
              </a:lnSpc>
              <a:spcBef>
                <a:spcPts val="600"/>
              </a:spcBef>
              <a:buFont typeface="Arial" panose="020B0604020202020204" pitchFamily="34" charset="0"/>
              <a:buChar char="•"/>
            </a:pPr>
            <a:r>
              <a:rPr lang="ja-JP" altLang="en-US" sz="1400" b="1" u="sng" dirty="0" smtClean="0">
                <a:solidFill>
                  <a:schemeClr val="tx1"/>
                </a:solidFill>
                <a:latin typeface="Meiryo UI" panose="020B0604030504040204" pitchFamily="50" charset="-128"/>
                <a:ea typeface="Meiryo UI" panose="020B0604030504040204" pitchFamily="50" charset="-128"/>
              </a:rPr>
              <a:t>委員が首都圏在住者に偏らないようエリアバランス</a:t>
            </a:r>
            <a:r>
              <a:rPr lang="ja-JP" altLang="en-US" sz="1400" b="1" u="sng" dirty="0">
                <a:solidFill>
                  <a:schemeClr val="tx1"/>
                </a:solidFill>
                <a:latin typeface="Meiryo UI" panose="020B0604030504040204" pitchFamily="50" charset="-128"/>
                <a:ea typeface="Meiryo UI" panose="020B0604030504040204" pitchFamily="50" charset="-128"/>
              </a:rPr>
              <a:t>に配慮</a:t>
            </a:r>
            <a:r>
              <a:rPr lang="ja-JP" altLang="en-US" sz="1400" dirty="0">
                <a:solidFill>
                  <a:schemeClr val="tx1"/>
                </a:solidFill>
                <a:latin typeface="Meiryo UI" panose="020B0604030504040204" pitchFamily="50" charset="-128"/>
                <a:ea typeface="Meiryo UI" panose="020B0604030504040204" pitchFamily="50" charset="-128"/>
              </a:rPr>
              <a:t>するとともに、非常時に首都圏の委員が大阪・関西</a:t>
            </a:r>
            <a:r>
              <a:rPr lang="ja-JP" altLang="en-US" sz="1400" dirty="0" smtClean="0">
                <a:solidFill>
                  <a:schemeClr val="tx1"/>
                </a:solidFill>
                <a:latin typeface="Meiryo UI" panose="020B0604030504040204" pitchFamily="50" charset="-128"/>
                <a:ea typeface="Meiryo UI" panose="020B0604030504040204" pitchFamily="50" charset="-128"/>
              </a:rPr>
              <a:t>に円滑に移動できるオペレーション</a:t>
            </a:r>
            <a:r>
              <a:rPr lang="ja-JP" altLang="en-US" sz="1400" dirty="0">
                <a:solidFill>
                  <a:schemeClr val="tx1"/>
                </a:solidFill>
                <a:latin typeface="Meiryo UI" panose="020B0604030504040204" pitchFamily="50" charset="-128"/>
                <a:ea typeface="Meiryo UI" panose="020B0604030504040204" pitchFamily="50" charset="-128"/>
              </a:rPr>
              <a:t>を</a:t>
            </a:r>
            <a:r>
              <a:rPr lang="ja-JP" altLang="en-US" sz="1400" dirty="0" smtClean="0">
                <a:solidFill>
                  <a:schemeClr val="tx1"/>
                </a:solidFill>
                <a:latin typeface="Meiryo UI" panose="020B0604030504040204" pitchFamily="50" charset="-128"/>
                <a:ea typeface="Meiryo UI" panose="020B0604030504040204" pitchFamily="50" charset="-128"/>
              </a:rPr>
              <a:t>準備しておくなどの対応が考えられる。　</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45" name="爆発 2 44"/>
          <p:cNvSpPr/>
          <p:nvPr/>
        </p:nvSpPr>
        <p:spPr>
          <a:xfrm>
            <a:off x="7083367" y="5391701"/>
            <a:ext cx="1547888" cy="720000"/>
          </a:xfrm>
          <a:prstGeom prst="irregularSeal2">
            <a:avLst/>
          </a:prstGeom>
          <a:solidFill>
            <a:schemeClr val="accent1">
              <a:lumMod val="40000"/>
              <a:lumOff val="60000"/>
            </a:schemeClr>
          </a:solidFill>
          <a:ln w="635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kumimoji="1" lang="ja-JP" altLang="en-US" dirty="0">
              <a:latin typeface="Meiryo UI" panose="020B0604030504040204" pitchFamily="50" charset="-128"/>
              <a:ea typeface="Meiryo UI" panose="020B0604030504040204" pitchFamily="50" charset="-128"/>
            </a:endParaRPr>
          </a:p>
        </p:txBody>
      </p:sp>
      <p:sp>
        <p:nvSpPr>
          <p:cNvPr id="46" name="正方形/長方形 45"/>
          <p:cNvSpPr/>
          <p:nvPr/>
        </p:nvSpPr>
        <p:spPr>
          <a:xfrm>
            <a:off x="6074252" y="5173238"/>
            <a:ext cx="1462937" cy="3251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000" b="1" dirty="0" smtClean="0">
                <a:solidFill>
                  <a:schemeClr val="tx1"/>
                </a:solidFill>
                <a:latin typeface="Meiryo UI" panose="020B0604030504040204" pitchFamily="50" charset="-128"/>
                <a:ea typeface="Meiryo UI" panose="020B0604030504040204" pitchFamily="50" charset="-128"/>
              </a:rPr>
              <a:t>（大阪・関西）</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47" name="正方形/長方形 46"/>
          <p:cNvSpPr/>
          <p:nvPr/>
        </p:nvSpPr>
        <p:spPr>
          <a:xfrm>
            <a:off x="7452841" y="5173238"/>
            <a:ext cx="1462937" cy="3251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000" b="1" dirty="0" smtClean="0">
                <a:solidFill>
                  <a:schemeClr val="tx1"/>
                </a:solidFill>
                <a:latin typeface="Meiryo UI" panose="020B0604030504040204" pitchFamily="50" charset="-128"/>
                <a:ea typeface="Meiryo UI" panose="020B0604030504040204" pitchFamily="50" charset="-128"/>
              </a:rPr>
              <a:t>（首都圏）</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48" name="正方形/長方形 47"/>
          <p:cNvSpPr/>
          <p:nvPr/>
        </p:nvSpPr>
        <p:spPr>
          <a:xfrm>
            <a:off x="5647477" y="6053782"/>
            <a:ext cx="3470763" cy="3973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r>
              <a:rPr lang="ja-JP" altLang="en-US" sz="1000" dirty="0" smtClean="0">
                <a:solidFill>
                  <a:schemeClr val="tx1"/>
                </a:solidFill>
                <a:latin typeface="Meiryo UI" panose="020B0604030504040204" pitchFamily="50" charset="-128"/>
                <a:ea typeface="Meiryo UI" panose="020B0604030504040204" pitchFamily="50" charset="-128"/>
              </a:rPr>
              <a:t>首都圏がより厳しい事態でも委員会開催が可能</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pic>
        <p:nvPicPr>
          <p:cNvPr id="49" name="図 48" descr="C:\Users\20110121\AppData\Local\Microsoft\Windows\INetCache\IE\L7QPUJGE\man-146843_960_720[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41076" y="5505610"/>
            <a:ext cx="257981" cy="540000"/>
          </a:xfrm>
          <a:prstGeom prst="rect">
            <a:avLst/>
          </a:prstGeom>
          <a:noFill/>
          <a:ln>
            <a:noFill/>
          </a:ln>
        </p:spPr>
      </p:pic>
      <p:pic>
        <p:nvPicPr>
          <p:cNvPr id="50" name="図 49" descr="C:\Users\20110121\AppData\Local\Microsoft\Windows\INetCache\IE\L7QPUJGE\man-146843_960_720[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1376" y="5505611"/>
            <a:ext cx="257981" cy="540000"/>
          </a:xfrm>
          <a:prstGeom prst="rect">
            <a:avLst/>
          </a:prstGeom>
          <a:noFill/>
          <a:ln>
            <a:noFill/>
          </a:ln>
        </p:spPr>
      </p:pic>
      <p:pic>
        <p:nvPicPr>
          <p:cNvPr id="51" name="図 50" descr="C:\Users\20110121\AppData\Local\Microsoft\Windows\INetCache\IE\L7QPUJGE\man-146843_960_720[1].png"/>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715268" y="5505611"/>
            <a:ext cx="298262" cy="540000"/>
          </a:xfrm>
          <a:prstGeom prst="rect">
            <a:avLst/>
          </a:prstGeom>
          <a:noFill/>
          <a:ln>
            <a:noFill/>
          </a:ln>
        </p:spPr>
      </p:pic>
      <p:pic>
        <p:nvPicPr>
          <p:cNvPr id="52" name="図 51" descr="C:\Users\20110121\AppData\Local\Microsoft\Windows\INetCache\IE\L7QPUJGE\man-146843_960_720[1].png"/>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019440" y="5505611"/>
            <a:ext cx="257981" cy="540000"/>
          </a:xfrm>
          <a:prstGeom prst="rect">
            <a:avLst/>
          </a:prstGeom>
          <a:noFill/>
          <a:ln>
            <a:noFill/>
          </a:ln>
        </p:spPr>
      </p:pic>
      <p:pic>
        <p:nvPicPr>
          <p:cNvPr id="53" name="図 52" descr="C:\Users\20110121\AppData\Local\Microsoft\Windows\INetCache\IE\L7QPUJGE\man-146843_960_720[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09388" y="5503462"/>
            <a:ext cx="257981" cy="540000"/>
          </a:xfrm>
          <a:prstGeom prst="rect">
            <a:avLst/>
          </a:prstGeom>
          <a:noFill/>
          <a:ln>
            <a:noFill/>
          </a:ln>
        </p:spPr>
      </p:pic>
      <p:sp>
        <p:nvSpPr>
          <p:cNvPr id="55" name="正方形/長方形 54"/>
          <p:cNvSpPr/>
          <p:nvPr/>
        </p:nvSpPr>
        <p:spPr>
          <a:xfrm>
            <a:off x="5842761" y="4836013"/>
            <a:ext cx="2969985" cy="3251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pPr>
            <a:r>
              <a:rPr lang="ja-JP" altLang="en-US" sz="1000" dirty="0">
                <a:solidFill>
                  <a:schemeClr val="tx1"/>
                </a:solidFill>
                <a:latin typeface="Meiryo UI" panose="020B0604030504040204" pitchFamily="50" charset="-128"/>
                <a:ea typeface="Meiryo UI" panose="020B0604030504040204" pitchFamily="50" charset="-128"/>
              </a:rPr>
              <a:t>例）公正取引委員会（委員数</a:t>
            </a:r>
            <a:r>
              <a:rPr lang="en-US" altLang="ja-JP" sz="1000" dirty="0">
                <a:solidFill>
                  <a:schemeClr val="tx1"/>
                </a:solidFill>
                <a:latin typeface="Meiryo UI" panose="020B0604030504040204" pitchFamily="50" charset="-128"/>
                <a:ea typeface="Meiryo UI" panose="020B0604030504040204" pitchFamily="50" charset="-128"/>
              </a:rPr>
              <a:t>5</a:t>
            </a:r>
            <a:r>
              <a:rPr lang="ja-JP" altLang="en-US" sz="1000" dirty="0">
                <a:solidFill>
                  <a:schemeClr val="tx1"/>
                </a:solidFill>
                <a:latin typeface="Meiryo UI" panose="020B0604030504040204" pitchFamily="50" charset="-128"/>
                <a:ea typeface="Meiryo UI" panose="020B0604030504040204" pitchFamily="50" charset="-128"/>
              </a:rPr>
              <a:t>名、定足数</a:t>
            </a:r>
            <a:r>
              <a:rPr lang="en-US" altLang="ja-JP" sz="1000" dirty="0">
                <a:solidFill>
                  <a:schemeClr val="tx1"/>
                </a:solidFill>
                <a:latin typeface="Meiryo UI" panose="020B0604030504040204" pitchFamily="50" charset="-128"/>
                <a:ea typeface="Meiryo UI" panose="020B0604030504040204" pitchFamily="50" charset="-128"/>
              </a:rPr>
              <a:t>3</a:t>
            </a:r>
            <a:r>
              <a:rPr lang="ja-JP" altLang="en-US" sz="1000" dirty="0">
                <a:solidFill>
                  <a:schemeClr val="tx1"/>
                </a:solidFill>
                <a:latin typeface="Meiryo UI" panose="020B0604030504040204" pitchFamily="50" charset="-128"/>
                <a:ea typeface="Meiryo UI" panose="020B0604030504040204" pitchFamily="50" charset="-128"/>
              </a:rPr>
              <a:t>名</a:t>
            </a:r>
            <a:r>
              <a:rPr lang="ja-JP" altLang="en-US" sz="1000" dirty="0" smtClean="0">
                <a:solidFill>
                  <a:schemeClr val="tx1"/>
                </a:solidFill>
                <a:latin typeface="Meiryo UI" panose="020B0604030504040204" pitchFamily="50" charset="-128"/>
                <a:ea typeface="Meiryo UI" panose="020B0604030504040204" pitchFamily="50" charset="-128"/>
              </a:rPr>
              <a:t>）</a:t>
            </a:r>
            <a:endParaRPr lang="ja-JP" altLang="en-US" sz="1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544239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3807</Words>
  <Application>Microsoft Office PowerPoint</Application>
  <PresentationFormat>画面に合わせる (4:3)</PresentationFormat>
  <Paragraphs>487</Paragraphs>
  <Slides>17</Slides>
  <Notes>1</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2018-07-31T01:12:49Z</dcterms:created>
  <dcterms:modified xsi:type="dcterms:W3CDTF">2018-08-01T04:13:28Z</dcterms:modified>
</cp:coreProperties>
</file>