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colorstyle+xml" PartName="/ppt/charts/colors6.xml"/>
  <Override ContentType="application/vnd.ms-office.chartcolorstyle+xml" PartName="/ppt/charts/colors7.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6.xml"/>
  <Override ContentType="application/vnd.ms-office.chartstyle+xml" PartName="/ppt/charts/style7.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Props+xml" PartName="/ppt/presProps.xml"/>
  <Override ContentType="application/vnd.openxmlformats-officedocument.presentationml.presentation.main+xml" PartName="/ppt/presentation.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5"></Relationship><Relationship Target="docProps/thumbnail.jpeg" Type="http://schemas.openxmlformats.org/package/2006/relationships/metadata/thumbnail" Id="rId6"></Relationship><Relationship Target="docProps/app.xml" Type="http://schemas.openxmlformats.org/officeDocument/2006/relationships/extended-properties" Id="rId7"></Relationship></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0" r:id="rId2"/>
    <p:sldId id="315" r:id="rId3"/>
    <p:sldId id="325" r:id="rId4"/>
    <p:sldId id="296" r:id="rId5"/>
    <p:sldId id="329" r:id="rId6"/>
    <p:sldId id="333" r:id="rId7"/>
    <p:sldId id="334" r:id="rId8"/>
    <p:sldId id="331" r:id="rId9"/>
    <p:sldId id="332" r:id="rId10"/>
  </p:sldIdLst>
  <p:sldSz cx="9144000" cy="6858000" type="screen4x3"/>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A8B075-02A6-4C78-896D-75B4DB5FE6F4}" v="85" dt="2020-01-21T07:26:28.90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Target="slides/slide7.xml" Type="http://schemas.openxmlformats.org/officeDocument/2006/relationships/slide" Id="rId8"></Relationship><Relationship Target="viewProps.xml" Type="http://schemas.openxmlformats.org/officeDocument/2006/relationships/viewProps" Id="rId13"></Relationship><Relationship Target="slides/slide2.xml" Type="http://schemas.openxmlformats.org/officeDocument/2006/relationships/slide" Id="rId3"></Relationship><Relationship Target="slides/slide6.xml" Type="http://schemas.openxmlformats.org/officeDocument/2006/relationships/slide" Id="rId7"></Relationship><Relationship Target="presProps.xml" Type="http://schemas.openxmlformats.org/officeDocument/2006/relationships/presProps" Id="rId12"></Relationship><Relationship Target="slides/slide1.xml" Type="http://schemas.openxmlformats.org/officeDocument/2006/relationships/slide" Id="rId2"></Relationship><Relationship Target="revisionInfo.xml" Type="http://schemas.microsoft.com/office/2015/10/relationships/revisionInfo" Id="rId16"></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 Target="notesMasters/notesMaster1.xml" Type="http://schemas.openxmlformats.org/officeDocument/2006/relationships/notesMaster" Id="rId11"></Relationship><Relationship Target="slides/slide4.xml" Type="http://schemas.openxmlformats.org/officeDocument/2006/relationships/slide" Id="rId5"></Relationship><Relationship Target="tableStyles.xml" Type="http://schemas.openxmlformats.org/officeDocument/2006/relationships/tableStyles" Id="rId15"></Relationship><Relationship Target="slides/slide9.xml" Type="http://schemas.openxmlformats.org/officeDocument/2006/relationships/slide" Id="rId10"></Relationship><Relationship Target="slides/slide3.xml" Type="http://schemas.openxmlformats.org/officeDocument/2006/relationships/slide" Id="rId4"></Relationship><Relationship Target="slides/slide8.xml" Type="http://schemas.openxmlformats.org/officeDocument/2006/relationships/slide" Id="rId9"></Relationship><Relationship Target="theme/theme1.xml" Type="http://schemas.openxmlformats.org/officeDocument/2006/relationships/theme" Id="rId14"></Relationship></Relationships>
</file>

<file path=ppt/charts/_rels/chart2.xml.rels><?xml version="1.0" encoding="UTF-8" ?><Relationships xmlns="http://schemas.openxmlformats.org/package/2006/relationships"><Relationship Target="colors1.xml" Type="http://schemas.microsoft.com/office/2011/relationships/chartColorStyle" Id="rId2"></Relationship><Relationship Target="style1.xml" Type="http://schemas.microsoft.com/office/2011/relationships/chartStyle" Id="rId1"></Relationship></Relationships>
</file>

<file path=ppt/charts/_rels/chart3.xml.rels><?xml version="1.0" encoding="UTF-8" ?><Relationships xmlns="http://schemas.openxmlformats.org/package/2006/relationships"><Relationship Target="colors2.xml" Type="http://schemas.microsoft.com/office/2011/relationships/chartColorStyle" Id="rId2"></Relationship><Relationship Target="style2.xml" Type="http://schemas.microsoft.com/office/2011/relationships/chartStyle" Id="rId1"></Relationship></Relationships>
</file>

<file path=ppt/charts/_rels/chart4.xml.rels><?xml version="1.0" encoding="UTF-8" ?><Relationships xmlns="http://schemas.openxmlformats.org/package/2006/relationships"><Relationship Target="colors3.xml" Type="http://schemas.microsoft.com/office/2011/relationships/chartColorStyle" Id="rId2"></Relationship><Relationship Target="style3.xml" Type="http://schemas.microsoft.com/office/2011/relationships/chartStyle" Id="rId1"></Relationship></Relationships>
</file>

<file path=ppt/charts/_rels/chart5.xml.rels><?xml version="1.0" encoding="UTF-8" ?><Relationships xmlns="http://schemas.openxmlformats.org/package/2006/relationships"><Relationship Target="colors4.xml" Type="http://schemas.microsoft.com/office/2011/relationships/chartColorStyle" Id="rId2"></Relationship><Relationship Target="style4.xml" Type="http://schemas.microsoft.com/office/2011/relationships/chartStyle" Id="rId1"></Relationship></Relationships>
</file>

<file path=ppt/charts/_rels/chart6.xml.rels><?xml version="1.0" encoding="UTF-8" ?><Relationships xmlns="http://schemas.openxmlformats.org/package/2006/relationships"><Relationship Target="colors5.xml" Type="http://schemas.microsoft.com/office/2011/relationships/chartColorStyle" Id="rId2"></Relationship><Relationship Target="style5.xml" Type="http://schemas.microsoft.com/office/2011/relationships/chartStyle" Id="rId1"></Relationship></Relationships>
</file>

<file path=ppt/charts/_rels/chart7.xml.rels><?xml version="1.0" encoding="UTF-8" ?><Relationships xmlns="http://schemas.openxmlformats.org/package/2006/relationships"><Relationship Target="../theme/themeOverride1.xml" Type="http://schemas.openxmlformats.org/officeDocument/2006/relationships/themeOverride" Id="rId3"></Relationship><Relationship Target="colors6.xml" Type="http://schemas.microsoft.com/office/2011/relationships/chartColorStyle" Id="rId2"></Relationship><Relationship Target="style6.xml" Type="http://schemas.microsoft.com/office/2011/relationships/chartStyle" Id="rId1"></Relationship></Relationships>
</file>

<file path=ppt/charts/_rels/chart8.xml.rels><?xml version="1.0" encoding="UTF-8" ?><Relationships xmlns="http://schemas.openxmlformats.org/package/2006/relationships"><Relationship Target="colors7.xml" Type="http://schemas.microsoft.com/office/2011/relationships/chartColorStyle" Id="rId2"></Relationship><Relationship Target="style7.xml" Type="http://schemas.microsoft.com/office/2011/relationships/chartStyle" Id="rId1"></Relationship></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 の値</c:v>
                </c:pt>
              </c:strCache>
            </c:strRef>
          </c:tx>
          <c:spPr>
            <a:ln w="19050" cap="rnd">
              <a:noFill/>
              <a:round/>
            </a:ln>
            <a:effectLst/>
          </c:spPr>
          <c:marker>
            <c:symbol val="circle"/>
            <c:size val="8"/>
            <c:spPr>
              <a:solidFill>
                <a:schemeClr val="accent1"/>
              </a:solidFill>
              <a:ln w="9525">
                <a:solidFill>
                  <a:schemeClr val="accent1"/>
                </a:solidFill>
              </a:ln>
              <a:effectLst/>
            </c:spPr>
          </c:marker>
          <c:dPt>
            <c:idx val="12"/>
            <c:marker>
              <c:spPr>
                <a:solidFill>
                  <a:srgbClr val="FF0000"/>
                </a:solidFill>
                <a:ln w="9525">
                  <a:noFill/>
                </a:ln>
                <a:effectLst/>
              </c:spPr>
            </c:marker>
            <c:bubble3D val="0"/>
            <c:extLst>
              <c:ext xmlns:c16="http://schemas.microsoft.com/office/drawing/2014/chart" uri="{C3380CC4-5D6E-409C-BE32-E72D297353CC}">
                <c16:uniqueId val="{00000001-7F96-4630-A46C-839A1BF58232}"/>
              </c:ext>
            </c:extLst>
          </c:dPt>
          <c:dPt>
            <c:idx val="13"/>
            <c:marker>
              <c:spPr>
                <a:solidFill>
                  <a:srgbClr val="FF0000"/>
                </a:solidFill>
                <a:ln w="9525">
                  <a:noFill/>
                </a:ln>
                <a:effectLst/>
              </c:spPr>
            </c:marker>
            <c:bubble3D val="0"/>
            <c:extLst>
              <c:ext xmlns:c16="http://schemas.microsoft.com/office/drawing/2014/chart" uri="{C3380CC4-5D6E-409C-BE32-E72D297353CC}">
                <c16:uniqueId val="{00000003-7F96-4630-A46C-839A1BF58232}"/>
              </c:ext>
            </c:extLst>
          </c:dPt>
          <c:dPt>
            <c:idx val="22"/>
            <c:marker>
              <c:spPr>
                <a:solidFill>
                  <a:srgbClr val="FF0000"/>
                </a:solidFill>
                <a:ln w="9525">
                  <a:noFill/>
                </a:ln>
                <a:effectLst/>
              </c:spPr>
            </c:marker>
            <c:bubble3D val="0"/>
            <c:extLst>
              <c:ext xmlns:c16="http://schemas.microsoft.com/office/drawing/2014/chart" uri="{C3380CC4-5D6E-409C-BE32-E72D297353CC}">
                <c16:uniqueId val="{00000005-7F96-4630-A46C-839A1BF58232}"/>
              </c:ext>
            </c:extLst>
          </c:dPt>
          <c:dPt>
            <c:idx val="26"/>
            <c:marker>
              <c:spPr>
                <a:solidFill>
                  <a:srgbClr val="FF0000"/>
                </a:solidFill>
                <a:ln w="9525">
                  <a:noFill/>
                </a:ln>
                <a:effectLst/>
              </c:spPr>
            </c:marker>
            <c:bubble3D val="0"/>
            <c:extLst>
              <c:ext xmlns:c16="http://schemas.microsoft.com/office/drawing/2014/chart" uri="{C3380CC4-5D6E-409C-BE32-E72D297353CC}">
                <c16:uniqueId val="{00000007-7F96-4630-A46C-839A1BF58232}"/>
              </c:ext>
            </c:extLst>
          </c:dPt>
          <c:xVal>
            <c:numRef>
              <c:f>Sheet1!$A$2:$A$49</c:f>
              <c:numCache>
                <c:formatCode>#,##0</c:formatCode>
                <c:ptCount val="48"/>
                <c:pt idx="0">
                  <c:v>961.26757227475775</c:v>
                </c:pt>
                <c:pt idx="1">
                  <c:v>1002.206586334076</c:v>
                </c:pt>
                <c:pt idx="2">
                  <c:v>922.08058863641622</c:v>
                </c:pt>
                <c:pt idx="3">
                  <c:v>995.69219824043671</c:v>
                </c:pt>
                <c:pt idx="4">
                  <c:v>984.04269374575802</c:v>
                </c:pt>
                <c:pt idx="5">
                  <c:v>920.04361670265484</c:v>
                </c:pt>
                <c:pt idx="6">
                  <c:v>1042.3227129616891</c:v>
                </c:pt>
                <c:pt idx="7">
                  <c:v>985.23426632750954</c:v>
                </c:pt>
                <c:pt idx="8">
                  <c:v>921.18872864345985</c:v>
                </c:pt>
                <c:pt idx="9">
                  <c:v>986.35621204730558</c:v>
                </c:pt>
                <c:pt idx="10">
                  <c:v>857.81807215973527</c:v>
                </c:pt>
                <c:pt idx="11">
                  <c:v>902.54487712891967</c:v>
                </c:pt>
                <c:pt idx="12">
                  <c:v>888.0797912706571</c:v>
                </c:pt>
                <c:pt idx="13">
                  <c:v>858.2306693171621</c:v>
                </c:pt>
                <c:pt idx="14">
                  <c:v>1016.8502114400286</c:v>
                </c:pt>
                <c:pt idx="15">
                  <c:v>1043.645302615093</c:v>
                </c:pt>
                <c:pt idx="16">
                  <c:v>968.07919007900057</c:v>
                </c:pt>
                <c:pt idx="17">
                  <c:v>980.68072675489975</c:v>
                </c:pt>
                <c:pt idx="18">
                  <c:v>968.37912543567222</c:v>
                </c:pt>
                <c:pt idx="19">
                  <c:v>816.73544252502643</c:v>
                </c:pt>
                <c:pt idx="20">
                  <c:v>891.52302416565578</c:v>
                </c:pt>
                <c:pt idx="21">
                  <c:v>878.13699145099986</c:v>
                </c:pt>
                <c:pt idx="22">
                  <c:v>915.61903725961099</c:v>
                </c:pt>
                <c:pt idx="23">
                  <c:v>942.84251195820514</c:v>
                </c:pt>
                <c:pt idx="24">
                  <c:v>829.51521456595003</c:v>
                </c:pt>
                <c:pt idx="25">
                  <c:v>842.54175330385442</c:v>
                </c:pt>
                <c:pt idx="26">
                  <c:v>944.83864025962419</c:v>
                </c:pt>
                <c:pt idx="27">
                  <c:v>937.51579281220677</c:v>
                </c:pt>
                <c:pt idx="28">
                  <c:v>908.77999266153017</c:v>
                </c:pt>
                <c:pt idx="29">
                  <c:v>942.2453033687209</c:v>
                </c:pt>
                <c:pt idx="30">
                  <c:v>1049.5360996737563</c:v>
                </c:pt>
                <c:pt idx="31">
                  <c:v>946.21165415314874</c:v>
                </c:pt>
                <c:pt idx="32">
                  <c:v>992.82773060730653</c:v>
                </c:pt>
                <c:pt idx="33">
                  <c:v>890.88429564621083</c:v>
                </c:pt>
                <c:pt idx="34">
                  <c:v>985.52444740614419</c:v>
                </c:pt>
                <c:pt idx="35">
                  <c:v>946.19117204048416</c:v>
                </c:pt>
                <c:pt idx="36">
                  <c:v>869.37131157082695</c:v>
                </c:pt>
                <c:pt idx="37">
                  <c:v>902.42301075930641</c:v>
                </c:pt>
                <c:pt idx="38">
                  <c:v>953.54974817234677</c:v>
                </c:pt>
                <c:pt idx="39">
                  <c:v>954.06640576320399</c:v>
                </c:pt>
                <c:pt idx="40">
                  <c:v>888.69665639290088</c:v>
                </c:pt>
                <c:pt idx="41">
                  <c:v>951.98362188270585</c:v>
                </c:pt>
                <c:pt idx="42">
                  <c:v>922.40154057874179</c:v>
                </c:pt>
                <c:pt idx="43">
                  <c:v>935.98159733229966</c:v>
                </c:pt>
                <c:pt idx="44">
                  <c:v>955.88385109246076</c:v>
                </c:pt>
                <c:pt idx="45">
                  <c:v>918.22845223677837</c:v>
                </c:pt>
                <c:pt idx="46">
                  <c:v>867.92927904183159</c:v>
                </c:pt>
                <c:pt idx="47">
                  <c:v>920.14139138819382</c:v>
                </c:pt>
              </c:numCache>
            </c:numRef>
          </c:xVal>
          <c:yVal>
            <c:numRef>
              <c:f>Sheet1!$B$2:$B$49</c:f>
              <c:numCache>
                <c:formatCode>#,##0.0</c:formatCode>
                <c:ptCount val="48"/>
                <c:pt idx="0">
                  <c:v>24.272610130797791</c:v>
                </c:pt>
                <c:pt idx="1">
                  <c:v>15.029575435604361</c:v>
                </c:pt>
                <c:pt idx="2">
                  <c:v>18.446927741378339</c:v>
                </c:pt>
                <c:pt idx="3">
                  <c:v>16.010451919972255</c:v>
                </c:pt>
                <c:pt idx="4">
                  <c:v>15.509316260362802</c:v>
                </c:pt>
                <c:pt idx="5">
                  <c:v>14.716232747888789</c:v>
                </c:pt>
                <c:pt idx="6">
                  <c:v>13.267723188974662</c:v>
                </c:pt>
                <c:pt idx="7">
                  <c:v>22.770047432256316</c:v>
                </c:pt>
                <c:pt idx="8">
                  <c:v>16.288585387966837</c:v>
                </c:pt>
                <c:pt idx="9">
                  <c:v>15.111863425281468</c:v>
                </c:pt>
                <c:pt idx="10">
                  <c:v>24.901856070592423</c:v>
                </c:pt>
                <c:pt idx="11">
                  <c:v>22.345820759839043</c:v>
                </c:pt>
                <c:pt idx="12">
                  <c:v>21.868301606984417</c:v>
                </c:pt>
                <c:pt idx="13">
                  <c:v>24.400700009954399</c:v>
                </c:pt>
                <c:pt idx="14">
                  <c:v>22.209829463842063</c:v>
                </c:pt>
                <c:pt idx="15">
                  <c:v>24.144477365932147</c:v>
                </c:pt>
                <c:pt idx="16">
                  <c:v>14.429382612306474</c:v>
                </c:pt>
                <c:pt idx="17">
                  <c:v>17.995024612290266</c:v>
                </c:pt>
                <c:pt idx="18">
                  <c:v>15.908682913611191</c:v>
                </c:pt>
                <c:pt idx="19">
                  <c:v>21.224881960673642</c:v>
                </c:pt>
                <c:pt idx="20">
                  <c:v>18.597962870290129</c:v>
                </c:pt>
                <c:pt idx="21">
                  <c:v>18.114838854352243</c:v>
                </c:pt>
                <c:pt idx="22">
                  <c:v>21.692888970781993</c:v>
                </c:pt>
                <c:pt idx="23">
                  <c:v>27.219495926437659</c:v>
                </c:pt>
                <c:pt idx="24">
                  <c:v>18.68497886156074</c:v>
                </c:pt>
                <c:pt idx="25">
                  <c:v>15.903822150424501</c:v>
                </c:pt>
                <c:pt idx="26">
                  <c:v>13.440968421740479</c:v>
                </c:pt>
                <c:pt idx="27">
                  <c:v>16.870122430471771</c:v>
                </c:pt>
                <c:pt idx="28">
                  <c:v>16.325113266906786</c:v>
                </c:pt>
                <c:pt idx="29">
                  <c:v>12.414154264750668</c:v>
                </c:pt>
                <c:pt idx="30">
                  <c:v>31.172735163780896</c:v>
                </c:pt>
                <c:pt idx="31">
                  <c:v>22.27376339662403</c:v>
                </c:pt>
                <c:pt idx="32">
                  <c:v>29.582533866568035</c:v>
                </c:pt>
                <c:pt idx="33">
                  <c:v>21.329368719847171</c:v>
                </c:pt>
                <c:pt idx="34">
                  <c:v>30.785083239252369</c:v>
                </c:pt>
                <c:pt idx="35">
                  <c:v>16.763996396891557</c:v>
                </c:pt>
                <c:pt idx="36">
                  <c:v>19.338166473658326</c:v>
                </c:pt>
                <c:pt idx="37">
                  <c:v>17.9420384951881</c:v>
                </c:pt>
                <c:pt idx="38">
                  <c:v>20.700865343694339</c:v>
                </c:pt>
                <c:pt idx="39">
                  <c:v>21.010232353871956</c:v>
                </c:pt>
                <c:pt idx="40">
                  <c:v>20.755882331185788</c:v>
                </c:pt>
                <c:pt idx="41">
                  <c:v>15.003234403163642</c:v>
                </c:pt>
                <c:pt idx="42">
                  <c:v>23.443593983752386</c:v>
                </c:pt>
                <c:pt idx="43">
                  <c:v>20.615839211103943</c:v>
                </c:pt>
                <c:pt idx="44">
                  <c:v>17.142220067359624</c:v>
                </c:pt>
                <c:pt idx="45">
                  <c:v>15.72355402376067</c:v>
                </c:pt>
                <c:pt idx="46">
                  <c:v>15.349420068089787</c:v>
                </c:pt>
                <c:pt idx="47">
                  <c:v>20.217592123379291</c:v>
                </c:pt>
              </c:numCache>
            </c:numRef>
          </c:yVal>
          <c:smooth val="0"/>
          <c:extLst>
            <c:ext xmlns:c16="http://schemas.microsoft.com/office/drawing/2014/chart" uri="{C3380CC4-5D6E-409C-BE32-E72D297353CC}">
              <c16:uniqueId val="{00000008-7F96-4630-A46C-839A1BF58232}"/>
            </c:ext>
          </c:extLst>
        </c:ser>
        <c:dLbls>
          <c:showLegendKey val="0"/>
          <c:showVal val="0"/>
          <c:showCatName val="0"/>
          <c:showSerName val="0"/>
          <c:showPercent val="0"/>
          <c:showBubbleSize val="0"/>
        </c:dLbls>
        <c:axId val="72874752"/>
        <c:axId val="97075776"/>
      </c:scatterChart>
      <c:valAx>
        <c:axId val="72874752"/>
        <c:scaling>
          <c:orientation val="minMax"/>
          <c:max val="1050"/>
          <c:min val="800"/>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7075776"/>
        <c:crosses val="autoZero"/>
        <c:crossBetween val="midCat"/>
        <c:majorUnit val="100"/>
      </c:valAx>
      <c:valAx>
        <c:axId val="97075776"/>
        <c:scaling>
          <c:orientation val="minMax"/>
          <c:min val="10"/>
        </c:scaling>
        <c:delete val="0"/>
        <c:axPos val="l"/>
        <c:numFmt formatCode="#,##0_ "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2874752"/>
        <c:crosses val="autoZero"/>
        <c:crossBetween val="midCat"/>
        <c:majorUnit val="5"/>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X の値</c:v>
                </c:pt>
              </c:strCache>
            </c:strRef>
          </c:tx>
          <c:spPr>
            <a:ln w="28575" cap="rnd">
              <a:noFill/>
              <a:round/>
            </a:ln>
            <a:effectLst/>
          </c:spPr>
          <c:marker>
            <c:symbol val="circle"/>
            <c:size val="5"/>
            <c:spPr>
              <a:solidFill>
                <a:schemeClr val="accent1"/>
              </a:solidFill>
              <a:ln w="9525">
                <a:solidFill>
                  <a:schemeClr val="accent1"/>
                </a:solidFill>
              </a:ln>
              <a:effectLst/>
            </c:spPr>
          </c:marker>
          <c:xVal>
            <c:numRef>
              <c:f>Sheet1!$A$2:$A$38</c:f>
              <c:numCache>
                <c:formatCode>General</c:formatCode>
                <c:ptCount val="37"/>
                <c:pt idx="0">
                  <c:v>1998</c:v>
                </c:pt>
                <c:pt idx="1">
                  <c:v>1998</c:v>
                </c:pt>
                <c:pt idx="2">
                  <c:v>2004</c:v>
                </c:pt>
                <c:pt idx="3">
                  <c:v>2017</c:v>
                </c:pt>
                <c:pt idx="4">
                  <c:v>1997</c:v>
                </c:pt>
                <c:pt idx="5">
                  <c:v>1996</c:v>
                </c:pt>
                <c:pt idx="6">
                  <c:v>1995</c:v>
                </c:pt>
                <c:pt idx="7">
                  <c:v>2017</c:v>
                </c:pt>
                <c:pt idx="8">
                  <c:v>1997</c:v>
                </c:pt>
                <c:pt idx="9">
                  <c:v>2001</c:v>
                </c:pt>
                <c:pt idx="10">
                  <c:v>2002</c:v>
                </c:pt>
                <c:pt idx="11">
                  <c:v>2005</c:v>
                </c:pt>
                <c:pt idx="12">
                  <c:v>2014</c:v>
                </c:pt>
                <c:pt idx="13">
                  <c:v>2015</c:v>
                </c:pt>
                <c:pt idx="14">
                  <c:v>2006</c:v>
                </c:pt>
                <c:pt idx="15">
                  <c:v>1998</c:v>
                </c:pt>
                <c:pt idx="16">
                  <c:v>1982</c:v>
                </c:pt>
                <c:pt idx="17">
                  <c:v>1998</c:v>
                </c:pt>
                <c:pt idx="18">
                  <c:v>1998</c:v>
                </c:pt>
                <c:pt idx="19">
                  <c:v>1994</c:v>
                </c:pt>
                <c:pt idx="20">
                  <c:v>1999</c:v>
                </c:pt>
                <c:pt idx="21">
                  <c:v>2006</c:v>
                </c:pt>
                <c:pt idx="22">
                  <c:v>2000</c:v>
                </c:pt>
                <c:pt idx="23">
                  <c:v>1998</c:v>
                </c:pt>
                <c:pt idx="24">
                  <c:v>2003</c:v>
                </c:pt>
                <c:pt idx="25">
                  <c:v>2007</c:v>
                </c:pt>
                <c:pt idx="26">
                  <c:v>2013</c:v>
                </c:pt>
                <c:pt idx="27">
                  <c:v>1979</c:v>
                </c:pt>
                <c:pt idx="28">
                  <c:v>1987</c:v>
                </c:pt>
                <c:pt idx="29">
                  <c:v>1986</c:v>
                </c:pt>
                <c:pt idx="30">
                  <c:v>2001</c:v>
                </c:pt>
                <c:pt idx="31">
                  <c:v>1994</c:v>
                </c:pt>
                <c:pt idx="32">
                  <c:v>1981</c:v>
                </c:pt>
                <c:pt idx="33">
                  <c:v>1975</c:v>
                </c:pt>
                <c:pt idx="34">
                  <c:v>1985</c:v>
                </c:pt>
                <c:pt idx="35">
                  <c:v>2014</c:v>
                </c:pt>
                <c:pt idx="36">
                  <c:v>1994</c:v>
                </c:pt>
              </c:numCache>
            </c:numRef>
          </c:xVal>
          <c:yVal>
            <c:numRef>
              <c:f>Sheet1!$B$2:$B$38</c:f>
              <c:numCache>
                <c:formatCode>General</c:formatCode>
                <c:ptCount val="37"/>
                <c:pt idx="0">
                  <c:v>1800</c:v>
                </c:pt>
                <c:pt idx="1">
                  <c:v>900</c:v>
                </c:pt>
                <c:pt idx="2">
                  <c:v>700</c:v>
                </c:pt>
                <c:pt idx="3">
                  <c:v>120</c:v>
                </c:pt>
                <c:pt idx="4">
                  <c:v>600</c:v>
                </c:pt>
                <c:pt idx="5">
                  <c:v>600</c:v>
                </c:pt>
                <c:pt idx="6">
                  <c:v>600</c:v>
                </c:pt>
                <c:pt idx="7">
                  <c:v>600</c:v>
                </c:pt>
                <c:pt idx="8">
                  <c:v>600</c:v>
                </c:pt>
                <c:pt idx="9">
                  <c:v>600</c:v>
                </c:pt>
                <c:pt idx="10">
                  <c:v>600</c:v>
                </c:pt>
                <c:pt idx="11">
                  <c:v>600</c:v>
                </c:pt>
                <c:pt idx="12">
                  <c:v>600</c:v>
                </c:pt>
                <c:pt idx="13">
                  <c:v>500</c:v>
                </c:pt>
                <c:pt idx="14">
                  <c:v>500</c:v>
                </c:pt>
                <c:pt idx="15">
                  <c:v>480</c:v>
                </c:pt>
                <c:pt idx="16">
                  <c:v>476</c:v>
                </c:pt>
                <c:pt idx="17">
                  <c:v>450</c:v>
                </c:pt>
                <c:pt idx="18">
                  <c:v>400</c:v>
                </c:pt>
                <c:pt idx="19">
                  <c:v>400</c:v>
                </c:pt>
                <c:pt idx="20">
                  <c:v>400</c:v>
                </c:pt>
                <c:pt idx="21">
                  <c:v>400</c:v>
                </c:pt>
                <c:pt idx="22">
                  <c:v>315</c:v>
                </c:pt>
                <c:pt idx="23">
                  <c:v>300</c:v>
                </c:pt>
                <c:pt idx="24">
                  <c:v>300</c:v>
                </c:pt>
                <c:pt idx="25">
                  <c:v>300</c:v>
                </c:pt>
                <c:pt idx="26">
                  <c:v>288</c:v>
                </c:pt>
                <c:pt idx="27">
                  <c:v>280</c:v>
                </c:pt>
                <c:pt idx="28">
                  <c:v>220</c:v>
                </c:pt>
                <c:pt idx="29">
                  <c:v>210</c:v>
                </c:pt>
                <c:pt idx="30">
                  <c:v>200</c:v>
                </c:pt>
                <c:pt idx="31">
                  <c:v>190</c:v>
                </c:pt>
                <c:pt idx="32">
                  <c:v>150</c:v>
                </c:pt>
                <c:pt idx="33">
                  <c:v>150</c:v>
                </c:pt>
                <c:pt idx="34">
                  <c:v>140</c:v>
                </c:pt>
                <c:pt idx="35">
                  <c:v>117</c:v>
                </c:pt>
                <c:pt idx="36">
                  <c:v>100</c:v>
                </c:pt>
              </c:numCache>
            </c:numRef>
          </c:yVal>
          <c:smooth val="0"/>
          <c:extLst>
            <c:ext xmlns:c16="http://schemas.microsoft.com/office/drawing/2014/chart" uri="{C3380CC4-5D6E-409C-BE32-E72D297353CC}">
              <c16:uniqueId val="{00000000-39D4-4A07-945A-B4EC56210D29}"/>
            </c:ext>
          </c:extLst>
        </c:ser>
        <c:dLbls>
          <c:showLegendKey val="0"/>
          <c:showVal val="0"/>
          <c:showCatName val="0"/>
          <c:showSerName val="0"/>
          <c:showPercent val="0"/>
          <c:showBubbleSize val="0"/>
        </c:dLbls>
        <c:axId val="97079808"/>
        <c:axId val="97078656"/>
      </c:scatterChart>
      <c:valAx>
        <c:axId val="97079808"/>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7078656"/>
        <c:crosses val="autoZero"/>
        <c:crossBetween val="midCat"/>
      </c:valAx>
      <c:valAx>
        <c:axId val="97078656"/>
        <c:scaling>
          <c:orientation val="minMax"/>
          <c:max val="1000"/>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7079808"/>
        <c:crosses val="autoZero"/>
        <c:crossBetween val="midCat"/>
        <c:majorUnit val="2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latin typeface="Meiryo UI" panose="020B0604030504040204" pitchFamily="50" charset="-128"/>
          <a:ea typeface="Meiryo UI" panose="020B0604030504040204" pitchFamily="50" charset="-128"/>
        </a:defRPr>
      </a:pPr>
      <a:endParaRPr lang="ja-JP"/>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X の値</c:v>
                </c:pt>
              </c:strCache>
            </c:strRef>
          </c:tx>
          <c:spPr>
            <a:ln w="28575" cap="rnd">
              <a:noFill/>
              <a:round/>
            </a:ln>
            <a:effectLst/>
          </c:spPr>
          <c:marker>
            <c:symbol val="circle"/>
            <c:size val="5"/>
            <c:spPr>
              <a:solidFill>
                <a:schemeClr val="accent1"/>
              </a:solidFill>
              <a:ln w="9525">
                <a:solidFill>
                  <a:schemeClr val="accent1"/>
                </a:solidFill>
              </a:ln>
              <a:effectLst/>
            </c:spPr>
          </c:marker>
          <c:xVal>
            <c:numRef>
              <c:f>Sheet1!$A$2:$A$41</c:f>
              <c:numCache>
                <c:formatCode>General</c:formatCode>
                <c:ptCount val="40"/>
                <c:pt idx="0">
                  <c:v>2001</c:v>
                </c:pt>
                <c:pt idx="1">
                  <c:v>2003</c:v>
                </c:pt>
                <c:pt idx="2">
                  <c:v>1981</c:v>
                </c:pt>
                <c:pt idx="3">
                  <c:v>1990</c:v>
                </c:pt>
                <c:pt idx="4">
                  <c:v>1995</c:v>
                </c:pt>
                <c:pt idx="5">
                  <c:v>1995</c:v>
                </c:pt>
                <c:pt idx="6">
                  <c:v>2007</c:v>
                </c:pt>
                <c:pt idx="7">
                  <c:v>2016</c:v>
                </c:pt>
                <c:pt idx="8">
                  <c:v>2009</c:v>
                </c:pt>
                <c:pt idx="9">
                  <c:v>1997</c:v>
                </c:pt>
                <c:pt idx="10">
                  <c:v>2013</c:v>
                </c:pt>
                <c:pt idx="11">
                  <c:v>1980</c:v>
                </c:pt>
                <c:pt idx="12">
                  <c:v>1992</c:v>
                </c:pt>
                <c:pt idx="13">
                  <c:v>2017</c:v>
                </c:pt>
                <c:pt idx="14">
                  <c:v>2016</c:v>
                </c:pt>
                <c:pt idx="15">
                  <c:v>2010</c:v>
                </c:pt>
                <c:pt idx="16">
                  <c:v>1995</c:v>
                </c:pt>
                <c:pt idx="17">
                  <c:v>1980</c:v>
                </c:pt>
                <c:pt idx="18">
                  <c:v>1977</c:v>
                </c:pt>
                <c:pt idx="19">
                  <c:v>1996</c:v>
                </c:pt>
                <c:pt idx="20">
                  <c:v>1985</c:v>
                </c:pt>
                <c:pt idx="21">
                  <c:v>1992</c:v>
                </c:pt>
                <c:pt idx="22">
                  <c:v>2008</c:v>
                </c:pt>
                <c:pt idx="23">
                  <c:v>1986</c:v>
                </c:pt>
                <c:pt idx="24">
                  <c:v>1988</c:v>
                </c:pt>
                <c:pt idx="25">
                  <c:v>2000</c:v>
                </c:pt>
                <c:pt idx="26">
                  <c:v>1986</c:v>
                </c:pt>
                <c:pt idx="27">
                  <c:v>1983</c:v>
                </c:pt>
                <c:pt idx="28">
                  <c:v>1996</c:v>
                </c:pt>
                <c:pt idx="29">
                  <c:v>1999</c:v>
                </c:pt>
                <c:pt idx="30">
                  <c:v>2004</c:v>
                </c:pt>
                <c:pt idx="31">
                  <c:v>2004</c:v>
                </c:pt>
                <c:pt idx="32">
                  <c:v>1989</c:v>
                </c:pt>
                <c:pt idx="33">
                  <c:v>1988</c:v>
                </c:pt>
                <c:pt idx="34">
                  <c:v>1983</c:v>
                </c:pt>
                <c:pt idx="35">
                  <c:v>1993</c:v>
                </c:pt>
                <c:pt idx="36">
                  <c:v>1992</c:v>
                </c:pt>
                <c:pt idx="37">
                  <c:v>1986</c:v>
                </c:pt>
                <c:pt idx="38">
                  <c:v>1991</c:v>
                </c:pt>
                <c:pt idx="39">
                  <c:v>1986</c:v>
                </c:pt>
              </c:numCache>
            </c:numRef>
          </c:xVal>
          <c:yVal>
            <c:numRef>
              <c:f>Sheet1!$B$2:$B$41</c:f>
              <c:numCache>
                <c:formatCode>General</c:formatCode>
                <c:ptCount val="40"/>
                <c:pt idx="0">
                  <c:v>900</c:v>
                </c:pt>
                <c:pt idx="1">
                  <c:v>900</c:v>
                </c:pt>
                <c:pt idx="2">
                  <c:v>600</c:v>
                </c:pt>
                <c:pt idx="3">
                  <c:v>600</c:v>
                </c:pt>
                <c:pt idx="4">
                  <c:v>600</c:v>
                </c:pt>
                <c:pt idx="5">
                  <c:v>600</c:v>
                </c:pt>
                <c:pt idx="6">
                  <c:v>531</c:v>
                </c:pt>
                <c:pt idx="7">
                  <c:v>525</c:v>
                </c:pt>
                <c:pt idx="8">
                  <c:v>480</c:v>
                </c:pt>
                <c:pt idx="9">
                  <c:v>460</c:v>
                </c:pt>
                <c:pt idx="10">
                  <c:v>450</c:v>
                </c:pt>
                <c:pt idx="11">
                  <c:v>450</c:v>
                </c:pt>
                <c:pt idx="12">
                  <c:v>450</c:v>
                </c:pt>
                <c:pt idx="13">
                  <c:v>200</c:v>
                </c:pt>
                <c:pt idx="14">
                  <c:v>400</c:v>
                </c:pt>
                <c:pt idx="15">
                  <c:v>400</c:v>
                </c:pt>
                <c:pt idx="16">
                  <c:v>360</c:v>
                </c:pt>
                <c:pt idx="17">
                  <c:v>360</c:v>
                </c:pt>
                <c:pt idx="18">
                  <c:v>300</c:v>
                </c:pt>
                <c:pt idx="19">
                  <c:v>300</c:v>
                </c:pt>
                <c:pt idx="20">
                  <c:v>300</c:v>
                </c:pt>
                <c:pt idx="21">
                  <c:v>270</c:v>
                </c:pt>
                <c:pt idx="22">
                  <c:v>240</c:v>
                </c:pt>
                <c:pt idx="23">
                  <c:v>240</c:v>
                </c:pt>
                <c:pt idx="24">
                  <c:v>200</c:v>
                </c:pt>
                <c:pt idx="25">
                  <c:v>190</c:v>
                </c:pt>
                <c:pt idx="26">
                  <c:v>190</c:v>
                </c:pt>
                <c:pt idx="27">
                  <c:v>180</c:v>
                </c:pt>
                <c:pt idx="28">
                  <c:v>156</c:v>
                </c:pt>
                <c:pt idx="29">
                  <c:v>150</c:v>
                </c:pt>
                <c:pt idx="30">
                  <c:v>150</c:v>
                </c:pt>
                <c:pt idx="31">
                  <c:v>150</c:v>
                </c:pt>
                <c:pt idx="32">
                  <c:v>144</c:v>
                </c:pt>
                <c:pt idx="33">
                  <c:v>142</c:v>
                </c:pt>
                <c:pt idx="34">
                  <c:v>90</c:v>
                </c:pt>
                <c:pt idx="35">
                  <c:v>90</c:v>
                </c:pt>
                <c:pt idx="36">
                  <c:v>61.5</c:v>
                </c:pt>
                <c:pt idx="37">
                  <c:v>50</c:v>
                </c:pt>
                <c:pt idx="38">
                  <c:v>46</c:v>
                </c:pt>
                <c:pt idx="39">
                  <c:v>30</c:v>
                </c:pt>
              </c:numCache>
            </c:numRef>
          </c:yVal>
          <c:smooth val="0"/>
          <c:extLst>
            <c:ext xmlns:c16="http://schemas.microsoft.com/office/drawing/2014/chart" uri="{C3380CC4-5D6E-409C-BE32-E72D297353CC}">
              <c16:uniqueId val="{00000000-7046-4DFE-B6B0-FE5699EA7802}"/>
            </c:ext>
          </c:extLst>
        </c:ser>
        <c:dLbls>
          <c:showLegendKey val="0"/>
          <c:showVal val="0"/>
          <c:showCatName val="0"/>
          <c:showSerName val="0"/>
          <c:showPercent val="0"/>
          <c:showBubbleSize val="0"/>
        </c:dLbls>
        <c:axId val="97081536"/>
        <c:axId val="97082112"/>
      </c:scatterChart>
      <c:valAx>
        <c:axId val="97081536"/>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7082112"/>
        <c:crosses val="autoZero"/>
        <c:crossBetween val="midCat"/>
      </c:valAx>
      <c:valAx>
        <c:axId val="97082112"/>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7081536"/>
        <c:crosses val="autoZero"/>
        <c:crossBetween val="midCat"/>
        <c:majorUnit val="2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latin typeface="Meiryo UI" panose="020B0604030504040204" pitchFamily="50" charset="-128"/>
          <a:ea typeface="Meiryo UI" panose="020B0604030504040204" pitchFamily="50" charset="-128"/>
        </a:defRPr>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296949368941357E-2"/>
          <c:y val="4.4092462240503075E-2"/>
          <c:w val="0.81354342462830409"/>
          <c:h val="0.72045378939521054"/>
        </c:manualLayout>
      </c:layout>
      <c:barChart>
        <c:barDir val="col"/>
        <c:grouping val="stacked"/>
        <c:varyColors val="0"/>
        <c:ser>
          <c:idx val="0"/>
          <c:order val="0"/>
          <c:tx>
            <c:strRef>
              <c:f>Sheet1!$B$1</c:f>
              <c:strCache>
                <c:ptCount val="1"/>
                <c:pt idx="0">
                  <c:v>処理能力</c:v>
                </c:pt>
              </c:strCache>
            </c:strRef>
          </c:tx>
          <c:spPr>
            <a:solidFill>
              <a:schemeClr val="accent1">
                <a:lumMod val="20000"/>
                <a:lumOff val="80000"/>
              </a:schemeClr>
            </a:solidFill>
            <a:ln>
              <a:solidFill>
                <a:schemeClr val="accent1"/>
              </a:solidFill>
            </a:ln>
            <a:effectLst/>
          </c:spPr>
          <c:invertIfNegative val="0"/>
          <c:dPt>
            <c:idx val="0"/>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1-BBBA-4AED-B47C-BE7A4AF12143}"/>
              </c:ext>
            </c:extLst>
          </c:dPt>
          <c:dPt>
            <c:idx val="1"/>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3-BBBA-4AED-B47C-BE7A4AF12143}"/>
              </c:ext>
            </c:extLst>
          </c:dPt>
          <c:dPt>
            <c:idx val="3"/>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5-BBBA-4AED-B47C-BE7A4AF12143}"/>
              </c:ext>
            </c:extLst>
          </c:dPt>
          <c:dPt>
            <c:idx val="4"/>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7-BBBA-4AED-B47C-BE7A4AF12143}"/>
              </c:ext>
            </c:extLst>
          </c:dPt>
          <c:dPt>
            <c:idx val="5"/>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9-BBBA-4AED-B47C-BE7A4AF12143}"/>
              </c:ext>
            </c:extLst>
          </c:dPt>
          <c:dPt>
            <c:idx val="14"/>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B-BBBA-4AED-B47C-BE7A4AF12143}"/>
              </c:ext>
            </c:extLst>
          </c:dPt>
          <c:cat>
            <c:strRef>
              <c:f>Sheet1!$A$2:$A$39</c:f>
              <c:strCache>
                <c:ptCount val="38"/>
                <c:pt idx="0">
                  <c:v>舞洲工場</c:v>
                </c:pt>
                <c:pt idx="1">
                  <c:v>平野工場</c:v>
                </c:pt>
                <c:pt idx="2">
                  <c:v>東大阪市第四</c:v>
                </c:pt>
                <c:pt idx="3">
                  <c:v>鶴見工場</c:v>
                </c:pt>
                <c:pt idx="4">
                  <c:v>西淀工場</c:v>
                </c:pt>
                <c:pt idx="5">
                  <c:v>八尾工場</c:v>
                </c:pt>
                <c:pt idx="6">
                  <c:v>岸和田市貝塚市</c:v>
                </c:pt>
                <c:pt idx="7">
                  <c:v>豊中市伊丹市</c:v>
                </c:pt>
                <c:pt idx="8">
                  <c:v>吹田市</c:v>
                </c:pt>
                <c:pt idx="9">
                  <c:v>堺市東工場第二</c:v>
                </c:pt>
                <c:pt idx="10">
                  <c:v>堺市臨海工場</c:v>
                </c:pt>
                <c:pt idx="11">
                  <c:v>高槻第一工場</c:v>
                </c:pt>
                <c:pt idx="12">
                  <c:v>柏羽藤</c:v>
                </c:pt>
                <c:pt idx="13">
                  <c:v>東大阪第五工場</c:v>
                </c:pt>
                <c:pt idx="14">
                  <c:v>東淀工場</c:v>
                </c:pt>
                <c:pt idx="15">
                  <c:v>高槻第二工場</c:v>
                </c:pt>
                <c:pt idx="16">
                  <c:v>寝屋川市</c:v>
                </c:pt>
                <c:pt idx="17">
                  <c:v>茨木市第2工場</c:v>
                </c:pt>
                <c:pt idx="18">
                  <c:v>南河内第1工場</c:v>
                </c:pt>
                <c:pt idx="19">
                  <c:v>箕面市</c:v>
                </c:pt>
                <c:pt idx="20">
                  <c:v>枚方市東部工場</c:v>
                </c:pt>
                <c:pt idx="21">
                  <c:v>泉佐野田尻第二</c:v>
                </c:pt>
                <c:pt idx="22">
                  <c:v>枚方市穂谷川工場</c:v>
                </c:pt>
                <c:pt idx="23">
                  <c:v>南河内第2工場</c:v>
                </c:pt>
                <c:pt idx="24">
                  <c:v>泉南清掃工場</c:v>
                </c:pt>
                <c:pt idx="25">
                  <c:v>池田市</c:v>
                </c:pt>
                <c:pt idx="26">
                  <c:v>門真市5号炉</c:v>
                </c:pt>
                <c:pt idx="27">
                  <c:v>茨木市第1工場</c:v>
                </c:pt>
                <c:pt idx="28">
                  <c:v>泉北1号炉</c:v>
                </c:pt>
                <c:pt idx="29">
                  <c:v>泉北2号炉</c:v>
                </c:pt>
                <c:pt idx="30">
                  <c:v>門真市4号炉</c:v>
                </c:pt>
                <c:pt idx="31">
                  <c:v>守口市</c:v>
                </c:pt>
                <c:pt idx="32">
                  <c:v>摂津市3号炉</c:v>
                </c:pt>
                <c:pt idx="33">
                  <c:v>摂津市号炉</c:v>
                </c:pt>
                <c:pt idx="34">
                  <c:v>熊取町</c:v>
                </c:pt>
                <c:pt idx="35">
                  <c:v>岬町</c:v>
                </c:pt>
                <c:pt idx="36">
                  <c:v>島本町</c:v>
                </c:pt>
                <c:pt idx="37">
                  <c:v>忠岡町</c:v>
                </c:pt>
              </c:strCache>
            </c:strRef>
          </c:cat>
          <c:val>
            <c:numRef>
              <c:f>Sheet1!$B$2:$B$39</c:f>
              <c:numCache>
                <c:formatCode>General</c:formatCode>
                <c:ptCount val="38"/>
                <c:pt idx="0">
                  <c:v>900</c:v>
                </c:pt>
                <c:pt idx="1">
                  <c:v>900</c:v>
                </c:pt>
                <c:pt idx="2">
                  <c:v>600</c:v>
                </c:pt>
                <c:pt idx="3">
                  <c:v>600</c:v>
                </c:pt>
                <c:pt idx="4">
                  <c:v>600</c:v>
                </c:pt>
                <c:pt idx="5">
                  <c:v>600</c:v>
                </c:pt>
                <c:pt idx="6">
                  <c:v>531</c:v>
                </c:pt>
                <c:pt idx="7">
                  <c:v>525</c:v>
                </c:pt>
                <c:pt idx="8">
                  <c:v>480</c:v>
                </c:pt>
                <c:pt idx="9">
                  <c:v>460</c:v>
                </c:pt>
                <c:pt idx="10">
                  <c:v>450</c:v>
                </c:pt>
                <c:pt idx="11">
                  <c:v>450</c:v>
                </c:pt>
                <c:pt idx="12">
                  <c:v>450</c:v>
                </c:pt>
                <c:pt idx="13">
                  <c:v>400</c:v>
                </c:pt>
                <c:pt idx="14">
                  <c:v>400</c:v>
                </c:pt>
                <c:pt idx="15">
                  <c:v>360</c:v>
                </c:pt>
                <c:pt idx="16">
                  <c:v>360</c:v>
                </c:pt>
                <c:pt idx="17">
                  <c:v>300</c:v>
                </c:pt>
                <c:pt idx="18">
                  <c:v>300</c:v>
                </c:pt>
                <c:pt idx="19">
                  <c:v>270</c:v>
                </c:pt>
                <c:pt idx="20">
                  <c:v>240</c:v>
                </c:pt>
                <c:pt idx="21">
                  <c:v>240</c:v>
                </c:pt>
                <c:pt idx="22">
                  <c:v>200</c:v>
                </c:pt>
                <c:pt idx="23">
                  <c:v>190</c:v>
                </c:pt>
                <c:pt idx="24">
                  <c:v>190</c:v>
                </c:pt>
                <c:pt idx="25">
                  <c:v>180</c:v>
                </c:pt>
                <c:pt idx="26">
                  <c:v>156</c:v>
                </c:pt>
                <c:pt idx="27">
                  <c:v>150</c:v>
                </c:pt>
                <c:pt idx="28">
                  <c:v>150</c:v>
                </c:pt>
                <c:pt idx="29">
                  <c:v>150</c:v>
                </c:pt>
                <c:pt idx="30">
                  <c:v>144</c:v>
                </c:pt>
                <c:pt idx="31">
                  <c:v>142</c:v>
                </c:pt>
                <c:pt idx="32">
                  <c:v>90</c:v>
                </c:pt>
                <c:pt idx="33">
                  <c:v>90</c:v>
                </c:pt>
                <c:pt idx="34">
                  <c:v>61.5</c:v>
                </c:pt>
                <c:pt idx="35">
                  <c:v>50</c:v>
                </c:pt>
                <c:pt idx="36">
                  <c:v>46</c:v>
                </c:pt>
                <c:pt idx="37">
                  <c:v>30</c:v>
                </c:pt>
              </c:numCache>
            </c:numRef>
          </c:val>
          <c:extLst>
            <c:ext xmlns:c16="http://schemas.microsoft.com/office/drawing/2014/chart" uri="{C3380CC4-5D6E-409C-BE32-E72D297353CC}">
              <c16:uniqueId val="{0000000C-BBBA-4AED-B47C-BE7A4AF12143}"/>
            </c:ext>
          </c:extLst>
        </c:ser>
        <c:dLbls>
          <c:showLegendKey val="0"/>
          <c:showVal val="0"/>
          <c:showCatName val="0"/>
          <c:showSerName val="0"/>
          <c:showPercent val="0"/>
          <c:showBubbleSize val="0"/>
        </c:dLbls>
        <c:gapWidth val="100"/>
        <c:overlap val="100"/>
        <c:axId val="41575936"/>
        <c:axId val="129770624"/>
      </c:barChart>
      <c:lineChart>
        <c:grouping val="standard"/>
        <c:varyColors val="0"/>
        <c:ser>
          <c:idx val="1"/>
          <c:order val="1"/>
          <c:tx>
            <c:strRef>
              <c:f>Sheet1!$C$1</c:f>
              <c:strCache>
                <c:ptCount val="1"/>
                <c:pt idx="0">
                  <c:v>稼働率</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Sheet1!$A$2:$A$39</c:f>
              <c:strCache>
                <c:ptCount val="38"/>
                <c:pt idx="0">
                  <c:v>舞洲工場</c:v>
                </c:pt>
                <c:pt idx="1">
                  <c:v>平野工場</c:v>
                </c:pt>
                <c:pt idx="2">
                  <c:v>東大阪市第四</c:v>
                </c:pt>
                <c:pt idx="3">
                  <c:v>鶴見工場</c:v>
                </c:pt>
                <c:pt idx="4">
                  <c:v>西淀工場</c:v>
                </c:pt>
                <c:pt idx="5">
                  <c:v>八尾工場</c:v>
                </c:pt>
                <c:pt idx="6">
                  <c:v>岸和田市貝塚市</c:v>
                </c:pt>
                <c:pt idx="7">
                  <c:v>豊中市伊丹市</c:v>
                </c:pt>
                <c:pt idx="8">
                  <c:v>吹田市</c:v>
                </c:pt>
                <c:pt idx="9">
                  <c:v>堺市東工場第二</c:v>
                </c:pt>
                <c:pt idx="10">
                  <c:v>堺市臨海工場</c:v>
                </c:pt>
                <c:pt idx="11">
                  <c:v>高槻第一工場</c:v>
                </c:pt>
                <c:pt idx="12">
                  <c:v>柏羽藤</c:v>
                </c:pt>
                <c:pt idx="13">
                  <c:v>東大阪第五工場</c:v>
                </c:pt>
                <c:pt idx="14">
                  <c:v>東淀工場</c:v>
                </c:pt>
                <c:pt idx="15">
                  <c:v>高槻第二工場</c:v>
                </c:pt>
                <c:pt idx="16">
                  <c:v>寝屋川市</c:v>
                </c:pt>
                <c:pt idx="17">
                  <c:v>茨木市第2工場</c:v>
                </c:pt>
                <c:pt idx="18">
                  <c:v>南河内第1工場</c:v>
                </c:pt>
                <c:pt idx="19">
                  <c:v>箕面市</c:v>
                </c:pt>
                <c:pt idx="20">
                  <c:v>枚方市東部工場</c:v>
                </c:pt>
                <c:pt idx="21">
                  <c:v>泉佐野田尻第二</c:v>
                </c:pt>
                <c:pt idx="22">
                  <c:v>枚方市穂谷川工場</c:v>
                </c:pt>
                <c:pt idx="23">
                  <c:v>南河内第2工場</c:v>
                </c:pt>
                <c:pt idx="24">
                  <c:v>泉南清掃工場</c:v>
                </c:pt>
                <c:pt idx="25">
                  <c:v>池田市</c:v>
                </c:pt>
                <c:pt idx="26">
                  <c:v>門真市5号炉</c:v>
                </c:pt>
                <c:pt idx="27">
                  <c:v>茨木市第1工場</c:v>
                </c:pt>
                <c:pt idx="28">
                  <c:v>泉北1号炉</c:v>
                </c:pt>
                <c:pt idx="29">
                  <c:v>泉北2号炉</c:v>
                </c:pt>
                <c:pt idx="30">
                  <c:v>門真市4号炉</c:v>
                </c:pt>
                <c:pt idx="31">
                  <c:v>守口市</c:v>
                </c:pt>
                <c:pt idx="32">
                  <c:v>摂津市3号炉</c:v>
                </c:pt>
                <c:pt idx="33">
                  <c:v>摂津市号炉</c:v>
                </c:pt>
                <c:pt idx="34">
                  <c:v>熊取町</c:v>
                </c:pt>
                <c:pt idx="35">
                  <c:v>岬町</c:v>
                </c:pt>
                <c:pt idx="36">
                  <c:v>島本町</c:v>
                </c:pt>
                <c:pt idx="37">
                  <c:v>忠岡町</c:v>
                </c:pt>
              </c:strCache>
            </c:strRef>
          </c:cat>
          <c:val>
            <c:numRef>
              <c:f>Sheet1!$C$2:$C$39</c:f>
              <c:numCache>
                <c:formatCode>0.0_ </c:formatCode>
                <c:ptCount val="38"/>
                <c:pt idx="0">
                  <c:v>68.063318112633183</c:v>
                </c:pt>
                <c:pt idx="1">
                  <c:v>70.113242009132421</c:v>
                </c:pt>
                <c:pt idx="2">
                  <c:v>35.526027397260272</c:v>
                </c:pt>
                <c:pt idx="3">
                  <c:v>73.815068493150676</c:v>
                </c:pt>
                <c:pt idx="4">
                  <c:v>70.196347031963469</c:v>
                </c:pt>
                <c:pt idx="5">
                  <c:v>51.817351598173509</c:v>
                </c:pt>
                <c:pt idx="6">
                  <c:v>49.886087248149011</c:v>
                </c:pt>
                <c:pt idx="7">
                  <c:v>81.287932159165038</c:v>
                </c:pt>
                <c:pt idx="8">
                  <c:v>57.864155251141561</c:v>
                </c:pt>
                <c:pt idx="9">
                  <c:v>74.444312090530076</c:v>
                </c:pt>
                <c:pt idx="10">
                  <c:v>79.555135464231356</c:v>
                </c:pt>
                <c:pt idx="11">
                  <c:v>10.293455098934551</c:v>
                </c:pt>
                <c:pt idx="12">
                  <c:v>47.828310502283102</c:v>
                </c:pt>
                <c:pt idx="13">
                  <c:v>86.047945205479451</c:v>
                </c:pt>
                <c:pt idx="14">
                  <c:v>77.652739726027391</c:v>
                </c:pt>
                <c:pt idx="15">
                  <c:v>63.584474885844742</c:v>
                </c:pt>
                <c:pt idx="16">
                  <c:v>33.767884322678846</c:v>
                </c:pt>
                <c:pt idx="17">
                  <c:v>61.929680365296804</c:v>
                </c:pt>
                <c:pt idx="18">
                  <c:v>53.273972602739725</c:v>
                </c:pt>
                <c:pt idx="19">
                  <c:v>43.282130898021308</c:v>
                </c:pt>
                <c:pt idx="20">
                  <c:v>64.957762557077629</c:v>
                </c:pt>
                <c:pt idx="21">
                  <c:v>55.51141552511416</c:v>
                </c:pt>
                <c:pt idx="22">
                  <c:v>54.750684931506854</c:v>
                </c:pt>
                <c:pt idx="23">
                  <c:v>37.554434030281179</c:v>
                </c:pt>
                <c:pt idx="24">
                  <c:v>52.830569574621492</c:v>
                </c:pt>
                <c:pt idx="25">
                  <c:v>42.467275494672755</c:v>
                </c:pt>
                <c:pt idx="26">
                  <c:v>47.430628731998596</c:v>
                </c:pt>
                <c:pt idx="27">
                  <c:v>53.92876712328767</c:v>
                </c:pt>
                <c:pt idx="28">
                  <c:v>73.287671232876718</c:v>
                </c:pt>
                <c:pt idx="29">
                  <c:v>75.563470319634703</c:v>
                </c:pt>
                <c:pt idx="30">
                  <c:v>25.053272450532727</c:v>
                </c:pt>
                <c:pt idx="31">
                  <c:v>63.453598302141614</c:v>
                </c:pt>
                <c:pt idx="32">
                  <c:v>41.491628614916287</c:v>
                </c:pt>
                <c:pt idx="33">
                  <c:v>35.345509893455102</c:v>
                </c:pt>
                <c:pt idx="34">
                  <c:v>50.402049225971709</c:v>
                </c:pt>
                <c:pt idx="35">
                  <c:v>28.93150684931507</c:v>
                </c:pt>
                <c:pt idx="36">
                  <c:v>40.065515187611673</c:v>
                </c:pt>
                <c:pt idx="37">
                  <c:v>42.200913242009129</c:v>
                </c:pt>
              </c:numCache>
            </c:numRef>
          </c:val>
          <c:smooth val="0"/>
          <c:extLst>
            <c:ext xmlns:c16="http://schemas.microsoft.com/office/drawing/2014/chart" uri="{C3380CC4-5D6E-409C-BE32-E72D297353CC}">
              <c16:uniqueId val="{0000000D-BBBA-4AED-B47C-BE7A4AF12143}"/>
            </c:ext>
          </c:extLst>
        </c:ser>
        <c:dLbls>
          <c:showLegendKey val="0"/>
          <c:showVal val="0"/>
          <c:showCatName val="0"/>
          <c:showSerName val="0"/>
          <c:showPercent val="0"/>
          <c:showBubbleSize val="0"/>
        </c:dLbls>
        <c:marker val="1"/>
        <c:smooth val="0"/>
        <c:axId val="41577472"/>
        <c:axId val="129771200"/>
      </c:lineChart>
      <c:catAx>
        <c:axId val="41575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29770624"/>
        <c:crosses val="autoZero"/>
        <c:auto val="1"/>
        <c:lblAlgn val="ctr"/>
        <c:lblOffset val="100"/>
        <c:noMultiLvlLbl val="0"/>
      </c:catAx>
      <c:valAx>
        <c:axId val="1297706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1575936"/>
        <c:crosses val="autoZero"/>
        <c:crossBetween val="between"/>
        <c:majorUnit val="200"/>
      </c:valAx>
      <c:valAx>
        <c:axId val="129771200"/>
        <c:scaling>
          <c:orientation val="minMax"/>
        </c:scaling>
        <c:delete val="0"/>
        <c:axPos val="r"/>
        <c:numFmt formatCode="0_ " sourceLinked="0"/>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1577472"/>
        <c:crosses val="max"/>
        <c:crossBetween val="between"/>
      </c:valAx>
      <c:catAx>
        <c:axId val="41577472"/>
        <c:scaling>
          <c:orientation val="minMax"/>
        </c:scaling>
        <c:delete val="1"/>
        <c:axPos val="b"/>
        <c:numFmt formatCode="General" sourceLinked="1"/>
        <c:majorTickMark val="out"/>
        <c:minorTickMark val="none"/>
        <c:tickLblPos val="nextTo"/>
        <c:crossAx val="129771200"/>
        <c:crosses val="autoZero"/>
        <c:auto val="1"/>
        <c:lblAlgn val="ctr"/>
        <c:lblOffset val="100"/>
        <c:noMultiLvlLbl val="0"/>
      </c:catAx>
      <c:spPr>
        <a:noFill/>
        <a:ln>
          <a:noFill/>
        </a:ln>
        <a:effectLst/>
      </c:spPr>
    </c:plotArea>
    <c:legend>
      <c:legendPos val="tr"/>
      <c:layout>
        <c:manualLayout>
          <c:xMode val="edge"/>
          <c:yMode val="edge"/>
          <c:x val="0.70187882769969989"/>
          <c:y val="1.0683760683760684E-2"/>
          <c:w val="0.19828026920619934"/>
          <c:h val="0.10593074904098526"/>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Meiryo UI" panose="020B0604030504040204" pitchFamily="50" charset="-128"/>
          <a:ea typeface="Meiryo UI" panose="020B0604030504040204" pitchFamily="50" charset="-128"/>
        </a:defRPr>
      </a:pPr>
      <a:endParaRPr lang="ja-JP"/>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処理能力</c:v>
                </c:pt>
              </c:strCache>
            </c:strRef>
          </c:tx>
          <c:spPr>
            <a:solidFill>
              <a:schemeClr val="accent1"/>
            </a:solidFill>
            <a:ln>
              <a:solidFill>
                <a:schemeClr val="accent1"/>
              </a:solidFill>
            </a:ln>
            <a:effectLst/>
          </c:spPr>
          <c:invertIfNegative val="0"/>
          <c:dPt>
            <c:idx val="14"/>
            <c:invertIfNegative val="0"/>
            <c:bubble3D val="0"/>
            <c:spPr>
              <a:solidFill>
                <a:schemeClr val="accent1">
                  <a:lumMod val="20000"/>
                  <a:lumOff val="80000"/>
                </a:schemeClr>
              </a:solidFill>
              <a:ln>
                <a:solidFill>
                  <a:schemeClr val="accent1"/>
                </a:solidFill>
              </a:ln>
              <a:effectLst/>
            </c:spPr>
            <c:extLst>
              <c:ext xmlns:c16="http://schemas.microsoft.com/office/drawing/2014/chart" uri="{C3380CC4-5D6E-409C-BE32-E72D297353CC}">
                <c16:uniqueId val="{00000001-0A4F-4AD4-93E8-ACDD1F517031}"/>
              </c:ext>
            </c:extLst>
          </c:dPt>
          <c:dPt>
            <c:idx val="15"/>
            <c:invertIfNegative val="0"/>
            <c:bubble3D val="0"/>
            <c:spPr>
              <a:solidFill>
                <a:schemeClr val="accent1">
                  <a:lumMod val="20000"/>
                  <a:lumOff val="80000"/>
                </a:schemeClr>
              </a:solidFill>
              <a:ln>
                <a:solidFill>
                  <a:schemeClr val="accent1"/>
                </a:solidFill>
              </a:ln>
              <a:effectLst/>
            </c:spPr>
            <c:extLst>
              <c:ext xmlns:c16="http://schemas.microsoft.com/office/drawing/2014/chart" uri="{C3380CC4-5D6E-409C-BE32-E72D297353CC}">
                <c16:uniqueId val="{00000003-0A4F-4AD4-93E8-ACDD1F517031}"/>
              </c:ext>
            </c:extLst>
          </c:dPt>
          <c:dPt>
            <c:idx val="16"/>
            <c:invertIfNegative val="0"/>
            <c:bubble3D val="0"/>
            <c:spPr>
              <a:solidFill>
                <a:schemeClr val="accent1">
                  <a:lumMod val="20000"/>
                  <a:lumOff val="80000"/>
                </a:schemeClr>
              </a:solidFill>
              <a:ln>
                <a:solidFill>
                  <a:schemeClr val="accent1"/>
                </a:solidFill>
              </a:ln>
              <a:effectLst/>
            </c:spPr>
            <c:extLst>
              <c:ext xmlns:c16="http://schemas.microsoft.com/office/drawing/2014/chart" uri="{C3380CC4-5D6E-409C-BE32-E72D297353CC}">
                <c16:uniqueId val="{00000005-0A4F-4AD4-93E8-ACDD1F517031}"/>
              </c:ext>
            </c:extLst>
          </c:dPt>
          <c:dPt>
            <c:idx val="17"/>
            <c:invertIfNegative val="0"/>
            <c:bubble3D val="0"/>
            <c:spPr>
              <a:solidFill>
                <a:schemeClr val="accent1">
                  <a:lumMod val="20000"/>
                  <a:lumOff val="80000"/>
                </a:schemeClr>
              </a:solidFill>
              <a:ln>
                <a:solidFill>
                  <a:schemeClr val="accent1"/>
                </a:solidFill>
              </a:ln>
              <a:effectLst/>
            </c:spPr>
            <c:extLst>
              <c:ext xmlns:c16="http://schemas.microsoft.com/office/drawing/2014/chart" uri="{C3380CC4-5D6E-409C-BE32-E72D297353CC}">
                <c16:uniqueId val="{00000007-0A4F-4AD4-93E8-ACDD1F517031}"/>
              </c:ext>
            </c:extLst>
          </c:dPt>
          <c:dPt>
            <c:idx val="20"/>
            <c:invertIfNegative val="0"/>
            <c:bubble3D val="0"/>
            <c:spPr>
              <a:solidFill>
                <a:schemeClr val="accent1">
                  <a:lumMod val="20000"/>
                  <a:lumOff val="80000"/>
                </a:schemeClr>
              </a:solidFill>
              <a:ln>
                <a:solidFill>
                  <a:schemeClr val="accent1"/>
                </a:solidFill>
              </a:ln>
              <a:effectLst/>
            </c:spPr>
            <c:extLst>
              <c:ext xmlns:c16="http://schemas.microsoft.com/office/drawing/2014/chart" uri="{C3380CC4-5D6E-409C-BE32-E72D297353CC}">
                <c16:uniqueId val="{00000009-0A4F-4AD4-93E8-ACDD1F517031}"/>
              </c:ext>
            </c:extLst>
          </c:dPt>
          <c:dPt>
            <c:idx val="21"/>
            <c:invertIfNegative val="0"/>
            <c:bubble3D val="0"/>
            <c:spPr>
              <a:solidFill>
                <a:schemeClr val="accent1">
                  <a:lumMod val="20000"/>
                  <a:lumOff val="80000"/>
                </a:schemeClr>
              </a:solidFill>
              <a:ln>
                <a:solidFill>
                  <a:schemeClr val="accent1"/>
                </a:solidFill>
              </a:ln>
              <a:effectLst/>
            </c:spPr>
            <c:extLst>
              <c:ext xmlns:c16="http://schemas.microsoft.com/office/drawing/2014/chart" uri="{C3380CC4-5D6E-409C-BE32-E72D297353CC}">
                <c16:uniqueId val="{0000000B-0A4F-4AD4-93E8-ACDD1F517031}"/>
              </c:ext>
            </c:extLst>
          </c:dPt>
          <c:dPt>
            <c:idx val="24"/>
            <c:invertIfNegative val="0"/>
            <c:bubble3D val="0"/>
            <c:spPr>
              <a:solidFill>
                <a:schemeClr val="accent1">
                  <a:lumMod val="20000"/>
                  <a:lumOff val="80000"/>
                </a:schemeClr>
              </a:solidFill>
              <a:ln>
                <a:solidFill>
                  <a:schemeClr val="accent1"/>
                </a:solidFill>
              </a:ln>
              <a:effectLst/>
            </c:spPr>
            <c:extLst>
              <c:ext xmlns:c16="http://schemas.microsoft.com/office/drawing/2014/chart" uri="{C3380CC4-5D6E-409C-BE32-E72D297353CC}">
                <c16:uniqueId val="{0000000D-0A4F-4AD4-93E8-ACDD1F517031}"/>
              </c:ext>
            </c:extLst>
          </c:dPt>
          <c:dPt>
            <c:idx val="25"/>
            <c:invertIfNegative val="0"/>
            <c:bubble3D val="0"/>
            <c:spPr>
              <a:solidFill>
                <a:schemeClr val="accent1">
                  <a:lumMod val="20000"/>
                  <a:lumOff val="80000"/>
                </a:schemeClr>
              </a:solidFill>
              <a:ln>
                <a:solidFill>
                  <a:schemeClr val="accent1"/>
                </a:solidFill>
              </a:ln>
              <a:effectLst/>
            </c:spPr>
            <c:extLst>
              <c:ext xmlns:c16="http://schemas.microsoft.com/office/drawing/2014/chart" uri="{C3380CC4-5D6E-409C-BE32-E72D297353CC}">
                <c16:uniqueId val="{0000000F-0A4F-4AD4-93E8-ACDD1F517031}"/>
              </c:ext>
            </c:extLst>
          </c:dPt>
          <c:dPt>
            <c:idx val="26"/>
            <c:invertIfNegative val="0"/>
            <c:bubble3D val="0"/>
            <c:spPr>
              <a:solidFill>
                <a:schemeClr val="accent1">
                  <a:lumMod val="20000"/>
                  <a:lumOff val="80000"/>
                </a:schemeClr>
              </a:solidFill>
              <a:ln>
                <a:solidFill>
                  <a:schemeClr val="accent1"/>
                </a:solidFill>
              </a:ln>
              <a:effectLst/>
            </c:spPr>
            <c:extLst>
              <c:ext xmlns:c16="http://schemas.microsoft.com/office/drawing/2014/chart" uri="{C3380CC4-5D6E-409C-BE32-E72D297353CC}">
                <c16:uniqueId val="{00000011-0A4F-4AD4-93E8-ACDD1F517031}"/>
              </c:ext>
            </c:extLst>
          </c:dPt>
          <c:dPt>
            <c:idx val="27"/>
            <c:invertIfNegative val="0"/>
            <c:bubble3D val="0"/>
            <c:spPr>
              <a:solidFill>
                <a:schemeClr val="accent1">
                  <a:lumMod val="20000"/>
                  <a:lumOff val="80000"/>
                </a:schemeClr>
              </a:solidFill>
              <a:ln>
                <a:solidFill>
                  <a:schemeClr val="accent1"/>
                </a:solidFill>
              </a:ln>
              <a:effectLst/>
            </c:spPr>
            <c:extLst>
              <c:ext xmlns:c16="http://schemas.microsoft.com/office/drawing/2014/chart" uri="{C3380CC4-5D6E-409C-BE32-E72D297353CC}">
                <c16:uniqueId val="{00000013-0A4F-4AD4-93E8-ACDD1F517031}"/>
              </c:ext>
            </c:extLst>
          </c:dPt>
          <c:dPt>
            <c:idx val="29"/>
            <c:invertIfNegative val="0"/>
            <c:bubble3D val="0"/>
            <c:spPr>
              <a:solidFill>
                <a:schemeClr val="accent1">
                  <a:lumMod val="20000"/>
                  <a:lumOff val="80000"/>
                </a:schemeClr>
              </a:solidFill>
              <a:ln>
                <a:solidFill>
                  <a:schemeClr val="accent1"/>
                </a:solidFill>
              </a:ln>
              <a:effectLst/>
            </c:spPr>
            <c:extLst>
              <c:ext xmlns:c16="http://schemas.microsoft.com/office/drawing/2014/chart" uri="{C3380CC4-5D6E-409C-BE32-E72D297353CC}">
                <c16:uniqueId val="{00000015-0A4F-4AD4-93E8-ACDD1F517031}"/>
              </c:ext>
            </c:extLst>
          </c:dPt>
          <c:dPt>
            <c:idx val="30"/>
            <c:invertIfNegative val="0"/>
            <c:bubble3D val="0"/>
            <c:spPr>
              <a:solidFill>
                <a:schemeClr val="accent1">
                  <a:lumMod val="20000"/>
                  <a:lumOff val="80000"/>
                </a:schemeClr>
              </a:solidFill>
              <a:ln>
                <a:solidFill>
                  <a:schemeClr val="accent1"/>
                </a:solidFill>
              </a:ln>
              <a:effectLst/>
            </c:spPr>
            <c:extLst>
              <c:ext xmlns:c16="http://schemas.microsoft.com/office/drawing/2014/chart" uri="{C3380CC4-5D6E-409C-BE32-E72D297353CC}">
                <c16:uniqueId val="{00000017-0A4F-4AD4-93E8-ACDD1F517031}"/>
              </c:ext>
            </c:extLst>
          </c:dPt>
          <c:dPt>
            <c:idx val="31"/>
            <c:invertIfNegative val="0"/>
            <c:bubble3D val="0"/>
            <c:spPr>
              <a:solidFill>
                <a:schemeClr val="accent1">
                  <a:lumMod val="20000"/>
                  <a:lumOff val="80000"/>
                </a:schemeClr>
              </a:solidFill>
              <a:ln>
                <a:solidFill>
                  <a:schemeClr val="accent1"/>
                </a:solidFill>
              </a:ln>
              <a:effectLst/>
            </c:spPr>
            <c:extLst>
              <c:ext xmlns:c16="http://schemas.microsoft.com/office/drawing/2014/chart" uri="{C3380CC4-5D6E-409C-BE32-E72D297353CC}">
                <c16:uniqueId val="{00000019-0A4F-4AD4-93E8-ACDD1F517031}"/>
              </c:ext>
            </c:extLst>
          </c:dPt>
          <c:dPt>
            <c:idx val="32"/>
            <c:invertIfNegative val="0"/>
            <c:bubble3D val="0"/>
            <c:spPr>
              <a:solidFill>
                <a:schemeClr val="accent1">
                  <a:lumMod val="20000"/>
                  <a:lumOff val="80000"/>
                </a:schemeClr>
              </a:solidFill>
              <a:ln>
                <a:solidFill>
                  <a:schemeClr val="accent1"/>
                </a:solidFill>
              </a:ln>
              <a:effectLst/>
            </c:spPr>
            <c:extLst>
              <c:ext xmlns:c16="http://schemas.microsoft.com/office/drawing/2014/chart" uri="{C3380CC4-5D6E-409C-BE32-E72D297353CC}">
                <c16:uniqueId val="{0000001B-0A4F-4AD4-93E8-ACDD1F517031}"/>
              </c:ext>
            </c:extLst>
          </c:dPt>
          <c:dPt>
            <c:idx val="33"/>
            <c:invertIfNegative val="0"/>
            <c:bubble3D val="0"/>
            <c:spPr>
              <a:solidFill>
                <a:schemeClr val="accent1">
                  <a:lumMod val="20000"/>
                  <a:lumOff val="80000"/>
                </a:schemeClr>
              </a:solidFill>
              <a:ln>
                <a:solidFill>
                  <a:schemeClr val="accent1"/>
                </a:solidFill>
              </a:ln>
              <a:effectLst/>
            </c:spPr>
            <c:extLst>
              <c:ext xmlns:c16="http://schemas.microsoft.com/office/drawing/2014/chart" uri="{C3380CC4-5D6E-409C-BE32-E72D297353CC}">
                <c16:uniqueId val="{0000001D-0A4F-4AD4-93E8-ACDD1F517031}"/>
              </c:ext>
            </c:extLst>
          </c:dPt>
          <c:dPt>
            <c:idx val="34"/>
            <c:invertIfNegative val="0"/>
            <c:bubble3D val="0"/>
            <c:spPr>
              <a:solidFill>
                <a:schemeClr val="accent1">
                  <a:lumMod val="20000"/>
                  <a:lumOff val="80000"/>
                </a:schemeClr>
              </a:solidFill>
              <a:ln>
                <a:solidFill>
                  <a:schemeClr val="accent1"/>
                </a:solidFill>
              </a:ln>
              <a:effectLst/>
            </c:spPr>
            <c:extLst>
              <c:ext xmlns:c16="http://schemas.microsoft.com/office/drawing/2014/chart" uri="{C3380CC4-5D6E-409C-BE32-E72D297353CC}">
                <c16:uniqueId val="{0000001F-0A4F-4AD4-93E8-ACDD1F517031}"/>
              </c:ext>
            </c:extLst>
          </c:dPt>
          <c:cat>
            <c:strRef>
              <c:f>Sheet1!$A$2:$A$36</c:f>
              <c:strCache>
                <c:ptCount val="35"/>
                <c:pt idx="0">
                  <c:v>東京新江東</c:v>
                </c:pt>
                <c:pt idx="1">
                  <c:v>東京清港</c:v>
                </c:pt>
                <c:pt idx="2">
                  <c:v>東京足立</c:v>
                </c:pt>
                <c:pt idx="3">
                  <c:v>東京墨田</c:v>
                </c:pt>
                <c:pt idx="4">
                  <c:v>東京江戸川</c:v>
                </c:pt>
                <c:pt idx="5">
                  <c:v>東京千歳</c:v>
                </c:pt>
                <c:pt idx="6">
                  <c:v>東京杉並</c:v>
                </c:pt>
                <c:pt idx="7">
                  <c:v>東京北</c:v>
                </c:pt>
                <c:pt idx="8">
                  <c:v>東京中央</c:v>
                </c:pt>
                <c:pt idx="9">
                  <c:v>東京板橋</c:v>
                </c:pt>
                <c:pt idx="10">
                  <c:v>東京品川</c:v>
                </c:pt>
                <c:pt idx="11">
                  <c:v>東京大田</c:v>
                </c:pt>
                <c:pt idx="12">
                  <c:v>東京練馬</c:v>
                </c:pt>
                <c:pt idx="13">
                  <c:v>東京葛飾</c:v>
                </c:pt>
                <c:pt idx="14">
                  <c:v>西多摩衛生組合</c:v>
                </c:pt>
                <c:pt idx="15">
                  <c:v>町田市</c:v>
                </c:pt>
                <c:pt idx="16">
                  <c:v>多摩川衛生組合</c:v>
                </c:pt>
                <c:pt idx="17">
                  <c:v>多摩清掃工場</c:v>
                </c:pt>
                <c:pt idx="18">
                  <c:v>東京有明</c:v>
                </c:pt>
                <c:pt idx="19">
                  <c:v>東京豊島</c:v>
                </c:pt>
                <c:pt idx="20">
                  <c:v>柳泉園組合</c:v>
                </c:pt>
                <c:pt idx="21">
                  <c:v>八王子市戸吹</c:v>
                </c:pt>
                <c:pt idx="22">
                  <c:v>東京多摩川</c:v>
                </c:pt>
                <c:pt idx="23">
                  <c:v>東京世田谷</c:v>
                </c:pt>
                <c:pt idx="24">
                  <c:v>ふじみ衛生組合</c:v>
                </c:pt>
                <c:pt idx="25">
                  <c:v>立川市清掃工場</c:v>
                </c:pt>
                <c:pt idx="26">
                  <c:v>日野市</c:v>
                </c:pt>
                <c:pt idx="27">
                  <c:v>小平村山大和</c:v>
                </c:pt>
                <c:pt idx="28">
                  <c:v>東京渋谷</c:v>
                </c:pt>
                <c:pt idx="29">
                  <c:v>昭島市</c:v>
                </c:pt>
                <c:pt idx="30">
                  <c:v>東村山市</c:v>
                </c:pt>
                <c:pt idx="31">
                  <c:v>小平村山大和3</c:v>
                </c:pt>
                <c:pt idx="32">
                  <c:v>国分寺市</c:v>
                </c:pt>
                <c:pt idx="33">
                  <c:v>西秋川衛生組合</c:v>
                </c:pt>
                <c:pt idx="34">
                  <c:v>八王子市北野</c:v>
                </c:pt>
              </c:strCache>
            </c:strRef>
          </c:cat>
          <c:val>
            <c:numRef>
              <c:f>Sheet1!$B$2:$B$36</c:f>
              <c:numCache>
                <c:formatCode>General</c:formatCode>
                <c:ptCount val="35"/>
                <c:pt idx="0">
                  <c:v>1800</c:v>
                </c:pt>
                <c:pt idx="1">
                  <c:v>900</c:v>
                </c:pt>
                <c:pt idx="2">
                  <c:v>700</c:v>
                </c:pt>
                <c:pt idx="3">
                  <c:v>600</c:v>
                </c:pt>
                <c:pt idx="4">
                  <c:v>600</c:v>
                </c:pt>
                <c:pt idx="5">
                  <c:v>600</c:v>
                </c:pt>
                <c:pt idx="6">
                  <c:v>600</c:v>
                </c:pt>
                <c:pt idx="7">
                  <c:v>600</c:v>
                </c:pt>
                <c:pt idx="8">
                  <c:v>600</c:v>
                </c:pt>
                <c:pt idx="9">
                  <c:v>600</c:v>
                </c:pt>
                <c:pt idx="10">
                  <c:v>600</c:v>
                </c:pt>
                <c:pt idx="11">
                  <c:v>600</c:v>
                </c:pt>
                <c:pt idx="12">
                  <c:v>500</c:v>
                </c:pt>
                <c:pt idx="13">
                  <c:v>500</c:v>
                </c:pt>
                <c:pt idx="14">
                  <c:v>480</c:v>
                </c:pt>
                <c:pt idx="15">
                  <c:v>476</c:v>
                </c:pt>
                <c:pt idx="16">
                  <c:v>450</c:v>
                </c:pt>
                <c:pt idx="17">
                  <c:v>400</c:v>
                </c:pt>
                <c:pt idx="18">
                  <c:v>400</c:v>
                </c:pt>
                <c:pt idx="19">
                  <c:v>400</c:v>
                </c:pt>
                <c:pt idx="20">
                  <c:v>315</c:v>
                </c:pt>
                <c:pt idx="21">
                  <c:v>300</c:v>
                </c:pt>
                <c:pt idx="22">
                  <c:v>300</c:v>
                </c:pt>
                <c:pt idx="23">
                  <c:v>300</c:v>
                </c:pt>
                <c:pt idx="24">
                  <c:v>288</c:v>
                </c:pt>
                <c:pt idx="25">
                  <c:v>280</c:v>
                </c:pt>
                <c:pt idx="26">
                  <c:v>220</c:v>
                </c:pt>
                <c:pt idx="27">
                  <c:v>210</c:v>
                </c:pt>
                <c:pt idx="28">
                  <c:v>200</c:v>
                </c:pt>
                <c:pt idx="29">
                  <c:v>190</c:v>
                </c:pt>
                <c:pt idx="30">
                  <c:v>150</c:v>
                </c:pt>
                <c:pt idx="31">
                  <c:v>150</c:v>
                </c:pt>
                <c:pt idx="32">
                  <c:v>140</c:v>
                </c:pt>
                <c:pt idx="33">
                  <c:v>117</c:v>
                </c:pt>
                <c:pt idx="34">
                  <c:v>100</c:v>
                </c:pt>
              </c:numCache>
            </c:numRef>
          </c:val>
          <c:extLst>
            <c:ext xmlns:c16="http://schemas.microsoft.com/office/drawing/2014/chart" uri="{C3380CC4-5D6E-409C-BE32-E72D297353CC}">
              <c16:uniqueId val="{00000020-0A4F-4AD4-93E8-ACDD1F517031}"/>
            </c:ext>
          </c:extLst>
        </c:ser>
        <c:dLbls>
          <c:showLegendKey val="0"/>
          <c:showVal val="0"/>
          <c:showCatName val="0"/>
          <c:showSerName val="0"/>
          <c:showPercent val="0"/>
          <c:showBubbleSize val="0"/>
        </c:dLbls>
        <c:gapWidth val="100"/>
        <c:overlap val="100"/>
        <c:axId val="41577984"/>
        <c:axId val="129774080"/>
      </c:barChart>
      <c:lineChart>
        <c:grouping val="standard"/>
        <c:varyColors val="0"/>
        <c:ser>
          <c:idx val="1"/>
          <c:order val="1"/>
          <c:tx>
            <c:strRef>
              <c:f>Sheet1!$C$1</c:f>
              <c:strCache>
                <c:ptCount val="1"/>
                <c:pt idx="0">
                  <c:v>稼働率</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Sheet1!$A$2:$A$36</c:f>
              <c:strCache>
                <c:ptCount val="35"/>
                <c:pt idx="0">
                  <c:v>東京新江東</c:v>
                </c:pt>
                <c:pt idx="1">
                  <c:v>東京清港</c:v>
                </c:pt>
                <c:pt idx="2">
                  <c:v>東京足立</c:v>
                </c:pt>
                <c:pt idx="3">
                  <c:v>東京墨田</c:v>
                </c:pt>
                <c:pt idx="4">
                  <c:v>東京江戸川</c:v>
                </c:pt>
                <c:pt idx="5">
                  <c:v>東京千歳</c:v>
                </c:pt>
                <c:pt idx="6">
                  <c:v>東京杉並</c:v>
                </c:pt>
                <c:pt idx="7">
                  <c:v>東京北</c:v>
                </c:pt>
                <c:pt idx="8">
                  <c:v>東京中央</c:v>
                </c:pt>
                <c:pt idx="9">
                  <c:v>東京板橋</c:v>
                </c:pt>
                <c:pt idx="10">
                  <c:v>東京品川</c:v>
                </c:pt>
                <c:pt idx="11">
                  <c:v>東京大田</c:v>
                </c:pt>
                <c:pt idx="12">
                  <c:v>東京練馬</c:v>
                </c:pt>
                <c:pt idx="13">
                  <c:v>東京葛飾</c:v>
                </c:pt>
                <c:pt idx="14">
                  <c:v>西多摩衛生組合</c:v>
                </c:pt>
                <c:pt idx="15">
                  <c:v>町田市</c:v>
                </c:pt>
                <c:pt idx="16">
                  <c:v>多摩川衛生組合</c:v>
                </c:pt>
                <c:pt idx="17">
                  <c:v>多摩清掃工場</c:v>
                </c:pt>
                <c:pt idx="18">
                  <c:v>東京有明</c:v>
                </c:pt>
                <c:pt idx="19">
                  <c:v>東京豊島</c:v>
                </c:pt>
                <c:pt idx="20">
                  <c:v>柳泉園組合</c:v>
                </c:pt>
                <c:pt idx="21">
                  <c:v>八王子市戸吹</c:v>
                </c:pt>
                <c:pt idx="22">
                  <c:v>東京多摩川</c:v>
                </c:pt>
                <c:pt idx="23">
                  <c:v>東京世田谷</c:v>
                </c:pt>
                <c:pt idx="24">
                  <c:v>ふじみ衛生組合</c:v>
                </c:pt>
                <c:pt idx="25">
                  <c:v>立川市清掃工場</c:v>
                </c:pt>
                <c:pt idx="26">
                  <c:v>日野市</c:v>
                </c:pt>
                <c:pt idx="27">
                  <c:v>小平村山大和</c:v>
                </c:pt>
                <c:pt idx="28">
                  <c:v>東京渋谷</c:v>
                </c:pt>
                <c:pt idx="29">
                  <c:v>昭島市</c:v>
                </c:pt>
                <c:pt idx="30">
                  <c:v>東村山市</c:v>
                </c:pt>
                <c:pt idx="31">
                  <c:v>小平村山大和3</c:v>
                </c:pt>
                <c:pt idx="32">
                  <c:v>国分寺市</c:v>
                </c:pt>
                <c:pt idx="33">
                  <c:v>西秋川衛生組合</c:v>
                </c:pt>
                <c:pt idx="34">
                  <c:v>八王子市北野</c:v>
                </c:pt>
              </c:strCache>
            </c:strRef>
          </c:cat>
          <c:val>
            <c:numRef>
              <c:f>Sheet1!$C$2:$C$36</c:f>
              <c:numCache>
                <c:formatCode>0.0_ </c:formatCode>
                <c:ptCount val="35"/>
                <c:pt idx="0">
                  <c:v>60.062199391172001</c:v>
                </c:pt>
                <c:pt idx="1">
                  <c:v>74.731631659056319</c:v>
                </c:pt>
                <c:pt idx="2">
                  <c:v>71.685103718199599</c:v>
                </c:pt>
                <c:pt idx="3">
                  <c:v>58.593470319634697</c:v>
                </c:pt>
                <c:pt idx="4">
                  <c:v>59.326876712328769</c:v>
                </c:pt>
                <c:pt idx="5">
                  <c:v>61.061598173515975</c:v>
                </c:pt>
                <c:pt idx="6">
                  <c:v>53.194598173515985</c:v>
                </c:pt>
                <c:pt idx="7">
                  <c:v>51.457575342465759</c:v>
                </c:pt>
                <c:pt idx="8">
                  <c:v>73.642520547945196</c:v>
                </c:pt>
                <c:pt idx="9">
                  <c:v>55.988981735159818</c:v>
                </c:pt>
                <c:pt idx="10">
                  <c:v>70.547447488584481</c:v>
                </c:pt>
                <c:pt idx="11">
                  <c:v>71.840200913242015</c:v>
                </c:pt>
                <c:pt idx="12">
                  <c:v>79.419326027397247</c:v>
                </c:pt>
                <c:pt idx="13">
                  <c:v>66.649731506849307</c:v>
                </c:pt>
                <c:pt idx="14">
                  <c:v>35.038812785388131</c:v>
                </c:pt>
                <c:pt idx="15">
                  <c:v>51.947737999309318</c:v>
                </c:pt>
                <c:pt idx="16">
                  <c:v>57.917199391171991</c:v>
                </c:pt>
                <c:pt idx="17">
                  <c:v>39.26028082191781</c:v>
                </c:pt>
                <c:pt idx="18">
                  <c:v>77.40902739726026</c:v>
                </c:pt>
                <c:pt idx="19">
                  <c:v>72.438986301369852</c:v>
                </c:pt>
                <c:pt idx="20">
                  <c:v>59.656447053707332</c:v>
                </c:pt>
                <c:pt idx="21">
                  <c:v>61.155251141552512</c:v>
                </c:pt>
                <c:pt idx="22">
                  <c:v>67.745936073059369</c:v>
                </c:pt>
                <c:pt idx="23">
                  <c:v>63.050566210045659</c:v>
                </c:pt>
                <c:pt idx="24">
                  <c:v>65.683980213089797</c:v>
                </c:pt>
                <c:pt idx="25">
                  <c:v>28.626223091976517</c:v>
                </c:pt>
                <c:pt idx="26">
                  <c:v>40.508094645080945</c:v>
                </c:pt>
                <c:pt idx="27">
                  <c:v>57.469015003261582</c:v>
                </c:pt>
                <c:pt idx="28">
                  <c:v>63.126520547945205</c:v>
                </c:pt>
                <c:pt idx="29">
                  <c:v>32.27829848594088</c:v>
                </c:pt>
                <c:pt idx="30">
                  <c:v>43.702283105022829</c:v>
                </c:pt>
                <c:pt idx="31">
                  <c:v>44.51141552511416</c:v>
                </c:pt>
                <c:pt idx="32">
                  <c:v>41.964774951076322</c:v>
                </c:pt>
                <c:pt idx="33">
                  <c:v>65.612925886898495</c:v>
                </c:pt>
                <c:pt idx="34">
                  <c:v>65.572602739726022</c:v>
                </c:pt>
              </c:numCache>
            </c:numRef>
          </c:val>
          <c:smooth val="0"/>
          <c:extLst>
            <c:ext xmlns:c16="http://schemas.microsoft.com/office/drawing/2014/chart" uri="{C3380CC4-5D6E-409C-BE32-E72D297353CC}">
              <c16:uniqueId val="{00000021-0A4F-4AD4-93E8-ACDD1F517031}"/>
            </c:ext>
          </c:extLst>
        </c:ser>
        <c:dLbls>
          <c:showLegendKey val="0"/>
          <c:showVal val="0"/>
          <c:showCatName val="0"/>
          <c:showSerName val="0"/>
          <c:showPercent val="0"/>
          <c:showBubbleSize val="0"/>
        </c:dLbls>
        <c:marker val="1"/>
        <c:smooth val="0"/>
        <c:axId val="41503232"/>
        <c:axId val="129774656"/>
      </c:lineChart>
      <c:catAx>
        <c:axId val="4157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29774080"/>
        <c:crosses val="autoZero"/>
        <c:auto val="1"/>
        <c:lblAlgn val="ctr"/>
        <c:lblOffset val="100"/>
        <c:noMultiLvlLbl val="0"/>
      </c:catAx>
      <c:valAx>
        <c:axId val="129774080"/>
        <c:scaling>
          <c:orientation val="minMax"/>
          <c:max val="1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1577984"/>
        <c:crosses val="autoZero"/>
        <c:crossBetween val="between"/>
        <c:majorUnit val="200"/>
      </c:valAx>
      <c:valAx>
        <c:axId val="129774656"/>
        <c:scaling>
          <c:orientation val="minMax"/>
          <c:max val="100"/>
        </c:scaling>
        <c:delete val="0"/>
        <c:axPos val="r"/>
        <c:numFmt formatCode="0_ " sourceLinked="0"/>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1503232"/>
        <c:crosses val="max"/>
        <c:crossBetween val="between"/>
      </c:valAx>
      <c:catAx>
        <c:axId val="41503232"/>
        <c:scaling>
          <c:orientation val="minMax"/>
        </c:scaling>
        <c:delete val="1"/>
        <c:axPos val="b"/>
        <c:numFmt formatCode="General" sourceLinked="1"/>
        <c:majorTickMark val="out"/>
        <c:minorTickMark val="none"/>
        <c:tickLblPos val="nextTo"/>
        <c:crossAx val="129774656"/>
        <c:crosses val="autoZero"/>
        <c:auto val="1"/>
        <c:lblAlgn val="ctr"/>
        <c:lblOffset val="100"/>
        <c:noMultiLvlLbl val="0"/>
      </c:catAx>
      <c:spPr>
        <a:noFill/>
        <a:ln>
          <a:noFill/>
        </a:ln>
        <a:effectLst/>
      </c:spPr>
    </c:plotArea>
    <c:legend>
      <c:legendPos val="tr"/>
      <c:layout>
        <c:manualLayout>
          <c:xMode val="edge"/>
          <c:yMode val="edge"/>
          <c:x val="0.70695082149342237"/>
          <c:y val="2.4320996492232801E-2"/>
          <c:w val="0.19461045548931494"/>
          <c:h val="0.10593074904098526"/>
        </c:manualLayout>
      </c:layout>
      <c:overlay val="1"/>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Meiryo UI" panose="020B0604030504040204" pitchFamily="50" charset="-128"/>
          <a:ea typeface="Meiryo UI" panose="020B0604030504040204" pitchFamily="50" charset="-128"/>
        </a:defRPr>
      </a:pPr>
      <a:endParaRPr lang="ja-JP"/>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89605806073227E-2"/>
          <c:y val="7.3069171975121958E-2"/>
          <c:w val="0.89175992719155239"/>
          <c:h val="0.65916604903950915"/>
        </c:manualLayout>
      </c:layout>
      <c:barChart>
        <c:barDir val="col"/>
        <c:grouping val="clustered"/>
        <c:varyColors val="0"/>
        <c:ser>
          <c:idx val="0"/>
          <c:order val="0"/>
          <c:tx>
            <c:strRef>
              <c:f>Sheet1!$B$1</c:f>
              <c:strCache>
                <c:ptCount val="1"/>
                <c:pt idx="0">
                  <c:v>系列 1</c:v>
                </c:pt>
              </c:strCache>
            </c:strRef>
          </c:tx>
          <c:spPr>
            <a:solidFill>
              <a:srgbClr val="FF0000"/>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80A2-48E9-AEA6-9AB4C79AF4F7}"/>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2-80A2-48E9-AEA6-9AB4C79AF4F7}"/>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80A2-48E9-AEA6-9AB4C79AF4F7}"/>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4-80A2-48E9-AEA6-9AB4C79AF4F7}"/>
              </c:ext>
            </c:extLst>
          </c:dPt>
          <c:dPt>
            <c:idx val="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80A2-48E9-AEA6-9AB4C79AF4F7}"/>
              </c:ext>
            </c:extLst>
          </c:dPt>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6-80A2-48E9-AEA6-9AB4C79AF4F7}"/>
              </c:ext>
            </c:extLst>
          </c:dPt>
          <c:dPt>
            <c:idx val="6"/>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80A2-48E9-AEA6-9AB4C79AF4F7}"/>
              </c:ext>
            </c:extLst>
          </c:dPt>
          <c:dPt>
            <c:idx val="7"/>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8-80A2-48E9-AEA6-9AB4C79AF4F7}"/>
              </c:ext>
            </c:extLst>
          </c:dPt>
          <c:dPt>
            <c:idx val="8"/>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9-80A2-48E9-AEA6-9AB4C79AF4F7}"/>
              </c:ext>
            </c:extLst>
          </c:dPt>
          <c:dPt>
            <c:idx val="9"/>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A-80A2-48E9-AEA6-9AB4C79AF4F7}"/>
              </c:ext>
            </c:extLst>
          </c:dPt>
          <c:dPt>
            <c:idx val="1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B-80A2-48E9-AEA6-9AB4C79AF4F7}"/>
              </c:ext>
            </c:extLst>
          </c:dPt>
          <c:dPt>
            <c:idx val="1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C-80A2-48E9-AEA6-9AB4C79AF4F7}"/>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Sheet1!$A$2:$A$44</c:f>
              <c:strCache>
                <c:ptCount val="43"/>
                <c:pt idx="0">
                  <c:v>大阪市</c:v>
                </c:pt>
                <c:pt idx="1">
                  <c:v>堺市</c:v>
                </c:pt>
                <c:pt idx="2">
                  <c:v>東大阪市</c:v>
                </c:pt>
                <c:pt idx="3">
                  <c:v>吹田市</c:v>
                </c:pt>
                <c:pt idx="4">
                  <c:v>豊中市</c:v>
                </c:pt>
                <c:pt idx="5">
                  <c:v>枚方市</c:v>
                </c:pt>
                <c:pt idx="6">
                  <c:v>八尾市</c:v>
                </c:pt>
                <c:pt idx="7">
                  <c:v>高槻市</c:v>
                </c:pt>
                <c:pt idx="8">
                  <c:v>守口市</c:v>
                </c:pt>
                <c:pt idx="9">
                  <c:v>富田林市</c:v>
                </c:pt>
                <c:pt idx="10">
                  <c:v>茨木市</c:v>
                </c:pt>
                <c:pt idx="11">
                  <c:v>岸和田市</c:v>
                </c:pt>
                <c:pt idx="12">
                  <c:v>寝屋川市</c:v>
                </c:pt>
                <c:pt idx="13">
                  <c:v>池田市</c:v>
                </c:pt>
                <c:pt idx="14">
                  <c:v>柏原市</c:v>
                </c:pt>
                <c:pt idx="15">
                  <c:v>貝塚市</c:v>
                </c:pt>
                <c:pt idx="16">
                  <c:v>門真市</c:v>
                </c:pt>
                <c:pt idx="17">
                  <c:v>大東市</c:v>
                </c:pt>
                <c:pt idx="18">
                  <c:v>羽曳野市</c:v>
                </c:pt>
                <c:pt idx="19">
                  <c:v>河内長野市</c:v>
                </c:pt>
                <c:pt idx="20">
                  <c:v>藤井寺市</c:v>
                </c:pt>
                <c:pt idx="21">
                  <c:v>泉南市</c:v>
                </c:pt>
                <c:pt idx="22">
                  <c:v>和泉市</c:v>
                </c:pt>
                <c:pt idx="23">
                  <c:v>松原市</c:v>
                </c:pt>
                <c:pt idx="24">
                  <c:v>泉佐野市</c:v>
                </c:pt>
                <c:pt idx="25">
                  <c:v>摂津市</c:v>
                </c:pt>
                <c:pt idx="26">
                  <c:v>交野市</c:v>
                </c:pt>
                <c:pt idx="27">
                  <c:v>四條畷市</c:v>
                </c:pt>
                <c:pt idx="28">
                  <c:v>箕面市</c:v>
                </c:pt>
                <c:pt idx="29">
                  <c:v>大阪狭山市</c:v>
                </c:pt>
                <c:pt idx="30">
                  <c:v>泉大津市</c:v>
                </c:pt>
                <c:pt idx="31">
                  <c:v>阪南市</c:v>
                </c:pt>
                <c:pt idx="32">
                  <c:v>熊取町</c:v>
                </c:pt>
                <c:pt idx="33">
                  <c:v>高石市</c:v>
                </c:pt>
                <c:pt idx="34">
                  <c:v>島本町</c:v>
                </c:pt>
                <c:pt idx="35">
                  <c:v>岬町</c:v>
                </c:pt>
                <c:pt idx="36">
                  <c:v>河南町</c:v>
                </c:pt>
                <c:pt idx="37">
                  <c:v>豊能町</c:v>
                </c:pt>
                <c:pt idx="38">
                  <c:v>田尻町</c:v>
                </c:pt>
                <c:pt idx="39">
                  <c:v>千早赤阪村</c:v>
                </c:pt>
                <c:pt idx="40">
                  <c:v>忠岡町</c:v>
                </c:pt>
                <c:pt idx="41">
                  <c:v>太子町</c:v>
                </c:pt>
                <c:pt idx="42">
                  <c:v>能勢町</c:v>
                </c:pt>
              </c:strCache>
            </c:strRef>
          </c:cat>
          <c:val>
            <c:numRef>
              <c:f>Sheet1!$B$2:$B$44</c:f>
              <c:numCache>
                <c:formatCode>#,##0_ </c:formatCode>
                <c:ptCount val="43"/>
                <c:pt idx="0">
                  <c:v>431</c:v>
                </c:pt>
                <c:pt idx="1">
                  <c:v>141</c:v>
                </c:pt>
                <c:pt idx="2">
                  <c:v>91</c:v>
                </c:pt>
                <c:pt idx="3">
                  <c:v>90</c:v>
                </c:pt>
                <c:pt idx="4">
                  <c:v>79</c:v>
                </c:pt>
                <c:pt idx="5">
                  <c:v>72</c:v>
                </c:pt>
                <c:pt idx="6">
                  <c:v>58</c:v>
                </c:pt>
                <c:pt idx="7">
                  <c:v>57</c:v>
                </c:pt>
                <c:pt idx="8">
                  <c:v>39</c:v>
                </c:pt>
                <c:pt idx="9">
                  <c:v>27</c:v>
                </c:pt>
                <c:pt idx="10">
                  <c:v>26</c:v>
                </c:pt>
                <c:pt idx="11">
                  <c:v>23</c:v>
                </c:pt>
                <c:pt idx="12">
                  <c:v>19</c:v>
                </c:pt>
                <c:pt idx="13">
                  <c:v>18</c:v>
                </c:pt>
                <c:pt idx="14">
                  <c:v>18</c:v>
                </c:pt>
                <c:pt idx="15">
                  <c:v>17</c:v>
                </c:pt>
                <c:pt idx="16">
                  <c:v>14</c:v>
                </c:pt>
                <c:pt idx="17">
                  <c:v>14</c:v>
                </c:pt>
                <c:pt idx="18">
                  <c:v>14</c:v>
                </c:pt>
                <c:pt idx="19">
                  <c:v>13</c:v>
                </c:pt>
                <c:pt idx="20">
                  <c:v>13</c:v>
                </c:pt>
                <c:pt idx="21">
                  <c:v>12</c:v>
                </c:pt>
                <c:pt idx="22">
                  <c:v>11</c:v>
                </c:pt>
                <c:pt idx="23">
                  <c:v>11</c:v>
                </c:pt>
                <c:pt idx="24">
                  <c:v>11</c:v>
                </c:pt>
                <c:pt idx="25">
                  <c:v>11</c:v>
                </c:pt>
                <c:pt idx="26">
                  <c:v>11</c:v>
                </c:pt>
                <c:pt idx="27">
                  <c:v>11</c:v>
                </c:pt>
                <c:pt idx="28">
                  <c:v>10</c:v>
                </c:pt>
                <c:pt idx="29">
                  <c:v>8</c:v>
                </c:pt>
                <c:pt idx="30">
                  <c:v>7</c:v>
                </c:pt>
                <c:pt idx="31">
                  <c:v>7</c:v>
                </c:pt>
                <c:pt idx="32">
                  <c:v>7</c:v>
                </c:pt>
                <c:pt idx="33">
                  <c:v>5</c:v>
                </c:pt>
                <c:pt idx="34">
                  <c:v>4</c:v>
                </c:pt>
                <c:pt idx="35">
                  <c:v>3</c:v>
                </c:pt>
                <c:pt idx="36">
                  <c:v>3</c:v>
                </c:pt>
                <c:pt idx="37">
                  <c:v>2</c:v>
                </c:pt>
                <c:pt idx="38">
                  <c:v>2</c:v>
                </c:pt>
                <c:pt idx="39">
                  <c:v>2</c:v>
                </c:pt>
                <c:pt idx="40">
                  <c:v>1</c:v>
                </c:pt>
                <c:pt idx="41">
                  <c:v>1</c:v>
                </c:pt>
                <c:pt idx="42">
                  <c:v>1</c:v>
                </c:pt>
              </c:numCache>
            </c:numRef>
          </c:val>
          <c:extLst>
            <c:ext xmlns:c16="http://schemas.microsoft.com/office/drawing/2014/chart" uri="{C3380CC4-5D6E-409C-BE32-E72D297353CC}">
              <c16:uniqueId val="{00000000-80A2-48E9-AEA6-9AB4C79AF4F7}"/>
            </c:ext>
          </c:extLst>
        </c:ser>
        <c:dLbls>
          <c:showLegendKey val="0"/>
          <c:showVal val="0"/>
          <c:showCatName val="0"/>
          <c:showSerName val="0"/>
          <c:showPercent val="0"/>
          <c:showBubbleSize val="0"/>
        </c:dLbls>
        <c:gapWidth val="80"/>
        <c:overlap val="-27"/>
        <c:axId val="43052032"/>
        <c:axId val="42681472"/>
      </c:barChart>
      <c:catAx>
        <c:axId val="4305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42681472"/>
        <c:crosses val="autoZero"/>
        <c:auto val="1"/>
        <c:lblAlgn val="ctr"/>
        <c:lblOffset val="100"/>
        <c:noMultiLvlLbl val="0"/>
      </c:catAx>
      <c:valAx>
        <c:axId val="42681472"/>
        <c:scaling>
          <c:orientation val="minMax"/>
          <c:max val="199"/>
          <c:min val="0"/>
        </c:scaling>
        <c:delete val="0"/>
        <c:axPos val="l"/>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43052032"/>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54383039451451E-2"/>
          <c:y val="5.4361681277938972E-2"/>
          <c:w val="0.93291772674025808"/>
          <c:h val="0.80561952013985494"/>
        </c:manualLayout>
      </c:layout>
      <c:barChart>
        <c:barDir val="col"/>
        <c:grouping val="clustered"/>
        <c:varyColors val="0"/>
        <c:ser>
          <c:idx val="0"/>
          <c:order val="0"/>
          <c:tx>
            <c:strRef>
              <c:f>'大阪府内市町村 (2)'!$B$1</c:f>
              <c:strCache>
                <c:ptCount val="1"/>
                <c:pt idx="0">
                  <c:v>所属職員人数</c:v>
                </c:pt>
              </c:strCache>
            </c:strRef>
          </c:tx>
          <c:spPr>
            <a:solidFill>
              <a:srgbClr val="FF0000"/>
            </a:solidFill>
            <a:ln>
              <a:noFill/>
            </a:ln>
            <a:effectLst/>
          </c:spPr>
          <c:invertIfNegative val="0"/>
          <c:dPt>
            <c:idx val="0"/>
            <c:invertIfNegative val="0"/>
            <c:bubble3D val="0"/>
            <c:spPr>
              <a:solidFill>
                <a:srgbClr val="4F81BD">
                  <a:lumMod val="60000"/>
                  <a:lumOff val="40000"/>
                </a:srgbClr>
              </a:solidFill>
              <a:ln>
                <a:noFill/>
              </a:ln>
              <a:effectLst/>
            </c:spPr>
            <c:extLst>
              <c:ext xmlns:c16="http://schemas.microsoft.com/office/drawing/2014/chart" uri="{C3380CC4-5D6E-409C-BE32-E72D297353CC}">
                <c16:uniqueId val="{00000000-720D-48C3-B94D-02109CAE1B90}"/>
              </c:ext>
            </c:extLst>
          </c:dPt>
          <c:dPt>
            <c:idx val="1"/>
            <c:invertIfNegative val="0"/>
            <c:bubble3D val="0"/>
            <c:spPr>
              <a:solidFill>
                <a:srgbClr val="4F81BD">
                  <a:lumMod val="60000"/>
                  <a:lumOff val="40000"/>
                </a:srgbClr>
              </a:solidFill>
              <a:ln>
                <a:noFill/>
              </a:ln>
              <a:effectLst/>
            </c:spPr>
            <c:extLst>
              <c:ext xmlns:c16="http://schemas.microsoft.com/office/drawing/2014/chart" uri="{C3380CC4-5D6E-409C-BE32-E72D297353CC}">
                <c16:uniqueId val="{00000001-720D-48C3-B94D-02109CAE1B90}"/>
              </c:ext>
            </c:extLst>
          </c:dPt>
          <c:dPt>
            <c:idx val="2"/>
            <c:invertIfNegative val="0"/>
            <c:bubble3D val="0"/>
            <c:spPr>
              <a:solidFill>
                <a:srgbClr val="4F81BD">
                  <a:lumMod val="60000"/>
                  <a:lumOff val="40000"/>
                </a:srgbClr>
              </a:solidFill>
              <a:ln>
                <a:noFill/>
              </a:ln>
              <a:effectLst/>
            </c:spPr>
            <c:extLst>
              <c:ext xmlns:c16="http://schemas.microsoft.com/office/drawing/2014/chart" uri="{C3380CC4-5D6E-409C-BE32-E72D297353CC}">
                <c16:uniqueId val="{00000002-720D-48C3-B94D-02109CAE1B90}"/>
              </c:ext>
            </c:extLst>
          </c:dPt>
          <c:dPt>
            <c:idx val="3"/>
            <c:invertIfNegative val="0"/>
            <c:bubble3D val="0"/>
            <c:spPr>
              <a:solidFill>
                <a:srgbClr val="4F81BD">
                  <a:lumMod val="60000"/>
                  <a:lumOff val="40000"/>
                </a:srgbClr>
              </a:solidFill>
              <a:ln>
                <a:noFill/>
              </a:ln>
              <a:effectLst/>
            </c:spPr>
            <c:extLst>
              <c:ext xmlns:c16="http://schemas.microsoft.com/office/drawing/2014/chart" uri="{C3380CC4-5D6E-409C-BE32-E72D297353CC}">
                <c16:uniqueId val="{00000003-720D-48C3-B94D-02109CAE1B90}"/>
              </c:ext>
            </c:extLst>
          </c:dPt>
          <c:dPt>
            <c:idx val="4"/>
            <c:invertIfNegative val="0"/>
            <c:bubble3D val="0"/>
            <c:spPr>
              <a:solidFill>
                <a:srgbClr val="4F81BD">
                  <a:lumMod val="60000"/>
                  <a:lumOff val="40000"/>
                </a:srgbClr>
              </a:solidFill>
              <a:ln>
                <a:noFill/>
              </a:ln>
              <a:effectLst/>
            </c:spPr>
            <c:extLst>
              <c:ext xmlns:c16="http://schemas.microsoft.com/office/drawing/2014/chart" uri="{C3380CC4-5D6E-409C-BE32-E72D297353CC}">
                <c16:uniqueId val="{00000004-720D-48C3-B94D-02109CAE1B90}"/>
              </c:ext>
            </c:extLst>
          </c:dPt>
          <c:dPt>
            <c:idx val="5"/>
            <c:invertIfNegative val="0"/>
            <c:bubble3D val="0"/>
            <c:spPr>
              <a:solidFill>
                <a:srgbClr val="4F81BD">
                  <a:lumMod val="60000"/>
                  <a:lumOff val="40000"/>
                </a:srgbClr>
              </a:solidFill>
              <a:ln>
                <a:noFill/>
              </a:ln>
              <a:effectLst/>
            </c:spPr>
            <c:extLst>
              <c:ext xmlns:c16="http://schemas.microsoft.com/office/drawing/2014/chart" uri="{C3380CC4-5D6E-409C-BE32-E72D297353CC}">
                <c16:uniqueId val="{00000005-720D-48C3-B94D-02109CAE1B90}"/>
              </c:ext>
            </c:extLst>
          </c:dPt>
          <c:dPt>
            <c:idx val="6"/>
            <c:invertIfNegative val="0"/>
            <c:bubble3D val="0"/>
            <c:spPr>
              <a:solidFill>
                <a:srgbClr val="4F81BD">
                  <a:lumMod val="60000"/>
                  <a:lumOff val="40000"/>
                </a:srgbClr>
              </a:solidFill>
              <a:ln>
                <a:noFill/>
              </a:ln>
              <a:effectLst/>
            </c:spPr>
            <c:extLst>
              <c:ext xmlns:c16="http://schemas.microsoft.com/office/drawing/2014/chart" uri="{C3380CC4-5D6E-409C-BE32-E72D297353CC}">
                <c16:uniqueId val="{00000006-720D-48C3-B94D-02109CAE1B90}"/>
              </c:ext>
            </c:extLst>
          </c:dPt>
          <c:dPt>
            <c:idx val="7"/>
            <c:invertIfNegative val="0"/>
            <c:bubble3D val="0"/>
            <c:spPr>
              <a:solidFill>
                <a:srgbClr val="4F81BD">
                  <a:lumMod val="60000"/>
                  <a:lumOff val="40000"/>
                </a:srgbClr>
              </a:solidFill>
              <a:ln>
                <a:noFill/>
              </a:ln>
              <a:effectLst/>
            </c:spPr>
            <c:extLst>
              <c:ext xmlns:c16="http://schemas.microsoft.com/office/drawing/2014/chart" uri="{C3380CC4-5D6E-409C-BE32-E72D297353CC}">
                <c16:uniqueId val="{00000007-720D-48C3-B94D-02109CAE1B90}"/>
              </c:ext>
            </c:extLst>
          </c:dPt>
          <c:dPt>
            <c:idx val="8"/>
            <c:invertIfNegative val="0"/>
            <c:bubble3D val="0"/>
            <c:spPr>
              <a:solidFill>
                <a:srgbClr val="4F81BD">
                  <a:lumMod val="60000"/>
                  <a:lumOff val="40000"/>
                </a:srgbClr>
              </a:solidFill>
              <a:ln>
                <a:noFill/>
              </a:ln>
              <a:effectLst/>
            </c:spPr>
            <c:extLst>
              <c:ext xmlns:c16="http://schemas.microsoft.com/office/drawing/2014/chart" uri="{C3380CC4-5D6E-409C-BE32-E72D297353CC}">
                <c16:uniqueId val="{00000008-720D-48C3-B94D-02109CAE1B90}"/>
              </c:ext>
            </c:extLst>
          </c:dPt>
          <c:dPt>
            <c:idx val="9"/>
            <c:invertIfNegative val="0"/>
            <c:bubble3D val="0"/>
            <c:spPr>
              <a:solidFill>
                <a:srgbClr val="4F81BD">
                  <a:lumMod val="60000"/>
                  <a:lumOff val="40000"/>
                </a:srgbClr>
              </a:solidFill>
              <a:ln>
                <a:noFill/>
              </a:ln>
              <a:effectLst/>
            </c:spPr>
            <c:extLst>
              <c:ext xmlns:c16="http://schemas.microsoft.com/office/drawing/2014/chart" uri="{C3380CC4-5D6E-409C-BE32-E72D297353CC}">
                <c16:uniqueId val="{00000009-720D-48C3-B94D-02109CAE1B90}"/>
              </c:ext>
            </c:extLst>
          </c:dPt>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'大阪府内市町村 (2)'!$A$2:$A$44</c:f>
              <c:strCache>
                <c:ptCount val="43"/>
                <c:pt idx="0">
                  <c:v>大阪市</c:v>
                </c:pt>
                <c:pt idx="1">
                  <c:v>豊中市</c:v>
                </c:pt>
                <c:pt idx="2">
                  <c:v>堺市</c:v>
                </c:pt>
                <c:pt idx="3">
                  <c:v>高槻市</c:v>
                </c:pt>
                <c:pt idx="4">
                  <c:v>東大阪市</c:v>
                </c:pt>
                <c:pt idx="5">
                  <c:v>茨木市</c:v>
                </c:pt>
                <c:pt idx="6">
                  <c:v>吹田市</c:v>
                </c:pt>
                <c:pt idx="7">
                  <c:v>枚方市</c:v>
                </c:pt>
                <c:pt idx="8">
                  <c:v>岸和田市</c:v>
                </c:pt>
                <c:pt idx="9">
                  <c:v>寝屋川市</c:v>
                </c:pt>
                <c:pt idx="10">
                  <c:v>箕面市</c:v>
                </c:pt>
                <c:pt idx="11">
                  <c:v>八尾市</c:v>
                </c:pt>
                <c:pt idx="12">
                  <c:v>泉南市</c:v>
                </c:pt>
                <c:pt idx="13">
                  <c:v>羽曳野市</c:v>
                </c:pt>
                <c:pt idx="14">
                  <c:v>阪南市</c:v>
                </c:pt>
                <c:pt idx="15">
                  <c:v>柏原市</c:v>
                </c:pt>
                <c:pt idx="16">
                  <c:v>島本町</c:v>
                </c:pt>
                <c:pt idx="17">
                  <c:v>豊能町</c:v>
                </c:pt>
                <c:pt idx="18">
                  <c:v>熊取町</c:v>
                </c:pt>
                <c:pt idx="19">
                  <c:v>太子町</c:v>
                </c:pt>
                <c:pt idx="20">
                  <c:v>河南町</c:v>
                </c:pt>
                <c:pt idx="21">
                  <c:v>千早赤阪村</c:v>
                </c:pt>
                <c:pt idx="22">
                  <c:v>池田市</c:v>
                </c:pt>
                <c:pt idx="23">
                  <c:v>貝塚市</c:v>
                </c:pt>
                <c:pt idx="24">
                  <c:v>松原市</c:v>
                </c:pt>
                <c:pt idx="25">
                  <c:v>和泉市</c:v>
                </c:pt>
                <c:pt idx="26">
                  <c:v>門真市</c:v>
                </c:pt>
                <c:pt idx="27">
                  <c:v>忠岡町</c:v>
                </c:pt>
                <c:pt idx="28">
                  <c:v>富田林市</c:v>
                </c:pt>
                <c:pt idx="29">
                  <c:v>大東市</c:v>
                </c:pt>
                <c:pt idx="30">
                  <c:v>摂津市</c:v>
                </c:pt>
                <c:pt idx="31">
                  <c:v>能勢町</c:v>
                </c:pt>
                <c:pt idx="32">
                  <c:v>岬町</c:v>
                </c:pt>
                <c:pt idx="33">
                  <c:v>泉大津市</c:v>
                </c:pt>
                <c:pt idx="34">
                  <c:v>守口市</c:v>
                </c:pt>
                <c:pt idx="35">
                  <c:v>泉佐野市</c:v>
                </c:pt>
                <c:pt idx="36">
                  <c:v>河内長野市</c:v>
                </c:pt>
                <c:pt idx="37">
                  <c:v>高石市</c:v>
                </c:pt>
                <c:pt idx="38">
                  <c:v>交野市</c:v>
                </c:pt>
                <c:pt idx="39">
                  <c:v>田尻町</c:v>
                </c:pt>
                <c:pt idx="40">
                  <c:v>藤井寺市</c:v>
                </c:pt>
                <c:pt idx="41">
                  <c:v>大阪狭山市</c:v>
                </c:pt>
                <c:pt idx="42">
                  <c:v>四條畷市</c:v>
                </c:pt>
              </c:strCache>
            </c:strRef>
          </c:cat>
          <c:val>
            <c:numRef>
              <c:f>'大阪府内市町村 (2)'!$B$2:$B$44</c:f>
              <c:numCache>
                <c:formatCode>General</c:formatCode>
                <c:ptCount val="43"/>
                <c:pt idx="0">
                  <c:v>58</c:v>
                </c:pt>
                <c:pt idx="1">
                  <c:v>25</c:v>
                </c:pt>
                <c:pt idx="2">
                  <c:v>20</c:v>
                </c:pt>
                <c:pt idx="3">
                  <c:v>20</c:v>
                </c:pt>
                <c:pt idx="4">
                  <c:v>20</c:v>
                </c:pt>
                <c:pt idx="5">
                  <c:v>17</c:v>
                </c:pt>
                <c:pt idx="6">
                  <c:v>15</c:v>
                </c:pt>
                <c:pt idx="7">
                  <c:v>15</c:v>
                </c:pt>
                <c:pt idx="8">
                  <c:v>10</c:v>
                </c:pt>
                <c:pt idx="9">
                  <c:v>10</c:v>
                </c:pt>
                <c:pt idx="10">
                  <c:v>9</c:v>
                </c:pt>
                <c:pt idx="11">
                  <c:v>8</c:v>
                </c:pt>
                <c:pt idx="12">
                  <c:v>8</c:v>
                </c:pt>
                <c:pt idx="13">
                  <c:v>7</c:v>
                </c:pt>
                <c:pt idx="14">
                  <c:v>7</c:v>
                </c:pt>
                <c:pt idx="15">
                  <c:v>6</c:v>
                </c:pt>
                <c:pt idx="16">
                  <c:v>6</c:v>
                </c:pt>
                <c:pt idx="17">
                  <c:v>6</c:v>
                </c:pt>
                <c:pt idx="18">
                  <c:v>6</c:v>
                </c:pt>
                <c:pt idx="19">
                  <c:v>6</c:v>
                </c:pt>
                <c:pt idx="20">
                  <c:v>6</c:v>
                </c:pt>
                <c:pt idx="21">
                  <c:v>6</c:v>
                </c:pt>
                <c:pt idx="22">
                  <c:v>5</c:v>
                </c:pt>
                <c:pt idx="23">
                  <c:v>5</c:v>
                </c:pt>
                <c:pt idx="24">
                  <c:v>5</c:v>
                </c:pt>
                <c:pt idx="25">
                  <c:v>5</c:v>
                </c:pt>
                <c:pt idx="26">
                  <c:v>5</c:v>
                </c:pt>
                <c:pt idx="27">
                  <c:v>5</c:v>
                </c:pt>
                <c:pt idx="28">
                  <c:v>4</c:v>
                </c:pt>
                <c:pt idx="29">
                  <c:v>4</c:v>
                </c:pt>
                <c:pt idx="30">
                  <c:v>4</c:v>
                </c:pt>
                <c:pt idx="31">
                  <c:v>4</c:v>
                </c:pt>
                <c:pt idx="32">
                  <c:v>4</c:v>
                </c:pt>
                <c:pt idx="33">
                  <c:v>3</c:v>
                </c:pt>
                <c:pt idx="34">
                  <c:v>3</c:v>
                </c:pt>
                <c:pt idx="35">
                  <c:v>3</c:v>
                </c:pt>
                <c:pt idx="36">
                  <c:v>3</c:v>
                </c:pt>
                <c:pt idx="37">
                  <c:v>3</c:v>
                </c:pt>
                <c:pt idx="38">
                  <c:v>3</c:v>
                </c:pt>
                <c:pt idx="39">
                  <c:v>3</c:v>
                </c:pt>
                <c:pt idx="40">
                  <c:v>2</c:v>
                </c:pt>
                <c:pt idx="41">
                  <c:v>2</c:v>
                </c:pt>
                <c:pt idx="42">
                  <c:v>1</c:v>
                </c:pt>
              </c:numCache>
            </c:numRef>
          </c:val>
          <c:extLst>
            <c:ext xmlns:c16="http://schemas.microsoft.com/office/drawing/2014/chart" uri="{C3380CC4-5D6E-409C-BE32-E72D297353CC}">
              <c16:uniqueId val="{00000000-41F3-4DE0-9D38-77860234D9CD}"/>
            </c:ext>
          </c:extLst>
        </c:ser>
        <c:dLbls>
          <c:dLblPos val="outEnd"/>
          <c:showLegendKey val="0"/>
          <c:showVal val="1"/>
          <c:showCatName val="0"/>
          <c:showSerName val="0"/>
          <c:showPercent val="0"/>
          <c:showBubbleSize val="0"/>
        </c:dLbls>
        <c:gapWidth val="80"/>
        <c:overlap val="25"/>
        <c:axId val="43052544"/>
        <c:axId val="42685504"/>
      </c:barChart>
      <c:catAx>
        <c:axId val="43052544"/>
        <c:scaling>
          <c:orientation val="minMax"/>
        </c:scaling>
        <c:delete val="0"/>
        <c:axPos val="b"/>
        <c:numFmt formatCode="General" sourceLinked="1"/>
        <c:majorTickMark val="out"/>
        <c:minorTickMark val="none"/>
        <c:tickLblPos val="nextTo"/>
        <c:spPr>
          <a:noFill/>
          <a:ln w="15875" cap="flat" cmpd="sng" algn="ctr">
            <a:solidFill>
              <a:schemeClr val="tx1">
                <a:lumMod val="25000"/>
                <a:lumOff val="75000"/>
              </a:schemeClr>
            </a:solidFill>
            <a:round/>
          </a:ln>
          <a:effectLst/>
        </c:spPr>
        <c:txPr>
          <a:bodyPr rot="0" spcFirstLastPara="1" vertOverflow="ellipsis" vert="eaVert" wrap="square" anchor="ctr" anchorCtr="1"/>
          <a:lstStyle/>
          <a:p>
            <a:pPr>
              <a:defRPr sz="600" b="0" i="0" u="none" strike="noStrike" kern="1200" cap="none" spc="20" normalizeH="0" baseline="0">
                <a:solidFill>
                  <a:schemeClr val="tx1">
                    <a:lumMod val="65000"/>
                    <a:lumOff val="35000"/>
                  </a:schemeClr>
                </a:solidFill>
                <a:latin typeface="+mn-lt"/>
                <a:ea typeface="+mn-ea"/>
                <a:cs typeface="+mn-cs"/>
              </a:defRPr>
            </a:pPr>
            <a:endParaRPr lang="ja-JP"/>
          </a:p>
        </c:txPr>
        <c:crossAx val="42685504"/>
        <c:crosses val="autoZero"/>
        <c:auto val="1"/>
        <c:lblAlgn val="ctr"/>
        <c:lblOffset val="100"/>
        <c:noMultiLvlLbl val="0"/>
      </c:catAx>
      <c:valAx>
        <c:axId val="42685504"/>
        <c:scaling>
          <c:orientation val="minMax"/>
          <c:max val="39"/>
          <c:min val="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spc="20" baseline="0">
                <a:solidFill>
                  <a:schemeClr val="tx1">
                    <a:lumMod val="65000"/>
                    <a:lumOff val="35000"/>
                  </a:schemeClr>
                </a:solidFill>
                <a:latin typeface="+mn-lt"/>
                <a:ea typeface="+mn-ea"/>
                <a:cs typeface="+mn-cs"/>
              </a:defRPr>
            </a:pPr>
            <a:endParaRPr lang="ja-JP"/>
          </a:p>
        </c:txPr>
        <c:crossAx val="43052544"/>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700"/>
      </a:pPr>
      <a:endParaRPr lang="ja-JP"/>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89605806073227E-2"/>
          <c:y val="7.3069171975121958E-2"/>
          <c:w val="0.89175992719155239"/>
          <c:h val="0.65916604903950915"/>
        </c:manualLayout>
      </c:layout>
      <c:barChart>
        <c:barDir val="col"/>
        <c:grouping val="clustered"/>
        <c:varyColors val="0"/>
        <c:ser>
          <c:idx val="0"/>
          <c:order val="0"/>
          <c:tx>
            <c:strRef>
              <c:f>Sheet1!$B$1</c:f>
              <c:strCache>
                <c:ptCount val="1"/>
                <c:pt idx="0">
                  <c:v>系列 1</c:v>
                </c:pt>
              </c:strCache>
            </c:strRef>
          </c:tx>
          <c:spPr>
            <a:solidFill>
              <a:srgbClr val="FF0000"/>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0-68D6-4933-A942-9FAD33F78A0F}"/>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68D6-4933-A942-9FAD33F78A0F}"/>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2-68D6-4933-A942-9FAD33F78A0F}"/>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68D6-4933-A942-9FAD33F78A0F}"/>
              </c:ext>
            </c:extLst>
          </c:dPt>
          <c:dPt>
            <c:idx val="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4-68D6-4933-A942-9FAD33F78A0F}"/>
              </c:ext>
            </c:extLst>
          </c:dPt>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68D6-4933-A942-9FAD33F78A0F}"/>
              </c:ext>
            </c:extLst>
          </c:dPt>
          <c:dPt>
            <c:idx val="6"/>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6-68D6-4933-A942-9FAD33F78A0F}"/>
              </c:ext>
            </c:extLst>
          </c:dPt>
          <c:dPt>
            <c:idx val="7"/>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68D6-4933-A942-9FAD33F78A0F}"/>
              </c:ext>
            </c:extLst>
          </c:dPt>
          <c:dPt>
            <c:idx val="8"/>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8-68D6-4933-A942-9FAD33F78A0F}"/>
              </c:ext>
            </c:extLst>
          </c:dPt>
          <c:dPt>
            <c:idx val="9"/>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9-68D6-4933-A942-9FAD33F78A0F}"/>
              </c:ext>
            </c:extLst>
          </c:dPt>
          <c:dPt>
            <c:idx val="1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A-68D6-4933-A942-9FAD33F78A0F}"/>
              </c:ext>
            </c:extLst>
          </c:dPt>
          <c:dPt>
            <c:idx val="1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B-68D6-4933-A942-9FAD33F78A0F}"/>
              </c:ext>
            </c:extLst>
          </c:dPt>
          <c:dPt>
            <c:idx val="1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C-68D6-4933-A942-9FAD33F78A0F}"/>
              </c:ext>
            </c:extLst>
          </c:dPt>
          <c:dPt>
            <c:idx val="1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D-68D6-4933-A942-9FAD33F78A0F}"/>
              </c:ext>
            </c:extLst>
          </c:dPt>
          <c:dPt>
            <c:idx val="1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E-68D6-4933-A942-9FAD33F78A0F}"/>
              </c:ext>
            </c:extLst>
          </c:dPt>
          <c:dPt>
            <c:idx val="1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F-68D6-4933-A942-9FAD33F78A0F}"/>
              </c:ext>
            </c:extLst>
          </c:dPt>
          <c:dPt>
            <c:idx val="16"/>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0-68D6-4933-A942-9FAD33F78A0F}"/>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Sheet1!$A$2:$A$44</c:f>
              <c:strCache>
                <c:ptCount val="43"/>
                <c:pt idx="0">
                  <c:v>大阪市</c:v>
                </c:pt>
                <c:pt idx="1">
                  <c:v>堺市</c:v>
                </c:pt>
                <c:pt idx="2">
                  <c:v>東大阪市</c:v>
                </c:pt>
                <c:pt idx="3">
                  <c:v>高槻市</c:v>
                </c:pt>
                <c:pt idx="4">
                  <c:v>枚方市</c:v>
                </c:pt>
                <c:pt idx="5">
                  <c:v>吹田市</c:v>
                </c:pt>
                <c:pt idx="6">
                  <c:v>豊中市</c:v>
                </c:pt>
                <c:pt idx="7">
                  <c:v>八尾市</c:v>
                </c:pt>
                <c:pt idx="8">
                  <c:v>茨木市</c:v>
                </c:pt>
                <c:pt idx="9">
                  <c:v>寝屋川市</c:v>
                </c:pt>
                <c:pt idx="10">
                  <c:v>岸和田市</c:v>
                </c:pt>
                <c:pt idx="11">
                  <c:v>富田林市</c:v>
                </c:pt>
                <c:pt idx="12">
                  <c:v>和泉市</c:v>
                </c:pt>
                <c:pt idx="13">
                  <c:v>門真市</c:v>
                </c:pt>
                <c:pt idx="14">
                  <c:v>守口市</c:v>
                </c:pt>
                <c:pt idx="15">
                  <c:v>羽曳野市</c:v>
                </c:pt>
                <c:pt idx="16">
                  <c:v>河内長野市</c:v>
                </c:pt>
                <c:pt idx="17">
                  <c:v>松原市</c:v>
                </c:pt>
                <c:pt idx="18">
                  <c:v>大東市</c:v>
                </c:pt>
                <c:pt idx="19">
                  <c:v>箕面市</c:v>
                </c:pt>
                <c:pt idx="20">
                  <c:v>池田市</c:v>
                </c:pt>
                <c:pt idx="21">
                  <c:v>貝塚市</c:v>
                </c:pt>
                <c:pt idx="22">
                  <c:v>摂津市</c:v>
                </c:pt>
                <c:pt idx="23">
                  <c:v>交野市</c:v>
                </c:pt>
                <c:pt idx="24">
                  <c:v>泉大津市</c:v>
                </c:pt>
                <c:pt idx="25">
                  <c:v>藤井寺市</c:v>
                </c:pt>
                <c:pt idx="26">
                  <c:v>泉南市</c:v>
                </c:pt>
                <c:pt idx="27">
                  <c:v>柏原市</c:v>
                </c:pt>
                <c:pt idx="28">
                  <c:v>四條畷市</c:v>
                </c:pt>
                <c:pt idx="29">
                  <c:v>島本町</c:v>
                </c:pt>
                <c:pt idx="30">
                  <c:v>泉佐野市</c:v>
                </c:pt>
                <c:pt idx="31">
                  <c:v>大阪狭山市</c:v>
                </c:pt>
                <c:pt idx="32">
                  <c:v>阪南市</c:v>
                </c:pt>
                <c:pt idx="33">
                  <c:v>熊取町</c:v>
                </c:pt>
                <c:pt idx="34">
                  <c:v>太子町</c:v>
                </c:pt>
                <c:pt idx="35">
                  <c:v>河南町</c:v>
                </c:pt>
                <c:pt idx="36">
                  <c:v>高石市</c:v>
                </c:pt>
                <c:pt idx="37">
                  <c:v>豊能町</c:v>
                </c:pt>
                <c:pt idx="38">
                  <c:v>田尻町</c:v>
                </c:pt>
                <c:pt idx="39">
                  <c:v>岬町</c:v>
                </c:pt>
                <c:pt idx="40">
                  <c:v>能勢町</c:v>
                </c:pt>
                <c:pt idx="41">
                  <c:v>忠岡町</c:v>
                </c:pt>
                <c:pt idx="42">
                  <c:v>千早赤阪村</c:v>
                </c:pt>
              </c:strCache>
            </c:strRef>
          </c:cat>
          <c:val>
            <c:numRef>
              <c:f>Sheet1!$B$2:$B$44</c:f>
              <c:numCache>
                <c:formatCode>General</c:formatCode>
                <c:ptCount val="43"/>
                <c:pt idx="0">
                  <c:v>371</c:v>
                </c:pt>
                <c:pt idx="1">
                  <c:v>128</c:v>
                </c:pt>
                <c:pt idx="2">
                  <c:v>77</c:v>
                </c:pt>
                <c:pt idx="3">
                  <c:v>70</c:v>
                </c:pt>
                <c:pt idx="4">
                  <c:v>70</c:v>
                </c:pt>
                <c:pt idx="5">
                  <c:v>65</c:v>
                </c:pt>
                <c:pt idx="6">
                  <c:v>57</c:v>
                </c:pt>
                <c:pt idx="7">
                  <c:v>55</c:v>
                </c:pt>
                <c:pt idx="8">
                  <c:v>40</c:v>
                </c:pt>
                <c:pt idx="9">
                  <c:v>35</c:v>
                </c:pt>
                <c:pt idx="10">
                  <c:v>27</c:v>
                </c:pt>
                <c:pt idx="11">
                  <c:v>27</c:v>
                </c:pt>
                <c:pt idx="12">
                  <c:v>26</c:v>
                </c:pt>
                <c:pt idx="13">
                  <c:v>24</c:v>
                </c:pt>
                <c:pt idx="14">
                  <c:v>22</c:v>
                </c:pt>
                <c:pt idx="15">
                  <c:v>22</c:v>
                </c:pt>
                <c:pt idx="16">
                  <c:v>20</c:v>
                </c:pt>
                <c:pt idx="17">
                  <c:v>18</c:v>
                </c:pt>
                <c:pt idx="18">
                  <c:v>16</c:v>
                </c:pt>
                <c:pt idx="19">
                  <c:v>16</c:v>
                </c:pt>
                <c:pt idx="20">
                  <c:v>15</c:v>
                </c:pt>
                <c:pt idx="21">
                  <c:v>14</c:v>
                </c:pt>
                <c:pt idx="22">
                  <c:v>14</c:v>
                </c:pt>
                <c:pt idx="23">
                  <c:v>14</c:v>
                </c:pt>
                <c:pt idx="24">
                  <c:v>13</c:v>
                </c:pt>
                <c:pt idx="25">
                  <c:v>13</c:v>
                </c:pt>
                <c:pt idx="26">
                  <c:v>13</c:v>
                </c:pt>
                <c:pt idx="27">
                  <c:v>12</c:v>
                </c:pt>
                <c:pt idx="28">
                  <c:v>12</c:v>
                </c:pt>
                <c:pt idx="29">
                  <c:v>12</c:v>
                </c:pt>
                <c:pt idx="30">
                  <c:v>11</c:v>
                </c:pt>
                <c:pt idx="31">
                  <c:v>10</c:v>
                </c:pt>
                <c:pt idx="32">
                  <c:v>10</c:v>
                </c:pt>
                <c:pt idx="33">
                  <c:v>9</c:v>
                </c:pt>
                <c:pt idx="34">
                  <c:v>9</c:v>
                </c:pt>
                <c:pt idx="35">
                  <c:v>7</c:v>
                </c:pt>
                <c:pt idx="36">
                  <c:v>6</c:v>
                </c:pt>
                <c:pt idx="37">
                  <c:v>6</c:v>
                </c:pt>
                <c:pt idx="38">
                  <c:v>6</c:v>
                </c:pt>
                <c:pt idx="39">
                  <c:v>6</c:v>
                </c:pt>
                <c:pt idx="40">
                  <c:v>4</c:v>
                </c:pt>
                <c:pt idx="41">
                  <c:v>4</c:v>
                </c:pt>
                <c:pt idx="42">
                  <c:v>4</c:v>
                </c:pt>
              </c:numCache>
            </c:numRef>
          </c:val>
          <c:extLst>
            <c:ext xmlns:c16="http://schemas.microsoft.com/office/drawing/2014/chart" uri="{C3380CC4-5D6E-409C-BE32-E72D297353CC}">
              <c16:uniqueId val="{00000000-CDC7-40ED-B5D2-6B4A1EABC663}"/>
            </c:ext>
          </c:extLst>
        </c:ser>
        <c:dLbls>
          <c:showLegendKey val="0"/>
          <c:showVal val="0"/>
          <c:showCatName val="0"/>
          <c:showSerName val="0"/>
          <c:showPercent val="0"/>
          <c:showBubbleSize val="0"/>
        </c:dLbls>
        <c:gapWidth val="80"/>
        <c:overlap val="-27"/>
        <c:axId val="44314624"/>
        <c:axId val="43647552"/>
      </c:barChart>
      <c:catAx>
        <c:axId val="4431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43647552"/>
        <c:crosses val="autoZero"/>
        <c:auto val="1"/>
        <c:lblAlgn val="ctr"/>
        <c:lblOffset val="100"/>
        <c:noMultiLvlLbl val="0"/>
      </c:catAx>
      <c:valAx>
        <c:axId val="43647552"/>
        <c:scaling>
          <c:orientation val="minMax"/>
          <c:max val="199"/>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44314624"/>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84871" cy="501015"/>
          </a:xfrm>
          <a:prstGeom prst="rect">
            <a:avLst/>
          </a:prstGeom>
        </p:spPr>
        <p:txBody>
          <a:bodyPr vert="horz" lIns="92309" tIns="46154" rIns="92309" bIns="46154"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700" y="2"/>
            <a:ext cx="2984871" cy="501015"/>
          </a:xfrm>
          <a:prstGeom prst="rect">
            <a:avLst/>
          </a:prstGeom>
        </p:spPr>
        <p:txBody>
          <a:bodyPr vert="horz" lIns="92309" tIns="46154" rIns="92309" bIns="46154" rtlCol="0"/>
          <a:lstStyle>
            <a:lvl1pPr algn="r">
              <a:defRPr sz="1200"/>
            </a:lvl1pPr>
          </a:lstStyle>
          <a:p>
            <a:fld id="{85F4C28F-5C6E-4362-A41E-EDC3FEF22BC8}" type="datetimeFigureOut">
              <a:rPr kumimoji="1" lang="ja-JP" altLang="en-US" smtClean="0"/>
              <a:t>2020/1/27</a:t>
            </a:fld>
            <a:endParaRPr kumimoji="1" lang="ja-JP" altLang="en-US"/>
          </a:p>
        </p:txBody>
      </p:sp>
      <p:sp>
        <p:nvSpPr>
          <p:cNvPr id="4" name="スライド イメージ プレースホルダー 3"/>
          <p:cNvSpPr>
            <a:spLocks noGrp="1" noRot="1" noChangeAspect="1"/>
          </p:cNvSpPr>
          <p:nvPr>
            <p:ph type="sldImg" idx="2"/>
          </p:nvPr>
        </p:nvSpPr>
        <p:spPr>
          <a:xfrm>
            <a:off x="939800" y="752475"/>
            <a:ext cx="5008563" cy="3756025"/>
          </a:xfrm>
          <a:prstGeom prst="rect">
            <a:avLst/>
          </a:prstGeom>
          <a:noFill/>
          <a:ln w="12700">
            <a:solidFill>
              <a:prstClr val="black"/>
            </a:solidFill>
          </a:ln>
        </p:spPr>
        <p:txBody>
          <a:bodyPr vert="horz" lIns="92309" tIns="46154" rIns="92309" bIns="46154" rtlCol="0" anchor="ctr"/>
          <a:lstStyle/>
          <a:p>
            <a:endParaRPr lang="ja-JP" altLang="en-US"/>
          </a:p>
        </p:txBody>
      </p:sp>
      <p:sp>
        <p:nvSpPr>
          <p:cNvPr id="5" name="ノート プレースホルダー 4"/>
          <p:cNvSpPr>
            <a:spLocks noGrp="1"/>
          </p:cNvSpPr>
          <p:nvPr>
            <p:ph type="body" sz="quarter" idx="3"/>
          </p:nvPr>
        </p:nvSpPr>
        <p:spPr>
          <a:xfrm>
            <a:off x="688817" y="4759643"/>
            <a:ext cx="5510530" cy="4509135"/>
          </a:xfrm>
          <a:prstGeom prst="rect">
            <a:avLst/>
          </a:prstGeom>
        </p:spPr>
        <p:txBody>
          <a:bodyPr vert="horz" lIns="92309" tIns="46154" rIns="92309" bIns="4615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517547"/>
            <a:ext cx="2984871" cy="501015"/>
          </a:xfrm>
          <a:prstGeom prst="rect">
            <a:avLst/>
          </a:prstGeom>
        </p:spPr>
        <p:txBody>
          <a:bodyPr vert="horz" lIns="92309" tIns="46154" rIns="92309" bIns="4615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700" y="9517547"/>
            <a:ext cx="2984871" cy="501015"/>
          </a:xfrm>
          <a:prstGeom prst="rect">
            <a:avLst/>
          </a:prstGeom>
        </p:spPr>
        <p:txBody>
          <a:bodyPr vert="horz" lIns="92309" tIns="46154" rIns="92309" bIns="46154" rtlCol="0" anchor="b"/>
          <a:lstStyle>
            <a:lvl1pPr algn="r">
              <a:defRPr sz="1200"/>
            </a:lvl1pPr>
          </a:lstStyle>
          <a:p>
            <a:fld id="{BE57A2D7-8056-4A4C-96A2-A5FCCB9530AE}" type="slidenum">
              <a:rPr kumimoji="1" lang="ja-JP" altLang="en-US" smtClean="0"/>
              <a:t>‹#›</a:t>
            </a:fld>
            <a:endParaRPr kumimoji="1" lang="ja-JP" altLang="en-US"/>
          </a:p>
        </p:txBody>
      </p:sp>
    </p:spTree>
    <p:extLst>
      <p:ext uri="{BB962C8B-B14F-4D97-AF65-F5344CB8AC3E}">
        <p14:creationId xmlns:p14="http://schemas.microsoft.com/office/powerpoint/2010/main" val="4816814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E57A2D7-8056-4A4C-96A2-A5FCCB9530AE}" type="slidenum">
              <a:rPr kumimoji="1" lang="ja-JP" altLang="en-US" smtClean="0"/>
              <a:t>6</a:t>
            </a:fld>
            <a:endParaRPr kumimoji="1" lang="ja-JP" altLang="en-US"/>
          </a:p>
        </p:txBody>
      </p:sp>
    </p:spTree>
    <p:extLst>
      <p:ext uri="{BB962C8B-B14F-4D97-AF65-F5344CB8AC3E}">
        <p14:creationId xmlns:p14="http://schemas.microsoft.com/office/powerpoint/2010/main" val="200271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E57A2D7-8056-4A4C-96A2-A5FCCB9530AE}" type="slidenum">
              <a:rPr kumimoji="1" lang="ja-JP" altLang="en-US" smtClean="0"/>
              <a:t>7</a:t>
            </a:fld>
            <a:endParaRPr kumimoji="1" lang="ja-JP" altLang="en-US"/>
          </a:p>
        </p:txBody>
      </p:sp>
    </p:spTree>
    <p:extLst>
      <p:ext uri="{BB962C8B-B14F-4D97-AF65-F5344CB8AC3E}">
        <p14:creationId xmlns:p14="http://schemas.microsoft.com/office/powerpoint/2010/main" val="330196210"/>
      </p:ext>
    </p:extLst>
  </p:cSld>
  <p:clrMapOvr>
    <a:masterClrMapping/>
  </p:clrMapOvr>
</p:notes>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8D78839-AF03-43C3-B3A4-D9E3C4A98CCF}" type="datetime1">
              <a:rPr kumimoji="1" lang="ja-JP" altLang="en-US" smtClean="0"/>
              <a:t>2020/1/27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693F72-17B0-4DA8-B0BC-535585BE8373}" type="slidenum">
              <a:rPr kumimoji="1" lang="ja-JP" altLang="en-US" smtClean="0"/>
              <a:t>‹#›</a:t>
            </a:fld>
            <a:endParaRPr kumimoji="1" lang="ja-JP" altLang="en-US"/>
          </a:p>
        </p:txBody>
      </p:sp>
    </p:spTree>
    <p:extLst>
      <p:ext uri="{BB962C8B-B14F-4D97-AF65-F5344CB8AC3E}">
        <p14:creationId xmlns:p14="http://schemas.microsoft.com/office/powerpoint/2010/main" val="365637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F686CC-58EC-410F-BDEE-4DF5DFC5D0E9}" type="datetime1">
              <a:rPr kumimoji="1" lang="ja-JP" altLang="en-US" smtClean="0"/>
              <a:t>2020/1/27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693F72-17B0-4DA8-B0BC-535585BE8373}" type="slidenum">
              <a:rPr kumimoji="1" lang="ja-JP" altLang="en-US" smtClean="0"/>
              <a:t>‹#›</a:t>
            </a:fld>
            <a:endParaRPr kumimoji="1" lang="ja-JP" altLang="en-US"/>
          </a:p>
        </p:txBody>
      </p:sp>
    </p:spTree>
    <p:extLst>
      <p:ext uri="{BB962C8B-B14F-4D97-AF65-F5344CB8AC3E}">
        <p14:creationId xmlns:p14="http://schemas.microsoft.com/office/powerpoint/2010/main" val="2280550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D38A155-1BF4-4B16-AF8C-C63BAA4F8AAB}" type="datetime1">
              <a:rPr kumimoji="1" lang="ja-JP" altLang="en-US" smtClean="0"/>
              <a:t>2020/1/27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693F72-17B0-4DA8-B0BC-535585BE8373}" type="slidenum">
              <a:rPr kumimoji="1" lang="ja-JP" altLang="en-US" smtClean="0"/>
              <a:t>‹#›</a:t>
            </a:fld>
            <a:endParaRPr kumimoji="1" lang="ja-JP" altLang="en-US"/>
          </a:p>
        </p:txBody>
      </p:sp>
    </p:spTree>
    <p:extLst>
      <p:ext uri="{BB962C8B-B14F-4D97-AF65-F5344CB8AC3E}">
        <p14:creationId xmlns:p14="http://schemas.microsoft.com/office/powerpoint/2010/main" val="352071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08521B8-D38B-44B9-8F90-F4F71BEC3843}" type="datetime1">
              <a:rPr kumimoji="1" lang="ja-JP" altLang="en-US" smtClean="0"/>
              <a:t>2020/1/27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693F72-17B0-4DA8-B0BC-535585BE8373}" type="slidenum">
              <a:rPr kumimoji="1" lang="ja-JP" altLang="en-US" smtClean="0"/>
              <a:t>‹#›</a:t>
            </a:fld>
            <a:endParaRPr kumimoji="1" lang="ja-JP" altLang="en-US"/>
          </a:p>
        </p:txBody>
      </p:sp>
    </p:spTree>
    <p:extLst>
      <p:ext uri="{BB962C8B-B14F-4D97-AF65-F5344CB8AC3E}">
        <p14:creationId xmlns:p14="http://schemas.microsoft.com/office/powerpoint/2010/main" val="3661985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B60814D-D0BD-412C-8A42-4B4BE7EE4963}" type="datetime1">
              <a:rPr kumimoji="1" lang="ja-JP" altLang="en-US" smtClean="0"/>
              <a:t>2020/1/27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693F72-17B0-4DA8-B0BC-535585BE8373}" type="slidenum">
              <a:rPr kumimoji="1" lang="ja-JP" altLang="en-US" smtClean="0"/>
              <a:t>‹#›</a:t>
            </a:fld>
            <a:endParaRPr kumimoji="1" lang="ja-JP" altLang="en-US"/>
          </a:p>
        </p:txBody>
      </p:sp>
    </p:spTree>
    <p:extLst>
      <p:ext uri="{BB962C8B-B14F-4D97-AF65-F5344CB8AC3E}">
        <p14:creationId xmlns:p14="http://schemas.microsoft.com/office/powerpoint/2010/main" val="745872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1CB6B85-5548-4ABD-A34A-A1520DC42CEA}" type="datetime1">
              <a:rPr kumimoji="1" lang="ja-JP" altLang="en-US" smtClean="0"/>
              <a:t>2020/1/27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693F72-17B0-4DA8-B0BC-535585BE8373}" type="slidenum">
              <a:rPr kumimoji="1" lang="ja-JP" altLang="en-US" smtClean="0"/>
              <a:t>‹#›</a:t>
            </a:fld>
            <a:endParaRPr kumimoji="1" lang="ja-JP" altLang="en-US"/>
          </a:p>
        </p:txBody>
      </p:sp>
    </p:spTree>
    <p:extLst>
      <p:ext uri="{BB962C8B-B14F-4D97-AF65-F5344CB8AC3E}">
        <p14:creationId xmlns:p14="http://schemas.microsoft.com/office/powerpoint/2010/main" val="29498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3AEAE54-3313-418C-B103-966026E78A65}" type="datetime1">
              <a:rPr kumimoji="1" lang="ja-JP" altLang="en-US" smtClean="0"/>
              <a:t>2020/1/27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6693F72-17B0-4DA8-B0BC-535585BE8373}" type="slidenum">
              <a:rPr kumimoji="1" lang="ja-JP" altLang="en-US" smtClean="0"/>
              <a:t>‹#›</a:t>
            </a:fld>
            <a:endParaRPr kumimoji="1" lang="ja-JP" altLang="en-US"/>
          </a:p>
        </p:txBody>
      </p:sp>
    </p:spTree>
    <p:extLst>
      <p:ext uri="{BB962C8B-B14F-4D97-AF65-F5344CB8AC3E}">
        <p14:creationId xmlns:p14="http://schemas.microsoft.com/office/powerpoint/2010/main" val="4203068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325579B-2902-41C7-B8FC-4002BC4E44E5}" type="datetime1">
              <a:rPr kumimoji="1" lang="ja-JP" altLang="en-US" smtClean="0"/>
              <a:t>2020/1/27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6693F72-17B0-4DA8-B0BC-535585BE8373}" type="slidenum">
              <a:rPr kumimoji="1" lang="ja-JP" altLang="en-US" smtClean="0"/>
              <a:t>‹#›</a:t>
            </a:fld>
            <a:endParaRPr kumimoji="1" lang="ja-JP" altLang="en-US"/>
          </a:p>
        </p:txBody>
      </p:sp>
    </p:spTree>
    <p:extLst>
      <p:ext uri="{BB962C8B-B14F-4D97-AF65-F5344CB8AC3E}">
        <p14:creationId xmlns:p14="http://schemas.microsoft.com/office/powerpoint/2010/main" val="678770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A8B65C3-F7E7-4541-9FB0-D33F63AE3C85}" type="datetime1">
              <a:rPr kumimoji="1" lang="ja-JP" altLang="en-US" smtClean="0"/>
              <a:t>2020/1/27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6693F72-17B0-4DA8-B0BC-535585BE8373}" type="slidenum">
              <a:rPr kumimoji="1" lang="ja-JP" altLang="en-US" smtClean="0"/>
              <a:t>‹#›</a:t>
            </a:fld>
            <a:endParaRPr kumimoji="1" lang="ja-JP" altLang="en-US"/>
          </a:p>
        </p:txBody>
      </p:sp>
    </p:spTree>
    <p:extLst>
      <p:ext uri="{BB962C8B-B14F-4D97-AF65-F5344CB8AC3E}">
        <p14:creationId xmlns:p14="http://schemas.microsoft.com/office/powerpoint/2010/main" val="158666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B36E8C7-EE74-49E1-BA99-0897B44F8108}" type="datetime1">
              <a:rPr kumimoji="1" lang="ja-JP" altLang="en-US" smtClean="0"/>
              <a:t>2020/1/27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693F72-17B0-4DA8-B0BC-535585BE8373}" type="slidenum">
              <a:rPr kumimoji="1" lang="ja-JP" altLang="en-US" smtClean="0"/>
              <a:t>‹#›</a:t>
            </a:fld>
            <a:endParaRPr kumimoji="1" lang="ja-JP" altLang="en-US"/>
          </a:p>
        </p:txBody>
      </p:sp>
    </p:spTree>
    <p:extLst>
      <p:ext uri="{BB962C8B-B14F-4D97-AF65-F5344CB8AC3E}">
        <p14:creationId xmlns:p14="http://schemas.microsoft.com/office/powerpoint/2010/main" val="329171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4F8528-CD5A-4ED2-A7AA-BE88A87C2F82}" type="datetime1">
              <a:rPr kumimoji="1" lang="ja-JP" altLang="en-US" smtClean="0"/>
              <a:t>2020/1/27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693F72-17B0-4DA8-B0BC-535585BE8373}" type="slidenum">
              <a:rPr kumimoji="1" lang="ja-JP" altLang="en-US" smtClean="0"/>
              <a:t>‹#›</a:t>
            </a:fld>
            <a:endParaRPr kumimoji="1" lang="ja-JP" altLang="en-US"/>
          </a:p>
        </p:txBody>
      </p:sp>
    </p:spTree>
    <p:extLst>
      <p:ext uri="{BB962C8B-B14F-4D97-AF65-F5344CB8AC3E}">
        <p14:creationId xmlns:p14="http://schemas.microsoft.com/office/powerpoint/2010/main" val="1413142450"/>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theme/theme1.xml" Type="http://schemas.openxmlformats.org/officeDocument/2006/relationships/theme"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FF9DC-65E0-4FD9-B8DE-1B590B54C46A}" type="datetime1">
              <a:rPr kumimoji="1" lang="ja-JP" altLang="en-US" smtClean="0"/>
              <a:t>2020/1/27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93F72-17B0-4DA8-B0BC-535585BE8373}" type="slidenum">
              <a:rPr kumimoji="1" lang="ja-JP" altLang="en-US" smtClean="0"/>
              <a:t>‹#›</a:t>
            </a:fld>
            <a:endParaRPr kumimoji="1" lang="ja-JP" altLang="en-US"/>
          </a:p>
        </p:txBody>
      </p:sp>
    </p:spTree>
    <p:extLst>
      <p:ext uri="{BB962C8B-B14F-4D97-AF65-F5344CB8AC3E}">
        <p14:creationId xmlns:p14="http://schemas.microsoft.com/office/powerpoint/2010/main" val="1703275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slideLayouts/slideLayout1.xml" Type="http://schemas.openxmlformats.org/officeDocument/2006/relationships/slideLayout" Id="rId1"></Relationship></Relationships>
</file>

<file path=ppt/slides/_rels/slide2.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3.xml.rels><?xml version="1.0" encoding="UTF-8" ?><Relationships xmlns="http://schemas.openxmlformats.org/package/2006/relationships"><Relationship Target="../charts/chart1.xml" Type="http://schemas.openxmlformats.org/officeDocument/2006/relationships/chart" Id="rId2"></Relationship><Relationship Target="../slideLayouts/slideLayout2.xml" Type="http://schemas.openxmlformats.org/officeDocument/2006/relationships/slideLayout" Id="rId1"></Relationship></Relationships>
</file>

<file path=ppt/slides/_rels/slide4.xml.rels><?xml version="1.0" encoding="UTF-8" ?><Relationships xmlns="http://schemas.openxmlformats.org/package/2006/relationships"><Relationship Target="../charts/chart3.xml" Type="http://schemas.openxmlformats.org/officeDocument/2006/relationships/chart" Id="rId3"></Relationship><Relationship Target="../charts/chart2.xml" Type="http://schemas.openxmlformats.org/officeDocument/2006/relationships/chart" Id="rId2"></Relationship><Relationship Target="../slideLayouts/slideLayout2.xml" Type="http://schemas.openxmlformats.org/officeDocument/2006/relationships/slideLayout" Id="rId1"></Relationship><Relationship Target="../charts/chart5.xml" Type="http://schemas.openxmlformats.org/officeDocument/2006/relationships/chart" Id="rId5"></Relationship><Relationship Target="../charts/chart4.xml" Type="http://schemas.openxmlformats.org/officeDocument/2006/relationships/chart" Id="rId4"></Relationship></Relationships>
</file>

<file path=ppt/slides/_rels/slide5.xml.rels><?xml version="1.0" encoding="UTF-8" ?><Relationships xmlns="http://schemas.openxmlformats.org/package/2006/relationships"><Relationship Target="../media/image2.emf" Type="http://schemas.openxmlformats.org/officeDocument/2006/relationships/image" Id="rId3"></Relationship><Relationship Target="../media/image1.png" Type="http://schemas.openxmlformats.org/officeDocument/2006/relationships/image" Id="rId2"></Relationship><Relationship Target="../slideLayouts/slideLayout2.xml" Type="http://schemas.openxmlformats.org/officeDocument/2006/relationships/slideLayout" Id="rId1"></Relationship></Relationships>
</file>

<file path=ppt/slides/_rels/slide6.xml.rels><?xml version="1.0" encoding="UTF-8" ?><Relationships xmlns="http://schemas.openxmlformats.org/package/2006/relationships"><Relationship Target="../notesSlides/notesSlide1.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7.xml.rels><?xml version="1.0" encoding="UTF-8" ?><Relationships xmlns="http://schemas.openxmlformats.org/package/2006/relationships"><Relationship Target="../notesSlides/notesSlide2.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8.xml.rels><?xml version="1.0" encoding="UTF-8" ?><Relationships xmlns="http://schemas.openxmlformats.org/package/2006/relationships"><Relationship Target="../charts/chart7.xml" Type="http://schemas.openxmlformats.org/officeDocument/2006/relationships/chart" Id="rId3"></Relationship><Relationship Target="../charts/chart6.xml" Type="http://schemas.openxmlformats.org/officeDocument/2006/relationships/chart" Id="rId2"></Relationship><Relationship Target="../slideLayouts/slideLayout2.xml" Type="http://schemas.openxmlformats.org/officeDocument/2006/relationships/slideLayout" Id="rId1"></Relationship><Relationship Target="../charts/chart8.xml" Type="http://schemas.openxmlformats.org/officeDocument/2006/relationships/chart" Id="rId4"></Relationship></Relationships>
</file>

<file path=ppt/slides/_rels/slide9.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6693F72-17B0-4DA8-B0BC-535585BE8373}" type="slidenum">
              <a:rPr kumimoji="1" lang="ja-JP" altLang="en-US" smtClean="0"/>
              <a:t>1</a:t>
            </a:fld>
            <a:endParaRPr kumimoji="1" lang="ja-JP" altLang="en-US"/>
          </a:p>
        </p:txBody>
      </p:sp>
      <p:sp>
        <p:nvSpPr>
          <p:cNvPr id="5" name="テキスト ボックス 4"/>
          <p:cNvSpPr txBox="1"/>
          <p:nvPr/>
        </p:nvSpPr>
        <p:spPr>
          <a:xfrm>
            <a:off x="1881690" y="1164585"/>
            <a:ext cx="5246949"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副首都機能の充実に向けた今後の課題</a:t>
            </a:r>
            <a:endParaRPr kumimoji="1" lang="ja-JP" altLang="en-US" sz="2400"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1499164" y="1596633"/>
            <a:ext cx="6012000" cy="0"/>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C6395FA3-0466-4AB1-8ACD-12EFA83CBC99}"/>
              </a:ext>
            </a:extLst>
          </p:cNvPr>
          <p:cNvSpPr txBox="1"/>
          <p:nvPr/>
        </p:nvSpPr>
        <p:spPr>
          <a:xfrm>
            <a:off x="6663514" y="44624"/>
            <a:ext cx="2372982" cy="523220"/>
          </a:xfrm>
          <a:prstGeom prst="rect">
            <a:avLst/>
          </a:prstGeom>
          <a:noFill/>
        </p:spPr>
        <p:txBody>
          <a:bodyPr wrap="square" rtlCol="0">
            <a:spAutoFit/>
          </a:bodyPr>
          <a:lstStyle/>
          <a:p>
            <a:r>
              <a:rPr kumimoji="1" lang="en-US" altLang="ja-JP" sz="1400" dirty="0" smtClean="0"/>
              <a:t>2020.1.22</a:t>
            </a:r>
            <a:endParaRPr kumimoji="1" lang="en-US" altLang="ja-JP" sz="1400" dirty="0"/>
          </a:p>
          <a:p>
            <a:r>
              <a:rPr lang="ja-JP" altLang="en-US" sz="1400" dirty="0" smtClean="0"/>
              <a:t>第</a:t>
            </a:r>
            <a:r>
              <a:rPr lang="en-US" altLang="ja-JP" sz="1400" dirty="0" smtClean="0"/>
              <a:t>20</a:t>
            </a:r>
            <a:r>
              <a:rPr lang="ja-JP" altLang="en-US" sz="1400" dirty="0" smtClean="0"/>
              <a:t>回副首都推進本部会議</a:t>
            </a:r>
            <a:endParaRPr kumimoji="1" lang="ja-JP" altLang="en-US" sz="1400" dirty="0"/>
          </a:p>
        </p:txBody>
      </p:sp>
      <p:sp>
        <p:nvSpPr>
          <p:cNvPr id="2" name="テキスト ボックス 1"/>
          <p:cNvSpPr txBox="1"/>
          <p:nvPr/>
        </p:nvSpPr>
        <p:spPr>
          <a:xfrm>
            <a:off x="477889" y="2058298"/>
            <a:ext cx="8208911" cy="4303871"/>
          </a:xfrm>
          <a:prstGeom prst="rect">
            <a:avLst/>
          </a:prstGeom>
          <a:noFill/>
        </p:spPr>
        <p:txBody>
          <a:bodyPr wrap="square" rtlCol="0">
            <a:spAutoFit/>
          </a:bodyPr>
          <a:lstStyle/>
          <a:p>
            <a:pPr marL="285750" indent="-285750">
              <a:lnSpc>
                <a:spcPts val="2200"/>
              </a:lnSpc>
              <a:buFont typeface="Wingdings" panose="05000000000000000000" pitchFamily="2" charset="2"/>
              <a:buChar char="l"/>
            </a:pPr>
            <a:r>
              <a:rPr kumimoji="1" lang="en-US" altLang="ja-JP" sz="1600" dirty="0"/>
              <a:t>2008</a:t>
            </a:r>
            <a:r>
              <a:rPr kumimoji="1" lang="ja-JP" altLang="en-US" sz="1600" dirty="0"/>
              <a:t>年以来の府市の改革で、債務処理と、交通・都市基盤整備のキャッチアップがかなり進んだ（なにわ筋線</a:t>
            </a:r>
            <a:r>
              <a:rPr kumimoji="1" lang="ja-JP" altLang="en-US" sz="1600"/>
              <a:t>、モノレール延伸等。水道、下水道。地下鉄民営化。規制</a:t>
            </a:r>
            <a:r>
              <a:rPr kumimoji="1" lang="ja-JP" altLang="en-US" sz="1600" dirty="0"/>
              <a:t>緩和等）</a:t>
            </a:r>
            <a:endParaRPr kumimoji="1" lang="en-US" altLang="ja-JP" sz="1600" dirty="0"/>
          </a:p>
          <a:p>
            <a:pPr>
              <a:lnSpc>
                <a:spcPts val="2200"/>
              </a:lnSpc>
            </a:pPr>
            <a:endParaRPr lang="en-US" altLang="ja-JP" sz="1600" dirty="0"/>
          </a:p>
          <a:p>
            <a:pPr marL="285750" indent="-285750">
              <a:lnSpc>
                <a:spcPts val="2200"/>
              </a:lnSpc>
              <a:buFont typeface="Wingdings" panose="05000000000000000000" pitchFamily="2" charset="2"/>
              <a:buChar char="l"/>
            </a:pPr>
            <a:r>
              <a:rPr kumimoji="1" lang="ja-JP" altLang="en-US" sz="1600" dirty="0"/>
              <a:t>基礎的な都市基盤</a:t>
            </a:r>
            <a:r>
              <a:rPr kumimoji="1" lang="en-US" altLang="ja-JP" sz="1600" dirty="0"/>
              <a:t>/</a:t>
            </a:r>
            <a:r>
              <a:rPr kumimoji="1" lang="ja-JP" altLang="en-US" sz="1600" dirty="0"/>
              <a:t>インフラについては「廃棄物問題」が残された課題と思われる</a:t>
            </a:r>
            <a:endParaRPr kumimoji="1" lang="en-US" altLang="ja-JP" sz="1600" dirty="0"/>
          </a:p>
          <a:p>
            <a:pPr>
              <a:lnSpc>
                <a:spcPts val="2200"/>
              </a:lnSpc>
            </a:pPr>
            <a:r>
              <a:rPr lang="ja-JP" altLang="en-US" sz="1600" dirty="0"/>
              <a:t>　　－　いかにしてリサイクル率の向上と、ごみ排出量の削減を啓蒙するか？</a:t>
            </a:r>
            <a:endParaRPr lang="en-US" altLang="ja-JP" sz="1600" dirty="0"/>
          </a:p>
          <a:p>
            <a:pPr>
              <a:lnSpc>
                <a:spcPts val="2200"/>
              </a:lnSpc>
            </a:pPr>
            <a:r>
              <a:rPr kumimoji="1" lang="ja-JP" altLang="en-US" sz="1600" dirty="0"/>
              <a:t>　　－　市町村の老朽化した小規模焼却炉の統廃合と更新（民間活用も）</a:t>
            </a:r>
            <a:endParaRPr kumimoji="1" lang="en-US" altLang="ja-JP" sz="1600" dirty="0"/>
          </a:p>
          <a:p>
            <a:pPr>
              <a:lnSpc>
                <a:spcPts val="2200"/>
              </a:lnSpc>
            </a:pPr>
            <a:endParaRPr lang="en-US" altLang="ja-JP" sz="1600" dirty="0"/>
          </a:p>
          <a:p>
            <a:pPr marL="285750" indent="-285750">
              <a:lnSpc>
                <a:spcPts val="2200"/>
              </a:lnSpc>
              <a:buFont typeface="Wingdings" panose="05000000000000000000" pitchFamily="2" charset="2"/>
              <a:buChar char="l"/>
            </a:pPr>
            <a:r>
              <a:rPr kumimoji="1" lang="ja-JP" altLang="en-US" sz="1600" dirty="0"/>
              <a:t>大都市としての競争力強化の視点からボトルネックになる課題は、「専門プロ人材の不足」</a:t>
            </a:r>
            <a:endParaRPr kumimoji="1" lang="en-US" altLang="ja-JP" sz="1600" dirty="0"/>
          </a:p>
          <a:p>
            <a:pPr>
              <a:lnSpc>
                <a:spcPts val="2200"/>
              </a:lnSpc>
            </a:pPr>
            <a:r>
              <a:rPr lang="ja-JP" altLang="en-US" sz="1600" dirty="0"/>
              <a:t>　　－　官民問わず、</a:t>
            </a:r>
            <a:r>
              <a:rPr lang="en-US" altLang="ja-JP" sz="1600" dirty="0"/>
              <a:t>ICT</a:t>
            </a:r>
            <a:r>
              <a:rPr lang="ja-JP" altLang="en-US" sz="1600" dirty="0"/>
              <a:t>、データ、福祉・介護等の専門プロ人材が不足</a:t>
            </a:r>
            <a:endParaRPr lang="en-US" altLang="ja-JP" sz="1600" dirty="0"/>
          </a:p>
          <a:p>
            <a:pPr>
              <a:lnSpc>
                <a:spcPts val="2200"/>
              </a:lnSpc>
            </a:pPr>
            <a:r>
              <a:rPr kumimoji="1" lang="ja-JP" altLang="en-US" sz="1600" dirty="0"/>
              <a:t>　　－　特に、中小市町村の専門職人材の不足が深刻</a:t>
            </a:r>
            <a:endParaRPr kumimoji="1" lang="en-US" altLang="ja-JP" sz="1600" dirty="0"/>
          </a:p>
          <a:p>
            <a:pPr>
              <a:lnSpc>
                <a:spcPts val="2200"/>
              </a:lnSpc>
            </a:pPr>
            <a:endParaRPr lang="en-US" altLang="ja-JP" sz="1600" dirty="0"/>
          </a:p>
          <a:p>
            <a:pPr marL="285750" indent="-285750">
              <a:lnSpc>
                <a:spcPts val="2200"/>
              </a:lnSpc>
              <a:buFont typeface="Wingdings" panose="05000000000000000000" pitchFamily="2" charset="2"/>
              <a:buChar char="l"/>
            </a:pPr>
            <a:r>
              <a:rPr lang="ja-JP" altLang="en-US" sz="1600" dirty="0"/>
              <a:t>オール大阪のレベルアップと副首都機能の充実に向け、府市は中小市町村の専門プロ人材の確保と育成の支援体制を構築すべきである</a:t>
            </a:r>
            <a:endParaRPr lang="en-US" altLang="ja-JP" sz="1600" dirty="0"/>
          </a:p>
          <a:p>
            <a:pPr>
              <a:lnSpc>
                <a:spcPts val="2200"/>
              </a:lnSpc>
            </a:pPr>
            <a:r>
              <a:rPr lang="ja-JP" altLang="en-US" sz="1600" dirty="0"/>
              <a:t>　　－　特に、水道、下水道、</a:t>
            </a:r>
            <a:r>
              <a:rPr lang="en-US" altLang="ja-JP" sz="1600" dirty="0"/>
              <a:t>ICT</a:t>
            </a:r>
            <a:r>
              <a:rPr lang="ja-JP" altLang="en-US" sz="1600" dirty="0"/>
              <a:t>、保健師等の専門プロ人材</a:t>
            </a:r>
            <a:endParaRPr lang="en-US" altLang="ja-JP" sz="1600" dirty="0"/>
          </a:p>
          <a:p>
            <a:pPr>
              <a:lnSpc>
                <a:spcPts val="2200"/>
              </a:lnSpc>
            </a:pPr>
            <a:r>
              <a:rPr lang="ja-JP" altLang="en-US" sz="1600" dirty="0"/>
              <a:t>　　－　府市で中小市町村の人材不足を「見える化」し、支援する仕組みを構築できないか</a:t>
            </a:r>
            <a:endParaRPr lang="en-US" altLang="ja-JP" sz="1600" dirty="0"/>
          </a:p>
        </p:txBody>
      </p:sp>
      <p:sp>
        <p:nvSpPr>
          <p:cNvPr id="7" name="Rectangle 2"/>
          <p:cNvSpPr>
            <a:spLocks noChangeArrowheads="1"/>
          </p:cNvSpPr>
          <p:nvPr/>
        </p:nvSpPr>
        <p:spPr bwMode="auto">
          <a:xfrm>
            <a:off x="7195779" y="620688"/>
            <a:ext cx="1624693" cy="333207"/>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資料４－４</a:t>
            </a:r>
            <a:endParaRPr kumimoji="0" lang="ja-JP" altLang="ja-JP" sz="1800" b="1" i="0" u="none" strike="noStrike" cap="none" normalizeH="0" baseline="0" dirty="0" smtClean="0">
              <a:ln>
                <a:noFill/>
              </a:ln>
              <a:solidFill>
                <a:schemeClr val="tx1"/>
              </a:solidFill>
              <a:effectLst/>
              <a:latin typeface="Arial" panose="020B0604020202020204" pitchFamily="34" charset="0"/>
            </a:endParaRPr>
          </a:p>
        </p:txBody>
      </p:sp>
      <p:sp>
        <p:nvSpPr>
          <p:cNvPr id="9" name="Rectangle 2"/>
          <p:cNvSpPr>
            <a:spLocks noChangeArrowheads="1"/>
          </p:cNvSpPr>
          <p:nvPr/>
        </p:nvSpPr>
        <p:spPr bwMode="auto">
          <a:xfrm>
            <a:off x="7020271" y="1007561"/>
            <a:ext cx="2016000" cy="333207"/>
          </a:xfrm>
          <a:prstGeom prst="rect">
            <a:avLst/>
          </a:prstGeom>
          <a:solidFill>
            <a:srgbClr val="FFFFFF"/>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400" i="0" u="none" strike="noStrike" cap="none" normalizeH="0" baseline="0" dirty="0" smtClean="0">
                <a:ln>
                  <a:noFill/>
                </a:ln>
                <a:solidFill>
                  <a:schemeClr val="tx1"/>
                </a:solidFill>
                <a:effectLst/>
                <a:latin typeface="Arial" panose="020B0604020202020204" pitchFamily="34" charset="0"/>
              </a:rPr>
              <a:t>上山特別顧問提出資料</a:t>
            </a:r>
            <a:endParaRPr kumimoji="0" lang="ja-JP" altLang="ja-JP" sz="140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24208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CEC5859-A4B6-4301-AC97-DE5E0631AF0D}"/>
              </a:ext>
            </a:extLst>
          </p:cNvPr>
          <p:cNvSpPr/>
          <p:nvPr/>
        </p:nvSpPr>
        <p:spPr>
          <a:xfrm>
            <a:off x="5545401" y="2737786"/>
            <a:ext cx="2730450" cy="553998"/>
          </a:xfrm>
          <a:prstGeom prst="rect">
            <a:avLst/>
          </a:prstGeom>
          <a:solidFill>
            <a:schemeClr val="tx2">
              <a:lumMod val="20000"/>
              <a:lumOff val="80000"/>
            </a:schemeClr>
          </a:solidFill>
          <a:ln>
            <a:solidFill>
              <a:schemeClr val="bg1">
                <a:lumMod val="65000"/>
              </a:schemeClr>
            </a:solidFill>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8526627" y="2166236"/>
            <a:ext cx="504000" cy="1872000"/>
          </a:xfrm>
          <a:prstGeom prst="rect">
            <a:avLst/>
          </a:prstGeom>
          <a:solidFill>
            <a:schemeClr val="accent2">
              <a:lumMod val="60000"/>
              <a:lumOff val="40000"/>
            </a:schemeClr>
          </a:solidFill>
          <a:ln>
            <a:noFill/>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537121" y="4242290"/>
            <a:ext cx="3313794" cy="432000"/>
          </a:xfrm>
          <a:prstGeom prst="rect">
            <a:avLst/>
          </a:prstGeom>
          <a:solidFill>
            <a:schemeClr val="accent2">
              <a:lumMod val="60000"/>
              <a:lumOff val="40000"/>
            </a:schemeClr>
          </a:solidFill>
          <a:ln>
            <a:noFill/>
          </a:ln>
        </p:spPr>
        <p:txBody>
          <a:bodyPr wrap="none" rtlCol="0" anchor="ctr">
            <a:no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2779648" y="3818196"/>
            <a:ext cx="2160000" cy="216000"/>
          </a:xfrm>
          <a:prstGeom prst="rect">
            <a:avLst/>
          </a:prstGeom>
          <a:solidFill>
            <a:schemeClr val="accent2">
              <a:lumMod val="40000"/>
              <a:lumOff val="60000"/>
            </a:schemeClr>
          </a:solidFill>
          <a:ln>
            <a:noFill/>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2791792" y="4144814"/>
            <a:ext cx="2160000" cy="216000"/>
          </a:xfrm>
          <a:prstGeom prst="rect">
            <a:avLst/>
          </a:prstGeom>
          <a:solidFill>
            <a:schemeClr val="accent2">
              <a:lumMod val="40000"/>
              <a:lumOff val="60000"/>
            </a:schemeClr>
          </a:solidFill>
          <a:ln>
            <a:noFill/>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5550875" y="3498382"/>
            <a:ext cx="2772000" cy="661927"/>
          </a:xfrm>
          <a:prstGeom prst="rect">
            <a:avLst/>
          </a:prstGeom>
          <a:solidFill>
            <a:schemeClr val="accent2">
              <a:lumMod val="60000"/>
              <a:lumOff val="40000"/>
            </a:schemeClr>
          </a:solidFill>
          <a:ln>
            <a:noFill/>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582760877"/>
              </p:ext>
            </p:extLst>
          </p:nvPr>
        </p:nvGraphicFramePr>
        <p:xfrm>
          <a:off x="44871" y="934431"/>
          <a:ext cx="5080636" cy="5787044"/>
        </p:xfrm>
        <a:graphic>
          <a:graphicData uri="http://schemas.openxmlformats.org/drawingml/2006/table">
            <a:tbl>
              <a:tblPr firstRow="1" bandRow="1">
                <a:tableStyleId>{5940675A-B579-460E-94D1-54222C63F5DA}</a:tableStyleId>
              </a:tblPr>
              <a:tblGrid>
                <a:gridCol w="2575243">
                  <a:extLst>
                    <a:ext uri="{9D8B030D-6E8A-4147-A177-3AD203B41FA5}">
                      <a16:colId xmlns:a16="http://schemas.microsoft.com/office/drawing/2014/main" val="1756694914"/>
                    </a:ext>
                  </a:extLst>
                </a:gridCol>
                <a:gridCol w="2505393">
                  <a:extLst>
                    <a:ext uri="{9D8B030D-6E8A-4147-A177-3AD203B41FA5}">
                      <a16:colId xmlns:a16="http://schemas.microsoft.com/office/drawing/2014/main" val="1001564291"/>
                    </a:ext>
                  </a:extLst>
                </a:gridCol>
              </a:tblGrid>
              <a:tr h="336244">
                <a:tc>
                  <a:txBody>
                    <a:bodyPr/>
                    <a:lstStyle/>
                    <a:p>
                      <a:pPr algn="ctr"/>
                      <a:r>
                        <a:rPr kumimoji="1" lang="ja-JP" altLang="en-US" sz="1400" b="1" dirty="0">
                          <a:latin typeface="Meiryo UI" panose="020B0604030504040204" pitchFamily="50" charset="-128"/>
                          <a:ea typeface="Meiryo UI" panose="020B0604030504040204" pitchFamily="50" charset="-128"/>
                        </a:rPr>
                        <a:t>８つのテーマ</a:t>
                      </a:r>
                    </a:p>
                  </a:txBody>
                  <a:tcPr>
                    <a:noFill/>
                  </a:tcPr>
                </a:tc>
                <a:tc>
                  <a:txBody>
                    <a:bodyPr/>
                    <a:lstStyle/>
                    <a:p>
                      <a:pPr algn="ctr"/>
                      <a:r>
                        <a:rPr kumimoji="1" lang="ja-JP" altLang="en-US" sz="1400" b="1" dirty="0">
                          <a:latin typeface="Meiryo UI" panose="020B0604030504040204" pitchFamily="50" charset="-128"/>
                          <a:ea typeface="Meiryo UI" panose="020B0604030504040204" pitchFamily="50" charset="-128"/>
                        </a:rPr>
                        <a:t>具体テーマ</a:t>
                      </a:r>
                    </a:p>
                  </a:txBody>
                  <a:tcPr>
                    <a:noFill/>
                  </a:tcPr>
                </a:tc>
                <a:extLst>
                  <a:ext uri="{0D108BD9-81ED-4DB2-BD59-A6C34878D82A}">
                    <a16:rowId xmlns:a16="http://schemas.microsoft.com/office/drawing/2014/main" val="850869984"/>
                  </a:ext>
                </a:extLst>
              </a:tr>
              <a:tr h="706112">
                <a:tc>
                  <a:txBody>
                    <a:bodyPr/>
                    <a:lstStyle/>
                    <a:p>
                      <a:r>
                        <a:rPr kumimoji="1" lang="ja-JP" altLang="en-US" sz="1400" dirty="0">
                          <a:latin typeface="Meiryo UI" panose="020B0604030504040204" pitchFamily="50" charset="-128"/>
                          <a:ea typeface="Meiryo UI" panose="020B0604030504040204" pitchFamily="50" charset="-128"/>
                        </a:rPr>
                        <a:t>第８層　都市ブランドの刷新</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（都市間競争での差別化</a:t>
                      </a:r>
                      <a:r>
                        <a:rPr kumimoji="1" lang="en-US" altLang="ja-JP" sz="14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noFill/>
                  </a:tcPr>
                </a:tc>
                <a:tc>
                  <a:txBody>
                    <a:bodyPr/>
                    <a:lstStyle/>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G20</a:t>
                      </a:r>
                    </a:p>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2025</a:t>
                      </a:r>
                      <a:r>
                        <a:rPr kumimoji="1" lang="ja-JP" altLang="en-US" sz="1200" dirty="0">
                          <a:latin typeface="Meiryo UI" panose="020B0604030504040204" pitchFamily="50" charset="-128"/>
                          <a:ea typeface="Meiryo UI" panose="020B0604030504040204" pitchFamily="50" charset="-128"/>
                        </a:rPr>
                        <a:t>年大阪関西万博（</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IR</a:t>
                      </a:r>
                      <a:endParaRPr kumimoji="1" lang="ja-JP" altLang="en-US" sz="1200" dirty="0">
                        <a:latin typeface="Meiryo UI" panose="020B0604030504040204" pitchFamily="50" charset="-128"/>
                        <a:ea typeface="Meiryo UI" panose="020B060403050404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2115914398"/>
                  </a:ext>
                </a:extLst>
              </a:tr>
              <a:tr h="706112">
                <a:tc>
                  <a:txBody>
                    <a:bodyPr/>
                    <a:lstStyle/>
                    <a:p>
                      <a:r>
                        <a:rPr kumimoji="1" lang="ja-JP" altLang="en-US" sz="1400" dirty="0">
                          <a:latin typeface="Meiryo UI" panose="020B0604030504040204" pitchFamily="50" charset="-128"/>
                          <a:ea typeface="Meiryo UI" panose="020B0604030504040204" pitchFamily="50" charset="-128"/>
                        </a:rPr>
                        <a:t>第７層　才能ある人材の誘引</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（人材育成環境）</a:t>
                      </a:r>
                    </a:p>
                  </a:txBody>
                  <a:tcPr>
                    <a:solidFill>
                      <a:schemeClr val="accent2">
                        <a:lumMod val="60000"/>
                        <a:lumOff val="40000"/>
                      </a:schemeClr>
                    </a:solidFill>
                  </a:tcPr>
                </a:tc>
                <a:tc>
                  <a:txBody>
                    <a:bodyPr/>
                    <a:lstStyle/>
                    <a:p>
                      <a:r>
                        <a:rPr kumimoji="1" lang="ja-JP" altLang="en-US" sz="1200" dirty="0">
                          <a:latin typeface="Meiryo UI" panose="020B0604030504040204" pitchFamily="50" charset="-128"/>
                          <a:ea typeface="Meiryo UI" panose="020B0604030504040204" pitchFamily="50" charset="-128"/>
                        </a:rPr>
                        <a:t>・水都国際中高一貫校</a:t>
                      </a:r>
                      <a:r>
                        <a:rPr kumimoji="1" lang="ja-JP" altLang="en-US" sz="1100" dirty="0">
                          <a:latin typeface="Meiryo UI" panose="020B0604030504040204" pitchFamily="50" charset="-128"/>
                          <a:ea typeface="Meiryo UI" panose="020B0604030504040204" pitchFamily="50" charset="-128"/>
                        </a:rPr>
                        <a:t>（バカロレア</a:t>
                      </a:r>
                      <a:r>
                        <a:rPr kumimoji="1" lang="ja-JP" altLang="en-US" sz="1200" dirty="0">
                          <a:latin typeface="Meiryo UI" panose="020B0604030504040204" pitchFamily="50" charset="-128"/>
                          <a:ea typeface="Meiryo UI" panose="020B0604030504040204" pitchFamily="50" charset="-128"/>
                        </a:rPr>
                        <a:t>）</a:t>
                      </a:r>
                    </a:p>
                    <a:p>
                      <a:r>
                        <a:rPr kumimoji="1" lang="ja-JP" altLang="en-US" sz="1200" dirty="0">
                          <a:latin typeface="Meiryo UI" panose="020B0604030504040204" pitchFamily="50" charset="-128"/>
                          <a:ea typeface="Meiryo UI" panose="020B0604030504040204" pitchFamily="50" charset="-128"/>
                        </a:rPr>
                        <a:t>・高校私学無償化／府大無償化</a:t>
                      </a:r>
                    </a:p>
                    <a:p>
                      <a:r>
                        <a:rPr kumimoji="1" lang="ja-JP" altLang="en-US" sz="1200" dirty="0">
                          <a:latin typeface="Meiryo UI" panose="020B0604030504040204" pitchFamily="50" charset="-128"/>
                          <a:ea typeface="Meiryo UI" panose="020B0604030504040204" pitchFamily="50" charset="-128"/>
                        </a:rPr>
                        <a:t>・家事支援外国人の受入　等</a:t>
                      </a:r>
                    </a:p>
                  </a:txBody>
                  <a:tcPr anchor="ctr">
                    <a:solidFill>
                      <a:schemeClr val="accent1">
                        <a:lumMod val="20000"/>
                        <a:lumOff val="80000"/>
                      </a:schemeClr>
                    </a:solidFill>
                  </a:tcPr>
                </a:tc>
                <a:extLst>
                  <a:ext uri="{0D108BD9-81ED-4DB2-BD59-A6C34878D82A}">
                    <a16:rowId xmlns:a16="http://schemas.microsoft.com/office/drawing/2014/main" val="2866545375"/>
                  </a:ext>
                </a:extLst>
              </a:tr>
              <a:tr h="706112">
                <a:tc>
                  <a:txBody>
                    <a:bodyPr/>
                    <a:lstStyle/>
                    <a:p>
                      <a:r>
                        <a:rPr kumimoji="1" lang="ja-JP" altLang="en-US" sz="1400" dirty="0">
                          <a:latin typeface="Meiryo UI" panose="020B0604030504040204" pitchFamily="50" charset="-128"/>
                          <a:ea typeface="Meiryo UI" panose="020B0604030504040204" pitchFamily="50" charset="-128"/>
                        </a:rPr>
                        <a:t>第６層　スマートシティの構築</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（住民ＱｏＬの向上）</a:t>
                      </a:r>
                    </a:p>
                  </a:txBody>
                  <a:tcPr>
                    <a:solidFill>
                      <a:schemeClr val="accent2">
                        <a:lumMod val="60000"/>
                        <a:lumOff val="40000"/>
                      </a:schemeClr>
                    </a:solidFill>
                  </a:tcPr>
                </a:tc>
                <a:tc>
                  <a:txBody>
                    <a:bodyPr/>
                    <a:lstStyle/>
                    <a:p>
                      <a:r>
                        <a:rPr kumimoji="1" lang="ja-JP" altLang="en-US" sz="1200" dirty="0">
                          <a:latin typeface="Meiryo UI" panose="020B0604030504040204" pitchFamily="50" charset="-128"/>
                          <a:ea typeface="Meiryo UI" panose="020B0604030504040204" pitchFamily="50" charset="-128"/>
                        </a:rPr>
                        <a:t>・行政のＩＣＴ化推進</a:t>
                      </a:r>
                    </a:p>
                    <a:p>
                      <a:r>
                        <a:rPr kumimoji="1" lang="ja-JP" altLang="en-US" sz="1200" dirty="0">
                          <a:latin typeface="Meiryo UI" panose="020B0604030504040204" pitchFamily="50" charset="-128"/>
                          <a:ea typeface="Meiryo UI" panose="020B0604030504040204" pitchFamily="50" charset="-128"/>
                        </a:rPr>
                        <a:t>・スマートモビリティ、ヘルスケアデータ</a:t>
                      </a:r>
                    </a:p>
                    <a:p>
                      <a:r>
                        <a:rPr kumimoji="1" lang="ja-JP" altLang="en-US" sz="1200" dirty="0">
                          <a:latin typeface="Meiryo UI" panose="020B0604030504040204" pitchFamily="50" charset="-128"/>
                          <a:ea typeface="Meiryo UI" panose="020B0604030504040204" pitchFamily="50" charset="-128"/>
                        </a:rPr>
                        <a:t>・都市ＯＳの構築　等</a:t>
                      </a:r>
                    </a:p>
                  </a:txBody>
                  <a:tcPr anchor="ctr">
                    <a:solidFill>
                      <a:schemeClr val="accent1">
                        <a:lumMod val="20000"/>
                        <a:lumOff val="80000"/>
                      </a:schemeClr>
                    </a:solidFill>
                  </a:tcPr>
                </a:tc>
                <a:extLst>
                  <a:ext uri="{0D108BD9-81ED-4DB2-BD59-A6C34878D82A}">
                    <a16:rowId xmlns:a16="http://schemas.microsoft.com/office/drawing/2014/main" val="3236823410"/>
                  </a:ext>
                </a:extLst>
              </a:tr>
              <a:tr h="706112">
                <a:tc>
                  <a:txBody>
                    <a:bodyPr/>
                    <a:lstStyle/>
                    <a:p>
                      <a:r>
                        <a:rPr kumimoji="1" lang="ja-JP" altLang="en-US" sz="1400" dirty="0">
                          <a:latin typeface="Meiryo UI" panose="020B0604030504040204" pitchFamily="50" charset="-128"/>
                          <a:ea typeface="Meiryo UI" panose="020B0604030504040204" pitchFamily="50" charset="-128"/>
                        </a:rPr>
                        <a:t>第５層　産業支援体制の充実</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（企業支援）</a:t>
                      </a:r>
                    </a:p>
                  </a:txBody>
                  <a:tcPr>
                    <a:solidFill>
                      <a:schemeClr val="accent2">
                        <a:lumMod val="60000"/>
                        <a:lumOff val="40000"/>
                      </a:schemeClr>
                    </a:solidFill>
                  </a:tcPr>
                </a:tc>
                <a:tc>
                  <a:txBody>
                    <a:bodyPr/>
                    <a:lstStyle/>
                    <a:p>
                      <a:r>
                        <a:rPr kumimoji="1" lang="ja-JP" altLang="en-US" sz="1200" dirty="0">
                          <a:latin typeface="Meiryo UI" panose="020B0604030504040204" pitchFamily="50" charset="-128"/>
                          <a:ea typeface="Meiryo UI" panose="020B0604030504040204" pitchFamily="50" charset="-128"/>
                        </a:rPr>
                        <a:t>・信用保証協会の経営統合</a:t>
                      </a:r>
                    </a:p>
                    <a:p>
                      <a:r>
                        <a:rPr kumimoji="1" lang="ja-JP" altLang="en-US" sz="1200" dirty="0">
                          <a:latin typeface="Meiryo UI" panose="020B0604030504040204" pitchFamily="50" charset="-128"/>
                          <a:ea typeface="Meiryo UI" panose="020B0604030504040204" pitchFamily="50" charset="-128"/>
                        </a:rPr>
                        <a:t>・公設試験研究機関の一元化</a:t>
                      </a:r>
                    </a:p>
                    <a:p>
                      <a:r>
                        <a:rPr kumimoji="1" lang="ja-JP" altLang="en-US" sz="1200" dirty="0">
                          <a:latin typeface="Meiryo UI" panose="020B0604030504040204" pitchFamily="50" charset="-128"/>
                          <a:ea typeface="Meiryo UI" panose="020B0604030504040204" pitchFamily="50" charset="-128"/>
                        </a:rPr>
                        <a:t>・大阪産業局の創設　等</a:t>
                      </a:r>
                    </a:p>
                  </a:txBody>
                  <a:tcPr anchor="ctr">
                    <a:solidFill>
                      <a:schemeClr val="accent1">
                        <a:lumMod val="20000"/>
                        <a:lumOff val="80000"/>
                      </a:schemeClr>
                    </a:solidFill>
                  </a:tcPr>
                </a:tc>
                <a:extLst>
                  <a:ext uri="{0D108BD9-81ED-4DB2-BD59-A6C34878D82A}">
                    <a16:rowId xmlns:a16="http://schemas.microsoft.com/office/drawing/2014/main" val="493095363"/>
                  </a:ext>
                </a:extLst>
              </a:tr>
              <a:tr h="706112">
                <a:tc>
                  <a:txBody>
                    <a:bodyPr/>
                    <a:lstStyle/>
                    <a:p>
                      <a:r>
                        <a:rPr kumimoji="1" lang="ja-JP" altLang="en-US" sz="1400" dirty="0">
                          <a:latin typeface="Meiryo UI" panose="020B0604030504040204" pitchFamily="50" charset="-128"/>
                          <a:ea typeface="Meiryo UI" panose="020B0604030504040204" pitchFamily="50" charset="-128"/>
                        </a:rPr>
                        <a:t>第４層　都市基盤の整備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（成長の基盤整備）</a:t>
                      </a:r>
                    </a:p>
                  </a:txBody>
                  <a:tcPr>
                    <a:solidFill>
                      <a:schemeClr val="accent2">
                        <a:lumMod val="60000"/>
                        <a:lumOff val="40000"/>
                      </a:schemeClr>
                    </a:solidFill>
                  </a:tcPr>
                </a:tc>
                <a:tc>
                  <a:txBody>
                    <a:bodyPr/>
                    <a:lstStyle/>
                    <a:p>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・大学、高校、公営住宅等の最適化</a:t>
                      </a:r>
                      <a:endParaRPr kumimoji="1" lang="en-US" altLang="zh-TW"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・地下鉄、バスの民営化</a:t>
                      </a:r>
                      <a:endParaRPr kumimoji="1" lang="zh-TW" altLang="en-US" sz="1200" dirty="0">
                        <a:latin typeface="Meiryo UI" panose="020B0604030504040204" pitchFamily="50" charset="-128"/>
                        <a:ea typeface="Meiryo UI" panose="020B060403050404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191166044"/>
                  </a:ext>
                </a:extLst>
              </a:tr>
              <a:tr h="151789">
                <a:tc>
                  <a:txBody>
                    <a:bodyPr/>
                    <a:lstStyle/>
                    <a:p>
                      <a:r>
                        <a:rPr kumimoji="1" lang="ja-JP" altLang="en-US" sz="1400" dirty="0">
                          <a:latin typeface="Meiryo UI" panose="020B0604030504040204" pitchFamily="50" charset="-128"/>
                          <a:ea typeface="Meiryo UI" panose="020B0604030504040204" pitchFamily="50" charset="-128"/>
                        </a:rPr>
                        <a:t>第３層　規制緩和／特区</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（ソフトインフラ）</a:t>
                      </a:r>
                    </a:p>
                  </a:txBody>
                  <a:tcPr/>
                </a:tc>
                <a:tc>
                  <a:txBody>
                    <a:bodyPr/>
                    <a:lstStyle/>
                    <a:p>
                      <a:r>
                        <a:rPr kumimoji="1" lang="ja-JP" altLang="en-US" sz="1200" dirty="0">
                          <a:latin typeface="Meiryo UI" panose="020B0604030504040204" pitchFamily="50" charset="-128"/>
                          <a:ea typeface="Meiryo UI" panose="020B0604030504040204" pitchFamily="50" charset="-128"/>
                        </a:rPr>
                        <a:t>・公設民営学校</a:t>
                      </a:r>
                    </a:p>
                    <a:p>
                      <a:r>
                        <a:rPr kumimoji="1" lang="ja-JP" altLang="en-US" sz="1200" dirty="0">
                          <a:latin typeface="Meiryo UI" panose="020B0604030504040204" pitchFamily="50" charset="-128"/>
                          <a:ea typeface="Meiryo UI" panose="020B0604030504040204" pitchFamily="50" charset="-128"/>
                        </a:rPr>
                        <a:t>・成長特区税制（地方税ゼロ）</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・旅館業法の特例（特区民泊）</a:t>
                      </a:r>
                      <a:endParaRPr kumimoji="1" lang="en-US" altLang="ja-JP" sz="1200" dirty="0">
                        <a:latin typeface="Meiryo UI" panose="020B0604030504040204" pitchFamily="50" charset="-128"/>
                        <a:ea typeface="Meiryo UI" panose="020B060403050404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2945595514"/>
                  </a:ext>
                </a:extLst>
              </a:tr>
              <a:tr h="159781">
                <a:tc>
                  <a:txBody>
                    <a:bodyPr/>
                    <a:lstStyle/>
                    <a:p>
                      <a:r>
                        <a:rPr kumimoji="1" lang="ja-JP" altLang="en-US" sz="1400" dirty="0">
                          <a:latin typeface="Meiryo UI" panose="020B0604030504040204" pitchFamily="50" charset="-128"/>
                          <a:ea typeface="Meiryo UI" panose="020B0604030504040204" pitchFamily="50" charset="-128"/>
                        </a:rPr>
                        <a:t>第２層　交通インフラの充実</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（ストックの組み換え）</a:t>
                      </a:r>
                    </a:p>
                  </a:txBody>
                  <a:tcPr/>
                </a:tc>
                <a:tc>
                  <a:txBody>
                    <a:bodyPr/>
                    <a:lstStyle/>
                    <a:p>
                      <a:r>
                        <a:rPr kumimoji="1" lang="ja-JP" altLang="en-US" sz="12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OTK</a:t>
                      </a:r>
                      <a:r>
                        <a:rPr kumimoji="1" lang="ja-JP" altLang="en-US" sz="1100" dirty="0">
                          <a:latin typeface="Meiryo UI" panose="020B0604030504040204" pitchFamily="50" charset="-128"/>
                          <a:ea typeface="Meiryo UI" panose="020B0604030504040204" pitchFamily="50" charset="-128"/>
                        </a:rPr>
                        <a:t>売却、北大阪急行やモノレール</a:t>
                      </a:r>
                    </a:p>
                    <a:p>
                      <a:r>
                        <a:rPr kumimoji="1" lang="ja-JP" altLang="en-US" sz="12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関空・伊丹の経営統合とコンセッション</a:t>
                      </a:r>
                    </a:p>
                    <a:p>
                      <a:r>
                        <a:rPr kumimoji="1" lang="ja-JP" altLang="en-US" sz="1200" dirty="0">
                          <a:latin typeface="Meiryo UI" panose="020B0604030504040204" pitchFamily="50" charset="-128"/>
                          <a:ea typeface="Meiryo UI" panose="020B0604030504040204" pitchFamily="50" charset="-128"/>
                        </a:rPr>
                        <a:t>・なにわ筋線　　等</a:t>
                      </a:r>
                    </a:p>
                  </a:txBody>
                  <a:tcPr anchor="ctr">
                    <a:solidFill>
                      <a:schemeClr val="accent1">
                        <a:lumMod val="20000"/>
                        <a:lumOff val="80000"/>
                      </a:schemeClr>
                    </a:solidFill>
                  </a:tcPr>
                </a:tc>
                <a:extLst>
                  <a:ext uri="{0D108BD9-81ED-4DB2-BD59-A6C34878D82A}">
                    <a16:rowId xmlns:a16="http://schemas.microsoft.com/office/drawing/2014/main" val="1915641659"/>
                  </a:ext>
                </a:extLst>
              </a:tr>
              <a:tr h="0">
                <a:tc>
                  <a:txBody>
                    <a:bodyPr/>
                    <a:lstStyle/>
                    <a:p>
                      <a:r>
                        <a:rPr kumimoji="1" lang="ja-JP" altLang="en-US" sz="1400" dirty="0">
                          <a:latin typeface="Meiryo UI" panose="020B0604030504040204" pitchFamily="50" charset="-128"/>
                          <a:ea typeface="Meiryo UI" panose="020B0604030504040204" pitchFamily="50" charset="-128"/>
                        </a:rPr>
                        <a:t>第１層　公的事業債務の処理</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（負の遺産の整理）</a:t>
                      </a:r>
                    </a:p>
                  </a:txBody>
                  <a:tcPr/>
                </a:tc>
                <a:tc>
                  <a:txBody>
                    <a:bodyPr/>
                    <a:lstStyle/>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WTC</a:t>
                      </a:r>
                    </a:p>
                    <a:p>
                      <a:r>
                        <a:rPr kumimoji="1" lang="ja-JP" altLang="en-US" sz="1200" dirty="0">
                          <a:latin typeface="Meiryo UI" panose="020B0604030504040204" pitchFamily="50" charset="-128"/>
                          <a:ea typeface="Meiryo UI" panose="020B0604030504040204" pitchFamily="50" charset="-128"/>
                        </a:rPr>
                        <a:t>・りんくうゲートタワービル</a:t>
                      </a:r>
                    </a:p>
                    <a:p>
                      <a:r>
                        <a:rPr kumimoji="1" lang="ja-JP" altLang="en-US" sz="1200" dirty="0">
                          <a:latin typeface="Meiryo UI" panose="020B0604030504040204" pitchFamily="50" charset="-128"/>
                          <a:ea typeface="Meiryo UI" panose="020B0604030504040204" pitchFamily="50" charset="-128"/>
                        </a:rPr>
                        <a:t>・関西国際空港会社　　　等</a:t>
                      </a:r>
                    </a:p>
                  </a:txBody>
                  <a:tcPr anchor="ctr">
                    <a:solidFill>
                      <a:schemeClr val="accent1">
                        <a:lumMod val="20000"/>
                        <a:lumOff val="80000"/>
                      </a:schemeClr>
                    </a:solidFill>
                  </a:tcPr>
                </a:tc>
                <a:extLst>
                  <a:ext uri="{0D108BD9-81ED-4DB2-BD59-A6C34878D82A}">
                    <a16:rowId xmlns:a16="http://schemas.microsoft.com/office/drawing/2014/main" val="2069063453"/>
                  </a:ext>
                </a:extLst>
              </a:tr>
            </a:tbl>
          </a:graphicData>
        </a:graphic>
      </p:graphicFrame>
      <p:sp>
        <p:nvSpPr>
          <p:cNvPr id="5" name="正方形/長方形 4"/>
          <p:cNvSpPr/>
          <p:nvPr/>
        </p:nvSpPr>
        <p:spPr>
          <a:xfrm>
            <a:off x="5495563" y="1417301"/>
            <a:ext cx="3355352"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難波宮の文化価値の再定義・活用</a:t>
            </a:r>
            <a:endParaRPr lang="en-US" altLang="ja-JP" sz="1600" b="1" dirty="0">
              <a:latin typeface="Meiryo UI" panose="020B0604030504040204" pitchFamily="50" charset="-128"/>
              <a:ea typeface="Meiryo UI" panose="020B0604030504040204" pitchFamily="50" charset="-128"/>
            </a:endParaRPr>
          </a:p>
        </p:txBody>
      </p:sp>
      <p:sp>
        <p:nvSpPr>
          <p:cNvPr id="6" name="正方形/長方形 5"/>
          <p:cNvSpPr/>
          <p:nvPr/>
        </p:nvSpPr>
        <p:spPr>
          <a:xfrm>
            <a:off x="5510837" y="2077779"/>
            <a:ext cx="2819889" cy="584775"/>
          </a:xfrm>
          <a:prstGeom prst="rect">
            <a:avLst/>
          </a:prstGeom>
          <a:noFill/>
        </p:spPr>
        <p:txBody>
          <a:bodyPr wrap="square">
            <a:spAutoFit/>
          </a:bodyPr>
          <a:lstStyle/>
          <a:p>
            <a:r>
              <a:rPr lang="ja-JP" altLang="en-US" sz="1600" b="1" dirty="0">
                <a:latin typeface="Meiryo UI" panose="020B0604030504040204" pitchFamily="50" charset="-128"/>
                <a:ea typeface="Meiryo UI" panose="020B0604030504040204" pitchFamily="50" charset="-128"/>
              </a:rPr>
              <a:t>官民の専門プロ人材の誘引と育成</a:t>
            </a:r>
            <a:r>
              <a:rPr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IT</a:t>
            </a:r>
            <a:r>
              <a:rPr lang="ja-JP" altLang="en-US" sz="1400" b="1" dirty="0">
                <a:latin typeface="Meiryo UI" panose="020B0604030504040204" pitchFamily="50" charset="-128"/>
                <a:ea typeface="Meiryo UI" panose="020B0604030504040204" pitchFamily="50" charset="-128"/>
              </a:rPr>
              <a:t>・パブリックヘルス等）</a:t>
            </a:r>
          </a:p>
        </p:txBody>
      </p:sp>
      <p:sp>
        <p:nvSpPr>
          <p:cNvPr id="7" name="正方形/長方形 6"/>
          <p:cNvSpPr/>
          <p:nvPr/>
        </p:nvSpPr>
        <p:spPr>
          <a:xfrm>
            <a:off x="5389953" y="2707009"/>
            <a:ext cx="2876181" cy="584775"/>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　スマートシティ戦略会議で</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着手中</a:t>
            </a:r>
          </a:p>
        </p:txBody>
      </p:sp>
      <p:sp>
        <p:nvSpPr>
          <p:cNvPr id="8" name="正方形/長方形 7"/>
          <p:cNvSpPr/>
          <p:nvPr/>
        </p:nvSpPr>
        <p:spPr>
          <a:xfrm>
            <a:off x="5493571" y="4258492"/>
            <a:ext cx="3470822" cy="338554"/>
          </a:xfrm>
          <a:prstGeom prst="rect">
            <a:avLst/>
          </a:prstGeom>
        </p:spPr>
        <p:txBody>
          <a:bodyPr wrap="none">
            <a:spAutoFit/>
          </a:bodyPr>
          <a:lstStyle/>
          <a:p>
            <a:r>
              <a:rPr lang="ja-JP" altLang="en-US" sz="1600" b="1" dirty="0">
                <a:latin typeface="Meiryo UI" panose="020B0604030504040204" pitchFamily="50" charset="-128"/>
                <a:ea typeface="Meiryo UI" panose="020B0604030504040204" pitchFamily="50" charset="-128"/>
              </a:rPr>
              <a:t>① 市町村の廃棄物行政のレベルアップ</a:t>
            </a:r>
            <a:endParaRPr lang="en-US" altLang="ja-JP" sz="3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6262066" y="781688"/>
            <a:ext cx="1739579" cy="369332"/>
          </a:xfrm>
          <a:prstGeom prst="rect">
            <a:avLst/>
          </a:prstGeom>
          <a:noFill/>
        </p:spPr>
        <p:txBody>
          <a:bodyPr wrap="none" rtlCol="0">
            <a:spAutoFit/>
          </a:bodyPr>
          <a:lstStyle/>
          <a:p>
            <a:r>
              <a:rPr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新たな取組課題</a:t>
            </a:r>
            <a:endPar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840917" y="61511"/>
            <a:ext cx="5101076" cy="461665"/>
          </a:xfrm>
          <a:prstGeom prst="rect">
            <a:avLst/>
          </a:prstGeom>
          <a:noFill/>
        </p:spPr>
        <p:txBody>
          <a:bodyPr wrap="none" rtlCol="0">
            <a:spAutoFit/>
          </a:bodyPr>
          <a:lstStyle/>
          <a:p>
            <a:r>
              <a:rPr lang="ja-JP" altLang="en-US" sz="2400" b="1" dirty="0">
                <a:latin typeface="Meiryo UI" panose="020B0604030504040204" pitchFamily="50" charset="-128"/>
                <a:ea typeface="Meiryo UI" panose="020B0604030504040204" pitchFamily="50" charset="-128"/>
              </a:rPr>
              <a:t>副首都機能の充実について（棚卸し）</a:t>
            </a:r>
            <a:endParaRPr kumimoji="1" lang="ja-JP" altLang="en-US" sz="2400" b="1"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5471374" y="1237011"/>
            <a:ext cx="3168000" cy="0"/>
          </a:xfrm>
          <a:prstGeom prst="line">
            <a:avLst/>
          </a:prstGeom>
        </p:spPr>
        <p:style>
          <a:lnRef idx="1">
            <a:schemeClr val="dk1"/>
          </a:lnRef>
          <a:fillRef idx="0">
            <a:schemeClr val="dk1"/>
          </a:fillRef>
          <a:effectRef idx="0">
            <a:schemeClr val="dk1"/>
          </a:effectRef>
          <a:fontRef idx="minor">
            <a:schemeClr val="tx1"/>
          </a:fontRef>
        </p:style>
      </p:cxnSp>
      <p:cxnSp>
        <p:nvCxnSpPr>
          <p:cNvPr id="16" name="直線コネクタ 15"/>
          <p:cNvCxnSpPr/>
          <p:nvPr/>
        </p:nvCxnSpPr>
        <p:spPr>
          <a:xfrm>
            <a:off x="1726626" y="523176"/>
            <a:ext cx="5184000" cy="0"/>
          </a:xfrm>
          <a:prstGeom prst="line">
            <a:avLst/>
          </a:prstGeom>
        </p:spPr>
        <p:style>
          <a:lnRef idx="1">
            <a:schemeClr val="dk1"/>
          </a:lnRef>
          <a:fillRef idx="0">
            <a:schemeClr val="dk1"/>
          </a:fillRef>
          <a:effectRef idx="0">
            <a:schemeClr val="dk1"/>
          </a:effectRef>
          <a:fontRef idx="minor">
            <a:schemeClr val="tx1"/>
          </a:fontRef>
        </p:style>
      </p:cxnSp>
      <p:sp>
        <p:nvSpPr>
          <p:cNvPr id="18" name="正方形/長方形 17"/>
          <p:cNvSpPr/>
          <p:nvPr/>
        </p:nvSpPr>
        <p:spPr>
          <a:xfrm>
            <a:off x="5502829" y="3501008"/>
            <a:ext cx="2868093" cy="584775"/>
          </a:xfrm>
          <a:prstGeom prst="rect">
            <a:avLst/>
          </a:prstGeom>
        </p:spPr>
        <p:txBody>
          <a:bodyPr wrap="none">
            <a:spAutoFit/>
          </a:bodyPr>
          <a:lstStyle/>
          <a:p>
            <a:r>
              <a:rPr lang="ja-JP" altLang="en-US" sz="1600" b="1" dirty="0">
                <a:latin typeface="Meiryo UI" panose="020B0604030504040204" pitchFamily="50" charset="-128"/>
                <a:ea typeface="Meiryo UI" panose="020B0604030504040204" pitchFamily="50" charset="-128"/>
              </a:rPr>
              <a:t>② 府市の統計＆オープンデータ</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推進体制の充実</a:t>
            </a:r>
            <a:endParaRPr lang="en-US" altLang="ja-JP" sz="16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864577" y="6376207"/>
            <a:ext cx="2133600" cy="365125"/>
          </a:xfrm>
        </p:spPr>
        <p:txBody>
          <a:bodyPr/>
          <a:lstStyle/>
          <a:p>
            <a:fld id="{86693F72-17B0-4DA8-B0BC-535585BE8373}" type="slidenum">
              <a:rPr kumimoji="1" lang="ja-JP" altLang="en-US" smtClean="0"/>
              <a:t>2</a:t>
            </a:fld>
            <a:endParaRPr kumimoji="1" lang="ja-JP" altLang="en-US" dirty="0"/>
          </a:p>
        </p:txBody>
      </p:sp>
      <p:sp>
        <p:nvSpPr>
          <p:cNvPr id="21" name="正方形/長方形 20">
            <a:extLst>
              <a:ext uri="{FF2B5EF4-FFF2-40B4-BE49-F238E27FC236}">
                <a16:creationId xmlns:a16="http://schemas.microsoft.com/office/drawing/2014/main" id="{9A1BF7E8-D1F6-425F-83E7-379397841F72}"/>
              </a:ext>
            </a:extLst>
          </p:cNvPr>
          <p:cNvSpPr/>
          <p:nvPr/>
        </p:nvSpPr>
        <p:spPr>
          <a:xfrm>
            <a:off x="5510837" y="5622004"/>
            <a:ext cx="457200" cy="192968"/>
          </a:xfrm>
          <a:prstGeom prst="rect">
            <a:avLst/>
          </a:prstGeom>
          <a:solidFill>
            <a:schemeClr val="accent1">
              <a:lumMod val="40000"/>
              <a:lumOff val="60000"/>
            </a:schemeClr>
          </a:solidFill>
          <a:ln>
            <a:solidFill>
              <a:schemeClr val="bg1">
                <a:lumMod val="65000"/>
              </a:schemeClr>
            </a:solidFill>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CD9EEF89-68B4-4820-B0AC-4750BBED1460}"/>
              </a:ext>
            </a:extLst>
          </p:cNvPr>
          <p:cNvSpPr txBox="1"/>
          <p:nvPr/>
        </p:nvSpPr>
        <p:spPr>
          <a:xfrm>
            <a:off x="5990068" y="5527137"/>
            <a:ext cx="2866490" cy="605294"/>
          </a:xfrm>
          <a:prstGeom prst="rect">
            <a:avLst/>
          </a:prstGeom>
          <a:noFill/>
        </p:spPr>
        <p:txBody>
          <a:bodyPr wrap="none" rtlCol="0">
            <a:spAutoFit/>
          </a:bodyPr>
          <a:lstStyle/>
          <a:p>
            <a:pPr>
              <a:lnSpc>
                <a:spcPts val="2000"/>
              </a:lnSpc>
            </a:pPr>
            <a:r>
              <a:rPr kumimoji="1" lang="ja-JP" altLang="en-US" sz="1100" dirty="0"/>
              <a:t>着手済</a:t>
            </a:r>
            <a:endParaRPr kumimoji="1" lang="en-US" altLang="ja-JP" sz="1100" dirty="0"/>
          </a:p>
          <a:p>
            <a:pPr>
              <a:lnSpc>
                <a:spcPts val="2000"/>
              </a:lnSpc>
            </a:pPr>
            <a:r>
              <a:rPr kumimoji="1" lang="ja-JP" altLang="en-US" sz="1100" dirty="0"/>
              <a:t>最近の副首都推進会議で検討し、進んだもの</a:t>
            </a:r>
          </a:p>
        </p:txBody>
      </p:sp>
      <p:sp>
        <p:nvSpPr>
          <p:cNvPr id="25" name="正方形/長方形 24">
            <a:extLst>
              <a:ext uri="{FF2B5EF4-FFF2-40B4-BE49-F238E27FC236}">
                <a16:creationId xmlns:a16="http://schemas.microsoft.com/office/drawing/2014/main" id="{37D01628-2218-4C84-BFC6-6D48B462AEE7}"/>
              </a:ext>
            </a:extLst>
          </p:cNvPr>
          <p:cNvSpPr/>
          <p:nvPr/>
        </p:nvSpPr>
        <p:spPr>
          <a:xfrm>
            <a:off x="5514039" y="5892796"/>
            <a:ext cx="457200" cy="192968"/>
          </a:xfrm>
          <a:prstGeom prst="rect">
            <a:avLst/>
          </a:prstGeom>
          <a:solidFill>
            <a:schemeClr val="tx2">
              <a:lumMod val="60000"/>
              <a:lumOff val="40000"/>
            </a:schemeClr>
          </a:solidFill>
          <a:ln>
            <a:solidFill>
              <a:schemeClr val="bg1">
                <a:lumMod val="65000"/>
              </a:schemeClr>
            </a:solidFill>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2678240" y="3853468"/>
            <a:ext cx="1388251" cy="184666"/>
          </a:xfrm>
          <a:prstGeom prst="rect">
            <a:avLst/>
          </a:prstGeom>
          <a:solidFill>
            <a:schemeClr val="accent1">
              <a:lumMod val="60000"/>
              <a:lumOff val="40000"/>
            </a:schemeClr>
          </a:solidFill>
        </p:spPr>
        <p:txBody>
          <a:bodyPr wrap="none" lIns="36000" tIns="0" rIns="36000" bIns="0">
            <a:spAutoFit/>
          </a:bodyPr>
          <a:lstStyle/>
          <a:p>
            <a:r>
              <a:rPr lang="ja-JP" altLang="en-US" sz="1200" dirty="0">
                <a:latin typeface="Meiryo UI" panose="020B0604030504040204" pitchFamily="50" charset="-128"/>
                <a:ea typeface="Meiryo UI" panose="020B0604030504040204" pitchFamily="50" charset="-128"/>
              </a:rPr>
              <a:t>・大阪産業局の創設</a:t>
            </a:r>
            <a:endParaRPr lang="ja-JP" altLang="en-US" sz="1200" dirty="0"/>
          </a:p>
        </p:txBody>
      </p:sp>
      <p:sp>
        <p:nvSpPr>
          <p:cNvPr id="28" name="正方形/長方形 27"/>
          <p:cNvSpPr/>
          <p:nvPr/>
        </p:nvSpPr>
        <p:spPr>
          <a:xfrm>
            <a:off x="2717191" y="4159150"/>
            <a:ext cx="2018749" cy="184666"/>
          </a:xfrm>
          <a:prstGeom prst="rect">
            <a:avLst/>
          </a:prstGeom>
          <a:solidFill>
            <a:schemeClr val="accent1">
              <a:lumMod val="60000"/>
              <a:lumOff val="40000"/>
            </a:schemeClr>
          </a:solidFill>
        </p:spPr>
        <p:txBody>
          <a:bodyPr wrap="none" lIns="36000" tIns="0" rIns="36000" bIns="0">
            <a:spAutoFit/>
          </a:bodyPr>
          <a:lstStyle/>
          <a:p>
            <a:r>
              <a:rPr lang="ja-JP" altLang="en-US" sz="1200" dirty="0">
                <a:latin typeface="Meiryo UI" panose="020B0604030504040204" pitchFamily="50" charset="-128"/>
                <a:ea typeface="Meiryo UI" panose="020B0604030504040204" pitchFamily="50" charset="-128"/>
              </a:rPr>
              <a:t>・水道、下水道、消防の広域化</a:t>
            </a:r>
            <a:endParaRPr lang="ja-JP" altLang="en-US" sz="1200" dirty="0"/>
          </a:p>
        </p:txBody>
      </p:sp>
      <p:sp>
        <p:nvSpPr>
          <p:cNvPr id="29" name="テキスト ボックス 28"/>
          <p:cNvSpPr txBox="1"/>
          <p:nvPr/>
        </p:nvSpPr>
        <p:spPr>
          <a:xfrm>
            <a:off x="5048141" y="1357317"/>
            <a:ext cx="492443" cy="461665"/>
          </a:xfrm>
          <a:prstGeom prst="rect">
            <a:avLst/>
          </a:prstGeom>
          <a:noFill/>
        </p:spPr>
        <p:txBody>
          <a:bodyPr wrap="none" rtlCol="0">
            <a:spAutoFit/>
          </a:bodyPr>
          <a:lstStyle/>
          <a:p>
            <a:r>
              <a:rPr kumimoji="1" lang="ja-JP" altLang="en-US" sz="2400" dirty="0">
                <a:latin typeface="Meiryo UI" panose="020B0604030504040204" pitchFamily="50" charset="-128"/>
                <a:ea typeface="Meiryo UI" panose="020B0604030504040204" pitchFamily="50" charset="-128"/>
              </a:rPr>
              <a:t>＋</a:t>
            </a:r>
          </a:p>
        </p:txBody>
      </p:sp>
      <p:sp>
        <p:nvSpPr>
          <p:cNvPr id="30" name="テキスト ボックス 29"/>
          <p:cNvSpPr txBox="1"/>
          <p:nvPr/>
        </p:nvSpPr>
        <p:spPr>
          <a:xfrm>
            <a:off x="5048141" y="2078454"/>
            <a:ext cx="492443" cy="461665"/>
          </a:xfrm>
          <a:prstGeom prst="rect">
            <a:avLst/>
          </a:prstGeom>
          <a:noFill/>
        </p:spPr>
        <p:txBody>
          <a:bodyPr wrap="none" rtlCol="0">
            <a:spAutoFit/>
          </a:bodyPr>
          <a:lstStyle/>
          <a:p>
            <a:r>
              <a:rPr kumimoji="1" lang="ja-JP" altLang="en-US" sz="2400" dirty="0">
                <a:latin typeface="Meiryo UI" panose="020B0604030504040204" pitchFamily="50" charset="-128"/>
                <a:ea typeface="Meiryo UI" panose="020B0604030504040204" pitchFamily="50" charset="-128"/>
              </a:rPr>
              <a:t>＋</a:t>
            </a:r>
          </a:p>
        </p:txBody>
      </p:sp>
      <p:sp>
        <p:nvSpPr>
          <p:cNvPr id="32" name="テキスト ボックス 31"/>
          <p:cNvSpPr txBox="1"/>
          <p:nvPr/>
        </p:nvSpPr>
        <p:spPr>
          <a:xfrm>
            <a:off x="5048141" y="3488332"/>
            <a:ext cx="492443" cy="461665"/>
          </a:xfrm>
          <a:prstGeom prst="rect">
            <a:avLst/>
          </a:prstGeom>
          <a:noFill/>
        </p:spPr>
        <p:txBody>
          <a:bodyPr wrap="none" rtlCol="0">
            <a:spAutoFit/>
          </a:bodyPr>
          <a:lstStyle/>
          <a:p>
            <a:r>
              <a:rPr kumimoji="1" lang="ja-JP" altLang="en-US" sz="2400" dirty="0">
                <a:latin typeface="Meiryo UI" panose="020B0604030504040204" pitchFamily="50" charset="-128"/>
                <a:ea typeface="Meiryo UI" panose="020B0604030504040204" pitchFamily="50" charset="-128"/>
              </a:rPr>
              <a:t>＋</a:t>
            </a:r>
          </a:p>
        </p:txBody>
      </p:sp>
      <p:sp>
        <p:nvSpPr>
          <p:cNvPr id="33" name="テキスト ボックス 32"/>
          <p:cNvSpPr txBox="1"/>
          <p:nvPr/>
        </p:nvSpPr>
        <p:spPr>
          <a:xfrm>
            <a:off x="5048141" y="4190005"/>
            <a:ext cx="492443" cy="461665"/>
          </a:xfrm>
          <a:prstGeom prst="rect">
            <a:avLst/>
          </a:prstGeom>
          <a:noFill/>
        </p:spPr>
        <p:txBody>
          <a:bodyPr wrap="none" rtlCol="0">
            <a:spAutoFit/>
          </a:bodyPr>
          <a:lstStyle/>
          <a:p>
            <a:r>
              <a:rPr kumimoji="1" lang="ja-JP" altLang="en-US" sz="2400" dirty="0">
                <a:latin typeface="Meiryo UI" panose="020B0604030504040204" pitchFamily="50" charset="-128"/>
                <a:ea typeface="Meiryo UI" panose="020B0604030504040204" pitchFamily="50" charset="-128"/>
              </a:rPr>
              <a:t>＋</a:t>
            </a:r>
          </a:p>
        </p:txBody>
      </p:sp>
      <p:sp>
        <p:nvSpPr>
          <p:cNvPr id="34" name="右矢印 33"/>
          <p:cNvSpPr/>
          <p:nvPr/>
        </p:nvSpPr>
        <p:spPr>
          <a:xfrm>
            <a:off x="5179010" y="2863910"/>
            <a:ext cx="288000" cy="252000"/>
          </a:xfrm>
          <a:prstGeom prst="rightArrow">
            <a:avLst/>
          </a:prstGeom>
          <a:solidFill>
            <a:schemeClr val="bg1"/>
          </a:solidFill>
          <a:ln>
            <a:solidFill>
              <a:schemeClr val="tx1"/>
            </a:solidFill>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右矢印 34"/>
          <p:cNvSpPr/>
          <p:nvPr/>
        </p:nvSpPr>
        <p:spPr>
          <a:xfrm rot="2362374">
            <a:off x="5183045" y="3202521"/>
            <a:ext cx="288000" cy="252000"/>
          </a:xfrm>
          <a:prstGeom prst="rightArrow">
            <a:avLst/>
          </a:prstGeom>
          <a:solidFill>
            <a:schemeClr val="bg1"/>
          </a:solidFill>
          <a:ln>
            <a:solidFill>
              <a:schemeClr val="tx1"/>
            </a:solidFill>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右中かっこ 35"/>
          <p:cNvSpPr/>
          <p:nvPr/>
        </p:nvSpPr>
        <p:spPr>
          <a:xfrm>
            <a:off x="8308434" y="2170454"/>
            <a:ext cx="155448" cy="19440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8" name="テキスト ボックス 37"/>
          <p:cNvSpPr txBox="1"/>
          <p:nvPr/>
        </p:nvSpPr>
        <p:spPr>
          <a:xfrm>
            <a:off x="8457699" y="2132261"/>
            <a:ext cx="615553" cy="193995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③ 官民の専門プロ人材</a:t>
            </a:r>
            <a:endParaRPr kumimoji="1"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の不足が課題</a:t>
            </a:r>
          </a:p>
        </p:txBody>
      </p:sp>
      <p:sp>
        <p:nvSpPr>
          <p:cNvPr id="10" name="正方形/長方形 9">
            <a:extLst>
              <a:ext uri="{FF2B5EF4-FFF2-40B4-BE49-F238E27FC236}">
                <a16:creationId xmlns:a16="http://schemas.microsoft.com/office/drawing/2014/main" id="{FCDFAFE6-4AC6-4373-B33D-BDDC2660793B}"/>
              </a:ext>
            </a:extLst>
          </p:cNvPr>
          <p:cNvSpPr/>
          <p:nvPr/>
        </p:nvSpPr>
        <p:spPr>
          <a:xfrm>
            <a:off x="5508104" y="5316732"/>
            <a:ext cx="457200" cy="188201"/>
          </a:xfrm>
          <a:prstGeom prst="rect">
            <a:avLst/>
          </a:prstGeom>
          <a:solidFill>
            <a:schemeClr val="accent2">
              <a:lumMod val="40000"/>
              <a:lumOff val="60000"/>
            </a:schemeClr>
          </a:solidFill>
          <a:ln>
            <a:solidFill>
              <a:schemeClr val="bg1">
                <a:lumMod val="65000"/>
              </a:schemeClr>
            </a:solidFill>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120E4D42-F826-427C-84D9-A63FBFB04699}"/>
              </a:ext>
            </a:extLst>
          </p:cNvPr>
          <p:cNvSpPr txBox="1"/>
          <p:nvPr/>
        </p:nvSpPr>
        <p:spPr>
          <a:xfrm>
            <a:off x="5990068" y="5301208"/>
            <a:ext cx="1916331" cy="246221"/>
          </a:xfrm>
          <a:prstGeom prst="rect">
            <a:avLst/>
          </a:prstGeom>
          <a:noFill/>
        </p:spPr>
        <p:txBody>
          <a:bodyPr wrap="square" rtlCol="0">
            <a:spAutoFit/>
          </a:bodyPr>
          <a:lstStyle/>
          <a:p>
            <a:pPr>
              <a:lnSpc>
                <a:spcPts val="1200"/>
              </a:lnSpc>
            </a:pPr>
            <a:r>
              <a:rPr kumimoji="1" lang="ja-JP" altLang="en-US" sz="1100" dirty="0"/>
              <a:t>本日問題提起するテーマ</a:t>
            </a:r>
          </a:p>
        </p:txBody>
      </p:sp>
      <p:sp>
        <p:nvSpPr>
          <p:cNvPr id="13" name="正方形/長方形 12">
            <a:extLst>
              <a:ext uri="{FF2B5EF4-FFF2-40B4-BE49-F238E27FC236}">
                <a16:creationId xmlns:a16="http://schemas.microsoft.com/office/drawing/2014/main" id="{437A3E47-46E8-446A-A46D-9E6C0B362212}"/>
              </a:ext>
            </a:extLst>
          </p:cNvPr>
          <p:cNvSpPr/>
          <p:nvPr/>
        </p:nvSpPr>
        <p:spPr>
          <a:xfrm>
            <a:off x="5545401" y="2060848"/>
            <a:ext cx="2730450" cy="590560"/>
          </a:xfrm>
          <a:prstGeom prst="rect">
            <a:avLst/>
          </a:prstGeom>
          <a:ln w="28575">
            <a:solidFill>
              <a:srgbClr val="00B050"/>
            </a:solidFill>
            <a:prstDash val="sysDash"/>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a:extLst>
              <a:ext uri="{FF2B5EF4-FFF2-40B4-BE49-F238E27FC236}">
                <a16:creationId xmlns:a16="http://schemas.microsoft.com/office/drawing/2014/main" id="{9BA02AD0-AA45-471E-BB2A-1BB1E7DF1C58}"/>
              </a:ext>
            </a:extLst>
          </p:cNvPr>
          <p:cNvSpPr/>
          <p:nvPr/>
        </p:nvSpPr>
        <p:spPr>
          <a:xfrm>
            <a:off x="5521451" y="1318993"/>
            <a:ext cx="3096074" cy="590560"/>
          </a:xfrm>
          <a:prstGeom prst="rect">
            <a:avLst/>
          </a:prstGeom>
          <a:ln w="28575">
            <a:solidFill>
              <a:srgbClr val="00B050"/>
            </a:solidFill>
            <a:prstDash val="sysDash"/>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a:extLst>
              <a:ext uri="{FF2B5EF4-FFF2-40B4-BE49-F238E27FC236}">
                <a16:creationId xmlns:a16="http://schemas.microsoft.com/office/drawing/2014/main" id="{86BAA905-3B6D-4475-B591-879DD4E788AB}"/>
              </a:ext>
            </a:extLst>
          </p:cNvPr>
          <p:cNvSpPr/>
          <p:nvPr/>
        </p:nvSpPr>
        <p:spPr>
          <a:xfrm>
            <a:off x="5529021" y="6151490"/>
            <a:ext cx="453932" cy="196965"/>
          </a:xfrm>
          <a:prstGeom prst="rect">
            <a:avLst/>
          </a:prstGeom>
          <a:ln w="28575">
            <a:solidFill>
              <a:srgbClr val="00B050"/>
            </a:solidFill>
            <a:prstDash val="sysDash"/>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6A46A310-9087-4AEC-8AFE-0E8D94A8BD33}"/>
              </a:ext>
            </a:extLst>
          </p:cNvPr>
          <p:cNvSpPr txBox="1"/>
          <p:nvPr/>
        </p:nvSpPr>
        <p:spPr>
          <a:xfrm>
            <a:off x="6014055" y="6114459"/>
            <a:ext cx="1103187" cy="261610"/>
          </a:xfrm>
          <a:prstGeom prst="rect">
            <a:avLst/>
          </a:prstGeom>
          <a:noFill/>
        </p:spPr>
        <p:txBody>
          <a:bodyPr wrap="none" rtlCol="0">
            <a:spAutoFit/>
          </a:bodyPr>
          <a:lstStyle/>
          <a:p>
            <a:r>
              <a:rPr kumimoji="1" lang="ja-JP" altLang="en-US" sz="1100" dirty="0"/>
              <a:t>今後さらに検討</a:t>
            </a:r>
          </a:p>
        </p:txBody>
      </p:sp>
    </p:spTree>
    <p:extLst>
      <p:ext uri="{BB962C8B-B14F-4D97-AF65-F5344CB8AC3E}">
        <p14:creationId xmlns:p14="http://schemas.microsoft.com/office/powerpoint/2010/main" val="4164076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3C16FD3-D1ED-4B82-81AB-A157BAD5A324}"/>
              </a:ext>
            </a:extLst>
          </p:cNvPr>
          <p:cNvSpPr/>
          <p:nvPr/>
        </p:nvSpPr>
        <p:spPr>
          <a:xfrm>
            <a:off x="4774168" y="3943654"/>
            <a:ext cx="3060000" cy="176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グラフ 4"/>
          <p:cNvGraphicFramePr/>
          <p:nvPr/>
        </p:nvGraphicFramePr>
        <p:xfrm>
          <a:off x="1115616" y="1152517"/>
          <a:ext cx="6840760" cy="4904110"/>
        </p:xfrm>
        <a:graphic>
          <a:graphicData uri="http://schemas.openxmlformats.org/drawingml/2006/chart">
            <c:chart xmlns:c="http://schemas.openxmlformats.org/drawingml/2006/chart" xmlns:r="http://schemas.openxmlformats.org/officeDocument/2006/relationships" r:id="rId2"/>
          </a:graphicData>
        </a:graphic>
      </p:graphicFrame>
      <p:sp>
        <p:nvSpPr>
          <p:cNvPr id="21" name="正方形/長方形 20"/>
          <p:cNvSpPr/>
          <p:nvPr/>
        </p:nvSpPr>
        <p:spPr>
          <a:xfrm>
            <a:off x="1805253" y="861828"/>
            <a:ext cx="5685768" cy="338554"/>
          </a:xfrm>
          <a:prstGeom prst="rect">
            <a:avLst/>
          </a:prstGeom>
        </p:spPr>
        <p:txBody>
          <a:bodyPr wrap="square">
            <a:spAutoFit/>
          </a:bodyPr>
          <a:lstStyle/>
          <a:p>
            <a:pPr algn="ctr"/>
            <a:r>
              <a:rPr lang="ja-JP" altLang="en-US" sz="1600" dirty="0">
                <a:latin typeface="Meiryo UI" panose="020B0604030504040204" pitchFamily="50" charset="-128"/>
                <a:ea typeface="Meiryo UI" panose="020B0604030504040204" pitchFamily="50" charset="-128"/>
              </a:rPr>
              <a:t>一人当たりの「ごみ処理量」と「リサイクル率」（都道府県別分布）</a:t>
            </a:r>
          </a:p>
        </p:txBody>
      </p:sp>
      <p:cxnSp>
        <p:nvCxnSpPr>
          <p:cNvPr id="22" name="直線コネクタ 21"/>
          <p:cNvCxnSpPr/>
          <p:nvPr/>
        </p:nvCxnSpPr>
        <p:spPr>
          <a:xfrm>
            <a:off x="96127" y="656711"/>
            <a:ext cx="9000000" cy="0"/>
          </a:xfrm>
          <a:prstGeom prst="line">
            <a:avLst/>
          </a:prstGeom>
        </p:spPr>
        <p:style>
          <a:lnRef idx="1">
            <a:schemeClr val="dk1"/>
          </a:lnRef>
          <a:fillRef idx="0">
            <a:schemeClr val="dk1"/>
          </a:fillRef>
          <a:effectRef idx="0">
            <a:schemeClr val="dk1"/>
          </a:effectRef>
          <a:fontRef idx="minor">
            <a:schemeClr val="tx1"/>
          </a:fontRef>
        </p:style>
      </p:cxnSp>
      <p:sp>
        <p:nvSpPr>
          <p:cNvPr id="6" name="テキスト ボックス 5"/>
          <p:cNvSpPr txBox="1"/>
          <p:nvPr/>
        </p:nvSpPr>
        <p:spPr>
          <a:xfrm>
            <a:off x="3508468" y="6148716"/>
            <a:ext cx="2553904" cy="276999"/>
          </a:xfrm>
          <a:prstGeom prst="rect">
            <a:avLst/>
          </a:prstGeom>
          <a:noFill/>
          <a:ln>
            <a:solidFill>
              <a:schemeClr val="accent1"/>
            </a:solidFill>
          </a:ln>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一人あたりごみ排出量（</a:t>
            </a:r>
            <a:r>
              <a:rPr kumimoji="1" lang="en-US" altLang="ja-JP" sz="1200" b="1" dirty="0">
                <a:latin typeface="Meiryo UI" panose="020B0604030504040204" pitchFamily="50" charset="-128"/>
                <a:ea typeface="Meiryo UI" panose="020B0604030504040204" pitchFamily="50" charset="-128"/>
              </a:rPr>
              <a:t>g</a:t>
            </a:r>
            <a:r>
              <a:rPr lang="ja-JP" altLang="en-US"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人日）</a:t>
            </a:r>
          </a:p>
        </p:txBody>
      </p:sp>
      <p:cxnSp>
        <p:nvCxnSpPr>
          <p:cNvPr id="7" name="直線コネクタ 6"/>
          <p:cNvCxnSpPr/>
          <p:nvPr/>
        </p:nvCxnSpPr>
        <p:spPr>
          <a:xfrm>
            <a:off x="4774169" y="1496082"/>
            <a:ext cx="0" cy="42480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8" name="直線コネクタ 7"/>
          <p:cNvCxnSpPr/>
          <p:nvPr/>
        </p:nvCxnSpPr>
        <p:spPr>
          <a:xfrm flipH="1">
            <a:off x="1536542" y="3924550"/>
            <a:ext cx="62640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8DACD7DD-F742-49DA-8B02-877C3440E0C3}"/>
              </a:ext>
            </a:extLst>
          </p:cNvPr>
          <p:cNvSpPr txBox="1"/>
          <p:nvPr/>
        </p:nvSpPr>
        <p:spPr>
          <a:xfrm>
            <a:off x="727866" y="2901056"/>
            <a:ext cx="369332" cy="1477328"/>
          </a:xfrm>
          <a:prstGeom prst="rect">
            <a:avLst/>
          </a:prstGeom>
          <a:noFill/>
          <a:ln>
            <a:solidFill>
              <a:schemeClr val="accent1"/>
            </a:solidFill>
          </a:ln>
        </p:spPr>
        <p:txBody>
          <a:bodyPr vert="eaVert" wrap="none" rtlCol="0">
            <a:spAutoFit/>
          </a:bodyPr>
          <a:lstStyle/>
          <a:p>
            <a:r>
              <a:rPr kumimoji="1" lang="ja-JP" altLang="en-US" sz="1200" b="1" dirty="0">
                <a:latin typeface="Meiryo UI" panose="020B0604030504040204" pitchFamily="50" charset="-128"/>
                <a:ea typeface="Meiryo UI" panose="020B0604030504040204" pitchFamily="50" charset="-128"/>
              </a:rPr>
              <a:t>リサイクル率（％）</a:t>
            </a:r>
          </a:p>
        </p:txBody>
      </p:sp>
      <p:sp>
        <p:nvSpPr>
          <p:cNvPr id="10" name="テキスト ボックス 9">
            <a:extLst>
              <a:ext uri="{FF2B5EF4-FFF2-40B4-BE49-F238E27FC236}">
                <a16:creationId xmlns:a16="http://schemas.microsoft.com/office/drawing/2014/main" id="{1469541C-40C1-4B45-8C2D-5A59A989F9B2}"/>
              </a:ext>
            </a:extLst>
          </p:cNvPr>
          <p:cNvSpPr txBox="1"/>
          <p:nvPr/>
        </p:nvSpPr>
        <p:spPr>
          <a:xfrm>
            <a:off x="2175894" y="151255"/>
            <a:ext cx="6974986" cy="400110"/>
          </a:xfrm>
          <a:prstGeom prst="rect">
            <a:avLst/>
          </a:prstGeom>
          <a:noFill/>
          <a:ln>
            <a:noFill/>
          </a:ln>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大阪は</a:t>
            </a:r>
            <a:r>
              <a:rPr kumimoji="1" lang="ja-JP" altLang="en-US" sz="2000" b="1" dirty="0" smtClean="0">
                <a:latin typeface="Meiryo UI" panose="020B0604030504040204" pitchFamily="50" charset="-128"/>
                <a:ea typeface="Meiryo UI" panose="020B0604030504040204" pitchFamily="50" charset="-128"/>
              </a:rPr>
              <a:t>、住民一人あたりのごみ</a:t>
            </a:r>
            <a:r>
              <a:rPr kumimoji="1" lang="ja-JP" altLang="en-US" sz="2000" b="1" dirty="0">
                <a:latin typeface="Meiryo UI" panose="020B0604030504040204" pitchFamily="50" charset="-128"/>
                <a:ea typeface="Meiryo UI" panose="020B0604030504040204" pitchFamily="50" charset="-128"/>
              </a:rPr>
              <a:t>排出量が</a:t>
            </a:r>
            <a:r>
              <a:rPr kumimoji="1" lang="ja-JP" altLang="en-US" sz="2000" b="1" dirty="0" smtClean="0">
                <a:latin typeface="Meiryo UI" panose="020B0604030504040204" pitchFamily="50" charset="-128"/>
                <a:ea typeface="Meiryo UI" panose="020B0604030504040204" pitchFamily="50" charset="-128"/>
              </a:rPr>
              <a:t>多く、リサイクル率も低い</a:t>
            </a:r>
            <a:endParaRPr kumimoji="1" lang="ja-JP" altLang="en-US" sz="2000" b="1"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2B847B39-B3CD-41ED-9B81-EAAF8DE255FA}"/>
              </a:ext>
            </a:extLst>
          </p:cNvPr>
          <p:cNvSpPr txBox="1"/>
          <p:nvPr/>
        </p:nvSpPr>
        <p:spPr>
          <a:xfrm>
            <a:off x="4637201" y="5760017"/>
            <a:ext cx="1625766" cy="292388"/>
          </a:xfrm>
          <a:prstGeom prst="rect">
            <a:avLst/>
          </a:prstGeom>
          <a:noFill/>
        </p:spPr>
        <p:txBody>
          <a:bodyPr wrap="none" rtlCol="0">
            <a:spAutoFit/>
          </a:bodyPr>
          <a:lstStyle/>
          <a:p>
            <a:endParaRPr kumimoji="1" lang="en-US" altLang="ja-JP" sz="2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全国平均　</a:t>
            </a:r>
            <a:r>
              <a:rPr kumimoji="1" lang="en-US" altLang="ja-JP" sz="1100" dirty="0">
                <a:latin typeface="Meiryo UI" panose="020B0604030504040204" pitchFamily="50" charset="-128"/>
                <a:ea typeface="Meiryo UI" panose="020B0604030504040204" pitchFamily="50" charset="-128"/>
              </a:rPr>
              <a:t>936g/</a:t>
            </a:r>
            <a:r>
              <a:rPr kumimoji="1" lang="ja-JP" altLang="en-US" sz="1100" dirty="0">
                <a:latin typeface="Meiryo UI" panose="020B0604030504040204" pitchFamily="50" charset="-128"/>
                <a:ea typeface="Meiryo UI" panose="020B0604030504040204" pitchFamily="50" charset="-128"/>
              </a:rPr>
              <a:t>人日</a:t>
            </a:r>
            <a:r>
              <a:rPr kumimoji="1" lang="en-US" altLang="ja-JP" sz="1100" dirty="0">
                <a:latin typeface="Meiryo UI" panose="020B0604030504040204" pitchFamily="50" charset="-128"/>
                <a:ea typeface="Meiryo UI" panose="020B0604030504040204" pitchFamily="50" charset="-128"/>
              </a:rPr>
              <a:t>*</a:t>
            </a:r>
          </a:p>
        </p:txBody>
      </p:sp>
      <p:sp>
        <p:nvSpPr>
          <p:cNvPr id="12" name="テキスト ボックス 11">
            <a:extLst>
              <a:ext uri="{FF2B5EF4-FFF2-40B4-BE49-F238E27FC236}">
                <a16:creationId xmlns:a16="http://schemas.microsoft.com/office/drawing/2014/main" id="{E0D8BAAC-0E01-4F74-A341-7E9DABE223EB}"/>
              </a:ext>
            </a:extLst>
          </p:cNvPr>
          <p:cNvSpPr txBox="1"/>
          <p:nvPr/>
        </p:nvSpPr>
        <p:spPr>
          <a:xfrm>
            <a:off x="7974794" y="3756391"/>
            <a:ext cx="825867" cy="430887"/>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全国</a:t>
            </a:r>
            <a:r>
              <a:rPr kumimoji="1" lang="ja-JP" altLang="en-US" sz="1100" dirty="0">
                <a:latin typeface="Meiryo UI" panose="020B0604030504040204" pitchFamily="50" charset="-128"/>
                <a:ea typeface="Meiryo UI" panose="020B0604030504040204" pitchFamily="50" charset="-128"/>
              </a:rPr>
              <a:t>平均</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19.8%*</a:t>
            </a:r>
            <a:endParaRPr kumimoji="1" lang="ja-JP" altLang="en-US" sz="11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CFA1C4E5-ED18-4269-912A-B9E6384EFCD8}"/>
              </a:ext>
            </a:extLst>
          </p:cNvPr>
          <p:cNvSpPr txBox="1"/>
          <p:nvPr/>
        </p:nvSpPr>
        <p:spPr>
          <a:xfrm>
            <a:off x="1624403" y="2343881"/>
            <a:ext cx="2991525" cy="292388"/>
          </a:xfrm>
          <a:prstGeom prst="rect">
            <a:avLst/>
          </a:prstGeom>
          <a:noFill/>
          <a:ln>
            <a:noFill/>
          </a:ln>
        </p:spPr>
        <p:txBody>
          <a:bodyPr wrap="none" rtlCol="0">
            <a:spAutoFit/>
          </a:bodyPr>
          <a:lstStyle/>
          <a:p>
            <a:pPr algn="ctr"/>
            <a:r>
              <a:rPr kumimoji="1" lang="en-US" altLang="ja-JP" sz="1300" b="1" dirty="0">
                <a:latin typeface="Meiryo UI" panose="020B0604030504040204" pitchFamily="50" charset="-128"/>
                <a:ea typeface="Meiryo UI" panose="020B0604030504040204" pitchFamily="50" charset="-128"/>
              </a:rPr>
              <a:t>A</a:t>
            </a:r>
            <a:r>
              <a:rPr kumimoji="1" lang="ja-JP" altLang="en-US" sz="1300" b="1" dirty="0">
                <a:latin typeface="Meiryo UI" panose="020B0604030504040204" pitchFamily="50" charset="-128"/>
                <a:ea typeface="Meiryo UI" panose="020B0604030504040204" pitchFamily="50" charset="-128"/>
              </a:rPr>
              <a:t> ◎　リサイクル率が高く排出量も少ない</a:t>
            </a:r>
          </a:p>
        </p:txBody>
      </p:sp>
      <p:sp>
        <p:nvSpPr>
          <p:cNvPr id="14" name="テキスト ボックス 13">
            <a:extLst>
              <a:ext uri="{FF2B5EF4-FFF2-40B4-BE49-F238E27FC236}">
                <a16:creationId xmlns:a16="http://schemas.microsoft.com/office/drawing/2014/main" id="{5CAF0070-E9B9-4076-A9E0-A4B48336AB64}"/>
              </a:ext>
            </a:extLst>
          </p:cNvPr>
          <p:cNvSpPr txBox="1"/>
          <p:nvPr/>
        </p:nvSpPr>
        <p:spPr>
          <a:xfrm>
            <a:off x="5439123" y="4329747"/>
            <a:ext cx="2821606" cy="292388"/>
          </a:xfrm>
          <a:prstGeom prst="rect">
            <a:avLst/>
          </a:prstGeom>
          <a:noFill/>
          <a:ln>
            <a:noFill/>
          </a:ln>
        </p:spPr>
        <p:txBody>
          <a:bodyPr wrap="none" rtlCol="0">
            <a:spAutoFit/>
          </a:bodyPr>
          <a:lstStyle/>
          <a:p>
            <a:pPr algn="ctr"/>
            <a:r>
              <a:rPr kumimoji="1" lang="en-US" altLang="ja-JP" sz="1300" b="1" dirty="0">
                <a:latin typeface="Meiryo UI" panose="020B0604030504040204" pitchFamily="50" charset="-128"/>
                <a:ea typeface="Meiryo UI" panose="020B0604030504040204" pitchFamily="50" charset="-128"/>
              </a:rPr>
              <a:t>D</a:t>
            </a:r>
            <a:r>
              <a:rPr kumimoji="1" lang="ja-JP" altLang="en-US" sz="1300" b="1" dirty="0">
                <a:latin typeface="Meiryo UI" panose="020B0604030504040204" pitchFamily="50" charset="-128"/>
                <a:ea typeface="Meiryo UI" panose="020B0604030504040204" pitchFamily="50" charset="-128"/>
              </a:rPr>
              <a:t> </a:t>
            </a:r>
            <a:r>
              <a:rPr kumimoji="1" lang="en-US" altLang="ja-JP" sz="1300" b="1" dirty="0">
                <a:latin typeface="Meiryo UI" panose="020B0604030504040204" pitchFamily="50" charset="-128"/>
                <a:ea typeface="Meiryo UI" panose="020B0604030504040204" pitchFamily="50" charset="-128"/>
              </a:rPr>
              <a:t>×</a:t>
            </a:r>
            <a:r>
              <a:rPr kumimoji="1" lang="ja-JP" altLang="en-US" sz="1300" b="1" dirty="0">
                <a:latin typeface="Meiryo UI" panose="020B0604030504040204" pitchFamily="50" charset="-128"/>
                <a:ea typeface="Meiryo UI" panose="020B0604030504040204" pitchFamily="50" charset="-128"/>
              </a:rPr>
              <a:t>　リサイクル率が低く排出量も多い</a:t>
            </a:r>
          </a:p>
        </p:txBody>
      </p:sp>
      <p:sp>
        <p:nvSpPr>
          <p:cNvPr id="15" name="テキスト ボックス 14">
            <a:extLst>
              <a:ext uri="{FF2B5EF4-FFF2-40B4-BE49-F238E27FC236}">
                <a16:creationId xmlns:a16="http://schemas.microsoft.com/office/drawing/2014/main" id="{8CC91796-3258-447B-9404-A2FA6008D448}"/>
              </a:ext>
            </a:extLst>
          </p:cNvPr>
          <p:cNvSpPr txBox="1"/>
          <p:nvPr/>
        </p:nvSpPr>
        <p:spPr>
          <a:xfrm>
            <a:off x="4943250" y="2303452"/>
            <a:ext cx="3445174" cy="292388"/>
          </a:xfrm>
          <a:prstGeom prst="rect">
            <a:avLst/>
          </a:prstGeom>
          <a:noFill/>
          <a:ln>
            <a:noFill/>
          </a:ln>
        </p:spPr>
        <p:txBody>
          <a:bodyPr wrap="none" rtlCol="0">
            <a:spAutoFit/>
          </a:bodyPr>
          <a:lstStyle/>
          <a:p>
            <a:pPr algn="ctr"/>
            <a:r>
              <a:rPr lang="en-US" altLang="ja-JP" sz="1300" b="1" dirty="0">
                <a:latin typeface="Meiryo UI" panose="020B0604030504040204" pitchFamily="50" charset="-128"/>
                <a:ea typeface="Meiryo UI" panose="020B0604030504040204" pitchFamily="50" charset="-128"/>
              </a:rPr>
              <a:t>C</a:t>
            </a:r>
            <a:r>
              <a:rPr kumimoji="1" lang="ja-JP" altLang="en-US" sz="1300" b="1" dirty="0">
                <a:latin typeface="Meiryo UI" panose="020B0604030504040204" pitchFamily="50" charset="-128"/>
                <a:ea typeface="Meiryo UI" panose="020B0604030504040204" pitchFamily="50" charset="-128"/>
              </a:rPr>
              <a:t>　△～〇　リサイクル率が高いが排出量は多い</a:t>
            </a:r>
          </a:p>
        </p:txBody>
      </p:sp>
      <p:sp>
        <p:nvSpPr>
          <p:cNvPr id="16" name="テキスト ボックス 15">
            <a:extLst>
              <a:ext uri="{FF2B5EF4-FFF2-40B4-BE49-F238E27FC236}">
                <a16:creationId xmlns:a16="http://schemas.microsoft.com/office/drawing/2014/main" id="{5351CC7E-4DD3-4472-912B-5432FC06C726}"/>
              </a:ext>
            </a:extLst>
          </p:cNvPr>
          <p:cNvSpPr txBox="1"/>
          <p:nvPr/>
        </p:nvSpPr>
        <p:spPr>
          <a:xfrm>
            <a:off x="1496320" y="4900533"/>
            <a:ext cx="3289683" cy="276999"/>
          </a:xfrm>
          <a:prstGeom prst="rect">
            <a:avLst/>
          </a:prstGeom>
          <a:noFill/>
          <a:ln>
            <a:noFill/>
          </a:ln>
        </p:spPr>
        <p:txBody>
          <a:bodyPr wrap="none" rtlCol="0">
            <a:spAutoFit/>
          </a:bodyPr>
          <a:lstStyle/>
          <a:p>
            <a:pPr algn="ctr"/>
            <a:r>
              <a:rPr kumimoji="1" lang="en-US" altLang="ja-JP" sz="1200" b="1" dirty="0">
                <a:latin typeface="Meiryo UI" panose="020B0604030504040204" pitchFamily="50" charset="-128"/>
                <a:ea typeface="Meiryo UI" panose="020B0604030504040204" pitchFamily="50" charset="-128"/>
              </a:rPr>
              <a:t>B</a:t>
            </a:r>
            <a:r>
              <a:rPr kumimoji="1" lang="ja-JP" altLang="en-US" sz="1200" b="1" dirty="0">
                <a:latin typeface="Meiryo UI" panose="020B0604030504040204" pitchFamily="50" charset="-128"/>
                <a:ea typeface="Meiryo UI" panose="020B0604030504040204" pitchFamily="50" charset="-128"/>
              </a:rPr>
              <a:t> △～〇　リサイクル率は低いが排出量は少ない</a:t>
            </a:r>
          </a:p>
        </p:txBody>
      </p:sp>
      <p:sp>
        <p:nvSpPr>
          <p:cNvPr id="17" name="テキスト ボックス 16">
            <a:extLst>
              <a:ext uri="{FF2B5EF4-FFF2-40B4-BE49-F238E27FC236}">
                <a16:creationId xmlns:a16="http://schemas.microsoft.com/office/drawing/2014/main" id="{E43DB43D-88D8-4893-A478-AD048846FFEB}"/>
              </a:ext>
            </a:extLst>
          </p:cNvPr>
          <p:cNvSpPr txBox="1"/>
          <p:nvPr/>
        </p:nvSpPr>
        <p:spPr>
          <a:xfrm>
            <a:off x="2934145" y="3044483"/>
            <a:ext cx="646331"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神奈川県</a:t>
            </a:r>
          </a:p>
        </p:txBody>
      </p:sp>
      <p:sp>
        <p:nvSpPr>
          <p:cNvPr id="18" name="テキスト ボックス 17">
            <a:extLst>
              <a:ext uri="{FF2B5EF4-FFF2-40B4-BE49-F238E27FC236}">
                <a16:creationId xmlns:a16="http://schemas.microsoft.com/office/drawing/2014/main" id="{1F463F75-EC0C-4D87-B1A7-9C4FCE9BD5F0}"/>
              </a:ext>
            </a:extLst>
          </p:cNvPr>
          <p:cNvSpPr txBox="1"/>
          <p:nvPr/>
        </p:nvSpPr>
        <p:spPr>
          <a:xfrm>
            <a:off x="4319482" y="3484068"/>
            <a:ext cx="530915"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愛知県</a:t>
            </a:r>
          </a:p>
        </p:txBody>
      </p:sp>
      <p:sp>
        <p:nvSpPr>
          <p:cNvPr id="19" name="テキスト ボックス 18">
            <a:extLst>
              <a:ext uri="{FF2B5EF4-FFF2-40B4-BE49-F238E27FC236}">
                <a16:creationId xmlns:a16="http://schemas.microsoft.com/office/drawing/2014/main" id="{A3376873-4C08-4ECF-B6B9-987714F9026D}"/>
              </a:ext>
            </a:extLst>
          </p:cNvPr>
          <p:cNvSpPr txBox="1"/>
          <p:nvPr/>
        </p:nvSpPr>
        <p:spPr>
          <a:xfrm>
            <a:off x="3134421" y="3489156"/>
            <a:ext cx="530915"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東京都</a:t>
            </a:r>
          </a:p>
        </p:txBody>
      </p:sp>
      <p:sp>
        <p:nvSpPr>
          <p:cNvPr id="20" name="テキスト ボックス 19">
            <a:extLst>
              <a:ext uri="{FF2B5EF4-FFF2-40B4-BE49-F238E27FC236}">
                <a16:creationId xmlns:a16="http://schemas.microsoft.com/office/drawing/2014/main" id="{C9857D85-9C60-4E99-B017-1FD4462525D2}"/>
              </a:ext>
            </a:extLst>
          </p:cNvPr>
          <p:cNvSpPr txBox="1"/>
          <p:nvPr/>
        </p:nvSpPr>
        <p:spPr>
          <a:xfrm>
            <a:off x="5062201" y="4939880"/>
            <a:ext cx="607859" cy="261610"/>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大阪府</a:t>
            </a:r>
          </a:p>
        </p:txBody>
      </p:sp>
      <p:sp>
        <p:nvSpPr>
          <p:cNvPr id="2" name="スライド番号プレースホルダー 1"/>
          <p:cNvSpPr>
            <a:spLocks noGrp="1"/>
          </p:cNvSpPr>
          <p:nvPr>
            <p:ph type="sldNum" sz="quarter" idx="12"/>
          </p:nvPr>
        </p:nvSpPr>
        <p:spPr>
          <a:xfrm>
            <a:off x="6876410" y="6325466"/>
            <a:ext cx="2133600" cy="365125"/>
          </a:xfrm>
        </p:spPr>
        <p:txBody>
          <a:bodyPr/>
          <a:lstStyle/>
          <a:p>
            <a:fld id="{86693F72-17B0-4DA8-B0BC-535585BE8373}" type="slidenum">
              <a:rPr kumimoji="1" lang="ja-JP" altLang="en-US" smtClean="0"/>
              <a:t>3</a:t>
            </a:fld>
            <a:endParaRPr kumimoji="1" lang="ja-JP" altLang="en-US"/>
          </a:p>
        </p:txBody>
      </p:sp>
      <p:sp>
        <p:nvSpPr>
          <p:cNvPr id="23" name="テキスト ボックス 22"/>
          <p:cNvSpPr txBox="1"/>
          <p:nvPr/>
        </p:nvSpPr>
        <p:spPr>
          <a:xfrm>
            <a:off x="95128" y="6534241"/>
            <a:ext cx="3438762" cy="253916"/>
          </a:xfrm>
          <a:prstGeom prst="rect">
            <a:avLst/>
          </a:prstGeom>
          <a:noFill/>
        </p:spPr>
        <p:txBody>
          <a:bodyPr wrap="none" rtlCol="0">
            <a:spAutoFit/>
          </a:bodyPr>
          <a:lstStyle/>
          <a:p>
            <a:r>
              <a:rPr kumimoji="1" lang="ja-JP" altLang="en-US" sz="1050" dirty="0"/>
              <a:t>出典：一般廃棄物処理実態調査結果（</a:t>
            </a:r>
            <a:r>
              <a:rPr lang="en-US" altLang="ja-JP" sz="1050" dirty="0"/>
              <a:t>2017</a:t>
            </a:r>
            <a:r>
              <a:rPr kumimoji="1" lang="ja-JP" altLang="en-US" sz="1050" dirty="0"/>
              <a:t>年度）より作成</a:t>
            </a:r>
          </a:p>
        </p:txBody>
      </p:sp>
      <p:sp>
        <p:nvSpPr>
          <p:cNvPr id="3" name="正方形/長方形 2"/>
          <p:cNvSpPr/>
          <p:nvPr/>
        </p:nvSpPr>
        <p:spPr>
          <a:xfrm>
            <a:off x="51928" y="101142"/>
            <a:ext cx="2111296" cy="468000"/>
          </a:xfrm>
          <a:prstGeom prst="rect">
            <a:avLst/>
          </a:prstGeom>
          <a:solidFill>
            <a:schemeClr val="accent2">
              <a:lumMod val="20000"/>
              <a:lumOff val="80000"/>
            </a:schemeClr>
          </a:solidFill>
          <a:ln>
            <a:solidFill>
              <a:schemeClr val="tx1">
                <a:lumMod val="50000"/>
                <a:lumOff val="50000"/>
              </a:schemeClr>
            </a:solidFill>
          </a:ln>
        </p:spPr>
        <p:txBody>
          <a:bodyPr wrap="none" rtlCol="0" anchor="ctr">
            <a:noAutofit/>
          </a:bodyPr>
          <a:lstStyle/>
          <a:p>
            <a:pPr algn="ctr"/>
            <a:r>
              <a:rPr kumimoji="1"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①市町村の廃棄物処理</a:t>
            </a:r>
            <a:endParaRPr kumimoji="1"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のレベルアップ</a:t>
            </a:r>
          </a:p>
        </p:txBody>
      </p:sp>
      <p:cxnSp>
        <p:nvCxnSpPr>
          <p:cNvPr id="24" name="直線コネクタ 23"/>
          <p:cNvCxnSpPr/>
          <p:nvPr/>
        </p:nvCxnSpPr>
        <p:spPr>
          <a:xfrm>
            <a:off x="1811201" y="1214237"/>
            <a:ext cx="5652000" cy="0"/>
          </a:xfrm>
          <a:prstGeom prst="line">
            <a:avLst/>
          </a:prstGeom>
        </p:spPr>
        <p:style>
          <a:lnRef idx="1">
            <a:schemeClr val="dk1"/>
          </a:lnRef>
          <a:fillRef idx="0">
            <a:schemeClr val="dk1"/>
          </a:fillRef>
          <a:effectRef idx="0">
            <a:schemeClr val="dk1"/>
          </a:effectRef>
          <a:fontRef idx="minor">
            <a:schemeClr val="tx1"/>
          </a:fontRef>
        </p:style>
      </p:cxnSp>
      <p:sp>
        <p:nvSpPr>
          <p:cNvPr id="25" name="テキスト ボックス 24">
            <a:extLst>
              <a:ext uri="{FF2B5EF4-FFF2-40B4-BE49-F238E27FC236}">
                <a16:creationId xmlns:a16="http://schemas.microsoft.com/office/drawing/2014/main" id="{A3376873-4C08-4ECF-B6B9-987714F9026D}"/>
              </a:ext>
            </a:extLst>
          </p:cNvPr>
          <p:cNvSpPr txBox="1"/>
          <p:nvPr/>
        </p:nvSpPr>
        <p:spPr>
          <a:xfrm>
            <a:off x="2035132" y="4529123"/>
            <a:ext cx="530915"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京都府</a:t>
            </a:r>
          </a:p>
        </p:txBody>
      </p:sp>
      <p:sp>
        <p:nvSpPr>
          <p:cNvPr id="26" name="テキスト ボックス 25"/>
          <p:cNvSpPr txBox="1"/>
          <p:nvPr/>
        </p:nvSpPr>
        <p:spPr>
          <a:xfrm>
            <a:off x="4611109" y="6596390"/>
            <a:ext cx="4123245" cy="261610"/>
          </a:xfrm>
          <a:prstGeom prst="rect">
            <a:avLst/>
          </a:prstGeom>
          <a:noFill/>
        </p:spPr>
        <p:txBody>
          <a:bodyPr wrap="none" rtlCol="0">
            <a:spAutoFit/>
          </a:bodyPr>
          <a:lstStyle/>
          <a:p>
            <a:r>
              <a:rPr kumimoji="1" lang="ja-JP" altLang="en-US" sz="1100" dirty="0"/>
              <a:t>注）平均値は、</a:t>
            </a:r>
            <a:r>
              <a:rPr kumimoji="1" lang="en-US" altLang="ja-JP" sz="1100" dirty="0"/>
              <a:t>47</a:t>
            </a:r>
            <a:r>
              <a:rPr kumimoji="1" lang="ja-JP" altLang="en-US" sz="1100" dirty="0"/>
              <a:t>都道府県の平均値（全国総数の平均値ではない）</a:t>
            </a:r>
          </a:p>
        </p:txBody>
      </p:sp>
      <p:sp>
        <p:nvSpPr>
          <p:cNvPr id="28" name="楕円 27">
            <a:extLst>
              <a:ext uri="{FF2B5EF4-FFF2-40B4-BE49-F238E27FC236}">
                <a16:creationId xmlns:a16="http://schemas.microsoft.com/office/drawing/2014/main" id="{35B239CF-5965-4DE4-BAAE-CA8953DC1B7B}"/>
              </a:ext>
            </a:extLst>
          </p:cNvPr>
          <p:cNvSpPr/>
          <p:nvPr/>
        </p:nvSpPr>
        <p:spPr>
          <a:xfrm>
            <a:off x="4910327" y="2221418"/>
            <a:ext cx="3522396" cy="446268"/>
          </a:xfrm>
          <a:prstGeom prst="ellipse">
            <a:avLst/>
          </a:prstGeom>
          <a:ln>
            <a:solidFill>
              <a:schemeClr val="tx2"/>
            </a:solidFill>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楕円 28">
            <a:extLst>
              <a:ext uri="{FF2B5EF4-FFF2-40B4-BE49-F238E27FC236}">
                <a16:creationId xmlns:a16="http://schemas.microsoft.com/office/drawing/2014/main" id="{6529568B-07BE-4338-95E9-488BC028E130}"/>
              </a:ext>
            </a:extLst>
          </p:cNvPr>
          <p:cNvSpPr/>
          <p:nvPr/>
        </p:nvSpPr>
        <p:spPr>
          <a:xfrm>
            <a:off x="1536542" y="4818515"/>
            <a:ext cx="3175040" cy="446268"/>
          </a:xfrm>
          <a:prstGeom prst="ellipse">
            <a:avLst/>
          </a:prstGeom>
          <a:ln>
            <a:solidFill>
              <a:schemeClr val="tx2"/>
            </a:solidFill>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楕円 29">
            <a:extLst>
              <a:ext uri="{FF2B5EF4-FFF2-40B4-BE49-F238E27FC236}">
                <a16:creationId xmlns:a16="http://schemas.microsoft.com/office/drawing/2014/main" id="{F56EA435-6E3C-4D8F-A405-06173CBFE985}"/>
              </a:ext>
            </a:extLst>
          </p:cNvPr>
          <p:cNvSpPr/>
          <p:nvPr/>
        </p:nvSpPr>
        <p:spPr>
          <a:xfrm>
            <a:off x="1543767" y="2280201"/>
            <a:ext cx="3198200" cy="446268"/>
          </a:xfrm>
          <a:prstGeom prst="ellipse">
            <a:avLst/>
          </a:prstGeom>
          <a:ln>
            <a:solidFill>
              <a:schemeClr val="tx2"/>
            </a:solidFill>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楕円 30">
            <a:extLst>
              <a:ext uri="{FF2B5EF4-FFF2-40B4-BE49-F238E27FC236}">
                <a16:creationId xmlns:a16="http://schemas.microsoft.com/office/drawing/2014/main" id="{44176282-48A6-4C48-A71B-8E6EF2C8076A}"/>
              </a:ext>
            </a:extLst>
          </p:cNvPr>
          <p:cNvSpPr/>
          <p:nvPr/>
        </p:nvSpPr>
        <p:spPr>
          <a:xfrm>
            <a:off x="5276971" y="4240739"/>
            <a:ext cx="3060000" cy="446268"/>
          </a:xfrm>
          <a:prstGeom prst="ellipse">
            <a:avLst/>
          </a:prstGeom>
          <a:ln>
            <a:solidFill>
              <a:schemeClr val="tx2"/>
            </a:solidFill>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84931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1203615" y="3824375"/>
            <a:ext cx="1476000" cy="2321571"/>
          </a:xfrm>
          <a:prstGeom prst="rect">
            <a:avLst/>
          </a:prstGeom>
          <a:solidFill>
            <a:schemeClr val="accent6">
              <a:lumMod val="20000"/>
              <a:lumOff val="80000"/>
            </a:schemeClr>
          </a:solidFill>
          <a:ln>
            <a:noFill/>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1244862" y="913899"/>
            <a:ext cx="1476000" cy="2321571"/>
          </a:xfrm>
          <a:prstGeom prst="rect">
            <a:avLst/>
          </a:prstGeom>
          <a:solidFill>
            <a:schemeClr val="accent6">
              <a:lumMod val="20000"/>
              <a:lumOff val="80000"/>
            </a:schemeClr>
          </a:solidFill>
          <a:ln>
            <a:noFill/>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グラフ 19">
            <a:extLst>
              <a:ext uri="{FF2B5EF4-FFF2-40B4-BE49-F238E27FC236}">
                <a16:creationId xmlns:a16="http://schemas.microsoft.com/office/drawing/2014/main" id="{6476BB48-E663-4445-8B18-80227A58F6CF}"/>
              </a:ext>
            </a:extLst>
          </p:cNvPr>
          <p:cNvGraphicFramePr/>
          <p:nvPr>
            <p:extLst>
              <p:ext uri="{D42A27DB-BD31-4B8C-83A1-F6EECF244321}">
                <p14:modId xmlns:p14="http://schemas.microsoft.com/office/powerpoint/2010/main" val="2463613566"/>
              </p:ext>
            </p:extLst>
          </p:nvPr>
        </p:nvGraphicFramePr>
        <p:xfrm>
          <a:off x="769026" y="3782792"/>
          <a:ext cx="3549511" cy="26631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a:extLst>
              <a:ext uri="{FF2B5EF4-FFF2-40B4-BE49-F238E27FC236}">
                <a16:creationId xmlns:a16="http://schemas.microsoft.com/office/drawing/2014/main" id="{891E03A4-3A04-4BA0-B469-A0F08CE381DA}"/>
              </a:ext>
            </a:extLst>
          </p:cNvPr>
          <p:cNvGraphicFramePr/>
          <p:nvPr>
            <p:extLst>
              <p:ext uri="{D42A27DB-BD31-4B8C-83A1-F6EECF244321}">
                <p14:modId xmlns:p14="http://schemas.microsoft.com/office/powerpoint/2010/main" val="412576802"/>
              </p:ext>
            </p:extLst>
          </p:nvPr>
        </p:nvGraphicFramePr>
        <p:xfrm>
          <a:off x="806275" y="767437"/>
          <a:ext cx="3549511" cy="2663183"/>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a:xfrm>
            <a:off x="6830888" y="6376243"/>
            <a:ext cx="2133600" cy="365125"/>
          </a:xfrm>
        </p:spPr>
        <p:txBody>
          <a:bodyPr/>
          <a:lstStyle/>
          <a:p>
            <a:fld id="{86693F72-17B0-4DA8-B0BC-535585BE8373}" type="slidenum">
              <a:rPr kumimoji="1" lang="ja-JP" altLang="en-US" smtClean="0"/>
              <a:t>4</a:t>
            </a:fld>
            <a:endParaRPr kumimoji="1" lang="ja-JP" altLang="en-US"/>
          </a:p>
        </p:txBody>
      </p:sp>
      <p:sp>
        <p:nvSpPr>
          <p:cNvPr id="3" name="正方形/長方形 2">
            <a:extLst>
              <a:ext uri="{FF2B5EF4-FFF2-40B4-BE49-F238E27FC236}">
                <a16:creationId xmlns:a16="http://schemas.microsoft.com/office/drawing/2014/main" id="{18C4BFC8-D0B1-4A6A-82F7-19E9FA3CD7D2}"/>
              </a:ext>
            </a:extLst>
          </p:cNvPr>
          <p:cNvSpPr/>
          <p:nvPr/>
        </p:nvSpPr>
        <p:spPr>
          <a:xfrm>
            <a:off x="137582" y="72966"/>
            <a:ext cx="8976389" cy="384721"/>
          </a:xfrm>
          <a:prstGeom prst="rect">
            <a:avLst/>
          </a:prstGeom>
        </p:spPr>
        <p:txBody>
          <a:bodyPr wrap="square">
            <a:spAutoFit/>
          </a:bodyPr>
          <a:lstStyle/>
          <a:p>
            <a:pPr algn="ctr"/>
            <a:r>
              <a:rPr lang="ja-JP" altLang="en-US" sz="1900" b="1" dirty="0">
                <a:latin typeface="Meiryo UI" panose="020B0604030504040204" pitchFamily="50" charset="-128"/>
                <a:ea typeface="Meiryo UI" panose="020B0604030504040204" pitchFamily="50" charset="-128"/>
              </a:rPr>
              <a:t>府内市町村の廃棄物処理施設は</a:t>
            </a:r>
            <a:r>
              <a:rPr lang="ja-JP" altLang="en-US" sz="1900" b="1" dirty="0" smtClean="0">
                <a:latin typeface="Meiryo UI" panose="020B0604030504040204" pitchFamily="50" charset="-128"/>
                <a:ea typeface="Meiryo UI" panose="020B0604030504040204" pitchFamily="50" charset="-128"/>
              </a:rPr>
              <a:t>、老朽化し、かつ稼働率の低いものが多い</a:t>
            </a:r>
            <a:endParaRPr lang="ja-JP" altLang="en-US" sz="1900" b="1" dirty="0">
              <a:latin typeface="Meiryo UI" panose="020B0604030504040204" pitchFamily="50" charset="-128"/>
              <a:ea typeface="Meiryo UI" panose="020B0604030504040204" pitchFamily="50" charset="-128"/>
            </a:endParaRPr>
          </a:p>
        </p:txBody>
      </p:sp>
      <p:cxnSp>
        <p:nvCxnSpPr>
          <p:cNvPr id="5" name="直線コネクタ 4">
            <a:extLst>
              <a:ext uri="{FF2B5EF4-FFF2-40B4-BE49-F238E27FC236}">
                <a16:creationId xmlns:a16="http://schemas.microsoft.com/office/drawing/2014/main" id="{D96E03BB-E1C3-497B-9A09-61AA7062360E}"/>
              </a:ext>
            </a:extLst>
          </p:cNvPr>
          <p:cNvCxnSpPr/>
          <p:nvPr/>
        </p:nvCxnSpPr>
        <p:spPr>
          <a:xfrm>
            <a:off x="143412" y="479405"/>
            <a:ext cx="8568952"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8" name="グラフ 7">
            <a:extLst>
              <a:ext uri="{FF2B5EF4-FFF2-40B4-BE49-F238E27FC236}">
                <a16:creationId xmlns:a16="http://schemas.microsoft.com/office/drawing/2014/main" id="{201CBDE7-1CE1-4F6F-9397-0C5D5176EB82}"/>
              </a:ext>
            </a:extLst>
          </p:cNvPr>
          <p:cNvGraphicFramePr/>
          <p:nvPr>
            <p:extLst>
              <p:ext uri="{D42A27DB-BD31-4B8C-83A1-F6EECF244321}">
                <p14:modId xmlns:p14="http://schemas.microsoft.com/office/powerpoint/2010/main" val="1824796452"/>
              </p:ext>
            </p:extLst>
          </p:nvPr>
        </p:nvGraphicFramePr>
        <p:xfrm>
          <a:off x="4117518" y="911453"/>
          <a:ext cx="4536000" cy="262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グラフ 8">
            <a:extLst>
              <a:ext uri="{FF2B5EF4-FFF2-40B4-BE49-F238E27FC236}">
                <a16:creationId xmlns:a16="http://schemas.microsoft.com/office/drawing/2014/main" id="{7A9D29B8-3301-4048-BA5A-60845123B97F}"/>
              </a:ext>
            </a:extLst>
          </p:cNvPr>
          <p:cNvGraphicFramePr/>
          <p:nvPr>
            <p:extLst>
              <p:ext uri="{D42A27DB-BD31-4B8C-83A1-F6EECF244321}">
                <p14:modId xmlns:p14="http://schemas.microsoft.com/office/powerpoint/2010/main" val="678284845"/>
              </p:ext>
            </p:extLst>
          </p:nvPr>
        </p:nvGraphicFramePr>
        <p:xfrm>
          <a:off x="4117518" y="3755674"/>
          <a:ext cx="4536000" cy="2628000"/>
        </p:xfrm>
        <a:graphic>
          <a:graphicData uri="http://schemas.openxmlformats.org/drawingml/2006/chart">
            <c:chart xmlns:c="http://schemas.openxmlformats.org/drawingml/2006/chart" xmlns:r="http://schemas.openxmlformats.org/officeDocument/2006/relationships" r:id="rId5"/>
          </a:graphicData>
        </a:graphic>
      </p:graphicFrame>
      <p:sp>
        <p:nvSpPr>
          <p:cNvPr id="12" name="テキスト ボックス 11">
            <a:extLst>
              <a:ext uri="{FF2B5EF4-FFF2-40B4-BE49-F238E27FC236}">
                <a16:creationId xmlns:a16="http://schemas.microsoft.com/office/drawing/2014/main" id="{57DD7B87-FF8E-437E-A94D-DF773626012E}"/>
              </a:ext>
            </a:extLst>
          </p:cNvPr>
          <p:cNvSpPr txBox="1"/>
          <p:nvPr/>
        </p:nvSpPr>
        <p:spPr>
          <a:xfrm>
            <a:off x="1263844" y="498070"/>
            <a:ext cx="2597186"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廃棄物処理施設の整備年と規模</a:t>
            </a:r>
            <a:endParaRPr kumimoji="1" lang="ja-JP" altLang="en-US" sz="1400" dirty="0">
              <a:latin typeface="Meiryo UI" panose="020B0604030504040204" pitchFamily="50" charset="-128"/>
              <a:ea typeface="Meiryo UI" panose="020B0604030504040204" pitchFamily="50" charset="-128"/>
            </a:endParaRPr>
          </a:p>
        </p:txBody>
      </p:sp>
      <p:sp>
        <p:nvSpPr>
          <p:cNvPr id="14" name="楕円 13">
            <a:extLst>
              <a:ext uri="{FF2B5EF4-FFF2-40B4-BE49-F238E27FC236}">
                <a16:creationId xmlns:a16="http://schemas.microsoft.com/office/drawing/2014/main" id="{FA02D6CD-F374-4E83-88A3-30E48E05762A}"/>
              </a:ext>
            </a:extLst>
          </p:cNvPr>
          <p:cNvSpPr/>
          <p:nvPr/>
        </p:nvSpPr>
        <p:spPr>
          <a:xfrm>
            <a:off x="4649284" y="2135589"/>
            <a:ext cx="275790" cy="468786"/>
          </a:xfrm>
          <a:prstGeom prst="ellipse">
            <a:avLst/>
          </a:prstGeom>
          <a:ln w="19050">
            <a:solidFill>
              <a:schemeClr val="tx1"/>
            </a:solidFill>
            <a:prstDash val="sysDot"/>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楕円 14">
            <a:extLst>
              <a:ext uri="{FF2B5EF4-FFF2-40B4-BE49-F238E27FC236}">
                <a16:creationId xmlns:a16="http://schemas.microsoft.com/office/drawing/2014/main" id="{60882BAC-92B2-47A6-A0D3-38D1099BFB16}"/>
              </a:ext>
            </a:extLst>
          </p:cNvPr>
          <p:cNvSpPr/>
          <p:nvPr/>
        </p:nvSpPr>
        <p:spPr>
          <a:xfrm>
            <a:off x="5541812" y="2476947"/>
            <a:ext cx="275790" cy="468786"/>
          </a:xfrm>
          <a:prstGeom prst="ellipse">
            <a:avLst/>
          </a:prstGeom>
          <a:ln w="19050">
            <a:solidFill>
              <a:schemeClr val="tx1"/>
            </a:solidFill>
            <a:prstDash val="sysDot"/>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3761218D-47DB-4564-8B20-C351CD915C99}"/>
              </a:ext>
            </a:extLst>
          </p:cNvPr>
          <p:cNvSpPr txBox="1"/>
          <p:nvPr/>
        </p:nvSpPr>
        <p:spPr>
          <a:xfrm>
            <a:off x="4532780" y="844882"/>
            <a:ext cx="2796150" cy="307777"/>
          </a:xfrm>
          <a:prstGeom prst="rect">
            <a:avLst/>
          </a:prstGeom>
          <a:noFill/>
        </p:spPr>
        <p:txBody>
          <a:bodyPr wrap="none" rtlCol="0">
            <a:spAutoFit/>
          </a:bodyPr>
          <a:lstStyle/>
          <a:p>
            <a:r>
              <a:rPr lang="en-US" altLang="ja-JP"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42.1%</a:t>
            </a:r>
            <a:r>
              <a:rPr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が全国平均以下</a:t>
            </a:r>
            <a:r>
              <a:rPr kumimoji="1" lang="ja-JP" altLang="en-US" sz="11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en-US" altLang="ja-JP" sz="11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16/38</a:t>
            </a:r>
            <a:r>
              <a:rPr kumimoji="1" lang="ja-JP" altLang="en-US" sz="11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p>
        </p:txBody>
      </p:sp>
      <p:cxnSp>
        <p:nvCxnSpPr>
          <p:cNvPr id="17" name="直線コネクタ 16">
            <a:extLst>
              <a:ext uri="{FF2B5EF4-FFF2-40B4-BE49-F238E27FC236}">
                <a16:creationId xmlns:a16="http://schemas.microsoft.com/office/drawing/2014/main" id="{32654218-C607-4062-8D59-424DE121F7BF}"/>
              </a:ext>
            </a:extLst>
          </p:cNvPr>
          <p:cNvCxnSpPr/>
          <p:nvPr/>
        </p:nvCxnSpPr>
        <p:spPr>
          <a:xfrm>
            <a:off x="4581629" y="1931601"/>
            <a:ext cx="3888000" cy="0"/>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22" name="テキスト ボックス 21">
            <a:extLst>
              <a:ext uri="{FF2B5EF4-FFF2-40B4-BE49-F238E27FC236}">
                <a16:creationId xmlns:a16="http://schemas.microsoft.com/office/drawing/2014/main" id="{E589F32D-CB26-4C89-B1D7-7C0C7114A7C7}"/>
              </a:ext>
            </a:extLst>
          </p:cNvPr>
          <p:cNvSpPr txBox="1"/>
          <p:nvPr/>
        </p:nvSpPr>
        <p:spPr>
          <a:xfrm>
            <a:off x="1265650" y="913899"/>
            <a:ext cx="1541135" cy="461665"/>
          </a:xfrm>
          <a:prstGeom prst="rect">
            <a:avLst/>
          </a:prstGeom>
          <a:noFill/>
        </p:spPr>
        <p:txBody>
          <a:bodyPr wrap="square" rtlCol="0">
            <a:spAutoFit/>
          </a:bodyPr>
          <a:lstStyle/>
          <a:p>
            <a:pPr algn="ct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全体の</a:t>
            </a:r>
            <a:r>
              <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60.5</a:t>
            </a:r>
            <a:r>
              <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23</a:t>
            </a:r>
            <a:r>
              <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施設）が</a:t>
            </a:r>
            <a:r>
              <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23</a:t>
            </a:r>
            <a:r>
              <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年超</a:t>
            </a:r>
            <a:endParaRPr kumimoji="1" lang="ja-JP" altLang="en-US" sz="11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24A0A43D-14A4-4813-9C0C-BAAADA2E3440}"/>
              </a:ext>
            </a:extLst>
          </p:cNvPr>
          <p:cNvSpPr/>
          <p:nvPr/>
        </p:nvSpPr>
        <p:spPr>
          <a:xfrm>
            <a:off x="8426582" y="1829266"/>
            <a:ext cx="704039" cy="369332"/>
          </a:xfrm>
          <a:prstGeom prst="rect">
            <a:avLst/>
          </a:prstGeom>
        </p:spPr>
        <p:txBody>
          <a:bodyPr wrap="none">
            <a:spAutoFit/>
          </a:bodyPr>
          <a:lstStyle/>
          <a:p>
            <a:r>
              <a:rPr lang="ja-JP" altLang="en-US" sz="900" b="1" dirty="0">
                <a:latin typeface="Meiryo UI" panose="020B0604030504040204" pitchFamily="50" charset="-128"/>
                <a:ea typeface="Meiryo UI" panose="020B0604030504040204" pitchFamily="50" charset="-128"/>
              </a:rPr>
              <a:t>全国平均</a:t>
            </a:r>
            <a:endParaRPr lang="en-US" altLang="ja-JP" sz="900" b="1" dirty="0">
              <a:latin typeface="Meiryo UI" panose="020B0604030504040204" pitchFamily="50" charset="-128"/>
              <a:ea typeface="Meiryo UI" panose="020B0604030504040204" pitchFamily="50" charset="-128"/>
            </a:endParaRPr>
          </a:p>
          <a:p>
            <a:r>
              <a:rPr lang="en-US" altLang="ja-JP" sz="900" b="1" dirty="0">
                <a:latin typeface="Meiryo UI" panose="020B0604030504040204" pitchFamily="50" charset="-128"/>
                <a:ea typeface="Meiryo UI" panose="020B0604030504040204" pitchFamily="50" charset="-128"/>
              </a:rPr>
              <a:t>(51.7%)</a:t>
            </a:r>
            <a:endParaRPr lang="ja-JP" altLang="en-US" sz="900" b="1"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5FA8E33A-C2B5-4D1A-8333-EBEF85E5092A}"/>
              </a:ext>
            </a:extLst>
          </p:cNvPr>
          <p:cNvSpPr txBox="1"/>
          <p:nvPr/>
        </p:nvSpPr>
        <p:spPr>
          <a:xfrm>
            <a:off x="4781464" y="3830636"/>
            <a:ext cx="2212465" cy="261610"/>
          </a:xfrm>
          <a:prstGeom prst="rect">
            <a:avLst/>
          </a:prstGeom>
          <a:noFill/>
        </p:spPr>
        <p:txBody>
          <a:bodyPr wrap="none" rtlCol="0">
            <a:spAutoFit/>
          </a:bodyPr>
          <a:lstStyle/>
          <a:p>
            <a:r>
              <a:rPr lang="en-US" altLang="ja-JP" sz="1100" dirty="0">
                <a:latin typeface="Meiryo UI" panose="020B0604030504040204" pitchFamily="50" charset="-128"/>
                <a:ea typeface="Meiryo UI" panose="020B0604030504040204" pitchFamily="50" charset="-128"/>
              </a:rPr>
              <a:t>24.3</a:t>
            </a:r>
            <a:r>
              <a:rPr kumimoji="1" lang="ja-JP" altLang="en-US" sz="1100" dirty="0">
                <a:latin typeface="Meiryo UI" panose="020B0604030504040204" pitchFamily="50" charset="-128"/>
                <a:ea typeface="Meiryo UI" panose="020B0604030504040204" pitchFamily="50" charset="-128"/>
              </a:rPr>
              <a:t>％が全国平均以下（</a:t>
            </a:r>
            <a:r>
              <a:rPr kumimoji="1" lang="en-US" altLang="ja-JP" sz="1100" dirty="0">
                <a:latin typeface="Meiryo UI" panose="020B0604030504040204" pitchFamily="50" charset="-128"/>
                <a:ea typeface="Meiryo UI" panose="020B0604030504040204" pitchFamily="50" charset="-128"/>
              </a:rPr>
              <a:t>9/37</a:t>
            </a:r>
            <a:r>
              <a:rPr kumimoji="1" lang="ja-JP" altLang="en-US" sz="1100" dirty="0">
                <a:latin typeface="Meiryo UI" panose="020B0604030504040204" pitchFamily="50" charset="-128"/>
                <a:ea typeface="Meiryo UI" panose="020B0604030504040204" pitchFamily="50" charset="-128"/>
              </a:rPr>
              <a:t>）</a:t>
            </a:r>
          </a:p>
        </p:txBody>
      </p:sp>
      <p:sp>
        <p:nvSpPr>
          <p:cNvPr id="27" name="正方形/長方形 26">
            <a:extLst>
              <a:ext uri="{FF2B5EF4-FFF2-40B4-BE49-F238E27FC236}">
                <a16:creationId xmlns:a16="http://schemas.microsoft.com/office/drawing/2014/main" id="{3CE3FC7E-DD70-4C0D-A282-55B4DBA6865B}"/>
              </a:ext>
            </a:extLst>
          </p:cNvPr>
          <p:cNvSpPr/>
          <p:nvPr/>
        </p:nvSpPr>
        <p:spPr>
          <a:xfrm>
            <a:off x="143412" y="839455"/>
            <a:ext cx="360501" cy="2376254"/>
          </a:xfrm>
          <a:prstGeom prst="rect">
            <a:avLst/>
          </a:prstGeom>
          <a:solidFill>
            <a:schemeClr val="tx1">
              <a:lumMod val="75000"/>
              <a:lumOff val="25000"/>
            </a:schemeClr>
          </a:solid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a:t>
            </a:r>
          </a:p>
        </p:txBody>
      </p:sp>
      <p:sp>
        <p:nvSpPr>
          <p:cNvPr id="28" name="正方形/長方形 27">
            <a:extLst>
              <a:ext uri="{FF2B5EF4-FFF2-40B4-BE49-F238E27FC236}">
                <a16:creationId xmlns:a16="http://schemas.microsoft.com/office/drawing/2014/main" id="{D8C121E1-8A9A-455E-B36A-4BAA14D4DA85}"/>
              </a:ext>
            </a:extLst>
          </p:cNvPr>
          <p:cNvSpPr/>
          <p:nvPr/>
        </p:nvSpPr>
        <p:spPr>
          <a:xfrm>
            <a:off x="140585" y="3821031"/>
            <a:ext cx="360501" cy="2376254"/>
          </a:xfrm>
          <a:prstGeom prst="rect">
            <a:avLst/>
          </a:prstGeom>
          <a:solidFill>
            <a:schemeClr val="tx1">
              <a:lumMod val="75000"/>
              <a:lumOff val="25000"/>
            </a:schemeClr>
          </a:solid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東京都</a:t>
            </a:r>
          </a:p>
        </p:txBody>
      </p:sp>
      <p:sp>
        <p:nvSpPr>
          <p:cNvPr id="31" name="テキスト ボックス 30">
            <a:extLst>
              <a:ext uri="{FF2B5EF4-FFF2-40B4-BE49-F238E27FC236}">
                <a16:creationId xmlns:a16="http://schemas.microsoft.com/office/drawing/2014/main" id="{78CE66BC-40BD-4BB7-8FE9-8EEE1110BAC0}"/>
              </a:ext>
            </a:extLst>
          </p:cNvPr>
          <p:cNvSpPr txBox="1"/>
          <p:nvPr/>
        </p:nvSpPr>
        <p:spPr>
          <a:xfrm>
            <a:off x="2391157" y="3359447"/>
            <a:ext cx="800219" cy="276999"/>
          </a:xfrm>
          <a:prstGeom prst="rect">
            <a:avLst/>
          </a:prstGeom>
          <a:noFill/>
        </p:spPr>
        <p:txBody>
          <a:bodyPr wrap="none" rtlCol="0">
            <a:spAutoFit/>
          </a:bodyPr>
          <a:lstStyle/>
          <a:p>
            <a:r>
              <a:rPr kumimoji="1" lang="ja-JP" altLang="en-US" sz="1200" b="1" dirty="0"/>
              <a:t>（整備年）</a:t>
            </a:r>
          </a:p>
        </p:txBody>
      </p:sp>
      <p:sp>
        <p:nvSpPr>
          <p:cNvPr id="32" name="テキスト ボックス 31">
            <a:extLst>
              <a:ext uri="{FF2B5EF4-FFF2-40B4-BE49-F238E27FC236}">
                <a16:creationId xmlns:a16="http://schemas.microsoft.com/office/drawing/2014/main" id="{127ADA2A-3B19-4C6F-9229-4DE13D249EFE}"/>
              </a:ext>
            </a:extLst>
          </p:cNvPr>
          <p:cNvSpPr txBox="1"/>
          <p:nvPr/>
        </p:nvSpPr>
        <p:spPr>
          <a:xfrm>
            <a:off x="541793" y="956273"/>
            <a:ext cx="369332" cy="2116020"/>
          </a:xfrm>
          <a:prstGeom prst="rect">
            <a:avLst/>
          </a:prstGeom>
          <a:noFill/>
        </p:spPr>
        <p:txBody>
          <a:bodyPr vert="eaVert" wrap="square" rtlCol="0">
            <a:spAutoFit/>
          </a:bodyPr>
          <a:lstStyle/>
          <a:p>
            <a:r>
              <a:rPr kumimoji="1" lang="ja-JP" altLang="en-US" sz="1200" b="1" dirty="0"/>
              <a:t>（（施設処理能力（日／</a:t>
            </a:r>
            <a:r>
              <a:rPr lang="ja-JP" altLang="en-US" sz="1200" b="1" dirty="0"/>
              <a:t>トン）</a:t>
            </a:r>
            <a:endParaRPr kumimoji="1" lang="ja-JP" altLang="en-US" sz="1200" b="1" dirty="0"/>
          </a:p>
        </p:txBody>
      </p:sp>
      <p:sp>
        <p:nvSpPr>
          <p:cNvPr id="10" name="テキスト ボックス 9"/>
          <p:cNvSpPr txBox="1"/>
          <p:nvPr/>
        </p:nvSpPr>
        <p:spPr>
          <a:xfrm>
            <a:off x="4406340" y="3487477"/>
            <a:ext cx="2491388" cy="230832"/>
          </a:xfrm>
          <a:prstGeom prst="rect">
            <a:avLst/>
          </a:prstGeom>
          <a:noFill/>
        </p:spPr>
        <p:txBody>
          <a:bodyPr wrap="non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濃い網掛けは大阪市・八尾市・松原市の組合</a:t>
            </a:r>
          </a:p>
        </p:txBody>
      </p:sp>
      <p:sp>
        <p:nvSpPr>
          <p:cNvPr id="34" name="テキスト ボックス 33"/>
          <p:cNvSpPr txBox="1"/>
          <p:nvPr/>
        </p:nvSpPr>
        <p:spPr>
          <a:xfrm>
            <a:off x="4472282" y="6270488"/>
            <a:ext cx="3642344"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　濃い網掛けは東京</a:t>
            </a:r>
            <a:r>
              <a:rPr kumimoji="1" lang="en-US" altLang="ja-JP" sz="1000" dirty="0">
                <a:latin typeface="Meiryo UI" panose="020B0604030504040204" pitchFamily="50" charset="-128"/>
                <a:ea typeface="Meiryo UI" panose="020B0604030504040204" pitchFamily="50" charset="-128"/>
              </a:rPr>
              <a:t>23</a:t>
            </a:r>
            <a:r>
              <a:rPr kumimoji="1" lang="ja-JP" altLang="en-US" sz="1000" dirty="0">
                <a:latin typeface="Meiryo UI" panose="020B0604030504040204" pitchFamily="50" charset="-128"/>
                <a:ea typeface="Meiryo UI" panose="020B0604030504040204" pitchFamily="50" charset="-128"/>
              </a:rPr>
              <a:t>区一部事務組合（なお、島嶼部を除く）</a:t>
            </a:r>
          </a:p>
        </p:txBody>
      </p:sp>
      <p:sp>
        <p:nvSpPr>
          <p:cNvPr id="2" name="楕円 1"/>
          <p:cNvSpPr/>
          <p:nvPr/>
        </p:nvSpPr>
        <p:spPr>
          <a:xfrm>
            <a:off x="1461380" y="1581034"/>
            <a:ext cx="1296144" cy="1577895"/>
          </a:xfrm>
          <a:prstGeom prst="ellipse">
            <a:avLst/>
          </a:prstGeom>
          <a:ln>
            <a:solidFill>
              <a:schemeClr val="tx1">
                <a:lumMod val="95000"/>
                <a:lumOff val="5000"/>
              </a:schemeClr>
            </a:solidFill>
            <a:prstDash val="dash"/>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楕円 35"/>
          <p:cNvSpPr/>
          <p:nvPr/>
        </p:nvSpPr>
        <p:spPr>
          <a:xfrm>
            <a:off x="1287152" y="5348239"/>
            <a:ext cx="1457040" cy="788947"/>
          </a:xfrm>
          <a:prstGeom prst="ellipse">
            <a:avLst/>
          </a:prstGeom>
          <a:ln>
            <a:solidFill>
              <a:schemeClr val="tx1">
                <a:lumMod val="95000"/>
                <a:lumOff val="5000"/>
              </a:schemeClr>
            </a:solidFill>
            <a:prstDash val="dash"/>
          </a:ln>
        </p:spPr>
        <p:txBody>
          <a:bodyPr wrap="square" rtlCol="0" anchor="ctr">
            <a:no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E589F32D-CB26-4C89-B1D7-7C0C7114A7C7}"/>
              </a:ext>
            </a:extLst>
          </p:cNvPr>
          <p:cNvSpPr txBox="1"/>
          <p:nvPr/>
        </p:nvSpPr>
        <p:spPr>
          <a:xfrm>
            <a:off x="1173807" y="3879785"/>
            <a:ext cx="1535616" cy="430887"/>
          </a:xfrm>
          <a:prstGeom prst="rect">
            <a:avLst/>
          </a:prstGeom>
          <a:noFill/>
        </p:spPr>
        <p:txBody>
          <a:bodyPr wrap="square" rtlCol="0">
            <a:spAutoFit/>
          </a:bodyPr>
          <a:lstStyle/>
          <a:p>
            <a:pPr algn="ctr"/>
            <a:r>
              <a:rPr lang="ja-JP" altLang="en-US" sz="1100" dirty="0">
                <a:latin typeface="Meiryo UI" panose="020B0604030504040204" pitchFamily="50" charset="-128"/>
                <a:ea typeface="Meiryo UI" panose="020B0604030504040204" pitchFamily="50" charset="-128"/>
              </a:rPr>
              <a:t>全体の</a:t>
            </a:r>
            <a:r>
              <a:rPr lang="en-US" altLang="ja-JP" sz="1100" dirty="0">
                <a:latin typeface="Meiryo UI" panose="020B0604030504040204" pitchFamily="50" charset="-128"/>
                <a:ea typeface="Meiryo UI" panose="020B0604030504040204" pitchFamily="50" charset="-128"/>
              </a:rPr>
              <a:t>29</a:t>
            </a:r>
            <a:r>
              <a:rPr kumimoji="1" lang="en-US" altLang="ja-JP" sz="1100" dirty="0">
                <a:latin typeface="Meiryo UI" panose="020B0604030504040204" pitchFamily="50" charset="-128"/>
                <a:ea typeface="Meiryo UI" panose="020B0604030504040204" pitchFamily="50" charset="-128"/>
              </a:rPr>
              <a:t>.7</a:t>
            </a:r>
            <a:r>
              <a:rPr kumimoji="1"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11</a:t>
            </a:r>
            <a:r>
              <a:rPr kumimoji="1" lang="ja-JP" altLang="en-US" sz="1100" dirty="0">
                <a:latin typeface="Meiryo UI" panose="020B0604030504040204" pitchFamily="50" charset="-128"/>
                <a:ea typeface="Meiryo UI" panose="020B0604030504040204" pitchFamily="50" charset="-128"/>
              </a:rPr>
              <a:t>施設）が</a:t>
            </a:r>
            <a:r>
              <a:rPr kumimoji="1" lang="en-US" altLang="ja-JP" sz="1100" dirty="0">
                <a:latin typeface="Meiryo UI" panose="020B0604030504040204" pitchFamily="50" charset="-128"/>
                <a:ea typeface="Meiryo UI" panose="020B0604030504040204" pitchFamily="50" charset="-128"/>
              </a:rPr>
              <a:t>23</a:t>
            </a:r>
            <a:r>
              <a:rPr kumimoji="1" lang="ja-JP" altLang="en-US" sz="1100" dirty="0">
                <a:latin typeface="Meiryo UI" panose="020B0604030504040204" pitchFamily="50" charset="-128"/>
                <a:ea typeface="Meiryo UI" panose="020B0604030504040204" pitchFamily="50" charset="-128"/>
              </a:rPr>
              <a:t>年超</a:t>
            </a:r>
          </a:p>
        </p:txBody>
      </p:sp>
      <p:cxnSp>
        <p:nvCxnSpPr>
          <p:cNvPr id="38" name="直線コネクタ 37">
            <a:extLst>
              <a:ext uri="{FF2B5EF4-FFF2-40B4-BE49-F238E27FC236}">
                <a16:creationId xmlns:a16="http://schemas.microsoft.com/office/drawing/2014/main" id="{32654218-C607-4062-8D59-424DE121F7BF}"/>
              </a:ext>
            </a:extLst>
          </p:cNvPr>
          <p:cNvCxnSpPr/>
          <p:nvPr/>
        </p:nvCxnSpPr>
        <p:spPr>
          <a:xfrm>
            <a:off x="4607067" y="4741732"/>
            <a:ext cx="3888000" cy="0"/>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39" name="正方形/長方形 38">
            <a:extLst>
              <a:ext uri="{FF2B5EF4-FFF2-40B4-BE49-F238E27FC236}">
                <a16:creationId xmlns:a16="http://schemas.microsoft.com/office/drawing/2014/main" id="{24A0A43D-14A4-4813-9C0C-BAAADA2E3440}"/>
              </a:ext>
            </a:extLst>
          </p:cNvPr>
          <p:cNvSpPr/>
          <p:nvPr/>
        </p:nvSpPr>
        <p:spPr>
          <a:xfrm>
            <a:off x="8441919" y="4632722"/>
            <a:ext cx="704039" cy="369332"/>
          </a:xfrm>
          <a:prstGeom prst="rect">
            <a:avLst/>
          </a:prstGeom>
        </p:spPr>
        <p:txBody>
          <a:bodyPr wrap="none">
            <a:spAutoFit/>
          </a:bodyPr>
          <a:lstStyle/>
          <a:p>
            <a:r>
              <a:rPr lang="ja-JP" altLang="en-US" sz="900" b="1" dirty="0">
                <a:latin typeface="Meiryo UI" panose="020B0604030504040204" pitchFamily="50" charset="-128"/>
                <a:ea typeface="Meiryo UI" panose="020B0604030504040204" pitchFamily="50" charset="-128"/>
              </a:rPr>
              <a:t>全国平均</a:t>
            </a:r>
            <a:endParaRPr lang="en-US" altLang="ja-JP" sz="900" b="1" dirty="0">
              <a:latin typeface="Meiryo UI" panose="020B0604030504040204" pitchFamily="50" charset="-128"/>
              <a:ea typeface="Meiryo UI" panose="020B0604030504040204" pitchFamily="50" charset="-128"/>
            </a:endParaRPr>
          </a:p>
          <a:p>
            <a:r>
              <a:rPr lang="en-US" altLang="ja-JP" sz="900" b="1" dirty="0">
                <a:latin typeface="Meiryo UI" panose="020B0604030504040204" pitchFamily="50" charset="-128"/>
                <a:ea typeface="Meiryo UI" panose="020B0604030504040204" pitchFamily="50" charset="-128"/>
              </a:rPr>
              <a:t>(51.7%)</a:t>
            </a:r>
            <a:endParaRPr lang="ja-JP" altLang="en-US" sz="900" b="1"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57DD7B87-FF8E-437E-A94D-DF773626012E}"/>
              </a:ext>
            </a:extLst>
          </p:cNvPr>
          <p:cNvSpPr txBox="1"/>
          <p:nvPr/>
        </p:nvSpPr>
        <p:spPr>
          <a:xfrm>
            <a:off x="5897722" y="498070"/>
            <a:ext cx="1194558"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規模と稼働率</a:t>
            </a:r>
            <a:endParaRPr lang="en-US" altLang="ja-JP" sz="1400" dirty="0">
              <a:latin typeface="Meiryo UI" panose="020B0604030504040204" pitchFamily="50" charset="-128"/>
              <a:ea typeface="Meiryo UI" panose="020B0604030504040204" pitchFamily="50" charset="-128"/>
            </a:endParaRPr>
          </a:p>
        </p:txBody>
      </p:sp>
      <p:sp>
        <p:nvSpPr>
          <p:cNvPr id="41" name="楕円 40">
            <a:extLst>
              <a:ext uri="{FF2B5EF4-FFF2-40B4-BE49-F238E27FC236}">
                <a16:creationId xmlns:a16="http://schemas.microsoft.com/office/drawing/2014/main" id="{60882BAC-92B2-47A6-A0D3-38D1099BFB16}"/>
              </a:ext>
            </a:extLst>
          </p:cNvPr>
          <p:cNvSpPr/>
          <p:nvPr/>
        </p:nvSpPr>
        <p:spPr>
          <a:xfrm>
            <a:off x="7146885" y="4943595"/>
            <a:ext cx="275790" cy="468786"/>
          </a:xfrm>
          <a:prstGeom prst="ellipse">
            <a:avLst/>
          </a:prstGeom>
          <a:ln w="12700">
            <a:solidFill>
              <a:schemeClr val="tx1"/>
            </a:solidFill>
            <a:prstDash val="sysDot"/>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楕円 41">
            <a:extLst>
              <a:ext uri="{FF2B5EF4-FFF2-40B4-BE49-F238E27FC236}">
                <a16:creationId xmlns:a16="http://schemas.microsoft.com/office/drawing/2014/main" id="{60882BAC-92B2-47A6-A0D3-38D1099BFB16}"/>
              </a:ext>
            </a:extLst>
          </p:cNvPr>
          <p:cNvSpPr/>
          <p:nvPr/>
        </p:nvSpPr>
        <p:spPr>
          <a:xfrm>
            <a:off x="5954789" y="4859524"/>
            <a:ext cx="275790" cy="468786"/>
          </a:xfrm>
          <a:prstGeom prst="ellipse">
            <a:avLst/>
          </a:prstGeom>
          <a:ln w="12700">
            <a:solidFill>
              <a:schemeClr val="tx1"/>
            </a:solidFill>
            <a:prstDash val="sysDot"/>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楕円 42">
            <a:extLst>
              <a:ext uri="{FF2B5EF4-FFF2-40B4-BE49-F238E27FC236}">
                <a16:creationId xmlns:a16="http://schemas.microsoft.com/office/drawing/2014/main" id="{60882BAC-92B2-47A6-A0D3-38D1099BFB16}"/>
              </a:ext>
            </a:extLst>
          </p:cNvPr>
          <p:cNvSpPr/>
          <p:nvPr/>
        </p:nvSpPr>
        <p:spPr>
          <a:xfrm>
            <a:off x="6290039" y="4777954"/>
            <a:ext cx="275790" cy="468786"/>
          </a:xfrm>
          <a:prstGeom prst="ellipse">
            <a:avLst/>
          </a:prstGeom>
          <a:ln w="12700">
            <a:solidFill>
              <a:schemeClr val="tx1"/>
            </a:solidFill>
            <a:prstDash val="sysDot"/>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楕円 43">
            <a:extLst>
              <a:ext uri="{FF2B5EF4-FFF2-40B4-BE49-F238E27FC236}">
                <a16:creationId xmlns:a16="http://schemas.microsoft.com/office/drawing/2014/main" id="{60882BAC-92B2-47A6-A0D3-38D1099BFB16}"/>
              </a:ext>
            </a:extLst>
          </p:cNvPr>
          <p:cNvSpPr/>
          <p:nvPr/>
        </p:nvSpPr>
        <p:spPr>
          <a:xfrm>
            <a:off x="7533194" y="4837891"/>
            <a:ext cx="612000" cy="401460"/>
          </a:xfrm>
          <a:prstGeom prst="ellipse">
            <a:avLst/>
          </a:prstGeom>
          <a:ln w="12700">
            <a:solidFill>
              <a:schemeClr val="tx1"/>
            </a:solidFill>
            <a:prstDash val="sysDot"/>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楕円 44">
            <a:extLst>
              <a:ext uri="{FF2B5EF4-FFF2-40B4-BE49-F238E27FC236}">
                <a16:creationId xmlns:a16="http://schemas.microsoft.com/office/drawing/2014/main" id="{60882BAC-92B2-47A6-A0D3-38D1099BFB16}"/>
              </a:ext>
            </a:extLst>
          </p:cNvPr>
          <p:cNvSpPr/>
          <p:nvPr/>
        </p:nvSpPr>
        <p:spPr>
          <a:xfrm>
            <a:off x="5979068" y="1970173"/>
            <a:ext cx="2347502" cy="401460"/>
          </a:xfrm>
          <a:prstGeom prst="ellipse">
            <a:avLst/>
          </a:prstGeom>
          <a:ln w="19050">
            <a:solidFill>
              <a:schemeClr val="tx1"/>
            </a:solidFill>
            <a:prstDash val="sysDot"/>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a:extLst>
              <a:ext uri="{FF2B5EF4-FFF2-40B4-BE49-F238E27FC236}">
                <a16:creationId xmlns:a16="http://schemas.microsoft.com/office/drawing/2014/main" id="{B009CEEE-4649-47C3-8BA4-57C9C8B6965C}"/>
              </a:ext>
            </a:extLst>
          </p:cNvPr>
          <p:cNvCxnSpPr/>
          <p:nvPr/>
        </p:nvCxnSpPr>
        <p:spPr>
          <a:xfrm>
            <a:off x="1187624" y="764704"/>
            <a:ext cx="27203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CFD7D3D7-50B9-41E5-8231-964ED866C6A1}"/>
              </a:ext>
            </a:extLst>
          </p:cNvPr>
          <p:cNvCxnSpPr>
            <a:cxnSpLocks/>
          </p:cNvCxnSpPr>
          <p:nvPr/>
        </p:nvCxnSpPr>
        <p:spPr>
          <a:xfrm>
            <a:off x="5388202" y="762492"/>
            <a:ext cx="22605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B066C7DD-121E-41CB-B4DB-AB348F64FB6A}"/>
              </a:ext>
            </a:extLst>
          </p:cNvPr>
          <p:cNvCxnSpPr/>
          <p:nvPr/>
        </p:nvCxnSpPr>
        <p:spPr>
          <a:xfrm>
            <a:off x="2709423" y="839455"/>
            <a:ext cx="0" cy="251999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B8368B-CEFD-43E9-AC52-35B3D6F4E7CB}"/>
              </a:ext>
            </a:extLst>
          </p:cNvPr>
          <p:cNvCxnSpPr/>
          <p:nvPr/>
        </p:nvCxnSpPr>
        <p:spPr>
          <a:xfrm>
            <a:off x="2679615" y="3792061"/>
            <a:ext cx="0" cy="251999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0719719F-521F-4452-9A61-5080DDA584AD}"/>
              </a:ext>
            </a:extLst>
          </p:cNvPr>
          <p:cNvCxnSpPr>
            <a:cxnSpLocks/>
          </p:cNvCxnSpPr>
          <p:nvPr/>
        </p:nvCxnSpPr>
        <p:spPr>
          <a:xfrm flipV="1">
            <a:off x="140585" y="3717031"/>
            <a:ext cx="8679887"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52084" y="6450603"/>
            <a:ext cx="4910319" cy="400110"/>
          </a:xfrm>
          <a:prstGeom prst="rect">
            <a:avLst/>
          </a:prstGeom>
          <a:noFill/>
        </p:spPr>
        <p:txBody>
          <a:bodyPr wrap="none" rtlCol="0">
            <a:spAutoFit/>
          </a:bodyPr>
          <a:lstStyle/>
          <a:p>
            <a:r>
              <a:rPr kumimoji="1" lang="ja-JP" altLang="en-US" sz="1000" dirty="0"/>
              <a:t>出典：一般廃棄物処理実態調査結果（</a:t>
            </a:r>
            <a:r>
              <a:rPr kumimoji="1" lang="en-US" altLang="ja-JP" sz="1000" dirty="0"/>
              <a:t>2017</a:t>
            </a:r>
            <a:r>
              <a:rPr kumimoji="1" lang="ja-JP" altLang="en-US" sz="1000" dirty="0"/>
              <a:t>年度）より</a:t>
            </a:r>
            <a:r>
              <a:rPr kumimoji="1" lang="ja-JP" altLang="en-US" sz="1000" dirty="0" smtClean="0"/>
              <a:t>作成　</a:t>
            </a:r>
            <a:r>
              <a:rPr kumimoji="1" lang="en-US" altLang="ja-JP" sz="1000" dirty="0" smtClean="0"/>
              <a:t>※</a:t>
            </a:r>
            <a:r>
              <a:rPr kumimoji="1" lang="ja-JP" altLang="en-US" sz="1000" dirty="0" smtClean="0"/>
              <a:t>整備年</a:t>
            </a:r>
            <a:r>
              <a:rPr kumimoji="1" lang="en-US" altLang="ja-JP" sz="1000" dirty="0" smtClean="0"/>
              <a:t>23</a:t>
            </a:r>
            <a:r>
              <a:rPr kumimoji="1" lang="ja-JP" altLang="en-US" sz="1000" dirty="0" smtClean="0"/>
              <a:t>年は全国平均</a:t>
            </a:r>
            <a:endParaRPr kumimoji="1" lang="en-US" altLang="ja-JP" sz="1000" dirty="0"/>
          </a:p>
          <a:p>
            <a:r>
              <a:rPr lang="ja-JP" altLang="en-US" sz="1000" dirty="0"/>
              <a:t>注）高槻第一工場は、第三工場を新設、移行期のため稼働率は低い</a:t>
            </a:r>
            <a:endParaRPr kumimoji="1" lang="ja-JP" altLang="en-US" sz="1000" dirty="0"/>
          </a:p>
        </p:txBody>
      </p:sp>
    </p:spTree>
    <p:extLst>
      <p:ext uri="{BB962C8B-B14F-4D97-AF65-F5344CB8AC3E}">
        <p14:creationId xmlns:p14="http://schemas.microsoft.com/office/powerpoint/2010/main" val="2829275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3212833" y="5603811"/>
            <a:ext cx="1640193" cy="807913"/>
          </a:xfrm>
          <a:prstGeom prst="rect">
            <a:avLst/>
          </a:prstGeom>
          <a:noFill/>
        </p:spPr>
        <p:txBody>
          <a:bodyPr wrap="none" rtlCol="0">
            <a:spAutoFit/>
          </a:bodyPr>
          <a:lstStyle/>
          <a:p>
            <a:r>
              <a:rPr lang="ja-JP" altLang="en-US" sz="1050" dirty="0" smtClean="0">
                <a:latin typeface="Meiryo UI" panose="020B0604030504040204" pitchFamily="50" charset="-128"/>
                <a:ea typeface="Meiryo UI" panose="020B0604030504040204" pitchFamily="50" charset="-128"/>
              </a:rPr>
              <a:t>＜凡例＞</a:t>
            </a:r>
            <a:endParaRPr lang="en-US" altLang="ja-JP" sz="1050" dirty="0" smtClean="0">
              <a:latin typeface="Meiryo UI" panose="020B0604030504040204" pitchFamily="50" charset="-128"/>
              <a:ea typeface="Meiryo UI" panose="020B0604030504040204" pitchFamily="50" charset="-128"/>
            </a:endParaRPr>
          </a:p>
          <a:p>
            <a:endParaRPr kumimoji="1" lang="en-US" altLang="ja-JP" sz="600" dirty="0" smtClean="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3</a:t>
            </a:r>
            <a:r>
              <a:rPr kumimoji="1" lang="en-US" altLang="ja-JP" sz="1050" dirty="0" smtClean="0">
                <a:latin typeface="Meiryo UI" panose="020B0604030504040204" pitchFamily="50" charset="-128"/>
                <a:ea typeface="Meiryo UI" panose="020B0604030504040204" pitchFamily="50" charset="-128"/>
              </a:rPr>
              <a:t>0</a:t>
            </a:r>
            <a:r>
              <a:rPr kumimoji="1" lang="ja-JP" altLang="en-US" sz="1050" dirty="0" smtClean="0">
                <a:latin typeface="Meiryo UI" panose="020B0604030504040204" pitchFamily="50" charset="-128"/>
                <a:ea typeface="Meiryo UI" panose="020B0604030504040204" pitchFamily="50" charset="-128"/>
              </a:rPr>
              <a:t>年超</a:t>
            </a:r>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90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20</a:t>
            </a:r>
            <a:r>
              <a:rPr lang="ja-JP" altLang="en-US" sz="1050" dirty="0" smtClean="0">
                <a:latin typeface="Meiryo UI" panose="020B0604030504040204" pitchFamily="50" charset="-128"/>
                <a:ea typeface="Meiryo UI" panose="020B0604030504040204" pitchFamily="50" charset="-128"/>
              </a:rPr>
              <a:t>年超</a:t>
            </a:r>
            <a:r>
              <a:rPr lang="en-US" altLang="ja-JP" sz="1050" dirty="0" smtClean="0">
                <a:latin typeface="Meiryo UI" panose="020B0604030504040204" pitchFamily="50" charset="-128"/>
                <a:ea typeface="Meiryo UI" panose="020B0604030504040204" pitchFamily="50" charset="-128"/>
              </a:rPr>
              <a:t>30</a:t>
            </a:r>
            <a:r>
              <a:rPr lang="ja-JP" altLang="en-US" sz="1050" dirty="0" smtClean="0">
                <a:latin typeface="Meiryo UI" panose="020B0604030504040204" pitchFamily="50" charset="-128"/>
                <a:ea typeface="Meiryo UI" panose="020B0604030504040204" pitchFamily="50" charset="-128"/>
              </a:rPr>
              <a:t>年未満</a:t>
            </a:r>
            <a:endParaRPr kumimoji="1" lang="ja-JP" altLang="en-US" sz="105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2"/>
          <a:srcRect l="24900" t="35090" r="52811" b="16338"/>
          <a:stretch/>
        </p:blipFill>
        <p:spPr>
          <a:xfrm>
            <a:off x="317928" y="3027105"/>
            <a:ext cx="2813912" cy="3447677"/>
          </a:xfrm>
          <a:prstGeom prst="rect">
            <a:avLst/>
          </a:prstGeom>
        </p:spPr>
      </p:pic>
      <p:cxnSp>
        <p:nvCxnSpPr>
          <p:cNvPr id="5" name="直線コネクタ 4">
            <a:extLst>
              <a:ext uri="{FF2B5EF4-FFF2-40B4-BE49-F238E27FC236}">
                <a16:creationId xmlns:a16="http://schemas.microsoft.com/office/drawing/2014/main" id="{696ED102-32E0-413C-A50E-5EDE0ED4AE0F}"/>
              </a:ext>
            </a:extLst>
          </p:cNvPr>
          <p:cNvCxnSpPr/>
          <p:nvPr/>
        </p:nvCxnSpPr>
        <p:spPr>
          <a:xfrm>
            <a:off x="77061" y="542212"/>
            <a:ext cx="4608000" cy="0"/>
          </a:xfrm>
          <a:prstGeom prst="line">
            <a:avLst/>
          </a:prstGeom>
        </p:spPr>
        <p:style>
          <a:lnRef idx="1">
            <a:schemeClr val="dk1"/>
          </a:lnRef>
          <a:fillRef idx="0">
            <a:schemeClr val="dk1"/>
          </a:fillRef>
          <a:effectRef idx="0">
            <a:schemeClr val="dk1"/>
          </a:effectRef>
          <a:fontRef idx="minor">
            <a:schemeClr val="tx1"/>
          </a:fontRef>
        </p:style>
      </p:cxnSp>
      <p:sp>
        <p:nvSpPr>
          <p:cNvPr id="10" name="テキスト ボックス 9"/>
          <p:cNvSpPr txBox="1"/>
          <p:nvPr/>
        </p:nvSpPr>
        <p:spPr>
          <a:xfrm>
            <a:off x="52596" y="729193"/>
            <a:ext cx="4968000" cy="1261884"/>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稼働中の焼却場は</a:t>
            </a:r>
            <a:r>
              <a:rPr kumimoji="1" lang="en-US" altLang="ja-JP" sz="1600" dirty="0">
                <a:latin typeface="Meiryo UI" panose="020B0604030504040204" pitchFamily="50" charset="-128"/>
                <a:ea typeface="Meiryo UI" panose="020B0604030504040204" pitchFamily="50" charset="-128"/>
              </a:rPr>
              <a:t>41</a:t>
            </a:r>
            <a:r>
              <a:rPr kumimoji="1" lang="ja-JP" altLang="en-US" sz="1600" dirty="0">
                <a:latin typeface="Meiryo UI" panose="020B0604030504040204" pitchFamily="50" charset="-128"/>
                <a:ea typeface="Meiryo UI" panose="020B0604030504040204" pitchFamily="50" charset="-128"/>
              </a:rPr>
              <a:t>施設（</a:t>
            </a:r>
            <a:r>
              <a:rPr kumimoji="1" lang="en-US" altLang="ja-JP" sz="1600" dirty="0">
                <a:latin typeface="Meiryo UI" panose="020B0604030504040204" pitchFamily="50" charset="-128"/>
                <a:ea typeface="Meiryo UI" panose="020B0604030504040204" pitchFamily="50" charset="-128"/>
              </a:rPr>
              <a:t>15</a:t>
            </a:r>
            <a:r>
              <a:rPr kumimoji="1" lang="ja-JP" altLang="en-US" sz="1600" dirty="0">
                <a:latin typeface="Meiryo UI" panose="020B0604030504040204" pitchFamily="50" charset="-128"/>
                <a:ea typeface="Meiryo UI" panose="020B0604030504040204" pitchFamily="50" charset="-128"/>
              </a:rPr>
              <a:t>市町及び</a:t>
            </a:r>
            <a:r>
              <a:rPr kumimoji="1" lang="en-US" altLang="ja-JP" sz="1600" dirty="0">
                <a:latin typeface="Meiryo UI" panose="020B0604030504040204" pitchFamily="50" charset="-128"/>
                <a:ea typeface="Meiryo UI" panose="020B0604030504040204" pitchFamily="50" charset="-128"/>
              </a:rPr>
              <a:t>10</a:t>
            </a:r>
            <a:r>
              <a:rPr kumimoji="1" lang="ja-JP" altLang="en-US" sz="1600" dirty="0">
                <a:latin typeface="Meiryo UI" panose="020B0604030504040204" pitchFamily="50" charset="-128"/>
                <a:ea typeface="Meiryo UI" panose="020B0604030504040204" pitchFamily="50" charset="-128"/>
              </a:rPr>
              <a:t>一部事務組合）。</a:t>
            </a:r>
            <a:endParaRPr kumimoji="1" lang="en-US" altLang="ja-JP" sz="16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工場の寿命と言われる</a:t>
            </a:r>
            <a:r>
              <a:rPr kumimoji="1" lang="ja-JP" altLang="en-US" sz="1600" b="1" dirty="0">
                <a:latin typeface="Meiryo UI" panose="020B0604030504040204" pitchFamily="50" charset="-128"/>
                <a:ea typeface="Meiryo UI" panose="020B0604030504040204" pitchFamily="50" charset="-128"/>
              </a:rPr>
              <a:t>「</a:t>
            </a:r>
            <a:r>
              <a:rPr kumimoji="1" lang="en-US" altLang="ja-JP" sz="1600" b="1" dirty="0">
                <a:latin typeface="Meiryo UI" panose="020B0604030504040204" pitchFamily="50" charset="-128"/>
                <a:ea typeface="Meiryo UI" panose="020B0604030504040204" pitchFamily="50" charset="-128"/>
              </a:rPr>
              <a:t>20</a:t>
            </a:r>
            <a:r>
              <a:rPr kumimoji="1" lang="ja-JP" altLang="en-US" sz="1600" b="1" dirty="0">
                <a:latin typeface="Meiryo UI" panose="020B0604030504040204" pitchFamily="50" charset="-128"/>
                <a:ea typeface="Meiryo UI" panose="020B0604030504040204" pitchFamily="50" charset="-128"/>
              </a:rPr>
              <a:t>年超」が</a:t>
            </a:r>
            <a:r>
              <a:rPr kumimoji="1" lang="en-US" altLang="ja-JP" sz="1600" b="1" dirty="0" smtClean="0">
                <a:latin typeface="Meiryo UI" panose="020B0604030504040204" pitchFamily="50" charset="-128"/>
                <a:ea typeface="Meiryo UI" panose="020B0604030504040204" pitchFamily="50" charset="-128"/>
              </a:rPr>
              <a:t>27</a:t>
            </a:r>
            <a:r>
              <a:rPr kumimoji="1" lang="ja-JP" altLang="en-US" sz="1600" b="1" dirty="0" smtClean="0">
                <a:latin typeface="Meiryo UI" panose="020B0604030504040204" pitchFamily="50" charset="-128"/>
                <a:ea typeface="Meiryo UI" panose="020B0604030504040204" pitchFamily="50" charset="-128"/>
              </a:rPr>
              <a:t>施設（</a:t>
            </a:r>
            <a:r>
              <a:rPr lang="en-US" altLang="ja-JP" sz="1600" b="1" dirty="0" smtClean="0">
                <a:latin typeface="Meiryo UI" panose="020B0604030504040204" pitchFamily="50" charset="-128"/>
                <a:ea typeface="Meiryo UI" panose="020B0604030504040204" pitchFamily="50" charset="-128"/>
              </a:rPr>
              <a:t>66</a:t>
            </a:r>
            <a:r>
              <a:rPr lang="ja-JP" altLang="en-US" sz="1600" b="1" dirty="0" smtClean="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a:t>
            </a:r>
            <a:r>
              <a:rPr kumimoji="1" lang="en-US" altLang="ja-JP" sz="1600" b="1" dirty="0">
                <a:latin typeface="Meiryo UI" panose="020B0604030504040204" pitchFamily="50" charset="-128"/>
                <a:ea typeface="Meiryo UI" panose="020B0604030504040204" pitchFamily="50" charset="-128"/>
              </a:rPr>
              <a:t>30</a:t>
            </a:r>
            <a:r>
              <a:rPr kumimoji="1" lang="ja-JP" altLang="en-US" sz="1600" b="1" dirty="0">
                <a:latin typeface="Meiryo UI" panose="020B0604030504040204" pitchFamily="50" charset="-128"/>
                <a:ea typeface="Meiryo UI" panose="020B0604030504040204" pitchFamily="50" charset="-128"/>
              </a:rPr>
              <a:t>年超」 は</a:t>
            </a:r>
            <a:r>
              <a:rPr kumimoji="1" lang="en-US" altLang="ja-JP" sz="1600" b="1" dirty="0">
                <a:latin typeface="Meiryo UI" panose="020B0604030504040204" pitchFamily="50" charset="-128"/>
                <a:ea typeface="Meiryo UI" panose="020B0604030504040204" pitchFamily="50" charset="-128"/>
              </a:rPr>
              <a:t>11</a:t>
            </a:r>
            <a:r>
              <a:rPr kumimoji="1" lang="ja-JP" altLang="en-US" sz="1600" b="1" dirty="0">
                <a:latin typeface="Meiryo UI" panose="020B0604030504040204" pitchFamily="50" charset="-128"/>
                <a:ea typeface="Meiryo UI" panose="020B0604030504040204" pitchFamily="50" charset="-128"/>
              </a:rPr>
              <a:t>施設（</a:t>
            </a:r>
            <a:r>
              <a:rPr kumimoji="1" lang="en-US" altLang="ja-JP" sz="1600" b="1" dirty="0">
                <a:latin typeface="Meiryo UI" panose="020B0604030504040204" pitchFamily="50" charset="-128"/>
                <a:ea typeface="Meiryo UI" panose="020B0604030504040204" pitchFamily="50" charset="-128"/>
              </a:rPr>
              <a:t>33</a:t>
            </a:r>
            <a:r>
              <a:rPr kumimoji="1" lang="ja-JP" altLang="en-US" sz="1600" b="1"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9DD3D810-EE5B-42CB-B890-91E6DF3B1236}"/>
              </a:ext>
            </a:extLst>
          </p:cNvPr>
          <p:cNvSpPr txBox="1"/>
          <p:nvPr/>
        </p:nvSpPr>
        <p:spPr>
          <a:xfrm>
            <a:off x="93649" y="89692"/>
            <a:ext cx="4437433"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rPr>
              <a:t>（参考）</a:t>
            </a:r>
            <a:r>
              <a:rPr kumimoji="1" lang="ja-JP" altLang="en-US" sz="2000" b="1" dirty="0">
                <a:latin typeface="Meiryo UI" panose="020B0604030504040204" pitchFamily="50" charset="-128"/>
                <a:ea typeface="Meiryo UI" panose="020B0604030504040204" pitchFamily="50" charset="-128"/>
              </a:rPr>
              <a:t>　大阪府内の廃棄物処理施設</a:t>
            </a:r>
          </a:p>
        </p:txBody>
      </p:sp>
      <p:sp>
        <p:nvSpPr>
          <p:cNvPr id="2" name="正方形/長方形 1"/>
          <p:cNvSpPr/>
          <p:nvPr/>
        </p:nvSpPr>
        <p:spPr>
          <a:xfrm>
            <a:off x="291767" y="2247481"/>
            <a:ext cx="4464448"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（注）合計で</a:t>
            </a:r>
            <a:r>
              <a:rPr lang="en-US" altLang="ja-JP" sz="1400" dirty="0">
                <a:latin typeface="Meiryo UI" panose="020B0604030504040204" pitchFamily="50" charset="-128"/>
                <a:ea typeface="Meiryo UI" panose="020B0604030504040204" pitchFamily="50" charset="-128"/>
              </a:rPr>
              <a:t>13,061</a:t>
            </a:r>
            <a:r>
              <a:rPr lang="ja-JP" altLang="en-US" sz="1400" dirty="0">
                <a:latin typeface="Meiryo UI" panose="020B0604030504040204" pitchFamily="50" charset="-128"/>
                <a:ea typeface="Meiryo UI" panose="020B0604030504040204" pitchFamily="50" charset="-128"/>
              </a:rPr>
              <a:t>トン／日の処理能力があり、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年間</a:t>
            </a:r>
            <a:r>
              <a:rPr lang="en-US" altLang="ja-JP" sz="1400" dirty="0">
                <a:latin typeface="Meiryo UI" panose="020B0604030504040204" pitchFamily="50" charset="-128"/>
                <a:ea typeface="Meiryo UI" panose="020B0604030504040204" pitchFamily="50" charset="-128"/>
              </a:rPr>
              <a:t>270</a:t>
            </a:r>
            <a:r>
              <a:rPr lang="ja-JP" altLang="en-US" sz="1400" dirty="0">
                <a:latin typeface="Meiryo UI" panose="020B0604030504040204" pitchFamily="50" charset="-128"/>
                <a:ea typeface="Meiryo UI" panose="020B0604030504040204" pitchFamily="50" charset="-128"/>
              </a:rPr>
              <a:t>万トンのごみを焼却。</a:t>
            </a:r>
            <a:endParaRPr lang="en-US" altLang="ja-JP" sz="14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17455" y="6611779"/>
            <a:ext cx="3408305" cy="246221"/>
          </a:xfrm>
          <a:prstGeom prst="rect">
            <a:avLst/>
          </a:prstGeom>
          <a:noFill/>
        </p:spPr>
        <p:txBody>
          <a:bodyPr wrap="none" rtlCol="0">
            <a:spAutoFit/>
          </a:bodyPr>
          <a:lstStyle/>
          <a:p>
            <a:r>
              <a:rPr kumimoji="1" lang="ja-JP" altLang="en-US" sz="1000" dirty="0"/>
              <a:t>出典：一般廃棄物処理実態調査結果（平成</a:t>
            </a:r>
            <a:r>
              <a:rPr kumimoji="1" lang="en-US" altLang="ja-JP" sz="1000" dirty="0"/>
              <a:t>29</a:t>
            </a:r>
            <a:r>
              <a:rPr kumimoji="1" lang="ja-JP" altLang="en-US" sz="1000" dirty="0"/>
              <a:t>年度）より作成</a:t>
            </a:r>
          </a:p>
        </p:txBody>
      </p:sp>
      <p:sp>
        <p:nvSpPr>
          <p:cNvPr id="9" name="正方形/長方形 8"/>
          <p:cNvSpPr/>
          <p:nvPr/>
        </p:nvSpPr>
        <p:spPr>
          <a:xfrm>
            <a:off x="3408750" y="5904982"/>
            <a:ext cx="252000" cy="144000"/>
          </a:xfrm>
          <a:prstGeom prst="rect">
            <a:avLst/>
          </a:prstGeom>
          <a:solidFill>
            <a:schemeClr val="accent1"/>
          </a:solidFill>
          <a:ln>
            <a:solidFill>
              <a:schemeClr val="bg1">
                <a:lumMod val="65000"/>
              </a:schemeClr>
            </a:solidFill>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3411606" y="6193030"/>
            <a:ext cx="252000" cy="144000"/>
          </a:xfrm>
          <a:prstGeom prst="rect">
            <a:avLst/>
          </a:prstGeom>
          <a:solidFill>
            <a:schemeClr val="accent1">
              <a:lumMod val="20000"/>
              <a:lumOff val="80000"/>
            </a:schemeClr>
          </a:solidFill>
          <a:ln>
            <a:solidFill>
              <a:schemeClr val="bg1">
                <a:lumMod val="65000"/>
              </a:schemeClr>
            </a:solidFill>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a:picLocks noChangeAspect="1"/>
          </p:cNvPicPr>
          <p:nvPr/>
        </p:nvPicPr>
        <p:blipFill>
          <a:blip r:embed="rId3"/>
          <a:stretch>
            <a:fillRect/>
          </a:stretch>
        </p:blipFill>
        <p:spPr>
          <a:xfrm>
            <a:off x="4890208" y="89692"/>
            <a:ext cx="4038737" cy="6732441"/>
          </a:xfrm>
          <a:prstGeom prst="rect">
            <a:avLst/>
          </a:prstGeom>
        </p:spPr>
      </p:pic>
      <p:sp>
        <p:nvSpPr>
          <p:cNvPr id="3" name="スライド番号プレースホルダー 2"/>
          <p:cNvSpPr>
            <a:spLocks noGrp="1"/>
          </p:cNvSpPr>
          <p:nvPr>
            <p:ph type="sldNum" sz="quarter" idx="12"/>
          </p:nvPr>
        </p:nvSpPr>
        <p:spPr>
          <a:xfrm>
            <a:off x="7020272" y="6356350"/>
            <a:ext cx="2133600" cy="365125"/>
          </a:xfrm>
        </p:spPr>
        <p:txBody>
          <a:bodyPr/>
          <a:lstStyle/>
          <a:p>
            <a:fld id="{86693F72-17B0-4DA8-B0BC-535585BE8373}" type="slidenum">
              <a:rPr kumimoji="1" lang="ja-JP" altLang="en-US" smtClean="0"/>
              <a:t>5</a:t>
            </a:fld>
            <a:endParaRPr kumimoji="1" lang="ja-JP" altLang="en-US"/>
          </a:p>
        </p:txBody>
      </p:sp>
    </p:spTree>
    <p:extLst>
      <p:ext uri="{BB962C8B-B14F-4D97-AF65-F5344CB8AC3E}">
        <p14:creationId xmlns:p14="http://schemas.microsoft.com/office/powerpoint/2010/main" val="2484096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00368" y="6333693"/>
            <a:ext cx="2133600" cy="365125"/>
          </a:xfrm>
        </p:spPr>
        <p:txBody>
          <a:bodyPr/>
          <a:lstStyle/>
          <a:p>
            <a:fld id="{86693F72-17B0-4DA8-B0BC-535585BE8373}" type="slidenum">
              <a:rPr kumimoji="1" lang="ja-JP" altLang="en-US" smtClean="0">
                <a:solidFill>
                  <a:schemeClr val="tx1"/>
                </a:solidFill>
              </a:rPr>
              <a:t>6</a:t>
            </a:fld>
            <a:endParaRPr kumimoji="1" lang="ja-JP" altLang="en-US">
              <a:solidFill>
                <a:schemeClr val="tx1"/>
              </a:solidFill>
            </a:endParaRPr>
          </a:p>
        </p:txBody>
      </p:sp>
      <p:cxnSp>
        <p:nvCxnSpPr>
          <p:cNvPr id="6" name="直線コネクタ 5"/>
          <p:cNvCxnSpPr/>
          <p:nvPr/>
        </p:nvCxnSpPr>
        <p:spPr>
          <a:xfrm>
            <a:off x="272755" y="1199979"/>
            <a:ext cx="8712000" cy="0"/>
          </a:xfrm>
          <a:prstGeom prst="line">
            <a:avLst/>
          </a:prstGeom>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1469541C-40C1-4B45-8C2D-5A59A989F9B2}"/>
              </a:ext>
            </a:extLst>
          </p:cNvPr>
          <p:cNvSpPr txBox="1"/>
          <p:nvPr/>
        </p:nvSpPr>
        <p:spPr>
          <a:xfrm>
            <a:off x="2161749" y="488866"/>
            <a:ext cx="6984777" cy="707886"/>
          </a:xfrm>
          <a:prstGeom prst="rect">
            <a:avLst/>
          </a:prstGeom>
          <a:noFill/>
          <a:ln>
            <a:noFill/>
          </a:ln>
        </p:spPr>
        <p:txBody>
          <a:bodyPr wrap="square" rtlCol="0">
            <a:spAutoFit/>
          </a:bodyPr>
          <a:lstStyle/>
          <a:p>
            <a:r>
              <a:rPr kumimoji="1" lang="ja-JP" altLang="en-US" sz="2000" b="1" dirty="0" smtClean="0">
                <a:latin typeface="Meiryo UI" panose="020B0604030504040204" pitchFamily="50" charset="-128"/>
                <a:ea typeface="Meiryo UI" panose="020B0604030504040204" pitchFamily="50" charset="-128"/>
              </a:rPr>
              <a:t>府と市の統計</a:t>
            </a:r>
            <a:r>
              <a:rPr kumimoji="1" lang="ja-JP" altLang="en-US" sz="2000" b="1" dirty="0">
                <a:latin typeface="Meiryo UI" panose="020B0604030504040204" pitchFamily="50" charset="-128"/>
                <a:ea typeface="Meiryo UI" panose="020B0604030504040204" pitchFamily="50" charset="-128"/>
              </a:rPr>
              <a:t>・データ・リサーチ機能は</a:t>
            </a:r>
            <a:r>
              <a:rPr kumimoji="1" lang="ja-JP" altLang="en-US" sz="2000" b="1" dirty="0" smtClean="0">
                <a:latin typeface="Meiryo UI" panose="020B0604030504040204" pitchFamily="50" charset="-128"/>
                <a:ea typeface="Meiryo UI" panose="020B0604030504040204" pitchFamily="50" charset="-128"/>
              </a:rPr>
              <a:t>、都市戦略の新たなインフラとして、再編・充実させるべき。</a:t>
            </a:r>
            <a:endParaRPr kumimoji="1" lang="ja-JP" altLang="en-US" sz="2000" b="1" dirty="0">
              <a:latin typeface="Meiryo UI" panose="020B0604030504040204" pitchFamily="50" charset="-128"/>
              <a:ea typeface="Meiryo UI" panose="020B0604030504040204" pitchFamily="50" charset="-128"/>
            </a:endParaRPr>
          </a:p>
        </p:txBody>
      </p:sp>
      <p:sp>
        <p:nvSpPr>
          <p:cNvPr id="8" name="正方形/長方形 7"/>
          <p:cNvSpPr/>
          <p:nvPr/>
        </p:nvSpPr>
        <p:spPr>
          <a:xfrm>
            <a:off x="267563" y="502629"/>
            <a:ext cx="1876506" cy="622115"/>
          </a:xfrm>
          <a:prstGeom prst="rect">
            <a:avLst/>
          </a:prstGeom>
          <a:solidFill>
            <a:schemeClr val="accent2">
              <a:lumMod val="20000"/>
              <a:lumOff val="80000"/>
            </a:schemeClr>
          </a:solidFill>
          <a:ln>
            <a:solidFill>
              <a:schemeClr val="tx1">
                <a:lumMod val="50000"/>
                <a:lumOff val="50000"/>
              </a:schemeClr>
            </a:solidFill>
          </a:ln>
        </p:spPr>
        <p:txBody>
          <a:bodyPr wrap="none" rtlCol="0" anchor="ctr">
            <a:noAutofit/>
          </a:bodyP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②府市の</a:t>
            </a:r>
            <a:r>
              <a:rPr kumimoji="1"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統計＆オープン</a:t>
            </a:r>
            <a:endParaRPr kumimoji="1"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データ推進</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体制の充実</a:t>
            </a:r>
            <a:endParaRPr kumimoji="1"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ホームベース 8"/>
          <p:cNvSpPr/>
          <p:nvPr/>
        </p:nvSpPr>
        <p:spPr>
          <a:xfrm>
            <a:off x="534718" y="1772816"/>
            <a:ext cx="1044000" cy="587263"/>
          </a:xfrm>
          <a:prstGeom prst="homePlate">
            <a:avLst>
              <a:gd name="adj" fmla="val 29626"/>
            </a:avLst>
          </a:prstGeom>
          <a:ln/>
        </p:spPr>
        <p:style>
          <a:lnRef idx="2">
            <a:schemeClr val="dk1"/>
          </a:lnRef>
          <a:fillRef idx="1">
            <a:schemeClr val="lt1"/>
          </a:fillRef>
          <a:effectRef idx="0">
            <a:schemeClr val="dk1"/>
          </a:effectRef>
          <a:fontRef idx="minor">
            <a:schemeClr val="dk1"/>
          </a:fontRef>
        </p:style>
        <p:txBody>
          <a:bodyPr wrap="none" rtlCol="0" anchor="ctr">
            <a:noAutofit/>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統計調査</a:t>
            </a:r>
          </a:p>
        </p:txBody>
      </p:sp>
      <p:cxnSp>
        <p:nvCxnSpPr>
          <p:cNvPr id="14" name="直線コネクタ 13"/>
          <p:cNvCxnSpPr/>
          <p:nvPr/>
        </p:nvCxnSpPr>
        <p:spPr>
          <a:xfrm>
            <a:off x="542285" y="1628800"/>
            <a:ext cx="4788000" cy="0"/>
          </a:xfrm>
          <a:prstGeom prst="line">
            <a:avLst/>
          </a:prstGeom>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a:off x="6098023" y="1628800"/>
            <a:ext cx="2916000" cy="0"/>
          </a:xfrm>
          <a:prstGeom prst="line">
            <a:avLst/>
          </a:prstGeom>
        </p:spPr>
        <p:style>
          <a:lnRef idx="1">
            <a:schemeClr val="dk1"/>
          </a:lnRef>
          <a:fillRef idx="0">
            <a:schemeClr val="dk1"/>
          </a:fillRef>
          <a:effectRef idx="0">
            <a:schemeClr val="dk1"/>
          </a:effectRef>
          <a:fontRef idx="minor">
            <a:schemeClr val="tx1"/>
          </a:fontRef>
        </p:style>
      </p:cxnSp>
      <p:sp>
        <p:nvSpPr>
          <p:cNvPr id="16" name="正方形/長方形 15"/>
          <p:cNvSpPr/>
          <p:nvPr/>
        </p:nvSpPr>
        <p:spPr>
          <a:xfrm>
            <a:off x="548751" y="2434819"/>
            <a:ext cx="1080000" cy="1315745"/>
          </a:xfrm>
          <a:prstGeom prst="rect">
            <a:avLst/>
          </a:prstGeom>
        </p:spPr>
        <p:txBody>
          <a:bodyPr wrap="square">
            <a:spAutoFit/>
          </a:bodyPr>
          <a:lstStyle/>
          <a:p>
            <a:r>
              <a:rPr lang="en-US" altLang="ja-JP" sz="1400" b="1" dirty="0">
                <a:latin typeface="Meiryo UI" panose="020B0604030504040204" pitchFamily="50" charset="-128"/>
                <a:ea typeface="Meiryo UI" panose="020B0604030504040204" pitchFamily="50" charset="-128"/>
              </a:rPr>
              <a:t>146</a:t>
            </a:r>
            <a:r>
              <a:rPr lang="ja-JP" altLang="en-US" sz="1400" b="1" dirty="0">
                <a:latin typeface="Meiryo UI" panose="020B0604030504040204" pitchFamily="50" charset="-128"/>
                <a:ea typeface="Meiryo UI" panose="020B0604030504040204" pitchFamily="50" charset="-128"/>
              </a:rPr>
              <a:t>件の</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統計調査</a:t>
            </a:r>
            <a:endParaRPr lang="en-US" altLang="ja-JP" sz="1400" b="1"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全</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部局</a:t>
            </a:r>
            <a:endParaRPr lang="en-US" altLang="ja-JP" sz="12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基幹統計は「統計課」（約</a:t>
            </a:r>
            <a:r>
              <a:rPr lang="en-US" altLang="ja-JP" sz="1000" dirty="0">
                <a:latin typeface="Meiryo UI" panose="020B0604030504040204" pitchFamily="50" charset="-128"/>
                <a:ea typeface="Meiryo UI" panose="020B0604030504040204" pitchFamily="50" charset="-128"/>
              </a:rPr>
              <a:t>90</a:t>
            </a:r>
            <a:r>
              <a:rPr lang="ja-JP" altLang="en-US" sz="1000" dirty="0">
                <a:latin typeface="Meiryo UI" panose="020B0604030504040204" pitchFamily="50" charset="-128"/>
                <a:ea typeface="Meiryo UI" panose="020B0604030504040204" pitchFamily="50" charset="-128"/>
              </a:rPr>
              <a:t>人）</a:t>
            </a:r>
          </a:p>
        </p:txBody>
      </p:sp>
      <p:sp>
        <p:nvSpPr>
          <p:cNvPr id="17" name="正方形/長方形 16"/>
          <p:cNvSpPr/>
          <p:nvPr/>
        </p:nvSpPr>
        <p:spPr>
          <a:xfrm>
            <a:off x="2675656" y="2435525"/>
            <a:ext cx="1992016" cy="1369606"/>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①政策リサーチ</a:t>
            </a:r>
            <a:endParaRPr lang="en-US" altLang="ja-JP" sz="14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政策企画部企画室</a:t>
            </a:r>
            <a:endParaRPr lang="en-US" altLang="ja-JP" sz="12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②産業リサーチ</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大阪産業経済</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リサーチ＆デザインセンター</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16</a:t>
            </a:r>
            <a:r>
              <a:rPr lang="ja-JP" altLang="en-US" sz="1050" dirty="0">
                <a:latin typeface="Meiryo UI" panose="020B0604030504040204" pitchFamily="50" charset="-128"/>
                <a:ea typeface="Meiryo UI" panose="020B0604030504040204" pitchFamily="50" charset="-128"/>
              </a:rPr>
              <a:t>人）</a:t>
            </a:r>
            <a:endParaRPr lang="en-US" altLang="ja-JP" sz="1050" dirty="0">
              <a:latin typeface="Meiryo UI" panose="020B0604030504040204" pitchFamily="50" charset="-128"/>
              <a:ea typeface="Meiryo UI" panose="020B0604030504040204" pitchFamily="50" charset="-128"/>
            </a:endParaRPr>
          </a:p>
        </p:txBody>
      </p:sp>
      <p:cxnSp>
        <p:nvCxnSpPr>
          <p:cNvPr id="18" name="直線コネクタ 17"/>
          <p:cNvCxnSpPr/>
          <p:nvPr/>
        </p:nvCxnSpPr>
        <p:spPr>
          <a:xfrm>
            <a:off x="548751" y="3838805"/>
            <a:ext cx="4896000" cy="0"/>
          </a:xfrm>
          <a:prstGeom prst="line">
            <a:avLst/>
          </a:prstGeom>
        </p:spPr>
        <p:style>
          <a:lnRef idx="1">
            <a:schemeClr val="dk1"/>
          </a:lnRef>
          <a:fillRef idx="0">
            <a:schemeClr val="dk1"/>
          </a:fillRef>
          <a:effectRef idx="0">
            <a:schemeClr val="dk1"/>
          </a:effectRef>
          <a:fontRef idx="minor">
            <a:schemeClr val="tx1"/>
          </a:fontRef>
        </p:style>
      </p:cxnSp>
      <p:sp>
        <p:nvSpPr>
          <p:cNvPr id="21" name="角丸四角形 20"/>
          <p:cNvSpPr/>
          <p:nvPr/>
        </p:nvSpPr>
        <p:spPr>
          <a:xfrm>
            <a:off x="107504" y="2360078"/>
            <a:ext cx="360040" cy="1381931"/>
          </a:xfrm>
          <a:prstGeom prst="roundRect">
            <a:avLst/>
          </a:prstGeom>
          <a:solidFill>
            <a:schemeClr val="accent2">
              <a:lumMod val="20000"/>
              <a:lumOff val="80000"/>
            </a:schemeClr>
          </a:solidFill>
          <a:ln>
            <a:solidFill>
              <a:schemeClr val="accent2"/>
            </a:solidFill>
          </a:ln>
        </p:spPr>
        <p:txBody>
          <a:bodyPr wrap="square" rtlCol="0" anchor="ctr">
            <a:no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大阪府</a:t>
            </a:r>
          </a:p>
        </p:txBody>
      </p:sp>
      <p:sp>
        <p:nvSpPr>
          <p:cNvPr id="22" name="角丸四角形 21"/>
          <p:cNvSpPr/>
          <p:nvPr/>
        </p:nvSpPr>
        <p:spPr>
          <a:xfrm>
            <a:off x="125881" y="3925900"/>
            <a:ext cx="360040" cy="1630160"/>
          </a:xfrm>
          <a:prstGeom prst="roundRect">
            <a:avLst/>
          </a:prstGeom>
          <a:solidFill>
            <a:schemeClr val="accent2">
              <a:lumMod val="20000"/>
              <a:lumOff val="80000"/>
            </a:schemeClr>
          </a:solidFill>
          <a:ln>
            <a:solidFill>
              <a:schemeClr val="accent2"/>
            </a:solidFill>
          </a:ln>
        </p:spPr>
        <p:txBody>
          <a:bodyPr wrap="square" rtlCol="0" anchor="ctr">
            <a:no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大阪市</a:t>
            </a:r>
          </a:p>
        </p:txBody>
      </p:sp>
      <p:sp>
        <p:nvSpPr>
          <p:cNvPr id="27" name="正方形/長方形 26"/>
          <p:cNvSpPr/>
          <p:nvPr/>
        </p:nvSpPr>
        <p:spPr>
          <a:xfrm>
            <a:off x="548751" y="3933896"/>
            <a:ext cx="1080000" cy="1631216"/>
          </a:xfrm>
          <a:prstGeom prst="rect">
            <a:avLst/>
          </a:prstGeom>
        </p:spPr>
        <p:txBody>
          <a:bodyPr wrap="square">
            <a:spAutoFit/>
          </a:bodyPr>
          <a:lstStyle/>
          <a:p>
            <a:r>
              <a:rPr lang="en-US" altLang="ja-JP" sz="1400" b="1" dirty="0">
                <a:latin typeface="Meiryo UI" panose="020B0604030504040204" pitchFamily="50" charset="-128"/>
                <a:ea typeface="Meiryo UI" panose="020B0604030504040204" pitchFamily="50" charset="-128"/>
              </a:rPr>
              <a:t>105</a:t>
            </a:r>
            <a:r>
              <a:rPr lang="ja-JP" altLang="en-US" sz="1400" b="1" dirty="0">
                <a:latin typeface="Meiryo UI" panose="020B0604030504040204" pitchFamily="50" charset="-128"/>
                <a:ea typeface="Meiryo UI" panose="020B0604030504040204" pitchFamily="50" charset="-128"/>
              </a:rPr>
              <a:t>件の</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統計調査</a:t>
            </a:r>
            <a:endParaRPr lang="en-US" altLang="ja-JP" sz="1400" b="1"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全</a:t>
            </a:r>
            <a:r>
              <a:rPr lang="en-US" altLang="ja-JP" sz="1200" dirty="0">
                <a:latin typeface="Meiryo UI" panose="020B0604030504040204" pitchFamily="50" charset="-128"/>
                <a:ea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rPr>
              <a:t>部局</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24</a:t>
            </a:r>
            <a:r>
              <a:rPr lang="ja-JP" altLang="en-US" sz="1200" dirty="0">
                <a:latin typeface="Meiryo UI" panose="020B0604030504040204" pitchFamily="50" charset="-128"/>
                <a:ea typeface="Meiryo UI" panose="020B0604030504040204" pitchFamily="50" charset="-128"/>
              </a:rPr>
              <a:t>区</a:t>
            </a:r>
            <a:endParaRPr lang="en-US" altLang="ja-JP" sz="12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基幹統計は「都市計画局統計調査担当」（約</a:t>
            </a:r>
            <a:r>
              <a:rPr lang="en-US" altLang="ja-JP" sz="1000" dirty="0">
                <a:latin typeface="Meiryo UI" panose="020B0604030504040204" pitchFamily="50" charset="-128"/>
                <a:ea typeface="Meiryo UI" panose="020B0604030504040204" pitchFamily="50" charset="-128"/>
              </a:rPr>
              <a:t>20</a:t>
            </a:r>
            <a:r>
              <a:rPr lang="ja-JP" altLang="en-US" sz="1000" dirty="0">
                <a:latin typeface="Meiryo UI" panose="020B0604030504040204" pitchFamily="50" charset="-128"/>
                <a:ea typeface="Meiryo UI" panose="020B0604030504040204" pitchFamily="50" charset="-128"/>
              </a:rPr>
              <a:t>名）</a:t>
            </a:r>
          </a:p>
        </p:txBody>
      </p:sp>
      <p:sp>
        <p:nvSpPr>
          <p:cNvPr id="28" name="正方形/長方形 27"/>
          <p:cNvSpPr/>
          <p:nvPr/>
        </p:nvSpPr>
        <p:spPr>
          <a:xfrm>
            <a:off x="2734619" y="3933896"/>
            <a:ext cx="1778531" cy="1184940"/>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①政策リサーチ</a:t>
            </a:r>
            <a:endParaRPr lang="en-US" altLang="ja-JP" sz="14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市政改革室</a:t>
            </a:r>
            <a:endParaRPr lang="en-US" altLang="ja-JP" sz="12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②産業リサーチ</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経済戦略局</a:t>
            </a:r>
            <a:endParaRPr lang="en-US" altLang="ja-JP" sz="12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（大阪産業局等に委託）</a:t>
            </a:r>
            <a:endParaRPr lang="en-US" altLang="ja-JP" sz="1100" dirty="0">
              <a:latin typeface="Meiryo UI" panose="020B0604030504040204" pitchFamily="50" charset="-128"/>
              <a:ea typeface="Meiryo UI" panose="020B0604030504040204" pitchFamily="50" charset="-128"/>
            </a:endParaRPr>
          </a:p>
        </p:txBody>
      </p:sp>
      <p:sp>
        <p:nvSpPr>
          <p:cNvPr id="31" name="二等辺三角形 30"/>
          <p:cNvSpPr/>
          <p:nvPr/>
        </p:nvSpPr>
        <p:spPr>
          <a:xfrm rot="10800000">
            <a:off x="599868" y="5570700"/>
            <a:ext cx="965790" cy="275173"/>
          </a:xfrm>
          <a:prstGeom prst="triangle">
            <a:avLst/>
          </a:prstGeom>
          <a:solidFill>
            <a:schemeClr val="accent1"/>
          </a:solidFill>
          <a:ln>
            <a:solidFill>
              <a:schemeClr val="bg1">
                <a:lumMod val="65000"/>
              </a:schemeClr>
            </a:solidFill>
          </a:ln>
        </p:spPr>
        <p:txBody>
          <a:bodyPr wrap="square" rtlCol="0" anchor="ctr">
            <a:spAutoFit/>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6009968" y="2255305"/>
            <a:ext cx="3024000" cy="3416320"/>
          </a:xfrm>
          <a:prstGeom prst="rect">
            <a:avLst/>
          </a:prstGeom>
          <a:noFill/>
        </p:spPr>
        <p:txBody>
          <a:bodyPr wrap="square" rtlCol="0">
            <a:spAutoFit/>
          </a:bodyPr>
          <a:lstStyle/>
          <a:p>
            <a:pPr marL="342900" indent="-342900">
              <a:buFont typeface="+mj-lt"/>
              <a:buAutoNum type="arabicPeriod"/>
            </a:pPr>
            <a:r>
              <a:rPr kumimoji="1" lang="ja-JP" altLang="en-US" sz="1600" dirty="0">
                <a:latin typeface="Meiryo UI" panose="020B0604030504040204" pitchFamily="50" charset="-128"/>
                <a:ea typeface="Meiryo UI" panose="020B0604030504040204" pitchFamily="50" charset="-128"/>
              </a:rPr>
              <a:t>専門スタッフの高齢化、スキル継承の受皿問題</a:t>
            </a:r>
            <a:endParaRPr kumimoji="1"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r>
              <a:rPr kumimoji="1" lang="ja-JP" altLang="en-US" sz="1600" dirty="0">
                <a:latin typeface="Meiryo UI" panose="020B0604030504040204" pitchFamily="50" charset="-128"/>
                <a:ea typeface="Meiryo UI" panose="020B0604030504040204" pitchFamily="50" charset="-128"/>
              </a:rPr>
              <a:t>府市での作業（発信を含む）の統合</a:t>
            </a:r>
            <a:endParaRPr kumimoji="1"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r>
              <a:rPr kumimoji="1" lang="ja-JP" altLang="en-US" sz="1600" dirty="0">
                <a:latin typeface="Meiryo UI" panose="020B0604030504040204" pitchFamily="50" charset="-128"/>
                <a:ea typeface="Meiryo UI" panose="020B0604030504040204" pitchFamily="50" charset="-128"/>
              </a:rPr>
              <a:t>大阪産業局や公立大学法人大阪との連携（プロジェクト、委託、人材</a:t>
            </a:r>
            <a:r>
              <a:rPr lang="ja-JP" altLang="en-US" sz="1600" dirty="0">
                <a:latin typeface="Meiryo UI" panose="020B0604030504040204" pitchFamily="50" charset="-128"/>
                <a:ea typeface="Meiryo UI" panose="020B0604030504040204" pitchFamily="50" charset="-128"/>
              </a:rPr>
              <a:t>兼務等）</a:t>
            </a:r>
            <a:endParaRPr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endParaRPr kumimoji="1"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1600" dirty="0">
                <a:latin typeface="Meiryo UI" panose="020B0604030504040204" pitchFamily="50" charset="-128"/>
                <a:ea typeface="Meiryo UI" panose="020B0604030504040204" pitchFamily="50" charset="-128"/>
              </a:rPr>
              <a:t>企業、研究機関等のニーズに即したデータの提供、リサーチテーマの設定</a:t>
            </a:r>
            <a:endParaRPr kumimoji="1" lang="ja-JP" altLang="en-US" sz="1600" dirty="0">
              <a:latin typeface="Meiryo UI" panose="020B0604030504040204" pitchFamily="50" charset="-128"/>
              <a:ea typeface="Meiryo UI" panose="020B0604030504040204" pitchFamily="50" charset="-128"/>
            </a:endParaRPr>
          </a:p>
        </p:txBody>
      </p:sp>
      <p:sp>
        <p:nvSpPr>
          <p:cNvPr id="33" name="二等辺三角形 32"/>
          <p:cNvSpPr/>
          <p:nvPr/>
        </p:nvSpPr>
        <p:spPr>
          <a:xfrm rot="5400000">
            <a:off x="4001594" y="3342855"/>
            <a:ext cx="3528379" cy="388301"/>
          </a:xfrm>
          <a:prstGeom prst="triangle">
            <a:avLst/>
          </a:prstGeom>
          <a:gradFill flip="none" rotWithShape="1">
            <a:lin ang="5400000" scaled="1"/>
            <a:tileRect/>
          </a:gra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556538" y="5867390"/>
            <a:ext cx="1099168"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全国自治体でほぼ同じ</a:t>
            </a:r>
          </a:p>
        </p:txBody>
      </p:sp>
      <p:sp>
        <p:nvSpPr>
          <p:cNvPr id="40" name="テキスト ボックス 39"/>
          <p:cNvSpPr txBox="1"/>
          <p:nvPr/>
        </p:nvSpPr>
        <p:spPr>
          <a:xfrm>
            <a:off x="4544289" y="5868449"/>
            <a:ext cx="85579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内容の</a:t>
            </a:r>
            <a:r>
              <a:rPr lang="ja-JP" altLang="en-US" sz="1400" dirty="0">
                <a:latin typeface="Meiryo UI" panose="020B0604030504040204" pitchFamily="50" charset="-128"/>
                <a:ea typeface="Meiryo UI" panose="020B0604030504040204" pitchFamily="50" charset="-128"/>
              </a:rPr>
              <a:t>重複感</a:t>
            </a:r>
            <a:endParaRPr kumimoji="1" lang="ja-JP" altLang="en-US" sz="14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2644644" y="1212911"/>
            <a:ext cx="867545" cy="400110"/>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現　状</a:t>
            </a:r>
          </a:p>
        </p:txBody>
      </p:sp>
      <p:sp>
        <p:nvSpPr>
          <p:cNvPr id="43" name="テキスト ボックス 42"/>
          <p:cNvSpPr txBox="1"/>
          <p:nvPr/>
        </p:nvSpPr>
        <p:spPr>
          <a:xfrm>
            <a:off x="7117394" y="1225808"/>
            <a:ext cx="867545"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課　題</a:t>
            </a:r>
            <a:endParaRPr kumimoji="1" lang="ja-JP" altLang="en-US" sz="20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940152" y="5805264"/>
            <a:ext cx="2603980" cy="900246"/>
          </a:xfrm>
          <a:prstGeom prst="rect">
            <a:avLst/>
          </a:prstGeom>
          <a:noFill/>
        </p:spPr>
        <p:txBody>
          <a:bodyPr wrap="square" rtlCol="0">
            <a:spAutoFit/>
          </a:bodyPr>
          <a:lstStyle/>
          <a:p>
            <a:r>
              <a:rPr lang="ja-JP" altLang="en-US" sz="1050" dirty="0"/>
              <a:t>注）　</a:t>
            </a:r>
            <a:r>
              <a:rPr kumimoji="1" lang="ja-JP" altLang="en-US" sz="1050" dirty="0"/>
              <a:t>オープンデータの件数について、大阪</a:t>
            </a:r>
            <a:endParaRPr kumimoji="1" lang="en-US" altLang="ja-JP" sz="1050" dirty="0"/>
          </a:p>
          <a:p>
            <a:r>
              <a:rPr lang="ja-JP" altLang="en-US" sz="1050" dirty="0"/>
              <a:t>　　</a:t>
            </a:r>
            <a:r>
              <a:rPr kumimoji="1" lang="ja-JP" altLang="en-US" sz="1050" dirty="0"/>
              <a:t>府と大阪市ではカウント方法が異なるの</a:t>
            </a:r>
            <a:endParaRPr kumimoji="1" lang="en-US" altLang="ja-JP" sz="1050" dirty="0"/>
          </a:p>
          <a:p>
            <a:r>
              <a:rPr lang="ja-JP" altLang="en-US" sz="1050" dirty="0"/>
              <a:t>　　</a:t>
            </a:r>
            <a:r>
              <a:rPr kumimoji="1" lang="ja-JP" altLang="en-US" sz="1050" dirty="0"/>
              <a:t>で単純比較はできない。また、大阪市は</a:t>
            </a:r>
            <a:endParaRPr kumimoji="1" lang="en-US" altLang="ja-JP" sz="1050" dirty="0"/>
          </a:p>
          <a:p>
            <a:r>
              <a:rPr lang="ja-JP" altLang="en-US" sz="1050" dirty="0"/>
              <a:t>　　</a:t>
            </a:r>
            <a:r>
              <a:rPr kumimoji="1" lang="en-US" altLang="ja-JP" sz="1050" dirty="0"/>
              <a:t>2019</a:t>
            </a:r>
            <a:r>
              <a:rPr kumimoji="1" lang="ja-JP" altLang="en-US" sz="1050" dirty="0"/>
              <a:t>年度から公開データを</a:t>
            </a:r>
            <a:r>
              <a:rPr kumimoji="1" lang="en-US" altLang="ja-JP" sz="1050" dirty="0"/>
              <a:t>CSV</a:t>
            </a:r>
            <a:r>
              <a:rPr kumimoji="1" lang="ja-JP" altLang="en-US" sz="1050" dirty="0"/>
              <a:t>に限定し</a:t>
            </a:r>
            <a:endParaRPr kumimoji="1" lang="en-US" altLang="ja-JP" sz="1050" dirty="0"/>
          </a:p>
          <a:p>
            <a:r>
              <a:rPr lang="ja-JP" altLang="en-US" sz="1050" dirty="0"/>
              <a:t>　　</a:t>
            </a:r>
            <a:r>
              <a:rPr kumimoji="1" lang="ja-JP" altLang="en-US" sz="1050" dirty="0"/>
              <a:t>たため、データセット数が少ない。</a:t>
            </a:r>
          </a:p>
        </p:txBody>
      </p:sp>
      <p:sp>
        <p:nvSpPr>
          <p:cNvPr id="3" name="大かっこ 2"/>
          <p:cNvSpPr/>
          <p:nvPr/>
        </p:nvSpPr>
        <p:spPr>
          <a:xfrm>
            <a:off x="5903098" y="5782398"/>
            <a:ext cx="2641033" cy="914400"/>
          </a:xfrm>
          <a:prstGeom prst="bracketPair">
            <a:avLst>
              <a:gd name="adj" fmla="val 10417"/>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1" name="ホームベース 40"/>
          <p:cNvSpPr/>
          <p:nvPr/>
        </p:nvSpPr>
        <p:spPr>
          <a:xfrm>
            <a:off x="1670910" y="1758600"/>
            <a:ext cx="1044000" cy="587263"/>
          </a:xfrm>
          <a:prstGeom prst="homePlate">
            <a:avLst>
              <a:gd name="adj" fmla="val 29626"/>
            </a:avLst>
          </a:prstGeom>
          <a:ln/>
        </p:spPr>
        <p:style>
          <a:lnRef idx="2">
            <a:schemeClr val="dk1"/>
          </a:lnRef>
          <a:fillRef idx="1">
            <a:schemeClr val="lt1"/>
          </a:fillRef>
          <a:effectRef idx="0">
            <a:schemeClr val="dk1"/>
          </a:effectRef>
          <a:fontRef idx="minor">
            <a:schemeClr val="dk1"/>
          </a:fontRef>
        </p:style>
        <p:txBody>
          <a:bodyPr wrap="none" rtlCol="0" anchor="ctr">
            <a:noAutofit/>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a:t>
            </a:r>
          </a:p>
        </p:txBody>
      </p:sp>
      <p:sp>
        <p:nvSpPr>
          <p:cNvPr id="44" name="正方形/長方形 43"/>
          <p:cNvSpPr/>
          <p:nvPr/>
        </p:nvSpPr>
        <p:spPr>
          <a:xfrm>
            <a:off x="1629345" y="2434819"/>
            <a:ext cx="1122423" cy="784830"/>
          </a:xfrm>
          <a:prstGeom prst="rect">
            <a:avLst/>
          </a:prstGeom>
        </p:spPr>
        <p:txBody>
          <a:bodyPr wrap="none">
            <a:spAutoFit/>
          </a:bodyPr>
          <a:lstStyle/>
          <a:p>
            <a:r>
              <a:rPr lang="en-US" altLang="ja-JP" sz="1400" b="1" dirty="0" smtClean="0">
                <a:latin typeface="Meiryo UI" panose="020B0604030504040204" pitchFamily="50" charset="-128"/>
                <a:ea typeface="Meiryo UI" panose="020B0604030504040204" pitchFamily="50" charset="-128"/>
              </a:rPr>
              <a:t>1098</a:t>
            </a:r>
            <a:r>
              <a:rPr lang="ja-JP" altLang="en-US" sz="1400" b="1" dirty="0" smtClean="0">
                <a:latin typeface="Meiryo UI" panose="020B0604030504040204" pitchFamily="50" charset="-128"/>
                <a:ea typeface="Meiryo UI" panose="020B0604030504040204" pitchFamily="50" charset="-128"/>
              </a:rPr>
              <a:t>データ</a:t>
            </a:r>
            <a:endParaRPr lang="en-US" altLang="ja-JP" sz="1400" b="1" dirty="0">
              <a:latin typeface="Meiryo UI" panose="020B0604030504040204" pitchFamily="50" charset="-128"/>
              <a:ea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政策企画部</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企画室</a:t>
            </a:r>
          </a:p>
        </p:txBody>
      </p:sp>
      <p:sp>
        <p:nvSpPr>
          <p:cNvPr id="45" name="正方形/長方形 44"/>
          <p:cNvSpPr/>
          <p:nvPr/>
        </p:nvSpPr>
        <p:spPr>
          <a:xfrm>
            <a:off x="1629345" y="3933896"/>
            <a:ext cx="1029449" cy="861774"/>
          </a:xfrm>
          <a:prstGeom prst="rect">
            <a:avLst/>
          </a:prstGeom>
        </p:spPr>
        <p:txBody>
          <a:bodyPr wrap="none">
            <a:spAutoFit/>
          </a:bodyPr>
          <a:lstStyle/>
          <a:p>
            <a:r>
              <a:rPr lang="en-US" altLang="ja-JP" sz="1400" b="1" dirty="0">
                <a:latin typeface="Meiryo UI" panose="020B0604030504040204" pitchFamily="50" charset="-128"/>
                <a:ea typeface="Meiryo UI" panose="020B0604030504040204" pitchFamily="50" charset="-128"/>
              </a:rPr>
              <a:t>90</a:t>
            </a:r>
            <a:r>
              <a:rPr lang="ja-JP" altLang="en-US" sz="1400" b="1" dirty="0">
                <a:latin typeface="Meiryo UI" panose="020B0604030504040204" pitchFamily="50" charset="-128"/>
                <a:ea typeface="Meiryo UI" panose="020B0604030504040204" pitchFamily="50" charset="-128"/>
              </a:rPr>
              <a:t>データ</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セット</a:t>
            </a:r>
            <a:r>
              <a:rPr lang="en-US" altLang="ja-JP" sz="1400" b="1" dirty="0">
                <a:latin typeface="Meiryo UI" panose="020B0604030504040204" pitchFamily="50" charset="-128"/>
                <a:ea typeface="Meiryo UI" panose="020B0604030504040204" pitchFamily="50" charset="-128"/>
              </a:rPr>
              <a:t>*</a:t>
            </a:r>
          </a:p>
          <a:p>
            <a:endParaRPr lang="en-US" altLang="ja-JP" sz="800" b="1"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ICT</a:t>
            </a:r>
            <a:r>
              <a:rPr lang="ja-JP" altLang="en-US" sz="1400" dirty="0">
                <a:latin typeface="Meiryo UI" panose="020B0604030504040204" pitchFamily="50" charset="-128"/>
                <a:ea typeface="Meiryo UI" panose="020B0604030504040204" pitchFamily="50" charset="-128"/>
              </a:rPr>
              <a:t>戦略室</a:t>
            </a:r>
          </a:p>
        </p:txBody>
      </p:sp>
      <p:sp>
        <p:nvSpPr>
          <p:cNvPr id="47" name="テキスト ボックス 46"/>
          <p:cNvSpPr txBox="1"/>
          <p:nvPr/>
        </p:nvSpPr>
        <p:spPr>
          <a:xfrm>
            <a:off x="1638555" y="5874539"/>
            <a:ext cx="1133245"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使い勝手とニーズを踏まえていない？</a:t>
            </a:r>
          </a:p>
        </p:txBody>
      </p:sp>
      <p:sp>
        <p:nvSpPr>
          <p:cNvPr id="48" name="ホームベース 47"/>
          <p:cNvSpPr/>
          <p:nvPr/>
        </p:nvSpPr>
        <p:spPr>
          <a:xfrm>
            <a:off x="4315920" y="1774268"/>
            <a:ext cx="1176579" cy="587263"/>
          </a:xfrm>
          <a:prstGeom prst="homePlate">
            <a:avLst>
              <a:gd name="adj" fmla="val 29626"/>
            </a:avLst>
          </a:prstGeom>
          <a:ln/>
        </p:spPr>
        <p:style>
          <a:lnRef idx="2">
            <a:schemeClr val="dk1"/>
          </a:lnRef>
          <a:fillRef idx="1">
            <a:schemeClr val="lt1"/>
          </a:fillRef>
          <a:effectRef idx="0">
            <a:schemeClr val="dk1"/>
          </a:effectRef>
          <a:fontRef idx="minor">
            <a:schemeClr val="dk1"/>
          </a:fontRef>
        </p:style>
        <p:txBody>
          <a:bodyPr wrap="none" rtlCol="0" anchor="ctr">
            <a:noAutofit/>
          </a:bodyPr>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広報</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セミナー</a:t>
            </a:r>
          </a:p>
        </p:txBody>
      </p:sp>
      <p:sp>
        <p:nvSpPr>
          <p:cNvPr id="49" name="正方形/長方形 48"/>
          <p:cNvSpPr/>
          <p:nvPr/>
        </p:nvSpPr>
        <p:spPr>
          <a:xfrm>
            <a:off x="4406259" y="2978390"/>
            <a:ext cx="1080745" cy="461665"/>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冊子</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なにわの</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経済データ</a:t>
            </a:r>
            <a:r>
              <a:rPr lang="en-US" altLang="ja-JP" sz="1200" dirty="0">
                <a:latin typeface="Meiryo UI" panose="020B0604030504040204" pitchFamily="50" charset="-128"/>
                <a:ea typeface="Meiryo UI" panose="020B0604030504040204" pitchFamily="50" charset="-128"/>
              </a:rPr>
              <a:t>』</a:t>
            </a:r>
          </a:p>
        </p:txBody>
      </p:sp>
      <p:sp>
        <p:nvSpPr>
          <p:cNvPr id="50" name="正方形/長方形 49"/>
          <p:cNvSpPr/>
          <p:nvPr/>
        </p:nvSpPr>
        <p:spPr>
          <a:xfrm>
            <a:off x="4406913" y="4571673"/>
            <a:ext cx="1002197" cy="461665"/>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冊子</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大阪の</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経済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発行</a:t>
            </a:r>
            <a:endParaRPr lang="en-US" altLang="ja-JP" sz="1200" dirty="0">
              <a:latin typeface="Meiryo UI" panose="020B0604030504040204" pitchFamily="50" charset="-128"/>
              <a:ea typeface="Meiryo UI" panose="020B0604030504040204" pitchFamily="50" charset="-128"/>
            </a:endParaRPr>
          </a:p>
        </p:txBody>
      </p:sp>
      <p:sp>
        <p:nvSpPr>
          <p:cNvPr id="51" name="正方形/長方形 50"/>
          <p:cNvSpPr/>
          <p:nvPr/>
        </p:nvSpPr>
        <p:spPr>
          <a:xfrm>
            <a:off x="4436282" y="3555481"/>
            <a:ext cx="1116000" cy="707886"/>
          </a:xfrm>
          <a:prstGeom prst="rect">
            <a:avLst/>
          </a:prstGeom>
          <a:solidFill>
            <a:schemeClr val="bg1"/>
          </a:solidFill>
          <a:ln>
            <a:noFill/>
            <a:prstDash val="dash"/>
          </a:ln>
        </p:spPr>
        <p:txBody>
          <a:bodyPr wrap="square" lIns="36000" rIns="36000">
            <a:spAutoFit/>
          </a:bodyPr>
          <a:lstStyle/>
          <a:p>
            <a:r>
              <a:rPr lang="ja-JP" altLang="en-US" sz="1100" b="1" dirty="0">
                <a:latin typeface="Meiryo UI" panose="020B0604030504040204" pitchFamily="50" charset="-128"/>
                <a:ea typeface="Meiryo UI" panose="020B0604030504040204" pitchFamily="50" charset="-128"/>
              </a:rPr>
              <a:t>大阪府・大阪市</a:t>
            </a:r>
            <a:endParaRPr lang="en-US" altLang="ja-JP" sz="1100" b="1"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経済動向報告会</a:t>
            </a:r>
            <a:endParaRPr lang="en-US" altLang="ja-JP" sz="1100" b="1" dirty="0">
              <a:latin typeface="Meiryo UI" panose="020B0604030504040204" pitchFamily="50" charset="-128"/>
              <a:ea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rPr>
              <a:t>（年</a:t>
            </a:r>
            <a:r>
              <a:rPr lang="en-US" altLang="ja-JP" sz="900" b="1" dirty="0">
                <a:latin typeface="Meiryo UI" panose="020B0604030504040204" pitchFamily="50" charset="-128"/>
                <a:ea typeface="Meiryo UI" panose="020B0604030504040204" pitchFamily="50" charset="-128"/>
              </a:rPr>
              <a:t>4</a:t>
            </a:r>
            <a:r>
              <a:rPr lang="ja-JP" altLang="en-US" sz="900" b="1" dirty="0">
                <a:latin typeface="Meiryo UI" panose="020B0604030504040204" pitchFamily="50" charset="-128"/>
                <a:ea typeface="Meiryo UI" panose="020B0604030504040204" pitchFamily="50" charset="-128"/>
              </a:rPr>
              <a:t>回、計</a:t>
            </a:r>
            <a:r>
              <a:rPr lang="en-US" altLang="ja-JP" sz="900" b="1" dirty="0">
                <a:latin typeface="Meiryo UI" panose="020B0604030504040204" pitchFamily="50" charset="-128"/>
                <a:ea typeface="Meiryo UI" panose="020B0604030504040204" pitchFamily="50" charset="-128"/>
              </a:rPr>
              <a:t>300</a:t>
            </a:r>
            <a:r>
              <a:rPr lang="ja-JP" altLang="en-US" sz="900" b="1" dirty="0">
                <a:latin typeface="Meiryo UI" panose="020B0604030504040204" pitchFamily="50" charset="-128"/>
                <a:ea typeface="Meiryo UI" panose="020B0604030504040204" pitchFamily="50" charset="-128"/>
              </a:rPr>
              <a:t>人</a:t>
            </a:r>
            <a:endParaRPr lang="en-US" altLang="ja-JP" sz="900" b="1" dirty="0">
              <a:latin typeface="Meiryo UI" panose="020B0604030504040204" pitchFamily="50" charset="-128"/>
              <a:ea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rPr>
              <a:t>　 前後参加）</a:t>
            </a:r>
          </a:p>
        </p:txBody>
      </p:sp>
      <p:sp>
        <p:nvSpPr>
          <p:cNvPr id="10" name="ホームベース 9"/>
          <p:cNvSpPr/>
          <p:nvPr/>
        </p:nvSpPr>
        <p:spPr>
          <a:xfrm>
            <a:off x="2818870" y="1772816"/>
            <a:ext cx="1438324" cy="587263"/>
          </a:xfrm>
          <a:prstGeom prst="homePlate">
            <a:avLst>
              <a:gd name="adj" fmla="val 29626"/>
            </a:avLst>
          </a:prstGeom>
          <a:ln/>
        </p:spPr>
        <p:style>
          <a:lnRef idx="2">
            <a:schemeClr val="dk1"/>
          </a:lnRef>
          <a:fillRef idx="1">
            <a:schemeClr val="lt1"/>
          </a:fillRef>
          <a:effectRef idx="0">
            <a:schemeClr val="dk1"/>
          </a:effectRef>
          <a:fontRef idx="minor">
            <a:schemeClr val="dk1"/>
          </a:fontRef>
        </p:style>
        <p:txBody>
          <a:bodyPr wrap="none" rtlCol="0" anchor="ctr">
            <a:noAutofit/>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リサーチ</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2957017" y="5865801"/>
            <a:ext cx="1485755"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企業等のニーズを積極的に受け止めき</a:t>
            </a:r>
            <a:r>
              <a:rPr lang="ja-JP" altLang="en-US" sz="1400" dirty="0">
                <a:latin typeface="Meiryo UI" panose="020B0604030504040204" pitchFamily="50" charset="-128"/>
                <a:ea typeface="Meiryo UI" panose="020B0604030504040204" pitchFamily="50" charset="-128"/>
              </a:rPr>
              <a:t>れていない？</a:t>
            </a:r>
            <a:endParaRPr kumimoji="1" lang="ja-JP" altLang="en-US" sz="1400" dirty="0">
              <a:latin typeface="Meiryo UI" panose="020B0604030504040204" pitchFamily="50" charset="-128"/>
              <a:ea typeface="Meiryo UI" panose="020B0604030504040204" pitchFamily="50" charset="-128"/>
            </a:endParaRPr>
          </a:p>
        </p:txBody>
      </p:sp>
      <p:sp>
        <p:nvSpPr>
          <p:cNvPr id="5" name="正方形/長方形 4"/>
          <p:cNvSpPr/>
          <p:nvPr/>
        </p:nvSpPr>
        <p:spPr>
          <a:xfrm>
            <a:off x="4393530" y="2456337"/>
            <a:ext cx="986724" cy="461665"/>
          </a:xfrm>
          <a:prstGeom prst="rect">
            <a:avLst/>
          </a:prstGeom>
        </p:spPr>
        <p:txBody>
          <a:bodyPr wrap="square">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おおさか</a:t>
            </a:r>
            <a:r>
              <a:rPr lang="en-US" altLang="ja-JP" sz="1200" dirty="0">
                <a:latin typeface="Meiryo UI" panose="020B0604030504040204" pitchFamily="50" charset="-128"/>
                <a:ea typeface="Meiryo UI" panose="020B0604030504040204" pitchFamily="50" charset="-128"/>
              </a:rPr>
              <a:t>Q</a:t>
            </a:r>
            <a:r>
              <a:rPr lang="ja-JP" altLang="en-US" sz="1200" dirty="0">
                <a:latin typeface="Meiryo UI" panose="020B0604030504040204" pitchFamily="50" charset="-128"/>
                <a:ea typeface="Meiryo UI" panose="020B0604030504040204" pitchFamily="50" charset="-128"/>
              </a:rPr>
              <a:t>ネット</a:t>
            </a:r>
            <a:r>
              <a:rPr lang="en-US" altLang="ja-JP" sz="1200" dirty="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11" name="右中かっこ 10">
            <a:extLst>
              <a:ext uri="{FF2B5EF4-FFF2-40B4-BE49-F238E27FC236}">
                <a16:creationId xmlns:a16="http://schemas.microsoft.com/office/drawing/2014/main" id="{2A1A4618-C058-4A9B-BD95-862A691B0A24}"/>
              </a:ext>
            </a:extLst>
          </p:cNvPr>
          <p:cNvSpPr/>
          <p:nvPr/>
        </p:nvSpPr>
        <p:spPr>
          <a:xfrm>
            <a:off x="4276277" y="3055881"/>
            <a:ext cx="179088" cy="15480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二等辺三角形 52">
            <a:extLst>
              <a:ext uri="{FF2B5EF4-FFF2-40B4-BE49-F238E27FC236}">
                <a16:creationId xmlns:a16="http://schemas.microsoft.com/office/drawing/2014/main" id="{B7D75909-0433-400E-A20A-25A1B1B4AE71}"/>
              </a:ext>
            </a:extLst>
          </p:cNvPr>
          <p:cNvSpPr/>
          <p:nvPr/>
        </p:nvSpPr>
        <p:spPr>
          <a:xfrm rot="10800000">
            <a:off x="4363129" y="5570699"/>
            <a:ext cx="965790" cy="275173"/>
          </a:xfrm>
          <a:prstGeom prst="triangle">
            <a:avLst/>
          </a:prstGeom>
          <a:solidFill>
            <a:schemeClr val="accent1"/>
          </a:solidFill>
          <a:ln>
            <a:solidFill>
              <a:schemeClr val="bg1">
                <a:lumMod val="65000"/>
              </a:schemeClr>
            </a:solidFill>
          </a:ln>
        </p:spPr>
        <p:txBody>
          <a:bodyPr wrap="square" rtlCol="0" anchor="ctr">
            <a:spAutoFit/>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二等辺三角形 53">
            <a:extLst>
              <a:ext uri="{FF2B5EF4-FFF2-40B4-BE49-F238E27FC236}">
                <a16:creationId xmlns:a16="http://schemas.microsoft.com/office/drawing/2014/main" id="{78815B99-23C1-444B-A1EA-0DBB874E9CE1}"/>
              </a:ext>
            </a:extLst>
          </p:cNvPr>
          <p:cNvSpPr/>
          <p:nvPr/>
        </p:nvSpPr>
        <p:spPr>
          <a:xfrm rot="10800000">
            <a:off x="2985470" y="5570699"/>
            <a:ext cx="965790" cy="275173"/>
          </a:xfrm>
          <a:prstGeom prst="triangle">
            <a:avLst/>
          </a:prstGeom>
          <a:solidFill>
            <a:schemeClr val="accent1"/>
          </a:solidFill>
          <a:ln>
            <a:solidFill>
              <a:schemeClr val="bg1">
                <a:lumMod val="65000"/>
              </a:schemeClr>
            </a:solidFill>
          </a:ln>
        </p:spPr>
        <p:txBody>
          <a:bodyPr wrap="square" rtlCol="0" anchor="ctr">
            <a:spAutoFit/>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二等辺三角形 54">
            <a:extLst>
              <a:ext uri="{FF2B5EF4-FFF2-40B4-BE49-F238E27FC236}">
                <a16:creationId xmlns:a16="http://schemas.microsoft.com/office/drawing/2014/main" id="{2DAB3E92-ADA8-4515-9BF7-7C05FCCF41F1}"/>
              </a:ext>
            </a:extLst>
          </p:cNvPr>
          <p:cNvSpPr/>
          <p:nvPr/>
        </p:nvSpPr>
        <p:spPr>
          <a:xfrm rot="10800000">
            <a:off x="1678854" y="5570700"/>
            <a:ext cx="965790" cy="275173"/>
          </a:xfrm>
          <a:prstGeom prst="triangle">
            <a:avLst/>
          </a:prstGeom>
          <a:solidFill>
            <a:schemeClr val="accent1"/>
          </a:solidFill>
          <a:ln>
            <a:solidFill>
              <a:schemeClr val="bg1">
                <a:lumMod val="65000"/>
              </a:schemeClr>
            </a:solidFill>
          </a:ln>
        </p:spPr>
        <p:txBody>
          <a:bodyPr wrap="square" rtlCol="0" anchor="ctr">
            <a:spAutoFit/>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5796136" y="85740"/>
            <a:ext cx="3258111" cy="318924"/>
          </a:xfrm>
          <a:prstGeom prst="rect">
            <a:avLst/>
          </a:prstGeom>
          <a:solidFill>
            <a:schemeClr val="bg1"/>
          </a:solidFill>
          <a:ln>
            <a:solidFill>
              <a:schemeClr val="tx1"/>
            </a:solidFill>
            <a:prstDash val="sysDot"/>
          </a:ln>
        </p:spPr>
        <p:txBody>
          <a:bodyPr wrap="square" lIns="36000" tIns="36000" rIns="36000" bIns="36000" rtlCol="0">
            <a:spAutoFit/>
          </a:bodyPr>
          <a:lstStyle/>
          <a:p>
            <a:r>
              <a:rPr lang="ja-JP" altLang="en-US" sz="800" dirty="0" smtClean="0">
                <a:latin typeface="+mn-ea"/>
                <a:cs typeface="Meiryo UI" panose="020B0604030504040204" pitchFamily="50" charset="-128"/>
              </a:rPr>
              <a:t>（注）以下について、会議後に訂正（令和２年</a:t>
            </a:r>
            <a:r>
              <a:rPr lang="ja-JP" altLang="en-US" sz="800" dirty="0" smtClean="0">
                <a:latin typeface="+mn-ea"/>
                <a:cs typeface="Meiryo UI" panose="020B0604030504040204" pitchFamily="50" charset="-128"/>
              </a:rPr>
              <a:t>１月</a:t>
            </a:r>
            <a:r>
              <a:rPr lang="en-US" altLang="ja-JP" sz="800" dirty="0">
                <a:latin typeface="+mn-ea"/>
                <a:cs typeface="Meiryo UI" panose="020B0604030504040204" pitchFamily="50" charset="-128"/>
              </a:rPr>
              <a:t>27</a:t>
            </a:r>
            <a:r>
              <a:rPr lang="ja-JP" altLang="en-US" sz="800" dirty="0" smtClean="0">
                <a:latin typeface="+mn-ea"/>
                <a:cs typeface="Meiryo UI" panose="020B0604030504040204" pitchFamily="50" charset="-128"/>
              </a:rPr>
              <a:t>日</a:t>
            </a:r>
            <a:r>
              <a:rPr lang="ja-JP" altLang="en-US" sz="800" dirty="0" smtClean="0">
                <a:latin typeface="+mn-ea"/>
                <a:cs typeface="Meiryo UI" panose="020B0604030504040204" pitchFamily="50" charset="-128"/>
              </a:rPr>
              <a:t>訂正）</a:t>
            </a:r>
            <a:endParaRPr lang="en-US" altLang="ja-JP" sz="800" dirty="0" smtClean="0">
              <a:latin typeface="+mn-ea"/>
              <a:cs typeface="Meiryo UI" panose="020B0604030504040204" pitchFamily="50" charset="-128"/>
            </a:endParaRPr>
          </a:p>
          <a:p>
            <a:r>
              <a:rPr lang="ja-JP" altLang="en-US" sz="800" dirty="0" smtClean="0">
                <a:latin typeface="+mn-ea"/>
                <a:cs typeface="Meiryo UI" panose="020B0604030504040204" pitchFamily="50" charset="-128"/>
              </a:rPr>
              <a:t>　　　「オープンデータ」の大阪府のデータ数の誤り</a:t>
            </a:r>
            <a:endParaRPr lang="en-US" altLang="ja-JP" sz="800" dirty="0">
              <a:latin typeface="+mn-ea"/>
              <a:cs typeface="Meiryo UI" panose="020B0604030504040204" pitchFamily="50" charset="-128"/>
            </a:endParaRPr>
          </a:p>
        </p:txBody>
      </p:sp>
    </p:spTree>
    <p:extLst>
      <p:ext uri="{BB962C8B-B14F-4D97-AF65-F5344CB8AC3E}">
        <p14:creationId xmlns:p14="http://schemas.microsoft.com/office/powerpoint/2010/main" val="4201400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02896" y="6351266"/>
            <a:ext cx="2133600" cy="365125"/>
          </a:xfrm>
        </p:spPr>
        <p:txBody>
          <a:bodyPr/>
          <a:lstStyle/>
          <a:p>
            <a:fld id="{86693F72-17B0-4DA8-B0BC-535585BE8373}" type="slidenum">
              <a:rPr kumimoji="1" lang="ja-JP" altLang="en-US" smtClean="0"/>
              <a:t>7</a:t>
            </a:fld>
            <a:endParaRPr kumimoji="1" lang="ja-JP" altLang="en-US"/>
          </a:p>
        </p:txBody>
      </p:sp>
      <p:graphicFrame>
        <p:nvGraphicFramePr>
          <p:cNvPr id="5" name="表 4"/>
          <p:cNvGraphicFramePr>
            <a:graphicFrameLocks noGrp="1"/>
          </p:cNvGraphicFramePr>
          <p:nvPr>
            <p:extLst/>
          </p:nvPr>
        </p:nvGraphicFramePr>
        <p:xfrm>
          <a:off x="259813" y="1074848"/>
          <a:ext cx="8637815" cy="5378488"/>
        </p:xfrm>
        <a:graphic>
          <a:graphicData uri="http://schemas.openxmlformats.org/drawingml/2006/table">
            <a:tbl>
              <a:tblPr firstRow="1" bandRow="1">
                <a:tableStyleId>{5940675A-B579-460E-94D1-54222C63F5DA}</a:tableStyleId>
              </a:tblPr>
              <a:tblGrid>
                <a:gridCol w="1483595">
                  <a:extLst>
                    <a:ext uri="{9D8B030D-6E8A-4147-A177-3AD203B41FA5}">
                      <a16:colId xmlns:a16="http://schemas.microsoft.com/office/drawing/2014/main" val="2574979958"/>
                    </a:ext>
                  </a:extLst>
                </a:gridCol>
                <a:gridCol w="1788555">
                  <a:extLst>
                    <a:ext uri="{9D8B030D-6E8A-4147-A177-3AD203B41FA5}">
                      <a16:colId xmlns:a16="http://schemas.microsoft.com/office/drawing/2014/main" val="2724066771"/>
                    </a:ext>
                  </a:extLst>
                </a:gridCol>
                <a:gridCol w="1788555">
                  <a:extLst>
                    <a:ext uri="{9D8B030D-6E8A-4147-A177-3AD203B41FA5}">
                      <a16:colId xmlns:a16="http://schemas.microsoft.com/office/drawing/2014/main" val="3436682939"/>
                    </a:ext>
                  </a:extLst>
                </a:gridCol>
                <a:gridCol w="1788555">
                  <a:extLst>
                    <a:ext uri="{9D8B030D-6E8A-4147-A177-3AD203B41FA5}">
                      <a16:colId xmlns:a16="http://schemas.microsoft.com/office/drawing/2014/main" val="3640169181"/>
                    </a:ext>
                  </a:extLst>
                </a:gridCol>
                <a:gridCol w="1788555">
                  <a:extLst>
                    <a:ext uri="{9D8B030D-6E8A-4147-A177-3AD203B41FA5}">
                      <a16:colId xmlns:a16="http://schemas.microsoft.com/office/drawing/2014/main" val="4054053668"/>
                    </a:ext>
                  </a:extLst>
                </a:gridCol>
              </a:tblGrid>
              <a:tr h="399644">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kumimoji="1" lang="ja-JP" altLang="en-US" b="1" dirty="0" smtClean="0">
                          <a:latin typeface="Meiryo UI" panose="020B0604030504040204" pitchFamily="50" charset="-128"/>
                          <a:ea typeface="Meiryo UI" panose="020B0604030504040204" pitchFamily="50" charset="-128"/>
                        </a:rPr>
                        <a:t>大阪府</a:t>
                      </a:r>
                      <a:r>
                        <a:rPr kumimoji="1" lang="ja-JP" altLang="en-US" sz="1400" b="1" dirty="0" smtClean="0">
                          <a:latin typeface="Meiryo UI" panose="020B0604030504040204" pitchFamily="50" charset="-128"/>
                          <a:ea typeface="Meiryo UI" panose="020B0604030504040204" pitchFamily="50" charset="-128"/>
                        </a:rPr>
                        <a:t>（広域）</a:t>
                      </a:r>
                      <a:endParaRPr kumimoji="1" lang="ja-JP" altLang="en-US" sz="1600" b="1" dirty="0">
                        <a:latin typeface="Meiryo UI" panose="020B0604030504040204" pitchFamily="50" charset="-128"/>
                        <a:ea typeface="Meiryo UI" panose="020B0604030504040204" pitchFamily="50" charset="-128"/>
                      </a:endParaRPr>
                    </a:p>
                  </a:txBody>
                  <a:tcPr>
                    <a:noFill/>
                  </a:tcPr>
                </a:tc>
                <a:tc>
                  <a:txBody>
                    <a:bodyPr/>
                    <a:lstStyle/>
                    <a:p>
                      <a:pPr algn="ctr"/>
                      <a:r>
                        <a:rPr kumimoji="1" lang="ja-JP" altLang="en-US" b="1" dirty="0" smtClean="0">
                          <a:latin typeface="Meiryo UI" panose="020B0604030504040204" pitchFamily="50" charset="-128"/>
                          <a:ea typeface="Meiryo UI" panose="020B0604030504040204" pitchFamily="50" charset="-128"/>
                        </a:rPr>
                        <a:t>大阪市</a:t>
                      </a:r>
                      <a:r>
                        <a:rPr kumimoji="1" lang="ja-JP" altLang="en-US" sz="1400" b="1" dirty="0" smtClean="0">
                          <a:latin typeface="Meiryo UI" panose="020B0604030504040204" pitchFamily="50" charset="-128"/>
                          <a:ea typeface="Meiryo UI" panose="020B0604030504040204" pitchFamily="50" charset="-128"/>
                        </a:rPr>
                        <a:t>（政令市）</a:t>
                      </a:r>
                      <a:endParaRPr kumimoji="1" lang="ja-JP" altLang="en-US" b="1" dirty="0">
                        <a:latin typeface="Meiryo UI" panose="020B0604030504040204" pitchFamily="50" charset="-128"/>
                        <a:ea typeface="Meiryo UI" panose="020B0604030504040204" pitchFamily="50" charset="-128"/>
                      </a:endParaRPr>
                    </a:p>
                  </a:txBody>
                  <a:tcPr>
                    <a:noFill/>
                  </a:tcPr>
                </a:tc>
                <a:tc>
                  <a:txBody>
                    <a:bodyPr/>
                    <a:lstStyle/>
                    <a:p>
                      <a:pPr algn="ctr"/>
                      <a:r>
                        <a:rPr kumimoji="1" lang="ja-JP" altLang="en-US" b="1" dirty="0" smtClean="0">
                          <a:latin typeface="Meiryo UI" panose="020B0604030504040204" pitchFamily="50" charset="-128"/>
                          <a:ea typeface="Meiryo UI" panose="020B0604030504040204" pitchFamily="50" charset="-128"/>
                        </a:rPr>
                        <a:t>東京都</a:t>
                      </a:r>
                      <a:r>
                        <a:rPr kumimoji="1" lang="ja-JP" altLang="en-US" sz="1400" b="1" dirty="0" smtClean="0">
                          <a:latin typeface="Meiryo UI" panose="020B0604030504040204" pitchFamily="50" charset="-128"/>
                          <a:ea typeface="Meiryo UI" panose="020B0604030504040204" pitchFamily="50" charset="-128"/>
                        </a:rPr>
                        <a:t>（広域）</a:t>
                      </a:r>
                      <a:endParaRPr kumimoji="1" lang="ja-JP" altLang="en-US" b="1" dirty="0">
                        <a:latin typeface="Meiryo UI" panose="020B0604030504040204" pitchFamily="50" charset="-128"/>
                        <a:ea typeface="Meiryo UI" panose="020B0604030504040204" pitchFamily="50" charset="-128"/>
                      </a:endParaRPr>
                    </a:p>
                  </a:txBody>
                  <a:tcPr>
                    <a:noFill/>
                  </a:tcPr>
                </a:tc>
                <a:tc>
                  <a:txBody>
                    <a:bodyPr/>
                    <a:lstStyle/>
                    <a:p>
                      <a:pPr algn="ctr"/>
                      <a:r>
                        <a:rPr kumimoji="1" lang="ja-JP" altLang="en-US" b="1" dirty="0" smtClean="0">
                          <a:latin typeface="Meiryo UI" panose="020B0604030504040204" pitchFamily="50" charset="-128"/>
                          <a:ea typeface="Meiryo UI" panose="020B0604030504040204" pitchFamily="50" charset="-128"/>
                        </a:rPr>
                        <a:t>福岡市</a:t>
                      </a:r>
                      <a:r>
                        <a:rPr kumimoji="1" lang="ja-JP" altLang="en-US" sz="1400" b="1" dirty="0" smtClean="0">
                          <a:latin typeface="Meiryo UI" panose="020B0604030504040204" pitchFamily="50" charset="-128"/>
                          <a:ea typeface="Meiryo UI" panose="020B0604030504040204" pitchFamily="50" charset="-128"/>
                        </a:rPr>
                        <a:t>（政令市）</a:t>
                      </a:r>
                      <a:endParaRPr kumimoji="1" lang="ja-JP" altLang="en-US" b="1" dirty="0">
                        <a:latin typeface="Meiryo UI" panose="020B0604030504040204" pitchFamily="50" charset="-128"/>
                        <a:ea typeface="Meiryo UI" panose="020B0604030504040204" pitchFamily="50" charset="-128"/>
                      </a:endParaRPr>
                    </a:p>
                  </a:txBody>
                  <a:tcPr>
                    <a:noFill/>
                  </a:tcPr>
                </a:tc>
                <a:extLst>
                  <a:ext uri="{0D108BD9-81ED-4DB2-BD59-A6C34878D82A}">
                    <a16:rowId xmlns:a16="http://schemas.microsoft.com/office/drawing/2014/main" val="985599658"/>
                  </a:ext>
                </a:extLst>
              </a:tr>
              <a:tr h="566163">
                <a:tc>
                  <a:txBody>
                    <a:bodyPr/>
                    <a:lstStyle/>
                    <a:p>
                      <a:pPr algn="ctr"/>
                      <a:r>
                        <a:rPr kumimoji="1" lang="ja-JP" altLang="en-US" sz="1600" b="1" dirty="0" smtClean="0">
                          <a:latin typeface="Meiryo UI" panose="020B0604030504040204" pitchFamily="50" charset="-128"/>
                          <a:ea typeface="Meiryo UI" panose="020B0604030504040204" pitchFamily="50" charset="-128"/>
                        </a:rPr>
                        <a:t>名称</a:t>
                      </a:r>
                      <a:endParaRPr kumimoji="1" lang="ja-JP" altLang="en-US" sz="1600" b="1"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オープンデータサイト</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オープンデータ</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ポータルサイト</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オープンデータ</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カタログサイト</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オープンデータ</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57727390"/>
                  </a:ext>
                </a:extLst>
              </a:tr>
              <a:tr h="899200">
                <a:tc>
                  <a:txBody>
                    <a:bodyPr/>
                    <a:lstStyle/>
                    <a:p>
                      <a:pPr algn="ctr"/>
                      <a:r>
                        <a:rPr kumimoji="1" lang="ja-JP" altLang="en-US" sz="1600" b="1" dirty="0" smtClean="0">
                          <a:latin typeface="Meiryo UI" panose="020B0604030504040204" pitchFamily="50" charset="-128"/>
                          <a:ea typeface="Meiryo UI" panose="020B0604030504040204" pitchFamily="50" charset="-128"/>
                        </a:rPr>
                        <a:t>データ数</a:t>
                      </a:r>
                      <a:r>
                        <a:rPr kumimoji="1" lang="en-US" altLang="ja-JP" sz="1200" b="1" dirty="0" smtClean="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smtClean="0">
                          <a:latin typeface="Meiryo UI" panose="020B0604030504040204" pitchFamily="50" charset="-128"/>
                          <a:ea typeface="Meiryo UI" panose="020B0604030504040204" pitchFamily="50" charset="-128"/>
                        </a:rPr>
                        <a:t>1098</a:t>
                      </a:r>
                      <a:r>
                        <a:rPr kumimoji="1" lang="ja-JP" altLang="en-US" sz="1600" dirty="0" smtClean="0">
                          <a:latin typeface="Meiryo UI" panose="020B0604030504040204" pitchFamily="50" charset="-128"/>
                          <a:ea typeface="Meiryo UI" panose="020B0604030504040204" pitchFamily="50" charset="-128"/>
                        </a:rPr>
                        <a:t>データ</a:t>
                      </a:r>
                      <a:endParaRPr kumimoji="1" lang="en-US" altLang="ja-JP" sz="1400" dirty="0" smtClean="0">
                        <a:latin typeface="Meiryo UI" panose="020B0604030504040204" pitchFamily="50" charset="-128"/>
                        <a:ea typeface="Meiryo UI" panose="020B0604030504040204" pitchFamily="50" charset="-128"/>
                      </a:endParaRPr>
                    </a:p>
                  </a:txBody>
                  <a:tcPr>
                    <a:solidFill>
                      <a:schemeClr val="tx2">
                        <a:lumMod val="20000"/>
                        <a:lumOff val="80000"/>
                      </a:schemeClr>
                    </a:solidFill>
                  </a:tcPr>
                </a:tc>
                <a:tc>
                  <a:txBody>
                    <a:bodyPr/>
                    <a:lstStyle/>
                    <a:p>
                      <a:pPr algn="ctr"/>
                      <a:r>
                        <a:rPr kumimoji="1" lang="en-US" altLang="ja-JP" sz="1600" dirty="0" smtClean="0">
                          <a:latin typeface="Meiryo UI" panose="020B0604030504040204" pitchFamily="50" charset="-128"/>
                          <a:ea typeface="Meiryo UI" panose="020B0604030504040204" pitchFamily="50" charset="-128"/>
                        </a:rPr>
                        <a:t>90</a:t>
                      </a:r>
                      <a:r>
                        <a:rPr kumimoji="1" lang="ja-JP" altLang="en-US" sz="1600" dirty="0" smtClean="0">
                          <a:latin typeface="Meiryo UI" panose="020B0604030504040204" pitchFamily="50" charset="-128"/>
                          <a:ea typeface="Meiryo UI" panose="020B0604030504040204" pitchFamily="50" charset="-128"/>
                        </a:rPr>
                        <a:t>データセット</a:t>
                      </a:r>
                      <a:endParaRPr kumimoji="1" lang="ja-JP" altLang="en-US" sz="1600" dirty="0">
                        <a:latin typeface="Meiryo UI" panose="020B0604030504040204" pitchFamily="50" charset="-128"/>
                        <a:ea typeface="Meiryo UI" panose="020B0604030504040204" pitchFamily="50" charset="-128"/>
                      </a:endParaRPr>
                    </a:p>
                  </a:txBody>
                  <a:tcPr>
                    <a:solidFill>
                      <a:schemeClr val="tx2">
                        <a:lumMod val="20000"/>
                        <a:lumOff val="80000"/>
                      </a:schemeClr>
                    </a:solidFill>
                  </a:tcPr>
                </a:tc>
                <a:tc>
                  <a:txBody>
                    <a:bodyPr/>
                    <a:lstStyle/>
                    <a:p>
                      <a:pPr algn="ctr"/>
                      <a:r>
                        <a:rPr kumimoji="1" lang="en-US" altLang="ja-JP" sz="1600" dirty="0" smtClean="0">
                          <a:latin typeface="Meiryo UI" panose="020B0604030504040204" pitchFamily="50" charset="-128"/>
                          <a:ea typeface="Meiryo UI" panose="020B0604030504040204" pitchFamily="50" charset="-128"/>
                        </a:rPr>
                        <a:t>2019</a:t>
                      </a:r>
                      <a:r>
                        <a:rPr kumimoji="1" lang="ja-JP" altLang="en-US" sz="1600" dirty="0" smtClean="0">
                          <a:latin typeface="Meiryo UI" panose="020B0604030504040204" pitchFamily="50" charset="-128"/>
                          <a:ea typeface="Meiryo UI" panose="020B0604030504040204" pitchFamily="50" charset="-128"/>
                        </a:rPr>
                        <a:t>データセット</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smtClean="0">
                          <a:latin typeface="Meiryo UI" panose="020B0604030504040204" pitchFamily="50" charset="-128"/>
                          <a:ea typeface="Meiryo UI" panose="020B0604030504040204" pitchFamily="50" charset="-128"/>
                        </a:rPr>
                        <a:t>388</a:t>
                      </a:r>
                      <a:r>
                        <a:rPr kumimoji="1" lang="ja-JP" altLang="en-US" sz="1600" dirty="0" smtClean="0">
                          <a:latin typeface="Meiryo UI" panose="020B0604030504040204" pitchFamily="50" charset="-128"/>
                          <a:ea typeface="Meiryo UI" panose="020B0604030504040204" pitchFamily="50" charset="-128"/>
                        </a:rPr>
                        <a:t>データセット</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314238632"/>
                  </a:ext>
                </a:extLst>
              </a:tr>
              <a:tr h="599467">
                <a:tc>
                  <a:txBody>
                    <a:bodyPr/>
                    <a:lstStyle/>
                    <a:p>
                      <a:pPr algn="ctr"/>
                      <a:r>
                        <a:rPr kumimoji="1" lang="en-US" altLang="ja-JP" sz="1600" b="1" dirty="0" smtClean="0">
                          <a:latin typeface="Meiryo UI" panose="020B0604030504040204" pitchFamily="50" charset="-128"/>
                          <a:ea typeface="Meiryo UI" panose="020B0604030504040204" pitchFamily="50" charset="-128"/>
                        </a:rPr>
                        <a:t>CSV</a:t>
                      </a:r>
                      <a:r>
                        <a:rPr kumimoji="1" lang="ja-JP" altLang="en-US" sz="1600" b="1" dirty="0" smtClean="0">
                          <a:latin typeface="Meiryo UI" panose="020B0604030504040204" pitchFamily="50" charset="-128"/>
                          <a:ea typeface="Meiryo UI" panose="020B0604030504040204" pitchFamily="50" charset="-128"/>
                        </a:rPr>
                        <a:t>対応</a:t>
                      </a:r>
                      <a:r>
                        <a:rPr kumimoji="1" lang="en-US" altLang="ja-JP" sz="1200" b="1" dirty="0" smtClean="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smtClean="0">
                          <a:latin typeface="Meiryo UI" panose="020B0604030504040204" pitchFamily="50" charset="-128"/>
                          <a:ea typeface="Meiryo UI" panose="020B0604030504040204" pitchFamily="50" charset="-128"/>
                        </a:rPr>
                        <a:t>1.5%</a:t>
                      </a: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16/1098</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solidFill>
                      <a:schemeClr val="tx2">
                        <a:lumMod val="20000"/>
                        <a:lumOff val="80000"/>
                      </a:schemeClr>
                    </a:solidFill>
                  </a:tcPr>
                </a:tc>
                <a:tc>
                  <a:txBody>
                    <a:bodyPr/>
                    <a:lstStyle/>
                    <a:p>
                      <a:pPr algn="ctr"/>
                      <a:r>
                        <a:rPr kumimoji="1" lang="en-US" altLang="ja-JP" sz="1600" dirty="0" smtClean="0">
                          <a:latin typeface="Meiryo UI" panose="020B0604030504040204" pitchFamily="50" charset="-128"/>
                          <a:ea typeface="Meiryo UI" panose="020B0604030504040204" pitchFamily="50" charset="-128"/>
                        </a:rPr>
                        <a:t>100%</a:t>
                      </a:r>
                    </a:p>
                    <a:p>
                      <a:pPr algn="ct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90/90</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smtClean="0">
                          <a:latin typeface="Meiryo UI" panose="020B0604030504040204" pitchFamily="50" charset="-128"/>
                          <a:ea typeface="Meiryo UI" panose="020B0604030504040204" pitchFamily="50" charset="-128"/>
                        </a:rPr>
                        <a:t>51.5%</a:t>
                      </a: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1039/2019</a:t>
                      </a:r>
                      <a:r>
                        <a:rPr kumimoji="1" lang="ja-JP" altLang="en-US" sz="14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smtClean="0">
                          <a:latin typeface="Meiryo UI" panose="020B0604030504040204" pitchFamily="50" charset="-128"/>
                          <a:ea typeface="Meiryo UI" panose="020B0604030504040204" pitchFamily="50" charset="-128"/>
                        </a:rPr>
                        <a:t>10.6%</a:t>
                      </a:r>
                    </a:p>
                    <a:p>
                      <a:pPr algn="ct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71/388</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90701947"/>
                  </a:ext>
                </a:extLst>
              </a:tr>
              <a:tr h="366341">
                <a:tc rowSpan="2">
                  <a:txBody>
                    <a:bodyPr/>
                    <a:lstStyle/>
                    <a:p>
                      <a:pPr algn="ctr"/>
                      <a:r>
                        <a:rPr kumimoji="1" lang="ja-JP" altLang="en-US" sz="1600" b="1" dirty="0" smtClean="0">
                          <a:latin typeface="Meiryo UI" panose="020B0604030504040204" pitchFamily="50" charset="-128"/>
                          <a:ea typeface="Meiryo UI" panose="020B0604030504040204" pitchFamily="50" charset="-128"/>
                        </a:rPr>
                        <a:t>データ管理</a:t>
                      </a:r>
                      <a:endParaRPr kumimoji="1" lang="en-US" altLang="ja-JP" sz="1600" b="1" dirty="0" smtClean="0">
                        <a:latin typeface="Meiryo UI" panose="020B0604030504040204" pitchFamily="50" charset="-128"/>
                        <a:ea typeface="Meiryo UI" panose="020B0604030504040204" pitchFamily="50" charset="-128"/>
                      </a:endParaRPr>
                    </a:p>
                    <a:p>
                      <a:pPr algn="ctr"/>
                      <a:r>
                        <a:rPr kumimoji="1" lang="ja-JP" altLang="en-US" sz="1600" b="1" dirty="0" smtClean="0">
                          <a:latin typeface="Meiryo UI" panose="020B0604030504040204" pitchFamily="50" charset="-128"/>
                          <a:ea typeface="Meiryo UI" panose="020B0604030504040204" pitchFamily="50" charset="-128"/>
                        </a:rPr>
                        <a:t>システムの導入</a:t>
                      </a:r>
                      <a:endParaRPr kumimoji="1" lang="ja-JP" altLang="en-US" sz="1600" b="1"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rPr>
                        <a:t>なし</a:t>
                      </a:r>
                      <a:endParaRPr kumimoji="1" lang="ja-JP" altLang="en-US" sz="1600" dirty="0">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solidFill>
                      <a:schemeClr val="tx2">
                        <a:lumMod val="20000"/>
                        <a:lumOff val="80000"/>
                      </a:schemeClr>
                    </a:solidFill>
                  </a:tcPr>
                </a:tc>
                <a:tc>
                  <a:txBody>
                    <a:bodyPr/>
                    <a:lstStyle/>
                    <a:p>
                      <a:pPr algn="ctr"/>
                      <a:r>
                        <a:rPr kumimoji="1" lang="ja-JP" altLang="en-US" sz="1600" dirty="0" smtClean="0">
                          <a:latin typeface="Meiryo UI" panose="020B0604030504040204" pitchFamily="50" charset="-128"/>
                          <a:ea typeface="Meiryo UI" panose="020B0604030504040204" pitchFamily="50" charset="-128"/>
                        </a:rPr>
                        <a:t>あり（</a:t>
                      </a:r>
                      <a:r>
                        <a:rPr kumimoji="1" lang="en-US" altLang="ja-JP" sz="1600" dirty="0" err="1" smtClean="0">
                          <a:latin typeface="Meiryo UI" panose="020B0604030504040204" pitchFamily="50" charset="-128"/>
                          <a:ea typeface="Meiryo UI" panose="020B0604030504040204" pitchFamily="50" charset="-128"/>
                        </a:rPr>
                        <a:t>ckan</a:t>
                      </a:r>
                      <a:r>
                        <a:rPr kumimoji="1"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rPr>
                        <a:t>あり（</a:t>
                      </a:r>
                      <a:r>
                        <a:rPr kumimoji="1" lang="en-US" altLang="ja-JP" sz="1600" dirty="0" err="1" smtClean="0">
                          <a:latin typeface="Meiryo UI" panose="020B0604030504040204" pitchFamily="50" charset="-128"/>
                          <a:ea typeface="Meiryo UI" panose="020B0604030504040204" pitchFamily="50" charset="-128"/>
                        </a:rPr>
                        <a:t>ckan</a:t>
                      </a:r>
                      <a:r>
                        <a:rPr kumimoji="1"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rPr>
                        <a:t>あり（</a:t>
                      </a:r>
                      <a:r>
                        <a:rPr kumimoji="1" lang="en-US" altLang="ja-JP" sz="1600" dirty="0" err="1" smtClean="0">
                          <a:latin typeface="Meiryo UI" panose="020B0604030504040204" pitchFamily="50" charset="-128"/>
                          <a:ea typeface="Meiryo UI" panose="020B0604030504040204" pitchFamily="50" charset="-128"/>
                        </a:rPr>
                        <a:t>ckan</a:t>
                      </a:r>
                      <a:r>
                        <a:rPr kumimoji="1"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237206939"/>
                  </a:ext>
                </a:extLst>
              </a:tr>
              <a:tr h="566163">
                <a:tc vMerge="1">
                  <a:txBody>
                    <a:bodyPr/>
                    <a:lstStyle/>
                    <a:p>
                      <a:endParaRPr kumimoji="1" lang="ja-JP" altLang="en-US"/>
                    </a:p>
                  </a:txBody>
                  <a:tcPr/>
                </a:tc>
                <a:tc>
                  <a:txBody>
                    <a:bodyPr/>
                    <a:lstStyle/>
                    <a:p>
                      <a:r>
                        <a:rPr kumimoji="1" lang="en-US" altLang="ja-JP" sz="1400" dirty="0" smtClean="0">
                          <a:latin typeface="Meiryo UI" panose="020B0604030504040204" pitchFamily="50" charset="-128"/>
                          <a:ea typeface="Meiryo UI" panose="020B0604030504040204" pitchFamily="50" charset="-128"/>
                        </a:rPr>
                        <a:t>HP</a:t>
                      </a:r>
                      <a:r>
                        <a:rPr kumimoji="1" lang="ja-JP" altLang="en-US" sz="1400" dirty="0" smtClean="0">
                          <a:latin typeface="Meiryo UI" panose="020B0604030504040204" pitchFamily="50" charset="-128"/>
                          <a:ea typeface="Meiryo UI" panose="020B0604030504040204" pitchFamily="50" charset="-128"/>
                        </a:rPr>
                        <a:t>上で分野別に公表するのみ</a:t>
                      </a:r>
                      <a:endParaRPr kumimoji="1" lang="ja-JP" altLang="en-US" sz="14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solidFill>
                      <a:schemeClr val="tx2">
                        <a:lumMod val="20000"/>
                        <a:lumOff val="80000"/>
                      </a:schemeClr>
                    </a:solidFill>
                  </a:tcPr>
                </a:tc>
                <a:tc>
                  <a:txBody>
                    <a:bodyPr/>
                    <a:lstStyle/>
                    <a:p>
                      <a:r>
                        <a:rPr kumimoji="1" lang="ja-JP" altLang="en-US" sz="1400" dirty="0" smtClean="0">
                          <a:latin typeface="Meiryo UI" panose="020B0604030504040204" pitchFamily="50" charset="-128"/>
                          <a:ea typeface="Meiryo UI" panose="020B0604030504040204" pitchFamily="50" charset="-128"/>
                        </a:rPr>
                        <a:t>組織別、グループ別、タグ別等で検索可能</a:t>
                      </a:r>
                      <a:endParaRPr kumimoji="1" lang="ja-JP" altLang="en-US" sz="14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r>
                        <a:rPr kumimoji="1" lang="ja-JP" altLang="en-US" sz="1400" dirty="0" smtClean="0">
                          <a:latin typeface="Meiryo UI" panose="020B0604030504040204" pitchFamily="50" charset="-128"/>
                          <a:ea typeface="Meiryo UI" panose="020B0604030504040204" pitchFamily="50" charset="-128"/>
                        </a:rPr>
                        <a:t>組織別、グループ別、タグ別等で検索可能</a:t>
                      </a:r>
                      <a:endParaRPr kumimoji="1" lang="ja-JP" altLang="en-US" sz="14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r>
                        <a:rPr kumimoji="1" lang="ja-JP" altLang="en-US" sz="1400" dirty="0" smtClean="0">
                          <a:latin typeface="Meiryo UI" panose="020B0604030504040204" pitchFamily="50" charset="-128"/>
                          <a:ea typeface="Meiryo UI" panose="020B0604030504040204" pitchFamily="50" charset="-128"/>
                        </a:rPr>
                        <a:t>組織別、グループ別、タグ別等で検索可能</a:t>
                      </a:r>
                      <a:endParaRPr kumimoji="1" lang="ja-JP" altLang="en-US" sz="14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2643200539"/>
                  </a:ext>
                </a:extLst>
              </a:tr>
              <a:tr h="632770">
                <a:tc>
                  <a:txBody>
                    <a:bodyPr/>
                    <a:lstStyle/>
                    <a:p>
                      <a:pPr algn="ctr"/>
                      <a:r>
                        <a:rPr kumimoji="1" lang="ja-JP" altLang="en-US" sz="1600" b="1" dirty="0" smtClean="0">
                          <a:latin typeface="Meiryo UI" panose="020B0604030504040204" pitchFamily="50" charset="-128"/>
                          <a:ea typeface="Meiryo UI" panose="020B0604030504040204" pitchFamily="50" charset="-128"/>
                        </a:rPr>
                        <a:t>企業による</a:t>
                      </a:r>
                      <a:endParaRPr kumimoji="1" lang="en-US" altLang="ja-JP" sz="1600" b="1" dirty="0" smtClean="0">
                        <a:latin typeface="Meiryo UI" panose="020B0604030504040204" pitchFamily="50" charset="-128"/>
                        <a:ea typeface="Meiryo UI" panose="020B0604030504040204" pitchFamily="50" charset="-128"/>
                      </a:endParaRPr>
                    </a:p>
                    <a:p>
                      <a:pPr algn="ctr"/>
                      <a:r>
                        <a:rPr kumimoji="1" lang="ja-JP" altLang="en-US" sz="1600" b="1" dirty="0" smtClean="0">
                          <a:latin typeface="Meiryo UI" panose="020B0604030504040204" pitchFamily="50" charset="-128"/>
                          <a:ea typeface="Meiryo UI" panose="020B0604030504040204" pitchFamily="50" charset="-128"/>
                        </a:rPr>
                        <a:t>活用事例紹介</a:t>
                      </a:r>
                      <a:endParaRPr kumimoji="1" lang="ja-JP" altLang="en-US" sz="1600" b="1"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rPr>
                        <a:t>なし</a:t>
                      </a:r>
                      <a:endParaRPr kumimoji="1" lang="ja-JP" altLang="en-US" sz="1600" dirty="0">
                        <a:latin typeface="Meiryo UI" panose="020B0604030504040204" pitchFamily="50" charset="-128"/>
                        <a:ea typeface="Meiryo UI" panose="020B0604030504040204" pitchFamily="50" charset="-128"/>
                      </a:endParaRPr>
                    </a:p>
                  </a:txBody>
                  <a:tcPr>
                    <a:solidFill>
                      <a:schemeClr val="tx2">
                        <a:lumMod val="20000"/>
                        <a:lumOff val="80000"/>
                      </a:schemeClr>
                    </a:solidFill>
                  </a:tcPr>
                </a:tc>
                <a:tc>
                  <a:txBody>
                    <a:bodyPr/>
                    <a:lstStyle/>
                    <a:p>
                      <a:pPr algn="ctr"/>
                      <a:r>
                        <a:rPr kumimoji="1" lang="ja-JP" altLang="en-US" sz="1600" dirty="0" smtClean="0">
                          <a:latin typeface="Meiryo UI" panose="020B0604030504040204" pitchFamily="50" charset="-128"/>
                          <a:ea typeface="Meiryo UI" panose="020B0604030504040204" pitchFamily="50" charset="-128"/>
                        </a:rPr>
                        <a:t>あり（</a:t>
                      </a:r>
                      <a:r>
                        <a:rPr kumimoji="1" lang="en-US" altLang="ja-JP" sz="1600" dirty="0" smtClean="0">
                          <a:latin typeface="Meiryo UI" panose="020B0604030504040204" pitchFamily="50" charset="-128"/>
                          <a:ea typeface="Meiryo UI" panose="020B0604030504040204" pitchFamily="50" charset="-128"/>
                        </a:rPr>
                        <a:t>11</a:t>
                      </a:r>
                      <a:r>
                        <a:rPr kumimoji="1" lang="ja-JP" altLang="en-US" sz="1600" dirty="0" smtClean="0">
                          <a:latin typeface="Meiryo UI" panose="020B0604030504040204" pitchFamily="50" charset="-128"/>
                          <a:ea typeface="Meiryo UI" panose="020B0604030504040204" pitchFamily="50" charset="-128"/>
                        </a:rPr>
                        <a:t>件）</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rPr>
                        <a:t>あり（</a:t>
                      </a:r>
                      <a:r>
                        <a:rPr kumimoji="1" lang="en-US" altLang="ja-JP" sz="1600" dirty="0" smtClean="0">
                          <a:latin typeface="Meiryo UI" panose="020B0604030504040204" pitchFamily="50" charset="-128"/>
                          <a:ea typeface="Meiryo UI" panose="020B0604030504040204" pitchFamily="50" charset="-128"/>
                        </a:rPr>
                        <a:t>11</a:t>
                      </a:r>
                      <a:r>
                        <a:rPr kumimoji="1" lang="ja-JP" altLang="en-US" sz="1600" dirty="0" smtClean="0">
                          <a:latin typeface="Meiryo UI" panose="020B0604030504040204" pitchFamily="50" charset="-128"/>
                          <a:ea typeface="Meiryo UI" panose="020B0604030504040204" pitchFamily="50" charset="-128"/>
                        </a:rPr>
                        <a:t>件）</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rPr>
                        <a:t>あり（</a:t>
                      </a:r>
                      <a:r>
                        <a:rPr kumimoji="1" lang="en-US" altLang="ja-JP" sz="1600" dirty="0" smtClean="0">
                          <a:latin typeface="Meiryo UI" panose="020B0604030504040204" pitchFamily="50" charset="-128"/>
                          <a:ea typeface="Meiryo UI" panose="020B0604030504040204" pitchFamily="50" charset="-128"/>
                        </a:rPr>
                        <a:t>17</a:t>
                      </a:r>
                      <a:r>
                        <a:rPr kumimoji="1" lang="ja-JP" altLang="en-US" sz="1600" dirty="0" smtClean="0">
                          <a:latin typeface="Meiryo UI" panose="020B0604030504040204" pitchFamily="50" charset="-128"/>
                          <a:ea typeface="Meiryo UI" panose="020B0604030504040204" pitchFamily="50" charset="-128"/>
                        </a:rPr>
                        <a:t>件）</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67183474"/>
                  </a:ext>
                </a:extLst>
              </a:tr>
              <a:tr h="1298844">
                <a:tc>
                  <a:txBody>
                    <a:bodyPr/>
                    <a:lstStyle/>
                    <a:p>
                      <a:pPr algn="ctr"/>
                      <a:r>
                        <a:rPr kumimoji="1" lang="ja-JP" altLang="en-US" sz="1600" b="1" dirty="0" smtClean="0">
                          <a:latin typeface="Meiryo UI" panose="020B0604030504040204" pitchFamily="50" charset="-128"/>
                          <a:ea typeface="Meiryo UI" panose="020B0604030504040204" pitchFamily="50" charset="-128"/>
                        </a:rPr>
                        <a:t>特徴</a:t>
                      </a:r>
                      <a:endParaRPr kumimoji="1" lang="ja-JP" altLang="en-US" sz="1600" b="1" dirty="0">
                        <a:latin typeface="Meiryo UI" panose="020B0604030504040204" pitchFamily="50" charset="-128"/>
                        <a:ea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rPr>
                        <a:t>特になし</a:t>
                      </a:r>
                      <a:endParaRPr kumimoji="1" lang="ja-JP" altLang="en-US" sz="1600" dirty="0">
                        <a:latin typeface="Meiryo UI" panose="020B0604030504040204" pitchFamily="50" charset="-128"/>
                        <a:ea typeface="Meiryo UI" panose="020B0604030504040204" pitchFamily="50" charset="-128"/>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フォーマットを</a:t>
                      </a:r>
                      <a:r>
                        <a:rPr kumimoji="1" lang="en-US" altLang="ja-JP" sz="1400" dirty="0" smtClean="0">
                          <a:latin typeface="Meiryo UI" panose="020B0604030504040204" pitchFamily="50" charset="-128"/>
                          <a:ea typeface="Meiryo UI" panose="020B0604030504040204" pitchFamily="50" charset="-128"/>
                        </a:rPr>
                        <a:t>CSV</a:t>
                      </a:r>
                      <a:r>
                        <a:rPr kumimoji="1" lang="ja-JP" altLang="en-US" sz="1400" dirty="0" smtClean="0">
                          <a:latin typeface="Meiryo UI" panose="020B0604030504040204" pitchFamily="50" charset="-128"/>
                          <a:ea typeface="Meiryo UI" panose="020B0604030504040204" pitchFamily="50" charset="-128"/>
                        </a:rPr>
                        <a:t>に限定</a:t>
                      </a:r>
                      <a:endParaRPr kumimoji="1" lang="en-US" altLang="ja-JP" sz="14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　以前は、２万件超のデータを公開していたが、</a:t>
                      </a:r>
                      <a:r>
                        <a:rPr kumimoji="1" lang="en-US" altLang="ja-JP" sz="1100" dirty="0" smtClean="0">
                          <a:latin typeface="Meiryo UI" panose="020B0604030504040204" pitchFamily="50" charset="-128"/>
                          <a:ea typeface="Meiryo UI" panose="020B0604030504040204" pitchFamily="50" charset="-128"/>
                        </a:rPr>
                        <a:t>9</a:t>
                      </a:r>
                      <a:r>
                        <a:rPr kumimoji="1" lang="ja-JP" altLang="en-US" sz="1100" dirty="0" smtClean="0">
                          <a:latin typeface="Meiryo UI" panose="020B0604030504040204" pitchFamily="50" charset="-128"/>
                          <a:ea typeface="Meiryo UI" panose="020B0604030504040204" pitchFamily="50" charset="-128"/>
                        </a:rPr>
                        <a:t>割以上が</a:t>
                      </a:r>
                      <a:r>
                        <a:rPr kumimoji="1" lang="en-US" altLang="ja-JP" sz="1100" dirty="0" smtClean="0">
                          <a:latin typeface="Meiryo UI" panose="020B0604030504040204" pitchFamily="50" charset="-128"/>
                          <a:ea typeface="Meiryo UI" panose="020B0604030504040204" pitchFamily="50" charset="-128"/>
                        </a:rPr>
                        <a:t>PDF</a:t>
                      </a:r>
                      <a:r>
                        <a:rPr kumimoji="1" lang="ja-JP" altLang="en-US" sz="1100" dirty="0" err="1" smtClean="0">
                          <a:latin typeface="Meiryo UI" panose="020B0604030504040204" pitchFamily="50" charset="-128"/>
                          <a:ea typeface="Meiryo UI" panose="020B0604030504040204" pitchFamily="50" charset="-128"/>
                        </a:rPr>
                        <a:t>だっ</a:t>
                      </a:r>
                      <a:r>
                        <a:rPr kumimoji="1" lang="ja-JP" altLang="en-US" sz="1100" dirty="0" smtClean="0">
                          <a:latin typeface="Meiryo UI" panose="020B0604030504040204" pitchFamily="50" charset="-128"/>
                          <a:ea typeface="Meiryo UI" panose="020B0604030504040204" pitchFamily="50" charset="-128"/>
                        </a:rPr>
                        <a:t>たため、</a:t>
                      </a:r>
                      <a:r>
                        <a:rPr kumimoji="1" lang="en-US" altLang="ja-JP" sz="1100" dirty="0" smtClean="0">
                          <a:latin typeface="Meiryo UI" panose="020B0604030504040204" pitchFamily="50" charset="-128"/>
                          <a:ea typeface="Meiryo UI" panose="020B0604030504040204" pitchFamily="50" charset="-128"/>
                        </a:rPr>
                        <a:t>2019</a:t>
                      </a:r>
                      <a:r>
                        <a:rPr kumimoji="1" lang="ja-JP" altLang="en-US" sz="1100" dirty="0" smtClean="0">
                          <a:latin typeface="Meiryo UI" panose="020B0604030504040204" pitchFamily="50" charset="-128"/>
                          <a:ea typeface="Meiryo UI" panose="020B0604030504040204" pitchFamily="50" charset="-128"/>
                        </a:rPr>
                        <a:t>年に</a:t>
                      </a:r>
                      <a:r>
                        <a:rPr kumimoji="1" lang="en-US" altLang="ja-JP" sz="1100" dirty="0" smtClean="0">
                          <a:latin typeface="Meiryo UI" panose="020B0604030504040204" pitchFamily="50" charset="-128"/>
                          <a:ea typeface="Meiryo UI" panose="020B0604030504040204" pitchFamily="50" charset="-128"/>
                        </a:rPr>
                        <a:t>CSV</a:t>
                      </a:r>
                      <a:r>
                        <a:rPr kumimoji="1" lang="ja-JP" altLang="en-US" sz="1100" dirty="0" smtClean="0">
                          <a:latin typeface="Meiryo UI" panose="020B0604030504040204" pitchFamily="50" charset="-128"/>
                          <a:ea typeface="Meiryo UI" panose="020B0604030504040204" pitchFamily="50" charset="-128"/>
                        </a:rPr>
                        <a:t>に限定</a:t>
                      </a:r>
                    </a:p>
                  </a:txBody>
                  <a:tcPr/>
                </a:tc>
                <a:tc>
                  <a:txBody>
                    <a:bodyPr/>
                    <a:lstStyle/>
                    <a:p>
                      <a:r>
                        <a:rPr kumimoji="1" lang="ja-JP" altLang="en-US" sz="1400" dirty="0" smtClean="0">
                          <a:latin typeface="Meiryo UI" panose="020B0604030504040204" pitchFamily="50" charset="-128"/>
                          <a:ea typeface="Meiryo UI" panose="020B0604030504040204" pitchFamily="50" charset="-128"/>
                        </a:rPr>
                        <a:t>東京都だけでなく、都内自治体等のデータを同サイトで公開</a:t>
                      </a:r>
                      <a:r>
                        <a:rPr kumimoji="1" lang="ja-JP" altLang="en-US" sz="1200" dirty="0" smtClean="0">
                          <a:latin typeface="Meiryo UI" panose="020B0604030504040204" pitchFamily="50" charset="-128"/>
                          <a:ea typeface="Meiryo UI" panose="020B0604030504040204" pitchFamily="50" charset="-128"/>
                        </a:rPr>
                        <a:t>（３市２区及び警視庁）</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アクセス件数の週間ランキングを公表</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57566261"/>
                  </a:ext>
                </a:extLst>
              </a:tr>
            </a:tbl>
          </a:graphicData>
        </a:graphic>
      </p:graphicFrame>
      <p:cxnSp>
        <p:nvCxnSpPr>
          <p:cNvPr id="6" name="直線コネクタ 5"/>
          <p:cNvCxnSpPr/>
          <p:nvPr/>
        </p:nvCxnSpPr>
        <p:spPr>
          <a:xfrm>
            <a:off x="272755" y="764704"/>
            <a:ext cx="8712000" cy="0"/>
          </a:xfrm>
          <a:prstGeom prst="line">
            <a:avLst/>
          </a:prstGeom>
        </p:spPr>
        <p:style>
          <a:lnRef idx="1">
            <a:schemeClr val="dk1"/>
          </a:lnRef>
          <a:fillRef idx="0">
            <a:schemeClr val="dk1"/>
          </a:fillRef>
          <a:effectRef idx="0">
            <a:schemeClr val="dk1"/>
          </a:effectRef>
          <a:fontRef idx="minor">
            <a:schemeClr val="tx1"/>
          </a:fontRef>
        </p:style>
      </p:cxnSp>
      <p:sp>
        <p:nvSpPr>
          <p:cNvPr id="8" name="テキスト ボックス 7"/>
          <p:cNvSpPr txBox="1"/>
          <p:nvPr/>
        </p:nvSpPr>
        <p:spPr>
          <a:xfrm>
            <a:off x="179512" y="6454497"/>
            <a:ext cx="8755923" cy="430887"/>
          </a:xfrm>
          <a:prstGeom prst="rect">
            <a:avLst/>
          </a:prstGeom>
          <a:noFill/>
        </p:spPr>
        <p:txBody>
          <a:bodyPr wrap="none" rtlCol="0">
            <a:spAutoFit/>
          </a:bodyPr>
          <a:lstStyle/>
          <a:p>
            <a:r>
              <a:rPr kumimoji="1" lang="en-US" altLang="ja-JP" sz="1100" dirty="0" smtClean="0"/>
              <a:t>*  </a:t>
            </a:r>
            <a:r>
              <a:rPr kumimoji="1" lang="ja-JP" altLang="en-US" sz="1100" dirty="0" smtClean="0"/>
              <a:t>データ数は</a:t>
            </a:r>
            <a:r>
              <a:rPr kumimoji="1" lang="en-US" altLang="ja-JP" sz="1100" dirty="0" smtClean="0"/>
              <a:t>2020</a:t>
            </a:r>
            <a:r>
              <a:rPr kumimoji="1" lang="ja-JP" altLang="en-US" sz="1100" dirty="0" smtClean="0"/>
              <a:t>年</a:t>
            </a:r>
            <a:r>
              <a:rPr kumimoji="1" lang="en-US" altLang="ja-JP" sz="1100" dirty="0" smtClean="0"/>
              <a:t>1</a:t>
            </a:r>
            <a:r>
              <a:rPr kumimoji="1" lang="ja-JP" altLang="en-US" sz="1100" dirty="0" smtClean="0"/>
              <a:t>月調査時点</a:t>
            </a:r>
            <a:endParaRPr kumimoji="1" lang="en-US" altLang="ja-JP" sz="1100" dirty="0" smtClean="0"/>
          </a:p>
          <a:p>
            <a:r>
              <a:rPr kumimoji="1" lang="en-US" altLang="ja-JP" sz="1100" dirty="0" smtClean="0"/>
              <a:t>**  CSV</a:t>
            </a:r>
            <a:r>
              <a:rPr lang="ja-JP" altLang="en-US" sz="1100" dirty="0" smtClean="0"/>
              <a:t>（</a:t>
            </a:r>
            <a:r>
              <a:rPr lang="en-US" altLang="ja-JP" sz="1100" dirty="0" smtClean="0"/>
              <a:t>Comma </a:t>
            </a:r>
            <a:r>
              <a:rPr lang="en-US" altLang="ja-JP" sz="1100" dirty="0"/>
              <a:t>Separated </a:t>
            </a:r>
            <a:r>
              <a:rPr lang="en-US" altLang="ja-JP" sz="1100" dirty="0" smtClean="0"/>
              <a:t>Value</a:t>
            </a:r>
            <a:r>
              <a:rPr lang="ja-JP" altLang="en-US" sz="1100" dirty="0" smtClean="0"/>
              <a:t>）とは・・・　データ項目をカンマ（</a:t>
            </a:r>
            <a:r>
              <a:rPr lang="en-US" altLang="ja-JP" sz="1100" dirty="0" smtClean="0"/>
              <a:t>,</a:t>
            </a:r>
            <a:r>
              <a:rPr lang="ja-JP" altLang="en-US" sz="1100" dirty="0"/>
              <a:t>）</a:t>
            </a:r>
            <a:r>
              <a:rPr lang="ja-JP" altLang="en-US" sz="1100" dirty="0" smtClean="0"/>
              <a:t>で区切ることで、オープンソースを第三者が利用しやすいようにしたフォーマット</a:t>
            </a:r>
            <a:r>
              <a:rPr kumimoji="1" lang="ja-JP" altLang="en-US" sz="1100" dirty="0" smtClean="0"/>
              <a:t>　</a:t>
            </a:r>
            <a:endParaRPr kumimoji="1" lang="ja-JP" altLang="en-US" sz="1100" dirty="0"/>
          </a:p>
        </p:txBody>
      </p:sp>
      <p:sp>
        <p:nvSpPr>
          <p:cNvPr id="9" name="テキスト ボックス 8">
            <a:extLst>
              <a:ext uri="{FF2B5EF4-FFF2-40B4-BE49-F238E27FC236}">
                <a16:creationId xmlns:a16="http://schemas.microsoft.com/office/drawing/2014/main" id="{F4BE7FD0-0237-40E9-ADC6-60838884A7EF}"/>
              </a:ext>
            </a:extLst>
          </p:cNvPr>
          <p:cNvSpPr txBox="1"/>
          <p:nvPr/>
        </p:nvSpPr>
        <p:spPr>
          <a:xfrm>
            <a:off x="7959566" y="791126"/>
            <a:ext cx="938064" cy="261610"/>
          </a:xfrm>
          <a:prstGeom prst="rect">
            <a:avLst/>
          </a:prstGeom>
          <a:noFill/>
        </p:spPr>
        <p:txBody>
          <a:bodyPr wrap="square" rtlCol="0">
            <a:spAutoFit/>
          </a:bodyPr>
          <a:lstStyle/>
          <a:p>
            <a:r>
              <a:rPr kumimoji="1" lang="ja-JP" altLang="en-US" sz="1100" dirty="0"/>
              <a:t>今後の課題</a:t>
            </a:r>
          </a:p>
        </p:txBody>
      </p:sp>
      <p:sp>
        <p:nvSpPr>
          <p:cNvPr id="10" name="正方形/長方形 9"/>
          <p:cNvSpPr/>
          <p:nvPr/>
        </p:nvSpPr>
        <p:spPr>
          <a:xfrm>
            <a:off x="7666536" y="828311"/>
            <a:ext cx="288000" cy="180000"/>
          </a:xfrm>
          <a:prstGeom prst="rect">
            <a:avLst/>
          </a:prstGeom>
          <a:solidFill>
            <a:schemeClr val="tx2">
              <a:lumMod val="20000"/>
              <a:lumOff val="80000"/>
            </a:schemeClr>
          </a:solidFill>
          <a:ln>
            <a:solidFill>
              <a:schemeClr val="accent1"/>
            </a:solidFill>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611560" y="426150"/>
            <a:ext cx="7876280" cy="400110"/>
          </a:xfrm>
          <a:prstGeom prst="rect">
            <a:avLst/>
          </a:prstGeom>
        </p:spPr>
        <p:txBody>
          <a:bodyPr wrap="square">
            <a:spAutoFit/>
          </a:bodyPr>
          <a:lstStyle/>
          <a:p>
            <a:pPr algn="ctr"/>
            <a:r>
              <a:rPr lang="ja-JP" altLang="en-US" sz="2000" b="1" dirty="0">
                <a:latin typeface="Meiryo UI" panose="020B0604030504040204" pitchFamily="50" charset="-128"/>
                <a:ea typeface="Meiryo UI" panose="020B0604030504040204" pitchFamily="50" charset="-128"/>
              </a:rPr>
              <a:t>大阪府市</a:t>
            </a:r>
            <a:r>
              <a:rPr lang="ja-JP" altLang="en-US" sz="2000" b="1" dirty="0" smtClean="0">
                <a:latin typeface="Meiryo UI" panose="020B0604030504040204" pitchFamily="50" charset="-128"/>
                <a:ea typeface="Meiryo UI" panose="020B0604030504040204" pitchFamily="50" charset="-128"/>
              </a:rPr>
              <a:t>も </a:t>
            </a:r>
            <a:r>
              <a:rPr lang="en-US" altLang="ja-JP" sz="2000" b="1" dirty="0" smtClean="0">
                <a:latin typeface="Meiryo UI" panose="020B0604030504040204" pitchFamily="50" charset="-128"/>
                <a:ea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rPr>
              <a:t>オープンデータ</a:t>
            </a:r>
            <a:r>
              <a:rPr lang="en-US" altLang="ja-JP" sz="2000" b="1" dirty="0" smtClean="0">
                <a:latin typeface="Meiryo UI" panose="020B0604030504040204" pitchFamily="50" charset="-128"/>
                <a:ea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rPr>
              <a:t>は</a:t>
            </a:r>
            <a:r>
              <a:rPr lang="ja-JP" altLang="en-US" sz="2000" b="1" dirty="0">
                <a:latin typeface="Meiryo UI" panose="020B0604030504040204" pitchFamily="50" charset="-128"/>
                <a:ea typeface="Meiryo UI" panose="020B0604030504040204" pitchFamily="50" charset="-128"/>
              </a:rPr>
              <a:t>しているものの利便性に課題が多い</a:t>
            </a:r>
          </a:p>
        </p:txBody>
      </p:sp>
      <p:sp>
        <p:nvSpPr>
          <p:cNvPr id="2" name="正方形/長方形 1"/>
          <p:cNvSpPr/>
          <p:nvPr/>
        </p:nvSpPr>
        <p:spPr>
          <a:xfrm>
            <a:off x="1763688" y="1074848"/>
            <a:ext cx="3549233" cy="5364000"/>
          </a:xfrm>
          <a:prstGeom prst="rect">
            <a:avLst/>
          </a:prstGeom>
          <a:ln w="38100">
            <a:solidFill>
              <a:srgbClr val="FF0000"/>
            </a:solidFill>
          </a:ln>
        </p:spPr>
        <p:txBody>
          <a:bodyPr wrap="square" rtlCol="0" anchor="ctr">
            <a:sp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5796136" y="100375"/>
            <a:ext cx="3258111" cy="318924"/>
          </a:xfrm>
          <a:prstGeom prst="rect">
            <a:avLst/>
          </a:prstGeom>
          <a:solidFill>
            <a:schemeClr val="bg1"/>
          </a:solidFill>
          <a:ln>
            <a:solidFill>
              <a:schemeClr val="tx1"/>
            </a:solidFill>
            <a:prstDash val="sysDot"/>
          </a:ln>
        </p:spPr>
        <p:txBody>
          <a:bodyPr wrap="square" lIns="36000" tIns="36000" rIns="36000" bIns="36000" rtlCol="0">
            <a:spAutoFit/>
          </a:bodyPr>
          <a:lstStyle/>
          <a:p>
            <a:r>
              <a:rPr lang="ja-JP" altLang="en-US" sz="800" dirty="0" smtClean="0">
                <a:latin typeface="+mn-ea"/>
                <a:cs typeface="Meiryo UI" panose="020B0604030504040204" pitchFamily="50" charset="-128"/>
              </a:rPr>
              <a:t>（注）以下について、会議後に訂正（令和２年</a:t>
            </a:r>
            <a:r>
              <a:rPr lang="ja-JP" altLang="en-US" sz="800" dirty="0" smtClean="0">
                <a:latin typeface="+mn-ea"/>
                <a:cs typeface="Meiryo UI" panose="020B0604030504040204" pitchFamily="50" charset="-128"/>
              </a:rPr>
              <a:t>１月</a:t>
            </a:r>
            <a:r>
              <a:rPr lang="en-US" altLang="ja-JP" sz="800" dirty="0">
                <a:latin typeface="+mn-ea"/>
                <a:cs typeface="Meiryo UI" panose="020B0604030504040204" pitchFamily="50" charset="-128"/>
              </a:rPr>
              <a:t>27</a:t>
            </a:r>
            <a:r>
              <a:rPr lang="ja-JP" altLang="en-US" sz="800" dirty="0" smtClean="0">
                <a:latin typeface="+mn-ea"/>
                <a:cs typeface="Meiryo UI" panose="020B0604030504040204" pitchFamily="50" charset="-128"/>
              </a:rPr>
              <a:t>日</a:t>
            </a:r>
            <a:r>
              <a:rPr lang="ja-JP" altLang="en-US" sz="800" dirty="0" smtClean="0">
                <a:latin typeface="+mn-ea"/>
                <a:cs typeface="Meiryo UI" panose="020B0604030504040204" pitchFamily="50" charset="-128"/>
              </a:rPr>
              <a:t>訂正）</a:t>
            </a:r>
            <a:endParaRPr lang="en-US" altLang="ja-JP" sz="800" dirty="0" smtClean="0">
              <a:latin typeface="+mn-ea"/>
              <a:cs typeface="Meiryo UI" panose="020B0604030504040204" pitchFamily="50" charset="-128"/>
            </a:endParaRPr>
          </a:p>
          <a:p>
            <a:r>
              <a:rPr lang="ja-JP" altLang="en-US" sz="800" dirty="0" smtClean="0">
                <a:latin typeface="+mn-ea"/>
                <a:cs typeface="Meiryo UI" panose="020B0604030504040204" pitchFamily="50" charset="-128"/>
              </a:rPr>
              <a:t>　　　「大阪府（広域）」のデータ数及び</a:t>
            </a:r>
            <a:r>
              <a:rPr lang="en-US" altLang="ja-JP" sz="800" dirty="0" smtClean="0">
                <a:latin typeface="+mn-ea"/>
                <a:cs typeface="Meiryo UI" panose="020B0604030504040204" pitchFamily="50" charset="-128"/>
              </a:rPr>
              <a:t>CSV</a:t>
            </a:r>
            <a:r>
              <a:rPr lang="ja-JP" altLang="en-US" sz="800" dirty="0" smtClean="0">
                <a:latin typeface="+mn-ea"/>
                <a:cs typeface="Meiryo UI" panose="020B0604030504040204" pitchFamily="50" charset="-128"/>
              </a:rPr>
              <a:t>対応欄の記載の誤り</a:t>
            </a:r>
            <a:endParaRPr lang="en-US" altLang="ja-JP" sz="800" dirty="0">
              <a:latin typeface="+mn-ea"/>
              <a:cs typeface="Meiryo UI" panose="020B0604030504040204" pitchFamily="50" charset="-128"/>
            </a:endParaRPr>
          </a:p>
        </p:txBody>
      </p:sp>
    </p:spTree>
    <p:extLst>
      <p:ext uri="{BB962C8B-B14F-4D97-AF65-F5344CB8AC3E}">
        <p14:creationId xmlns:p14="http://schemas.microsoft.com/office/powerpoint/2010/main" val="1085843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グラフ 36"/>
          <p:cNvGraphicFramePr/>
          <p:nvPr>
            <p:extLst/>
          </p:nvPr>
        </p:nvGraphicFramePr>
        <p:xfrm>
          <a:off x="843248" y="855080"/>
          <a:ext cx="6408000" cy="19118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グラフ 23">
            <a:extLst>
              <a:ext uri="{FF2B5EF4-FFF2-40B4-BE49-F238E27FC236}">
                <a16:creationId xmlns:a16="http://schemas.microsoft.com/office/drawing/2014/main" id="{D4DD744A-DCA6-456B-868E-9258D56867DD}"/>
              </a:ext>
            </a:extLst>
          </p:cNvPr>
          <p:cNvGraphicFramePr>
            <a:graphicFrameLocks/>
          </p:cNvGraphicFramePr>
          <p:nvPr>
            <p:extLst/>
          </p:nvPr>
        </p:nvGraphicFramePr>
        <p:xfrm>
          <a:off x="793528" y="2879583"/>
          <a:ext cx="6381882" cy="2073913"/>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a:xfrm>
            <a:off x="6873770" y="6363546"/>
            <a:ext cx="2133600" cy="365125"/>
          </a:xfrm>
        </p:spPr>
        <p:txBody>
          <a:bodyPr/>
          <a:lstStyle/>
          <a:p>
            <a:fld id="{86693F72-17B0-4DA8-B0BC-535585BE8373}" type="slidenum">
              <a:rPr kumimoji="1" lang="ja-JP" altLang="en-US" smtClean="0"/>
              <a:t>8</a:t>
            </a:fld>
            <a:endParaRPr kumimoji="1" lang="ja-JP" altLang="en-US" dirty="0"/>
          </a:p>
        </p:txBody>
      </p:sp>
      <p:sp>
        <p:nvSpPr>
          <p:cNvPr id="5" name="正方形/長方形 4"/>
          <p:cNvSpPr/>
          <p:nvPr/>
        </p:nvSpPr>
        <p:spPr>
          <a:xfrm>
            <a:off x="1735978" y="130153"/>
            <a:ext cx="7419740" cy="461665"/>
          </a:xfrm>
          <a:prstGeom prst="rect">
            <a:avLst/>
          </a:prstGeom>
        </p:spPr>
        <p:txBody>
          <a:bodyPr wrap="square">
            <a:spAutoFit/>
          </a:bodyPr>
          <a:lstStyle/>
          <a:p>
            <a:pPr algn="ctr"/>
            <a:r>
              <a:rPr lang="ja-JP" altLang="en-US" sz="2300" b="1" dirty="0" smtClean="0">
                <a:latin typeface="Meiryo UI" panose="020B0604030504040204" pitchFamily="50" charset="-128"/>
                <a:ea typeface="Meiryo UI" panose="020B0604030504040204" pitchFamily="50" charset="-128"/>
              </a:rPr>
              <a:t>中</a:t>
            </a:r>
            <a:r>
              <a:rPr lang="ja-JP" altLang="en-US" sz="2300" b="1" dirty="0">
                <a:latin typeface="Meiryo UI" panose="020B0604030504040204" pitchFamily="50" charset="-128"/>
                <a:ea typeface="Meiryo UI" panose="020B0604030504040204" pitchFamily="50" charset="-128"/>
              </a:rPr>
              <a:t>小市町村の</a:t>
            </a:r>
            <a:r>
              <a:rPr lang="ja-JP" altLang="en-US" sz="2300" b="1" dirty="0" smtClean="0">
                <a:latin typeface="Meiryo UI" panose="020B0604030504040204" pitchFamily="50" charset="-128"/>
                <a:ea typeface="Meiryo UI" panose="020B0604030504040204" pitchFamily="50" charset="-128"/>
              </a:rPr>
              <a:t>専門プロ人材</a:t>
            </a:r>
            <a:r>
              <a:rPr lang="ja-JP" altLang="en-US" sz="2300" b="1" dirty="0">
                <a:latin typeface="Meiryo UI" panose="020B0604030504040204" pitchFamily="50" charset="-128"/>
                <a:ea typeface="Meiryo UI" panose="020B0604030504040204" pitchFamily="50" charset="-128"/>
              </a:rPr>
              <a:t>の不足が、深刻化しつつある</a:t>
            </a:r>
          </a:p>
        </p:txBody>
      </p:sp>
      <p:cxnSp>
        <p:nvCxnSpPr>
          <p:cNvPr id="6" name="直線コネクタ 5"/>
          <p:cNvCxnSpPr/>
          <p:nvPr/>
        </p:nvCxnSpPr>
        <p:spPr>
          <a:xfrm>
            <a:off x="121359" y="620688"/>
            <a:ext cx="8784000" cy="0"/>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p:cNvSpPr txBox="1"/>
          <p:nvPr/>
        </p:nvSpPr>
        <p:spPr>
          <a:xfrm>
            <a:off x="363954" y="1113711"/>
            <a:ext cx="430887" cy="1118255"/>
          </a:xfrm>
          <a:prstGeom prst="rect">
            <a:avLst/>
          </a:prstGeom>
          <a:noFill/>
        </p:spPr>
        <p:txBody>
          <a:bodyPr vert="eaVert" wrap="none" rtlCol="0">
            <a:spAutoFit/>
          </a:bodyPr>
          <a:lstStyle/>
          <a:p>
            <a:pPr algn="ctr"/>
            <a:r>
              <a:rPr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現業系</a:t>
            </a:r>
            <a:r>
              <a:rPr kumimoji="1" lang="en-US" altLang="ja-JP" sz="1600" b="1" dirty="0">
                <a:latin typeface="Meiryo UI" panose="020B0604030504040204" pitchFamily="50" charset="-128"/>
                <a:ea typeface="Meiryo UI" panose="020B0604030504040204" pitchFamily="50" charset="-128"/>
              </a:rPr>
              <a:t>】</a:t>
            </a:r>
          </a:p>
        </p:txBody>
      </p:sp>
      <p:sp>
        <p:nvSpPr>
          <p:cNvPr id="12" name="テキスト ボックス 11"/>
          <p:cNvSpPr txBox="1"/>
          <p:nvPr/>
        </p:nvSpPr>
        <p:spPr>
          <a:xfrm>
            <a:off x="363954" y="3102807"/>
            <a:ext cx="430887" cy="1118255"/>
          </a:xfrm>
          <a:prstGeom prst="rect">
            <a:avLst/>
          </a:prstGeom>
          <a:noFill/>
        </p:spPr>
        <p:txBody>
          <a:bodyPr vert="eaVert" wrap="none" rtlCol="0">
            <a:spAutoFit/>
          </a:bodyPr>
          <a:lstStyle/>
          <a:p>
            <a:pPr algn="ct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ＩＴ系</a:t>
            </a:r>
            <a:r>
              <a:rPr kumimoji="1" lang="en-US" altLang="ja-JP" sz="1600" b="1" dirty="0">
                <a:latin typeface="Meiryo UI" panose="020B0604030504040204" pitchFamily="50" charset="-128"/>
                <a:ea typeface="Meiryo UI" panose="020B0604030504040204" pitchFamily="50" charset="-128"/>
              </a:rPr>
              <a:t>】</a:t>
            </a:r>
          </a:p>
        </p:txBody>
      </p:sp>
      <p:sp>
        <p:nvSpPr>
          <p:cNvPr id="13" name="テキスト ボックス 12"/>
          <p:cNvSpPr txBox="1"/>
          <p:nvPr/>
        </p:nvSpPr>
        <p:spPr>
          <a:xfrm>
            <a:off x="363954" y="4890683"/>
            <a:ext cx="430887" cy="1733808"/>
          </a:xfrm>
          <a:prstGeom prst="rect">
            <a:avLst/>
          </a:prstGeom>
          <a:noFill/>
        </p:spPr>
        <p:txBody>
          <a:bodyPr vert="eaVert" wrap="none" rtlCol="0">
            <a:spAutoFit/>
          </a:bodyPr>
          <a:lstStyle/>
          <a:p>
            <a:pPr algn="ct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ヘルスケア系</a:t>
            </a:r>
            <a:r>
              <a:rPr lang="en-US" altLang="ja-JP"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sp>
        <p:nvSpPr>
          <p:cNvPr id="17" name="正方形/長方形 16"/>
          <p:cNvSpPr/>
          <p:nvPr/>
        </p:nvSpPr>
        <p:spPr>
          <a:xfrm>
            <a:off x="4877138" y="890821"/>
            <a:ext cx="1858201" cy="230832"/>
          </a:xfrm>
          <a:prstGeom prst="rect">
            <a:avLst/>
          </a:prstGeom>
        </p:spPr>
        <p:txBody>
          <a:bodyPr wrap="none">
            <a:spAutoFit/>
          </a:bodyPr>
          <a:lstStyle/>
          <a:p>
            <a:r>
              <a:rPr lang="ja-JP" altLang="en-US" sz="900" dirty="0"/>
              <a:t>出典：</a:t>
            </a:r>
            <a:r>
              <a:rPr lang="zh-TW" altLang="en-US" sz="900" dirty="0"/>
              <a:t>第</a:t>
            </a:r>
            <a:r>
              <a:rPr lang="en-US" altLang="zh-TW" sz="900" dirty="0"/>
              <a:t>16</a:t>
            </a:r>
            <a:r>
              <a:rPr lang="zh-TW" altLang="en-US" sz="900" dirty="0"/>
              <a:t>回副首都推進本部会議</a:t>
            </a:r>
          </a:p>
        </p:txBody>
      </p:sp>
      <p:sp>
        <p:nvSpPr>
          <p:cNvPr id="18" name="正方形/長方形 17"/>
          <p:cNvSpPr/>
          <p:nvPr/>
        </p:nvSpPr>
        <p:spPr>
          <a:xfrm>
            <a:off x="4967246" y="3035464"/>
            <a:ext cx="2208164" cy="230832"/>
          </a:xfrm>
          <a:prstGeom prst="rect">
            <a:avLst/>
          </a:prstGeom>
        </p:spPr>
        <p:txBody>
          <a:bodyPr wrap="square">
            <a:spAutoFit/>
          </a:bodyPr>
          <a:lstStyle/>
          <a:p>
            <a:r>
              <a:rPr lang="ja-JP" altLang="en-US" sz="900" dirty="0"/>
              <a:t>出典：第２回大阪スマートシティ戦略会議</a:t>
            </a:r>
          </a:p>
        </p:txBody>
      </p:sp>
      <p:graphicFrame>
        <p:nvGraphicFramePr>
          <p:cNvPr id="25" name="グラフ 24"/>
          <p:cNvGraphicFramePr/>
          <p:nvPr>
            <p:extLst/>
          </p:nvPr>
        </p:nvGraphicFramePr>
        <p:xfrm>
          <a:off x="838705" y="4912462"/>
          <a:ext cx="6408000" cy="1911887"/>
        </p:xfrm>
        <a:graphic>
          <a:graphicData uri="http://schemas.openxmlformats.org/drawingml/2006/chart">
            <c:chart xmlns:c="http://schemas.openxmlformats.org/drawingml/2006/chart" xmlns:r="http://schemas.openxmlformats.org/officeDocument/2006/relationships" r:id="rId4"/>
          </a:graphicData>
        </a:graphic>
      </p:graphicFrame>
      <p:sp>
        <p:nvSpPr>
          <p:cNvPr id="26" name="テキスト ボックス 25"/>
          <p:cNvSpPr txBox="1"/>
          <p:nvPr/>
        </p:nvSpPr>
        <p:spPr>
          <a:xfrm>
            <a:off x="3394492" y="836712"/>
            <a:ext cx="1441420"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水道技術職員数</a:t>
            </a:r>
          </a:p>
        </p:txBody>
      </p:sp>
      <p:sp>
        <p:nvSpPr>
          <p:cNvPr id="27" name="正方形/長方形 26"/>
          <p:cNvSpPr/>
          <p:nvPr/>
        </p:nvSpPr>
        <p:spPr>
          <a:xfrm>
            <a:off x="3346289" y="2976110"/>
            <a:ext cx="1620957" cy="307777"/>
          </a:xfrm>
          <a:prstGeom prst="rect">
            <a:avLst/>
          </a:prstGeom>
        </p:spPr>
        <p:txBody>
          <a:bodyPr wrap="none">
            <a:spAutoFit/>
          </a:bodyPr>
          <a:lstStyle/>
          <a:p>
            <a:pPr algn="ctr"/>
            <a:r>
              <a:rPr lang="ja-JP" altLang="en-US" sz="1400" b="1" dirty="0">
                <a:latin typeface="Meiryo UI" panose="020B0604030504040204" pitchFamily="50" charset="-128"/>
                <a:ea typeface="Meiryo UI" panose="020B0604030504040204" pitchFamily="50" charset="-128"/>
              </a:rPr>
              <a:t>情報主管課職員数</a:t>
            </a:r>
            <a:endParaRPr lang="en-US" altLang="ja-JP" sz="1400" b="1" dirty="0">
              <a:latin typeface="Meiryo UI" panose="020B0604030504040204" pitchFamily="50" charset="-128"/>
              <a:ea typeface="Meiryo UI" panose="020B0604030504040204" pitchFamily="50" charset="-128"/>
            </a:endParaRPr>
          </a:p>
        </p:txBody>
      </p:sp>
      <p:sp>
        <p:nvSpPr>
          <p:cNvPr id="28" name="正方形/長方形 27"/>
          <p:cNvSpPr/>
          <p:nvPr/>
        </p:nvSpPr>
        <p:spPr>
          <a:xfrm>
            <a:off x="3286978" y="5102943"/>
            <a:ext cx="1739579" cy="307777"/>
          </a:xfrm>
          <a:prstGeom prst="rect">
            <a:avLst/>
          </a:prstGeom>
        </p:spPr>
        <p:txBody>
          <a:bodyPr wrap="none">
            <a:spAutoFit/>
          </a:bodyPr>
          <a:lstStyle/>
          <a:p>
            <a:pPr algn="ctr"/>
            <a:r>
              <a:rPr lang="ja-JP" altLang="en-US" sz="1400" b="1" dirty="0">
                <a:latin typeface="Meiryo UI" panose="020B0604030504040204" pitchFamily="50" charset="-128"/>
                <a:ea typeface="Meiryo UI" panose="020B0604030504040204" pitchFamily="50" charset="-128"/>
              </a:rPr>
              <a:t>保健師　常勤職員数</a:t>
            </a:r>
            <a:endParaRPr lang="en-US" altLang="ja-JP" sz="1400" b="1" dirty="0">
              <a:latin typeface="Meiryo UI" panose="020B0604030504040204" pitchFamily="50" charset="-128"/>
              <a:ea typeface="Meiryo UI" panose="020B0604030504040204" pitchFamily="50" charset="-128"/>
            </a:endParaRPr>
          </a:p>
        </p:txBody>
      </p:sp>
      <p:cxnSp>
        <p:nvCxnSpPr>
          <p:cNvPr id="30" name="直線コネクタ 29"/>
          <p:cNvCxnSpPr/>
          <p:nvPr/>
        </p:nvCxnSpPr>
        <p:spPr>
          <a:xfrm>
            <a:off x="1058003" y="4077072"/>
            <a:ext cx="6012000" cy="0"/>
          </a:xfrm>
          <a:prstGeom prst="line">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2" name="テキスト ボックス 1"/>
          <p:cNvSpPr txBox="1"/>
          <p:nvPr/>
        </p:nvSpPr>
        <p:spPr>
          <a:xfrm>
            <a:off x="7139193" y="3929982"/>
            <a:ext cx="1773242"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人ライン以下　</a:t>
            </a:r>
            <a:r>
              <a:rPr lang="en-US" altLang="ja-JP" sz="1200" b="1" dirty="0" smtClean="0">
                <a:solidFill>
                  <a:srgbClr val="FF0000"/>
                </a:solidFill>
                <a:latin typeface="Meiryo UI" panose="020B0604030504040204" pitchFamily="50" charset="-128"/>
                <a:ea typeface="Meiryo UI" panose="020B0604030504040204" pitchFamily="50" charset="-128"/>
              </a:rPr>
              <a:t>33</a:t>
            </a:r>
            <a:r>
              <a:rPr lang="ja-JP" altLang="en-US" sz="1200" b="1" dirty="0" smtClean="0">
                <a:solidFill>
                  <a:srgbClr val="FF0000"/>
                </a:solidFill>
                <a:latin typeface="Meiryo UI" panose="020B0604030504040204" pitchFamily="50" charset="-128"/>
                <a:ea typeface="Meiryo UI" panose="020B0604030504040204" pitchFamily="50" charset="-128"/>
              </a:rPr>
              <a:t>団体</a:t>
            </a:r>
            <a:endParaRPr kumimoji="1" lang="ja-JP" altLang="en-US" sz="1200" b="1" dirty="0">
              <a:solidFill>
                <a:srgbClr val="FF0000"/>
              </a:solidFill>
              <a:latin typeface="Meiryo UI" panose="020B0604030504040204" pitchFamily="50" charset="-128"/>
              <a:ea typeface="Meiryo UI" panose="020B0604030504040204" pitchFamily="50" charset="-128"/>
            </a:endParaRPr>
          </a:p>
        </p:txBody>
      </p:sp>
      <p:cxnSp>
        <p:nvCxnSpPr>
          <p:cNvPr id="31" name="直線コネクタ 30"/>
          <p:cNvCxnSpPr/>
          <p:nvPr/>
        </p:nvCxnSpPr>
        <p:spPr>
          <a:xfrm>
            <a:off x="1058003" y="6184300"/>
            <a:ext cx="6012000" cy="0"/>
          </a:xfrm>
          <a:prstGeom prst="line">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32" name="テキスト ボックス 31"/>
          <p:cNvSpPr txBox="1"/>
          <p:nvPr/>
        </p:nvSpPr>
        <p:spPr>
          <a:xfrm>
            <a:off x="7111846" y="6054514"/>
            <a:ext cx="1773242"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20</a:t>
            </a:r>
            <a:r>
              <a:rPr kumimoji="1" lang="ja-JP" altLang="en-US" sz="1200" dirty="0">
                <a:latin typeface="Meiryo UI" panose="020B0604030504040204" pitchFamily="50" charset="-128"/>
                <a:ea typeface="Meiryo UI" panose="020B0604030504040204" pitchFamily="50" charset="-128"/>
              </a:rPr>
              <a:t>人ライン以下　</a:t>
            </a:r>
            <a:r>
              <a:rPr kumimoji="1" lang="en-US" altLang="ja-JP" sz="1200" b="1" dirty="0">
                <a:solidFill>
                  <a:srgbClr val="FF0000"/>
                </a:solidFill>
                <a:latin typeface="Meiryo UI" panose="020B0604030504040204" pitchFamily="50" charset="-128"/>
                <a:ea typeface="Meiryo UI" panose="020B0604030504040204" pitchFamily="50" charset="-128"/>
              </a:rPr>
              <a:t>26</a:t>
            </a:r>
            <a:r>
              <a:rPr kumimoji="1" lang="ja-JP" altLang="en-US" sz="1200" b="1" dirty="0">
                <a:solidFill>
                  <a:srgbClr val="FF0000"/>
                </a:solidFill>
                <a:latin typeface="Meiryo UI" panose="020B0604030504040204" pitchFamily="50" charset="-128"/>
                <a:ea typeface="Meiryo UI" panose="020B0604030504040204" pitchFamily="50" charset="-128"/>
              </a:rPr>
              <a:t>団体</a:t>
            </a:r>
          </a:p>
        </p:txBody>
      </p:sp>
      <p:cxnSp>
        <p:nvCxnSpPr>
          <p:cNvPr id="33" name="直線コネクタ 32"/>
          <p:cNvCxnSpPr/>
          <p:nvPr/>
        </p:nvCxnSpPr>
        <p:spPr>
          <a:xfrm>
            <a:off x="1058003" y="2113806"/>
            <a:ext cx="6012000" cy="0"/>
          </a:xfrm>
          <a:prstGeom prst="line">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34" name="テキスト ボックス 33"/>
          <p:cNvSpPr txBox="1"/>
          <p:nvPr/>
        </p:nvSpPr>
        <p:spPr>
          <a:xfrm>
            <a:off x="7090243" y="1977829"/>
            <a:ext cx="1773242" cy="276999"/>
          </a:xfrm>
          <a:prstGeom prst="rect">
            <a:avLst/>
          </a:prstGeom>
          <a:noFill/>
        </p:spPr>
        <p:txBody>
          <a:bodyPr wrap="none" rtlCol="0">
            <a:spAutoFit/>
          </a:bodyPr>
          <a:lstStyle/>
          <a:p>
            <a:r>
              <a:rPr lang="en-US" altLang="ja-JP" sz="1200" dirty="0">
                <a:latin typeface="Meiryo UI" panose="020B0604030504040204" pitchFamily="50" charset="-128"/>
                <a:ea typeface="Meiryo UI" panose="020B0604030504040204" pitchFamily="50" charset="-128"/>
              </a:rPr>
              <a:t>2</a:t>
            </a:r>
            <a:r>
              <a:rPr kumimoji="1" lang="en-US" altLang="ja-JP" sz="1200" dirty="0">
                <a:latin typeface="Meiryo UI" panose="020B0604030504040204" pitchFamily="50" charset="-128"/>
                <a:ea typeface="Meiryo UI" panose="020B0604030504040204" pitchFamily="50" charset="-128"/>
              </a:rPr>
              <a:t>0</a:t>
            </a:r>
            <a:r>
              <a:rPr kumimoji="1" lang="ja-JP" altLang="en-US" sz="1200" dirty="0">
                <a:latin typeface="Meiryo UI" panose="020B0604030504040204" pitchFamily="50" charset="-128"/>
                <a:ea typeface="Meiryo UI" panose="020B0604030504040204" pitchFamily="50" charset="-128"/>
              </a:rPr>
              <a:t>人ライン以下　</a:t>
            </a:r>
            <a:r>
              <a:rPr lang="en-US" altLang="ja-JP" sz="1200" b="1" dirty="0" smtClean="0">
                <a:solidFill>
                  <a:srgbClr val="FF0000"/>
                </a:solidFill>
                <a:latin typeface="Meiryo UI" panose="020B0604030504040204" pitchFamily="50" charset="-128"/>
                <a:ea typeface="Meiryo UI" panose="020B0604030504040204" pitchFamily="50" charset="-128"/>
              </a:rPr>
              <a:t>31</a:t>
            </a:r>
            <a:r>
              <a:rPr lang="ja-JP" altLang="en-US" sz="1200" b="1" dirty="0" smtClean="0">
                <a:solidFill>
                  <a:srgbClr val="FF0000"/>
                </a:solidFill>
                <a:latin typeface="Meiryo UI" panose="020B0604030504040204" pitchFamily="50" charset="-128"/>
                <a:ea typeface="Meiryo UI" panose="020B0604030504040204" pitchFamily="50" charset="-128"/>
              </a:rPr>
              <a:t>団体</a:t>
            </a:r>
            <a:endParaRPr kumimoji="1" lang="ja-JP" altLang="en-US" sz="1200" b="1" dirty="0">
              <a:solidFill>
                <a:srgbClr val="FF0000"/>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4918703" y="5199322"/>
            <a:ext cx="1973617" cy="230832"/>
          </a:xfrm>
          <a:prstGeom prst="rect">
            <a:avLst/>
          </a:prstGeom>
        </p:spPr>
        <p:txBody>
          <a:bodyPr wrap="none">
            <a:spAutoFit/>
          </a:bodyPr>
          <a:lstStyle/>
          <a:p>
            <a:r>
              <a:rPr lang="ja-JP" altLang="en-US" sz="900" dirty="0"/>
              <a:t>出典：保健師活動領域調査（</a:t>
            </a:r>
            <a:r>
              <a:rPr lang="en-US" altLang="ja-JP" sz="900" dirty="0"/>
              <a:t>2018</a:t>
            </a:r>
            <a:r>
              <a:rPr lang="ja-JP" altLang="en-US" sz="900" dirty="0"/>
              <a:t>年）</a:t>
            </a:r>
            <a:endParaRPr lang="zh-TW" altLang="en-US" sz="900" dirty="0"/>
          </a:p>
        </p:txBody>
      </p:sp>
      <p:sp>
        <p:nvSpPr>
          <p:cNvPr id="3" name="波線 2"/>
          <p:cNvSpPr/>
          <p:nvPr/>
        </p:nvSpPr>
        <p:spPr>
          <a:xfrm>
            <a:off x="1085173" y="3094489"/>
            <a:ext cx="252000" cy="108000"/>
          </a:xfrm>
          <a:prstGeom prst="wave">
            <a:avLst/>
          </a:prstGeom>
          <a:solidFill>
            <a:schemeClr val="bg1"/>
          </a:solidFill>
          <a:ln>
            <a:solidFill>
              <a:schemeClr val="bg1">
                <a:lumMod val="65000"/>
              </a:schemeClr>
            </a:solidFill>
          </a:ln>
        </p:spPr>
        <p:txBody>
          <a:bodyPr wrap="square" rtlCol="0" anchor="ctr">
            <a:no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波線 35"/>
          <p:cNvSpPr/>
          <p:nvPr/>
        </p:nvSpPr>
        <p:spPr>
          <a:xfrm>
            <a:off x="1079640" y="5157192"/>
            <a:ext cx="252000" cy="108000"/>
          </a:xfrm>
          <a:prstGeom prst="wave">
            <a:avLst/>
          </a:prstGeom>
          <a:solidFill>
            <a:schemeClr val="bg1"/>
          </a:solidFill>
          <a:ln>
            <a:solidFill>
              <a:schemeClr val="bg1">
                <a:lumMod val="65000"/>
              </a:schemeClr>
            </a:solidFill>
          </a:ln>
        </p:spPr>
        <p:txBody>
          <a:bodyPr wrap="square" rtlCol="0" anchor="ctr">
            <a:no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波線 37"/>
          <p:cNvSpPr/>
          <p:nvPr/>
        </p:nvSpPr>
        <p:spPr>
          <a:xfrm>
            <a:off x="1065785" y="1080342"/>
            <a:ext cx="252000" cy="108000"/>
          </a:xfrm>
          <a:prstGeom prst="wave">
            <a:avLst/>
          </a:prstGeom>
          <a:solidFill>
            <a:schemeClr val="bg1"/>
          </a:solidFill>
          <a:ln>
            <a:solidFill>
              <a:schemeClr val="bg1">
                <a:lumMod val="65000"/>
              </a:schemeClr>
            </a:solidFill>
          </a:ln>
        </p:spPr>
        <p:txBody>
          <a:bodyPr wrap="square" rtlCol="0" anchor="ctr">
            <a:noAutofit/>
          </a:bodyPr>
          <a:lstStyle/>
          <a:p>
            <a:pPr algn="ct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044148" y="776938"/>
            <a:ext cx="338554" cy="215444"/>
          </a:xfrm>
          <a:prstGeom prst="rect">
            <a:avLst/>
          </a:prstGeom>
          <a:noFill/>
        </p:spPr>
        <p:txBody>
          <a:bodyPr wrap="none" rtlCol="0">
            <a:spAutoFit/>
          </a:bodyPr>
          <a:lstStyle/>
          <a:p>
            <a:r>
              <a:rPr kumimoji="1" lang="en-US" altLang="ja-JP" sz="800" dirty="0" smtClean="0"/>
              <a:t>431</a:t>
            </a:r>
            <a:endParaRPr kumimoji="1" lang="ja-JP" altLang="en-US" sz="800" dirty="0"/>
          </a:p>
        </p:txBody>
      </p:sp>
      <p:sp>
        <p:nvSpPr>
          <p:cNvPr id="40" name="テキスト ボックス 39"/>
          <p:cNvSpPr txBox="1"/>
          <p:nvPr/>
        </p:nvSpPr>
        <p:spPr>
          <a:xfrm>
            <a:off x="1065785" y="2747909"/>
            <a:ext cx="287258" cy="215444"/>
          </a:xfrm>
          <a:prstGeom prst="rect">
            <a:avLst/>
          </a:prstGeom>
          <a:noFill/>
        </p:spPr>
        <p:txBody>
          <a:bodyPr wrap="none" rtlCol="0">
            <a:spAutoFit/>
          </a:bodyPr>
          <a:lstStyle/>
          <a:p>
            <a:r>
              <a:rPr kumimoji="1" lang="en-US" altLang="ja-JP" sz="800" dirty="0" smtClean="0"/>
              <a:t>58</a:t>
            </a:r>
            <a:endParaRPr kumimoji="1" lang="ja-JP" altLang="en-US" sz="800" dirty="0"/>
          </a:p>
        </p:txBody>
      </p:sp>
      <p:sp>
        <p:nvSpPr>
          <p:cNvPr id="41" name="テキスト ボックス 40"/>
          <p:cNvSpPr txBox="1"/>
          <p:nvPr/>
        </p:nvSpPr>
        <p:spPr>
          <a:xfrm>
            <a:off x="1058003" y="4827029"/>
            <a:ext cx="338554" cy="215444"/>
          </a:xfrm>
          <a:prstGeom prst="rect">
            <a:avLst/>
          </a:prstGeom>
          <a:noFill/>
        </p:spPr>
        <p:txBody>
          <a:bodyPr wrap="none" rtlCol="0">
            <a:spAutoFit/>
          </a:bodyPr>
          <a:lstStyle/>
          <a:p>
            <a:r>
              <a:rPr kumimoji="1" lang="en-US" altLang="ja-JP" sz="800" dirty="0" smtClean="0"/>
              <a:t>371</a:t>
            </a:r>
            <a:endParaRPr kumimoji="1" lang="ja-JP" altLang="en-US" sz="800" dirty="0"/>
          </a:p>
        </p:txBody>
      </p:sp>
      <p:sp>
        <p:nvSpPr>
          <p:cNvPr id="42" name="正方形/長方形 41"/>
          <p:cNvSpPr/>
          <p:nvPr/>
        </p:nvSpPr>
        <p:spPr>
          <a:xfrm>
            <a:off x="121358" y="163567"/>
            <a:ext cx="1728000" cy="387835"/>
          </a:xfrm>
          <a:prstGeom prst="rect">
            <a:avLst/>
          </a:prstGeom>
          <a:solidFill>
            <a:schemeClr val="accent2">
              <a:lumMod val="20000"/>
              <a:lumOff val="80000"/>
            </a:schemeClr>
          </a:solidFill>
          <a:ln>
            <a:solidFill>
              <a:schemeClr val="accent1"/>
            </a:solidFill>
          </a:ln>
        </p:spPr>
        <p:txBody>
          <a:bodyPr wrap="none" rtlCol="0" anchor="ctr">
            <a:noAutofit/>
          </a:bodyPr>
          <a:lstStyle/>
          <a:p>
            <a:pPr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プロ人材不足問題</a:t>
            </a:r>
            <a:endParaRPr kumimoji="1"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90014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5260" y="6485190"/>
            <a:ext cx="2133600" cy="182562"/>
          </a:xfrm>
        </p:spPr>
        <p:txBody>
          <a:bodyPr/>
          <a:lstStyle/>
          <a:p>
            <a:fld id="{86693F72-17B0-4DA8-B0BC-535585BE8373}" type="slidenum">
              <a:rPr kumimoji="1" lang="ja-JP" altLang="en-US" smtClean="0"/>
              <a:t>9</a:t>
            </a:fld>
            <a:endParaRPr kumimoji="1" lang="ja-JP" altLang="en-US"/>
          </a:p>
        </p:txBody>
      </p:sp>
      <p:sp>
        <p:nvSpPr>
          <p:cNvPr id="5" name="正方形/長方形 4"/>
          <p:cNvSpPr/>
          <p:nvPr/>
        </p:nvSpPr>
        <p:spPr>
          <a:xfrm>
            <a:off x="611560" y="106228"/>
            <a:ext cx="8131299" cy="461665"/>
          </a:xfrm>
          <a:prstGeom prst="rect">
            <a:avLst/>
          </a:prstGeom>
        </p:spPr>
        <p:txBody>
          <a:bodyPr wrap="square">
            <a:spAutoFit/>
          </a:bodyPr>
          <a:lstStyle/>
          <a:p>
            <a:pPr algn="ctr"/>
            <a:r>
              <a:rPr lang="ja-JP" altLang="en-US" sz="2400" b="1" dirty="0" smtClean="0">
                <a:latin typeface="Meiryo UI" panose="020B0604030504040204" pitchFamily="50" charset="-128"/>
                <a:ea typeface="Meiryo UI" panose="020B0604030504040204" pitchFamily="50" charset="-128"/>
              </a:rPr>
              <a:t>大阪府と大阪市が、府下市町村</a:t>
            </a:r>
            <a:r>
              <a:rPr lang="ja-JP" altLang="en-US" sz="2400" b="1" dirty="0">
                <a:latin typeface="Meiryo UI" panose="020B0604030504040204" pitchFamily="50" charset="-128"/>
                <a:ea typeface="Meiryo UI" panose="020B0604030504040204" pitchFamily="50" charset="-128"/>
              </a:rPr>
              <a:t>の機能強化</a:t>
            </a:r>
            <a:r>
              <a:rPr lang="ja-JP" altLang="en-US" sz="2400" b="1" dirty="0" smtClean="0">
                <a:latin typeface="Meiryo UI" panose="020B0604030504040204" pitchFamily="50" charset="-128"/>
                <a:ea typeface="Meiryo UI" panose="020B0604030504040204" pitchFamily="50" charset="-128"/>
              </a:rPr>
              <a:t>を支援する仕組み</a:t>
            </a:r>
            <a:endParaRPr lang="ja-JP" altLang="en-US" sz="2400" b="1"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1277004" y="1026630"/>
            <a:ext cx="74520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7" name="表 6"/>
          <p:cNvGraphicFramePr>
            <a:graphicFrameLocks noGrp="1"/>
          </p:cNvGraphicFramePr>
          <p:nvPr>
            <p:extLst>
              <p:ext uri="{D42A27DB-BD31-4B8C-83A1-F6EECF244321}">
                <p14:modId xmlns:p14="http://schemas.microsoft.com/office/powerpoint/2010/main" val="2914226554"/>
              </p:ext>
            </p:extLst>
          </p:nvPr>
        </p:nvGraphicFramePr>
        <p:xfrm>
          <a:off x="223809" y="1110851"/>
          <a:ext cx="8640960" cy="5410200"/>
        </p:xfrm>
        <a:graphic>
          <a:graphicData uri="http://schemas.openxmlformats.org/drawingml/2006/table">
            <a:tbl>
              <a:tblPr firstRow="1" bandRow="1">
                <a:tableStyleId>{5940675A-B579-460E-94D1-54222C63F5DA}</a:tableStyleId>
              </a:tblPr>
              <a:tblGrid>
                <a:gridCol w="983307">
                  <a:extLst>
                    <a:ext uri="{9D8B030D-6E8A-4147-A177-3AD203B41FA5}">
                      <a16:colId xmlns:a16="http://schemas.microsoft.com/office/drawing/2014/main" val="1813944160"/>
                    </a:ext>
                  </a:extLst>
                </a:gridCol>
                <a:gridCol w="1959339">
                  <a:extLst>
                    <a:ext uri="{9D8B030D-6E8A-4147-A177-3AD203B41FA5}">
                      <a16:colId xmlns:a16="http://schemas.microsoft.com/office/drawing/2014/main" val="3907442544"/>
                    </a:ext>
                  </a:extLst>
                </a:gridCol>
                <a:gridCol w="1959339">
                  <a:extLst>
                    <a:ext uri="{9D8B030D-6E8A-4147-A177-3AD203B41FA5}">
                      <a16:colId xmlns:a16="http://schemas.microsoft.com/office/drawing/2014/main" val="48698548"/>
                    </a:ext>
                  </a:extLst>
                </a:gridCol>
                <a:gridCol w="1959339">
                  <a:extLst>
                    <a:ext uri="{9D8B030D-6E8A-4147-A177-3AD203B41FA5}">
                      <a16:colId xmlns:a16="http://schemas.microsoft.com/office/drawing/2014/main" val="2795981878"/>
                    </a:ext>
                  </a:extLst>
                </a:gridCol>
                <a:gridCol w="1779636">
                  <a:extLst>
                    <a:ext uri="{9D8B030D-6E8A-4147-A177-3AD203B41FA5}">
                      <a16:colId xmlns:a16="http://schemas.microsoft.com/office/drawing/2014/main" val="3956010711"/>
                    </a:ext>
                  </a:extLst>
                </a:gridCol>
              </a:tblGrid>
              <a:tr h="276504">
                <a:tc rowSpan="2">
                  <a:txBody>
                    <a:bodyPr/>
                    <a:lstStyle/>
                    <a:p>
                      <a:endParaRPr kumimoji="1" lang="ja-JP" altLang="en-US" dirty="0">
                        <a:solidFill>
                          <a:schemeClr val="tx1"/>
                        </a:solidFill>
                        <a:latin typeface="Meiryo UI" panose="020B0604030504040204" pitchFamily="50" charset="-128"/>
                        <a:ea typeface="Meiryo UI" panose="020B0604030504040204" pitchFamily="50" charset="-128"/>
                      </a:endParaRPr>
                    </a:p>
                  </a:txBody>
                  <a:tcPr>
                    <a:lnL w="12700" cmpd="sng">
                      <a:noFill/>
                    </a:lnL>
                    <a:lnT w="12700" cmpd="sng">
                      <a:noFill/>
                    </a:lnT>
                  </a:tcPr>
                </a:tc>
                <a:tc>
                  <a:txBody>
                    <a:bodyPr/>
                    <a:lstStyle/>
                    <a:p>
                      <a:pPr algn="ctr"/>
                      <a:r>
                        <a:rPr kumimoji="1" lang="en-US" altLang="ja-JP" sz="1600" b="1" dirty="0">
                          <a:solidFill>
                            <a:schemeClr val="tx1"/>
                          </a:solidFill>
                          <a:latin typeface="Meiryo UI" panose="020B0604030504040204" pitchFamily="50" charset="-128"/>
                          <a:ea typeface="Meiryo UI" panose="020B0604030504040204" pitchFamily="50" charset="-128"/>
                        </a:rPr>
                        <a:t>A</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solidFill>
                      <a:schemeClr val="accent1">
                        <a:lumMod val="60000"/>
                        <a:lumOff val="40000"/>
                      </a:schemeClr>
                    </a:solidFill>
                  </a:tcPr>
                </a:tc>
                <a:tc>
                  <a:txBody>
                    <a:bodyPr/>
                    <a:lstStyle/>
                    <a:p>
                      <a:pPr algn="ctr"/>
                      <a:r>
                        <a:rPr kumimoji="1" lang="en-US" altLang="ja-JP" sz="1600" b="1" dirty="0">
                          <a:solidFill>
                            <a:schemeClr val="tx1"/>
                          </a:solidFill>
                          <a:latin typeface="Meiryo UI" panose="020B0604030504040204" pitchFamily="50" charset="-128"/>
                          <a:ea typeface="Meiryo UI" panose="020B0604030504040204" pitchFamily="50" charset="-128"/>
                        </a:rPr>
                        <a:t>B</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solidFill>
                      <a:schemeClr val="accent1">
                        <a:lumMod val="60000"/>
                        <a:lumOff val="40000"/>
                      </a:schemeClr>
                    </a:solidFill>
                  </a:tcPr>
                </a:tc>
                <a:tc>
                  <a:txBody>
                    <a:bodyPr/>
                    <a:lstStyle/>
                    <a:p>
                      <a:pPr algn="ctr"/>
                      <a:r>
                        <a:rPr kumimoji="1" lang="en-US" altLang="ja-JP" sz="1600" b="1" dirty="0">
                          <a:solidFill>
                            <a:schemeClr val="tx1"/>
                          </a:solidFill>
                          <a:latin typeface="Meiryo UI" panose="020B0604030504040204" pitchFamily="50" charset="-128"/>
                          <a:ea typeface="Meiryo UI" panose="020B0604030504040204" pitchFamily="50" charset="-128"/>
                        </a:rPr>
                        <a:t>C</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solidFill>
                      <a:schemeClr val="accent1">
                        <a:lumMod val="60000"/>
                        <a:lumOff val="40000"/>
                      </a:schemeClr>
                    </a:solidFill>
                  </a:tcPr>
                </a:tc>
                <a:tc>
                  <a:txBody>
                    <a:bodyPr/>
                    <a:lstStyle/>
                    <a:p>
                      <a:pPr algn="ctr"/>
                      <a:r>
                        <a:rPr kumimoji="1" lang="en-US" altLang="ja-JP" sz="1600" b="1" dirty="0">
                          <a:solidFill>
                            <a:schemeClr val="tx1"/>
                          </a:solidFill>
                          <a:latin typeface="Meiryo UI" panose="020B0604030504040204" pitchFamily="50" charset="-128"/>
                          <a:ea typeface="Meiryo UI" panose="020B0604030504040204" pitchFamily="50" charset="-128"/>
                        </a:rPr>
                        <a:t>D</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solidFill>
                      <a:schemeClr val="accent1">
                        <a:lumMod val="60000"/>
                        <a:lumOff val="40000"/>
                      </a:schemeClr>
                    </a:solidFill>
                  </a:tcPr>
                </a:tc>
                <a:extLst>
                  <a:ext uri="{0D108BD9-81ED-4DB2-BD59-A6C34878D82A}">
                    <a16:rowId xmlns:a16="http://schemas.microsoft.com/office/drawing/2014/main" val="493753754"/>
                  </a:ext>
                </a:extLst>
              </a:tr>
              <a:tr h="730833">
                <a:tc v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地域ブロックで協力</a:t>
                      </a:r>
                      <a:r>
                        <a:rPr kumimoji="1" lang="en-US" altLang="ja-JP" sz="1600" dirty="0">
                          <a:solidFill>
                            <a:schemeClr val="tx1"/>
                          </a:solidFill>
                          <a:latin typeface="Meiryo UI" panose="020B0604030504040204" pitchFamily="50" charset="-128"/>
                          <a:ea typeface="Meiryo UI" panose="020B0604030504040204" pitchFamily="50" charset="-128"/>
                        </a:rPr>
                        <a:t>and</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smtClean="0">
                          <a:solidFill>
                            <a:schemeClr val="tx1"/>
                          </a:solidFill>
                          <a:latin typeface="Meiryo UI" panose="020B0604030504040204" pitchFamily="50" charset="-128"/>
                          <a:ea typeface="Meiryo UI" panose="020B0604030504040204" pitchFamily="50" charset="-128"/>
                        </a:rPr>
                        <a:t>or </a:t>
                      </a:r>
                      <a:r>
                        <a:rPr kumimoji="1" lang="ja-JP" altLang="en-US" sz="1600" dirty="0" smtClean="0">
                          <a:solidFill>
                            <a:schemeClr val="tx1"/>
                          </a:solidFill>
                          <a:latin typeface="Meiryo UI" panose="020B0604030504040204" pitchFamily="50" charset="-128"/>
                          <a:ea typeface="Meiryo UI" panose="020B0604030504040204" pitchFamily="50" charset="-128"/>
                        </a:rPr>
                        <a:t>中核</a:t>
                      </a:r>
                      <a:r>
                        <a:rPr kumimoji="1" lang="ja-JP" altLang="en-US" sz="1600" dirty="0">
                          <a:solidFill>
                            <a:schemeClr val="tx1"/>
                          </a:solidFill>
                          <a:latin typeface="Meiryo UI" panose="020B0604030504040204" pitchFamily="50" charset="-128"/>
                          <a:ea typeface="Meiryo UI" panose="020B0604030504040204" pitchFamily="50" charset="-128"/>
                        </a:rPr>
                        <a:t>市が周辺を支援</a:t>
                      </a:r>
                    </a:p>
                  </a:txBody>
                  <a:tcPr>
                    <a:solidFill>
                      <a:schemeClr val="accent1">
                        <a:lumMod val="20000"/>
                        <a:lumOff val="8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大阪府市が合同</a:t>
                      </a:r>
                      <a:r>
                        <a:rPr kumimoji="1" lang="ja-JP" altLang="en-US" sz="1600" dirty="0" smtClean="0">
                          <a:solidFill>
                            <a:schemeClr val="tx1"/>
                          </a:solidFill>
                          <a:latin typeface="Meiryo UI" panose="020B0604030504040204" pitchFamily="50" charset="-128"/>
                          <a:ea typeface="Meiryo UI" panose="020B0604030504040204" pitchFamily="50" charset="-128"/>
                        </a:rPr>
                        <a:t>で </a:t>
                      </a:r>
                      <a:r>
                        <a:rPr kumimoji="1" lang="en-US" altLang="ja-JP" sz="1600" dirty="0" smtClean="0">
                          <a:solidFill>
                            <a:schemeClr val="tx1"/>
                          </a:solidFill>
                          <a:latin typeface="Meiryo UI" panose="020B0604030504040204" pitchFamily="50" charset="-128"/>
                          <a:ea typeface="Meiryo UI" panose="020B0604030504040204" pitchFamily="50" charset="-128"/>
                        </a:rPr>
                        <a:t>or </a:t>
                      </a:r>
                      <a:r>
                        <a:rPr kumimoji="1" lang="ja-JP" altLang="en-US" sz="1600" dirty="0" smtClean="0">
                          <a:solidFill>
                            <a:schemeClr val="tx1"/>
                          </a:solidFill>
                          <a:latin typeface="Meiryo UI" panose="020B0604030504040204" pitchFamily="50" charset="-128"/>
                          <a:ea typeface="Meiryo UI" panose="020B0604030504040204" pitchFamily="50" charset="-128"/>
                        </a:rPr>
                        <a:t>それぞれ</a:t>
                      </a:r>
                      <a:r>
                        <a:rPr kumimoji="1" lang="ja-JP" altLang="en-US" sz="1600" dirty="0">
                          <a:solidFill>
                            <a:schemeClr val="tx1"/>
                          </a:solidFill>
                          <a:latin typeface="Meiryo UI" panose="020B0604030504040204" pitchFamily="50" charset="-128"/>
                          <a:ea typeface="Meiryo UI" panose="020B0604030504040204" pitchFamily="50" charset="-128"/>
                        </a:rPr>
                        <a:t>が支援</a:t>
                      </a:r>
                    </a:p>
                  </a:txBody>
                  <a:tcPr>
                    <a:solidFill>
                      <a:schemeClr val="accent1">
                        <a:lumMod val="20000"/>
                        <a:lumOff val="8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大阪市が周辺を／</a:t>
                      </a:r>
                      <a:r>
                        <a:rPr kumimoji="1" lang="en-US" altLang="ja-JP" sz="1600" dirty="0">
                          <a:solidFill>
                            <a:schemeClr val="tx1"/>
                          </a:solidFill>
                          <a:latin typeface="Meiryo UI" panose="020B0604030504040204" pitchFamily="50" charset="-128"/>
                          <a:ea typeface="Meiryo UI" panose="020B0604030504040204" pitchFamily="50" charset="-128"/>
                        </a:rPr>
                        <a:t>or</a:t>
                      </a:r>
                      <a:r>
                        <a:rPr kumimoji="1" lang="ja-JP" altLang="en-US" sz="1600" dirty="0">
                          <a:solidFill>
                            <a:schemeClr val="tx1"/>
                          </a:solidFill>
                          <a:latin typeface="Meiryo UI" panose="020B0604030504040204" pitchFamily="50" charset="-128"/>
                          <a:ea typeface="Meiryo UI" panose="020B0604030504040204" pitchFamily="50" charset="-128"/>
                        </a:rPr>
                        <a:t>要請ベースで支援</a:t>
                      </a:r>
                    </a:p>
                  </a:txBody>
                  <a:tcPr>
                    <a:solidFill>
                      <a:schemeClr val="accent1">
                        <a:lumMod val="20000"/>
                        <a:lumOff val="80000"/>
                      </a:schemeClr>
                    </a:solidFill>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rPr>
                        <a:t>外部化 </a:t>
                      </a:r>
                      <a:r>
                        <a:rPr kumimoji="1" lang="en-US" altLang="ja-JP" sz="1600" dirty="0" smtClean="0">
                          <a:solidFill>
                            <a:schemeClr val="tx1"/>
                          </a:solidFill>
                          <a:latin typeface="Meiryo UI" panose="020B0604030504040204" pitchFamily="50" charset="-128"/>
                          <a:ea typeface="Meiryo UI" panose="020B0604030504040204" pitchFamily="50" charset="-128"/>
                        </a:rPr>
                        <a:t>and</a:t>
                      </a:r>
                      <a:r>
                        <a:rPr kumimoji="1" lang="ja-JP" altLang="en-US" sz="1600" dirty="0" smtClean="0">
                          <a:solidFill>
                            <a:schemeClr val="tx1"/>
                          </a:solidFill>
                          <a:latin typeface="Meiryo UI" panose="020B0604030504040204" pitchFamily="50" charset="-128"/>
                          <a:ea typeface="Meiryo UI" panose="020B0604030504040204" pitchFamily="50" charset="-128"/>
                        </a:rPr>
                        <a:t>／</a:t>
                      </a:r>
                      <a:r>
                        <a:rPr kumimoji="1" lang="en-US" altLang="ja-JP" sz="1600" dirty="0" smtClean="0">
                          <a:solidFill>
                            <a:schemeClr val="tx1"/>
                          </a:solidFill>
                          <a:latin typeface="Meiryo UI" panose="020B0604030504040204" pitchFamily="50" charset="-128"/>
                          <a:ea typeface="Meiryo UI" panose="020B0604030504040204" pitchFamily="50" charset="-128"/>
                        </a:rPr>
                        <a:t>or</a:t>
                      </a:r>
                    </a:p>
                    <a:p>
                      <a:pPr algn="ctr"/>
                      <a:r>
                        <a:rPr kumimoji="1" lang="ja-JP" altLang="en-US" sz="1600" dirty="0" smtClean="0">
                          <a:solidFill>
                            <a:schemeClr val="tx1"/>
                          </a:solidFill>
                          <a:latin typeface="Meiryo UI" panose="020B0604030504040204" pitchFamily="50" charset="-128"/>
                          <a:ea typeface="Meiryo UI" panose="020B0604030504040204" pitchFamily="50" charset="-128"/>
                        </a:rPr>
                        <a:t>共同事業化</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2712823819"/>
                  </a:ext>
                </a:extLst>
              </a:tr>
              <a:tr h="1048060">
                <a:tc>
                  <a:txBody>
                    <a:bodyPr/>
                    <a:lstStyle/>
                    <a:p>
                      <a:r>
                        <a:rPr kumimoji="1" lang="ja-JP" altLang="en-US" dirty="0">
                          <a:solidFill>
                            <a:schemeClr val="tx1"/>
                          </a:solidFill>
                          <a:latin typeface="Meiryo UI" panose="020B0604030504040204" pitchFamily="50" charset="-128"/>
                          <a:ea typeface="Meiryo UI" panose="020B0604030504040204" pitchFamily="50" charset="-128"/>
                        </a:rPr>
                        <a:t>水道</a:t>
                      </a:r>
                    </a:p>
                  </a:txBody>
                  <a:tcPr/>
                </a:tc>
                <a:tc>
                  <a:txBody>
                    <a:bodyPr/>
                    <a:lstStyle/>
                    <a:p>
                      <a:pPr marL="342900" indent="-34290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淀川水系庭窪浄水場最適化</a:t>
                      </a:r>
                      <a:r>
                        <a:rPr kumimoji="1" lang="ja-JP" altLang="en-US" sz="1100" dirty="0">
                          <a:solidFill>
                            <a:schemeClr val="tx1"/>
                          </a:solidFill>
                          <a:latin typeface="Meiryo UI" panose="020B0604030504040204" pitchFamily="50" charset="-128"/>
                          <a:ea typeface="Meiryo UI" panose="020B0604030504040204" pitchFamily="50" charset="-128"/>
                        </a:rPr>
                        <a:t>（企業団・大阪市・守口市</a:t>
                      </a:r>
                      <a:r>
                        <a:rPr kumimoji="1" lang="ja-JP" altLang="en-US" sz="1100" dirty="0" smtClean="0">
                          <a:solidFill>
                            <a:schemeClr val="tx1"/>
                          </a:solidFill>
                          <a:latin typeface="Meiryo UI" panose="020B0604030504040204" pitchFamily="50" charset="-128"/>
                          <a:ea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100" dirty="0" smtClean="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rPr>
                        <a:t>【2019</a:t>
                      </a:r>
                      <a:r>
                        <a:rPr kumimoji="1" lang="ja-JP" altLang="en-US" sz="1200" dirty="0" smtClean="0">
                          <a:solidFill>
                            <a:schemeClr val="tx1"/>
                          </a:solidFill>
                          <a:latin typeface="Meiryo UI" panose="020B0604030504040204" pitchFamily="50" charset="-128"/>
                          <a:ea typeface="Meiryo UI" panose="020B0604030504040204" pitchFamily="50" charset="-128"/>
                        </a:rPr>
                        <a:t>年</a:t>
                      </a:r>
                      <a:r>
                        <a:rPr kumimoji="1" lang="en-US" altLang="ja-JP" sz="1200" dirty="0" smtClean="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endParaRPr kumimoji="1" lang="en-US" altLang="ja-JP" sz="800" dirty="0">
                        <a:solidFill>
                          <a:schemeClr val="tx1"/>
                        </a:solidFill>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kumimoji="1" lang="ja-JP" altLang="en-US" sz="1300" dirty="0">
                          <a:solidFill>
                            <a:schemeClr val="tx1"/>
                          </a:solidFill>
                          <a:latin typeface="Meiryo UI" panose="020B0604030504040204" pitchFamily="50" charset="-128"/>
                          <a:ea typeface="Meiryo UI" panose="020B0604030504040204" pitchFamily="50" charset="-128"/>
                        </a:rPr>
                        <a:t>大阪広域水道企業団４ブロック会議</a:t>
                      </a:r>
                      <a:endParaRPr kumimoji="1" lang="en-US" altLang="ja-JP" sz="1300" dirty="0">
                        <a:solidFill>
                          <a:schemeClr val="tx1"/>
                        </a:solidFill>
                        <a:latin typeface="Meiryo UI" panose="020B0604030504040204" pitchFamily="50" charset="-128"/>
                        <a:ea typeface="Meiryo UI" panose="020B0604030504040204" pitchFamily="50" charset="-128"/>
                      </a:endParaRPr>
                    </a:p>
                  </a:txBody>
                  <a:tcPr/>
                </a:tc>
                <a:tc>
                  <a:txBody>
                    <a:bodyPr/>
                    <a:lstStyle/>
                    <a:p>
                      <a:pPr marL="285750" indent="-285750">
                        <a:buFont typeface="Arial" panose="020B0604020202020204" pitchFamily="34" charset="0"/>
                        <a:buChar char="•"/>
                      </a:pP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府域一水道に向けたあり方協議会</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【2018</a:t>
                      </a:r>
                      <a:r>
                        <a:rPr kumimoji="1" lang="ja-JP" altLang="en-US" sz="1200" dirty="0" smtClean="0">
                          <a:solidFill>
                            <a:schemeClr val="tx1"/>
                          </a:solidFill>
                          <a:latin typeface="Meiryo UI" panose="020B0604030504040204" pitchFamily="50" charset="-128"/>
                          <a:ea typeface="Meiryo UI" panose="020B0604030504040204" pitchFamily="50" charset="-128"/>
                        </a:rPr>
                        <a:t>年</a:t>
                      </a:r>
                      <a:r>
                        <a:rPr kumimoji="1" lang="en-US" altLang="ja-JP" sz="12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smtClean="0">
                          <a:solidFill>
                            <a:schemeClr val="tx1"/>
                          </a:solidFill>
                          <a:latin typeface="Meiryo UI" panose="020B0604030504040204" pitchFamily="50" charset="-128"/>
                          <a:ea typeface="Meiryo UI" panose="020B0604030504040204" pitchFamily="50" charset="-128"/>
                        </a:rPr>
                        <a:t>同専門</a:t>
                      </a:r>
                      <a:r>
                        <a:rPr kumimoji="1" lang="ja-JP" altLang="en-US" sz="1400" dirty="0">
                          <a:solidFill>
                            <a:schemeClr val="tx1"/>
                          </a:solidFill>
                          <a:latin typeface="Meiryo UI" panose="020B0604030504040204" pitchFamily="50" charset="-128"/>
                          <a:ea typeface="Meiryo UI" panose="020B0604030504040204" pitchFamily="50" charset="-128"/>
                        </a:rPr>
                        <a:t>部会</a:t>
                      </a:r>
                      <a:r>
                        <a:rPr kumimoji="1" lang="ja-JP" altLang="en-US" sz="1200" dirty="0">
                          <a:solidFill>
                            <a:schemeClr val="tx1"/>
                          </a:solidFill>
                          <a:latin typeface="Meiryo UI" panose="020B0604030504040204" pitchFamily="50" charset="-128"/>
                          <a:ea typeface="Meiryo UI" panose="020B0604030504040204" pitchFamily="50" charset="-128"/>
                        </a:rPr>
                        <a:t>（一元化・淀川水系浄水場最適</a:t>
                      </a:r>
                      <a:r>
                        <a:rPr kumimoji="1" lang="ja-JP" altLang="en-US" sz="1200" dirty="0" smtClean="0">
                          <a:solidFill>
                            <a:schemeClr val="tx1"/>
                          </a:solidFill>
                          <a:latin typeface="Meiryo UI" panose="020B0604030504040204" pitchFamily="50" charset="-128"/>
                          <a:ea typeface="Meiryo UI" panose="020B0604030504040204" pitchFamily="50" charset="-128"/>
                        </a:rPr>
                        <a:t>配置）</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大阪市水道局による技術支援、研修等</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（将来案：管路更新のコンセッションを複数市で共同発注することを支援）</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tc rowSpan="3">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3996957"/>
                  </a:ext>
                </a:extLst>
              </a:tr>
              <a:tr h="1048060">
                <a:tc>
                  <a:txBody>
                    <a:bodyPr/>
                    <a:lstStyle/>
                    <a:p>
                      <a:r>
                        <a:rPr kumimoji="1" lang="ja-JP" altLang="en-US" dirty="0">
                          <a:solidFill>
                            <a:schemeClr val="tx1"/>
                          </a:solidFill>
                          <a:latin typeface="Meiryo UI" panose="020B0604030504040204" pitchFamily="50" charset="-128"/>
                          <a:ea typeface="Meiryo UI" panose="020B0604030504040204" pitchFamily="50" charset="-128"/>
                        </a:rPr>
                        <a:t>下水道</a:t>
                      </a:r>
                    </a:p>
                  </a:txBody>
                  <a:tcPr/>
                </a:tc>
                <a:tc>
                  <a:txBody>
                    <a:bodyPr/>
                    <a:lstStyle/>
                    <a:p>
                      <a:pPr marL="285750" indent="-285750">
                        <a:buFont typeface="Arial" panose="020B0604020202020204" pitchFamily="34" charset="0"/>
                        <a:buChar char="•"/>
                      </a:pPr>
                      <a:r>
                        <a:rPr kumimoji="1" lang="ja-JP" altLang="en-US" sz="1400" dirty="0" smtClean="0">
                          <a:solidFill>
                            <a:schemeClr val="tx1"/>
                          </a:solidFill>
                          <a:latin typeface="Meiryo UI" panose="020B0604030504040204" pitchFamily="50" charset="-128"/>
                          <a:ea typeface="Meiryo UI" panose="020B0604030504040204" pitchFamily="50" charset="-128"/>
                        </a:rPr>
                        <a:t>７流域下</a:t>
                      </a:r>
                      <a:r>
                        <a:rPr kumimoji="1" lang="ja-JP" altLang="en-US" sz="1400" dirty="0">
                          <a:solidFill>
                            <a:schemeClr val="tx1"/>
                          </a:solidFill>
                          <a:latin typeface="Meiryo UI" panose="020B0604030504040204" pitchFamily="50" charset="-128"/>
                          <a:ea typeface="Meiryo UI" panose="020B0604030504040204" pitchFamily="50" charset="-128"/>
                        </a:rPr>
                        <a:t>水道の処理</a:t>
                      </a:r>
                      <a:r>
                        <a:rPr kumimoji="1" lang="ja-JP" altLang="en-US" sz="1400" dirty="0" smtClean="0">
                          <a:solidFill>
                            <a:schemeClr val="tx1"/>
                          </a:solidFill>
                          <a:latin typeface="Meiryo UI" panose="020B0604030504040204" pitchFamily="50" charset="-128"/>
                          <a:ea typeface="Meiryo UI" panose="020B0604030504040204" pitchFamily="50" charset="-128"/>
                        </a:rPr>
                        <a:t>・連携</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pPr marL="285750" indent="-2857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市町村一部事務組合の維持管理業務を府へ一元化　</a:t>
                      </a:r>
                      <a:r>
                        <a:rPr kumimoji="1" lang="en-US" altLang="ja-JP" sz="1200" dirty="0" smtClean="0">
                          <a:solidFill>
                            <a:schemeClr val="tx1"/>
                          </a:solidFill>
                          <a:latin typeface="Meiryo UI" panose="020B0604030504040204" pitchFamily="50" charset="-128"/>
                          <a:ea typeface="Meiryo UI" panose="020B0604030504040204" pitchFamily="50" charset="-128"/>
                        </a:rPr>
                        <a:t>【2008</a:t>
                      </a:r>
                      <a:r>
                        <a:rPr kumimoji="1" lang="ja-JP" altLang="en-US" sz="1200" dirty="0" smtClean="0">
                          <a:solidFill>
                            <a:schemeClr val="tx1"/>
                          </a:solidFill>
                          <a:latin typeface="Meiryo UI" panose="020B0604030504040204" pitchFamily="50" charset="-128"/>
                          <a:ea typeface="Meiryo UI" panose="020B0604030504040204" pitchFamily="50" charset="-128"/>
                        </a:rPr>
                        <a:t>年</a:t>
                      </a:r>
                      <a:r>
                        <a:rPr kumimoji="1" lang="en-US" altLang="ja-JP" sz="1200" dirty="0" smtClean="0">
                          <a:solidFill>
                            <a:schemeClr val="tx1"/>
                          </a:solidFill>
                          <a:latin typeface="Meiryo UI" panose="020B0604030504040204" pitchFamily="50" charset="-128"/>
                          <a:ea typeface="Meiryo UI" panose="020B0604030504040204" pitchFamily="50" charset="-128"/>
                        </a:rPr>
                        <a:t>】</a:t>
                      </a:r>
                      <a:endParaRPr kumimoji="1" lang="ja-JP" altLang="en-US" sz="12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下水道事業最適化検討チーム</a:t>
                      </a:r>
                      <a:r>
                        <a:rPr kumimoji="1" lang="en-US" altLang="ja-JP" sz="1400" dirty="0" smtClean="0">
                          <a:solidFill>
                            <a:schemeClr val="tx1"/>
                          </a:solidFill>
                          <a:latin typeface="Meiryo UI" panose="020B0604030504040204" pitchFamily="50" charset="-128"/>
                          <a:ea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rPr>
                        <a:t>【2019</a:t>
                      </a:r>
                      <a:r>
                        <a:rPr kumimoji="1" lang="ja-JP" altLang="en-US" sz="1200" dirty="0" smtClean="0">
                          <a:solidFill>
                            <a:schemeClr val="tx1"/>
                          </a:solidFill>
                          <a:latin typeface="Meiryo UI" panose="020B0604030504040204" pitchFamily="50" charset="-128"/>
                          <a:ea typeface="Meiryo UI" panose="020B0604030504040204" pitchFamily="50" charset="-128"/>
                        </a:rPr>
                        <a:t>年</a:t>
                      </a:r>
                      <a:r>
                        <a:rPr kumimoji="1" lang="en-US" altLang="ja-JP" sz="1200" dirty="0" smtClean="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クリアウォーター</a:t>
                      </a:r>
                      <a:r>
                        <a:rPr kumimoji="1" lang="en-US" altLang="ja-JP" sz="1400" dirty="0">
                          <a:solidFill>
                            <a:schemeClr val="tx1"/>
                          </a:solidFill>
                          <a:latin typeface="Meiryo UI" panose="020B0604030504040204" pitchFamily="50" charset="-128"/>
                          <a:ea typeface="Meiryo UI" panose="020B0604030504040204" pitchFamily="50" charset="-128"/>
                        </a:rPr>
                        <a:t>OSAKA</a:t>
                      </a:r>
                      <a:r>
                        <a:rPr kumimoji="1" lang="ja-JP" altLang="en-US" sz="1400" dirty="0">
                          <a:solidFill>
                            <a:schemeClr val="tx1"/>
                          </a:solidFill>
                          <a:latin typeface="Meiryo UI" panose="020B0604030504040204" pitchFamily="50" charset="-128"/>
                          <a:ea typeface="Meiryo UI" panose="020B0604030504040204" pitchFamily="50" charset="-128"/>
                        </a:rPr>
                        <a:t>による技術コンサル、運営支援等</a:t>
                      </a:r>
                    </a:p>
                  </a:txBody>
                  <a:tcPr/>
                </a:tc>
                <a:tc vMerge="1">
                  <a:txBody>
                    <a:bodyPr/>
                    <a:lstStyle/>
                    <a:p>
                      <a:endParaRPr kumimoji="1" lang="ja-JP" altLang="en-US" sz="14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72909349"/>
                  </a:ext>
                </a:extLst>
              </a:tr>
              <a:tr h="1048060">
                <a:tc>
                  <a:txBody>
                    <a:bodyPr/>
                    <a:lstStyle/>
                    <a:p>
                      <a:r>
                        <a:rPr kumimoji="1" lang="ja-JP" altLang="en-US" dirty="0">
                          <a:solidFill>
                            <a:schemeClr val="tx1"/>
                          </a:solidFill>
                          <a:latin typeface="Meiryo UI" panose="020B0604030504040204" pitchFamily="50" charset="-128"/>
                          <a:ea typeface="Meiryo UI" panose="020B0604030504040204" pitchFamily="50" charset="-128"/>
                        </a:rPr>
                        <a:t>消防</a:t>
                      </a:r>
                    </a:p>
                  </a:txBody>
                  <a:tcPr/>
                </a:tc>
                <a:tc>
                  <a:txBody>
                    <a:bodyPr/>
                    <a:lstStyle/>
                    <a:p>
                      <a:pPr marL="342900" indent="-342900">
                        <a:buFont typeface="Arial" panose="020B0604020202020204" pitchFamily="34" charset="0"/>
                        <a:buChar char="•"/>
                      </a:pPr>
                      <a:r>
                        <a:rPr kumimoji="1" lang="en-US" altLang="ja-JP" sz="1400" dirty="0">
                          <a:solidFill>
                            <a:schemeClr val="tx1"/>
                          </a:solidFill>
                          <a:latin typeface="Meiryo UI" panose="020B0604030504040204" pitchFamily="50" charset="-128"/>
                          <a:ea typeface="Meiryo UI" panose="020B0604030504040204" pitchFamily="50" charset="-128"/>
                        </a:rPr>
                        <a:t>8</a:t>
                      </a:r>
                      <a:r>
                        <a:rPr kumimoji="1" lang="ja-JP" altLang="en-US" sz="1400" dirty="0">
                          <a:solidFill>
                            <a:schemeClr val="tx1"/>
                          </a:solidFill>
                          <a:latin typeface="Meiryo UI" panose="020B0604030504040204" pitchFamily="50" charset="-128"/>
                          <a:ea typeface="Meiryo UI" panose="020B0604030504040204" pitchFamily="50" charset="-128"/>
                        </a:rPr>
                        <a:t>ブロックごとの連携　</a:t>
                      </a:r>
                      <a:r>
                        <a:rPr kumimoji="1" lang="ja-JP" altLang="en-US" sz="1200" dirty="0">
                          <a:solidFill>
                            <a:schemeClr val="tx1"/>
                          </a:solidFill>
                          <a:latin typeface="Meiryo UI" panose="020B0604030504040204" pitchFamily="50" charset="-128"/>
                          <a:ea typeface="Meiryo UI" panose="020B0604030504040204" pitchFamily="50" charset="-128"/>
                        </a:rPr>
                        <a:t>（泉州南ブロックの一組化、消防訓練等）</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endParaRPr kumimoji="1" lang="en-US" altLang="ja-JP" sz="1000" dirty="0">
                        <a:solidFill>
                          <a:schemeClr val="tx1"/>
                        </a:solidFill>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三つの指令センターの共同</a:t>
                      </a:r>
                      <a:r>
                        <a:rPr kumimoji="1" lang="ja-JP" altLang="en-US" sz="1400" dirty="0" smtClean="0">
                          <a:solidFill>
                            <a:schemeClr val="tx1"/>
                          </a:solidFill>
                          <a:latin typeface="Meiryo UI" panose="020B0604030504040204" pitchFamily="50" charset="-128"/>
                          <a:ea typeface="Meiryo UI" panose="020B0604030504040204" pitchFamily="50" charset="-128"/>
                        </a:rPr>
                        <a:t>運用</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【2015~16</a:t>
                      </a:r>
                      <a:r>
                        <a:rPr kumimoji="1" lang="ja-JP" altLang="en-US" sz="1200" dirty="0" smtClean="0">
                          <a:solidFill>
                            <a:schemeClr val="tx1"/>
                          </a:solidFill>
                          <a:latin typeface="Meiryo UI" panose="020B0604030504040204" pitchFamily="50" charset="-128"/>
                          <a:ea typeface="Meiryo UI" panose="020B0604030504040204" pitchFamily="50" charset="-128"/>
                        </a:rPr>
                        <a:t>年</a:t>
                      </a:r>
                      <a:r>
                        <a:rPr kumimoji="1" lang="en-US" altLang="ja-JP" sz="1200" dirty="0" smtClean="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marL="285750" indent="-285750">
                        <a:buFont typeface="Arial" panose="020B0604020202020204" pitchFamily="34" charset="0"/>
                        <a:buChar char="•"/>
                      </a:pPr>
                      <a:r>
                        <a:rPr kumimoji="1" lang="ja-JP" altLang="en-US" sz="1400" dirty="0" smtClean="0">
                          <a:solidFill>
                            <a:schemeClr val="tx1"/>
                          </a:solidFill>
                          <a:latin typeface="Meiryo UI" panose="020B0604030504040204" pitchFamily="50" charset="-128"/>
                          <a:ea typeface="Meiryo UI" panose="020B0604030504040204" pitchFamily="50" charset="-128"/>
                        </a:rPr>
                        <a:t>府市の消防学校の機能統合 </a:t>
                      </a:r>
                      <a:r>
                        <a:rPr kumimoji="1" lang="en-US" altLang="ja-JP" sz="1200" dirty="0" smtClean="0">
                          <a:solidFill>
                            <a:schemeClr val="tx1"/>
                          </a:solidFill>
                          <a:latin typeface="Meiryo UI" panose="020B0604030504040204" pitchFamily="50" charset="-128"/>
                          <a:ea typeface="Meiryo UI" panose="020B0604030504040204" pitchFamily="50" charset="-128"/>
                        </a:rPr>
                        <a:t>【2014</a:t>
                      </a:r>
                      <a:r>
                        <a:rPr kumimoji="1" lang="ja-JP" altLang="en-US" sz="1200" dirty="0" smtClean="0">
                          <a:solidFill>
                            <a:schemeClr val="tx1"/>
                          </a:solidFill>
                          <a:latin typeface="Meiryo UI" panose="020B0604030504040204" pitchFamily="50" charset="-128"/>
                          <a:ea typeface="Meiryo UI" panose="020B0604030504040204" pitchFamily="50" charset="-128"/>
                        </a:rPr>
                        <a:t>年</a:t>
                      </a:r>
                      <a:r>
                        <a:rPr kumimoji="1" lang="en-US" altLang="ja-JP" sz="1200" dirty="0" smtClean="0">
                          <a:solidFill>
                            <a:schemeClr val="tx1"/>
                          </a:solidFill>
                          <a:latin typeface="Meiryo UI" panose="020B0604030504040204" pitchFamily="50" charset="-128"/>
                          <a:ea typeface="Meiryo UI" panose="020B0604030504040204" pitchFamily="50" charset="-128"/>
                        </a:rPr>
                        <a:t>】</a:t>
                      </a:r>
                      <a:endParaRPr kumimoji="1" lang="ja-JP" altLang="en-US" sz="14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大阪府消防広域化推進審議会</a:t>
                      </a:r>
                      <a:r>
                        <a:rPr kumimoji="1" lang="en-US" altLang="ja-JP" sz="1400" dirty="0" smtClean="0">
                          <a:solidFill>
                            <a:schemeClr val="tx1"/>
                          </a:solidFill>
                          <a:latin typeface="Meiryo UI" panose="020B0604030504040204" pitchFamily="50" charset="-128"/>
                          <a:ea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rPr>
                        <a:t>【2018</a:t>
                      </a:r>
                      <a:r>
                        <a:rPr kumimoji="1" lang="ja-JP" altLang="en-US" sz="1200" dirty="0" smtClean="0">
                          <a:solidFill>
                            <a:schemeClr val="tx1"/>
                          </a:solidFill>
                          <a:latin typeface="Meiryo UI" panose="020B0604030504040204" pitchFamily="50" charset="-128"/>
                          <a:ea typeface="Meiryo UI" panose="020B0604030504040204" pitchFamily="50" charset="-128"/>
                        </a:rPr>
                        <a:t>年</a:t>
                      </a:r>
                      <a:r>
                        <a:rPr kumimoji="1" lang="en-US" altLang="ja-JP" sz="12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大阪市消防局・本部特別高度救助隊（ハイパーレースキュー）による大規模災害時の支援</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5993418"/>
                  </a:ext>
                </a:extLst>
              </a:tr>
            </a:tbl>
          </a:graphicData>
        </a:graphic>
      </p:graphicFrame>
      <p:sp>
        <p:nvSpPr>
          <p:cNvPr id="8" name="正方形/長方形 7"/>
          <p:cNvSpPr/>
          <p:nvPr/>
        </p:nvSpPr>
        <p:spPr>
          <a:xfrm>
            <a:off x="1041470" y="665977"/>
            <a:ext cx="7810042" cy="369332"/>
          </a:xfrm>
          <a:prstGeom prst="rect">
            <a:avLst/>
          </a:prstGeom>
        </p:spPr>
        <p:txBody>
          <a:bodyPr wrap="square">
            <a:spAutoFit/>
          </a:bodyPr>
          <a:lstStyle/>
          <a:p>
            <a:pPr algn="ctr"/>
            <a:r>
              <a:rPr lang="ja-JP" altLang="en-US" b="1" dirty="0" smtClean="0">
                <a:latin typeface="Meiryo UI" panose="020B0604030504040204" pitchFamily="50" charset="-128"/>
                <a:ea typeface="Meiryo UI" panose="020B0604030504040204" pitchFamily="50" charset="-128"/>
              </a:rPr>
              <a:t>「オール大阪」としての支援のパターン：これ</a:t>
            </a:r>
            <a:r>
              <a:rPr lang="ja-JP" altLang="en-US" b="1" dirty="0">
                <a:latin typeface="Meiryo UI" panose="020B0604030504040204" pitchFamily="50" charset="-128"/>
                <a:ea typeface="Meiryo UI" panose="020B0604030504040204" pitchFamily="50" charset="-128"/>
              </a:rPr>
              <a:t>まで</a:t>
            </a:r>
            <a:r>
              <a:rPr lang="ja-JP" altLang="en-US" b="1" dirty="0" smtClean="0">
                <a:latin typeface="Meiryo UI" panose="020B0604030504040204" pitchFamily="50" charset="-128"/>
                <a:ea typeface="Meiryo UI" panose="020B0604030504040204" pitchFamily="50" charset="-128"/>
              </a:rPr>
              <a:t>の当会議での提言をまとめてみると</a:t>
            </a:r>
            <a:endParaRPr lang="ja-JP" altLang="en-US"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7133120" y="3168266"/>
            <a:ext cx="1678363" cy="2246769"/>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例えば、研修等</a:t>
            </a:r>
            <a:r>
              <a:rPr kumimoji="1" lang="ja-JP" altLang="en-US" sz="1400" dirty="0" smtClean="0">
                <a:latin typeface="Meiryo UI" panose="020B0604030504040204" pitchFamily="50" charset="-128"/>
                <a:ea typeface="Meiryo UI" panose="020B0604030504040204" pitchFamily="50" charset="-128"/>
              </a:rPr>
              <a:t>を共同化、外注等も</a:t>
            </a:r>
            <a:endParaRPr kumimoji="1"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同一企業に</a:t>
            </a:r>
            <a:r>
              <a:rPr kumimoji="1" lang="ja-JP" altLang="en-US" sz="1400" dirty="0" smtClean="0">
                <a:latin typeface="Meiryo UI" panose="020B0604030504040204" pitchFamily="50" charset="-128"/>
                <a:ea typeface="Meiryo UI" panose="020B0604030504040204" pitchFamily="50" charset="-128"/>
              </a:rPr>
              <a:t>外注することを通じたスケールメリットを追求（クラウドサービス</a:t>
            </a:r>
            <a:r>
              <a:rPr kumimoji="1" lang="ja-JP" altLang="en-US" sz="1400" dirty="0">
                <a:latin typeface="Meiryo UI" panose="020B0604030504040204" pitchFamily="50" charset="-128"/>
                <a:ea typeface="Meiryo UI" panose="020B0604030504040204" pitchFamily="50" charset="-128"/>
              </a:rPr>
              <a:t>など</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今後、いろいろな形態が考えられる</a:t>
            </a:r>
            <a:endParaRPr kumimoji="1" lang="ja-JP" altLang="en-US" sz="1400" dirty="0">
              <a:latin typeface="Meiryo UI" panose="020B0604030504040204" pitchFamily="50" charset="-128"/>
              <a:ea typeface="Meiryo UI" panose="020B0604030504040204" pitchFamily="50" charset="-128"/>
            </a:endParaRPr>
          </a:p>
        </p:txBody>
      </p:sp>
      <p:sp>
        <p:nvSpPr>
          <p:cNvPr id="10" name="大かっこ 9"/>
          <p:cNvSpPr/>
          <p:nvPr/>
        </p:nvSpPr>
        <p:spPr>
          <a:xfrm>
            <a:off x="7133120" y="3085534"/>
            <a:ext cx="1678363" cy="2448000"/>
          </a:xfrm>
          <a:prstGeom prst="bracketPair">
            <a:avLst>
              <a:gd name="adj" fmla="val 6791"/>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 name="テキスト ボックス 1"/>
          <p:cNvSpPr txBox="1"/>
          <p:nvPr/>
        </p:nvSpPr>
        <p:spPr>
          <a:xfrm>
            <a:off x="326261" y="6567522"/>
            <a:ext cx="6314549" cy="253916"/>
          </a:xfrm>
          <a:prstGeom prst="rect">
            <a:avLst/>
          </a:prstGeom>
          <a:noFill/>
        </p:spPr>
        <p:txBody>
          <a:bodyPr wrap="none" rtlCol="0">
            <a:spAutoFit/>
          </a:bodyPr>
          <a:lstStyle/>
          <a:p>
            <a:r>
              <a:rPr lang="en-US" altLang="ja-JP" sz="1050" dirty="0" smtClean="0"/>
              <a:t>* </a:t>
            </a:r>
            <a:r>
              <a:rPr lang="ja-JP" altLang="en-US" sz="1050" dirty="0" smtClean="0"/>
              <a:t>三つの共同運用</a:t>
            </a:r>
            <a:r>
              <a:rPr lang="ja-JP" altLang="en-US" sz="1050" dirty="0"/>
              <a:t>指令</a:t>
            </a:r>
            <a:r>
              <a:rPr lang="ja-JP" altLang="en-US" sz="1050" dirty="0" smtClean="0"/>
              <a:t>センター</a:t>
            </a:r>
            <a:r>
              <a:rPr lang="ja-JP" altLang="en-US" sz="1050" dirty="0"/>
              <a:t>：①豊中市・池田市・能勢町、②枚方寝屋川組合・</a:t>
            </a:r>
            <a:r>
              <a:rPr lang="ja-JP" altLang="en-US" sz="1050" dirty="0" smtClean="0"/>
              <a:t>交野市、③吹田市、摂津市</a:t>
            </a:r>
            <a:endParaRPr kumimoji="1" lang="ja-JP" altLang="en-US" sz="1050" dirty="0"/>
          </a:p>
        </p:txBody>
      </p:sp>
    </p:spTree>
    <p:extLst>
      <p:ext uri="{BB962C8B-B14F-4D97-AF65-F5344CB8AC3E}">
        <p14:creationId xmlns:p14="http://schemas.microsoft.com/office/powerpoint/2010/main" val="105373487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bg1">
              <a:lumMod val="65000"/>
            </a:schemeClr>
          </a:solidFill>
        </a:ln>
      </a:spPr>
      <a:bodyPr wrap="square">
        <a:spAutoFit/>
      </a:bodyPr>
      <a:lstStyle>
        <a:defPPr>
          <a:defRPr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TotalTime>
  <Words>1464</Words>
  <PresentationFormat>画面に合わせる (4:3)</PresentationFormat>
  <Paragraphs>328</Paragraphs>
  <Slides>9</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vt:i4>
      </vt:variant>
    </vt:vector>
  </HeadingPairs>
  <TitlesOfParts>
    <vt:vector size="17" baseType="lpstr">
      <vt:lpstr>Meiryo UI</vt:lpstr>
      <vt:lpstr>ＭＳ Ｐゴシック</vt:lpstr>
      <vt:lpstr>ＭＳ ゴシック</vt:lpstr>
      <vt:lpstr>新細明體</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modified xsi:type="dcterms:W3CDTF">2020-01-27T02:10:18Z</dcterms:modified>
</cp:coreProperties>
</file>