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02" r:id="rId3"/>
    <p:sldId id="341" r:id="rId4"/>
    <p:sldId id="334" r:id="rId5"/>
    <p:sldId id="351" r:id="rId6"/>
    <p:sldId id="352" r:id="rId7"/>
    <p:sldId id="345" r:id="rId8"/>
    <p:sldId id="335" r:id="rId9"/>
    <p:sldId id="346" r:id="rId10"/>
    <p:sldId id="290" r:id="rId11"/>
    <p:sldId id="306" r:id="rId12"/>
    <p:sldId id="322" r:id="rId13"/>
    <p:sldId id="353" r:id="rId14"/>
    <p:sldId id="338" r:id="rId1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服部　剛史" initials="服部　剛史" lastIdx="8" clrIdx="1">
    <p:extLst>
      <p:ext uri="{19B8F6BF-5375-455C-9EA6-DF929625EA0E}">
        <p15:presenceInfo xmlns:p15="http://schemas.microsoft.com/office/powerpoint/2012/main" userId="服部　剛史" providerId="None"/>
      </p:ext>
    </p:extLst>
  </p:cmAuthor>
  <p:cmAuthor id="2" name="大木　亜矢子" initials="大木　亜矢子" lastIdx="7" clrIdx="2">
    <p:extLst>
      <p:ext uri="{19B8F6BF-5375-455C-9EA6-DF929625EA0E}">
        <p15:presenceInfo xmlns:p15="http://schemas.microsoft.com/office/powerpoint/2012/main" userId="大木　亜矢子"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8381" autoAdjust="0"/>
  </p:normalViewPr>
  <p:slideViewPr>
    <p:cSldViewPr>
      <p:cViewPr varScale="1">
        <p:scale>
          <a:sx n="73" d="100"/>
          <a:sy n="73" d="100"/>
        </p:scale>
        <p:origin x="135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502\d10939$\doc\&#12405;&#8215;&#21103;&#39318;&#37117;&#25512;&#36914;&#20250;&#35696;\&#12479;&#12473;&#12463;&#12501;&#12457;&#12540;&#12473;\&#12479;&#12473;&#12463;&#12501;&#12457;&#12540;&#12473;&#9313;\&#31309;&#65306;&#20316;&#26989;&#29992;\&#12487;&#12540;&#12479;&#3859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55573524443541"/>
          <c:y val="9.4581605574634756E-2"/>
          <c:w val="0.39851549908894046"/>
          <c:h val="0.7573673146577512"/>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3E4-4537-9A8E-7B7C3C815C6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3E4-4537-9A8E-7B7C3C815C6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3E4-4537-9A8E-7B7C3C815C6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3E4-4537-9A8E-7B7C3C815C6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3E4-4537-9A8E-7B7C3C815C67}"/>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3E4-4537-9A8E-7B7C3C815C67}"/>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3E4-4537-9A8E-7B7C3C815C67}"/>
              </c:ext>
            </c:extLst>
          </c:dPt>
          <c:dLbls>
            <c:dLbl>
              <c:idx val="0"/>
              <c:layout>
                <c:manualLayout>
                  <c:x val="-0.1631821177565228"/>
                  <c:y val="7.485726387017106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dirty="0">
                        <a:solidFill>
                          <a:sysClr val="windowText" lastClr="000000"/>
                        </a:solidFill>
                      </a:rPr>
                      <a:t>中国　</a:t>
                    </a:r>
                    <a:fld id="{0240750D-2936-4A6A-98D0-66D842838B38}" type="PERCENTAGE">
                      <a:rPr lang="en-US" altLang="ja-JP">
                        <a:solidFill>
                          <a:sysClr val="windowText" lastClr="000000"/>
                        </a:solidFill>
                      </a:rPr>
                      <a:pPr>
                        <a:defRPr/>
                      </a:pPr>
                      <a:t>[パーセンテージ]</a:t>
                    </a:fld>
                    <a:endParaRPr lang="ja-JP" altLang="en-US"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E4-4537-9A8E-7B7C3C815C67}"/>
                </c:ext>
              </c:extLst>
            </c:dLbl>
            <c:dLbl>
              <c:idx val="1"/>
              <c:layout>
                <c:manualLayout>
                  <c:x val="-8.440454366716697E-3"/>
                  <c:y val="-0.1556395349081988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a:solidFill>
                          <a:sysClr val="windowText" lastClr="000000"/>
                        </a:solidFill>
                      </a:rPr>
                      <a:t>韓国　</a:t>
                    </a:r>
                    <a:fld id="{AF82ADC8-0304-41DD-B385-F614855F9A13}" type="PERCENTAGE">
                      <a:rPr lang="en-US" altLang="ja-JP">
                        <a:solidFill>
                          <a:sysClr val="windowText" lastClr="000000"/>
                        </a:solidFill>
                      </a:rPr>
                      <a:pPr>
                        <a:defRPr>
                          <a:solidFill>
                            <a:schemeClr val="accent1"/>
                          </a:solidFill>
                        </a:defRPr>
                      </a:pPr>
                      <a:t>[パーセンテージ]</a:t>
                    </a:fld>
                    <a:endParaRPr lang="ja-JP" altLang="en-US">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3E4-4537-9A8E-7B7C3C815C67}"/>
                </c:ext>
              </c:extLst>
            </c:dLbl>
            <c:dLbl>
              <c:idx val="2"/>
              <c:layout>
                <c:manualLayout>
                  <c:x val="0.14067423944527827"/>
                  <c:y val="-0.12297979064385246"/>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a:solidFill>
                          <a:sysClr val="windowText" lastClr="000000"/>
                        </a:solidFill>
                      </a:rPr>
                      <a:t>台湾　</a:t>
                    </a:r>
                    <a:fld id="{D3D10C58-2846-4481-80CF-3E553EA5843E}" type="PERCENTAGE">
                      <a:rPr lang="en-US" altLang="ja-JP">
                        <a:solidFill>
                          <a:sysClr val="windowText" lastClr="000000"/>
                        </a:solidFill>
                      </a:rPr>
                      <a:pPr>
                        <a:defRPr>
                          <a:solidFill>
                            <a:schemeClr val="accent1"/>
                          </a:solidFill>
                        </a:defRPr>
                      </a:pPr>
                      <a:t>[パーセンテージ]</a:t>
                    </a:fld>
                    <a:endParaRPr lang="ja-JP" altLang="en-US">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3E4-4537-9A8E-7B7C3C815C67}"/>
                </c:ext>
              </c:extLst>
            </c:dLbl>
            <c:dLbl>
              <c:idx val="3"/>
              <c:layout>
                <c:manualLayout>
                  <c:x val="0.13786075465637271"/>
                  <c:y val="-3.208168451578769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a:solidFill>
                          <a:sysClr val="windowText" lastClr="000000"/>
                        </a:solidFill>
                      </a:rPr>
                      <a:t>香港　</a:t>
                    </a:r>
                    <a:fld id="{25C54523-4771-419A-88D9-F834877BFCDB}" type="PERCENTAGE">
                      <a:rPr lang="en-US" altLang="ja-JP">
                        <a:solidFill>
                          <a:sysClr val="windowText" lastClr="000000"/>
                        </a:solidFill>
                      </a:rPr>
                      <a:pPr>
                        <a:defRPr>
                          <a:solidFill>
                            <a:schemeClr val="accent1"/>
                          </a:solidFill>
                        </a:defRPr>
                      </a:pPr>
                      <a:t>[パーセンテージ]</a:t>
                    </a:fld>
                    <a:endParaRPr lang="ja-JP" altLang="en-US">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3E4-4537-9A8E-7B7C3C815C67}"/>
                </c:ext>
              </c:extLst>
            </c:dLbl>
            <c:dLbl>
              <c:idx val="4"/>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a:solidFill>
                          <a:sysClr val="windowText" lastClr="000000"/>
                        </a:solidFill>
                      </a:rPr>
                      <a:t>その他アジア</a:t>
                    </a:r>
                    <a:fld id="{A4F98E4C-17EA-42B5-B900-68AC9F3DB67B}" type="PERCENTAGE">
                      <a:rPr lang="en-US" altLang="ja-JP">
                        <a:solidFill>
                          <a:sysClr val="windowText" lastClr="000000"/>
                        </a:solidFill>
                      </a:rPr>
                      <a:pPr>
                        <a:defRPr>
                          <a:solidFill>
                            <a:schemeClr val="accent1"/>
                          </a:solidFill>
                        </a:defRPr>
                      </a:pPr>
                      <a:t>[パーセンテージ]</a:t>
                    </a:fld>
                    <a:endParaRPr lang="ja-JP" altLang="en-US">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3E4-4537-9A8E-7B7C3C815C67}"/>
                </c:ext>
              </c:extLst>
            </c:dLbl>
            <c:dLbl>
              <c:idx val="5"/>
              <c:layout>
                <c:manualLayout>
                  <c:x val="-4.7829241411394614E-2"/>
                  <c:y val="7.0203735537454515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a:solidFill>
                          <a:sysClr val="windowText" lastClr="000000"/>
                        </a:solidFill>
                      </a:rPr>
                      <a:t>欧米豪　</a:t>
                    </a:r>
                  </a:p>
                  <a:p>
                    <a:pPr>
                      <a:defRPr>
                        <a:solidFill>
                          <a:schemeClr val="accent1"/>
                        </a:solidFill>
                      </a:defRPr>
                    </a:pPr>
                    <a:fld id="{35BDC084-4536-44B5-9201-3D8AB590F697}" type="PERCENTAGE">
                      <a:rPr lang="en-US" altLang="ja-JP">
                        <a:solidFill>
                          <a:sysClr val="windowText" lastClr="000000"/>
                        </a:solidFill>
                      </a:rPr>
                      <a:pPr>
                        <a:defRPr>
                          <a:solidFill>
                            <a:schemeClr val="accent1"/>
                          </a:solidFill>
                        </a:defRPr>
                      </a:pPr>
                      <a:t>[パーセンテージ]</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3E4-4537-9A8E-7B7C3C815C67}"/>
                </c:ext>
              </c:extLst>
            </c:dLbl>
            <c:dLbl>
              <c:idx val="6"/>
              <c:layout>
                <c:manualLayout>
                  <c:x val="-5.6269695778111825E-3"/>
                  <c:y val="1.60408422578938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dirty="0">
                        <a:solidFill>
                          <a:sysClr val="windowText" lastClr="000000"/>
                        </a:solidFill>
                      </a:rPr>
                      <a:t>その他</a:t>
                    </a:r>
                    <a:fld id="{95F4B33A-4981-4F0D-AA84-9E4C6A8A402A}" type="PERCENTAGE">
                      <a:rPr lang="en-US" altLang="ja-JP">
                        <a:solidFill>
                          <a:sysClr val="windowText" lastClr="000000"/>
                        </a:solidFill>
                      </a:rPr>
                      <a:pPr>
                        <a:defRPr>
                          <a:solidFill>
                            <a:schemeClr val="accent1"/>
                          </a:solidFill>
                        </a:defRPr>
                      </a:pPr>
                      <a:t>[パーセンテージ]</a:t>
                    </a:fld>
                    <a:endParaRPr lang="ja-JP" altLang="en-US"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3E4-4537-9A8E-7B7C3C815C67}"/>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Sheet1!$C$56:$C$62</c:f>
              <c:strCache>
                <c:ptCount val="7"/>
                <c:pt idx="0">
                  <c:v>中国</c:v>
                </c:pt>
                <c:pt idx="1">
                  <c:v>韓国</c:v>
                </c:pt>
                <c:pt idx="2">
                  <c:v>台湾</c:v>
                </c:pt>
                <c:pt idx="3">
                  <c:v>香港</c:v>
                </c:pt>
                <c:pt idx="4">
                  <c:v>その他アジア</c:v>
                </c:pt>
                <c:pt idx="5">
                  <c:v>欧米豪</c:v>
                </c:pt>
                <c:pt idx="6">
                  <c:v>その他</c:v>
                </c:pt>
              </c:strCache>
            </c:strRef>
          </c:cat>
          <c:val>
            <c:numRef>
              <c:f>Sheet1!$D$56:$D$62</c:f>
              <c:numCache>
                <c:formatCode>General</c:formatCode>
                <c:ptCount val="7"/>
                <c:pt idx="0">
                  <c:v>455</c:v>
                </c:pt>
                <c:pt idx="1">
                  <c:v>239</c:v>
                </c:pt>
                <c:pt idx="2">
                  <c:v>122.3</c:v>
                </c:pt>
                <c:pt idx="3">
                  <c:v>71.8</c:v>
                </c:pt>
                <c:pt idx="4">
                  <c:v>125.9</c:v>
                </c:pt>
                <c:pt idx="5">
                  <c:v>104.7</c:v>
                </c:pt>
                <c:pt idx="6">
                  <c:v>53.9</c:v>
                </c:pt>
              </c:numCache>
            </c:numRef>
          </c:val>
          <c:extLst>
            <c:ext xmlns:c16="http://schemas.microsoft.com/office/drawing/2014/chart" uri="{C3380CC4-5D6E-409C-BE32-E72D297353CC}">
              <c16:uniqueId val="{0000000E-C3E4-4537-9A8E-7B7C3C815C67}"/>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'データ１（費目別消費額）'!$B$2</c:f>
              <c:strCache>
                <c:ptCount val="1"/>
                <c:pt idx="0">
                  <c:v>飲食・娯楽</c:v>
                </c:pt>
              </c:strCache>
            </c:strRef>
          </c:tx>
          <c:spPr>
            <a:pattFill prst="wdDnDiag">
              <a:fgClr>
                <a:srgbClr val="00B0F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'データ１（費目別消費額）'!$A$3:$A$6</c:f>
              <c:numCache>
                <c:formatCode>General</c:formatCode>
                <c:ptCount val="4"/>
                <c:pt idx="0">
                  <c:v>2018</c:v>
                </c:pt>
                <c:pt idx="1">
                  <c:v>2017</c:v>
                </c:pt>
                <c:pt idx="2">
                  <c:v>2016</c:v>
                </c:pt>
                <c:pt idx="3">
                  <c:v>2015</c:v>
                </c:pt>
              </c:numCache>
            </c:numRef>
          </c:cat>
          <c:val>
            <c:numRef>
              <c:f>'データ１（費目別消費額）'!$B$3:$B$6</c:f>
              <c:numCache>
                <c:formatCode>0.0%</c:formatCode>
                <c:ptCount val="4"/>
                <c:pt idx="0">
                  <c:v>0.254</c:v>
                </c:pt>
                <c:pt idx="1">
                  <c:v>0.23400000000000001</c:v>
                </c:pt>
                <c:pt idx="2">
                  <c:v>0.23200000000000001</c:v>
                </c:pt>
                <c:pt idx="3">
                  <c:v>0.215</c:v>
                </c:pt>
              </c:numCache>
            </c:numRef>
          </c:val>
          <c:extLst>
            <c:ext xmlns:c16="http://schemas.microsoft.com/office/drawing/2014/chart" uri="{C3380CC4-5D6E-409C-BE32-E72D297353CC}">
              <c16:uniqueId val="{00000000-48F6-471B-9D73-140FD41C2E93}"/>
            </c:ext>
          </c:extLst>
        </c:ser>
        <c:ser>
          <c:idx val="1"/>
          <c:order val="1"/>
          <c:tx>
            <c:strRef>
              <c:f>'データ１（費目別消費額）'!$C$2</c:f>
              <c:strCache>
                <c:ptCount val="1"/>
                <c:pt idx="0">
                  <c:v>宿泊料金</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'データ１（費目別消費額）'!$A$3:$A$6</c:f>
              <c:numCache>
                <c:formatCode>General</c:formatCode>
                <c:ptCount val="4"/>
                <c:pt idx="0">
                  <c:v>2018</c:v>
                </c:pt>
                <c:pt idx="1">
                  <c:v>2017</c:v>
                </c:pt>
                <c:pt idx="2">
                  <c:v>2016</c:v>
                </c:pt>
                <c:pt idx="3">
                  <c:v>2015</c:v>
                </c:pt>
              </c:numCache>
            </c:numRef>
          </c:cat>
          <c:val>
            <c:numRef>
              <c:f>'データ１（費目別消費額）'!$C$3:$C$6</c:f>
              <c:numCache>
                <c:formatCode>0.0%</c:formatCode>
                <c:ptCount val="4"/>
                <c:pt idx="0">
                  <c:v>0.29199999999999998</c:v>
                </c:pt>
                <c:pt idx="1">
                  <c:v>0.28199999999999997</c:v>
                </c:pt>
                <c:pt idx="2">
                  <c:v>0.27100000000000002</c:v>
                </c:pt>
                <c:pt idx="3">
                  <c:v>0.25800000000000001</c:v>
                </c:pt>
              </c:numCache>
            </c:numRef>
          </c:val>
          <c:extLst>
            <c:ext xmlns:c16="http://schemas.microsoft.com/office/drawing/2014/chart" uri="{C3380CC4-5D6E-409C-BE32-E72D297353CC}">
              <c16:uniqueId val="{00000001-48F6-471B-9D73-140FD41C2E93}"/>
            </c:ext>
          </c:extLst>
        </c:ser>
        <c:ser>
          <c:idx val="2"/>
          <c:order val="2"/>
          <c:tx>
            <c:strRef>
              <c:f>'データ１（費目別消費額）'!$D$2</c:f>
              <c:strCache>
                <c:ptCount val="1"/>
                <c:pt idx="0">
                  <c:v>交通費</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'データ１（費目別消費額）'!$A$3:$A$6</c:f>
              <c:numCache>
                <c:formatCode>General</c:formatCode>
                <c:ptCount val="4"/>
                <c:pt idx="0">
                  <c:v>2018</c:v>
                </c:pt>
                <c:pt idx="1">
                  <c:v>2017</c:v>
                </c:pt>
                <c:pt idx="2">
                  <c:v>2016</c:v>
                </c:pt>
                <c:pt idx="3">
                  <c:v>2015</c:v>
                </c:pt>
              </c:numCache>
            </c:numRef>
          </c:cat>
          <c:val>
            <c:numRef>
              <c:f>'データ１（費目別消費額）'!$D$3:$D$6</c:f>
              <c:numCache>
                <c:formatCode>0.0%</c:formatCode>
                <c:ptCount val="4"/>
                <c:pt idx="0">
                  <c:v>0.10299999999999999</c:v>
                </c:pt>
                <c:pt idx="1">
                  <c:v>0.11</c:v>
                </c:pt>
                <c:pt idx="2">
                  <c:v>0.114</c:v>
                </c:pt>
                <c:pt idx="3">
                  <c:v>0.106</c:v>
                </c:pt>
              </c:numCache>
            </c:numRef>
          </c:val>
          <c:extLst>
            <c:ext xmlns:c16="http://schemas.microsoft.com/office/drawing/2014/chart" uri="{C3380CC4-5D6E-409C-BE32-E72D297353CC}">
              <c16:uniqueId val="{00000002-48F6-471B-9D73-140FD41C2E93}"/>
            </c:ext>
          </c:extLst>
        </c:ser>
        <c:ser>
          <c:idx val="3"/>
          <c:order val="3"/>
          <c:tx>
            <c:strRef>
              <c:f>'データ１（費目別消費額）'!$E$2</c:f>
              <c:strCache>
                <c:ptCount val="1"/>
                <c:pt idx="0">
                  <c:v>買物代</c:v>
                </c:pt>
              </c:strCache>
            </c:strRef>
          </c:tx>
          <c:spPr>
            <a:pattFill prst="dkHorz">
              <a:fgClr>
                <a:srgbClr val="F3759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'データ１（費目別消費額）'!$A$3:$A$6</c:f>
              <c:numCache>
                <c:formatCode>General</c:formatCode>
                <c:ptCount val="4"/>
                <c:pt idx="0">
                  <c:v>2018</c:v>
                </c:pt>
                <c:pt idx="1">
                  <c:v>2017</c:v>
                </c:pt>
                <c:pt idx="2">
                  <c:v>2016</c:v>
                </c:pt>
                <c:pt idx="3">
                  <c:v>2015</c:v>
                </c:pt>
              </c:numCache>
            </c:numRef>
          </c:cat>
          <c:val>
            <c:numRef>
              <c:f>'データ１（費目別消費額）'!$E$3:$E$6</c:f>
              <c:numCache>
                <c:formatCode>0.0%</c:formatCode>
                <c:ptCount val="4"/>
                <c:pt idx="0">
                  <c:v>0.34899999999999998</c:v>
                </c:pt>
                <c:pt idx="1">
                  <c:v>0.371</c:v>
                </c:pt>
                <c:pt idx="2">
                  <c:v>0.38100000000000001</c:v>
                </c:pt>
                <c:pt idx="3">
                  <c:v>0.41799999999999998</c:v>
                </c:pt>
              </c:numCache>
            </c:numRef>
          </c:val>
          <c:extLst>
            <c:ext xmlns:c16="http://schemas.microsoft.com/office/drawing/2014/chart" uri="{C3380CC4-5D6E-409C-BE32-E72D297353CC}">
              <c16:uniqueId val="{00000003-48F6-471B-9D73-140FD41C2E93}"/>
            </c:ext>
          </c:extLst>
        </c:ser>
        <c:dLbls>
          <c:dLblPos val="ctr"/>
          <c:showLegendKey val="0"/>
          <c:showVal val="1"/>
          <c:showCatName val="0"/>
          <c:showSerName val="0"/>
          <c:showPercent val="0"/>
          <c:showBubbleSize val="0"/>
        </c:dLbls>
        <c:gapWidth val="50"/>
        <c:overlap val="100"/>
        <c:serLines>
          <c:spPr>
            <a:ln w="9525">
              <a:solidFill>
                <a:schemeClr val="tx1">
                  <a:lumMod val="35000"/>
                  <a:lumOff val="65000"/>
                </a:schemeClr>
              </a:solidFill>
              <a:round/>
            </a:ln>
            <a:effectLst/>
          </c:spPr>
        </c:serLines>
        <c:axId val="822230736"/>
        <c:axId val="822232816"/>
      </c:barChart>
      <c:catAx>
        <c:axId val="822230736"/>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22232816"/>
        <c:crosses val="autoZero"/>
        <c:auto val="1"/>
        <c:lblAlgn val="ctr"/>
        <c:lblOffset val="100"/>
        <c:noMultiLvlLbl val="0"/>
      </c:catAx>
      <c:valAx>
        <c:axId val="822232816"/>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22230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0.75709</cdr:x>
      <cdr:y>0.02267</cdr:y>
    </cdr:from>
    <cdr:to>
      <cdr:x>0.91386</cdr:x>
      <cdr:y>0.1244</cdr:y>
    </cdr:to>
    <cdr:sp macro="" textlink="">
      <cdr:nvSpPr>
        <cdr:cNvPr id="2" name="正方形/長方形 1"/>
        <cdr:cNvSpPr/>
      </cdr:nvSpPr>
      <cdr:spPr>
        <a:xfrm xmlns:a="http://schemas.openxmlformats.org/drawingml/2006/main">
          <a:off x="3417494" y="53853"/>
          <a:ext cx="707656" cy="241627"/>
        </a:xfrm>
        <a:prstGeom xmlns:a="http://schemas.openxmlformats.org/drawingml/2006/main" prst="rect">
          <a:avLst/>
        </a:prstGeom>
        <a:noFill xmlns:a="http://schemas.openxmlformats.org/drawingml/2006/main"/>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r>
            <a:rPr kumimoji="1" lang="en-US" altLang="ja-JP" sz="1100" dirty="0" smtClean="0">
              <a:latin typeface="Meiryo UI" panose="020B0604030504040204" pitchFamily="50" charset="-128"/>
              <a:ea typeface="Meiryo UI" panose="020B0604030504040204" pitchFamily="50" charset="-128"/>
            </a:rPr>
            <a:t>2018</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0.08083</cdr:x>
      <cdr:y>0.88069</cdr:y>
    </cdr:from>
    <cdr:to>
      <cdr:x>1</cdr:x>
      <cdr:y>0.96208</cdr:y>
    </cdr:to>
    <cdr:sp macro="" textlink="">
      <cdr:nvSpPr>
        <cdr:cNvPr id="3" name="正方形/長方形 2"/>
        <cdr:cNvSpPr/>
      </cdr:nvSpPr>
      <cdr:spPr>
        <a:xfrm xmlns:a="http://schemas.openxmlformats.org/drawingml/2006/main">
          <a:off x="364865" y="2091809"/>
          <a:ext cx="4149110" cy="19331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r>
            <a:rPr kumimoji="1" lang="ja-JP" altLang="en-US" sz="900" dirty="0" smtClean="0">
              <a:latin typeface="Meiryo UI" panose="020B0604030504040204" pitchFamily="50" charset="-128"/>
              <a:ea typeface="Meiryo UI" panose="020B0604030504040204" pitchFamily="50" charset="-128"/>
            </a:rPr>
            <a:t>出典：</a:t>
          </a:r>
          <a:r>
            <a:rPr kumimoji="1" lang="en-US" altLang="ja-JP" sz="900" dirty="0" smtClean="0">
              <a:latin typeface="Meiryo UI" panose="020B0604030504040204" pitchFamily="50" charset="-128"/>
              <a:ea typeface="Meiryo UI" panose="020B0604030504040204" pitchFamily="50" charset="-128"/>
            </a:rPr>
            <a:t>JNTO</a:t>
          </a:r>
          <a:r>
            <a:rPr kumimoji="1" lang="ja-JP" altLang="en-US" sz="900" dirty="0" smtClean="0">
              <a:latin typeface="Meiryo UI" panose="020B0604030504040204" pitchFamily="50" charset="-128"/>
              <a:ea typeface="Meiryo UI" panose="020B0604030504040204" pitchFamily="50" charset="-128"/>
            </a:rPr>
            <a:t>「訪日外客数」観光庁「訪日外国人消費動向調査」から推計</a:t>
          </a:r>
          <a:endParaRPr kumimoji="1" lang="ja-JP" altLang="en-US" sz="9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0.28746</cdr:x>
      <cdr:y>0.05832</cdr:y>
    </cdr:from>
    <cdr:to>
      <cdr:x>0.72221</cdr:x>
      <cdr:y>0.87917</cdr:y>
    </cdr:to>
    <cdr:sp macro="" textlink="">
      <cdr:nvSpPr>
        <cdr:cNvPr id="5" name="円弧 4"/>
        <cdr:cNvSpPr/>
      </cdr:nvSpPr>
      <cdr:spPr>
        <a:xfrm xmlns:a="http://schemas.openxmlformats.org/drawingml/2006/main">
          <a:off x="1297575" y="138512"/>
          <a:ext cx="1962450" cy="1949672"/>
        </a:xfrm>
        <a:prstGeom xmlns:a="http://schemas.openxmlformats.org/drawingml/2006/main" prst="arc">
          <a:avLst>
            <a:gd name="adj1" fmla="val 16200000"/>
            <a:gd name="adj2" fmla="val 10863671"/>
          </a:avLst>
        </a:prstGeom>
        <a:ln xmlns:a="http://schemas.openxmlformats.org/drawingml/2006/main" w="19050">
          <a:solidFill>
            <a:schemeClr val="tx1"/>
          </a:solidFill>
          <a:headEnd type="triangl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6"/>
            <a:ext cx="2949787" cy="496967"/>
          </a:xfrm>
          <a:prstGeom prst="rect">
            <a:avLst/>
          </a:prstGeom>
        </p:spPr>
        <p:txBody>
          <a:bodyPr vert="horz" lIns="91395" tIns="45698" rIns="91395" bIns="4569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6"/>
            <a:ext cx="2949787" cy="496967"/>
          </a:xfrm>
          <a:prstGeom prst="rect">
            <a:avLst/>
          </a:prstGeom>
        </p:spPr>
        <p:txBody>
          <a:bodyPr vert="horz" lIns="91395" tIns="45698" rIns="91395" bIns="45698" rtlCol="0"/>
          <a:lstStyle>
            <a:lvl1pPr algn="r">
              <a:defRPr sz="1200"/>
            </a:lvl1pPr>
          </a:lstStyle>
          <a:p>
            <a:fld id="{3D16FDEC-560D-45FF-95E3-45F1DE396D79}" type="datetimeFigureOut">
              <a:rPr kumimoji="1" lang="ja-JP" altLang="en-US" smtClean="0"/>
              <a:t>2020/1/21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95" tIns="45698" rIns="91395" bIns="45698"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1395" tIns="45698" rIns="91395" bIns="4569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650"/>
            <a:ext cx="2949787" cy="496967"/>
          </a:xfrm>
          <a:prstGeom prst="rect">
            <a:avLst/>
          </a:prstGeom>
        </p:spPr>
        <p:txBody>
          <a:bodyPr vert="horz" lIns="91395" tIns="45698" rIns="91395" bIns="4569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395" tIns="45698" rIns="91395" bIns="45698"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a:t>
            </a:fld>
            <a:endParaRPr lang="ja-JP" altLang="en-US">
              <a:solidFill>
                <a:prstClr val="black"/>
              </a:solidFill>
            </a:endParaRPr>
          </a:p>
        </p:txBody>
      </p:sp>
    </p:spTree>
    <p:extLst>
      <p:ext uri="{BB962C8B-B14F-4D97-AF65-F5344CB8AC3E}">
        <p14:creationId xmlns:p14="http://schemas.microsoft.com/office/powerpoint/2010/main" val="414974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a:t>
            </a:fld>
            <a:endParaRPr lang="ja-JP" altLang="en-US">
              <a:solidFill>
                <a:prstClr val="black"/>
              </a:solidFill>
            </a:endParaRPr>
          </a:p>
        </p:txBody>
      </p:sp>
    </p:spTree>
    <p:extLst>
      <p:ext uri="{BB962C8B-B14F-4D97-AF65-F5344CB8AC3E}">
        <p14:creationId xmlns:p14="http://schemas.microsoft.com/office/powerpoint/2010/main" val="413366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2040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373792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10</a:t>
            </a:fld>
            <a:endParaRPr lang="ja-JP" altLang="en-US">
              <a:solidFill>
                <a:prstClr val="black"/>
              </a:solidFill>
            </a:endParaRPr>
          </a:p>
        </p:txBody>
      </p:sp>
    </p:spTree>
    <p:extLst>
      <p:ext uri="{BB962C8B-B14F-4D97-AF65-F5344CB8AC3E}">
        <p14:creationId xmlns:p14="http://schemas.microsoft.com/office/powerpoint/2010/main" val="111546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11</a:t>
            </a:fld>
            <a:endParaRPr lang="ja-JP" altLang="en-US">
              <a:solidFill>
                <a:prstClr val="black"/>
              </a:solidFill>
            </a:endParaRPr>
          </a:p>
        </p:txBody>
      </p:sp>
    </p:spTree>
    <p:extLst>
      <p:ext uri="{BB962C8B-B14F-4D97-AF65-F5344CB8AC3E}">
        <p14:creationId xmlns:p14="http://schemas.microsoft.com/office/powerpoint/2010/main" val="1585856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12</a:t>
            </a:fld>
            <a:endParaRPr lang="ja-JP" altLang="en-US">
              <a:solidFill>
                <a:prstClr val="black"/>
              </a:solidFill>
            </a:endParaRPr>
          </a:p>
        </p:txBody>
      </p:sp>
    </p:spTree>
    <p:extLst>
      <p:ext uri="{BB962C8B-B14F-4D97-AF65-F5344CB8AC3E}">
        <p14:creationId xmlns:p14="http://schemas.microsoft.com/office/powerpoint/2010/main" val="2251328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13</a:t>
            </a:fld>
            <a:endParaRPr lang="ja-JP" altLang="en-US" dirty="0">
              <a:solidFill>
                <a:prstClr val="black"/>
              </a:solidFill>
            </a:endParaRPr>
          </a:p>
        </p:txBody>
      </p:sp>
    </p:spTree>
    <p:extLst>
      <p:ext uri="{BB962C8B-B14F-4D97-AF65-F5344CB8AC3E}">
        <p14:creationId xmlns:p14="http://schemas.microsoft.com/office/powerpoint/2010/main" val="2701525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6" name="正方形/長方形 5"/>
          <p:cNvSpPr/>
          <p:nvPr userDrawn="1"/>
        </p:nvSpPr>
        <p:spPr>
          <a:xfrm rot="20101103">
            <a:off x="407907" y="2240803"/>
            <a:ext cx="7928774" cy="1862048"/>
          </a:xfrm>
          <a:prstGeom prst="rect">
            <a:avLst/>
          </a:prstGeom>
          <a:noFill/>
        </p:spPr>
        <p:txBody>
          <a:bodyPr wrap="none" lIns="91440" tIns="45720" rIns="91440" bIns="45720">
            <a:spAutoFit/>
          </a:bodyPr>
          <a:lstStyle/>
          <a:p>
            <a:pPr algn="ctr"/>
            <a:r>
              <a:rPr lang="ja-JP" altLang="en-US" sz="11500" b="1" cap="none" spc="0" dirty="0" smtClean="0">
                <a:ln w="9525">
                  <a:solidFill>
                    <a:schemeClr val="bg1"/>
                  </a:solidFill>
                  <a:prstDash val="solid"/>
                </a:ln>
                <a:solidFill>
                  <a:schemeClr val="tx1">
                    <a:alpha val="13000"/>
                  </a:schemeClr>
                </a:solidFill>
                <a:effectLst>
                  <a:outerShdw blurRad="12700" dist="38100" dir="2700000" algn="tl" rotWithShape="0">
                    <a:schemeClr val="bg1">
                      <a:lumMod val="50000"/>
                    </a:schemeClr>
                  </a:outerShdw>
                </a:effectLst>
              </a:rPr>
              <a:t>ペンディング</a:t>
            </a:r>
            <a:endParaRPr lang="ja-JP" altLang="en-US" sz="11500" b="1" cap="none" spc="0" dirty="0">
              <a:ln w="9525">
                <a:solidFill>
                  <a:schemeClr val="bg1"/>
                </a:solidFill>
                <a:prstDash val="solid"/>
              </a:ln>
              <a:solidFill>
                <a:schemeClr val="tx1">
                  <a:alpha val="13000"/>
                </a:schemeClr>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2020/1/21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2020/1/21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6.xml"/><Relationship Id="rId7" Type="http://schemas.openxmlformats.org/officeDocument/2006/relationships/image" Target="../media/image24.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emf"/><Relationship Id="rId4" Type="http://schemas.openxmlformats.org/officeDocument/2006/relationships/image" Target="../media/image3.jpeg"/><Relationship Id="rId9" Type="http://schemas.openxmlformats.org/officeDocument/2006/relationships/image" Target="../media/image8.emf"/><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130425"/>
            <a:ext cx="7558608" cy="938535"/>
          </a:xfrm>
        </p:spPr>
        <p:txBody>
          <a:bodyPr>
            <a:normAutofit fontScale="90000"/>
          </a:body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大阪府、大阪市及び堺市に</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観光</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施策の連携について</a:t>
            </a:r>
            <a:r>
              <a:rPr lang="en-US" altLang="ja-JP" sz="3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3000"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3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371600" y="5110336"/>
            <a:ext cx="6400800" cy="1054968"/>
          </a:xfrm>
        </p:spPr>
        <p:txBody>
          <a:bodyPr lIns="36000" tIns="36000" rIns="36000" bIns="36000">
            <a:normAutofit/>
          </a:bodyPr>
          <a:lstStyle/>
          <a:p>
            <a:r>
              <a:rPr kumimoji="1"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年１月</a:t>
            </a:r>
            <a:endParaRPr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観光戦略タスクフォース</a:t>
            </a: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683568" y="3212976"/>
            <a:ext cx="7704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373842" y="951088"/>
            <a:ext cx="2518638" cy="523220"/>
          </a:xfrm>
          <a:prstGeom prst="rect">
            <a:avLst/>
          </a:prstGeom>
          <a:noFill/>
        </p:spPr>
        <p:txBody>
          <a:bodyPr wrap="non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Ｒ</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第２０回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117527" y="332656"/>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79734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10</a:t>
            </a:fld>
            <a:endParaRPr lang="ja-JP" altLang="en-US" sz="1200" dirty="0">
              <a:solidFill>
                <a:prstClr val="black"/>
              </a:solidFill>
            </a:endParaRPr>
          </a:p>
        </p:txBody>
      </p:sp>
      <p:sp>
        <p:nvSpPr>
          <p:cNvPr id="7" name="角丸四角形 6"/>
          <p:cNvSpPr/>
          <p:nvPr/>
        </p:nvSpPr>
        <p:spPr>
          <a:xfrm>
            <a:off x="-252536" y="-70445"/>
            <a:ext cx="3411470"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2000" b="1" kern="100" dirty="0">
                <a:solidFill>
                  <a:sysClr val="windowText" lastClr="000000"/>
                </a:solidFill>
                <a:effectLst/>
                <a:ea typeface="Meiryo UI" panose="020B0604030504040204" pitchFamily="50" charset="-128"/>
                <a:cs typeface="Times New Roman" panose="02020603050405020304" pitchFamily="18" charset="0"/>
              </a:rPr>
              <a:t>　</a:t>
            </a:r>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r>
              <a:rPr lang="en-US" altLang="ja-JP" sz="2000" b="1"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Ⅱ-</a:t>
            </a:r>
            <a:r>
              <a:rPr lang="ja-JP" altLang="en-US" sz="2000" b="1"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２　先行的連携事業　　</a:t>
            </a:r>
            <a:r>
              <a:rPr lang="ja-JP" altLang="en-US" sz="2000" b="1" kern="10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　</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sp>
        <p:nvSpPr>
          <p:cNvPr id="8" name="角丸四角形 7"/>
          <p:cNvSpPr/>
          <p:nvPr/>
        </p:nvSpPr>
        <p:spPr>
          <a:xfrm>
            <a:off x="421287" y="1473220"/>
            <a:ext cx="5517118" cy="2199619"/>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400" b="1" dirty="0" smtClean="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観光周遊バスを使った周遊ニーズの</a:t>
            </a:r>
            <a:r>
              <a:rPr lang="ja-JP" altLang="en-US" sz="1400" b="1" dirty="0" smtClean="0">
                <a:solidFill>
                  <a:schemeClr val="tx1"/>
                </a:solidFill>
                <a:latin typeface="Meiryo UI" panose="020B0604030504040204" pitchFamily="50" charset="-128"/>
                <a:ea typeface="Meiryo UI" panose="020B0604030504040204" pitchFamily="50" charset="-128"/>
              </a:rPr>
              <a:t>実証事業：令和２年秋頃実施</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5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多くの観光客が訪れる大阪市内と歴史的</a:t>
            </a:r>
            <a:r>
              <a:rPr lang="ja-JP" altLang="en-US" sz="1200" dirty="0">
                <a:solidFill>
                  <a:schemeClr val="tx1"/>
                </a:solidFill>
                <a:latin typeface="Meiryo UI" panose="020B0604030504040204" pitchFamily="50" charset="-128"/>
                <a:ea typeface="Meiryo UI" panose="020B0604030504040204" pitchFamily="50" charset="-128"/>
              </a:rPr>
              <a:t>に魅力ある観光資源を持つ</a:t>
            </a:r>
            <a:r>
              <a:rPr lang="ja-JP" altLang="en-US" sz="1200" dirty="0" smtClean="0">
                <a:solidFill>
                  <a:schemeClr val="tx1"/>
                </a:solidFill>
                <a:latin typeface="Meiryo UI" panose="020B0604030504040204" pitchFamily="50" charset="-128"/>
                <a:ea typeface="Meiryo UI" panose="020B0604030504040204" pitchFamily="50" charset="-128"/>
              </a:rPr>
              <a:t>堺市を、観光的ストーリー性を持たせて結ぶルートを構築する。また、そのルート上にバスを周遊させることにより、観光客の周遊性</a:t>
            </a:r>
            <a:r>
              <a:rPr lang="ja-JP" altLang="en-US" sz="1200" dirty="0">
                <a:solidFill>
                  <a:schemeClr val="tx1"/>
                </a:solidFill>
                <a:latin typeface="Meiryo UI" panose="020B0604030504040204" pitchFamily="50" charset="-128"/>
                <a:ea typeface="Meiryo UI" panose="020B0604030504040204" pitchFamily="50" charset="-128"/>
              </a:rPr>
              <a:t>を高め、大阪</a:t>
            </a:r>
            <a:r>
              <a:rPr lang="ja-JP" altLang="en-US" sz="1200" dirty="0" smtClean="0">
                <a:solidFill>
                  <a:schemeClr val="tx1"/>
                </a:solidFill>
                <a:latin typeface="Meiryo UI" panose="020B0604030504040204" pitchFamily="50" charset="-128"/>
                <a:ea typeface="Meiryo UI" panose="020B0604030504040204" pitchFamily="50" charset="-128"/>
              </a:rPr>
              <a:t>での滞在日数の増加を図る。</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将来</a:t>
            </a:r>
            <a:r>
              <a:rPr lang="ja-JP" altLang="en-US" sz="1200" dirty="0" smtClean="0">
                <a:solidFill>
                  <a:schemeClr val="tx1"/>
                </a:solidFill>
                <a:latin typeface="Meiryo UI" panose="020B0604030504040204" pitchFamily="50" charset="-128"/>
                <a:ea typeface="Meiryo UI" panose="020B0604030504040204" pitchFamily="50" charset="-128"/>
              </a:rPr>
              <a:t>的には民間事</a:t>
            </a:r>
            <a:r>
              <a:rPr lang="ja-JP" altLang="en-US" sz="1200" dirty="0">
                <a:solidFill>
                  <a:schemeClr val="tx1"/>
                </a:solidFill>
                <a:latin typeface="Meiryo UI" panose="020B0604030504040204" pitchFamily="50" charset="-128"/>
                <a:ea typeface="Meiryo UI" panose="020B0604030504040204" pitchFamily="50" charset="-128"/>
              </a:rPr>
              <a:t>業者に</a:t>
            </a:r>
            <a:r>
              <a:rPr lang="ja-JP" altLang="en-US" sz="1200" dirty="0" smtClean="0">
                <a:solidFill>
                  <a:schemeClr val="tx1"/>
                </a:solidFill>
                <a:latin typeface="Meiryo UI" panose="020B0604030504040204" pitchFamily="50" charset="-128"/>
                <a:ea typeface="Meiryo UI" panose="020B0604030504040204" pitchFamily="50" charset="-128"/>
              </a:rPr>
              <a:t>よる府</a:t>
            </a:r>
            <a:r>
              <a:rPr lang="ja-JP" altLang="en-US" sz="1200" dirty="0">
                <a:solidFill>
                  <a:schemeClr val="tx1"/>
                </a:solidFill>
                <a:latin typeface="Meiryo UI" panose="020B0604030504040204" pitchFamily="50" charset="-128"/>
                <a:ea typeface="Meiryo UI" panose="020B0604030504040204" pitchFamily="50" charset="-128"/>
              </a:rPr>
              <a:t>域内周遊旅行商品の造成を</a:t>
            </a:r>
            <a:r>
              <a:rPr lang="ja-JP" altLang="en-US" sz="1200" dirty="0" smtClean="0">
                <a:solidFill>
                  <a:schemeClr val="tx1"/>
                </a:solidFill>
                <a:latin typeface="Meiryo UI" panose="020B0604030504040204" pitchFamily="50" charset="-128"/>
                <a:ea typeface="Meiryo UI" panose="020B0604030504040204" pitchFamily="50" charset="-128"/>
              </a:rPr>
              <a:t>目指すとともに、観光資源の魅力向上を図り、さらなる観光誘客の促進に向けた好循環を実現。</a:t>
            </a:r>
            <a:endParaRPr lang="en-US" altLang="ja-JP" sz="1200" dirty="0">
              <a:solidFill>
                <a:schemeClr val="tx1"/>
              </a:solidFill>
              <a:latin typeface="Meiryo UI" panose="020B0604030504040204" pitchFamily="50" charset="-128"/>
              <a:ea typeface="Meiryo UI" panose="020B0604030504040204" pitchFamily="50" charset="-128"/>
            </a:endParaRPr>
          </a:p>
          <a:p>
            <a:endParaRPr lang="en-US" altLang="ja-JP" sz="7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モデルルート（仮）</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en-US" altLang="ja-JP" sz="1200" dirty="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大阪市内</a:t>
            </a:r>
            <a:r>
              <a:rPr lang="en-US" altLang="ja-JP" sz="1200"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→①大阪</a:t>
            </a:r>
            <a:r>
              <a:rPr lang="ja-JP" altLang="en-US" sz="1200" dirty="0">
                <a:solidFill>
                  <a:schemeClr val="tx1"/>
                </a:solidFill>
                <a:latin typeface="Meiryo UI" panose="020B0604030504040204" pitchFamily="50" charset="-128"/>
                <a:ea typeface="Meiryo UI" panose="020B0604030504040204" pitchFamily="50" charset="-128"/>
              </a:rPr>
              <a:t>城</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大阪歴史</a:t>
            </a:r>
            <a:r>
              <a:rPr lang="ja-JP" altLang="en-US" sz="1200" dirty="0" smtClean="0">
                <a:solidFill>
                  <a:schemeClr val="tx1"/>
                </a:solidFill>
                <a:latin typeface="Meiryo UI" panose="020B0604030504040204" pitchFamily="50" charset="-128"/>
                <a:ea typeface="Meiryo UI" panose="020B0604030504040204" pitchFamily="50" charset="-128"/>
              </a:rPr>
              <a:t>博物館→②あべ</a:t>
            </a:r>
            <a:r>
              <a:rPr lang="ja-JP" altLang="en-US" sz="1200" dirty="0">
                <a:solidFill>
                  <a:schemeClr val="tx1"/>
                </a:solidFill>
                <a:latin typeface="Meiryo UI" panose="020B0604030504040204" pitchFamily="50" charset="-128"/>
                <a:ea typeface="Meiryo UI" panose="020B0604030504040204" pitchFamily="50" charset="-128"/>
              </a:rPr>
              <a:t>のハルカス（展望台）→昼食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→③通天閣</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新世界（散策</a:t>
            </a:r>
            <a:r>
              <a:rPr lang="ja-JP" altLang="en-US" sz="1200" dirty="0" smtClean="0">
                <a:solidFill>
                  <a:schemeClr val="tx1"/>
                </a:solidFill>
                <a:latin typeface="Meiryo UI" panose="020B0604030504040204" pitchFamily="50" charset="-128"/>
                <a:ea typeface="Meiryo UI" panose="020B0604030504040204" pitchFamily="50" charset="-128"/>
              </a:rPr>
              <a:t>）→④仁徳天皇</a:t>
            </a:r>
            <a:r>
              <a:rPr lang="ja-JP" altLang="en-US" sz="1200" dirty="0">
                <a:solidFill>
                  <a:schemeClr val="tx1"/>
                </a:solidFill>
                <a:latin typeface="Meiryo UI" panose="020B0604030504040204" pitchFamily="50" charset="-128"/>
                <a:ea typeface="Meiryo UI" panose="020B0604030504040204" pitchFamily="50" charset="-128"/>
              </a:rPr>
              <a:t>陵</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堺市博物館</a:t>
            </a:r>
            <a:r>
              <a:rPr lang="ja-JP" altLang="en-US" sz="1200" dirty="0">
                <a:solidFill>
                  <a:schemeClr val="tx1"/>
                </a:solidFill>
                <a:latin typeface="Meiryo UI" panose="020B0604030504040204" pitchFamily="50" charset="-128"/>
                <a:ea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en-US" altLang="ja-JP" sz="1200" dirty="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→⑤利</a:t>
            </a:r>
            <a:r>
              <a:rPr lang="ja-JP" altLang="en-US" sz="1200" dirty="0">
                <a:solidFill>
                  <a:schemeClr val="tx1"/>
                </a:solidFill>
                <a:latin typeface="Meiryo UI" panose="020B0604030504040204" pitchFamily="50" charset="-128"/>
                <a:ea typeface="Meiryo UI" panose="020B0604030504040204" pitchFamily="50" charset="-128"/>
              </a:rPr>
              <a:t>晶の杜（呈茶</a:t>
            </a:r>
            <a:r>
              <a:rPr lang="ja-JP" altLang="en-US" sz="1200" dirty="0" smtClean="0">
                <a:solidFill>
                  <a:schemeClr val="tx1"/>
                </a:solidFill>
                <a:latin typeface="Meiryo UI" panose="020B0604030504040204" pitchFamily="50" charset="-128"/>
                <a:ea typeface="Meiryo UI" panose="020B0604030504040204" pitchFamily="50" charset="-128"/>
              </a:rPr>
              <a:t>）→大阪市内</a:t>
            </a:r>
            <a:endParaRPr lang="en-US" altLang="ja-JP" sz="1200" dirty="0">
              <a:solidFill>
                <a:schemeClr val="tx1"/>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5944887" y="1577714"/>
            <a:ext cx="2602038" cy="4659598"/>
            <a:chOff x="5865157" y="1495998"/>
            <a:chExt cx="2788859" cy="4762587"/>
          </a:xfrm>
        </p:grpSpPr>
        <p:pic>
          <p:nvPicPr>
            <p:cNvPr id="5" name="図 4"/>
            <p:cNvPicPr>
              <a:picLocks noChangeAspect="1"/>
            </p:cNvPicPr>
            <p:nvPr/>
          </p:nvPicPr>
          <p:blipFill rotWithShape="1">
            <a:blip r:embed="rId3"/>
            <a:srcRect l="56641" t="10258" r="16794" b="10993"/>
            <a:stretch/>
          </p:blipFill>
          <p:spPr>
            <a:xfrm>
              <a:off x="5865157" y="1990099"/>
              <a:ext cx="2651580" cy="3832164"/>
            </a:xfrm>
            <a:prstGeom prst="rect">
              <a:avLst/>
            </a:prstGeom>
          </p:spPr>
        </p:pic>
        <p:pic>
          <p:nvPicPr>
            <p:cNvPr id="9" name="Picture 2" descr="「仁徳」の画像検索結果&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1901" y="5340489"/>
              <a:ext cx="1382234" cy="9180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ハルカス」の画像検索結果&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1724" y="3492420"/>
              <a:ext cx="862292" cy="12905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大阪城」の画像検索結果&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322" y="1495998"/>
              <a:ext cx="1123250" cy="8789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通天閣」の画像検索結果&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8490" y="2784258"/>
              <a:ext cx="772278" cy="115841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6016076" y="2356705"/>
              <a:ext cx="932098" cy="260688"/>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00" dirty="0" smtClean="0"/>
                <a:t>スタート</a:t>
              </a:r>
              <a:r>
                <a:rPr kumimoji="1" lang="en-US" altLang="ja-JP" sz="800" dirty="0" smtClean="0"/>
                <a:t>/</a:t>
              </a:r>
              <a:r>
                <a:rPr kumimoji="1" lang="ja-JP" altLang="en-US" sz="800" dirty="0" smtClean="0"/>
                <a:t>ゴール</a:t>
              </a:r>
              <a:endParaRPr kumimoji="1" lang="ja-JP" altLang="en-US" sz="800" dirty="0"/>
            </a:p>
          </p:txBody>
        </p:sp>
        <p:sp>
          <p:nvSpPr>
            <p:cNvPr id="18" name="テキスト ボックス 17"/>
            <p:cNvSpPr txBox="1"/>
            <p:nvPr/>
          </p:nvSpPr>
          <p:spPr>
            <a:xfrm>
              <a:off x="6023258" y="4803386"/>
              <a:ext cx="672980" cy="2606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800" dirty="0" smtClean="0"/>
                <a:t>利晶の杜</a:t>
              </a:r>
              <a:endParaRPr kumimoji="1" lang="ja-JP" altLang="en-US" sz="800" dirty="0"/>
            </a:p>
          </p:txBody>
        </p:sp>
      </p:grpSp>
      <p:sp>
        <p:nvSpPr>
          <p:cNvPr id="20" name="角丸四角形 19"/>
          <p:cNvSpPr/>
          <p:nvPr/>
        </p:nvSpPr>
        <p:spPr>
          <a:xfrm>
            <a:off x="187604" y="1428349"/>
            <a:ext cx="8583407" cy="5319101"/>
          </a:xfrm>
          <a:prstGeom prst="roundRect">
            <a:avLst>
              <a:gd name="adj" fmla="val 2381"/>
            </a:avLst>
          </a:prstGeom>
          <a:noFill/>
          <a:ln w="9525">
            <a:solidFill>
              <a:schemeClr val="accent5"/>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tLang="ja-JP" sz="1500" dirty="0">
              <a:solidFill>
                <a:schemeClr val="tx1"/>
              </a:solidFill>
              <a:latin typeface="Meiryo UI" panose="020B0604030504040204" pitchFamily="50" charset="-128"/>
              <a:ea typeface="Meiryo UI" panose="020B0604030504040204" pitchFamily="50" charset="-128"/>
            </a:endParaRPr>
          </a:p>
        </p:txBody>
      </p:sp>
      <p:cxnSp>
        <p:nvCxnSpPr>
          <p:cNvPr id="21" name="直線コネクタ 20"/>
          <p:cNvCxnSpPr/>
          <p:nvPr/>
        </p:nvCxnSpPr>
        <p:spPr>
          <a:xfrm flipV="1">
            <a:off x="45095" y="50561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70044" y="3933056"/>
            <a:ext cx="5540369" cy="25678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600" b="1" dirty="0" smtClean="0">
              <a:solidFill>
                <a:schemeClr val="tx1"/>
              </a:solidFill>
              <a:latin typeface="Meiryo UI" panose="020B0604030504040204" pitchFamily="50" charset="-128"/>
              <a:ea typeface="Meiryo UI" panose="020B0604030504040204" pitchFamily="50" charset="-128"/>
            </a:endParaRPr>
          </a:p>
          <a:p>
            <a:r>
              <a:rPr lang="en-US" altLang="ja-JP" sz="1400" b="1" dirty="0" smtClean="0">
                <a:solidFill>
                  <a:schemeClr val="tx1"/>
                </a:solidFill>
                <a:latin typeface="Meiryo UI" panose="020B0604030504040204" pitchFamily="50" charset="-128"/>
                <a:ea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rPr>
              <a:t>大阪市・堺市連携による魅力発信事業</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dirty="0" smtClean="0">
                <a:solidFill>
                  <a:schemeClr val="tx1"/>
                </a:solidFill>
                <a:latin typeface="Meiryo UI" panose="020B0604030504040204" pitchFamily="50" charset="-128"/>
                <a:ea typeface="Meiryo UI" panose="020B0604030504040204" pitchFamily="50" charset="-128"/>
              </a:rPr>
              <a:t>企画展や観光</a:t>
            </a:r>
            <a:r>
              <a:rPr lang="en-US" altLang="ja-JP" sz="1200" dirty="0" smtClean="0">
                <a:solidFill>
                  <a:schemeClr val="tx1"/>
                </a:solidFill>
                <a:latin typeface="Meiryo UI" panose="020B0604030504040204" pitchFamily="50" charset="-128"/>
                <a:ea typeface="Meiryo UI" panose="020B0604030504040204" pitchFamily="50" charset="-128"/>
              </a:rPr>
              <a:t>PR</a:t>
            </a:r>
            <a:r>
              <a:rPr lang="ja-JP" altLang="en-US" sz="1200" dirty="0" smtClean="0">
                <a:solidFill>
                  <a:schemeClr val="tx1"/>
                </a:solidFill>
                <a:latin typeface="Meiryo UI" panose="020B0604030504040204" pitchFamily="50" charset="-128"/>
                <a:ea typeface="Meiryo UI" panose="020B0604030504040204" pitchFamily="50" charset="-128"/>
              </a:rPr>
              <a:t>などの魅力発信事業を連携して実施</a:t>
            </a: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dirty="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企画展の開催）</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茶</a:t>
            </a:r>
            <a:r>
              <a:rPr lang="ja-JP" altLang="en-US" sz="1200" dirty="0">
                <a:solidFill>
                  <a:schemeClr val="tx1"/>
                </a:solidFill>
                <a:latin typeface="Meiryo UI" panose="020B0604030504040204" pitchFamily="50" charset="-128"/>
                <a:ea typeface="Meiryo UI" panose="020B0604030504040204" pitchFamily="50" charset="-128"/>
              </a:rPr>
              <a:t>の湯により深いつながりの</a:t>
            </a:r>
            <a:r>
              <a:rPr lang="ja-JP" altLang="en-US" sz="1200" dirty="0" smtClean="0">
                <a:solidFill>
                  <a:schemeClr val="tx1"/>
                </a:solidFill>
                <a:latin typeface="Meiryo UI" panose="020B0604030504040204" pitchFamily="50" charset="-128"/>
                <a:ea typeface="Meiryo UI" panose="020B0604030504040204" pitchFamily="50" charset="-128"/>
              </a:rPr>
              <a:t>あった豊臣秀</a:t>
            </a:r>
            <a:r>
              <a:rPr lang="ja-JP" altLang="en-US" sz="1200" dirty="0">
                <a:solidFill>
                  <a:schemeClr val="tx1"/>
                </a:solidFill>
                <a:latin typeface="Meiryo UI" panose="020B0604030504040204" pitchFamily="50" charset="-128"/>
                <a:ea typeface="Meiryo UI" panose="020B0604030504040204" pitchFamily="50" charset="-128"/>
              </a:rPr>
              <a:t>吉</a:t>
            </a:r>
            <a:r>
              <a:rPr lang="ja-JP" altLang="en-US" sz="1200" dirty="0" smtClean="0">
                <a:solidFill>
                  <a:schemeClr val="tx1"/>
                </a:solidFill>
                <a:latin typeface="Meiryo UI" panose="020B0604030504040204" pitchFamily="50" charset="-128"/>
                <a:ea typeface="Meiryo UI" panose="020B0604030504040204" pitchFamily="50" charset="-128"/>
              </a:rPr>
              <a:t>と</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千利休等に</a:t>
            </a:r>
            <a:r>
              <a:rPr lang="ja-JP" altLang="en-US" sz="1200" dirty="0">
                <a:solidFill>
                  <a:schemeClr val="tx1"/>
                </a:solidFill>
                <a:latin typeface="Meiryo UI" panose="020B0604030504040204" pitchFamily="50" charset="-128"/>
                <a:ea typeface="Meiryo UI" panose="020B0604030504040204" pitchFamily="50" charset="-128"/>
              </a:rPr>
              <a:t>関する企画展</a:t>
            </a:r>
            <a:r>
              <a:rPr lang="ja-JP" altLang="en-US" sz="1200" dirty="0" smtClean="0">
                <a:solidFill>
                  <a:schemeClr val="tx1"/>
                </a:solidFill>
                <a:latin typeface="Meiryo UI" panose="020B0604030504040204" pitchFamily="50" charset="-128"/>
                <a:ea typeface="Meiryo UI" panose="020B0604030504040204" pitchFamily="50" charset="-128"/>
              </a:rPr>
              <a:t>を大阪城天守閣、</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堺市博物館が連携し、両市</a:t>
            </a:r>
            <a:r>
              <a:rPr lang="ja-JP" altLang="en-US" sz="1200" dirty="0">
                <a:solidFill>
                  <a:schemeClr val="tx1"/>
                </a:solidFill>
                <a:latin typeface="Meiryo UI" panose="020B0604030504040204" pitchFamily="50" charset="-128"/>
                <a:ea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rPr>
              <a:t>古くからの</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つながり</a:t>
            </a:r>
            <a:r>
              <a:rPr lang="ja-JP" altLang="en-US" sz="1200" dirty="0">
                <a:solidFill>
                  <a:schemeClr val="tx1"/>
                </a:solidFill>
                <a:latin typeface="Meiryo UI" panose="020B0604030504040204" pitchFamily="50" charset="-128"/>
                <a:ea typeface="Meiryo UI" panose="020B0604030504040204" pitchFamily="50" charset="-128"/>
              </a:rPr>
              <a:t>の深さなど</a:t>
            </a:r>
            <a:r>
              <a:rPr lang="ja-JP" altLang="en-US" sz="1200" dirty="0" smtClean="0">
                <a:solidFill>
                  <a:schemeClr val="tx1"/>
                </a:solidFill>
                <a:latin typeface="Meiryo UI" panose="020B0604030504040204" pitchFamily="50" charset="-128"/>
                <a:ea typeface="Meiryo UI" panose="020B0604030504040204" pitchFamily="50" charset="-128"/>
              </a:rPr>
              <a:t>、歴史的ストーリーと</a:t>
            </a:r>
            <a:r>
              <a:rPr lang="ja-JP" altLang="en-US" sz="1200" dirty="0">
                <a:solidFill>
                  <a:schemeClr val="tx1"/>
                </a:solidFill>
                <a:latin typeface="Meiryo UI" panose="020B0604030504040204" pitchFamily="50" charset="-128"/>
                <a:ea typeface="Meiryo UI" panose="020B0604030504040204" pitchFamily="50" charset="-128"/>
              </a:rPr>
              <a:t>して</a:t>
            </a:r>
            <a:r>
              <a:rPr lang="ja-JP" altLang="en-US" sz="1200" dirty="0" smtClean="0">
                <a:solidFill>
                  <a:schemeClr val="tx1"/>
                </a:solidFill>
                <a:latin typeface="Meiryo UI" panose="020B0604030504040204" pitchFamily="50" charset="-128"/>
                <a:ea typeface="Meiryo UI" panose="020B0604030504040204" pitchFamily="50" charset="-128"/>
              </a:rPr>
              <a:t>の</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観光</a:t>
            </a:r>
            <a:r>
              <a:rPr lang="ja-JP" altLang="en-US" sz="1200" dirty="0">
                <a:solidFill>
                  <a:schemeClr val="tx1"/>
                </a:solidFill>
                <a:latin typeface="Meiryo UI" panose="020B0604030504040204" pitchFamily="50" charset="-128"/>
                <a:ea typeface="Meiryo UI" panose="020B0604030504040204" pitchFamily="50" charset="-128"/>
              </a:rPr>
              <a:t>魅力を発信する</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lang="en-US" altLang="ja-JP" sz="1000" b="1" dirty="0" smtClean="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dirty="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観光ＰＲの実施）</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例年</a:t>
            </a:r>
            <a:r>
              <a:rPr lang="en-US" altLang="ja-JP" sz="1200" dirty="0">
                <a:solidFill>
                  <a:schemeClr val="tx1"/>
                </a:solidFill>
                <a:latin typeface="Meiryo UI" panose="020B0604030504040204" pitchFamily="50" charset="-128"/>
                <a:ea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rPr>
              <a:t>月</a:t>
            </a:r>
            <a:r>
              <a:rPr lang="ja-JP" altLang="en-US" sz="1200" dirty="0" smtClean="0">
                <a:solidFill>
                  <a:schemeClr val="tx1"/>
                </a:solidFill>
                <a:latin typeface="Meiryo UI" panose="020B0604030504040204" pitchFamily="50" charset="-128"/>
                <a:ea typeface="Meiryo UI" panose="020B0604030504040204" pitchFamily="50" charset="-128"/>
              </a:rPr>
              <a:t>に大阪城天守閣主催により大阪</a:t>
            </a:r>
            <a:r>
              <a:rPr lang="ja-JP" altLang="en-US" sz="1200" dirty="0">
                <a:solidFill>
                  <a:schemeClr val="tx1"/>
                </a:solidFill>
                <a:latin typeface="Meiryo UI" panose="020B0604030504040204" pitchFamily="50" charset="-128"/>
                <a:ea typeface="Meiryo UI" panose="020B0604030504040204" pitchFamily="50" charset="-128"/>
              </a:rPr>
              <a:t>城天守閣前</a:t>
            </a:r>
            <a:r>
              <a:rPr lang="ja-JP" altLang="en-US" sz="1200" dirty="0" smtClean="0">
                <a:solidFill>
                  <a:schemeClr val="tx1"/>
                </a:solidFill>
                <a:latin typeface="Meiryo UI" panose="020B0604030504040204" pitchFamily="50" charset="-128"/>
                <a:ea typeface="Meiryo UI" panose="020B0604030504040204" pitchFamily="50" charset="-128"/>
              </a:rPr>
              <a:t>本丸</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広場で開催</a:t>
            </a:r>
            <a:r>
              <a:rPr lang="ja-JP" altLang="en-US" sz="1200" dirty="0">
                <a:solidFill>
                  <a:schemeClr val="tx1"/>
                </a:solidFill>
                <a:latin typeface="Meiryo UI" panose="020B0604030504040204" pitchFamily="50" charset="-128"/>
                <a:ea typeface="Meiryo UI" panose="020B0604030504040204" pitchFamily="50" charset="-128"/>
              </a:rPr>
              <a:t>される「</a:t>
            </a:r>
            <a:r>
              <a:rPr lang="ja-JP" altLang="en-US" sz="1200" dirty="0" smtClean="0">
                <a:solidFill>
                  <a:schemeClr val="tx1"/>
                </a:solidFill>
                <a:latin typeface="Meiryo UI" panose="020B0604030504040204" pitchFamily="50" charset="-128"/>
                <a:ea typeface="Meiryo UI" panose="020B0604030504040204" pitchFamily="50" charset="-128"/>
              </a:rPr>
              <a:t>大阪城の秋まつり</a:t>
            </a:r>
            <a:r>
              <a:rPr lang="ja-JP" altLang="en-US" sz="1200" dirty="0">
                <a:solidFill>
                  <a:schemeClr val="tx1"/>
                </a:solidFill>
                <a:latin typeface="Meiryo UI" panose="020B0604030504040204" pitchFamily="50" charset="-128"/>
                <a:ea typeface="Meiryo UI" panose="020B0604030504040204" pitchFamily="50" charset="-128"/>
              </a:rPr>
              <a:t>」において</a:t>
            </a:r>
            <a:r>
              <a:rPr lang="ja-JP" altLang="en-US" sz="1200" dirty="0" smtClean="0">
                <a:solidFill>
                  <a:schemeClr val="tx1"/>
                </a:solidFill>
                <a:latin typeface="Meiryo UI" panose="020B0604030504040204" pitchFamily="50" charset="-128"/>
                <a:ea typeface="Meiryo UI" panose="020B0604030504040204" pitchFamily="50" charset="-128"/>
              </a:rPr>
              <a:t>、大阪市と堺市が</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連携してブース</a:t>
            </a:r>
            <a:r>
              <a:rPr lang="ja-JP" altLang="en-US" sz="1200" dirty="0">
                <a:solidFill>
                  <a:schemeClr val="tx1"/>
                </a:solidFill>
                <a:latin typeface="Meiryo UI" panose="020B0604030504040204" pitchFamily="50" charset="-128"/>
                <a:ea typeface="Meiryo UI" panose="020B0604030504040204" pitchFamily="50" charset="-128"/>
              </a:rPr>
              <a:t>出展を</a:t>
            </a:r>
            <a:r>
              <a:rPr lang="ja-JP" altLang="en-US" sz="1200" dirty="0" smtClean="0">
                <a:solidFill>
                  <a:schemeClr val="tx1"/>
                </a:solidFill>
                <a:latin typeface="Meiryo UI" panose="020B0604030504040204" pitchFamily="50" charset="-128"/>
                <a:ea typeface="Meiryo UI" panose="020B0604030504040204" pitchFamily="50" charset="-128"/>
              </a:rPr>
              <a:t>行い、</a:t>
            </a:r>
            <a:r>
              <a:rPr lang="ja-JP" altLang="en-US" sz="1200" dirty="0">
                <a:solidFill>
                  <a:schemeClr val="tx1"/>
                </a:solidFill>
                <a:latin typeface="Meiryo UI" panose="020B0604030504040204" pitchFamily="50" charset="-128"/>
                <a:ea typeface="Meiryo UI" panose="020B0604030504040204" pitchFamily="50" charset="-128"/>
              </a:rPr>
              <a:t>来阪</a:t>
            </a:r>
            <a:r>
              <a:rPr lang="ja-JP" altLang="en-US" sz="1200" dirty="0" smtClean="0">
                <a:solidFill>
                  <a:schemeClr val="tx1"/>
                </a:solidFill>
                <a:latin typeface="Meiryo UI" panose="020B0604030504040204" pitchFamily="50" charset="-128"/>
                <a:ea typeface="Meiryo UI" panose="020B0604030504040204" pitchFamily="50" charset="-128"/>
              </a:rPr>
              <a:t>した観光客に両市の</a:t>
            </a:r>
            <a:r>
              <a:rPr lang="ja-JP" altLang="en-US" sz="1200" dirty="0">
                <a:solidFill>
                  <a:schemeClr val="tx1"/>
                </a:solidFill>
                <a:latin typeface="Meiryo UI" panose="020B0604030504040204" pitchFamily="50" charset="-128"/>
                <a:ea typeface="Meiryo UI" panose="020B0604030504040204" pitchFamily="50" charset="-128"/>
              </a:rPr>
              <a:t>観光魅力</a:t>
            </a:r>
            <a:r>
              <a:rPr lang="ja-JP" altLang="en-US" sz="1200" dirty="0" smtClean="0">
                <a:solidFill>
                  <a:schemeClr val="tx1"/>
                </a:solidFill>
                <a:latin typeface="Meiryo UI" panose="020B0604030504040204" pitchFamily="50" charset="-128"/>
                <a:ea typeface="Meiryo UI" panose="020B0604030504040204" pitchFamily="50" charset="-128"/>
              </a:rPr>
              <a:t>を</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発信</a:t>
            </a:r>
            <a:r>
              <a:rPr lang="ja-JP" altLang="en-US" sz="1200" dirty="0">
                <a:solidFill>
                  <a:schemeClr val="tx1"/>
                </a:solidFill>
                <a:latin typeface="Meiryo UI" panose="020B0604030504040204" pitchFamily="50" charset="-128"/>
                <a:ea typeface="Meiryo UI" panose="020B0604030504040204" pitchFamily="50" charset="-128"/>
              </a:rPr>
              <a:t>する</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endParaRPr lang="en-US" altLang="ja-JP" sz="2000" dirty="0">
              <a:solidFill>
                <a:schemeClr val="tx1"/>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3230942" y="4331009"/>
            <a:ext cx="1723753" cy="1402247"/>
            <a:chOff x="3525098" y="4034138"/>
            <a:chExt cx="1723753" cy="1402247"/>
          </a:xfrm>
        </p:grpSpPr>
        <p:pic>
          <p:nvPicPr>
            <p:cNvPr id="24" name="図 2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025041" y="4034138"/>
              <a:ext cx="723869" cy="924942"/>
            </a:xfrm>
            <a:prstGeom prst="rect">
              <a:avLst/>
            </a:prstGeom>
          </p:spPr>
        </p:pic>
        <p:sp>
          <p:nvSpPr>
            <p:cNvPr id="25" name="テキスト ボックス 24"/>
            <p:cNvSpPr txBox="1"/>
            <p:nvPr/>
          </p:nvSpPr>
          <p:spPr>
            <a:xfrm>
              <a:off x="3525098" y="4974720"/>
              <a:ext cx="1723753" cy="461665"/>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豊臣秀吉</a:t>
              </a:r>
              <a:r>
                <a:rPr lang="ja-JP" altLang="en-US" sz="800" dirty="0" smtClean="0">
                  <a:latin typeface="Meiryo UI" panose="020B0604030504040204" pitchFamily="50" charset="-128"/>
                  <a:ea typeface="Meiryo UI" panose="020B0604030504040204" pitchFamily="50" charset="-128"/>
                </a:rPr>
                <a:t>画像</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宇和島伊達</a:t>
              </a:r>
              <a:r>
                <a:rPr lang="ja-JP" altLang="en-US" sz="800" dirty="0" smtClean="0">
                  <a:latin typeface="Meiryo UI" panose="020B0604030504040204" pitchFamily="50" charset="-128"/>
                  <a:ea typeface="Meiryo UI" panose="020B0604030504040204" pitchFamily="50" charset="-128"/>
                </a:rPr>
                <a:t>文化保存会本</a:t>
              </a:r>
              <a:r>
                <a:rPr lang="ja-JP" altLang="en-US" sz="800" dirty="0">
                  <a:latin typeface="Meiryo UI" panose="020B0604030504040204" pitchFamily="50" charset="-128"/>
                  <a:ea typeface="Meiryo UI" panose="020B0604030504040204" pitchFamily="50" charset="-128"/>
                </a:rPr>
                <a:t>模写</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大阪城天守閣蔵</a:t>
              </a:r>
              <a:endParaRPr kumimoji="1" lang="ja-JP" altLang="en-US" sz="800" dirty="0">
                <a:latin typeface="Meiryo UI" panose="020B0604030504040204" pitchFamily="50" charset="-128"/>
                <a:ea typeface="Meiryo UI" panose="020B0604030504040204" pitchFamily="50" charset="-128"/>
              </a:endParaRPr>
            </a:p>
          </p:txBody>
        </p:sp>
      </p:grpSp>
      <p:grpSp>
        <p:nvGrpSpPr>
          <p:cNvPr id="4" name="グループ化 3"/>
          <p:cNvGrpSpPr/>
          <p:nvPr/>
        </p:nvGrpSpPr>
        <p:grpSpPr>
          <a:xfrm>
            <a:off x="4360415" y="4358835"/>
            <a:ext cx="1723753" cy="1201463"/>
            <a:chOff x="4690502" y="3814947"/>
            <a:chExt cx="1723753" cy="1201463"/>
          </a:xfrm>
        </p:grpSpPr>
        <p:pic>
          <p:nvPicPr>
            <p:cNvPr id="26" name="図 2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187869" y="3814947"/>
              <a:ext cx="737735" cy="922169"/>
            </a:xfrm>
            <a:prstGeom prst="rect">
              <a:avLst/>
            </a:prstGeom>
          </p:spPr>
        </p:pic>
        <p:sp>
          <p:nvSpPr>
            <p:cNvPr id="27" name="テキスト ボックス 26"/>
            <p:cNvSpPr txBox="1"/>
            <p:nvPr/>
          </p:nvSpPr>
          <p:spPr>
            <a:xfrm>
              <a:off x="4690502" y="4736614"/>
              <a:ext cx="1723753" cy="279796"/>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千利休</a:t>
              </a:r>
              <a:r>
                <a:rPr lang="ja-JP" altLang="en-US" sz="800" dirty="0" smtClean="0">
                  <a:latin typeface="Meiryo UI" panose="020B0604030504040204" pitchFamily="50" charset="-128"/>
                  <a:ea typeface="Meiryo UI" panose="020B0604030504040204" pitchFamily="50" charset="-128"/>
                </a:rPr>
                <a:t>画像</a:t>
              </a:r>
              <a:endParaRPr lang="en-US" altLang="ja-JP" sz="800" dirty="0" smtClean="0">
                <a:latin typeface="Meiryo UI" panose="020B0604030504040204" pitchFamily="50" charset="-128"/>
                <a:ea typeface="Meiryo UI" panose="020B0604030504040204" pitchFamily="50" charset="-128"/>
              </a:endParaRPr>
            </a:p>
            <a:p>
              <a:pPr algn="ctr"/>
              <a:r>
                <a:rPr lang="zh-TW" altLang="en-US" sz="800" dirty="0" smtClean="0">
                  <a:latin typeface="Meiryo UI" panose="020B0604030504040204" pitchFamily="50" charset="-128"/>
                  <a:ea typeface="Meiryo UI" panose="020B0604030504040204" pitchFamily="50" charset="-128"/>
                </a:rPr>
                <a:t>大阪</a:t>
              </a:r>
              <a:r>
                <a:rPr lang="zh-TW" altLang="en-US" sz="800" dirty="0">
                  <a:latin typeface="Meiryo UI" panose="020B0604030504040204" pitchFamily="50" charset="-128"/>
                  <a:ea typeface="Meiryo UI" panose="020B0604030504040204" pitchFamily="50" charset="-128"/>
                </a:rPr>
                <a:t>城天守閣蔵</a:t>
              </a:r>
              <a:endParaRPr kumimoji="1" lang="ja-JP" altLang="en-US" sz="800" dirty="0">
                <a:latin typeface="Meiryo UI" panose="020B0604030504040204" pitchFamily="50" charset="-128"/>
                <a:ea typeface="Meiryo UI" panose="020B0604030504040204" pitchFamily="50" charset="-128"/>
              </a:endParaRPr>
            </a:p>
          </p:txBody>
        </p:sp>
      </p:grpSp>
      <p:sp>
        <p:nvSpPr>
          <p:cNvPr id="28" name="テキスト ボックス 27"/>
          <p:cNvSpPr txBox="1"/>
          <p:nvPr/>
        </p:nvSpPr>
        <p:spPr>
          <a:xfrm>
            <a:off x="45095" y="603587"/>
            <a:ext cx="9145017" cy="1046440"/>
          </a:xfrm>
          <a:prstGeom prst="rect">
            <a:avLst/>
          </a:prstGeom>
          <a:noFill/>
          <a:ln>
            <a:noFill/>
          </a:ln>
        </p:spPr>
        <p:txBody>
          <a:bodyPr wrap="square" rtlCol="0">
            <a:spAutoFit/>
          </a:bodyPr>
          <a:lstStyle/>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今後、大阪府、大阪市、堺市は、三者で共有する方向性で</a:t>
            </a:r>
            <a:r>
              <a:rPr lang="ja-JP" altLang="en-US" sz="1600" dirty="0" smtClean="0">
                <a:latin typeface="Meiryo UI" panose="020B0604030504040204" pitchFamily="50" charset="-128"/>
                <a:ea typeface="Meiryo UI" panose="020B0604030504040204" pitchFamily="50" charset="-128"/>
              </a:rPr>
              <a:t>ある</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新しい好循環の実現”に</a:t>
            </a:r>
            <a:r>
              <a:rPr kumimoji="1" lang="ja-JP" altLang="en-US" sz="1600" dirty="0" smtClean="0">
                <a:latin typeface="Meiryo UI" panose="020B0604030504040204" pitchFamily="50" charset="-128"/>
                <a:ea typeface="Meiryo UI" panose="020B0604030504040204" pitchFamily="50" charset="-128"/>
              </a:rPr>
              <a:t>向け、歴史・文化や世界に誇れる「食</a:t>
            </a:r>
            <a:r>
              <a:rPr lang="ja-JP" altLang="en-US" sz="1600" dirty="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などの観光資源や</a:t>
            </a:r>
            <a:r>
              <a:rPr lang="ja-JP" altLang="en-US" sz="1600" dirty="0" smtClean="0">
                <a:latin typeface="Meiryo UI" panose="020B0604030504040204" pitchFamily="50" charset="-128"/>
                <a:ea typeface="Meiryo UI" panose="020B0604030504040204" pitchFamily="50" charset="-128"/>
              </a:rPr>
              <a:t>最先端技術を</a:t>
            </a:r>
            <a:r>
              <a:rPr lang="ja-JP" altLang="en-US" sz="1600" dirty="0">
                <a:latin typeface="Meiryo UI" panose="020B0604030504040204" pitchFamily="50" charset="-128"/>
                <a:ea typeface="Meiryo UI" panose="020B0604030504040204" pitchFamily="50" charset="-128"/>
              </a:rPr>
              <a:t>十分に活用した</a:t>
            </a:r>
            <a:r>
              <a:rPr kumimoji="1" lang="ja-JP" altLang="en-US" sz="1600" dirty="0" smtClean="0">
                <a:latin typeface="Meiryo UI" panose="020B0604030504040204" pitchFamily="50" charset="-128"/>
                <a:ea typeface="Meiryo UI" panose="020B0604030504040204" pitchFamily="50" charset="-128"/>
              </a:rPr>
              <a:t>取組みを連携して進めていく。</a:t>
            </a:r>
            <a:endParaRPr kumimoji="1"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令和２年度においては、大阪市と堺市がそれぞれ有する歴史・文化的資源を結ぶ先行的事業を実施する。</a:t>
            </a:r>
            <a:endParaRPr kumimoji="1" lang="en-US" altLang="ja-JP" sz="1600" dirty="0" smtClean="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4295368" y="6431579"/>
            <a:ext cx="1700657" cy="33855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ゆかりの地の</a:t>
            </a:r>
            <a:r>
              <a:rPr lang="ja-JP" altLang="en-US" sz="800" dirty="0" smtClean="0">
                <a:latin typeface="Meiryo UI" panose="020B0604030504040204" pitchFamily="50" charset="-128"/>
                <a:ea typeface="Meiryo UI" panose="020B0604030504040204" pitchFamily="50" charset="-128"/>
              </a:rPr>
              <a:t>魅力展</a:t>
            </a:r>
            <a:endParaRPr lang="en-US" altLang="ja-JP" sz="8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2016</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655408" y="5783507"/>
            <a:ext cx="963364" cy="672601"/>
          </a:xfrm>
          <a:prstGeom prst="rect">
            <a:avLst/>
          </a:prstGeom>
        </p:spPr>
      </p:pic>
      <p:sp>
        <p:nvSpPr>
          <p:cNvPr id="23" name="正方形/長方形 22"/>
          <p:cNvSpPr/>
          <p:nvPr/>
        </p:nvSpPr>
        <p:spPr>
          <a:xfrm>
            <a:off x="421287" y="2812385"/>
            <a:ext cx="5299867" cy="793138"/>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96289" y="4221087"/>
            <a:ext cx="5328304" cy="2526363"/>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7746254" y="2127425"/>
            <a:ext cx="216024" cy="21574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rPr>
              <a:t>1</a:t>
            </a:r>
            <a:endParaRPr kumimoji="1" lang="ja-JP" altLang="en-US" sz="1050" dirty="0">
              <a:solidFill>
                <a:sysClr val="windowText" lastClr="000000"/>
              </a:solidFill>
            </a:endParaRPr>
          </a:p>
        </p:txBody>
      </p:sp>
      <p:sp>
        <p:nvSpPr>
          <p:cNvPr id="33" name="楕円 32"/>
          <p:cNvSpPr/>
          <p:nvPr/>
        </p:nvSpPr>
        <p:spPr>
          <a:xfrm>
            <a:off x="7506301" y="3515924"/>
            <a:ext cx="216024" cy="21574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smtClean="0">
                <a:solidFill>
                  <a:sysClr val="windowText" lastClr="000000"/>
                </a:solidFill>
              </a:rPr>
              <a:t>2</a:t>
            </a:r>
            <a:endParaRPr kumimoji="1" lang="ja-JP" altLang="en-US" sz="1050" dirty="0">
              <a:solidFill>
                <a:sysClr val="windowText" lastClr="000000"/>
              </a:solidFill>
            </a:endParaRPr>
          </a:p>
        </p:txBody>
      </p:sp>
      <p:sp>
        <p:nvSpPr>
          <p:cNvPr id="34" name="楕円 33"/>
          <p:cNvSpPr/>
          <p:nvPr/>
        </p:nvSpPr>
        <p:spPr>
          <a:xfrm>
            <a:off x="7030672" y="3166040"/>
            <a:ext cx="216024" cy="21574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rPr>
              <a:t>3</a:t>
            </a:r>
            <a:endParaRPr kumimoji="1" lang="ja-JP" altLang="en-US" sz="1050" dirty="0">
              <a:solidFill>
                <a:sysClr val="windowText" lastClr="000000"/>
              </a:solidFill>
            </a:endParaRPr>
          </a:p>
        </p:txBody>
      </p:sp>
      <p:sp>
        <p:nvSpPr>
          <p:cNvPr id="35" name="楕円 34"/>
          <p:cNvSpPr/>
          <p:nvPr/>
        </p:nvSpPr>
        <p:spPr>
          <a:xfrm>
            <a:off x="6879519" y="5319413"/>
            <a:ext cx="216024" cy="21574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rPr>
              <a:t>4</a:t>
            </a:r>
            <a:endParaRPr kumimoji="1" lang="ja-JP" altLang="en-US" sz="1050" dirty="0">
              <a:solidFill>
                <a:sysClr val="windowText" lastClr="000000"/>
              </a:solidFill>
            </a:endParaRPr>
          </a:p>
        </p:txBody>
      </p:sp>
      <p:sp>
        <p:nvSpPr>
          <p:cNvPr id="36" name="楕円 35"/>
          <p:cNvSpPr/>
          <p:nvPr/>
        </p:nvSpPr>
        <p:spPr>
          <a:xfrm>
            <a:off x="6473523" y="5080597"/>
            <a:ext cx="216024" cy="21574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rPr>
              <a:t>5</a:t>
            </a:r>
            <a:endParaRPr kumimoji="1" lang="ja-JP" altLang="en-US" sz="1050" dirty="0">
              <a:solidFill>
                <a:sysClr val="windowText" lastClr="000000"/>
              </a:solidFill>
            </a:endParaRPr>
          </a:p>
        </p:txBody>
      </p:sp>
    </p:spTree>
    <p:extLst>
      <p:ext uri="{BB962C8B-B14F-4D97-AF65-F5344CB8AC3E}">
        <p14:creationId xmlns:p14="http://schemas.microsoft.com/office/powerpoint/2010/main" val="316740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4769691" y="4291393"/>
            <a:ext cx="4177682" cy="2505165"/>
          </a:xfrm>
          <a:prstGeom prst="roundRect">
            <a:avLst>
              <a:gd name="adj" fmla="val 5340"/>
            </a:avLst>
          </a:prstGeom>
          <a:no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17" name="オブジェクト 16"/>
          <p:cNvGraphicFramePr>
            <a:graphicFrameLocks noChangeAspect="1"/>
          </p:cNvGraphicFramePr>
          <p:nvPr>
            <p:extLst>
              <p:ext uri="{D42A27DB-BD31-4B8C-83A1-F6EECF244321}">
                <p14:modId xmlns:p14="http://schemas.microsoft.com/office/powerpoint/2010/main" val="2066940819"/>
              </p:ext>
            </p:extLst>
          </p:nvPr>
        </p:nvGraphicFramePr>
        <p:xfrm>
          <a:off x="446337" y="4835196"/>
          <a:ext cx="3779817" cy="1906172"/>
        </p:xfrm>
        <a:graphic>
          <a:graphicData uri="http://schemas.openxmlformats.org/presentationml/2006/ole">
            <mc:AlternateContent xmlns:mc="http://schemas.openxmlformats.org/markup-compatibility/2006">
              <mc:Choice xmlns:v="urn:schemas-microsoft-com:vml" Requires="v">
                <p:oleObj spid="_x0000_s3098" name="ワークシート" r:id="rId4" imgW="5533899" imgH="2790711" progId="Excel.Sheet.12">
                  <p:embed/>
                </p:oleObj>
              </mc:Choice>
              <mc:Fallback>
                <p:oleObj name="ワークシート" r:id="rId4" imgW="5533899" imgH="2790711" progId="Excel.Sheet.12">
                  <p:embed/>
                  <p:pic>
                    <p:nvPicPr>
                      <p:cNvPr id="0" name=""/>
                      <p:cNvPicPr/>
                      <p:nvPr/>
                    </p:nvPicPr>
                    <p:blipFill>
                      <a:blip r:embed="rId5"/>
                      <a:stretch>
                        <a:fillRect/>
                      </a:stretch>
                    </p:blipFill>
                    <p:spPr>
                      <a:xfrm>
                        <a:off x="446337" y="4835196"/>
                        <a:ext cx="3779817" cy="1906172"/>
                      </a:xfrm>
                      <a:prstGeom prst="rect">
                        <a:avLst/>
                      </a:prstGeom>
                    </p:spPr>
                  </p:pic>
                </p:oleObj>
              </mc:Fallback>
            </mc:AlternateContent>
          </a:graphicData>
        </a:graphic>
      </p:graphicFrame>
      <p:sp>
        <p:nvSpPr>
          <p:cNvPr id="6" name="スライド番号プレースホルダー 1"/>
          <p:cNvSpPr txBox="1">
            <a:spLocks/>
          </p:cNvSpPr>
          <p:nvPr/>
        </p:nvSpPr>
        <p:spPr bwMode="auto">
          <a:xfrm>
            <a:off x="8446912" y="651752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11</a:t>
            </a:fld>
            <a:endParaRPr lang="ja-JP" altLang="en-US" sz="1200" dirty="0">
              <a:solidFill>
                <a:prstClr val="black"/>
              </a:solidFill>
            </a:endParaRPr>
          </a:p>
        </p:txBody>
      </p:sp>
      <p:sp>
        <p:nvSpPr>
          <p:cNvPr id="7" name="角丸四角形 6"/>
          <p:cNvSpPr/>
          <p:nvPr/>
        </p:nvSpPr>
        <p:spPr>
          <a:xfrm>
            <a:off x="0" y="111286"/>
            <a:ext cx="8568952" cy="470734"/>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 （参考）来阪外国人</a:t>
            </a:r>
            <a:r>
              <a:rPr lang="ja-JP" altLang="en-US" sz="2000" b="1" kern="100" dirty="0" smtClean="0">
                <a:solidFill>
                  <a:sysClr val="windowText" lastClr="000000"/>
                </a:solidFill>
                <a:effectLst/>
                <a:ea typeface="Meiryo UI" panose="020B0604030504040204" pitchFamily="50" charset="-128"/>
                <a:cs typeface="Times New Roman" panose="02020603050405020304" pitchFamily="18" charset="0"/>
              </a:rPr>
              <a:t>旅行者数・滞在状況・</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宿泊施設状況等</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sp>
        <p:nvSpPr>
          <p:cNvPr id="19" name="角丸四角形 18"/>
          <p:cNvSpPr/>
          <p:nvPr/>
        </p:nvSpPr>
        <p:spPr>
          <a:xfrm>
            <a:off x="376490" y="1779324"/>
            <a:ext cx="4176464" cy="2373645"/>
          </a:xfrm>
          <a:prstGeom prst="roundRect">
            <a:avLst>
              <a:gd name="adj" fmla="val 5340"/>
            </a:avLst>
          </a:prstGeom>
          <a:no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23" name="角丸四角形 22"/>
          <p:cNvSpPr/>
          <p:nvPr/>
        </p:nvSpPr>
        <p:spPr>
          <a:xfrm>
            <a:off x="4770909" y="1813510"/>
            <a:ext cx="4176464" cy="2289901"/>
          </a:xfrm>
          <a:prstGeom prst="roundRect">
            <a:avLst>
              <a:gd name="adj" fmla="val 5340"/>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3860780230"/>
              </p:ext>
            </p:extLst>
          </p:nvPr>
        </p:nvGraphicFramePr>
        <p:xfrm>
          <a:off x="300276" y="1841644"/>
          <a:ext cx="4513975" cy="2375187"/>
        </p:xfrm>
        <a:graphic>
          <a:graphicData uri="http://schemas.openxmlformats.org/drawingml/2006/chart">
            <c:chart xmlns:c="http://schemas.openxmlformats.org/drawingml/2006/chart" xmlns:r="http://schemas.openxmlformats.org/officeDocument/2006/relationships" r:id="rId6"/>
          </a:graphicData>
        </a:graphic>
      </p:graphicFrame>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2518" y="2023868"/>
            <a:ext cx="3299029" cy="1882256"/>
          </a:xfrm>
          <a:prstGeom prst="rect">
            <a:avLst/>
          </a:prstGeom>
          <a:solidFill>
            <a:schemeClr val="accent2">
              <a:lumMod val="40000"/>
              <a:lumOff val="60000"/>
            </a:schemeClr>
          </a:solidFill>
        </p:spPr>
      </p:pic>
      <p:sp>
        <p:nvSpPr>
          <p:cNvPr id="4" name="線吹き出し 1 (枠付き) 3"/>
          <p:cNvSpPr/>
          <p:nvPr/>
        </p:nvSpPr>
        <p:spPr>
          <a:xfrm>
            <a:off x="4944077" y="2752130"/>
            <a:ext cx="1188481" cy="658645"/>
          </a:xfrm>
          <a:prstGeom prst="borderCallout1">
            <a:avLst>
              <a:gd name="adj1" fmla="val 58551"/>
              <a:gd name="adj2" fmla="val 98800"/>
              <a:gd name="adj3" fmla="val 36958"/>
              <a:gd name="adj4" fmla="val 193079"/>
            </a:avLst>
          </a:prstGeom>
          <a:solidFill>
            <a:schemeClr val="tx2">
              <a:lumMod val="20000"/>
              <a:lumOff val="80000"/>
              <a:alpha val="45000"/>
            </a:schemeClr>
          </a:solidFill>
          <a:ln w="9525">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smtClean="0">
                <a:latin typeface="Meiryo UI" panose="020B0604030504040204" pitchFamily="50" charset="-128"/>
                <a:ea typeface="Meiryo UI" panose="020B0604030504040204" pitchFamily="50" charset="-128"/>
              </a:rPr>
              <a:t>大阪市</a:t>
            </a:r>
            <a:endParaRPr kumimoji="1" lang="en-US" altLang="ja-JP" sz="1100" b="1" dirty="0" smtClean="0">
              <a:latin typeface="Meiryo UI" panose="020B0604030504040204" pitchFamily="50" charset="-128"/>
              <a:ea typeface="Meiryo UI" panose="020B0604030504040204" pitchFamily="50" charset="-128"/>
            </a:endParaRPr>
          </a:p>
          <a:p>
            <a:pPr algn="ctr"/>
            <a:r>
              <a:rPr lang="en-US" altLang="ja-JP" sz="1100" dirty="0" smtClean="0">
                <a:latin typeface="Meiryo UI" panose="020B0604030504040204" pitchFamily="50" charset="-128"/>
                <a:ea typeface="Meiryo UI" panose="020B0604030504040204" pitchFamily="50" charset="-128"/>
              </a:rPr>
              <a:t>3,108</a:t>
            </a:r>
            <a:r>
              <a:rPr lang="ja-JP" altLang="en-US" sz="1100" dirty="0" smtClean="0">
                <a:latin typeface="Meiryo UI" panose="020B0604030504040204" pitchFamily="50" charset="-128"/>
                <a:ea typeface="Meiryo UI" panose="020B0604030504040204" pitchFamily="50" charset="-128"/>
              </a:rPr>
              <a:t>万人</a:t>
            </a:r>
            <a:endParaRPr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solidFill>
                  <a:srgbClr val="FF0000"/>
                </a:solidFill>
                <a:latin typeface="Meiryo UI" panose="020B0604030504040204" pitchFamily="50" charset="-128"/>
                <a:ea typeface="Meiryo UI" panose="020B0604030504040204" pitchFamily="50" charset="-128"/>
              </a:rPr>
              <a:t>（</a:t>
            </a:r>
            <a:r>
              <a:rPr kumimoji="1" lang="en-US" altLang="ja-JP" sz="1100" dirty="0" smtClean="0">
                <a:solidFill>
                  <a:srgbClr val="FF0000"/>
                </a:solidFill>
                <a:latin typeface="Meiryo UI" panose="020B0604030504040204" pitchFamily="50" charset="-128"/>
                <a:ea typeface="Meiryo UI" panose="020B0604030504040204" pitchFamily="50" charset="-128"/>
              </a:rPr>
              <a:t>79</a:t>
            </a:r>
            <a:r>
              <a:rPr kumimoji="1" lang="ja-JP" altLang="en-US" sz="1100" dirty="0" smtClean="0">
                <a:solidFill>
                  <a:srgbClr val="FF0000"/>
                </a:solidFill>
                <a:latin typeface="Meiryo UI" panose="020B0604030504040204" pitchFamily="50" charset="-128"/>
                <a:ea typeface="Meiryo UI" panose="020B0604030504040204" pitchFamily="50" charset="-128"/>
              </a:rPr>
              <a:t>％）</a:t>
            </a:r>
            <a:endParaRPr kumimoji="1" lang="ja-JP" altLang="en-US" sz="1100" dirty="0">
              <a:solidFill>
                <a:srgbClr val="FF0000"/>
              </a:solidFill>
              <a:latin typeface="Meiryo UI" panose="020B0604030504040204" pitchFamily="50" charset="-128"/>
              <a:ea typeface="Meiryo UI" panose="020B0604030504040204" pitchFamily="50" charset="-128"/>
            </a:endParaRPr>
          </a:p>
        </p:txBody>
      </p:sp>
      <p:sp>
        <p:nvSpPr>
          <p:cNvPr id="5" name="正方形/長方形 4"/>
          <p:cNvSpPr/>
          <p:nvPr/>
        </p:nvSpPr>
        <p:spPr>
          <a:xfrm>
            <a:off x="7613734" y="3199736"/>
            <a:ext cx="1204838" cy="547067"/>
          </a:xfrm>
          <a:prstGeom prst="rect">
            <a:avLst/>
          </a:prstGeom>
          <a:solidFill>
            <a:schemeClr val="accent1">
              <a:lumMod val="20000"/>
              <a:lumOff val="80000"/>
              <a:alpha val="45000"/>
            </a:schemeClr>
          </a:solidFill>
          <a:ln w="9525">
            <a:solidFill>
              <a:schemeClr val="tx1">
                <a:lumMod val="65000"/>
                <a:lumOff val="35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smtClean="0">
                <a:latin typeface="Meiryo UI" panose="020B0604030504040204" pitchFamily="50" charset="-128"/>
                <a:ea typeface="Meiryo UI" panose="020B0604030504040204" pitchFamily="50" charset="-128"/>
              </a:rPr>
              <a:t>その他地域</a:t>
            </a:r>
            <a:endParaRPr kumimoji="1" lang="en-US" altLang="ja-JP" sz="1100" b="1"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821</a:t>
            </a:r>
            <a:r>
              <a:rPr kumimoji="1" lang="ja-JP" altLang="en-US" sz="1100" dirty="0" smtClean="0">
                <a:latin typeface="Meiryo UI" panose="020B0604030504040204" pitchFamily="50" charset="-128"/>
                <a:ea typeface="Meiryo UI" panose="020B0604030504040204" pitchFamily="50" charset="-128"/>
              </a:rPr>
              <a:t>万人</a:t>
            </a:r>
            <a:endParaRPr kumimoji="1" lang="en-US" altLang="ja-JP" sz="1100" dirty="0" smtClean="0">
              <a:latin typeface="Meiryo UI" panose="020B0604030504040204" pitchFamily="50" charset="-128"/>
              <a:ea typeface="Meiryo UI" panose="020B0604030504040204" pitchFamily="50" charset="-128"/>
            </a:endParaRPr>
          </a:p>
          <a:p>
            <a:pPr algn="ctr"/>
            <a:r>
              <a:rPr lang="ja-JP" altLang="en-US" sz="1100" dirty="0" smtClean="0">
                <a:solidFill>
                  <a:srgbClr val="FF0000"/>
                </a:solidFill>
                <a:latin typeface="Meiryo UI" panose="020B0604030504040204" pitchFamily="50" charset="-128"/>
                <a:ea typeface="Meiryo UI" panose="020B0604030504040204" pitchFamily="50" charset="-128"/>
              </a:rPr>
              <a:t>（</a:t>
            </a:r>
            <a:r>
              <a:rPr lang="en-US" altLang="ja-JP" sz="1100" dirty="0" smtClean="0">
                <a:solidFill>
                  <a:srgbClr val="FF0000"/>
                </a:solidFill>
                <a:latin typeface="Meiryo UI" panose="020B0604030504040204" pitchFamily="50" charset="-128"/>
                <a:ea typeface="Meiryo UI" panose="020B0604030504040204" pitchFamily="50" charset="-128"/>
              </a:rPr>
              <a:t>21</a:t>
            </a:r>
            <a:r>
              <a:rPr lang="ja-JP" altLang="en-US" sz="1100" dirty="0" smtClean="0">
                <a:solidFill>
                  <a:srgbClr val="FF0000"/>
                </a:solidFill>
                <a:latin typeface="Meiryo UI" panose="020B0604030504040204" pitchFamily="50" charset="-128"/>
                <a:ea typeface="Meiryo UI" panose="020B0604030504040204" pitchFamily="50" charset="-128"/>
              </a:rPr>
              <a:t>％）</a:t>
            </a:r>
            <a:endParaRPr lang="en-US" altLang="ja-JP" sz="1100" dirty="0" smtClean="0">
              <a:solidFill>
                <a:srgbClr val="FF0000"/>
              </a:solidFill>
              <a:latin typeface="Meiryo UI" panose="020B0604030504040204" pitchFamily="50" charset="-128"/>
              <a:ea typeface="Meiryo UI" panose="020B0604030504040204" pitchFamily="50" charset="-128"/>
            </a:endParaRPr>
          </a:p>
        </p:txBody>
      </p:sp>
      <p:sp>
        <p:nvSpPr>
          <p:cNvPr id="8" name="正方形/長方形 7"/>
          <p:cNvSpPr/>
          <p:nvPr/>
        </p:nvSpPr>
        <p:spPr>
          <a:xfrm>
            <a:off x="4906674" y="3894765"/>
            <a:ext cx="4173002" cy="1874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出典：「Ｒ元年度　観光政策立案に係る調査研究業務中間報告」より</a:t>
            </a:r>
            <a:endParaRPr kumimoji="1" lang="ja-JP" altLang="en-US" sz="10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851941" y="2006369"/>
            <a:ext cx="3121770" cy="432058"/>
          </a:xfrm>
          <a:prstGeom prst="rect">
            <a:avLst/>
          </a:prstGeom>
          <a:solidFill>
            <a:schemeClr val="accent2">
              <a:lumMod val="20000"/>
              <a:lumOff val="80000"/>
              <a:alpha val="35000"/>
            </a:schemeClr>
          </a:solidFill>
          <a:ln w="635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000" dirty="0" smtClean="0">
                <a:solidFill>
                  <a:srgbClr val="FF0000"/>
                </a:solidFill>
                <a:latin typeface="Meiryo UI" panose="020B0604030504040204" pitchFamily="50" charset="-128"/>
                <a:ea typeface="Meiryo UI" panose="020B0604030504040204" pitchFamily="50" charset="-128"/>
              </a:rPr>
              <a:t>1</a:t>
            </a:r>
            <a:r>
              <a:rPr lang="ja-JP" altLang="en-US" sz="1000" dirty="0" smtClean="0">
                <a:solidFill>
                  <a:srgbClr val="FF0000"/>
                </a:solidFill>
                <a:latin typeface="Meiryo UI" panose="020B0604030504040204" pitchFamily="50" charset="-128"/>
                <a:ea typeface="Meiryo UI" panose="020B0604030504040204" pitchFamily="50" charset="-128"/>
              </a:rPr>
              <a:t>～</a:t>
            </a:r>
            <a:r>
              <a:rPr lang="en-US" altLang="ja-JP" sz="1000" dirty="0" smtClean="0">
                <a:solidFill>
                  <a:srgbClr val="FF0000"/>
                </a:solidFill>
                <a:latin typeface="Meiryo UI" panose="020B0604030504040204" pitchFamily="50" charset="-128"/>
                <a:ea typeface="Meiryo UI" panose="020B0604030504040204" pitchFamily="50" charset="-128"/>
              </a:rPr>
              <a:t>12</a:t>
            </a:r>
            <a:r>
              <a:rPr lang="ja-JP" altLang="en-US" sz="1000" dirty="0" smtClean="0">
                <a:solidFill>
                  <a:srgbClr val="FF0000"/>
                </a:solidFill>
                <a:latin typeface="Meiryo UI" panose="020B0604030504040204" pitchFamily="50" charset="-128"/>
                <a:ea typeface="Meiryo UI" panose="020B0604030504040204" pitchFamily="50" charset="-128"/>
              </a:rPr>
              <a:t>月の昼間</a:t>
            </a:r>
            <a:r>
              <a:rPr lang="en-US" altLang="ja-JP" sz="1000" dirty="0" smtClean="0">
                <a:solidFill>
                  <a:srgbClr val="FF0000"/>
                </a:solidFill>
                <a:latin typeface="Meiryo UI" panose="020B0604030504040204" pitchFamily="50" charset="-128"/>
                <a:ea typeface="Meiryo UI" panose="020B0604030504040204" pitchFamily="50" charset="-128"/>
              </a:rPr>
              <a:t>(10</a:t>
            </a:r>
            <a:r>
              <a:rPr lang="ja-JP" altLang="en-US" sz="1000" dirty="0" smtClean="0">
                <a:solidFill>
                  <a:srgbClr val="FF0000"/>
                </a:solidFill>
                <a:latin typeface="Meiryo UI" panose="020B0604030504040204" pitchFamily="50" charset="-128"/>
                <a:ea typeface="Meiryo UI" panose="020B0604030504040204" pitchFamily="50" charset="-128"/>
              </a:rPr>
              <a:t>～</a:t>
            </a:r>
            <a:r>
              <a:rPr lang="en-US" altLang="ja-JP" sz="1000" dirty="0" smtClean="0">
                <a:solidFill>
                  <a:srgbClr val="FF0000"/>
                </a:solidFill>
                <a:latin typeface="Meiryo UI" panose="020B0604030504040204" pitchFamily="50" charset="-128"/>
                <a:ea typeface="Meiryo UI" panose="020B0604030504040204" pitchFamily="50" charset="-128"/>
              </a:rPr>
              <a:t>18</a:t>
            </a:r>
            <a:r>
              <a:rPr lang="ja-JP" altLang="en-US" sz="1000" dirty="0" smtClean="0">
                <a:solidFill>
                  <a:srgbClr val="FF0000"/>
                </a:solidFill>
                <a:latin typeface="Meiryo UI" panose="020B0604030504040204" pitchFamily="50" charset="-128"/>
                <a:ea typeface="Meiryo UI" panose="020B0604030504040204" pitchFamily="50" charset="-128"/>
              </a:rPr>
              <a:t>時）に</a:t>
            </a:r>
            <a:r>
              <a:rPr lang="en-US" altLang="ja-JP" sz="1000" dirty="0" smtClean="0">
                <a:solidFill>
                  <a:srgbClr val="FF0000"/>
                </a:solidFill>
                <a:latin typeface="Meiryo UI" panose="020B0604030504040204" pitchFamily="50" charset="-128"/>
                <a:ea typeface="Meiryo UI" panose="020B0604030504040204" pitchFamily="50" charset="-128"/>
              </a:rPr>
              <a:t>2</a:t>
            </a:r>
            <a:r>
              <a:rPr lang="ja-JP" altLang="en-US" sz="1000" dirty="0" smtClean="0">
                <a:solidFill>
                  <a:srgbClr val="FF0000"/>
                </a:solidFill>
                <a:latin typeface="Meiryo UI" panose="020B0604030504040204" pitchFamily="50" charset="-128"/>
                <a:ea typeface="Meiryo UI" panose="020B0604030504040204" pitchFamily="50" charset="-128"/>
              </a:rPr>
              <a:t>時間以上滞在した旅行者数を積算しており、重複も含めた値である。</a:t>
            </a:r>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8146765" y="1980929"/>
            <a:ext cx="686122" cy="251987"/>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dirty="0" smtClean="0">
                <a:latin typeface="Meiryo UI" panose="020B0604030504040204" pitchFamily="50" charset="-128"/>
                <a:ea typeface="Meiryo UI" panose="020B0604030504040204" pitchFamily="50" charset="-128"/>
              </a:rPr>
              <a:t>2018</a:t>
            </a:r>
            <a:r>
              <a:rPr kumimoji="1" lang="ja-JP" altLang="en-US" dirty="0" smtClean="0">
                <a:latin typeface="Meiryo UI" panose="020B0604030504040204" pitchFamily="50" charset="-128"/>
                <a:ea typeface="Meiryo UI" panose="020B0604030504040204" pitchFamily="50" charset="-128"/>
              </a:rPr>
              <a:t>年</a:t>
            </a:r>
            <a:endParaRPr kumimoji="1" lang="ja-JP" altLang="en-US" dirty="0">
              <a:latin typeface="Meiryo UI" panose="020B0604030504040204" pitchFamily="50" charset="-128"/>
              <a:ea typeface="Meiryo UI" panose="020B0604030504040204" pitchFamily="50" charset="-128"/>
            </a:endParaRPr>
          </a:p>
        </p:txBody>
      </p:sp>
      <p:sp>
        <p:nvSpPr>
          <p:cNvPr id="12" name="正方形/長方形 11"/>
          <p:cNvSpPr/>
          <p:nvPr/>
        </p:nvSpPr>
        <p:spPr>
          <a:xfrm>
            <a:off x="323528" y="687381"/>
            <a:ext cx="8534834" cy="878023"/>
          </a:xfrm>
          <a:prstGeom prst="rect">
            <a:avLst/>
          </a:prstGeom>
          <a:ln w="9525">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来阪外国人旅行者数の国別割合は、東アジアからの訪問客が約８割、</a:t>
            </a:r>
            <a:r>
              <a:rPr lang="ja-JP" altLang="en-US" sz="1100" dirty="0">
                <a:solidFill>
                  <a:schemeClr val="tx1"/>
                </a:solidFill>
                <a:latin typeface="Meiryo UI" panose="020B0604030504040204" pitchFamily="50" charset="-128"/>
                <a:ea typeface="Meiryo UI" panose="020B0604030504040204" pitchFamily="50" charset="-128"/>
              </a:rPr>
              <a:t>欧米豪からの訪問客は</a:t>
            </a:r>
            <a:r>
              <a:rPr lang="en-US" altLang="ja-JP" sz="1100" dirty="0">
                <a:solidFill>
                  <a:schemeClr val="tx1"/>
                </a:solidFill>
                <a:latin typeface="Meiryo UI" panose="020B0604030504040204" pitchFamily="50" charset="-128"/>
                <a:ea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rPr>
              <a:t>割以下。</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外国人旅行者の滞在先としては、大阪市内が約８割となっており、その他地域への訪問は少ない。</a:t>
            </a:r>
            <a:endParaRPr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solidFill>
                  <a:schemeClr val="tx1"/>
                </a:solidFill>
                <a:latin typeface="Meiryo UI" panose="020B0604030504040204" pitchFamily="50" charset="-128"/>
                <a:ea typeface="Meiryo UI" panose="020B0604030504040204" pitchFamily="50" charset="-128"/>
              </a:rPr>
              <a:t>他都市と比べると</a:t>
            </a:r>
            <a:r>
              <a:rPr lang="ja-JP" altLang="en-US" sz="1100" dirty="0" smtClean="0">
                <a:solidFill>
                  <a:schemeClr val="tx1"/>
                </a:solidFill>
                <a:latin typeface="Meiryo UI" panose="020B0604030504040204" pitchFamily="50" charset="-128"/>
                <a:ea typeface="Meiryo UI" panose="020B0604030504040204" pitchFamily="50" charset="-128"/>
              </a:rPr>
              <a:t>大阪で</a:t>
            </a:r>
            <a:r>
              <a:rPr lang="ja-JP" altLang="en-US" sz="1100" dirty="0">
                <a:solidFill>
                  <a:schemeClr val="tx1"/>
                </a:solidFill>
                <a:latin typeface="Meiryo UI" panose="020B0604030504040204" pitchFamily="50" charset="-128"/>
                <a:ea typeface="Meiryo UI" panose="020B0604030504040204" pitchFamily="50" charset="-128"/>
              </a:rPr>
              <a:t>は</a:t>
            </a:r>
            <a:r>
              <a:rPr lang="ja-JP" altLang="en-US" sz="1100" dirty="0" smtClean="0">
                <a:solidFill>
                  <a:schemeClr val="tx1"/>
                </a:solidFill>
                <a:latin typeface="Meiryo UI" panose="020B0604030504040204" pitchFamily="50" charset="-128"/>
                <a:ea typeface="Meiryo UI" panose="020B0604030504040204" pitchFamily="50" charset="-128"/>
              </a:rPr>
              <a:t>、富裕層</a:t>
            </a:r>
            <a:r>
              <a:rPr lang="ja-JP" altLang="en-US" sz="1100" dirty="0">
                <a:solidFill>
                  <a:schemeClr val="tx1"/>
                </a:solidFill>
                <a:latin typeface="Meiryo UI" panose="020B0604030504040204" pitchFamily="50" charset="-128"/>
                <a:ea typeface="Meiryo UI" panose="020B0604030504040204" pitchFamily="50" charset="-128"/>
              </a:rPr>
              <a:t>を取り込む高価格帯の施設が少ない状況となっている</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消費の内訳としては、モノ消費（買物代）からコト消費（飲食費・娯楽サービス）にシフトする傾向となっている。</a:t>
            </a:r>
            <a:endParaRPr lang="en-US" altLang="ja-JP" sz="1100" dirty="0" smtClean="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396536" y="2204864"/>
            <a:ext cx="1612544" cy="276999"/>
          </a:xfrm>
          <a:prstGeom prst="rect">
            <a:avLst/>
          </a:prstGeom>
          <a:solidFill>
            <a:schemeClr val="accent2">
              <a:lumMod val="75000"/>
            </a:schemeClr>
          </a:solidFill>
        </p:spPr>
        <p:txBody>
          <a:bodyPr wrap="square" rtlCol="0">
            <a:spAutoFit/>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来阪外国人旅行者数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9828584" y="3154972"/>
            <a:ext cx="1090664" cy="276999"/>
          </a:xfrm>
          <a:prstGeom prst="rect">
            <a:avLst/>
          </a:prstGeom>
          <a:solidFill>
            <a:schemeClr val="accent2">
              <a:lumMod val="75000"/>
            </a:schemeClr>
          </a:solidFill>
        </p:spPr>
        <p:txBody>
          <a:bodyPr wrap="square" rtlCol="0">
            <a:spAutoFit/>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延べ宿泊者数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84067" y="1628800"/>
            <a:ext cx="1794588" cy="276999"/>
          </a:xfrm>
          <a:prstGeom prst="rect">
            <a:avLst/>
          </a:prstGeom>
          <a:solidFill>
            <a:schemeClr val="accent2">
              <a:lumMod val="75000"/>
            </a:schemeClr>
          </a:solidFill>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国別来阪外国人旅行者</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4718681" y="1643551"/>
            <a:ext cx="1576964" cy="276999"/>
          </a:xfrm>
          <a:prstGeom prst="rect">
            <a:avLst/>
          </a:prstGeom>
          <a:solidFill>
            <a:schemeClr val="accent2">
              <a:lumMod val="75000"/>
            </a:schemeClr>
          </a:solidFill>
        </p:spPr>
        <p:txBody>
          <a:bodyPr wrap="square" rtlCol="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外国人旅行者滞在数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cxnSp>
        <p:nvCxnSpPr>
          <p:cNvPr id="28" name="直線コネクタ 27"/>
          <p:cNvCxnSpPr/>
          <p:nvPr/>
        </p:nvCxnSpPr>
        <p:spPr>
          <a:xfrm flipV="1">
            <a:off x="35496" y="558913"/>
            <a:ext cx="9108504" cy="8617"/>
          </a:xfrm>
          <a:prstGeom prst="line">
            <a:avLst/>
          </a:prstGeom>
          <a:ln w="76200">
            <a:gradFill>
              <a:gsLst>
                <a:gs pos="0">
                  <a:schemeClr val="accent1">
                    <a:lumMod val="50000"/>
                  </a:schemeClr>
                </a:gs>
                <a:gs pos="32000">
                  <a:schemeClr val="accent1">
                    <a:lumMod val="75000"/>
                  </a:schemeClr>
                </a:gs>
                <a:gs pos="65000">
                  <a:schemeClr val="accent1">
                    <a:lumMod val="60000"/>
                    <a:lumOff val="40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3331422" y="2824054"/>
            <a:ext cx="1250201" cy="46941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b="1" dirty="0" smtClean="0">
                <a:latin typeface="Meiryo UI" panose="020B0604030504040204" pitchFamily="50" charset="-128"/>
                <a:ea typeface="Meiryo UI" panose="020B0604030504040204" pitchFamily="50" charset="-128"/>
              </a:rPr>
              <a:t>東アジア</a:t>
            </a:r>
            <a:endParaRPr lang="en-US" altLang="ja-JP" sz="1400" b="1" dirty="0" smtClean="0">
              <a:latin typeface="Meiryo UI" panose="020B0604030504040204" pitchFamily="50" charset="-128"/>
              <a:ea typeface="Meiryo UI" panose="020B0604030504040204" pitchFamily="50" charset="-128"/>
            </a:endParaRPr>
          </a:p>
          <a:p>
            <a:pPr algn="ctr"/>
            <a:r>
              <a:rPr lang="en-US" altLang="ja-JP" sz="1400" b="1" dirty="0" smtClean="0">
                <a:latin typeface="Meiryo UI" panose="020B0604030504040204" pitchFamily="50" charset="-128"/>
                <a:ea typeface="Meiryo UI" panose="020B0604030504040204" pitchFamily="50" charset="-128"/>
              </a:rPr>
              <a:t>75</a:t>
            </a:r>
            <a:r>
              <a:rPr lang="ja-JP" altLang="en-US"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35" name="角丸四角形 34"/>
          <p:cNvSpPr/>
          <p:nvPr/>
        </p:nvSpPr>
        <p:spPr>
          <a:xfrm>
            <a:off x="315326" y="4303492"/>
            <a:ext cx="4129677" cy="2484243"/>
          </a:xfrm>
          <a:prstGeom prst="roundRect">
            <a:avLst>
              <a:gd name="adj" fmla="val 5340"/>
            </a:avLst>
          </a:prstGeom>
          <a:no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273387" y="4216072"/>
            <a:ext cx="1524655" cy="276999"/>
          </a:xfrm>
          <a:prstGeom prst="rect">
            <a:avLst/>
          </a:prstGeom>
          <a:solidFill>
            <a:schemeClr val="accent2">
              <a:lumMod val="75000"/>
            </a:schemeClr>
          </a:solidFill>
        </p:spPr>
        <p:txBody>
          <a:bodyPr wrap="square" rtlCol="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rPr>
              <a:t>高級ホテルの立地数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nvGrpSpPr>
          <p:cNvPr id="48" name="グループ化 47"/>
          <p:cNvGrpSpPr/>
          <p:nvPr/>
        </p:nvGrpSpPr>
        <p:grpSpPr>
          <a:xfrm>
            <a:off x="4769691" y="4578050"/>
            <a:ext cx="4218930" cy="2238557"/>
            <a:chOff x="4205923" y="2613142"/>
            <a:chExt cx="4218930" cy="2644698"/>
          </a:xfrm>
        </p:grpSpPr>
        <p:graphicFrame>
          <p:nvGraphicFramePr>
            <p:cNvPr id="50" name="グラフ 49"/>
            <p:cNvGraphicFramePr>
              <a:graphicFrameLocks/>
            </p:cNvGraphicFramePr>
            <p:nvPr>
              <p:extLst>
                <p:ext uri="{D42A27DB-BD31-4B8C-83A1-F6EECF244321}">
                  <p14:modId xmlns:p14="http://schemas.microsoft.com/office/powerpoint/2010/main" val="1654067435"/>
                </p:ext>
              </p:extLst>
            </p:nvPr>
          </p:nvGraphicFramePr>
          <p:xfrm>
            <a:off x="4205923" y="2613142"/>
            <a:ext cx="4199748" cy="2464297"/>
          </p:xfrm>
          <a:graphic>
            <a:graphicData uri="http://schemas.openxmlformats.org/drawingml/2006/chart">
              <c:chart xmlns:c="http://schemas.openxmlformats.org/drawingml/2006/chart" xmlns:r="http://schemas.openxmlformats.org/officeDocument/2006/relationships" r:id="rId8"/>
            </a:graphicData>
          </a:graphic>
        </p:graphicFrame>
        <p:sp>
          <p:nvSpPr>
            <p:cNvPr id="49" name="正方形/長方形 48"/>
            <p:cNvSpPr/>
            <p:nvPr/>
          </p:nvSpPr>
          <p:spPr>
            <a:xfrm>
              <a:off x="6230953" y="4908542"/>
              <a:ext cx="2193900" cy="3492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700" dirty="0" smtClean="0">
                  <a:latin typeface="Meiryo UI" panose="020B0604030504040204" pitchFamily="50" charset="-128"/>
                  <a:ea typeface="Meiryo UI" panose="020B0604030504040204" pitchFamily="50" charset="-128"/>
                </a:rPr>
                <a:t>出典：観光庁「</a:t>
              </a:r>
              <a:r>
                <a:rPr lang="ja-JP" altLang="en-US" sz="700" dirty="0" smtClean="0">
                  <a:latin typeface="Meiryo UI" panose="020B0604030504040204" pitchFamily="50" charset="-128"/>
                  <a:ea typeface="Meiryo UI" panose="020B0604030504040204" pitchFamily="50" charset="-128"/>
                </a:rPr>
                <a:t>訪日外国人消費動向調査</a:t>
              </a:r>
              <a:r>
                <a:rPr kumimoji="1" lang="ja-JP" altLang="en-US" sz="700" dirty="0" smtClean="0">
                  <a:latin typeface="Meiryo UI" panose="020B0604030504040204" pitchFamily="50" charset="-128"/>
                  <a:ea typeface="Meiryo UI" panose="020B0604030504040204" pitchFamily="50" charset="-128"/>
                </a:rPr>
                <a:t>」から推計</a:t>
              </a:r>
              <a:endParaRPr kumimoji="1" lang="ja-JP" altLang="en-US" sz="700" dirty="0">
                <a:latin typeface="Meiryo UI" panose="020B0604030504040204" pitchFamily="50" charset="-128"/>
                <a:ea typeface="Meiryo UI" panose="020B0604030504040204" pitchFamily="50" charset="-128"/>
              </a:endParaRPr>
            </a:p>
          </p:txBody>
        </p:sp>
      </p:grpSp>
      <p:grpSp>
        <p:nvGrpSpPr>
          <p:cNvPr id="51" name="グループ化 50"/>
          <p:cNvGrpSpPr/>
          <p:nvPr/>
        </p:nvGrpSpPr>
        <p:grpSpPr>
          <a:xfrm>
            <a:off x="5317836" y="4840275"/>
            <a:ext cx="533260" cy="1421108"/>
            <a:chOff x="5070781" y="2928659"/>
            <a:chExt cx="533260" cy="2131640"/>
          </a:xfrm>
        </p:grpSpPr>
        <p:sp>
          <p:nvSpPr>
            <p:cNvPr id="52" name="楕円 51"/>
            <p:cNvSpPr/>
            <p:nvPr/>
          </p:nvSpPr>
          <p:spPr>
            <a:xfrm>
              <a:off x="5070781" y="2928659"/>
              <a:ext cx="480391" cy="2711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3" name="楕円 52"/>
            <p:cNvSpPr/>
            <p:nvPr/>
          </p:nvSpPr>
          <p:spPr>
            <a:xfrm>
              <a:off x="5123650" y="4789130"/>
              <a:ext cx="480391" cy="271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b="1"/>
            </a:p>
          </p:txBody>
        </p:sp>
        <p:cxnSp>
          <p:nvCxnSpPr>
            <p:cNvPr id="54" name="直線矢印コネクタ 53"/>
            <p:cNvCxnSpPr>
              <a:stCxn id="52" idx="4"/>
              <a:endCxn id="53" idx="0"/>
            </p:cNvCxnSpPr>
            <p:nvPr/>
          </p:nvCxnSpPr>
          <p:spPr>
            <a:xfrm>
              <a:off x="5310977" y="3199826"/>
              <a:ext cx="52869" cy="1589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楕円 54"/>
          <p:cNvSpPr/>
          <p:nvPr/>
        </p:nvSpPr>
        <p:spPr>
          <a:xfrm>
            <a:off x="7720748" y="4840276"/>
            <a:ext cx="480391" cy="1807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6" name="楕円 55"/>
          <p:cNvSpPr/>
          <p:nvPr/>
        </p:nvSpPr>
        <p:spPr>
          <a:xfrm>
            <a:off x="7812360" y="6080393"/>
            <a:ext cx="480391" cy="1875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b="1"/>
          </a:p>
        </p:txBody>
      </p:sp>
      <p:cxnSp>
        <p:nvCxnSpPr>
          <p:cNvPr id="57" name="直線矢印コネクタ 56"/>
          <p:cNvCxnSpPr>
            <a:stCxn id="55" idx="4"/>
            <a:endCxn id="56" idx="0"/>
          </p:cNvCxnSpPr>
          <p:nvPr/>
        </p:nvCxnSpPr>
        <p:spPr>
          <a:xfrm>
            <a:off x="7960944" y="5021056"/>
            <a:ext cx="91612" cy="10593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4718681" y="4165731"/>
            <a:ext cx="2032557" cy="286657"/>
          </a:xfrm>
          <a:prstGeom prst="rect">
            <a:avLst/>
          </a:prstGeom>
          <a:solidFill>
            <a:schemeClr val="accent2">
              <a:lumMod val="75000"/>
            </a:schemeClr>
          </a:solidFill>
        </p:spPr>
        <p:txBody>
          <a:bodyPr wrap="square" rtlCol="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費目別旅行消費額（全国）</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60" name="正方形/長方形 59"/>
          <p:cNvSpPr/>
          <p:nvPr/>
        </p:nvSpPr>
        <p:spPr>
          <a:xfrm>
            <a:off x="5067355" y="4471850"/>
            <a:ext cx="104047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ysClr val="windowText" lastClr="000000"/>
                </a:solidFill>
              </a:rPr>
              <a:t>飲食費</a:t>
            </a:r>
            <a:endParaRPr kumimoji="1" lang="en-US" altLang="ja-JP" sz="1000" b="1" dirty="0" smtClean="0">
              <a:solidFill>
                <a:sysClr val="windowText" lastClr="000000"/>
              </a:solidFill>
            </a:endParaRPr>
          </a:p>
          <a:p>
            <a:pPr algn="ctr"/>
            <a:r>
              <a:rPr lang="ja-JP" altLang="en-US" sz="1000" b="1" dirty="0" smtClean="0">
                <a:solidFill>
                  <a:sysClr val="windowText" lastClr="000000"/>
                </a:solidFill>
              </a:rPr>
              <a:t>娯楽サービス</a:t>
            </a:r>
            <a:endParaRPr kumimoji="1" lang="ja-JP" altLang="en-US" sz="1000" b="1" dirty="0">
              <a:solidFill>
                <a:sysClr val="windowText" lastClr="000000"/>
              </a:solidFill>
            </a:endParaRPr>
          </a:p>
        </p:txBody>
      </p:sp>
      <p:sp>
        <p:nvSpPr>
          <p:cNvPr id="61" name="正方形/長方形 60"/>
          <p:cNvSpPr/>
          <p:nvPr/>
        </p:nvSpPr>
        <p:spPr>
          <a:xfrm>
            <a:off x="5892587" y="4509120"/>
            <a:ext cx="104047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ysClr val="windowText" lastClr="000000"/>
                </a:solidFill>
              </a:rPr>
              <a:t>宿泊費</a:t>
            </a:r>
            <a:endParaRPr kumimoji="1" lang="en-US" altLang="ja-JP" sz="1000" dirty="0" smtClean="0">
              <a:solidFill>
                <a:sysClr val="windowText" lastClr="000000"/>
              </a:solidFill>
            </a:endParaRPr>
          </a:p>
        </p:txBody>
      </p:sp>
      <p:sp>
        <p:nvSpPr>
          <p:cNvPr id="62" name="正方形/長方形 61"/>
          <p:cNvSpPr/>
          <p:nvPr/>
        </p:nvSpPr>
        <p:spPr>
          <a:xfrm>
            <a:off x="6541619" y="4509120"/>
            <a:ext cx="104047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ysClr val="windowText" lastClr="000000"/>
                </a:solidFill>
              </a:rPr>
              <a:t>交通</a:t>
            </a:r>
            <a:r>
              <a:rPr lang="ja-JP" altLang="en-US" sz="1000" dirty="0" smtClean="0">
                <a:solidFill>
                  <a:sysClr val="windowText" lastClr="000000"/>
                </a:solidFill>
              </a:rPr>
              <a:t>費</a:t>
            </a:r>
            <a:endParaRPr kumimoji="1" lang="en-US" altLang="ja-JP" sz="1000" dirty="0" smtClean="0">
              <a:solidFill>
                <a:sysClr val="windowText" lastClr="000000"/>
              </a:solidFill>
            </a:endParaRPr>
          </a:p>
        </p:txBody>
      </p:sp>
      <p:sp>
        <p:nvSpPr>
          <p:cNvPr id="63" name="正方形/長方形 62"/>
          <p:cNvSpPr/>
          <p:nvPr/>
        </p:nvSpPr>
        <p:spPr>
          <a:xfrm>
            <a:off x="7439438" y="4517094"/>
            <a:ext cx="104047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solidFill>
                  <a:sysClr val="windowText" lastClr="000000"/>
                </a:solidFill>
              </a:rPr>
              <a:t>買物</a:t>
            </a:r>
            <a:r>
              <a:rPr lang="ja-JP" altLang="en-US" sz="1000" b="1" dirty="0">
                <a:solidFill>
                  <a:sysClr val="windowText" lastClr="000000"/>
                </a:solidFill>
              </a:rPr>
              <a:t>代</a:t>
            </a:r>
            <a:endParaRPr kumimoji="1" lang="en-US" altLang="ja-JP" sz="1000" b="1" dirty="0" smtClean="0">
              <a:solidFill>
                <a:sysClr val="windowText" lastClr="000000"/>
              </a:solidFill>
            </a:endParaRPr>
          </a:p>
        </p:txBody>
      </p:sp>
      <p:sp>
        <p:nvSpPr>
          <p:cNvPr id="64" name="正方形/長方形 63"/>
          <p:cNvSpPr/>
          <p:nvPr/>
        </p:nvSpPr>
        <p:spPr>
          <a:xfrm>
            <a:off x="4944077" y="6253955"/>
            <a:ext cx="1419507" cy="26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ysClr val="windowText" lastClr="000000"/>
                </a:solidFill>
              </a:rPr>
              <a:t>＋</a:t>
            </a:r>
            <a:r>
              <a:rPr kumimoji="1" lang="ja-JP" altLang="en-US" sz="1200" b="1" dirty="0" smtClean="0">
                <a:solidFill>
                  <a:sysClr val="windowText" lastClr="000000"/>
                </a:solidFill>
              </a:rPr>
              <a:t>３．９ポイント</a:t>
            </a:r>
            <a:endParaRPr kumimoji="1" lang="en-US" altLang="ja-JP" sz="1200" b="1" dirty="0" smtClean="0">
              <a:solidFill>
                <a:sysClr val="windowText" lastClr="000000"/>
              </a:solidFill>
            </a:endParaRPr>
          </a:p>
        </p:txBody>
      </p:sp>
      <p:sp>
        <p:nvSpPr>
          <p:cNvPr id="65" name="正方形/長方形 64"/>
          <p:cNvSpPr/>
          <p:nvPr/>
        </p:nvSpPr>
        <p:spPr>
          <a:xfrm>
            <a:off x="7424188" y="6245719"/>
            <a:ext cx="1434174" cy="277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ysClr val="windowText" lastClr="000000"/>
                </a:solidFill>
              </a:rPr>
              <a:t>▲６</a:t>
            </a:r>
            <a:r>
              <a:rPr kumimoji="1" lang="ja-JP" altLang="en-US" sz="1200" b="1" dirty="0" smtClean="0">
                <a:solidFill>
                  <a:sysClr val="windowText" lastClr="000000"/>
                </a:solidFill>
              </a:rPr>
              <a:t>．９ポイント</a:t>
            </a:r>
            <a:endParaRPr kumimoji="1" lang="en-US" altLang="ja-JP" sz="1200" b="1" dirty="0" smtClean="0">
              <a:solidFill>
                <a:sysClr val="windowText" lastClr="000000"/>
              </a:solidFill>
            </a:endParaRPr>
          </a:p>
        </p:txBody>
      </p:sp>
      <p:sp>
        <p:nvSpPr>
          <p:cNvPr id="66" name="正方形/長方形 65"/>
          <p:cNvSpPr/>
          <p:nvPr/>
        </p:nvSpPr>
        <p:spPr>
          <a:xfrm>
            <a:off x="2130909" y="6525098"/>
            <a:ext cx="2301806" cy="3492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700" dirty="0" smtClean="0">
                <a:latin typeface="Meiryo UI" panose="020B0604030504040204" pitchFamily="50" charset="-128"/>
                <a:ea typeface="Meiryo UI" panose="020B0604030504040204" pitchFamily="50" charset="-128"/>
              </a:rPr>
              <a:t>出典：</a:t>
            </a:r>
            <a:r>
              <a:rPr lang="en-US" altLang="ja-JP" sz="700" dirty="0" smtClean="0">
                <a:latin typeface="Meiryo UI" panose="020B0604030504040204" pitchFamily="50" charset="-128"/>
                <a:ea typeface="Meiryo UI" panose="020B0604030504040204" pitchFamily="50" charset="-128"/>
              </a:rPr>
              <a:t>2020</a:t>
            </a:r>
            <a:r>
              <a:rPr lang="ja-JP" altLang="en-US" sz="700" dirty="0" smtClean="0">
                <a:latin typeface="Meiryo UI" panose="020B0604030504040204" pitchFamily="50" charset="-128"/>
                <a:ea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rPr>
              <a:t>月時点のオンライン旅行サイト等より作成</a:t>
            </a:r>
            <a:endParaRPr kumimoji="1" lang="ja-JP" altLang="en-US" sz="700" dirty="0">
              <a:latin typeface="Meiryo UI" panose="020B0604030504040204" pitchFamily="50" charset="-128"/>
              <a:ea typeface="Meiryo UI" panose="020B0604030504040204" pitchFamily="50" charset="-128"/>
            </a:endParaRPr>
          </a:p>
        </p:txBody>
      </p:sp>
      <p:sp>
        <p:nvSpPr>
          <p:cNvPr id="68" name="正方形/長方形 67"/>
          <p:cNvSpPr/>
          <p:nvPr/>
        </p:nvSpPr>
        <p:spPr>
          <a:xfrm>
            <a:off x="344456" y="4571606"/>
            <a:ext cx="4011520" cy="297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smtClean="0">
                <a:solidFill>
                  <a:sysClr val="windowText" lastClr="000000"/>
                </a:solidFill>
                <a:latin typeface="Meiryo UI" panose="020B0604030504040204" pitchFamily="50" charset="-128"/>
                <a:ea typeface="Meiryo UI" panose="020B0604030504040204" pitchFamily="50" charset="-128"/>
              </a:rPr>
              <a:t>※</a:t>
            </a:r>
            <a:r>
              <a:rPr lang="ja-JP" altLang="en-US" sz="1100" dirty="0" smtClean="0">
                <a:solidFill>
                  <a:sysClr val="windowText" lastClr="000000"/>
                </a:solidFill>
                <a:latin typeface="Meiryo UI" panose="020B0604030504040204" pitchFamily="50" charset="-128"/>
                <a:ea typeface="Meiryo UI" panose="020B0604030504040204" pitchFamily="50" charset="-128"/>
              </a:rPr>
              <a:t>１泊あたりの宿泊料金が５万円以上の施設を抽出</a:t>
            </a:r>
            <a:endParaRPr kumimoji="1" lang="ja-JP" altLang="en-US" sz="1200" dirty="0">
              <a:solidFill>
                <a:sysClr val="windowText" lastClr="000000"/>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539552" y="6112184"/>
            <a:ext cx="3575517" cy="485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2532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75608" y="1030173"/>
            <a:ext cx="6055008" cy="5064013"/>
          </a:xfrm>
          <a:prstGeom prst="rect">
            <a:avLst/>
          </a:prstGeom>
        </p:spPr>
      </p:pic>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12</a:t>
            </a:fld>
            <a:endParaRPr lang="ja-JP" altLang="en-US" sz="1200" dirty="0">
              <a:solidFill>
                <a:prstClr val="black"/>
              </a:solidFill>
            </a:endParaRPr>
          </a:p>
        </p:txBody>
      </p:sp>
      <p:sp>
        <p:nvSpPr>
          <p:cNvPr id="26" name="テキスト ボックス 23"/>
          <p:cNvSpPr txBox="1"/>
          <p:nvPr/>
        </p:nvSpPr>
        <p:spPr>
          <a:xfrm>
            <a:off x="5954698" y="6223668"/>
            <a:ext cx="283272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地図</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　出典：マップナビおおさか</a:t>
            </a:r>
            <a:endParaRPr lang="en-US" altLang="ja-JP" sz="900" dirty="0" smtClean="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5289112" y="2145549"/>
            <a:ext cx="1517464" cy="1036059"/>
            <a:chOff x="6454770" y="1461922"/>
            <a:chExt cx="1517464" cy="1036059"/>
          </a:xfrm>
        </p:grpSpPr>
        <p:sp>
          <p:nvSpPr>
            <p:cNvPr id="10" name="星 5 9"/>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03530065-1147-4958-84A4-9EB038121139}"/>
                </a:ext>
              </a:extLst>
            </p:cNvPr>
            <p:cNvCxnSpPr>
              <a:stCxn id="10" idx="4"/>
            </p:cNvCxnSpPr>
            <p:nvPr/>
          </p:nvCxnSpPr>
          <p:spPr>
            <a:xfrm flipV="1">
              <a:off x="6670794" y="1461922"/>
              <a:ext cx="1301440" cy="902549"/>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13" name="グループ化 12"/>
          <p:cNvGrpSpPr/>
          <p:nvPr/>
        </p:nvGrpSpPr>
        <p:grpSpPr>
          <a:xfrm>
            <a:off x="6929194" y="952829"/>
            <a:ext cx="1376384" cy="1984450"/>
            <a:chOff x="7499745" y="1252481"/>
            <a:chExt cx="1376384" cy="2382176"/>
          </a:xfrm>
        </p:grpSpPr>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746" y="1252481"/>
              <a:ext cx="1376383" cy="2066641"/>
            </a:xfrm>
            <a:prstGeom prst="rect">
              <a:avLst/>
            </a:prstGeom>
          </p:spPr>
        </p:pic>
        <p:sp>
          <p:nvSpPr>
            <p:cNvPr id="30" name="テキスト ボックス 13"/>
            <p:cNvSpPr txBox="1"/>
            <p:nvPr/>
          </p:nvSpPr>
          <p:spPr>
            <a:xfrm>
              <a:off x="7499745" y="3265195"/>
              <a:ext cx="1376383" cy="369462"/>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rPr>
                <a:t>大阪城</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sp>
        <p:nvSpPr>
          <p:cNvPr id="32" name="テキスト ボックス 23"/>
          <p:cNvSpPr txBox="1"/>
          <p:nvPr/>
        </p:nvSpPr>
        <p:spPr>
          <a:xfrm>
            <a:off x="5954147" y="6424256"/>
            <a:ext cx="298361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コンテンツ</a:t>
            </a:r>
            <a:r>
              <a:rPr lang="ja-JP" altLang="en-US" sz="900" dirty="0">
                <a:latin typeface="Meiryo UI" panose="020B0604030504040204" pitchFamily="50" charset="-128"/>
                <a:ea typeface="Meiryo UI" panose="020B0604030504040204" pitchFamily="50" charset="-128"/>
              </a:rPr>
              <a:t>画像</a:t>
            </a:r>
            <a:r>
              <a:rPr lang="ja-JP" altLang="en-US" sz="900" dirty="0" smtClean="0">
                <a:latin typeface="Meiryo UI" panose="020B0604030504040204" pitchFamily="50" charset="-128"/>
                <a:ea typeface="Meiryo UI" panose="020B0604030504040204" pitchFamily="50" charset="-128"/>
              </a:rPr>
              <a:t>（ユニバーサル</a:t>
            </a:r>
            <a:r>
              <a:rPr lang="ja-JP" altLang="en-US" sz="900" dirty="0">
                <a:latin typeface="Meiryo UI" panose="020B0604030504040204" pitchFamily="50" charset="-128"/>
                <a:ea typeface="Meiryo UI" panose="020B0604030504040204" pitchFamily="50" charset="-128"/>
              </a:rPr>
              <a:t>・スタジオ・</a:t>
            </a:r>
            <a:r>
              <a:rPr lang="ja-JP" altLang="en-US" sz="900" dirty="0" smtClean="0">
                <a:latin typeface="Meiryo UI" panose="020B0604030504040204" pitchFamily="50" charset="-128"/>
                <a:ea typeface="Meiryo UI" panose="020B0604030504040204" pitchFamily="50" charset="-128"/>
              </a:rPr>
              <a:t>ジャパン除く）</a:t>
            </a:r>
            <a:r>
              <a:rPr lang="en-US" altLang="ja-JP" sz="900" dirty="0" smtClean="0">
                <a:latin typeface="Meiryo UI" panose="020B0604030504040204" pitchFamily="50" charset="-128"/>
                <a:ea typeface="Meiryo UI" panose="020B0604030504040204" pitchFamily="50" charset="-128"/>
              </a:rPr>
              <a:t>】</a:t>
            </a:r>
          </a:p>
          <a:p>
            <a:r>
              <a:rPr lang="ja-JP" altLang="en-US" sz="900" dirty="0">
                <a:latin typeface="Meiryo UI" panose="020B0604030504040204" pitchFamily="50" charset="-128"/>
                <a:ea typeface="Meiryo UI" panose="020B0604030504040204" pitchFamily="50" charset="-128"/>
              </a:rPr>
              <a:t>　</a:t>
            </a:r>
            <a:r>
              <a:rPr lang="en-US" altLang="zh-TW" sz="900" dirty="0" smtClean="0">
                <a:latin typeface="Meiryo UI" panose="020B0604030504040204" pitchFamily="50" charset="-128"/>
                <a:ea typeface="Meiryo UI" panose="020B0604030504040204" pitchFamily="50" charset="-128"/>
              </a:rPr>
              <a:t>©(</a:t>
            </a:r>
            <a:r>
              <a:rPr lang="zh-TW" altLang="en-US" sz="900" dirty="0">
                <a:latin typeface="Meiryo UI" panose="020B0604030504040204" pitchFamily="50" charset="-128"/>
                <a:ea typeface="Meiryo UI" panose="020B0604030504040204" pitchFamily="50" charset="-128"/>
              </a:rPr>
              <a:t>公財</a:t>
            </a:r>
            <a:r>
              <a:rPr lang="en-US" altLang="zh-TW" sz="900" dirty="0">
                <a:latin typeface="Meiryo UI" panose="020B0604030504040204" pitchFamily="50" charset="-128"/>
                <a:ea typeface="Meiryo UI" panose="020B0604030504040204" pitchFamily="50" charset="-128"/>
              </a:rPr>
              <a:t>)</a:t>
            </a:r>
            <a:r>
              <a:rPr lang="zh-TW" altLang="en-US" sz="900" dirty="0">
                <a:latin typeface="Meiryo UI" panose="020B0604030504040204" pitchFamily="50" charset="-128"/>
                <a:ea typeface="Meiryo UI" panose="020B0604030504040204" pitchFamily="50" charset="-128"/>
              </a:rPr>
              <a:t>大阪観光局</a:t>
            </a:r>
          </a:p>
        </p:txBody>
      </p:sp>
      <p:grpSp>
        <p:nvGrpSpPr>
          <p:cNvPr id="34" name="グループ化 33"/>
          <p:cNvGrpSpPr/>
          <p:nvPr/>
        </p:nvGrpSpPr>
        <p:grpSpPr>
          <a:xfrm>
            <a:off x="4319164" y="2166327"/>
            <a:ext cx="216024" cy="498266"/>
            <a:chOff x="6450955" y="2052431"/>
            <a:chExt cx="216024" cy="498266"/>
          </a:xfrm>
        </p:grpSpPr>
        <p:sp>
          <p:nvSpPr>
            <p:cNvPr id="35" name="星 5 34"/>
            <p:cNvSpPr/>
            <p:nvPr/>
          </p:nvSpPr>
          <p:spPr>
            <a:xfrm>
              <a:off x="6450955" y="2334673"/>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a:extLst>
                <a:ext uri="{FF2B5EF4-FFF2-40B4-BE49-F238E27FC236}">
                  <a16:creationId xmlns:a16="http://schemas.microsoft.com/office/drawing/2014/main" id="{03530065-1147-4958-84A4-9EB038121139}"/>
                </a:ext>
              </a:extLst>
            </p:cNvPr>
            <p:cNvCxnSpPr/>
            <p:nvPr/>
          </p:nvCxnSpPr>
          <p:spPr>
            <a:xfrm flipH="1" flipV="1">
              <a:off x="6541259" y="2052431"/>
              <a:ext cx="3" cy="318446"/>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45" name="グループ化 44"/>
          <p:cNvGrpSpPr/>
          <p:nvPr/>
        </p:nvGrpSpPr>
        <p:grpSpPr>
          <a:xfrm>
            <a:off x="3675805" y="759182"/>
            <a:ext cx="1847083" cy="1402694"/>
            <a:chOff x="877395" y="1067296"/>
            <a:chExt cx="2258912" cy="2025864"/>
          </a:xfrm>
        </p:grpSpPr>
        <p:pic>
          <p:nvPicPr>
            <p:cNvPr id="39" name="図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395" y="1067296"/>
              <a:ext cx="2258912" cy="1699686"/>
            </a:xfrm>
            <a:prstGeom prst="rect">
              <a:avLst/>
            </a:prstGeom>
          </p:spPr>
        </p:pic>
        <p:sp>
          <p:nvSpPr>
            <p:cNvPr id="40" name="テキスト ボックス 13"/>
            <p:cNvSpPr txBox="1"/>
            <p:nvPr/>
          </p:nvSpPr>
          <p:spPr>
            <a:xfrm>
              <a:off x="877395" y="2721813"/>
              <a:ext cx="2258912" cy="371347"/>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400" dirty="0" smtClean="0">
                  <a:solidFill>
                    <a:schemeClr val="bg1"/>
                  </a:solidFill>
                  <a:latin typeface="Meiryo UI" panose="020B0604030504040204" pitchFamily="50" charset="-128"/>
                  <a:ea typeface="Meiryo UI" panose="020B0604030504040204" pitchFamily="50" charset="-128"/>
                </a:rPr>
                <a:t>梅田スカイビル</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grpSp>
        <p:nvGrpSpPr>
          <p:cNvPr id="50" name="グループ化 49"/>
          <p:cNvGrpSpPr/>
          <p:nvPr/>
        </p:nvGrpSpPr>
        <p:grpSpPr>
          <a:xfrm>
            <a:off x="217847" y="3085168"/>
            <a:ext cx="1761972" cy="1569138"/>
            <a:chOff x="699077" y="4437112"/>
            <a:chExt cx="1876657" cy="1657074"/>
          </a:xfrm>
        </p:grpSpPr>
        <p:pic>
          <p:nvPicPr>
            <p:cNvPr id="47" name="図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985" y="4437112"/>
              <a:ext cx="1870749" cy="1364066"/>
            </a:xfrm>
            <a:prstGeom prst="rect">
              <a:avLst/>
            </a:prstGeom>
          </p:spPr>
        </p:pic>
        <p:sp>
          <p:nvSpPr>
            <p:cNvPr id="49" name="テキスト ボックス 13"/>
            <p:cNvSpPr txBox="1"/>
            <p:nvPr/>
          </p:nvSpPr>
          <p:spPr>
            <a:xfrm>
              <a:off x="699077" y="5786409"/>
              <a:ext cx="1876657" cy="307777"/>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400" dirty="0" smtClean="0">
                  <a:solidFill>
                    <a:schemeClr val="bg1"/>
                  </a:solidFill>
                  <a:latin typeface="Meiryo UI" panose="020B0604030504040204" pitchFamily="50" charset="-128"/>
                  <a:ea typeface="Meiryo UI" panose="020B0604030504040204" pitchFamily="50" charset="-128"/>
                </a:rPr>
                <a:t>海遊館</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grpSp>
        <p:nvGrpSpPr>
          <p:cNvPr id="52" name="グループ化 51"/>
          <p:cNvGrpSpPr/>
          <p:nvPr/>
        </p:nvGrpSpPr>
        <p:grpSpPr>
          <a:xfrm>
            <a:off x="1987587" y="3874812"/>
            <a:ext cx="752612" cy="216024"/>
            <a:chOff x="5918182" y="2281957"/>
            <a:chExt cx="752612" cy="216024"/>
          </a:xfrm>
        </p:grpSpPr>
        <p:sp>
          <p:nvSpPr>
            <p:cNvPr id="53" name="星 5 52"/>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a:extLst>
                <a:ext uri="{FF2B5EF4-FFF2-40B4-BE49-F238E27FC236}">
                  <a16:creationId xmlns:a16="http://schemas.microsoft.com/office/drawing/2014/main" id="{03530065-1147-4958-84A4-9EB038121139}"/>
                </a:ext>
              </a:extLst>
            </p:cNvPr>
            <p:cNvCxnSpPr/>
            <p:nvPr/>
          </p:nvCxnSpPr>
          <p:spPr>
            <a:xfrm flipH="1" flipV="1">
              <a:off x="5918182" y="2300203"/>
              <a:ext cx="536592" cy="120555"/>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58" name="グループ化 57"/>
          <p:cNvGrpSpPr/>
          <p:nvPr/>
        </p:nvGrpSpPr>
        <p:grpSpPr>
          <a:xfrm>
            <a:off x="4444319" y="3461856"/>
            <a:ext cx="2743087" cy="249789"/>
            <a:chOff x="6454770" y="2281957"/>
            <a:chExt cx="2743087" cy="249789"/>
          </a:xfrm>
        </p:grpSpPr>
        <p:sp>
          <p:nvSpPr>
            <p:cNvPr id="59" name="星 5 58"/>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矢印コネクタ 59">
              <a:extLst>
                <a:ext uri="{FF2B5EF4-FFF2-40B4-BE49-F238E27FC236}">
                  <a16:creationId xmlns:a16="http://schemas.microsoft.com/office/drawing/2014/main" id="{03530065-1147-4958-84A4-9EB038121139}"/>
                </a:ext>
              </a:extLst>
            </p:cNvPr>
            <p:cNvCxnSpPr>
              <a:stCxn id="59" idx="4"/>
            </p:cNvCxnSpPr>
            <p:nvPr/>
          </p:nvCxnSpPr>
          <p:spPr>
            <a:xfrm>
              <a:off x="6670794" y="2364471"/>
              <a:ext cx="2527063" cy="167275"/>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63" name="グループ化 62"/>
          <p:cNvGrpSpPr/>
          <p:nvPr/>
        </p:nvGrpSpPr>
        <p:grpSpPr>
          <a:xfrm>
            <a:off x="7257083" y="3134548"/>
            <a:ext cx="1569119" cy="1356106"/>
            <a:chOff x="5505136" y="3445185"/>
            <a:chExt cx="1742247" cy="1644530"/>
          </a:xfrm>
        </p:grpSpPr>
        <p:pic>
          <p:nvPicPr>
            <p:cNvPr id="57" name="図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5136" y="3445185"/>
              <a:ext cx="1742247" cy="1335813"/>
            </a:xfrm>
            <a:prstGeom prst="rect">
              <a:avLst/>
            </a:prstGeom>
          </p:spPr>
        </p:pic>
        <p:sp>
          <p:nvSpPr>
            <p:cNvPr id="62" name="テキスト ボックス 13"/>
            <p:cNvSpPr txBox="1"/>
            <p:nvPr/>
          </p:nvSpPr>
          <p:spPr>
            <a:xfrm>
              <a:off x="5505136" y="4781938"/>
              <a:ext cx="1742247" cy="307777"/>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rPr>
                <a:t>道頓堀</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grpSp>
        <p:nvGrpSpPr>
          <p:cNvPr id="65" name="グループ化 64"/>
          <p:cNvGrpSpPr/>
          <p:nvPr/>
        </p:nvGrpSpPr>
        <p:grpSpPr>
          <a:xfrm>
            <a:off x="1719292" y="3964848"/>
            <a:ext cx="3049063" cy="1105801"/>
            <a:chOff x="3621731" y="2281957"/>
            <a:chExt cx="3049063" cy="1105801"/>
          </a:xfrm>
        </p:grpSpPr>
        <p:sp>
          <p:nvSpPr>
            <p:cNvPr id="66" name="星 5 65"/>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矢印コネクタ 66">
              <a:extLst>
                <a:ext uri="{FF2B5EF4-FFF2-40B4-BE49-F238E27FC236}">
                  <a16:creationId xmlns:a16="http://schemas.microsoft.com/office/drawing/2014/main" id="{03530065-1147-4958-84A4-9EB038121139}"/>
                </a:ext>
              </a:extLst>
            </p:cNvPr>
            <p:cNvCxnSpPr/>
            <p:nvPr/>
          </p:nvCxnSpPr>
          <p:spPr>
            <a:xfrm flipH="1">
              <a:off x="3621731" y="2462408"/>
              <a:ext cx="2783913" cy="925350"/>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73" name="グループ化 72"/>
          <p:cNvGrpSpPr/>
          <p:nvPr/>
        </p:nvGrpSpPr>
        <p:grpSpPr>
          <a:xfrm>
            <a:off x="644114" y="4893274"/>
            <a:ext cx="1075177" cy="1901506"/>
            <a:chOff x="3004436" y="4064828"/>
            <a:chExt cx="1075177" cy="1901506"/>
          </a:xfrm>
        </p:grpSpPr>
        <p:pic>
          <p:nvPicPr>
            <p:cNvPr id="70" name="図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4436" y="4064828"/>
              <a:ext cx="1075176" cy="1614379"/>
            </a:xfrm>
            <a:prstGeom prst="rect">
              <a:avLst/>
            </a:prstGeom>
          </p:spPr>
        </p:pic>
        <p:sp>
          <p:nvSpPr>
            <p:cNvPr id="71" name="テキスト ボックス 13"/>
            <p:cNvSpPr txBox="1"/>
            <p:nvPr/>
          </p:nvSpPr>
          <p:spPr>
            <a:xfrm>
              <a:off x="3004436" y="5658557"/>
              <a:ext cx="1075177" cy="307777"/>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400" dirty="0" smtClean="0">
                  <a:solidFill>
                    <a:schemeClr val="bg1"/>
                  </a:solidFill>
                  <a:latin typeface="Meiryo UI" panose="020B0604030504040204" pitchFamily="50" charset="-128"/>
                  <a:ea typeface="Meiryo UI" panose="020B0604030504040204" pitchFamily="50" charset="-128"/>
                </a:rPr>
                <a:t>通天閣</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grpSp>
        <p:nvGrpSpPr>
          <p:cNvPr id="77" name="グループ化 76"/>
          <p:cNvGrpSpPr/>
          <p:nvPr/>
        </p:nvGrpSpPr>
        <p:grpSpPr>
          <a:xfrm>
            <a:off x="4832463" y="3817938"/>
            <a:ext cx="1993532" cy="1192235"/>
            <a:chOff x="6454770" y="2281957"/>
            <a:chExt cx="1993532" cy="1192235"/>
          </a:xfrm>
        </p:grpSpPr>
        <p:sp>
          <p:nvSpPr>
            <p:cNvPr id="78" name="星 5 77"/>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矢印コネクタ 78">
              <a:extLst>
                <a:ext uri="{FF2B5EF4-FFF2-40B4-BE49-F238E27FC236}">
                  <a16:creationId xmlns:a16="http://schemas.microsoft.com/office/drawing/2014/main" id="{03530065-1147-4958-84A4-9EB038121139}"/>
                </a:ext>
              </a:extLst>
            </p:cNvPr>
            <p:cNvCxnSpPr/>
            <p:nvPr/>
          </p:nvCxnSpPr>
          <p:spPr>
            <a:xfrm>
              <a:off x="6663547" y="2435155"/>
              <a:ext cx="1784755" cy="1039037"/>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81" name="グループ化 80"/>
          <p:cNvGrpSpPr/>
          <p:nvPr/>
        </p:nvGrpSpPr>
        <p:grpSpPr>
          <a:xfrm>
            <a:off x="4319164" y="5010173"/>
            <a:ext cx="303082" cy="469608"/>
            <a:chOff x="6454770" y="2281957"/>
            <a:chExt cx="303082" cy="469608"/>
          </a:xfrm>
        </p:grpSpPr>
        <p:sp>
          <p:nvSpPr>
            <p:cNvPr id="82" name="星 5 81"/>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 name="直線矢印コネクタ 82">
              <a:extLst>
                <a:ext uri="{FF2B5EF4-FFF2-40B4-BE49-F238E27FC236}">
                  <a16:creationId xmlns:a16="http://schemas.microsoft.com/office/drawing/2014/main" id="{03530065-1147-4958-84A4-9EB038121139}"/>
                </a:ext>
              </a:extLst>
            </p:cNvPr>
            <p:cNvCxnSpPr>
              <a:endCxn id="90" idx="0"/>
            </p:cNvCxnSpPr>
            <p:nvPr/>
          </p:nvCxnSpPr>
          <p:spPr>
            <a:xfrm>
              <a:off x="6604603" y="2439319"/>
              <a:ext cx="153249" cy="312246"/>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grpSp>
        <p:nvGrpSpPr>
          <p:cNvPr id="106" name="グループ化 105"/>
          <p:cNvGrpSpPr/>
          <p:nvPr/>
        </p:nvGrpSpPr>
        <p:grpSpPr>
          <a:xfrm>
            <a:off x="3675805" y="5479781"/>
            <a:ext cx="1892881" cy="1365783"/>
            <a:chOff x="2766539" y="4469442"/>
            <a:chExt cx="1434783" cy="1194065"/>
          </a:xfrm>
        </p:grpSpPr>
        <p:pic>
          <p:nvPicPr>
            <p:cNvPr id="90" name="図 89"/>
            <p:cNvPicPr>
              <a:picLocks noChangeAspect="1"/>
            </p:cNvPicPr>
            <p:nvPr/>
          </p:nvPicPr>
          <p:blipFill>
            <a:blip r:embed="rId9"/>
            <a:stretch>
              <a:fillRect/>
            </a:stretch>
          </p:blipFill>
          <p:spPr>
            <a:xfrm>
              <a:off x="2766539" y="4469442"/>
              <a:ext cx="1434783" cy="1038447"/>
            </a:xfrm>
            <a:prstGeom prst="rect">
              <a:avLst/>
            </a:prstGeom>
          </p:spPr>
        </p:pic>
        <p:sp>
          <p:nvSpPr>
            <p:cNvPr id="99" name="テキスト ボックス 13"/>
            <p:cNvSpPr txBox="1"/>
            <p:nvPr/>
          </p:nvSpPr>
          <p:spPr>
            <a:xfrm>
              <a:off x="2766539" y="5414473"/>
              <a:ext cx="1434783" cy="249034"/>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400" dirty="0" smtClean="0">
                  <a:solidFill>
                    <a:schemeClr val="bg1"/>
                  </a:solidFill>
                  <a:latin typeface="Meiryo UI" panose="020B0604030504040204" pitchFamily="50" charset="-128"/>
                  <a:ea typeface="Meiryo UI" panose="020B0604030504040204" pitchFamily="50" charset="-128"/>
                </a:rPr>
                <a:t>住吉大社</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grpSp>
        <p:nvGrpSpPr>
          <p:cNvPr id="108" name="グループ化 107"/>
          <p:cNvGrpSpPr/>
          <p:nvPr/>
        </p:nvGrpSpPr>
        <p:grpSpPr>
          <a:xfrm>
            <a:off x="6879379" y="4659709"/>
            <a:ext cx="1632202" cy="1519251"/>
            <a:chOff x="4958606" y="4502393"/>
            <a:chExt cx="1692077" cy="1596814"/>
          </a:xfrm>
        </p:grpSpPr>
        <p:pic>
          <p:nvPicPr>
            <p:cNvPr id="87" name="図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606" y="4502393"/>
              <a:ext cx="1692076" cy="1304031"/>
            </a:xfrm>
            <a:prstGeom prst="rect">
              <a:avLst/>
            </a:prstGeom>
          </p:spPr>
        </p:pic>
        <p:sp>
          <p:nvSpPr>
            <p:cNvPr id="107" name="テキスト ボックス 13"/>
            <p:cNvSpPr txBox="1"/>
            <p:nvPr/>
          </p:nvSpPr>
          <p:spPr>
            <a:xfrm>
              <a:off x="4958607" y="5791430"/>
              <a:ext cx="1692076" cy="307777"/>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400" dirty="0" smtClean="0">
                  <a:solidFill>
                    <a:schemeClr val="bg1"/>
                  </a:solidFill>
                  <a:latin typeface="Meiryo UI" panose="020B0604030504040204" pitchFamily="50" charset="-128"/>
                  <a:ea typeface="Meiryo UI" panose="020B0604030504040204" pitchFamily="50" charset="-128"/>
                </a:rPr>
                <a:t>四天王寺</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sp>
        <p:nvSpPr>
          <p:cNvPr id="51" name="角丸四角形 50"/>
          <p:cNvSpPr/>
          <p:nvPr/>
        </p:nvSpPr>
        <p:spPr>
          <a:xfrm>
            <a:off x="-212110" y="85594"/>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sz="1700" b="1" kern="100" dirty="0">
                <a:solidFill>
                  <a:sysClr val="windowText" lastClr="000000"/>
                </a:solidFill>
                <a:effectLst/>
                <a:ea typeface="Meiryo UI" panose="020B0604030504040204" pitchFamily="50" charset="-128"/>
                <a:cs typeface="Times New Roman" panose="02020603050405020304" pitchFamily="18" charset="0"/>
              </a:rPr>
              <a:t>　</a:t>
            </a:r>
            <a:r>
              <a:rPr lang="ja-JP" sz="2000" b="1" kern="100" dirty="0">
                <a:solidFill>
                  <a:sysClr val="windowText" lastClr="000000"/>
                </a:solidFill>
                <a:effectLst/>
                <a:ea typeface="Meiryo UI" panose="020B0604030504040204" pitchFamily="50" charset="-128"/>
                <a:cs typeface="Times New Roman" panose="02020603050405020304" pitchFamily="18" charset="0"/>
              </a:rPr>
              <a:t>　</a:t>
            </a:r>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（参考）</a:t>
            </a:r>
            <a:r>
              <a:rPr lang="ja-JP" altLang="en-US" sz="2000" b="1" kern="100" dirty="0" smtClean="0">
                <a:solidFill>
                  <a:sysClr val="windowText" lastClr="000000"/>
                </a:solidFill>
                <a:effectLst/>
                <a:ea typeface="Meiryo UI" panose="020B0604030504040204" pitchFamily="50" charset="-128"/>
                <a:cs typeface="Times New Roman" panose="02020603050405020304" pitchFamily="18" charset="0"/>
              </a:rPr>
              <a:t>主な観光コンテンツ～大阪市</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cxnSp>
        <p:nvCxnSpPr>
          <p:cNvPr id="55" name="直線コネクタ 54"/>
          <p:cNvCxnSpPr/>
          <p:nvPr/>
        </p:nvCxnSpPr>
        <p:spPr>
          <a:xfrm flipV="1">
            <a:off x="45095" y="620688"/>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a:off x="689737" y="1057248"/>
            <a:ext cx="1972424" cy="1775072"/>
            <a:chOff x="217350" y="1239813"/>
            <a:chExt cx="1972424" cy="1775072"/>
          </a:xfrm>
        </p:grpSpPr>
        <p:sp>
          <p:nvSpPr>
            <p:cNvPr id="61" name="テキスト ボックス 23"/>
            <p:cNvSpPr txBox="1"/>
            <p:nvPr/>
          </p:nvSpPr>
          <p:spPr bwMode="white">
            <a:xfrm>
              <a:off x="246263" y="2799441"/>
              <a:ext cx="1943511" cy="215444"/>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dirty="0">
                  <a:latin typeface="Meiryo UI" panose="020B0604030504040204" pitchFamily="50" charset="-128"/>
                  <a:ea typeface="Meiryo UI" panose="020B0604030504040204" pitchFamily="50" charset="-128"/>
                </a:rPr>
                <a:t>写真提供：ユニバーサル・スタジオ・ジャパン</a:t>
              </a:r>
            </a:p>
          </p:txBody>
        </p:sp>
        <p:grpSp>
          <p:nvGrpSpPr>
            <p:cNvPr id="12" name="グループ化 11"/>
            <p:cNvGrpSpPr/>
            <p:nvPr/>
          </p:nvGrpSpPr>
          <p:grpSpPr>
            <a:xfrm>
              <a:off x="217350" y="1239813"/>
              <a:ext cx="1972424" cy="1570011"/>
              <a:chOff x="195489" y="1395573"/>
              <a:chExt cx="1972424" cy="1570011"/>
            </a:xfrm>
          </p:grpSpPr>
          <p:pic>
            <p:nvPicPr>
              <p:cNvPr id="64" name="図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490" y="1395573"/>
                <a:ext cx="1972423" cy="1314949"/>
              </a:xfrm>
              <a:prstGeom prst="rect">
                <a:avLst/>
              </a:prstGeom>
            </p:spPr>
          </p:pic>
          <p:sp>
            <p:nvSpPr>
              <p:cNvPr id="68" name="テキスト ボックス 13"/>
              <p:cNvSpPr txBox="1"/>
              <p:nvPr/>
            </p:nvSpPr>
            <p:spPr>
              <a:xfrm>
                <a:off x="195489" y="2703974"/>
                <a:ext cx="1972424" cy="261610"/>
              </a:xfrm>
              <a:prstGeom prst="rect">
                <a:avLst/>
              </a:prstGeom>
              <a:solidFill>
                <a:schemeClr val="tx1"/>
              </a:solid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chemeClr val="bg1"/>
                    </a:solidFill>
                    <a:latin typeface="Meiryo UI" panose="020B0604030504040204" pitchFamily="50" charset="-128"/>
                    <a:ea typeface="Meiryo UI" panose="020B0604030504040204" pitchFamily="50" charset="-128"/>
                  </a:rPr>
                  <a:t>ユニバーサル・スタジオ・</a:t>
                </a:r>
                <a:r>
                  <a:rPr lang="ja-JP" altLang="en-US" dirty="0" smtClean="0">
                    <a:solidFill>
                      <a:schemeClr val="bg1"/>
                    </a:solidFill>
                    <a:latin typeface="Meiryo UI" panose="020B0604030504040204" pitchFamily="50" charset="-128"/>
                    <a:ea typeface="Meiryo UI" panose="020B0604030504040204" pitchFamily="50" charset="-128"/>
                  </a:rPr>
                  <a:t>ジャパン</a:t>
                </a:r>
                <a:endParaRPr lang="ja-JP" altLang="en-US" dirty="0">
                  <a:solidFill>
                    <a:schemeClr val="bg1"/>
                  </a:solidFill>
                  <a:latin typeface="Meiryo UI" panose="020B0604030504040204" pitchFamily="50" charset="-128"/>
                  <a:ea typeface="Meiryo UI" panose="020B0604030504040204" pitchFamily="50" charset="-128"/>
                </a:endParaRPr>
              </a:p>
            </p:txBody>
          </p:sp>
        </p:grpSp>
      </p:grpSp>
      <p:grpSp>
        <p:nvGrpSpPr>
          <p:cNvPr id="69" name="グループ化 68"/>
          <p:cNvGrpSpPr/>
          <p:nvPr/>
        </p:nvGrpSpPr>
        <p:grpSpPr>
          <a:xfrm>
            <a:off x="2137930" y="2797991"/>
            <a:ext cx="531938" cy="959814"/>
            <a:chOff x="6138856" y="1538167"/>
            <a:chExt cx="531938" cy="959814"/>
          </a:xfrm>
        </p:grpSpPr>
        <p:sp>
          <p:nvSpPr>
            <p:cNvPr id="72" name="星 5 71"/>
            <p:cNvSpPr/>
            <p:nvPr/>
          </p:nvSpPr>
          <p:spPr>
            <a:xfrm>
              <a:off x="6454770" y="2281957"/>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矢印コネクタ 73">
              <a:extLst>
                <a:ext uri="{FF2B5EF4-FFF2-40B4-BE49-F238E27FC236}">
                  <a16:creationId xmlns:a16="http://schemas.microsoft.com/office/drawing/2014/main" id="{03530065-1147-4958-84A4-9EB038121139}"/>
                </a:ext>
              </a:extLst>
            </p:cNvPr>
            <p:cNvCxnSpPr/>
            <p:nvPr/>
          </p:nvCxnSpPr>
          <p:spPr>
            <a:xfrm flipH="1" flipV="1">
              <a:off x="6138856" y="1538167"/>
              <a:ext cx="334152" cy="770714"/>
            </a:xfrm>
            <a:prstGeom prst="straightConnector1">
              <a:avLst/>
            </a:prstGeom>
            <a:ln w="38100">
              <a:prstDash val="sysDot"/>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82354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13</a:t>
            </a:fld>
            <a:endParaRPr lang="ja-JP" altLang="en-US" sz="1200" dirty="0">
              <a:solidFill>
                <a:prstClr val="black"/>
              </a:solidFill>
            </a:endParaRPr>
          </a:p>
        </p:txBody>
      </p:sp>
      <p:sp>
        <p:nvSpPr>
          <p:cNvPr id="8" name="角丸四角形 7"/>
          <p:cNvSpPr/>
          <p:nvPr/>
        </p:nvSpPr>
        <p:spPr>
          <a:xfrm>
            <a:off x="323528" y="1091554"/>
            <a:ext cx="8568952" cy="5649813"/>
          </a:xfrm>
          <a:prstGeom prst="roundRect">
            <a:avLst>
              <a:gd name="adj" fmla="val 2381"/>
            </a:avLst>
          </a:prstGeom>
          <a:solidFill>
            <a:schemeClr val="lt1"/>
          </a:solidFill>
          <a:ln w="9525">
            <a:solidFill>
              <a:schemeClr val="accent5"/>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12" name="正方形/長方形 11"/>
          <p:cNvSpPr/>
          <p:nvPr/>
        </p:nvSpPr>
        <p:spPr>
          <a:xfrm>
            <a:off x="2633353" y="1519009"/>
            <a:ext cx="3683880" cy="5078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024" y="2738112"/>
            <a:ext cx="1853303" cy="1235535"/>
          </a:xfrm>
          <a:prstGeom prst="rect">
            <a:avLst/>
          </a:prstGeom>
        </p:spPr>
      </p:pic>
      <p:pic>
        <p:nvPicPr>
          <p:cNvPr id="3" name="図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101" y="1519009"/>
            <a:ext cx="1853303" cy="1235535"/>
          </a:xfrm>
          <a:prstGeom prst="rect">
            <a:avLst/>
          </a:prstGeom>
        </p:spPr>
      </p:pic>
      <p:pic>
        <p:nvPicPr>
          <p:cNvPr id="4" name="図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6068" y="1513921"/>
            <a:ext cx="2300783" cy="2830036"/>
          </a:xfrm>
          <a:prstGeom prst="rect">
            <a:avLst/>
          </a:prstGeom>
        </p:spPr>
      </p:pic>
      <p:pic>
        <p:nvPicPr>
          <p:cNvPr id="25" name="図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218" y="4173291"/>
            <a:ext cx="1856788" cy="2278117"/>
          </a:xfrm>
          <a:prstGeom prst="rect">
            <a:avLst/>
          </a:prstGeom>
        </p:spPr>
      </p:pic>
      <p:sp>
        <p:nvSpPr>
          <p:cNvPr id="27" name="テキスト ボックス 26"/>
          <p:cNvSpPr txBox="1"/>
          <p:nvPr/>
        </p:nvSpPr>
        <p:spPr>
          <a:xfrm>
            <a:off x="1216338" y="6334484"/>
            <a:ext cx="1368152" cy="276999"/>
          </a:xfrm>
          <a:prstGeom prst="rect">
            <a:avLst/>
          </a:prstGeom>
          <a:solidFill>
            <a:schemeClr val="tx1"/>
          </a:solidFill>
        </p:spPr>
        <p:txBody>
          <a:bodyPr wrap="square" rtlCol="0">
            <a:spAutoFit/>
          </a:bodyPr>
          <a:lstStyle/>
          <a:p>
            <a:pPr algn="ctr"/>
            <a:r>
              <a:rPr kumimoji="1" lang="ja-JP" altLang="en-US" sz="1200" dirty="0" smtClean="0">
                <a:solidFill>
                  <a:schemeClr val="bg1"/>
                </a:solidFill>
                <a:latin typeface="Meiryo UI" panose="020B0604030504040204" pitchFamily="50" charset="-128"/>
                <a:ea typeface="Meiryo UI" panose="020B0604030504040204" pitchFamily="50" charset="-128"/>
              </a:rPr>
              <a:t>工場夜景</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72898" y="1381491"/>
            <a:ext cx="1368152" cy="276999"/>
          </a:xfrm>
          <a:prstGeom prst="rect">
            <a:avLst/>
          </a:prstGeom>
          <a:solidFill>
            <a:schemeClr val="tx1"/>
          </a:solidFill>
        </p:spPr>
        <p:txBody>
          <a:bodyPr wrap="square" rtlCol="0">
            <a:spAutoFit/>
          </a:bodyPr>
          <a:lstStyle/>
          <a:p>
            <a:pPr algn="ctr"/>
            <a:r>
              <a:rPr kumimoji="1" lang="ja-JP" altLang="en-US" sz="1200" dirty="0" smtClean="0">
                <a:solidFill>
                  <a:schemeClr val="bg1"/>
                </a:solidFill>
                <a:latin typeface="Meiryo UI" panose="020B0604030504040204" pitchFamily="50" charset="-128"/>
                <a:ea typeface="Meiryo UI" panose="020B0604030504040204" pitchFamily="50" charset="-128"/>
              </a:rPr>
              <a:t>茶の湯文化</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7299861" y="1394410"/>
            <a:ext cx="1537549" cy="276999"/>
          </a:xfrm>
          <a:prstGeom prst="rect">
            <a:avLst/>
          </a:prstGeom>
          <a:solidFill>
            <a:schemeClr val="tx1"/>
          </a:solidFill>
        </p:spPr>
        <p:txBody>
          <a:bodyPr wrap="square" rtlCol="0">
            <a:spAutoFit/>
          </a:bodyPr>
          <a:lstStyle/>
          <a:p>
            <a:pPr algn="ctr"/>
            <a:r>
              <a:rPr kumimoji="1" lang="ja-JP" altLang="en-US" sz="1200" dirty="0" smtClean="0">
                <a:solidFill>
                  <a:schemeClr val="bg1"/>
                </a:solidFill>
                <a:latin typeface="Meiryo UI" panose="020B0604030504040204" pitchFamily="50" charset="-128"/>
                <a:ea typeface="Meiryo UI" panose="020B0604030504040204" pitchFamily="50" charset="-128"/>
              </a:rPr>
              <a:t>百舌鳥古墳群</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pic>
        <p:nvPicPr>
          <p:cNvPr id="33" name="図 22" descr="文久改正堺大絵図"/>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60587" y="2491255"/>
            <a:ext cx="2610333" cy="33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図 58" descr="山口家住宅（小）.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1" y="1671409"/>
            <a:ext cx="1673368" cy="1115579"/>
          </a:xfrm>
          <a:prstGeom prst="rect">
            <a:avLst/>
          </a:prstGeom>
          <a:ln>
            <a:noFill/>
          </a:ln>
          <a:effectLst/>
          <a:extLst/>
        </p:spPr>
      </p:pic>
      <p:pic>
        <p:nvPicPr>
          <p:cNvPr id="15" name="図 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41160" y="5510689"/>
            <a:ext cx="1569863" cy="1016520"/>
          </a:xfrm>
          <a:prstGeom prst="rect">
            <a:avLst/>
          </a:prstGeom>
        </p:spPr>
      </p:pic>
      <p:pic>
        <p:nvPicPr>
          <p:cNvPr id="26" name="図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53546" y="5580118"/>
            <a:ext cx="1446560" cy="964674"/>
          </a:xfrm>
          <a:prstGeom prst="rect">
            <a:avLst/>
          </a:prstGeom>
        </p:spPr>
      </p:pic>
      <p:pic>
        <p:nvPicPr>
          <p:cNvPr id="14" name="図 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12003" y="4459919"/>
            <a:ext cx="2294848" cy="1529899"/>
          </a:xfrm>
          <a:prstGeom prst="rect">
            <a:avLst/>
          </a:prstGeom>
        </p:spPr>
      </p:pic>
      <p:pic>
        <p:nvPicPr>
          <p:cNvPr id="34" name="図 6"/>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736570" y="1675157"/>
            <a:ext cx="1508331" cy="110602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直線コネクタ 38"/>
          <p:cNvCxnSpPr/>
          <p:nvPr/>
        </p:nvCxnSpPr>
        <p:spPr>
          <a:xfrm flipV="1">
            <a:off x="45095" y="692696"/>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691426" y="1373964"/>
            <a:ext cx="1537549" cy="276999"/>
          </a:xfrm>
          <a:prstGeom prst="rect">
            <a:avLst/>
          </a:prstGeom>
          <a:solidFill>
            <a:schemeClr val="tx1"/>
          </a:solidFill>
        </p:spPr>
        <p:txBody>
          <a:bodyPr wrap="square" rtlCol="0">
            <a:spAutoFit/>
          </a:bodyPr>
          <a:lstStyle/>
          <a:p>
            <a:pPr algn="ctr"/>
            <a:r>
              <a:rPr lang="ja-JP" altLang="en-US" sz="1200" dirty="0" smtClean="0">
                <a:solidFill>
                  <a:schemeClr val="bg1"/>
                </a:solidFill>
                <a:latin typeface="Meiryo UI" panose="020B0604030504040204" pitchFamily="50" charset="-128"/>
                <a:ea typeface="Meiryo UI" panose="020B0604030504040204" pitchFamily="50" charset="-128"/>
              </a:rPr>
              <a:t>環濠エリア</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1" name="角丸四角形 20"/>
          <p:cNvSpPr/>
          <p:nvPr/>
        </p:nvSpPr>
        <p:spPr>
          <a:xfrm>
            <a:off x="-252536" y="32683"/>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sz="1700" b="1" kern="100" dirty="0">
                <a:solidFill>
                  <a:sysClr val="windowText" lastClr="000000"/>
                </a:solidFill>
                <a:effectLst/>
                <a:ea typeface="Meiryo UI" panose="020B0604030504040204" pitchFamily="50" charset="-128"/>
                <a:cs typeface="Times New Roman" panose="02020603050405020304" pitchFamily="18" charset="0"/>
              </a:rPr>
              <a:t>　</a:t>
            </a:r>
            <a:r>
              <a:rPr lang="ja-JP" sz="2000" b="1" kern="100" dirty="0">
                <a:solidFill>
                  <a:sysClr val="windowText" lastClr="000000"/>
                </a:solidFill>
                <a:effectLst/>
                <a:ea typeface="Meiryo UI" panose="020B0604030504040204" pitchFamily="50" charset="-128"/>
                <a:cs typeface="Times New Roman" panose="02020603050405020304" pitchFamily="18" charset="0"/>
              </a:rPr>
              <a:t>　</a:t>
            </a:r>
            <a:r>
              <a:rPr lang="ja-JP" altLang="en-US" sz="2000" b="1" kern="100" dirty="0" smtClean="0">
                <a:solidFill>
                  <a:sysClr val="windowText" lastClr="000000"/>
                </a:solidFill>
                <a:effectLst/>
                <a:ea typeface="Meiryo UI" panose="020B0604030504040204" pitchFamily="50" charset="-128"/>
                <a:cs typeface="Times New Roman" panose="02020603050405020304" pitchFamily="18" charset="0"/>
              </a:rPr>
              <a:t>（参考</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）主</a:t>
            </a:r>
            <a:r>
              <a:rPr lang="ja-JP" altLang="en-US" sz="2000" b="1" kern="100" dirty="0">
                <a:solidFill>
                  <a:sysClr val="windowText" lastClr="000000"/>
                </a:solidFill>
                <a:ea typeface="Meiryo UI" panose="020B0604030504040204" pitchFamily="50" charset="-128"/>
                <a:cs typeface="Times New Roman" panose="02020603050405020304" pitchFamily="18" charset="0"/>
              </a:rPr>
              <a:t>な観光</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コンテンツ～</a:t>
            </a:r>
            <a:r>
              <a:rPr lang="ja-JP" altLang="en-US" sz="2000" b="1" kern="100" dirty="0" smtClean="0">
                <a:solidFill>
                  <a:sysClr val="windowText" lastClr="000000"/>
                </a:solidFill>
                <a:effectLst/>
                <a:ea typeface="Meiryo UI" panose="020B0604030504040204" pitchFamily="50" charset="-128"/>
                <a:cs typeface="Times New Roman" panose="02020603050405020304" pitchFamily="18" charset="0"/>
              </a:rPr>
              <a:t>堺市</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sp>
        <p:nvSpPr>
          <p:cNvPr id="22" name="テキスト ボックス 21"/>
          <p:cNvSpPr txBox="1"/>
          <p:nvPr/>
        </p:nvSpPr>
        <p:spPr>
          <a:xfrm>
            <a:off x="1373008" y="3757530"/>
            <a:ext cx="1368152" cy="253916"/>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rPr>
              <a:t>さかい利晶の杜</a:t>
            </a:r>
            <a:endParaRPr kumimoji="1" lang="ja-JP" altLang="en-US" sz="105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2398798" y="2558348"/>
            <a:ext cx="1368152" cy="253916"/>
          </a:xfrm>
          <a:prstGeom prst="rect">
            <a:avLst/>
          </a:prstGeom>
          <a:noFill/>
        </p:spPr>
        <p:txBody>
          <a:bodyPr wrap="square" rtlCol="0">
            <a:spAutoFit/>
          </a:bodyPr>
          <a:lstStyle/>
          <a:p>
            <a:pPr algn="ctr"/>
            <a:r>
              <a:rPr kumimoji="1" lang="ja-JP" altLang="en-US" sz="1050" dirty="0" smtClean="0">
                <a:solidFill>
                  <a:schemeClr val="bg1"/>
                </a:solidFill>
                <a:latin typeface="Meiryo UI" panose="020B0604030504040204" pitchFamily="50" charset="-128"/>
                <a:ea typeface="Meiryo UI" panose="020B0604030504040204" pitchFamily="50" charset="-128"/>
              </a:rPr>
              <a:t>環濠クルーズ</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271537" y="5478685"/>
            <a:ext cx="1368152" cy="253916"/>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rPr>
              <a:t>南宗寺</a:t>
            </a:r>
            <a:endParaRPr kumimoji="1" lang="ja-JP" altLang="en-US" sz="105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244901" y="6334484"/>
            <a:ext cx="1368152" cy="253916"/>
          </a:xfrm>
          <a:prstGeom prst="rect">
            <a:avLst/>
          </a:prstGeom>
          <a:noFill/>
        </p:spPr>
        <p:txBody>
          <a:bodyPr wrap="square" rtlCol="0">
            <a:spAutoFit/>
          </a:bodyPr>
          <a:lstStyle/>
          <a:p>
            <a:pPr algn="ctr"/>
            <a:r>
              <a:rPr kumimoji="1" lang="ja-JP" altLang="en-US" sz="1050" dirty="0" smtClean="0">
                <a:solidFill>
                  <a:schemeClr val="bg1"/>
                </a:solidFill>
                <a:latin typeface="Meiryo UI" panose="020B0604030504040204" pitchFamily="50" charset="-128"/>
                <a:ea typeface="Meiryo UI" panose="020B0604030504040204" pitchFamily="50" charset="-128"/>
              </a:rPr>
              <a:t>刃物</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5204317" y="2548415"/>
            <a:ext cx="1368152" cy="253916"/>
          </a:xfrm>
          <a:prstGeom prst="rect">
            <a:avLst/>
          </a:prstGeom>
          <a:noFill/>
        </p:spPr>
        <p:txBody>
          <a:bodyPr wrap="square" rtlCol="0">
            <a:spAutoFit/>
          </a:bodyPr>
          <a:lstStyle/>
          <a:p>
            <a:pPr algn="ctr"/>
            <a:r>
              <a:rPr kumimoji="1" lang="ja-JP" altLang="en-US" sz="1050" dirty="0" smtClean="0">
                <a:solidFill>
                  <a:schemeClr val="bg1"/>
                </a:solidFill>
                <a:latin typeface="Meiryo UI" panose="020B0604030504040204" pitchFamily="50" charset="-128"/>
                <a:ea typeface="Meiryo UI" panose="020B0604030504040204" pitchFamily="50" charset="-128"/>
              </a:rPr>
              <a:t>町家歴史館</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560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4653136"/>
            <a:ext cx="5544616" cy="477054"/>
          </a:xfrm>
          <a:prstGeom prst="rect">
            <a:avLst/>
          </a:prstGeom>
          <a:noFill/>
          <a:ln>
            <a:noFill/>
          </a:ln>
        </p:spPr>
        <p:txBody>
          <a:bodyPr wrap="square" rtlCol="0">
            <a:spAutoFit/>
          </a:bodyPr>
          <a:lstStyle/>
          <a:p>
            <a:pPr>
              <a:lnSpc>
                <a:spcPts val="3000"/>
              </a:lnSpc>
            </a:pPr>
            <a:r>
              <a:rPr lang="en-US" altLang="ja-JP" sz="1600" b="1" dirty="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タスクフォース・ワーキンググループに</a:t>
            </a:r>
            <a:r>
              <a:rPr lang="ja-JP" altLang="en-US" sz="1600" b="1" dirty="0" smtClean="0">
                <a:latin typeface="Meiryo UI" panose="020B0604030504040204" pitchFamily="50" charset="-128"/>
                <a:ea typeface="Meiryo UI" panose="020B0604030504040204" pitchFamily="50" charset="-128"/>
              </a:rPr>
              <a:t>よる開催状況</a:t>
            </a:r>
            <a:r>
              <a:rPr kumimoji="1"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21815" y="5434766"/>
            <a:ext cx="4842273" cy="646331"/>
          </a:xfrm>
          <a:prstGeom prst="rect">
            <a:avLst/>
          </a:prstGeom>
          <a:noFill/>
          <a:ln>
            <a:noFill/>
          </a:ln>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①</a:t>
            </a:r>
            <a:r>
              <a:rPr lang="ja-JP" altLang="en-US" sz="1200" dirty="0">
                <a:latin typeface="Meiryo UI" panose="020B0604030504040204" pitchFamily="50" charset="-128"/>
                <a:ea typeface="Meiryo UI" panose="020B0604030504040204" pitchFamily="50" charset="-128"/>
              </a:rPr>
              <a:t>Ｒ元</a:t>
            </a:r>
            <a:r>
              <a:rPr lang="en-US" altLang="ja-JP"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10.25</a:t>
            </a:r>
            <a:r>
              <a:rPr lang="ja-JP" altLang="en-US" sz="1200" dirty="0" smtClean="0">
                <a:latin typeface="Meiryo UI" panose="020B0604030504040204" pitchFamily="50" charset="-128"/>
                <a:ea typeface="Meiryo UI" panose="020B0604030504040204" pitchFamily="50" charset="-128"/>
              </a:rPr>
              <a:t>：方向性</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確認等</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堺市</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大阪観光局</a:t>
            </a:r>
            <a:r>
              <a:rPr lang="ja-JP" altLang="en-US" sz="1200" dirty="0">
                <a:latin typeface="Meiryo UI" panose="020B0604030504040204" pitchFamily="50" charset="-128"/>
                <a:ea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rPr>
              <a:t>参画</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②</a:t>
            </a:r>
            <a:r>
              <a:rPr lang="ja-JP" altLang="en-US" sz="1200" dirty="0">
                <a:latin typeface="Meiryo UI" panose="020B0604030504040204" pitchFamily="50" charset="-128"/>
                <a:ea typeface="Meiryo UI" panose="020B0604030504040204" pitchFamily="50" charset="-128"/>
              </a:rPr>
              <a:t>Ｒ元</a:t>
            </a:r>
            <a:r>
              <a:rPr lang="en-US" altLang="ja-JP" sz="1200" dirty="0" smtClean="0">
                <a:latin typeface="Meiryo UI" panose="020B0604030504040204" pitchFamily="50" charset="-128"/>
                <a:ea typeface="Meiryo UI" panose="020B0604030504040204" pitchFamily="50" charset="-128"/>
              </a:rPr>
              <a:t>.12.24:</a:t>
            </a:r>
            <a:r>
              <a:rPr lang="ja-JP" altLang="en-US" sz="1200" dirty="0" smtClean="0">
                <a:latin typeface="Meiryo UI" panose="020B0604030504040204" pitchFamily="50" charset="-128"/>
                <a:ea typeface="Meiryo UI" panose="020B0604030504040204" pitchFamily="50" charset="-128"/>
              </a:rPr>
              <a:t>報告書取りまとめ①</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③Ｒ２</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１</a:t>
            </a:r>
            <a:r>
              <a:rPr lang="en-US" altLang="ja-JP" sz="1200" dirty="0" smtClean="0">
                <a:latin typeface="Meiryo UI" panose="020B0604030504040204" pitchFamily="50" charset="-128"/>
                <a:ea typeface="Meiryo UI" panose="020B0604030504040204" pitchFamily="50" charset="-128"/>
              </a:rPr>
              <a:t>.20:</a:t>
            </a:r>
            <a:r>
              <a:rPr lang="ja-JP" altLang="en-US" sz="1200" dirty="0" smtClean="0">
                <a:latin typeface="Meiryo UI" panose="020B0604030504040204" pitchFamily="50" charset="-128"/>
                <a:ea typeface="Meiryo UI" panose="020B0604030504040204" pitchFamily="50" charset="-128"/>
              </a:rPr>
              <a:t>報告書取りまとめ②</a:t>
            </a:r>
            <a:endParaRPr lang="en-US" altLang="ja-JP" sz="1200" dirty="0" smtClean="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862298" y="5404721"/>
            <a:ext cx="4319343" cy="1200329"/>
          </a:xfrm>
          <a:prstGeom prst="rect">
            <a:avLst/>
          </a:prstGeom>
          <a:noFill/>
          <a:ln>
            <a:noFill/>
          </a:ln>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①</a:t>
            </a:r>
            <a:r>
              <a:rPr lang="ja-JP" altLang="en-US" sz="1200" dirty="0">
                <a:latin typeface="Meiryo UI" panose="020B0604030504040204" pitchFamily="50" charset="-128"/>
                <a:ea typeface="Meiryo UI" panose="020B0604030504040204" pitchFamily="50" charset="-128"/>
              </a:rPr>
              <a:t>Ｒ元</a:t>
            </a:r>
            <a:r>
              <a:rPr lang="en-US" altLang="ja-JP"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9.24</a:t>
            </a:r>
            <a:r>
              <a:rPr lang="ja-JP" altLang="en-US" sz="1200" dirty="0" smtClean="0">
                <a:latin typeface="Meiryo UI" panose="020B0604030504040204" pitchFamily="50" charset="-128"/>
                <a:ea typeface="Meiryo UI" panose="020B0604030504040204" pitchFamily="50" charset="-128"/>
              </a:rPr>
              <a:t>：方向性</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スケジュールの確認</a:t>
            </a:r>
            <a:r>
              <a:rPr lang="ja-JP" altLang="en-US" sz="1200" dirty="0">
                <a:latin typeface="Meiryo UI" panose="020B0604030504040204" pitchFamily="50" charset="-128"/>
                <a:ea typeface="Meiryo UI" panose="020B0604030504040204" pitchFamily="50" charset="-128"/>
              </a:rPr>
              <a:t>等　</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②Ｒ元</a:t>
            </a:r>
            <a:r>
              <a:rPr lang="en-US" altLang="ja-JP"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10.3</a:t>
            </a:r>
            <a:r>
              <a:rPr lang="ja-JP" altLang="en-US" sz="1200" dirty="0" smtClean="0">
                <a:latin typeface="Meiryo UI" panose="020B0604030504040204" pitchFamily="50" charset="-128"/>
                <a:ea typeface="Meiryo UI" panose="020B0604030504040204" pitchFamily="50" charset="-128"/>
              </a:rPr>
              <a:t>：堺市</a:t>
            </a:r>
            <a:r>
              <a:rPr lang="ja-JP" altLang="en-US" sz="1200" dirty="0">
                <a:latin typeface="Meiryo UI" panose="020B0604030504040204" pitchFamily="50" charset="-128"/>
                <a:ea typeface="Meiryo UI" panose="020B0604030504040204" pitchFamily="50" charset="-128"/>
              </a:rPr>
              <a:t>の大阪観光局への</a:t>
            </a:r>
            <a:r>
              <a:rPr lang="ja-JP" altLang="en-US" sz="1200" dirty="0" smtClean="0">
                <a:latin typeface="Meiryo UI" panose="020B0604030504040204" pitchFamily="50" charset="-128"/>
                <a:ea typeface="Meiryo UI" panose="020B0604030504040204" pitchFamily="50" charset="-128"/>
              </a:rPr>
              <a:t>参画等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③Ｒ元</a:t>
            </a:r>
            <a:r>
              <a:rPr lang="en-US" altLang="ja-JP"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10.16</a:t>
            </a:r>
            <a:r>
              <a:rPr lang="ja-JP" altLang="en-US" sz="1200" dirty="0" smtClean="0">
                <a:latin typeface="Meiryo UI" panose="020B0604030504040204" pitchFamily="50" charset="-128"/>
                <a:ea typeface="Meiryo UI" panose="020B0604030504040204" pitchFamily="50" charset="-128"/>
              </a:rPr>
              <a:t>：先行的</a:t>
            </a:r>
            <a:r>
              <a:rPr lang="ja-JP" altLang="en-US" sz="1200" dirty="0">
                <a:latin typeface="Meiryo UI" panose="020B0604030504040204" pitchFamily="50" charset="-128"/>
                <a:ea typeface="Meiryo UI" panose="020B0604030504040204" pitchFamily="50" charset="-128"/>
              </a:rPr>
              <a:t>連携事業</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④Ｒ元</a:t>
            </a:r>
            <a:r>
              <a:rPr lang="en-US" altLang="ja-JP"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11.1</a:t>
            </a:r>
            <a:r>
              <a:rPr lang="ja-JP" altLang="en-US" sz="1200" dirty="0" smtClean="0">
                <a:latin typeface="Meiryo UI" panose="020B0604030504040204" pitchFamily="50" charset="-128"/>
                <a:ea typeface="Meiryo UI" panose="020B0604030504040204" pitchFamily="50" charset="-128"/>
              </a:rPr>
              <a:t>：先行的</a:t>
            </a:r>
            <a:r>
              <a:rPr lang="ja-JP" altLang="en-US" sz="1200" dirty="0">
                <a:latin typeface="Meiryo UI" panose="020B0604030504040204" pitchFamily="50" charset="-128"/>
                <a:ea typeface="Meiryo UI" panose="020B0604030504040204" pitchFamily="50" charset="-128"/>
              </a:rPr>
              <a:t>連携事業</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⑤Ｒ元</a:t>
            </a:r>
            <a:r>
              <a:rPr lang="en-US" altLang="ja-JP" sz="1200" dirty="0" smtClean="0">
                <a:latin typeface="Meiryo UI" panose="020B0604030504040204" pitchFamily="50" charset="-128"/>
                <a:ea typeface="Meiryo UI" panose="020B0604030504040204" pitchFamily="50" charset="-128"/>
              </a:rPr>
              <a:t>.12.20:</a:t>
            </a:r>
            <a:r>
              <a:rPr lang="ja-JP" altLang="en-US" sz="1200" dirty="0" smtClean="0">
                <a:latin typeface="Meiryo UI" panose="020B0604030504040204" pitchFamily="50" charset="-128"/>
                <a:ea typeface="Meiryo UI" panose="020B0604030504040204" pitchFamily="50" charset="-128"/>
              </a:rPr>
              <a:t>報告書取りまとめ①</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⑥Ｒ２</a:t>
            </a:r>
            <a:r>
              <a:rPr lang="en-US" altLang="ja-JP" sz="1200" dirty="0" smtClean="0">
                <a:latin typeface="Meiryo UI" panose="020B0604030504040204" pitchFamily="50" charset="-128"/>
                <a:ea typeface="Meiryo UI" panose="020B0604030504040204" pitchFamily="50" charset="-128"/>
              </a:rPr>
              <a:t>.1.6:</a:t>
            </a:r>
            <a:r>
              <a:rPr lang="ja-JP" altLang="en-US" sz="1200" dirty="0" smtClean="0">
                <a:latin typeface="Meiryo UI" panose="020B0604030504040204" pitchFamily="50" charset="-128"/>
                <a:ea typeface="Meiryo UI" panose="020B0604030504040204" pitchFamily="50" charset="-128"/>
              </a:rPr>
              <a:t>報告書取りまとめ②</a:t>
            </a:r>
            <a:endParaRPr lang="en-US" altLang="ja-JP"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25841" y="5151256"/>
            <a:ext cx="8417177" cy="148498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38313" y="5085184"/>
            <a:ext cx="1641399" cy="861774"/>
          </a:xfrm>
          <a:prstGeom prst="rect">
            <a:avLst/>
          </a:prstGeom>
          <a:noFill/>
          <a:ln>
            <a:noFill/>
          </a:ln>
        </p:spPr>
        <p:txBody>
          <a:bodyPr wrap="square" rtlCol="0">
            <a:spAutoFit/>
          </a:bodyPr>
          <a:lstStyle/>
          <a:p>
            <a:pPr>
              <a:lnSpc>
                <a:spcPts val="3000"/>
              </a:lnSpc>
            </a:pP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タスクフォース</a:t>
            </a:r>
            <a:r>
              <a:rPr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644008" y="5085184"/>
            <a:ext cx="1913461" cy="861774"/>
          </a:xfrm>
          <a:prstGeom prst="rect">
            <a:avLst/>
          </a:prstGeom>
          <a:noFill/>
          <a:ln>
            <a:noFill/>
          </a:ln>
        </p:spPr>
        <p:txBody>
          <a:bodyPr wrap="square" rtlCol="0">
            <a:spAutoFit/>
          </a:bodyPr>
          <a:lstStyle/>
          <a:p>
            <a:pPr>
              <a:lnSpc>
                <a:spcPts val="3000"/>
              </a:lnSpc>
            </a:pPr>
            <a:r>
              <a:rPr lang="ja-JP" altLang="en-US" sz="1400" dirty="0" smtClean="0">
                <a:latin typeface="Meiryo UI" panose="020B0604030504040204" pitchFamily="50" charset="-128"/>
                <a:ea typeface="Meiryo UI" panose="020B0604030504040204" pitchFamily="50" charset="-128"/>
              </a:rPr>
              <a:t>（ワーキンググループ）</a:t>
            </a:r>
            <a:endParaRPr kumimoji="1" lang="ja-JP" altLang="en-US" sz="1400" dirty="0">
              <a:latin typeface="Meiryo UI" panose="020B0604030504040204" pitchFamily="50" charset="-128"/>
              <a:ea typeface="Meiryo UI" panose="020B0604030504040204" pitchFamily="50" charset="-128"/>
            </a:endParaRPr>
          </a:p>
        </p:txBody>
      </p:sp>
      <p:sp>
        <p:nvSpPr>
          <p:cNvPr id="8" name="正方形/長方形 7"/>
          <p:cNvSpPr/>
          <p:nvPr/>
        </p:nvSpPr>
        <p:spPr>
          <a:xfrm>
            <a:off x="159724" y="893710"/>
            <a:ext cx="1387940" cy="3429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000"/>
              </a:lnSpc>
              <a:spcAft>
                <a:spcPts val="0"/>
              </a:spcAft>
            </a:pPr>
            <a:r>
              <a:rPr lang="ja-JP" sz="1600" b="1" kern="100" dirty="0">
                <a:effectLst/>
                <a:ea typeface="Meiryo UI" panose="020B0604030504040204" pitchFamily="50" charset="-128"/>
                <a:cs typeface="Times New Roman" panose="02020603050405020304" pitchFamily="18" charset="0"/>
              </a:rPr>
              <a:t>【検討体制】</a:t>
            </a:r>
            <a:endParaRPr lang="ja-JP" sz="1200" kern="100" dirty="0">
              <a:effectLst/>
              <a:ea typeface="游明朝" panose="02020400000000000000" pitchFamily="18" charset="-128"/>
              <a:cs typeface="Times New Roman" panose="02020603050405020304" pitchFamily="18" charset="0"/>
            </a:endParaRPr>
          </a:p>
        </p:txBody>
      </p:sp>
      <p:sp>
        <p:nvSpPr>
          <p:cNvPr id="9" name="角丸四角形 8"/>
          <p:cNvSpPr/>
          <p:nvPr/>
        </p:nvSpPr>
        <p:spPr>
          <a:xfrm>
            <a:off x="812187" y="1549815"/>
            <a:ext cx="1724025" cy="381000"/>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0"/>
              </a:spcAft>
            </a:pPr>
            <a:r>
              <a:rPr lang="ja-JP" sz="1100" kern="100">
                <a:effectLst/>
                <a:latin typeface="游明朝" panose="02020400000000000000" pitchFamily="18" charset="-128"/>
                <a:ea typeface="Meiryo UI" panose="020B0604030504040204" pitchFamily="50" charset="-128"/>
                <a:cs typeface="Times New Roman" panose="02020603050405020304" pitchFamily="18" charset="0"/>
              </a:rPr>
              <a:t>副首都推進本部会議</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 name="角丸四角形 9"/>
          <p:cNvSpPr/>
          <p:nvPr/>
        </p:nvSpPr>
        <p:spPr>
          <a:xfrm>
            <a:off x="526437" y="2473740"/>
            <a:ext cx="2505075" cy="2009775"/>
          </a:xfrm>
          <a:prstGeom prst="roundRect">
            <a:avLst>
              <a:gd name="adj" fmla="val 5958"/>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2000"/>
              </a:lnSpc>
              <a:spcAft>
                <a:spcPts val="0"/>
              </a:spcAft>
            </a:pPr>
            <a:r>
              <a:rPr lang="ja-JP" sz="1300" kern="100" dirty="0">
                <a:effectLst/>
                <a:latin typeface="游明朝" panose="02020400000000000000" pitchFamily="18" charset="-128"/>
                <a:ea typeface="Meiryo UI" panose="020B0604030504040204" pitchFamily="50" charset="-128"/>
                <a:cs typeface="Times New Roman" panose="02020603050405020304" pitchFamily="18" charset="0"/>
              </a:rPr>
              <a:t>＜大阪府</a:t>
            </a:r>
            <a:r>
              <a:rPr lang="ja-JP" sz="1300" kern="100" dirty="0" smtClean="0">
                <a:effectLst/>
                <a:latin typeface="游明朝" panose="02020400000000000000" pitchFamily="18" charset="-128"/>
                <a:ea typeface="Meiryo UI" panose="020B0604030504040204" pitchFamily="50" charset="-128"/>
                <a:cs typeface="Times New Roman" panose="02020603050405020304" pitchFamily="18" charset="0"/>
              </a:rPr>
              <a:t>＞</a:t>
            </a:r>
            <a:r>
              <a:rPr lang="ja-JP" altLang="en-US" sz="1300" kern="100" dirty="0" smtClean="0">
                <a:effectLst/>
                <a:latin typeface="游明朝" panose="02020400000000000000" pitchFamily="18" charset="-128"/>
                <a:ea typeface="Meiryo UI" panose="020B0604030504040204" pitchFamily="50" charset="-128"/>
                <a:cs typeface="Times New Roman" panose="02020603050405020304" pitchFamily="18" charset="0"/>
              </a:rPr>
              <a:t>都市魅力創造局</a:t>
            </a:r>
            <a:r>
              <a:rPr lang="ja-JP" altLang="en-US" sz="1300" kern="100" dirty="0">
                <a:latin typeface="游明朝" panose="02020400000000000000" pitchFamily="18" charset="-128"/>
                <a:ea typeface="Meiryo UI" panose="020B0604030504040204" pitchFamily="50" charset="-128"/>
                <a:cs typeface="Times New Roman" panose="02020603050405020304" pitchFamily="18" charset="0"/>
              </a:rPr>
              <a:t>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2000"/>
              </a:lnSpc>
              <a:spcAft>
                <a:spcPts val="0"/>
              </a:spcAft>
            </a:pPr>
            <a:r>
              <a:rPr lang="ja-JP" sz="1300" kern="100" dirty="0">
                <a:effectLst/>
                <a:latin typeface="游明朝" panose="02020400000000000000" pitchFamily="18" charset="-128"/>
                <a:ea typeface="Meiryo UI" panose="020B0604030504040204" pitchFamily="50" charset="-128"/>
                <a:cs typeface="Times New Roman" panose="02020603050405020304" pitchFamily="18" charset="0"/>
              </a:rPr>
              <a:t>＜大阪市＞経済</a:t>
            </a:r>
            <a:r>
              <a:rPr lang="ja-JP" sz="1300" kern="100" dirty="0" smtClean="0">
                <a:effectLst/>
                <a:latin typeface="游明朝" panose="02020400000000000000" pitchFamily="18" charset="-128"/>
                <a:ea typeface="Meiryo UI" panose="020B0604030504040204" pitchFamily="50" charset="-128"/>
                <a:cs typeface="Times New Roman" panose="02020603050405020304" pitchFamily="18" charset="0"/>
              </a:rPr>
              <a:t>戦略局</a:t>
            </a:r>
            <a:r>
              <a:rPr lang="ja-JP" altLang="en-US" sz="1300" kern="100" dirty="0" smtClean="0">
                <a:effectLst/>
                <a:latin typeface="游明朝" panose="02020400000000000000" pitchFamily="18" charset="-128"/>
                <a:ea typeface="Meiryo UI" panose="020B0604030504040204" pitchFamily="50" charset="-128"/>
                <a:cs typeface="Times New Roman" panose="02020603050405020304" pitchFamily="18" charset="0"/>
              </a:rPr>
              <a:t>　理事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2000"/>
              </a:lnSpc>
              <a:spcAft>
                <a:spcPts val="0"/>
              </a:spcAft>
            </a:pPr>
            <a:r>
              <a:rPr lang="ja-JP" sz="1300" kern="100" dirty="0">
                <a:effectLst/>
                <a:latin typeface="游明朝" panose="02020400000000000000" pitchFamily="18" charset="-128"/>
                <a:ea typeface="Meiryo UI" panose="020B0604030504040204" pitchFamily="50" charset="-128"/>
                <a:cs typeface="Times New Roman" panose="02020603050405020304" pitchFamily="18" charset="0"/>
              </a:rPr>
              <a:t>＜堺　市＞文化</a:t>
            </a:r>
            <a:r>
              <a:rPr lang="ja-JP" sz="1300" kern="100" dirty="0" smtClean="0">
                <a:effectLst/>
                <a:latin typeface="游明朝" panose="02020400000000000000" pitchFamily="18" charset="-128"/>
                <a:ea typeface="Meiryo UI" panose="020B0604030504040204" pitchFamily="50" charset="-128"/>
                <a:cs typeface="Times New Roman" panose="02020603050405020304" pitchFamily="18" charset="0"/>
              </a:rPr>
              <a:t>観光</a:t>
            </a:r>
            <a:r>
              <a:rPr lang="ja-JP" altLang="en-US" sz="1300" kern="100" dirty="0" smtClean="0">
                <a:effectLst/>
                <a:latin typeface="游明朝" panose="02020400000000000000" pitchFamily="18" charset="-128"/>
                <a:ea typeface="Meiryo UI" panose="020B0604030504040204" pitchFamily="50" charset="-128"/>
                <a:cs typeface="Times New Roman" panose="02020603050405020304" pitchFamily="18" charset="0"/>
              </a:rPr>
              <a:t>局長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1800"/>
              </a:lnSpc>
              <a:spcAft>
                <a:spcPts val="0"/>
              </a:spcAft>
            </a:pPr>
            <a:r>
              <a:rPr lang="en-US" sz="1200" kern="100" dirty="0">
                <a:effectLst/>
                <a:latin typeface="Meiryo UI" panose="020B0604030504040204" pitchFamily="50"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00025" indent="-200025" algn="l">
              <a:lnSpc>
                <a:spcPts val="1800"/>
              </a:lnSpc>
              <a:spcAft>
                <a:spcPts val="0"/>
              </a:spcAft>
            </a:pPr>
            <a:r>
              <a:rPr lang="en-US" sz="1050" kern="100" dirty="0">
                <a:effectLst/>
                <a:latin typeface="Meiryo UI" panose="020B0604030504040204" pitchFamily="50" charset="-128"/>
                <a:ea typeface="游明朝" panose="02020400000000000000" pitchFamily="18" charset="-128"/>
                <a:cs typeface="Times New Roman" panose="02020603050405020304" pitchFamily="18" charset="0"/>
              </a:rPr>
              <a:t> </a:t>
            </a:r>
            <a:r>
              <a:rPr lang="ja-JP" sz="1100" kern="100" dirty="0">
                <a:effectLst/>
                <a:latin typeface="游明朝" panose="02020400000000000000" pitchFamily="18" charset="-128"/>
                <a:ea typeface="Meiryo UI" panose="020B0604030504040204" pitchFamily="50" charset="-128"/>
                <a:cs typeface="Times New Roman" panose="02020603050405020304" pitchFamily="18" charset="0"/>
              </a:rPr>
              <a:t>※検討テーマに応じ、関係部局、関係者（大阪観光局、堺観光コンベンション協会等）が参画</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正方形/長方形 10"/>
          <p:cNvSpPr/>
          <p:nvPr/>
        </p:nvSpPr>
        <p:spPr>
          <a:xfrm>
            <a:off x="697887" y="2149255"/>
            <a:ext cx="2190750" cy="37147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800"/>
              </a:lnSpc>
              <a:spcAft>
                <a:spcPts val="0"/>
              </a:spcAft>
            </a:pPr>
            <a:r>
              <a:rPr lang="ja-JP" sz="1300" b="1" kern="100">
                <a:effectLst/>
                <a:latin typeface="游明朝" panose="02020400000000000000" pitchFamily="18" charset="-128"/>
                <a:ea typeface="Meiryo UI" panose="020B0604030504040204" pitchFamily="50" charset="-128"/>
                <a:cs typeface="Times New Roman" panose="02020603050405020304" pitchFamily="18" charset="0"/>
              </a:rPr>
              <a:t>観光戦略タスクフォース</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2" name="直線コネクタ 11"/>
          <p:cNvCxnSpPr/>
          <p:nvPr/>
        </p:nvCxnSpPr>
        <p:spPr>
          <a:xfrm>
            <a:off x="1631337" y="1930815"/>
            <a:ext cx="9525" cy="21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212110" y="85594"/>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sz="1700" b="1" kern="100" dirty="0">
                <a:solidFill>
                  <a:sysClr val="windowText" lastClr="000000"/>
                </a:solidFill>
                <a:effectLst/>
                <a:ea typeface="Meiryo UI" panose="020B0604030504040204" pitchFamily="50" charset="-128"/>
                <a:cs typeface="Times New Roman" panose="02020603050405020304" pitchFamily="18" charset="0"/>
              </a:rPr>
              <a:t>　</a:t>
            </a:r>
            <a:r>
              <a:rPr lang="ja-JP" sz="2000" b="1" kern="100" dirty="0">
                <a:solidFill>
                  <a:sysClr val="windowText" lastClr="000000"/>
                </a:solidFill>
                <a:effectLst/>
                <a:ea typeface="Meiryo UI" panose="020B0604030504040204" pitchFamily="50" charset="-128"/>
                <a:cs typeface="Times New Roman" panose="02020603050405020304" pitchFamily="18" charset="0"/>
              </a:rPr>
              <a:t>　</a:t>
            </a:r>
            <a:r>
              <a:rPr lang="ja-JP" altLang="en-US" sz="2000" b="1" kern="100" dirty="0" smtClean="0">
                <a:solidFill>
                  <a:sysClr val="windowText" lastClr="000000"/>
                </a:solidFill>
                <a:effectLst/>
                <a:ea typeface="Meiryo UI" panose="020B0604030504040204" pitchFamily="50" charset="-128"/>
                <a:cs typeface="Times New Roman" panose="02020603050405020304" pitchFamily="18" charset="0"/>
              </a:rPr>
              <a:t>（参考</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）観光戦略タスクフォース</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cxnSp>
        <p:nvCxnSpPr>
          <p:cNvPr id="15" name="直線コネクタ 14"/>
          <p:cNvCxnSpPr/>
          <p:nvPr/>
        </p:nvCxnSpPr>
        <p:spPr>
          <a:xfrm flipV="1">
            <a:off x="41968" y="700410"/>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275856" y="872482"/>
            <a:ext cx="1387940" cy="3429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000"/>
              </a:lnSpc>
              <a:spcAft>
                <a:spcPts val="0"/>
              </a:spcAft>
            </a:pPr>
            <a:r>
              <a:rPr lang="ja-JP" sz="1600" b="1" kern="100" dirty="0">
                <a:effectLst/>
                <a:ea typeface="Meiryo UI" panose="020B0604030504040204" pitchFamily="50" charset="-128"/>
                <a:cs typeface="Times New Roman" panose="02020603050405020304" pitchFamily="18" charset="0"/>
              </a:rPr>
              <a:t>【</a:t>
            </a:r>
            <a:r>
              <a:rPr lang="ja-JP" sz="1600" b="1" kern="100" dirty="0" smtClean="0">
                <a:effectLst/>
                <a:ea typeface="Meiryo UI" panose="020B0604030504040204" pitchFamily="50" charset="-128"/>
                <a:cs typeface="Times New Roman" panose="02020603050405020304" pitchFamily="18" charset="0"/>
              </a:rPr>
              <a:t>検討</a:t>
            </a:r>
            <a:r>
              <a:rPr lang="ja-JP" altLang="en-US" sz="1600" b="1" kern="100" dirty="0">
                <a:ea typeface="Meiryo UI" panose="020B0604030504040204" pitchFamily="50" charset="-128"/>
                <a:cs typeface="Times New Roman" panose="02020603050405020304" pitchFamily="18" charset="0"/>
              </a:rPr>
              <a:t>事項</a:t>
            </a:r>
            <a:r>
              <a:rPr lang="ja-JP" sz="1600" b="1" kern="100" dirty="0" smtClean="0">
                <a:effectLst/>
                <a:ea typeface="Meiryo UI" panose="020B0604030504040204" pitchFamily="50" charset="-128"/>
                <a:cs typeface="Times New Roman" panose="02020603050405020304" pitchFamily="18" charset="0"/>
              </a:rPr>
              <a:t>】</a:t>
            </a:r>
            <a:endParaRPr lang="ja-JP" sz="1200" kern="100" dirty="0">
              <a:effectLst/>
              <a:ea typeface="游明朝" panose="02020400000000000000" pitchFamily="18" charset="-128"/>
              <a:cs typeface="Times New Roman" panose="02020603050405020304" pitchFamily="18" charset="0"/>
            </a:endParaRPr>
          </a:p>
        </p:txBody>
      </p:sp>
      <p:sp>
        <p:nvSpPr>
          <p:cNvPr id="17" name="四角形: 角を丸くする 14"/>
          <p:cNvSpPr/>
          <p:nvPr/>
        </p:nvSpPr>
        <p:spPr>
          <a:xfrm>
            <a:off x="3421518" y="1246227"/>
            <a:ext cx="5592949" cy="3324881"/>
          </a:xfrm>
          <a:prstGeom prst="roundRect">
            <a:avLst>
              <a:gd name="adj" fmla="val 1852"/>
            </a:avLst>
          </a:prstGeom>
          <a:solidFill>
            <a:sysClr val="window" lastClr="FFFFFF"/>
          </a:solidFill>
          <a:ln w="12700" cap="flat" cmpd="sng" algn="ctr">
            <a:solidFill>
              <a:schemeClr val="tx1"/>
            </a:solidFill>
            <a:prstDash val="dash"/>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231775" marR="0" lvl="0" indent="-165100" algn="just" defTabSz="914400" eaLnBrk="1" fontAlgn="auto" latinLnBrk="0" hangingPunct="1">
              <a:lnSpc>
                <a:spcPts val="2200"/>
              </a:lnSpc>
              <a:spcBef>
                <a:spcPts val="0"/>
              </a:spcBef>
              <a:spcAft>
                <a:spcPts val="0"/>
              </a:spcAft>
              <a:buClrTx/>
              <a:buSzTx/>
              <a:buFontTx/>
              <a:buNone/>
              <a:tabLst/>
              <a:defRPr/>
            </a:pPr>
            <a:r>
              <a:rPr kumimoji="0" lang="ja-JP" altLang="en-US" sz="1300" b="1" i="0" u="none" strike="noStrike" kern="100" cap="none" spc="0" normalizeH="0" baseline="0" noProof="0" dirty="0">
                <a:ln>
                  <a:noFill/>
                </a:ln>
                <a:solidFill>
                  <a:sysClr val="windowText" lastClr="000000"/>
                </a:solidFill>
                <a:effectLst/>
                <a:uLnTx/>
                <a:uFillTx/>
                <a:latin typeface="游明朝" panose="020F0502020204030204"/>
                <a:ea typeface="Meiryo UI" panose="020B0604030504040204" pitchFamily="50" charset="-128"/>
                <a:cs typeface="Times New Roman" panose="02020603050405020304" pitchFamily="18" charset="0"/>
              </a:rPr>
              <a:t>■府、大阪市、堺市における一体的な観光集客の推進</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a:p>
            <a:pPr marL="0" marR="0" lvl="0" indent="152400" algn="just" defTabSz="914400" eaLnBrk="1" fontAlgn="auto" latinLnBrk="0" hangingPunct="1">
              <a:lnSpc>
                <a:spcPts val="22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ysClr val="windowText" lastClr="000000"/>
                </a:solidFill>
                <a:effectLst/>
                <a:uLnTx/>
                <a:uFillTx/>
                <a:latin typeface="游明朝" panose="020F0502020204030204"/>
                <a:ea typeface="Meiryo UI" panose="020B0604030504040204" pitchFamily="50" charset="-128"/>
                <a:cs typeface="Times New Roman" panose="02020603050405020304" pitchFamily="18" charset="0"/>
              </a:rPr>
              <a:t>・　観光施策に関する</a:t>
            </a:r>
            <a:r>
              <a:rPr kumimoji="0" lang="ja-JP" altLang="en-US" sz="12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方向性の共有化</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a:p>
            <a:pPr marL="285750" marR="0" lvl="0" indent="-152400" algn="just" defTabSz="914400" eaLnBrk="1" fontAlgn="auto" latinLnBrk="0" hangingPunct="1">
              <a:lnSpc>
                <a:spcPts val="22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　共有された方向性にもとづき、大阪全体を見据えた観光施策の推進</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a:p>
            <a:pPr marL="0" marR="0" lvl="0" indent="0" algn="just" defTabSz="914400" eaLnBrk="1" fontAlgn="auto" latinLnBrk="0" hangingPunct="1">
              <a:lnSpc>
                <a:spcPts val="22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　</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a:p>
            <a:pPr marL="0" marR="0" lvl="0" indent="82550" algn="just" defTabSz="914400" eaLnBrk="1" fontAlgn="auto" latinLnBrk="0" hangingPunct="1">
              <a:lnSpc>
                <a:spcPts val="2200"/>
              </a:lnSpc>
              <a:spcBef>
                <a:spcPts val="0"/>
              </a:spcBef>
              <a:spcAft>
                <a:spcPts val="0"/>
              </a:spcAft>
              <a:buClrTx/>
              <a:buSzTx/>
              <a:buFontTx/>
              <a:buNone/>
              <a:tabLst/>
              <a:defRPr/>
            </a:pPr>
            <a:r>
              <a:rPr kumimoji="0" lang="ja-JP" altLang="en-US" sz="1300" b="1"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■施策推進に向けた連携の強化</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a:p>
            <a:pPr marL="285750" marR="0" lvl="0" indent="-152400" algn="just" defTabSz="914400" eaLnBrk="1" fontAlgn="auto" latinLnBrk="0" hangingPunct="1">
              <a:lnSpc>
                <a:spcPts val="22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　府、大阪市、堺市の観光施策を推進する</a:t>
            </a:r>
            <a:r>
              <a:rPr kumimoji="0" lang="ja-JP" altLang="en-US" sz="1200" b="0" i="0" u="none" strike="noStrike" kern="100" cap="none" spc="0" normalizeH="0" baseline="0" noProof="0" dirty="0" smtClean="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ため</a:t>
            </a:r>
            <a:r>
              <a:rPr kumimoji="0" lang="ja-JP" altLang="en-US" sz="1200" kern="100" dirty="0" err="1">
                <a:solidFill>
                  <a:srgbClr val="000000"/>
                </a:solidFill>
                <a:latin typeface="游明朝" panose="020F0502020204030204"/>
                <a:ea typeface="Meiryo UI" panose="020B0604030504040204" pitchFamily="50" charset="-128"/>
                <a:cs typeface="Times New Roman" panose="02020603050405020304" pitchFamily="18" charset="0"/>
              </a:rPr>
              <a:t>、</a:t>
            </a:r>
            <a:r>
              <a:rPr kumimoji="0" lang="ja-JP" altLang="en-US" sz="1200" b="0" i="0" u="none" strike="noStrike" kern="100" cap="none" spc="0" normalizeH="0" baseline="0" noProof="0" dirty="0" smtClean="0">
                <a:ln>
                  <a:noFill/>
                </a:ln>
                <a:solidFill>
                  <a:sysClr val="windowText" lastClr="000000"/>
                </a:solidFill>
                <a:effectLst/>
                <a:uLnTx/>
                <a:uFillTx/>
                <a:latin typeface="游明朝" panose="020F0502020204030204"/>
                <a:ea typeface="Meiryo UI" panose="020B0604030504040204" pitchFamily="50" charset="-128"/>
                <a:cs typeface="Times New Roman" panose="02020603050405020304" pitchFamily="18" charset="0"/>
              </a:rPr>
              <a:t>大阪</a:t>
            </a:r>
            <a:r>
              <a:rPr kumimoji="0" lang="ja-JP" altLang="en-US" sz="1200" b="0" i="0" u="none" strike="noStrike" kern="100" cap="none" spc="0" normalizeH="0" baseline="0" noProof="0" dirty="0">
                <a:ln>
                  <a:noFill/>
                </a:ln>
                <a:solidFill>
                  <a:sysClr val="windowText" lastClr="000000"/>
                </a:solidFill>
                <a:effectLst/>
                <a:uLnTx/>
                <a:uFillTx/>
                <a:latin typeface="游明朝" panose="020F0502020204030204"/>
                <a:ea typeface="Meiryo UI" panose="020B0604030504040204" pitchFamily="50" charset="-128"/>
                <a:cs typeface="Times New Roman" panose="02020603050405020304" pitchFamily="18" charset="0"/>
              </a:rPr>
              <a:t>観光局と堺市、堺観光コンベンション協</a:t>
            </a:r>
            <a:r>
              <a:rPr kumimoji="0" lang="ja-JP" altLang="en-US" sz="12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会等の</a:t>
            </a:r>
            <a:r>
              <a:rPr kumimoji="0" lang="ja-JP" altLang="en-US" sz="1200" b="0" i="0" u="none" strike="noStrike" kern="100" cap="none" spc="-1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連携を強化</a:t>
            </a:r>
            <a:r>
              <a:rPr kumimoji="0" lang="ja-JP" altLang="en-US" sz="1200" b="0" i="0" u="none" strike="noStrike" kern="100" cap="none" spc="-10" normalizeH="0" baseline="0" noProof="0" dirty="0">
                <a:ln>
                  <a:noFill/>
                </a:ln>
                <a:effectLst/>
                <a:uLnTx/>
                <a:uFillTx/>
                <a:latin typeface="游明朝" panose="020F0502020204030204"/>
                <a:ea typeface="Meiryo UI" panose="020B0604030504040204" pitchFamily="50" charset="-128"/>
                <a:cs typeface="Times New Roman" panose="02020603050405020304" pitchFamily="18" charset="0"/>
              </a:rPr>
              <a:t>するとともに、堺市は大阪観光局に参画</a:t>
            </a:r>
            <a:endParaRPr kumimoji="0" lang="ja-JP" altLang="en-US" sz="1050" b="0" i="0" u="none" strike="noStrike" kern="100" cap="none" spc="0" normalizeH="0" baseline="0" noProof="0" dirty="0">
              <a:ln>
                <a:noFill/>
              </a:ln>
              <a:effectLst/>
              <a:uLnTx/>
              <a:uFillTx/>
              <a:latin typeface="游明朝" panose="020F0502020204030204"/>
              <a:ea typeface="游明朝" panose="02020400000000000000" pitchFamily="18" charset="-128"/>
              <a:cs typeface="Times New Roman" panose="02020603050405020304" pitchFamily="18" charset="0"/>
            </a:endParaRPr>
          </a:p>
          <a:p>
            <a:pPr marL="139700" marR="0" lvl="0" indent="-139700" algn="just" defTabSz="914400" eaLnBrk="1" fontAlgn="auto" latinLnBrk="0" hangingPunct="1">
              <a:lnSpc>
                <a:spcPts val="2200"/>
              </a:lnSpc>
              <a:spcBef>
                <a:spcPts val="0"/>
              </a:spcBef>
              <a:spcAft>
                <a:spcPts val="0"/>
              </a:spcAft>
              <a:buClrTx/>
              <a:buSzTx/>
              <a:buFontTx/>
              <a:buNone/>
              <a:tabLst/>
              <a:defRPr/>
            </a:pPr>
            <a:r>
              <a:rPr kumimoji="0" lang="en-US" sz="1100" b="0" i="0" u="none" strike="noStrike" kern="100" cap="none" spc="0" normalizeH="0" baseline="0" noProof="0" dirty="0">
                <a:ln>
                  <a:noFill/>
                </a:ln>
                <a:effectLst/>
                <a:uLnTx/>
                <a:uFillTx/>
                <a:latin typeface="Meiryo UI" panose="020B0604030504040204" pitchFamily="50" charset="-128"/>
                <a:ea typeface="游明朝" panose="02020400000000000000" pitchFamily="18" charset="-128"/>
                <a:cs typeface="Times New Roman" panose="02020603050405020304" pitchFamily="18" charset="0"/>
              </a:rPr>
              <a:t> </a:t>
            </a:r>
            <a:endParaRPr kumimoji="0" lang="ja-JP" altLang="en-US" sz="1050" b="0" i="0" u="none" strike="noStrike" kern="100" cap="none" spc="0" normalizeH="0" baseline="0" noProof="0" dirty="0">
              <a:ln>
                <a:noFill/>
              </a:ln>
              <a:effectLst/>
              <a:uLnTx/>
              <a:uFillTx/>
              <a:latin typeface="游明朝" panose="020F0502020204030204"/>
              <a:ea typeface="游明朝" panose="02020400000000000000" pitchFamily="18" charset="-128"/>
              <a:cs typeface="Times New Roman" panose="02020603050405020304" pitchFamily="18" charset="0"/>
            </a:endParaRPr>
          </a:p>
          <a:p>
            <a:pPr marL="149225" marR="0" lvl="0" indent="-82550" algn="just" defTabSz="914400" eaLnBrk="1" fontAlgn="auto" latinLnBrk="0" hangingPunct="1">
              <a:lnSpc>
                <a:spcPts val="2200"/>
              </a:lnSpc>
              <a:spcBef>
                <a:spcPts val="0"/>
              </a:spcBef>
              <a:spcAft>
                <a:spcPts val="0"/>
              </a:spcAft>
              <a:buClrTx/>
              <a:buSzTx/>
              <a:buFontTx/>
              <a:buNone/>
              <a:tabLst/>
              <a:defRPr/>
            </a:pPr>
            <a:r>
              <a:rPr kumimoji="0" lang="ja-JP" altLang="en-US" sz="1300" b="1" i="0" u="none" strike="noStrike" kern="100" cap="none" spc="0" normalizeH="0" baseline="0" noProof="0" dirty="0">
                <a:ln>
                  <a:noFill/>
                </a:ln>
                <a:effectLst/>
                <a:uLnTx/>
                <a:uFillTx/>
                <a:latin typeface="游明朝" panose="020F0502020204030204"/>
                <a:ea typeface="Meiryo UI" panose="020B0604030504040204" pitchFamily="50" charset="-128"/>
                <a:cs typeface="Times New Roman" panose="02020603050405020304" pitchFamily="18" charset="0"/>
              </a:rPr>
              <a:t>■先行的に連携する事業の検討・推進</a:t>
            </a:r>
            <a:endParaRPr kumimoji="0" lang="ja-JP" altLang="en-US" sz="1050" b="0" i="0" u="none" strike="noStrike" kern="100" cap="none" spc="0" normalizeH="0" baseline="0" noProof="0" dirty="0">
              <a:ln>
                <a:noFill/>
              </a:ln>
              <a:effectLst/>
              <a:uLnTx/>
              <a:uFillTx/>
              <a:latin typeface="游明朝" panose="020F0502020204030204"/>
              <a:ea typeface="游明朝" panose="02020400000000000000" pitchFamily="18" charset="-128"/>
              <a:cs typeface="Times New Roman" panose="02020603050405020304" pitchFamily="18" charset="0"/>
            </a:endParaRPr>
          </a:p>
          <a:p>
            <a:pPr marL="285750" marR="0" lvl="0" indent="-152400" algn="just" defTabSz="914400" eaLnBrk="1" fontAlgn="auto" latinLnBrk="0" hangingPunct="1">
              <a:lnSpc>
                <a:spcPts val="2200"/>
              </a:lnSpc>
              <a:spcBef>
                <a:spcPts val="0"/>
              </a:spcBef>
              <a:spcAft>
                <a:spcPts val="0"/>
              </a:spcAft>
              <a:buClrTx/>
              <a:buSzTx/>
              <a:buFontTx/>
              <a:buNone/>
              <a:tabLst/>
              <a:defRPr/>
            </a:pPr>
            <a:r>
              <a:rPr kumimoji="0" lang="ja-JP" altLang="en-US" sz="1200" b="0" i="0" u="none" strike="noStrike" kern="100" cap="none" spc="0" normalizeH="0" baseline="0" noProof="0" dirty="0">
                <a:ln>
                  <a:noFill/>
                </a:ln>
                <a:effectLst/>
                <a:uLnTx/>
                <a:uFillTx/>
                <a:latin typeface="游明朝" panose="020F0502020204030204"/>
                <a:ea typeface="Meiryo UI" panose="020B0604030504040204" pitchFamily="50" charset="-128"/>
                <a:cs typeface="Times New Roman" panose="02020603050405020304" pitchFamily="18" charset="0"/>
              </a:rPr>
              <a:t>・ 百舌鳥・古市古墳群の世界遺産登録を</a:t>
            </a:r>
            <a:r>
              <a:rPr kumimoji="0" lang="ja-JP" altLang="en-US" sz="1200" b="0" i="0" u="none" strike="noStrike" kern="100" cap="none" spc="0" normalizeH="0" baseline="0" noProof="0" dirty="0" smtClean="0">
                <a:ln>
                  <a:noFill/>
                </a:ln>
                <a:effectLst/>
                <a:uLnTx/>
                <a:uFillTx/>
                <a:latin typeface="游明朝" panose="020F0502020204030204"/>
                <a:ea typeface="Meiryo UI" panose="020B0604030504040204" pitchFamily="50" charset="-128"/>
                <a:cs typeface="Times New Roman" panose="02020603050405020304" pitchFamily="18" charset="0"/>
              </a:rPr>
              <a:t>契機</a:t>
            </a:r>
            <a:r>
              <a:rPr kumimoji="0" lang="ja-JP" altLang="en-US" sz="1200" kern="100" dirty="0">
                <a:latin typeface="游明朝" panose="020F0502020204030204"/>
                <a:ea typeface="Meiryo UI" panose="020B0604030504040204" pitchFamily="50" charset="-128"/>
                <a:cs typeface="Times New Roman" panose="02020603050405020304" pitchFamily="18" charset="0"/>
              </a:rPr>
              <a:t>と</a:t>
            </a:r>
            <a:r>
              <a:rPr kumimoji="0" lang="ja-JP" altLang="en-US" sz="1200" b="0" i="0" u="none" strike="noStrike" kern="100" cap="none" spc="0" normalizeH="0" baseline="0" noProof="0" dirty="0" smtClean="0">
                <a:ln>
                  <a:noFill/>
                </a:ln>
                <a:effectLst/>
                <a:uLnTx/>
                <a:uFillTx/>
                <a:latin typeface="游明朝" panose="020F0502020204030204"/>
                <a:ea typeface="Meiryo UI" panose="020B0604030504040204" pitchFamily="50" charset="-128"/>
                <a:cs typeface="Times New Roman" panose="02020603050405020304" pitchFamily="18" charset="0"/>
              </a:rPr>
              <a:t>した</a:t>
            </a:r>
            <a:r>
              <a:rPr kumimoji="0" lang="ja-JP" altLang="en-US" sz="1200" b="0" i="0" u="none" strike="noStrike" kern="100" cap="none" spc="0" normalizeH="0" baseline="0" noProof="0" dirty="0">
                <a:ln>
                  <a:noFill/>
                </a:ln>
                <a:effectLst/>
                <a:uLnTx/>
                <a:uFillTx/>
                <a:latin typeface="游明朝" panose="020F0502020204030204"/>
                <a:ea typeface="Meiryo UI" panose="020B0604030504040204" pitchFamily="50" charset="-128"/>
                <a:cs typeface="Times New Roman" panose="02020603050405020304" pitchFamily="18" charset="0"/>
              </a:rPr>
              <a:t>魅力向上や観光集客など重点</a:t>
            </a:r>
            <a:r>
              <a:rPr kumimoji="0" lang="ja-JP" altLang="en-US" sz="12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事業における連携</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a:p>
            <a:pPr marL="285750" marR="0" lvl="0" indent="-152400" algn="just" defTabSz="914400" eaLnBrk="1" fontAlgn="auto" latinLnBrk="0" hangingPunct="1">
              <a:lnSpc>
                <a:spcPts val="22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游明朝" panose="020F0502020204030204"/>
                <a:ea typeface="Meiryo UI" panose="020B0604030504040204" pitchFamily="50" charset="-128"/>
                <a:cs typeface="Times New Roman" panose="02020603050405020304" pitchFamily="18" charset="0"/>
              </a:rPr>
              <a:t>・　広域周遊商品開発に向けた連携　　　　など</a:t>
            </a: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p:txBody>
      </p:sp>
      <p:sp>
        <p:nvSpPr>
          <p:cNvPr id="18" name="四角形: 角を丸くする 14"/>
          <p:cNvSpPr/>
          <p:nvPr/>
        </p:nvSpPr>
        <p:spPr>
          <a:xfrm>
            <a:off x="323528" y="1253618"/>
            <a:ext cx="2870067" cy="3324881"/>
          </a:xfrm>
          <a:prstGeom prst="roundRect">
            <a:avLst>
              <a:gd name="adj" fmla="val 1852"/>
            </a:avLst>
          </a:prstGeom>
          <a:noFill/>
          <a:ln w="12700" cap="flat" cmpd="sng" algn="ctr">
            <a:solidFill>
              <a:schemeClr val="tx1"/>
            </a:solidFill>
            <a:prstDash val="dash"/>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231775" marR="0" lvl="0" indent="-165100" algn="just" defTabSz="914400" eaLnBrk="1" fontAlgn="auto" latinLnBrk="0" hangingPunct="1">
              <a:lnSpc>
                <a:spcPts val="22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游明朝" panose="020F0502020204030204"/>
              <a:ea typeface="游明朝" panose="02020400000000000000" pitchFamily="18" charset="-128"/>
              <a:cs typeface="Times New Roman" panose="02020603050405020304" pitchFamily="18" charset="0"/>
            </a:endParaRPr>
          </a:p>
        </p:txBody>
      </p:sp>
      <p:sp>
        <p:nvSpPr>
          <p:cNvPr id="1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14</a:t>
            </a:fld>
            <a:endParaRPr lang="ja-JP" altLang="en-US" sz="1200" dirty="0">
              <a:solidFill>
                <a:prstClr val="black"/>
              </a:solidFill>
            </a:endParaRPr>
          </a:p>
        </p:txBody>
      </p:sp>
    </p:spTree>
    <p:extLst>
      <p:ext uri="{BB962C8B-B14F-4D97-AF65-F5344CB8AC3E}">
        <p14:creationId xmlns:p14="http://schemas.microsoft.com/office/powerpoint/2010/main" val="346493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2</a:t>
            </a:fld>
            <a:endParaRPr lang="ja-JP" altLang="en-US" sz="1200" dirty="0">
              <a:solidFill>
                <a:prstClr val="black"/>
              </a:solidFill>
            </a:endParaRPr>
          </a:p>
        </p:txBody>
      </p:sp>
      <p:sp>
        <p:nvSpPr>
          <p:cNvPr id="7" name="角丸四角形 6"/>
          <p:cNvSpPr/>
          <p:nvPr/>
        </p:nvSpPr>
        <p:spPr>
          <a:xfrm>
            <a:off x="323528" y="398703"/>
            <a:ext cx="8417178" cy="619125"/>
          </a:xfrm>
          <a:prstGeom prst="roundRect">
            <a:avLst>
              <a:gd name="adj" fmla="val 1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700" b="1" kern="100" dirty="0">
                <a:effectLst/>
                <a:ea typeface="Meiryo UI" panose="020B0604030504040204" pitchFamily="50" charset="-128"/>
                <a:cs typeface="Times New Roman" panose="02020603050405020304" pitchFamily="18" charset="0"/>
              </a:rPr>
              <a:t>　</a:t>
            </a:r>
            <a:r>
              <a:rPr lang="ja-JP" sz="2000" b="1" kern="100" dirty="0">
                <a:effectLst/>
                <a:ea typeface="Meiryo UI" panose="020B0604030504040204" pitchFamily="50" charset="-128"/>
                <a:cs typeface="Times New Roman" panose="02020603050405020304" pitchFamily="18" charset="0"/>
              </a:rPr>
              <a:t>　</a:t>
            </a:r>
            <a:r>
              <a:rPr lang="ja-JP" altLang="en-US" sz="2000" b="1" kern="100" dirty="0" smtClean="0">
                <a:effectLst/>
                <a:ea typeface="Meiryo UI" panose="020B0604030504040204" pitchFamily="50" charset="-128"/>
                <a:cs typeface="Times New Roman" panose="02020603050405020304" pitchFamily="18" charset="0"/>
              </a:rPr>
              <a:t>目　次</a:t>
            </a:r>
            <a:endParaRPr lang="ja-JP" sz="2000" kern="100" dirty="0">
              <a:effectLst/>
              <a:ea typeface="游明朝" panose="02020400000000000000" pitchFamily="18" charset="-128"/>
              <a:cs typeface="Times New Roman" panose="02020603050405020304" pitchFamily="18" charset="0"/>
            </a:endParaRPr>
          </a:p>
        </p:txBody>
      </p:sp>
      <p:sp>
        <p:nvSpPr>
          <p:cNvPr id="2" name="正方形/長方形 1"/>
          <p:cNvSpPr/>
          <p:nvPr/>
        </p:nvSpPr>
        <p:spPr>
          <a:xfrm>
            <a:off x="499669" y="1700808"/>
            <a:ext cx="8032771" cy="4131900"/>
          </a:xfrm>
          <a:prstGeom prst="rect">
            <a:avLst/>
          </a:prstGeom>
          <a:noFill/>
        </p:spPr>
        <p:txBody>
          <a:bodyPr wrap="square">
            <a:spAutoFit/>
          </a:bodyPr>
          <a:lstStyle/>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観光施策の連携に関する</a:t>
            </a:r>
            <a:r>
              <a:rPr lang="ja-JP" altLang="en-US" dirty="0" smtClean="0">
                <a:latin typeface="Meiryo UI" panose="020B0604030504040204" pitchFamily="50" charset="-128"/>
                <a:ea typeface="Meiryo UI" panose="020B0604030504040204" pitchFamily="50" charset="-128"/>
              </a:rPr>
              <a:t>検討　 </a:t>
            </a:r>
            <a:r>
              <a:rPr lang="ja-JP" altLang="en-US" dirty="0" smtClean="0">
                <a:solidFill>
                  <a:schemeClr val="bg1"/>
                </a:solidFill>
                <a:latin typeface="Meiryo UI" panose="020B0604030504040204" pitchFamily="50" charset="-128"/>
                <a:ea typeface="Meiryo UI" panose="020B0604030504040204" pitchFamily="50" charset="-128"/>
              </a:rPr>
              <a:t>・・・・・・・・・・・・・・・・・・・・・・・・・・・・・・・・・</a:t>
            </a:r>
            <a:r>
              <a:rPr lang="ja-JP" altLang="en-US" dirty="0">
                <a:solidFill>
                  <a:schemeClr val="bg1"/>
                </a:solidFill>
                <a:latin typeface="Meiryo UI" panose="020B0604030504040204" pitchFamily="50" charset="-128"/>
                <a:ea typeface="Meiryo UI" panose="020B0604030504040204" pitchFamily="50" charset="-128"/>
              </a:rPr>
              <a:t>　</a:t>
            </a:r>
            <a:r>
              <a:rPr lang="ja-JP" altLang="en-US" dirty="0" smtClean="0">
                <a:solidFill>
                  <a:schemeClr val="bg1"/>
                </a:solidFill>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３頁</a:t>
            </a:r>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Ⅰ</a:t>
            </a:r>
            <a:r>
              <a:rPr lang="ja-JP" altLang="en-US" dirty="0">
                <a:latin typeface="Meiryo UI" panose="020B0604030504040204" pitchFamily="50" charset="-128"/>
                <a:ea typeface="Meiryo UI" panose="020B0604030504040204" pitchFamily="50" charset="-128"/>
              </a:rPr>
              <a:t>　堺市の大阪観光局への参画</a:t>
            </a:r>
            <a:r>
              <a:rPr lang="ja-JP" altLang="en-US" dirty="0" smtClean="0">
                <a:solidFill>
                  <a:schemeClr val="bg1"/>
                </a:solidFill>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rPr>
              <a:t>頁</a:t>
            </a: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endParaRPr>
          </a:p>
          <a:p>
            <a:pPr>
              <a:lnSpc>
                <a:spcPts val="3500"/>
              </a:lnSpc>
            </a:pPr>
            <a:r>
              <a:rPr lang="en-US" altLang="ja-JP" dirty="0" smtClean="0">
                <a:latin typeface="Meiryo UI" panose="020B0604030504040204" pitchFamily="50" charset="-128"/>
                <a:ea typeface="Meiryo UI" panose="020B0604030504040204" pitchFamily="50" charset="-128"/>
              </a:rPr>
              <a:t>      Ⅱ</a:t>
            </a:r>
            <a:r>
              <a:rPr lang="ja-JP" altLang="en-US" dirty="0">
                <a:latin typeface="Meiryo UI" panose="020B0604030504040204" pitchFamily="50" charset="-128"/>
                <a:ea typeface="Meiryo UI" panose="020B0604030504040204" pitchFamily="50" charset="-128"/>
              </a:rPr>
              <a:t>　大阪府・大阪市・堺市の</a:t>
            </a:r>
            <a:r>
              <a:rPr lang="ja-JP" altLang="en-US" dirty="0" smtClean="0">
                <a:latin typeface="Meiryo UI" panose="020B0604030504040204" pitchFamily="50" charset="-128"/>
                <a:ea typeface="Meiryo UI" panose="020B0604030504040204" pitchFamily="50" charset="-128"/>
              </a:rPr>
              <a:t>連携</a:t>
            </a:r>
            <a:r>
              <a:rPr lang="ja-JP" altLang="en-US" dirty="0" smtClean="0">
                <a:solidFill>
                  <a:schemeClr val="bg1"/>
                </a:solidFill>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８</a:t>
            </a:r>
            <a:r>
              <a:rPr lang="ja-JP" altLang="en-US" dirty="0" smtClean="0">
                <a:latin typeface="Meiryo UI" panose="020B0604030504040204" pitchFamily="50" charset="-128"/>
                <a:ea typeface="Meiryo UI" panose="020B0604030504040204" pitchFamily="50" charset="-128"/>
              </a:rPr>
              <a:t>頁</a:t>
            </a:r>
            <a:endParaRPr lang="en-US" altLang="ja-JP" dirty="0" smtClean="0">
              <a:latin typeface="Meiryo UI" panose="020B0604030504040204" pitchFamily="50" charset="-128"/>
              <a:ea typeface="Meiryo UI" panose="020B0604030504040204" pitchFamily="50" charset="-128"/>
            </a:endParaRPr>
          </a:p>
          <a:p>
            <a:pPr>
              <a:lnSpc>
                <a:spcPts val="3500"/>
              </a:lnSpc>
            </a:pPr>
            <a:endParaRPr lang="en-US" altLang="ja-JP" dirty="0">
              <a:latin typeface="Meiryo UI" panose="020B0604030504040204" pitchFamily="50" charset="-128"/>
              <a:ea typeface="Meiryo UI" panose="020B0604030504040204" pitchFamily="50" charset="-128"/>
            </a:endParaRPr>
          </a:p>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（参考）</a:t>
            </a:r>
            <a:endParaRPr lang="en-US" altLang="ja-JP" dirty="0" smtClean="0">
              <a:latin typeface="Meiryo UI" panose="020B0604030504040204" pitchFamily="50" charset="-128"/>
              <a:ea typeface="Meiryo UI" panose="020B0604030504040204" pitchFamily="50" charset="-128"/>
            </a:endParaRPr>
          </a:p>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来阪外国人旅行者数・滞在状況・</a:t>
            </a:r>
            <a:r>
              <a:rPr lang="zh-TW" altLang="en-US" dirty="0">
                <a:latin typeface="Meiryo UI" panose="020B0604030504040204" pitchFamily="50" charset="-128"/>
                <a:ea typeface="Meiryo UI" panose="020B0604030504040204" pitchFamily="50" charset="-128"/>
              </a:rPr>
              <a:t>宿泊施設状況</a:t>
            </a:r>
            <a:r>
              <a:rPr lang="zh-TW" altLang="en-US" dirty="0" smtClean="0">
                <a:latin typeface="Meiryo UI" panose="020B0604030504040204" pitchFamily="50" charset="-128"/>
                <a:ea typeface="Meiryo UI" panose="020B0604030504040204" pitchFamily="50" charset="-128"/>
              </a:rPr>
              <a:t>等</a:t>
            </a:r>
            <a:r>
              <a:rPr lang="ja-JP" altLang="en-US" dirty="0" smtClean="0">
                <a:latin typeface="Meiryo UI" panose="020B0604030504040204" pitchFamily="50" charset="-128"/>
                <a:ea typeface="Meiryo UI" panose="020B0604030504040204" pitchFamily="50" charset="-128"/>
              </a:rPr>
              <a:t>　　　　　　　　　　１１頁</a:t>
            </a:r>
            <a:endParaRPr lang="en-US" altLang="ja-JP" dirty="0" smtClean="0">
              <a:latin typeface="Meiryo UI" panose="020B0604030504040204" pitchFamily="50" charset="-128"/>
              <a:ea typeface="Meiryo UI" panose="020B0604030504040204" pitchFamily="50" charset="-128"/>
            </a:endParaRPr>
          </a:p>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主</a:t>
            </a:r>
            <a:r>
              <a:rPr lang="ja-JP" altLang="en-US" dirty="0">
                <a:latin typeface="Meiryo UI" panose="020B0604030504040204" pitchFamily="50" charset="-128"/>
                <a:ea typeface="Meiryo UI" panose="020B0604030504040204" pitchFamily="50" charset="-128"/>
              </a:rPr>
              <a:t>な観光</a:t>
            </a:r>
            <a:r>
              <a:rPr lang="ja-JP" altLang="en-US" dirty="0" smtClean="0">
                <a:latin typeface="Meiryo UI" panose="020B0604030504040204" pitchFamily="50" charset="-128"/>
                <a:ea typeface="Meiryo UI" panose="020B0604030504040204" pitchFamily="50" charset="-128"/>
              </a:rPr>
              <a:t>コンテンツ（大阪市・堺市）　　　　　　　　　　　　　　　　　　　１２頁</a:t>
            </a:r>
            <a:endParaRPr lang="en-US" altLang="ja-JP" dirty="0" smtClean="0">
              <a:latin typeface="Meiryo UI" panose="020B0604030504040204" pitchFamily="50" charset="-128"/>
              <a:ea typeface="Meiryo UI" panose="020B0604030504040204" pitchFamily="50" charset="-128"/>
            </a:endParaRPr>
          </a:p>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観光戦略タスクフォース　　　　　　　　　　　　　　　　　　　　　　　　　　　　１４頁</a:t>
            </a:r>
            <a:endParaRPr lang="en-US" altLang="ja-JP" dirty="0" smtClean="0">
              <a:latin typeface="Meiryo UI" panose="020B0604030504040204" pitchFamily="50" charset="-128"/>
              <a:ea typeface="Meiryo UI" panose="020B0604030504040204" pitchFamily="50" charset="-128"/>
            </a:endParaRPr>
          </a:p>
          <a:p>
            <a:pPr>
              <a:lnSpc>
                <a:spcPts val="35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4874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a:t>
            </a:fld>
            <a:endParaRPr lang="ja-JP" altLang="en-US" sz="1200" dirty="0">
              <a:solidFill>
                <a:prstClr val="black"/>
              </a:solidFill>
            </a:endParaRPr>
          </a:p>
        </p:txBody>
      </p:sp>
      <p:sp>
        <p:nvSpPr>
          <p:cNvPr id="7" name="角丸四角形 6"/>
          <p:cNvSpPr/>
          <p:nvPr/>
        </p:nvSpPr>
        <p:spPr>
          <a:xfrm>
            <a:off x="0" y="252254"/>
            <a:ext cx="8417178" cy="619125"/>
          </a:xfrm>
          <a:prstGeom prst="roundRect">
            <a:avLst>
              <a:gd name="adj" fmla="val 1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観光施策の連携に関する検討</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22" name="角丸四角形 21"/>
          <p:cNvSpPr/>
          <p:nvPr/>
        </p:nvSpPr>
        <p:spPr>
          <a:xfrm>
            <a:off x="1259632" y="3449622"/>
            <a:ext cx="4729179" cy="567662"/>
          </a:xfrm>
          <a:prstGeom prst="roundRect">
            <a:avLst/>
          </a:prstGeom>
          <a:gradFill>
            <a:gsLst>
              <a:gs pos="0">
                <a:schemeClr val="accent2">
                  <a:lumMod val="7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b="1" dirty="0" smtClean="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Ⅰ</a:t>
            </a:r>
            <a:r>
              <a:rPr lang="ja-JP" altLang="en-US" sz="2000" b="1" dirty="0">
                <a:latin typeface="Meiryo UI" panose="020B0604030504040204" pitchFamily="50" charset="-128"/>
                <a:ea typeface="Meiryo UI" panose="020B0604030504040204" pitchFamily="50" charset="-128"/>
              </a:rPr>
              <a:t>　堺市</a:t>
            </a:r>
            <a:r>
              <a:rPr lang="ja-JP" altLang="en-US" sz="2000" b="1" dirty="0" smtClean="0">
                <a:latin typeface="Meiryo UI" panose="020B0604030504040204" pitchFamily="50" charset="-128"/>
                <a:ea typeface="Meiryo UI" panose="020B0604030504040204" pitchFamily="50" charset="-128"/>
              </a:rPr>
              <a:t>の大阪</a:t>
            </a:r>
            <a:r>
              <a:rPr lang="ja-JP" altLang="en-US" sz="2000" b="1" dirty="0">
                <a:latin typeface="Meiryo UI" panose="020B0604030504040204" pitchFamily="50" charset="-128"/>
                <a:ea typeface="Meiryo UI" panose="020B0604030504040204" pitchFamily="50" charset="-128"/>
              </a:rPr>
              <a:t>観光局への</a:t>
            </a:r>
            <a:r>
              <a:rPr lang="ja-JP" altLang="en-US" sz="2000" b="1" dirty="0" smtClean="0">
                <a:latin typeface="Meiryo UI" panose="020B0604030504040204" pitchFamily="50" charset="-128"/>
                <a:ea typeface="Meiryo UI" panose="020B0604030504040204" pitchFamily="50" charset="-128"/>
              </a:rPr>
              <a:t>参画</a:t>
            </a:r>
            <a:endParaRPr lang="en-US" altLang="ja-JP" sz="2000" b="1" dirty="0">
              <a:latin typeface="Meiryo UI" panose="020B0604030504040204" pitchFamily="50" charset="-128"/>
              <a:ea typeface="Meiryo UI" panose="020B0604030504040204" pitchFamily="50" charset="-128"/>
            </a:endParaRPr>
          </a:p>
        </p:txBody>
      </p:sp>
      <p:sp>
        <p:nvSpPr>
          <p:cNvPr id="23" name="角丸四角形 22"/>
          <p:cNvSpPr/>
          <p:nvPr/>
        </p:nvSpPr>
        <p:spPr>
          <a:xfrm>
            <a:off x="1259632" y="4385726"/>
            <a:ext cx="4716044" cy="567662"/>
          </a:xfrm>
          <a:prstGeom prst="roundRect">
            <a:avLst/>
          </a:prstGeom>
          <a:gradFill>
            <a:gsLst>
              <a:gs pos="0">
                <a:schemeClr val="accent2">
                  <a:lumMod val="7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b="1" dirty="0" smtClean="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Ⅱ</a:t>
            </a:r>
            <a:r>
              <a:rPr lang="ja-JP" altLang="en-US" sz="2000" b="1" dirty="0">
                <a:latin typeface="Meiryo UI" panose="020B0604030504040204" pitchFamily="50" charset="-128"/>
                <a:ea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rPr>
              <a:t>大阪府・大阪市・堺市の連携</a:t>
            </a:r>
            <a:endParaRPr lang="en-US" altLang="ja-JP" sz="2000" b="1" dirty="0" smtClean="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107504" y="889963"/>
            <a:ext cx="8974087" cy="1815882"/>
          </a:xfrm>
          <a:prstGeom prst="rect">
            <a:avLst/>
          </a:prstGeom>
          <a:noFill/>
          <a:ln>
            <a:noFill/>
          </a:ln>
        </p:spPr>
        <p:txBody>
          <a:bodyPr wrap="square" rtlCol="0">
            <a:spAutoFit/>
          </a:bodyPr>
          <a:lstStyle/>
          <a:p>
            <a:pPr marL="285750" indent="-285750">
              <a:buFont typeface="Wingdings" panose="05000000000000000000" pitchFamily="2" charset="2"/>
              <a:buChar char="Ø"/>
            </a:pPr>
            <a:r>
              <a:rPr lang="ja-JP" altLang="en-US" sz="1600" dirty="0" smtClean="0">
                <a:latin typeface="Meiryo UI" panose="020B0604030504040204" pitchFamily="50" charset="-128"/>
                <a:ea typeface="Meiryo UI" panose="020B0604030504040204" pitchFamily="50" charset="-128"/>
              </a:rPr>
              <a:t>これまで、大阪府、大阪市では「大阪観光局」を設立するなど、一体となって観光施策を進めてきており、来阪外国人旅行者数は、</a:t>
            </a:r>
            <a:r>
              <a:rPr lang="en-US" altLang="ja-JP" sz="1600" dirty="0" smtClean="0">
                <a:latin typeface="Meiryo UI" panose="020B0604030504040204" pitchFamily="50" charset="-128"/>
                <a:ea typeface="Meiryo UI" panose="020B0604030504040204" pitchFamily="50" charset="-128"/>
              </a:rPr>
              <a:t>1,142</a:t>
            </a:r>
            <a:r>
              <a:rPr lang="ja-JP" altLang="en-US" sz="1600" dirty="0" smtClean="0">
                <a:latin typeface="Meiryo UI" panose="020B0604030504040204" pitchFamily="50" charset="-128"/>
                <a:ea typeface="Meiryo UI" panose="020B0604030504040204" pitchFamily="50" charset="-128"/>
              </a:rPr>
              <a:t>万人にまで増加している。</a:t>
            </a:r>
            <a:endParaRPr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600" dirty="0" smtClean="0">
                <a:latin typeface="Meiryo UI" panose="020B0604030504040204" pitchFamily="50" charset="-128"/>
                <a:ea typeface="Meiryo UI" panose="020B0604030504040204" pitchFamily="50" charset="-128"/>
              </a:rPr>
              <a:t>堺市</a:t>
            </a:r>
            <a:r>
              <a:rPr lang="ja-JP" altLang="en-US" sz="1600" dirty="0">
                <a:latin typeface="Meiryo UI" panose="020B0604030504040204" pitchFamily="50" charset="-128"/>
                <a:ea typeface="Meiryo UI" panose="020B0604030504040204" pitchFamily="50" charset="-128"/>
              </a:rPr>
              <a:t>は、大阪市に次ぐ都市であり、世界遺産「百舌鳥・古市古墳群</a:t>
            </a:r>
            <a:r>
              <a:rPr lang="ja-JP" altLang="en-US" sz="1600" dirty="0" smtClean="0">
                <a:latin typeface="Meiryo UI" panose="020B0604030504040204" pitchFamily="50" charset="-128"/>
                <a:ea typeface="Meiryo UI" panose="020B0604030504040204" pitchFamily="50" charset="-128"/>
              </a:rPr>
              <a:t>」の中でも最</a:t>
            </a:r>
            <a:r>
              <a:rPr lang="ja-JP" altLang="en-US" sz="1600" dirty="0">
                <a:latin typeface="Meiryo UI" panose="020B0604030504040204" pitchFamily="50" charset="-128"/>
                <a:ea typeface="Meiryo UI" panose="020B0604030504040204" pitchFamily="50" charset="-128"/>
              </a:rPr>
              <a:t>大</a:t>
            </a:r>
            <a:r>
              <a:rPr lang="ja-JP" altLang="en-US" sz="1600" dirty="0" smtClean="0">
                <a:latin typeface="Meiryo UI" panose="020B0604030504040204" pitchFamily="50" charset="-128"/>
                <a:ea typeface="Meiryo UI" panose="020B0604030504040204" pitchFamily="50" charset="-128"/>
              </a:rPr>
              <a:t>規模</a:t>
            </a:r>
            <a:r>
              <a:rPr lang="ja-JP" altLang="en-US" sz="1600" dirty="0">
                <a:latin typeface="Meiryo UI" panose="020B0604030504040204" pitchFamily="50" charset="-128"/>
                <a:ea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rPr>
              <a:t>仁徳天皇陵古墳をはじめ、豊富な観光</a:t>
            </a:r>
            <a:r>
              <a:rPr lang="ja-JP" altLang="en-US" sz="1600" dirty="0">
                <a:latin typeface="Meiryo UI" panose="020B0604030504040204" pitchFamily="50" charset="-128"/>
                <a:ea typeface="Meiryo UI" panose="020B0604030504040204" pitchFamily="50" charset="-128"/>
              </a:rPr>
              <a:t>資源を</a:t>
            </a:r>
            <a:r>
              <a:rPr lang="ja-JP" altLang="en-US" sz="1600" dirty="0" smtClean="0">
                <a:latin typeface="Meiryo UI" panose="020B0604030504040204" pitchFamily="50" charset="-128"/>
                <a:ea typeface="Meiryo UI" panose="020B0604030504040204" pitchFamily="50" charset="-128"/>
              </a:rPr>
              <a:t>有しており、さらに「</a:t>
            </a:r>
            <a:r>
              <a:rPr lang="ja-JP" altLang="en-US" sz="1600" dirty="0">
                <a:latin typeface="Meiryo UI" panose="020B0604030504040204" pitchFamily="50" charset="-128"/>
                <a:ea typeface="Meiryo UI" panose="020B0604030504040204" pitchFamily="50" charset="-128"/>
              </a:rPr>
              <a:t>茶の湯」文化</a:t>
            </a:r>
            <a:r>
              <a:rPr lang="ja-JP" altLang="en-US" sz="1600" dirty="0" smtClean="0">
                <a:latin typeface="Meiryo UI" panose="020B0604030504040204" pitchFamily="50" charset="-128"/>
                <a:ea typeface="Meiryo UI" panose="020B0604030504040204" pitchFamily="50" charset="-128"/>
              </a:rPr>
              <a:t>など大阪市とも歴史的</a:t>
            </a:r>
            <a:r>
              <a:rPr lang="ja-JP" altLang="en-US" sz="1600" dirty="0">
                <a:latin typeface="Meiryo UI" panose="020B0604030504040204" pitchFamily="50" charset="-128"/>
                <a:ea typeface="Meiryo UI" panose="020B0604030504040204" pitchFamily="50" charset="-128"/>
              </a:rPr>
              <a:t>な関連性が</a:t>
            </a:r>
            <a:r>
              <a:rPr lang="ja-JP" altLang="en-US" sz="1600" dirty="0" smtClean="0">
                <a:latin typeface="Meiryo UI" panose="020B0604030504040204" pitchFamily="50" charset="-128"/>
                <a:ea typeface="Meiryo UI" panose="020B0604030504040204" pitchFamily="50" charset="-128"/>
              </a:rPr>
              <a:t>深い。</a:t>
            </a:r>
            <a:endParaRPr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600" dirty="0" smtClean="0">
                <a:latin typeface="Meiryo UI" panose="020B0604030504040204" pitchFamily="50" charset="-128"/>
                <a:ea typeface="Meiryo UI" panose="020B0604030504040204" pitchFamily="50" charset="-128"/>
              </a:rPr>
              <a:t>今後、府</a:t>
            </a:r>
            <a:r>
              <a:rPr lang="ja-JP" altLang="en-US" sz="1600" dirty="0">
                <a:latin typeface="Meiryo UI" panose="020B0604030504040204" pitchFamily="50" charset="-128"/>
                <a:ea typeface="Meiryo UI" panose="020B0604030504040204" pitchFamily="50" charset="-128"/>
              </a:rPr>
              <a:t>、大阪市、堺市がそれぞれの強みを活かしつつ一体的な取組を</a:t>
            </a:r>
            <a:r>
              <a:rPr lang="ja-JP" altLang="en-US" sz="1600" dirty="0" smtClean="0">
                <a:latin typeface="Meiryo UI" panose="020B0604030504040204" pitchFamily="50" charset="-128"/>
                <a:ea typeface="Meiryo UI" panose="020B0604030504040204" pitchFamily="50" charset="-128"/>
              </a:rPr>
              <a:t>進めることで、滞在日数や旅行消費額の増加など、大阪全体への波及効果も見込まれることから、三者によるタスクフォースを設置し、今後</a:t>
            </a:r>
            <a:r>
              <a:rPr lang="ja-JP" altLang="en-US" sz="1600" dirty="0">
                <a:latin typeface="Meiryo UI" panose="020B0604030504040204" pitchFamily="50" charset="-128"/>
                <a:ea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rPr>
              <a:t>観光施策の連携等について</a:t>
            </a:r>
            <a:r>
              <a:rPr lang="ja-JP" altLang="en-US" sz="1600" dirty="0">
                <a:latin typeface="Meiryo UI" panose="020B0604030504040204" pitchFamily="50" charset="-128"/>
                <a:ea typeface="Meiryo UI" panose="020B0604030504040204" pitchFamily="50" charset="-128"/>
              </a:rPr>
              <a:t>検討を行った。</a:t>
            </a:r>
            <a:endParaRPr kumimoji="1" lang="ja-JP" altLang="en-US" sz="1600" dirty="0">
              <a:latin typeface="Meiryo UI" panose="020B0604030504040204" pitchFamily="50" charset="-128"/>
              <a:ea typeface="Meiryo UI" panose="020B0604030504040204" pitchFamily="50" charset="-128"/>
            </a:endParaRPr>
          </a:p>
        </p:txBody>
      </p:sp>
      <p:cxnSp>
        <p:nvCxnSpPr>
          <p:cNvPr id="26" name="直線コネクタ 25"/>
          <p:cNvCxnSpPr/>
          <p:nvPr/>
        </p:nvCxnSpPr>
        <p:spPr>
          <a:xfrm flipV="1">
            <a:off x="-21821" y="799913"/>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1955601" y="4953388"/>
            <a:ext cx="425003" cy="1246517"/>
            <a:chOff x="2524259" y="3837904"/>
            <a:chExt cx="425003" cy="695779"/>
          </a:xfrm>
        </p:grpSpPr>
        <p:sp>
          <p:nvSpPr>
            <p:cNvPr id="3" name="フリーフォーム 2"/>
            <p:cNvSpPr/>
            <p:nvPr/>
          </p:nvSpPr>
          <p:spPr>
            <a:xfrm>
              <a:off x="2524259" y="3837904"/>
              <a:ext cx="425003" cy="255623"/>
            </a:xfrm>
            <a:custGeom>
              <a:avLst/>
              <a:gdLst>
                <a:gd name="connsiteX0" fmla="*/ 0 w 425003"/>
                <a:gd name="connsiteY0" fmla="*/ 0 h 296214"/>
                <a:gd name="connsiteX1" fmla="*/ 0 w 425003"/>
                <a:gd name="connsiteY1" fmla="*/ 296214 h 296214"/>
                <a:gd name="connsiteX2" fmla="*/ 425003 w 425003"/>
                <a:gd name="connsiteY2" fmla="*/ 296214 h 296214"/>
              </a:gdLst>
              <a:ahLst/>
              <a:cxnLst>
                <a:cxn ang="0">
                  <a:pos x="connsiteX0" y="connsiteY0"/>
                </a:cxn>
                <a:cxn ang="0">
                  <a:pos x="connsiteX1" y="connsiteY1"/>
                </a:cxn>
                <a:cxn ang="0">
                  <a:pos x="connsiteX2" y="connsiteY2"/>
                </a:cxn>
              </a:cxnLst>
              <a:rect l="l" t="t" r="r" b="b"/>
              <a:pathLst>
                <a:path w="425003" h="296214">
                  <a:moveTo>
                    <a:pt x="0" y="0"/>
                  </a:moveTo>
                  <a:lnTo>
                    <a:pt x="0" y="296214"/>
                  </a:lnTo>
                  <a:lnTo>
                    <a:pt x="425003" y="296214"/>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フリーフォーム 15"/>
            <p:cNvSpPr/>
            <p:nvPr/>
          </p:nvSpPr>
          <p:spPr>
            <a:xfrm>
              <a:off x="2524259" y="4049731"/>
              <a:ext cx="425003" cy="483952"/>
            </a:xfrm>
            <a:custGeom>
              <a:avLst/>
              <a:gdLst>
                <a:gd name="connsiteX0" fmla="*/ 0 w 425003"/>
                <a:gd name="connsiteY0" fmla="*/ 0 h 296214"/>
                <a:gd name="connsiteX1" fmla="*/ 0 w 425003"/>
                <a:gd name="connsiteY1" fmla="*/ 296214 h 296214"/>
                <a:gd name="connsiteX2" fmla="*/ 425003 w 425003"/>
                <a:gd name="connsiteY2" fmla="*/ 296214 h 296214"/>
              </a:gdLst>
              <a:ahLst/>
              <a:cxnLst>
                <a:cxn ang="0">
                  <a:pos x="connsiteX0" y="connsiteY0"/>
                </a:cxn>
                <a:cxn ang="0">
                  <a:pos x="connsiteX1" y="connsiteY1"/>
                </a:cxn>
                <a:cxn ang="0">
                  <a:pos x="connsiteX2" y="connsiteY2"/>
                </a:cxn>
              </a:cxnLst>
              <a:rect l="l" t="t" r="r" b="b"/>
              <a:pathLst>
                <a:path w="425003" h="296214">
                  <a:moveTo>
                    <a:pt x="0" y="0"/>
                  </a:moveTo>
                  <a:lnTo>
                    <a:pt x="0" y="296214"/>
                  </a:lnTo>
                  <a:lnTo>
                    <a:pt x="425003" y="296214"/>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5" name="角丸四角形 4"/>
          <p:cNvSpPr/>
          <p:nvPr/>
        </p:nvSpPr>
        <p:spPr>
          <a:xfrm>
            <a:off x="2374293" y="5184908"/>
            <a:ext cx="4221337" cy="476340"/>
          </a:xfrm>
          <a:prstGeom prst="round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latin typeface="Meiryo UI" panose="020B0604030504040204" pitchFamily="50" charset="-128"/>
                <a:ea typeface="Meiryo UI" panose="020B0604030504040204" pitchFamily="50" charset="-128"/>
              </a:rPr>
              <a:t>Ⅱ-</a:t>
            </a:r>
            <a:r>
              <a:rPr lang="ja-JP" altLang="en-US" dirty="0" smtClean="0">
                <a:latin typeface="Meiryo UI" panose="020B0604030504040204" pitchFamily="50" charset="-128"/>
                <a:ea typeface="Meiryo UI" panose="020B0604030504040204" pitchFamily="50" charset="-128"/>
              </a:rPr>
              <a:t>１ 観光</a:t>
            </a:r>
            <a:r>
              <a:rPr lang="ja-JP" altLang="en-US" dirty="0">
                <a:latin typeface="Meiryo UI" panose="020B0604030504040204" pitchFamily="50" charset="-128"/>
                <a:ea typeface="Meiryo UI" panose="020B0604030504040204" pitchFamily="50" charset="-128"/>
              </a:rPr>
              <a:t>施策に関する方向性の共有化</a:t>
            </a:r>
            <a:r>
              <a:rPr lang="ja-JP" altLang="en-US" dirty="0"/>
              <a:t>　</a:t>
            </a:r>
            <a:endParaRPr kumimoji="1" lang="ja-JP" altLang="en-US" dirty="0"/>
          </a:p>
        </p:txBody>
      </p:sp>
      <p:sp>
        <p:nvSpPr>
          <p:cNvPr id="19" name="角丸四角形 18"/>
          <p:cNvSpPr/>
          <p:nvPr/>
        </p:nvSpPr>
        <p:spPr>
          <a:xfrm>
            <a:off x="2398914" y="5904988"/>
            <a:ext cx="4196716" cy="476340"/>
          </a:xfrm>
          <a:prstGeom prst="round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latin typeface="Meiryo UI" panose="020B0604030504040204" pitchFamily="50" charset="-128"/>
                <a:ea typeface="Meiryo UI" panose="020B0604030504040204" pitchFamily="50" charset="-128"/>
              </a:rPr>
              <a:t>Ⅱ-</a:t>
            </a:r>
            <a:r>
              <a:rPr lang="ja-JP" altLang="en-US" dirty="0" smtClean="0">
                <a:latin typeface="Meiryo UI" panose="020B0604030504040204" pitchFamily="50" charset="-128"/>
                <a:ea typeface="Meiryo UI" panose="020B0604030504040204" pitchFamily="50" charset="-128"/>
              </a:rPr>
              <a:t>２ 先行的</a:t>
            </a:r>
            <a:r>
              <a:rPr lang="ja-JP" altLang="en-US" dirty="0">
                <a:latin typeface="Meiryo UI" panose="020B0604030504040204" pitchFamily="50" charset="-128"/>
                <a:ea typeface="Meiryo UI" panose="020B0604030504040204" pitchFamily="50" charset="-128"/>
              </a:rPr>
              <a:t>連携事業の検討</a:t>
            </a:r>
            <a:endParaRPr kumimoji="1" lang="ja-JP" altLang="en-US"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67544" y="2935400"/>
            <a:ext cx="1728192" cy="477054"/>
          </a:xfrm>
          <a:prstGeom prst="rect">
            <a:avLst/>
          </a:prstGeom>
          <a:noFill/>
          <a:ln>
            <a:noFill/>
          </a:ln>
        </p:spPr>
        <p:txBody>
          <a:bodyPr wrap="square" rtlCol="0">
            <a:spAutoFit/>
          </a:bodyPr>
          <a:lstStyle/>
          <a:p>
            <a:pPr>
              <a:lnSpc>
                <a:spcPts val="3000"/>
              </a:lnSpc>
            </a:pPr>
            <a:r>
              <a:rPr lang="ja-JP" altLang="en-US" sz="1600" dirty="0" smtClean="0">
                <a:latin typeface="Meiryo UI" panose="020B0604030504040204" pitchFamily="50" charset="-128"/>
                <a:ea typeface="Meiryo UI" panose="020B0604030504040204" pitchFamily="50" charset="-128"/>
              </a:rPr>
              <a:t>＜検討した内容＞</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9376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0078" y="2492896"/>
            <a:ext cx="7772400" cy="1470025"/>
          </a:xfrm>
        </p:spPr>
        <p:txBody>
          <a:bodyPr>
            <a:normAutofit/>
          </a:bodyPr>
          <a:lstStyle/>
          <a:p>
            <a:r>
              <a:rPr lang="en-US" altLang="ja-JP" sz="3600" b="1" dirty="0">
                <a:latin typeface="Meiryo UI" panose="020B0604030504040204" pitchFamily="50" charset="-128"/>
                <a:ea typeface="Meiryo UI" panose="020B0604030504040204" pitchFamily="50" charset="-128"/>
              </a:rPr>
              <a:t>Ⅰ</a:t>
            </a:r>
            <a:r>
              <a:rPr lang="ja-JP" altLang="en-US" sz="3600" b="1" dirty="0">
                <a:latin typeface="Meiryo UI" panose="020B0604030504040204" pitchFamily="50" charset="-128"/>
                <a:ea typeface="Meiryo UI" panose="020B0604030504040204" pitchFamily="50" charset="-128"/>
              </a:rPr>
              <a:t>　堺市の大阪観光局への参画</a:t>
            </a:r>
            <a:endParaRPr kumimoji="1" lang="ja-JP" altLang="en-US" sz="3600" dirty="0"/>
          </a:p>
        </p:txBody>
      </p:sp>
      <p:sp>
        <p:nvSpPr>
          <p:cNvPr id="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a:t>
            </a:fld>
            <a:endParaRPr lang="ja-JP" altLang="en-US" sz="1200" dirty="0">
              <a:solidFill>
                <a:prstClr val="black"/>
              </a:solidFill>
            </a:endParaRPr>
          </a:p>
        </p:txBody>
      </p:sp>
    </p:spTree>
    <p:extLst>
      <p:ext uri="{BB962C8B-B14F-4D97-AF65-F5344CB8AC3E}">
        <p14:creationId xmlns:p14="http://schemas.microsoft.com/office/powerpoint/2010/main" val="705405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97875" y="146423"/>
            <a:ext cx="8568952"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altLang="en-US" sz="2000" b="1" kern="100" smtClean="0">
                <a:solidFill>
                  <a:sysClr val="windowText" lastClr="000000"/>
                </a:solidFill>
                <a:ea typeface="Meiryo UI" panose="020B0604030504040204" pitchFamily="50" charset="-128"/>
                <a:cs typeface="Times New Roman" panose="02020603050405020304" pitchFamily="18" charset="0"/>
              </a:rPr>
              <a:t>■堺市の観光動向</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cxnSp>
        <p:nvCxnSpPr>
          <p:cNvPr id="5" name="直線コネクタ 4"/>
          <p:cNvCxnSpPr/>
          <p:nvPr/>
        </p:nvCxnSpPr>
        <p:spPr>
          <a:xfrm flipV="1">
            <a:off x="45095" y="756621"/>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258236" y="1150687"/>
            <a:ext cx="8706748" cy="3051036"/>
          </a:xfrm>
          <a:prstGeom prst="roundRect">
            <a:avLst>
              <a:gd name="adj" fmla="val 5340"/>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258236" y="980728"/>
            <a:ext cx="3017620" cy="276999"/>
          </a:xfrm>
          <a:prstGeom prst="rect">
            <a:avLst/>
          </a:prstGeom>
          <a:solidFill>
            <a:schemeClr val="accent2">
              <a:lumMod val="75000"/>
            </a:schemeClr>
          </a:solidFill>
        </p:spPr>
        <p:txBody>
          <a:bodyPr wrap="square" rtlCol="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大仙公園エリア観光動向（</a:t>
            </a:r>
            <a:r>
              <a:rPr lang="en-US" altLang="ja-JP" sz="1200" b="1" dirty="0" smtClean="0">
                <a:solidFill>
                  <a:schemeClr val="bg1"/>
                </a:solidFill>
                <a:latin typeface="Meiryo UI" panose="020B0604030504040204" pitchFamily="50" charset="-128"/>
                <a:ea typeface="Meiryo UI" panose="020B0604030504040204" pitchFamily="50" charset="-128"/>
              </a:rPr>
              <a:t>7</a:t>
            </a:r>
            <a:r>
              <a:rPr lang="ja-JP" altLang="en-US" sz="1200" b="1" dirty="0" smtClean="0">
                <a:solidFill>
                  <a:schemeClr val="bg1"/>
                </a:solidFill>
                <a:latin typeface="Meiryo UI" panose="020B0604030504040204" pitchFamily="50" charset="-128"/>
                <a:ea typeface="Meiryo UI" panose="020B0604030504040204" pitchFamily="50" charset="-128"/>
              </a:rPr>
              <a:t>月～</a:t>
            </a:r>
            <a:r>
              <a:rPr lang="en-US" altLang="ja-JP" sz="1200" b="1" dirty="0" smtClean="0">
                <a:solidFill>
                  <a:schemeClr val="bg1"/>
                </a:solidFill>
                <a:latin typeface="Meiryo UI" panose="020B0604030504040204" pitchFamily="50" charset="-128"/>
                <a:ea typeface="Meiryo UI" panose="020B0604030504040204" pitchFamily="50" charset="-128"/>
              </a:rPr>
              <a:t>10</a:t>
            </a:r>
            <a:r>
              <a:rPr lang="ja-JP" altLang="en-US" sz="1200" b="1" dirty="0" smtClean="0">
                <a:solidFill>
                  <a:schemeClr val="bg1"/>
                </a:solidFill>
                <a:latin typeface="Meiryo UI" panose="020B0604030504040204" pitchFamily="50" charset="-128"/>
                <a:ea typeface="Meiryo UI" panose="020B0604030504040204" pitchFamily="50" charset="-128"/>
              </a:rPr>
              <a:t>月）</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rotWithShape="1">
          <a:blip r:embed="rId2"/>
          <a:srcRect l="42653" t="33469" r="21966" b="30110"/>
          <a:stretch/>
        </p:blipFill>
        <p:spPr>
          <a:xfrm>
            <a:off x="4251149" y="1364464"/>
            <a:ext cx="4603580" cy="2664296"/>
          </a:xfrm>
          <a:prstGeom prst="rect">
            <a:avLst/>
          </a:prstGeom>
        </p:spPr>
      </p:pic>
      <p:cxnSp>
        <p:nvCxnSpPr>
          <p:cNvPr id="19" name="直線矢印コネクタ 18"/>
          <p:cNvCxnSpPr/>
          <p:nvPr/>
        </p:nvCxnSpPr>
        <p:spPr>
          <a:xfrm flipV="1">
            <a:off x="5462097" y="1706169"/>
            <a:ext cx="341566" cy="929016"/>
          </a:xfrm>
          <a:prstGeom prst="straightConnector1">
            <a:avLst/>
          </a:prstGeom>
          <a:ln w="317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702791" y="1244503"/>
            <a:ext cx="2964036" cy="461665"/>
          </a:xfrm>
          <a:prstGeom prst="rect">
            <a:avLst/>
          </a:prstGeom>
          <a:solidFill>
            <a:schemeClr val="bg1"/>
          </a:solidFill>
          <a:ln w="25400">
            <a:solidFill>
              <a:schemeClr val="tx1"/>
            </a:solidFill>
          </a:ln>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仁徳天皇陵拝所前</a:t>
            </a:r>
            <a:r>
              <a:rPr lang="ja-JP" altLang="en-US" sz="1200" dirty="0">
                <a:latin typeface="Meiryo UI" panose="020B0604030504040204" pitchFamily="50" charset="-128"/>
                <a:ea typeface="Meiryo UI" panose="020B0604030504040204" pitchFamily="50" charset="-128"/>
              </a:rPr>
              <a:t>来訪者数</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（土日祝一日あたり）</a:t>
            </a:r>
            <a:endParaRPr kumimoji="1" lang="ja-JP" altLang="en-US" sz="1200" dirty="0">
              <a:latin typeface="Meiryo UI" panose="020B0604030504040204" pitchFamily="50" charset="-128"/>
              <a:ea typeface="Meiryo UI" panose="020B0604030504040204" pitchFamily="50" charset="-128"/>
            </a:endParaRPr>
          </a:p>
        </p:txBody>
      </p:sp>
      <p:sp>
        <p:nvSpPr>
          <p:cNvPr id="24" name="楕円 23"/>
          <p:cNvSpPr/>
          <p:nvPr/>
        </p:nvSpPr>
        <p:spPr>
          <a:xfrm>
            <a:off x="6001679" y="1859528"/>
            <a:ext cx="792088" cy="792088"/>
          </a:xfrm>
          <a:prstGeom prst="ellipse">
            <a:avLst/>
          </a:prstGeom>
          <a:gradFill flip="none" rotWithShape="1">
            <a:gsLst>
              <a:gs pos="2000">
                <a:schemeClr val="accent3">
                  <a:lumMod val="75000"/>
                </a:schemeClr>
              </a:gs>
              <a:gs pos="53000">
                <a:srgbClr val="006600"/>
              </a:gs>
              <a:gs pos="100000">
                <a:srgbClr val="00660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924418" y="1859528"/>
            <a:ext cx="946609" cy="276999"/>
          </a:xfrm>
          <a:prstGeom prst="rect">
            <a:avLst/>
          </a:prstGeom>
          <a:noFill/>
          <a:ln w="25400">
            <a:noFill/>
          </a:ln>
        </p:spPr>
        <p:txBody>
          <a:bodyPr wrap="square" rtlCol="0">
            <a:spAutoFit/>
          </a:bodyPr>
          <a:lstStyle/>
          <a:p>
            <a:pPr algn="ctr"/>
            <a:r>
              <a:rPr kumimoji="1" lang="en-US" altLang="ja-JP" sz="1200" dirty="0" smtClean="0">
                <a:solidFill>
                  <a:schemeClr val="bg1"/>
                </a:solidFill>
                <a:latin typeface="Meiryo UI" panose="020B0604030504040204" pitchFamily="50" charset="-128"/>
                <a:ea typeface="Meiryo UI" panose="020B0604030504040204" pitchFamily="50" charset="-128"/>
              </a:rPr>
              <a:t>2018</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5873920" y="2090869"/>
            <a:ext cx="1073003" cy="400110"/>
          </a:xfrm>
          <a:prstGeom prst="rect">
            <a:avLst/>
          </a:prstGeom>
          <a:noFill/>
          <a:ln w="25400">
            <a:noFill/>
          </a:ln>
        </p:spPr>
        <p:txBody>
          <a:bodyPr wrap="square" rtlCol="0">
            <a:spAutoFit/>
          </a:bodyPr>
          <a:lstStyle/>
          <a:p>
            <a:pPr algn="ctr"/>
            <a:r>
              <a:rPr lang="en-US" altLang="ja-JP" sz="2000" b="1" dirty="0" smtClean="0">
                <a:solidFill>
                  <a:schemeClr val="bg1"/>
                </a:solidFill>
                <a:latin typeface="Meiryo UI" panose="020B0604030504040204" pitchFamily="50" charset="-128"/>
                <a:ea typeface="Meiryo UI" panose="020B0604030504040204" pitchFamily="50" charset="-128"/>
              </a:rPr>
              <a:t>404</a:t>
            </a:r>
            <a:r>
              <a:rPr lang="ja-JP" altLang="en-US" sz="1200" dirty="0" smtClean="0">
                <a:solidFill>
                  <a:schemeClr val="bg1"/>
                </a:solidFill>
                <a:latin typeface="Meiryo UI" panose="020B0604030504040204" pitchFamily="50" charset="-128"/>
                <a:ea typeface="Meiryo UI" panose="020B0604030504040204" pitchFamily="50" charset="-128"/>
              </a:rPr>
              <a:t>人</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2" name="ホームベース 31"/>
          <p:cNvSpPr/>
          <p:nvPr/>
        </p:nvSpPr>
        <p:spPr>
          <a:xfrm>
            <a:off x="7012055" y="1998753"/>
            <a:ext cx="288032" cy="504056"/>
          </a:xfrm>
          <a:prstGeom prst="homePlate">
            <a:avLst>
              <a:gd name="adj" fmla="val 125000"/>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221339" y="1361500"/>
            <a:ext cx="4241878" cy="2821031"/>
          </a:xfrm>
          <a:prstGeom prst="roundRect">
            <a:avLst>
              <a:gd name="adj" fmla="val 1281"/>
            </a:avLst>
          </a:prstGeom>
          <a:noFill/>
          <a:ln w="9525">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ts val="25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昨年</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月世界遺産登録以降、仁徳天皇陵古墳を 中心とする大仙公園エリアに多数の観光客が</a:t>
            </a:r>
            <a:r>
              <a:rPr lang="ja-JP" altLang="en-US" sz="1400" dirty="0" smtClean="0">
                <a:latin typeface="Meiryo UI" panose="020B0604030504040204" pitchFamily="50" charset="-128"/>
                <a:ea typeface="Meiryo UI" panose="020B0604030504040204" pitchFamily="50" charset="-128"/>
              </a:rPr>
              <a:t>来訪</a:t>
            </a:r>
            <a:endParaRPr lang="en-US" altLang="ja-JP" sz="1400" dirty="0" smtClean="0">
              <a:latin typeface="Meiryo UI" panose="020B0604030504040204" pitchFamily="50" charset="-128"/>
              <a:ea typeface="Meiryo UI" panose="020B0604030504040204" pitchFamily="50" charset="-128"/>
            </a:endParaRPr>
          </a:p>
          <a:p>
            <a:pPr marL="285750" indent="-285750">
              <a:lnSpc>
                <a:spcPts val="25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前年と比べると</a:t>
            </a:r>
            <a:r>
              <a:rPr lang="ja-JP" altLang="en-US" sz="1400" b="1" u="sng" dirty="0" smtClean="0">
                <a:latin typeface="Meiryo UI" panose="020B0604030504040204" pitchFamily="50" charset="-128"/>
                <a:ea typeface="Meiryo UI" panose="020B0604030504040204" pitchFamily="50" charset="-128"/>
              </a:rPr>
              <a:t>仁徳天皇陵拝所前は</a:t>
            </a:r>
            <a:r>
              <a:rPr lang="en-US" altLang="ja-JP" sz="1400" b="1" u="sng" dirty="0" smtClean="0">
                <a:latin typeface="Meiryo UI" panose="020B0604030504040204" pitchFamily="50" charset="-128"/>
                <a:ea typeface="Meiryo UI" panose="020B0604030504040204" pitchFamily="50" charset="-128"/>
              </a:rPr>
              <a:t>3</a:t>
            </a:r>
            <a:r>
              <a:rPr lang="ja-JP" altLang="en-US" sz="1400" b="1" u="sng" dirty="0" smtClean="0">
                <a:latin typeface="Meiryo UI" panose="020B0604030504040204" pitchFamily="50" charset="-128"/>
                <a:ea typeface="Meiryo UI" panose="020B0604030504040204" pitchFamily="50" charset="-128"/>
              </a:rPr>
              <a:t>倍</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a:lnSpc>
                <a:spcPts val="25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rPr>
              <a:t> 堺市博物館は</a:t>
            </a:r>
            <a:r>
              <a:rPr lang="en-US" altLang="ja-JP" sz="1400" b="1" u="sng" dirty="0" smtClean="0">
                <a:latin typeface="Meiryo UI" panose="020B0604030504040204" pitchFamily="50" charset="-128"/>
                <a:ea typeface="Meiryo UI" panose="020B0604030504040204" pitchFamily="50" charset="-128"/>
              </a:rPr>
              <a:t>2.5</a:t>
            </a:r>
            <a:r>
              <a:rPr lang="ja-JP" altLang="en-US" sz="1400" b="1" u="sng" dirty="0" smtClean="0">
                <a:latin typeface="Meiryo UI" panose="020B0604030504040204" pitchFamily="50" charset="-128"/>
                <a:ea typeface="Meiryo UI" panose="020B0604030504040204" pitchFamily="50" charset="-128"/>
              </a:rPr>
              <a:t>倍</a:t>
            </a:r>
            <a:r>
              <a:rPr lang="ja-JP" altLang="en-US" sz="1400" b="1" u="sng" dirty="0">
                <a:latin typeface="Meiryo UI" panose="020B0604030504040204" pitchFamily="50" charset="-128"/>
                <a:ea typeface="Meiryo UI" panose="020B0604030504040204" pitchFamily="50" charset="-128"/>
              </a:rPr>
              <a:t>の増加</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85750" indent="-285750">
              <a:lnSpc>
                <a:spcPts val="25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この効果を継続的なものとするため、大仙公園</a:t>
            </a:r>
            <a:endParaRPr lang="en-US" altLang="ja-JP" sz="1400" dirty="0" smtClean="0">
              <a:latin typeface="Meiryo UI" panose="020B0604030504040204" pitchFamily="50" charset="-128"/>
              <a:ea typeface="Meiryo UI" panose="020B0604030504040204" pitchFamily="50" charset="-128"/>
            </a:endParaRPr>
          </a:p>
          <a:p>
            <a:pPr>
              <a:lnSpc>
                <a:spcPts val="25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エリアの魅力向上を図る。</a:t>
            </a:r>
            <a:endParaRPr lang="en-US" altLang="ja-JP" sz="1400" dirty="0" smtClean="0">
              <a:latin typeface="Meiryo UI" panose="020B0604030504040204" pitchFamily="50" charset="-128"/>
              <a:ea typeface="Meiryo UI" panose="020B0604030504040204" pitchFamily="50" charset="-128"/>
            </a:endParaRPr>
          </a:p>
          <a:p>
            <a:pPr marL="285750" indent="-285750">
              <a:lnSpc>
                <a:spcPts val="25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さらに、効果を拡大するため、環濠エリアへの</a:t>
            </a:r>
            <a:endParaRPr lang="en-US" altLang="ja-JP" sz="1400" dirty="0" smtClean="0">
              <a:latin typeface="Meiryo UI" panose="020B0604030504040204" pitchFamily="50" charset="-128"/>
              <a:ea typeface="Meiryo UI" panose="020B0604030504040204" pitchFamily="50" charset="-128"/>
            </a:endParaRPr>
          </a:p>
          <a:p>
            <a:pPr>
              <a:lnSpc>
                <a:spcPts val="25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周遊促進を図る。</a:t>
            </a:r>
            <a:endParaRPr lang="en-US" altLang="ja-JP" sz="1400" dirty="0" smtClean="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5700943" y="2902799"/>
            <a:ext cx="1944740" cy="276999"/>
          </a:xfrm>
          <a:prstGeom prst="rect">
            <a:avLst/>
          </a:prstGeom>
          <a:solidFill>
            <a:schemeClr val="bg1"/>
          </a:solidFill>
          <a:ln w="25400">
            <a:solidFill>
              <a:schemeClr val="tx1"/>
            </a:solidFill>
          </a:ln>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rPr>
              <a:t>堺市博物館入館者</a:t>
            </a:r>
            <a:r>
              <a:rPr lang="ja-JP" altLang="en-US" sz="1200" dirty="0">
                <a:latin typeface="Meiryo UI" panose="020B0604030504040204" pitchFamily="50" charset="-128"/>
                <a:ea typeface="Meiryo UI" panose="020B0604030504040204" pitchFamily="50" charset="-128"/>
              </a:rPr>
              <a:t>数</a:t>
            </a:r>
            <a:endParaRPr kumimoji="1" lang="ja-JP" altLang="en-US" sz="1200" dirty="0">
              <a:latin typeface="Meiryo UI" panose="020B0604030504040204" pitchFamily="50" charset="-128"/>
              <a:ea typeface="Meiryo UI" panose="020B0604030504040204" pitchFamily="50" charset="-128"/>
            </a:endParaRPr>
          </a:p>
        </p:txBody>
      </p:sp>
      <p:cxnSp>
        <p:nvCxnSpPr>
          <p:cNvPr id="41" name="直線矢印コネクタ 40"/>
          <p:cNvCxnSpPr/>
          <p:nvPr/>
        </p:nvCxnSpPr>
        <p:spPr>
          <a:xfrm flipV="1">
            <a:off x="5566408" y="3179798"/>
            <a:ext cx="179240" cy="342679"/>
          </a:xfrm>
          <a:prstGeom prst="straightConnector1">
            <a:avLst/>
          </a:prstGeom>
          <a:ln w="317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楕円 47"/>
          <p:cNvSpPr/>
          <p:nvPr/>
        </p:nvSpPr>
        <p:spPr>
          <a:xfrm>
            <a:off x="6001679" y="3290409"/>
            <a:ext cx="792088" cy="792088"/>
          </a:xfrm>
          <a:prstGeom prst="ellipse">
            <a:avLst/>
          </a:prstGeom>
          <a:gradFill flip="none" rotWithShape="1">
            <a:gsLst>
              <a:gs pos="2000">
                <a:schemeClr val="accent3">
                  <a:lumMod val="75000"/>
                </a:schemeClr>
              </a:gs>
              <a:gs pos="53000">
                <a:srgbClr val="006600"/>
              </a:gs>
              <a:gs pos="100000">
                <a:srgbClr val="00660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924418" y="3290409"/>
            <a:ext cx="946609" cy="276999"/>
          </a:xfrm>
          <a:prstGeom prst="rect">
            <a:avLst/>
          </a:prstGeom>
          <a:noFill/>
          <a:ln w="25400">
            <a:noFill/>
          </a:ln>
        </p:spPr>
        <p:txBody>
          <a:bodyPr wrap="square" rtlCol="0">
            <a:spAutoFit/>
          </a:bodyPr>
          <a:lstStyle/>
          <a:p>
            <a:pPr algn="ctr"/>
            <a:r>
              <a:rPr kumimoji="1" lang="en-US" altLang="ja-JP" sz="1200" dirty="0" smtClean="0">
                <a:solidFill>
                  <a:schemeClr val="bg1"/>
                </a:solidFill>
                <a:latin typeface="Meiryo UI" panose="020B0604030504040204" pitchFamily="50" charset="-128"/>
                <a:ea typeface="Meiryo UI" panose="020B0604030504040204" pitchFamily="50" charset="-128"/>
              </a:rPr>
              <a:t>2018</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5873920" y="3521750"/>
            <a:ext cx="1073003" cy="400110"/>
          </a:xfrm>
          <a:prstGeom prst="rect">
            <a:avLst/>
          </a:prstGeom>
          <a:noFill/>
          <a:ln w="25400">
            <a:noFill/>
          </a:ln>
        </p:spPr>
        <p:txBody>
          <a:bodyPr wrap="square" rtlCol="0">
            <a:spAutoFit/>
          </a:bodyPr>
          <a:lstStyle/>
          <a:p>
            <a:pPr algn="ctr"/>
            <a:r>
              <a:rPr lang="en-US" altLang="ja-JP" sz="2000" b="1" dirty="0" smtClean="0">
                <a:solidFill>
                  <a:schemeClr val="bg1"/>
                </a:solidFill>
                <a:latin typeface="Meiryo UI" panose="020B0604030504040204" pitchFamily="50" charset="-128"/>
                <a:ea typeface="Meiryo UI" panose="020B0604030504040204" pitchFamily="50" charset="-128"/>
              </a:rPr>
              <a:t>4.9</a:t>
            </a:r>
            <a:r>
              <a:rPr lang="ja-JP" altLang="en-US" sz="1200" dirty="0" smtClean="0">
                <a:solidFill>
                  <a:schemeClr val="bg1"/>
                </a:solidFill>
                <a:latin typeface="Meiryo UI" panose="020B0604030504040204" pitchFamily="50" charset="-128"/>
                <a:ea typeface="Meiryo UI" panose="020B0604030504040204" pitchFamily="50" charset="-128"/>
              </a:rPr>
              <a:t>万人</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54" name="ホームベース 53"/>
          <p:cNvSpPr/>
          <p:nvPr/>
        </p:nvSpPr>
        <p:spPr>
          <a:xfrm>
            <a:off x="7012055" y="3447412"/>
            <a:ext cx="288032" cy="504056"/>
          </a:xfrm>
          <a:prstGeom prst="homePlate">
            <a:avLst>
              <a:gd name="adj" fmla="val 125000"/>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7467368" y="1583438"/>
            <a:ext cx="1199629" cy="1199629"/>
          </a:xfrm>
          <a:prstGeom prst="ellipse">
            <a:avLst/>
          </a:prstGeom>
          <a:gradFill flip="none" rotWithShape="1">
            <a:gsLst>
              <a:gs pos="2000">
                <a:schemeClr val="accent3">
                  <a:lumMod val="75000"/>
                </a:schemeClr>
              </a:gs>
              <a:gs pos="53000">
                <a:srgbClr val="006600"/>
              </a:gs>
              <a:gs pos="100000">
                <a:srgbClr val="00660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584811" y="1588035"/>
            <a:ext cx="946609" cy="276999"/>
          </a:xfrm>
          <a:prstGeom prst="rect">
            <a:avLst/>
          </a:prstGeom>
          <a:noFill/>
          <a:ln w="25400">
            <a:noFill/>
          </a:ln>
        </p:spPr>
        <p:txBody>
          <a:bodyPr wrap="square" rtlCol="0">
            <a:spAutoFit/>
          </a:bodyPr>
          <a:lstStyle/>
          <a:p>
            <a:pPr algn="ctr"/>
            <a:r>
              <a:rPr kumimoji="1" lang="en-US" altLang="ja-JP" sz="1200" dirty="0" smtClean="0">
                <a:solidFill>
                  <a:schemeClr val="bg1"/>
                </a:solidFill>
                <a:latin typeface="Meiryo UI" panose="020B0604030504040204" pitchFamily="50" charset="-128"/>
                <a:ea typeface="Meiryo UI" panose="020B0604030504040204" pitchFamily="50" charset="-128"/>
              </a:rPr>
              <a:t>2019</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7205590" y="1852234"/>
            <a:ext cx="1759394" cy="707886"/>
          </a:xfrm>
          <a:prstGeom prst="rect">
            <a:avLst/>
          </a:prstGeom>
          <a:noFill/>
          <a:ln w="25400">
            <a:noFill/>
          </a:ln>
        </p:spPr>
        <p:txBody>
          <a:bodyPr wrap="square" rtlCol="0">
            <a:spAutoFit/>
          </a:bodyPr>
          <a:lstStyle/>
          <a:p>
            <a:pPr algn="ctr"/>
            <a:r>
              <a:rPr lang="en-US" altLang="ja-JP" sz="4000" dirty="0" smtClean="0">
                <a:solidFill>
                  <a:schemeClr val="bg1"/>
                </a:solidFill>
                <a:latin typeface="Impact" panose="020B0806030902050204" pitchFamily="34" charset="0"/>
                <a:ea typeface="Meiryo UI" panose="020B0604030504040204" pitchFamily="50" charset="-128"/>
              </a:rPr>
              <a:t>1180</a:t>
            </a:r>
            <a:r>
              <a:rPr lang="ja-JP" altLang="en-US" sz="1200" dirty="0" smtClean="0">
                <a:solidFill>
                  <a:schemeClr val="bg1"/>
                </a:solidFill>
                <a:latin typeface="Impact" panose="020B0806030902050204" pitchFamily="34" charset="0"/>
                <a:ea typeface="Meiryo UI" panose="020B0604030504040204" pitchFamily="50" charset="-128"/>
              </a:rPr>
              <a:t>人</a:t>
            </a:r>
            <a:endParaRPr kumimoji="1" lang="ja-JP" altLang="en-US" sz="1200" b="1" dirty="0">
              <a:solidFill>
                <a:schemeClr val="bg1"/>
              </a:solidFill>
              <a:latin typeface="Impact" panose="020B0806030902050204" pitchFamily="34" charset="0"/>
              <a:ea typeface="Meiryo UI" panose="020B0604030504040204" pitchFamily="50" charset="-128"/>
            </a:endParaRPr>
          </a:p>
        </p:txBody>
      </p:sp>
      <p:sp>
        <p:nvSpPr>
          <p:cNvPr id="51" name="楕円 50"/>
          <p:cNvSpPr/>
          <p:nvPr/>
        </p:nvSpPr>
        <p:spPr>
          <a:xfrm>
            <a:off x="7467368" y="3007032"/>
            <a:ext cx="1199629" cy="1199629"/>
          </a:xfrm>
          <a:prstGeom prst="ellipse">
            <a:avLst/>
          </a:prstGeom>
          <a:gradFill flip="none" rotWithShape="1">
            <a:gsLst>
              <a:gs pos="2000">
                <a:schemeClr val="accent3">
                  <a:lumMod val="75000"/>
                </a:schemeClr>
              </a:gs>
              <a:gs pos="53000">
                <a:srgbClr val="006600"/>
              </a:gs>
              <a:gs pos="100000">
                <a:srgbClr val="00660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7584811" y="3011629"/>
            <a:ext cx="946609" cy="276999"/>
          </a:xfrm>
          <a:prstGeom prst="rect">
            <a:avLst/>
          </a:prstGeom>
          <a:noFill/>
          <a:ln w="25400">
            <a:noFill/>
          </a:ln>
        </p:spPr>
        <p:txBody>
          <a:bodyPr wrap="square" rtlCol="0">
            <a:spAutoFit/>
          </a:bodyPr>
          <a:lstStyle/>
          <a:p>
            <a:pPr algn="ctr"/>
            <a:r>
              <a:rPr kumimoji="1" lang="en-US" altLang="ja-JP" sz="1200" dirty="0" smtClean="0">
                <a:solidFill>
                  <a:schemeClr val="bg1"/>
                </a:solidFill>
                <a:latin typeface="Meiryo UI" panose="020B0604030504040204" pitchFamily="50" charset="-128"/>
                <a:ea typeface="Meiryo UI" panose="020B0604030504040204" pitchFamily="50" charset="-128"/>
              </a:rPr>
              <a:t>2019</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7205590" y="3275828"/>
            <a:ext cx="1759394" cy="707886"/>
          </a:xfrm>
          <a:prstGeom prst="rect">
            <a:avLst/>
          </a:prstGeom>
          <a:noFill/>
          <a:ln w="25400">
            <a:noFill/>
          </a:ln>
        </p:spPr>
        <p:txBody>
          <a:bodyPr wrap="square" rtlCol="0">
            <a:spAutoFit/>
          </a:bodyPr>
          <a:lstStyle/>
          <a:p>
            <a:pPr algn="ctr"/>
            <a:r>
              <a:rPr lang="en-US" altLang="ja-JP" sz="4000" spc="-50" dirty="0" smtClean="0">
                <a:solidFill>
                  <a:schemeClr val="bg1"/>
                </a:solidFill>
                <a:latin typeface="Impact" panose="020B0806030902050204" pitchFamily="34" charset="0"/>
                <a:ea typeface="Meiryo UI" panose="020B0604030504040204" pitchFamily="50" charset="-128"/>
              </a:rPr>
              <a:t>12.5</a:t>
            </a:r>
            <a:r>
              <a:rPr lang="ja-JP" altLang="en-US" sz="1200" spc="-50" dirty="0" smtClean="0">
                <a:solidFill>
                  <a:schemeClr val="bg1"/>
                </a:solidFill>
                <a:latin typeface="Impact" panose="020B0806030902050204" pitchFamily="34" charset="0"/>
                <a:ea typeface="Meiryo UI" panose="020B0604030504040204" pitchFamily="50" charset="-128"/>
              </a:rPr>
              <a:t>万人</a:t>
            </a:r>
            <a:endParaRPr kumimoji="1" lang="ja-JP" altLang="en-US" sz="1200" b="1" spc="-50" dirty="0">
              <a:solidFill>
                <a:schemeClr val="bg1"/>
              </a:solidFill>
              <a:latin typeface="Impact" panose="020B0806030902050204" pitchFamily="34" charset="0"/>
              <a:ea typeface="Meiryo UI" panose="020B0604030504040204" pitchFamily="50" charset="-128"/>
            </a:endParaRPr>
          </a:p>
        </p:txBody>
      </p:sp>
      <p:sp>
        <p:nvSpPr>
          <p:cNvPr id="30" name="角丸四角形 29"/>
          <p:cNvSpPr/>
          <p:nvPr/>
        </p:nvSpPr>
        <p:spPr>
          <a:xfrm>
            <a:off x="251236" y="4640901"/>
            <a:ext cx="8603494" cy="2028459"/>
          </a:xfrm>
          <a:prstGeom prst="roundRect">
            <a:avLst>
              <a:gd name="adj" fmla="val 5807"/>
            </a:avLst>
          </a:prstGeom>
          <a:solidFill>
            <a:schemeClr val="lt1"/>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2500"/>
              </a:lnSpc>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大阪・関西万博、</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を見据え、世界中からの来訪者に</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堺</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1600</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年の歴史を感じていただき、大阪の魅力をさらに深化</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2500"/>
              </a:lnSpc>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百舌鳥古墳群の魅力を感じていただくための取組を推進</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2500"/>
              </a:lnSpc>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ex</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）今夏</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に</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ガス気球に乗って上空から眺望する事業を試験的に導入</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2500"/>
              </a:lnSpc>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環濠エリアにある歴史・文化資源を活かし、欧米豪の</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インバウンド等の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誘客を推進</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2500"/>
              </a:lnSpc>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 ex</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）刃物</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をはじめとする伝統産業を活用した体験型観光コンテンツのプロモーションを強化</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2500"/>
              </a:lnSpc>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ナイトマーケットの開催により、堺・泉州の食文化を発信</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二等辺三角形 30"/>
          <p:cNvSpPr/>
          <p:nvPr/>
        </p:nvSpPr>
        <p:spPr>
          <a:xfrm rot="10800000">
            <a:off x="935701" y="4232297"/>
            <a:ext cx="7344816" cy="370763"/>
          </a:xfrm>
          <a:prstGeom prst="triangle">
            <a:avLst/>
          </a:prstGeom>
          <a:gradFill flip="none" rotWithShape="1">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58236" y="4405630"/>
            <a:ext cx="3017620" cy="276999"/>
          </a:xfrm>
          <a:prstGeom prst="rect">
            <a:avLst/>
          </a:prstGeom>
          <a:solidFill>
            <a:schemeClr val="accent2">
              <a:lumMod val="75000"/>
            </a:schemeClr>
          </a:solidFill>
        </p:spPr>
        <p:txBody>
          <a:bodyPr wrap="square" rtlCol="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堺市の取組</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a:t>
            </a:fld>
            <a:endParaRPr lang="ja-JP" altLang="en-US" sz="1200" dirty="0">
              <a:solidFill>
                <a:prstClr val="black"/>
              </a:solidFill>
            </a:endParaRPr>
          </a:p>
        </p:txBody>
      </p:sp>
    </p:spTree>
    <p:extLst>
      <p:ext uri="{BB962C8B-B14F-4D97-AF65-F5344CB8AC3E}">
        <p14:creationId xmlns:p14="http://schemas.microsoft.com/office/powerpoint/2010/main" val="158667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242863" y="2988263"/>
            <a:ext cx="8712968" cy="3825113"/>
          </a:xfrm>
          <a:prstGeom prst="roundRect">
            <a:avLst>
              <a:gd name="adj" fmla="val 1281"/>
            </a:avLst>
          </a:prstGeom>
          <a:solidFill>
            <a:schemeClr val="lt1"/>
          </a:solidFill>
          <a:ln w="9525">
            <a:solidFill>
              <a:schemeClr val="accent5"/>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2100"/>
              </a:lnSpc>
            </a:pPr>
            <a:r>
              <a:rPr lang="ja-JP" altLang="en-US" sz="1600"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p:txBody>
      </p:sp>
      <p:sp>
        <p:nvSpPr>
          <p:cNvPr id="13" name="角丸四角形 12"/>
          <p:cNvSpPr/>
          <p:nvPr/>
        </p:nvSpPr>
        <p:spPr>
          <a:xfrm>
            <a:off x="395536" y="850097"/>
            <a:ext cx="8388932" cy="5750267"/>
          </a:xfrm>
          <a:prstGeom prst="roundRect">
            <a:avLst>
              <a:gd name="adj" fmla="val 1281"/>
            </a:avLst>
          </a:prstGeom>
          <a:noFill/>
          <a:ln w="9525">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ts val="2400"/>
              </a:lnSpc>
              <a:buFont typeface="Wingdings" panose="05000000000000000000" pitchFamily="2" charset="2"/>
              <a:buChar char="Ø"/>
            </a:pPr>
            <a:r>
              <a:rPr lang="ja-JP" altLang="en-US" sz="1600" dirty="0" smtClean="0">
                <a:latin typeface="Meiryo UI" panose="020B0604030504040204" pitchFamily="50" charset="-128"/>
                <a:ea typeface="Meiryo UI" panose="020B0604030504040204" pitchFamily="50" charset="-128"/>
              </a:rPr>
              <a:t>　</a:t>
            </a:r>
            <a:r>
              <a:rPr lang="ja-JP" altLang="en-US" sz="1600" spc="-110" dirty="0" smtClean="0">
                <a:latin typeface="Meiryo UI" panose="020B0604030504040204" pitchFamily="50" charset="-128"/>
                <a:ea typeface="Meiryo UI" panose="020B0604030504040204" pitchFamily="50" charset="-128"/>
              </a:rPr>
              <a:t>世界</a:t>
            </a:r>
            <a:r>
              <a:rPr lang="ja-JP" altLang="en-US" sz="1600" spc="-110" dirty="0">
                <a:latin typeface="Meiryo UI" panose="020B0604030504040204" pitchFamily="50" charset="-128"/>
                <a:ea typeface="Meiryo UI" panose="020B0604030504040204" pitchFamily="50" charset="-128"/>
              </a:rPr>
              <a:t>遺産・百舌鳥古墳群をはじめ、刃物・線香・注染・茶の湯・和菓子</a:t>
            </a:r>
            <a:r>
              <a:rPr lang="ja-JP" altLang="en-US" sz="1600" spc="-110" dirty="0" smtClean="0">
                <a:latin typeface="Meiryo UI" panose="020B0604030504040204" pitchFamily="50" charset="-128"/>
                <a:ea typeface="Meiryo UI" panose="020B0604030504040204" pitchFamily="50" charset="-128"/>
              </a:rPr>
              <a:t>など</a:t>
            </a:r>
            <a:r>
              <a:rPr lang="ja-JP" altLang="en-US" sz="1600" dirty="0" smtClean="0">
                <a:latin typeface="Meiryo UI" panose="020B0604030504040204" pitchFamily="50" charset="-128"/>
                <a:ea typeface="Meiryo UI" panose="020B0604030504040204" pitchFamily="50" charset="-128"/>
              </a:rPr>
              <a:t>、堺市</a:t>
            </a:r>
            <a:r>
              <a:rPr lang="ja-JP" altLang="en-US" sz="1600" dirty="0">
                <a:latin typeface="Meiryo UI" panose="020B0604030504040204" pitchFamily="50" charset="-128"/>
                <a:ea typeface="Meiryo UI" panose="020B0604030504040204" pitchFamily="50" charset="-128"/>
              </a:rPr>
              <a:t>が有する歴史</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a:lnSpc>
                <a:spcPts val="2400"/>
              </a:lnSpc>
            </a:pPr>
            <a:r>
              <a:rPr lang="ja-JP" altLang="en-US" sz="1600" dirty="0">
                <a:latin typeface="Meiryo UI" panose="020B0604030504040204" pitchFamily="50" charset="-128"/>
                <a:ea typeface="Meiryo UI" panose="020B0604030504040204" pitchFamily="50" charset="-128"/>
              </a:rPr>
              <a:t>　</a:t>
            </a:r>
            <a:r>
              <a:rPr lang="ja-JP" altLang="en-US" sz="1600" spc="-100" dirty="0" smtClean="0">
                <a:latin typeface="Meiryo UI" panose="020B0604030504040204" pitchFamily="50" charset="-128"/>
                <a:ea typeface="Meiryo UI" panose="020B0604030504040204" pitchFamily="50" charset="-128"/>
              </a:rPr>
              <a:t>文化</a:t>
            </a:r>
            <a:r>
              <a:rPr lang="ja-JP" altLang="en-US" sz="1600" spc="-100" dirty="0">
                <a:latin typeface="Meiryo UI" panose="020B0604030504040204" pitchFamily="50" charset="-128"/>
                <a:ea typeface="Meiryo UI" panose="020B0604030504040204" pitchFamily="50" charset="-128"/>
              </a:rPr>
              <a:t>資源を最大限</a:t>
            </a:r>
            <a:r>
              <a:rPr lang="ja-JP" altLang="en-US" sz="1600" spc="-100" dirty="0" smtClean="0">
                <a:latin typeface="Meiryo UI" panose="020B0604030504040204" pitchFamily="50" charset="-128"/>
                <a:ea typeface="Meiryo UI" panose="020B0604030504040204" pitchFamily="50" charset="-128"/>
              </a:rPr>
              <a:t>活用することで、大阪における「欧米豪をはじめとする幅広いエリアからの呼び込み」や</a:t>
            </a:r>
            <a:endParaRPr lang="en-US" altLang="ja-JP" sz="1600" spc="-100" dirty="0" smtClean="0">
              <a:latin typeface="Meiryo UI" panose="020B0604030504040204" pitchFamily="50" charset="-128"/>
              <a:ea typeface="Meiryo UI" panose="020B0604030504040204" pitchFamily="50" charset="-128"/>
            </a:endParaRPr>
          </a:p>
          <a:p>
            <a:pPr>
              <a:lnSpc>
                <a:spcPts val="24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「滞在日数の増」「府域内周遊の促進」の実現をめざす</a:t>
            </a:r>
            <a:r>
              <a:rPr lang="ja-JP" altLang="en-US" dirty="0" smtClean="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p:txBody>
      </p:sp>
      <p:sp>
        <p:nvSpPr>
          <p:cNvPr id="5" name="正方形/長方形 4"/>
          <p:cNvSpPr/>
          <p:nvPr/>
        </p:nvSpPr>
        <p:spPr>
          <a:xfrm>
            <a:off x="566898" y="3348451"/>
            <a:ext cx="8156187" cy="1033278"/>
          </a:xfrm>
          <a:prstGeom prst="rect">
            <a:avLst/>
          </a:prstGeom>
          <a:ln w="6350">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nSpc>
                <a:spcPts val="1900"/>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堺市</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大阪観光局</a:t>
            </a:r>
            <a:r>
              <a:rPr lang="ja-JP" altLang="en-US" sz="1400" b="1" dirty="0" smtClean="0">
                <a:latin typeface="Meiryo UI" panose="020B0604030504040204" pitchFamily="50" charset="-128"/>
                <a:ea typeface="Meiryo UI" panose="020B0604030504040204" pitchFamily="50" charset="-128"/>
              </a:rPr>
              <a:t>の連携した取組</a:t>
            </a:r>
            <a:r>
              <a:rPr lang="en-US" altLang="ja-JP" sz="1400" b="1" dirty="0">
                <a:latin typeface="Meiryo UI" panose="020B0604030504040204" pitchFamily="50" charset="-128"/>
                <a:ea typeface="Meiryo UI" panose="020B0604030504040204" pitchFamily="50" charset="-128"/>
              </a:rPr>
              <a:t>】</a:t>
            </a:r>
          </a:p>
          <a:p>
            <a:pPr>
              <a:lnSpc>
                <a:spcPts val="1900"/>
              </a:lnSpc>
            </a:pPr>
            <a:r>
              <a:rPr lang="ja-JP" altLang="en-US" sz="1400" dirty="0" smtClean="0">
                <a:latin typeface="Meiryo UI" panose="020B0604030504040204" pitchFamily="50" charset="-128"/>
                <a:ea typeface="Meiryo UI" panose="020B0604030504040204" pitchFamily="50" charset="-128"/>
              </a:rPr>
              <a:t>○　ワーキンググループ</a:t>
            </a:r>
            <a:r>
              <a:rPr lang="ja-JP" altLang="en-US" sz="1400" dirty="0">
                <a:latin typeface="Meiryo UI" panose="020B0604030504040204" pitchFamily="50" charset="-128"/>
                <a:ea typeface="Meiryo UI" panose="020B0604030504040204" pitchFamily="50" charset="-128"/>
              </a:rPr>
              <a:t>を設置し、お茶やスポーツ、ものづくり、食をテーマに誘客に向けた具体的な取組を検討</a:t>
            </a:r>
            <a:endParaRPr lang="en-US" altLang="ja-JP" sz="1400" dirty="0">
              <a:latin typeface="Meiryo UI" panose="020B0604030504040204" pitchFamily="50" charset="-128"/>
              <a:ea typeface="Meiryo UI" panose="020B0604030504040204" pitchFamily="50" charset="-128"/>
            </a:endParaRPr>
          </a:p>
          <a:p>
            <a:pPr>
              <a:lnSpc>
                <a:spcPts val="19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WBSC</a:t>
            </a:r>
            <a:r>
              <a:rPr lang="ja-JP" altLang="en-US" sz="1400" dirty="0">
                <a:latin typeface="Meiryo UI" panose="020B0604030504040204" pitchFamily="50" charset="-128"/>
                <a:ea typeface="Meiryo UI" panose="020B0604030504040204" pitchFamily="50" charset="-128"/>
              </a:rPr>
              <a:t>（世界野球ソフトボール連盟）総会で堺・大阪を発信</a:t>
            </a:r>
            <a:endParaRPr lang="en-US" altLang="ja-JP" sz="1400" dirty="0">
              <a:latin typeface="Meiryo UI" panose="020B0604030504040204" pitchFamily="50" charset="-128"/>
              <a:ea typeface="Meiryo UI" panose="020B0604030504040204" pitchFamily="50" charset="-128"/>
            </a:endParaRPr>
          </a:p>
          <a:p>
            <a:pPr>
              <a:lnSpc>
                <a:spcPts val="19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フランス等の世界のトップシェフを招き、堺の刃物工房や昆布専門店の製造現場を見学　　など</a:t>
            </a:r>
            <a:endParaRPr lang="ja-JP" altLang="ja-JP" sz="1400" dirty="0">
              <a:latin typeface="Meiryo UI" panose="020B0604030504040204" pitchFamily="50" charset="-128"/>
              <a:ea typeface="Meiryo UI" panose="020B0604030504040204" pitchFamily="50" charset="-128"/>
            </a:endParaRPr>
          </a:p>
        </p:txBody>
      </p:sp>
      <p:sp>
        <p:nvSpPr>
          <p:cNvPr id="14" name="角丸四角形 13"/>
          <p:cNvSpPr/>
          <p:nvPr/>
        </p:nvSpPr>
        <p:spPr>
          <a:xfrm>
            <a:off x="-252536" y="139490"/>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sz="1700" b="1" kern="100" dirty="0">
                <a:solidFill>
                  <a:sysClr val="windowText" lastClr="000000"/>
                </a:solidFill>
                <a:effectLst/>
                <a:ea typeface="Meiryo UI" panose="020B0604030504040204" pitchFamily="50" charset="-128"/>
                <a:cs typeface="Times New Roman" panose="02020603050405020304" pitchFamily="18" charset="0"/>
              </a:rPr>
              <a:t>　</a:t>
            </a:r>
            <a:r>
              <a:rPr lang="ja-JP" sz="2000" b="1" kern="100" dirty="0">
                <a:solidFill>
                  <a:sysClr val="windowText" lastClr="000000"/>
                </a:solidFill>
                <a:effectLst/>
                <a:ea typeface="Meiryo UI" panose="020B0604030504040204" pitchFamily="50" charset="-128"/>
                <a:cs typeface="Times New Roman" panose="02020603050405020304" pitchFamily="18" charset="0"/>
              </a:rPr>
              <a:t>　</a:t>
            </a:r>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r>
              <a:rPr lang="ja-JP" altLang="en-US" sz="2000" b="1" kern="10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堺</a:t>
            </a:r>
            <a:r>
              <a:rPr lang="ja-JP" altLang="en-US" sz="2000" b="1" dirty="0" smtClean="0">
                <a:solidFill>
                  <a:sysClr val="windowText" lastClr="000000"/>
                </a:solidFill>
                <a:latin typeface="Meiryo UI" panose="020B0604030504040204" pitchFamily="50" charset="-128"/>
                <a:ea typeface="Meiryo UI" panose="020B0604030504040204" pitchFamily="50" charset="-128"/>
              </a:rPr>
              <a:t>市の大阪観光局への参画</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p:txBody>
      </p:sp>
      <p:cxnSp>
        <p:nvCxnSpPr>
          <p:cNvPr id="15" name="直線コネクタ 14"/>
          <p:cNvCxnSpPr/>
          <p:nvPr/>
        </p:nvCxnSpPr>
        <p:spPr>
          <a:xfrm flipV="1">
            <a:off x="45095" y="692696"/>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6</a:t>
            </a:fld>
            <a:endParaRPr lang="ja-JP" altLang="en-US" sz="1200" dirty="0">
              <a:solidFill>
                <a:prstClr val="black"/>
              </a:solidFill>
            </a:endParaRPr>
          </a:p>
        </p:txBody>
      </p:sp>
      <p:sp>
        <p:nvSpPr>
          <p:cNvPr id="21" name="テキスト ボックス 20"/>
          <p:cNvSpPr txBox="1"/>
          <p:nvPr/>
        </p:nvSpPr>
        <p:spPr>
          <a:xfrm>
            <a:off x="684512" y="2956987"/>
            <a:ext cx="2447328" cy="477054"/>
          </a:xfrm>
          <a:prstGeom prst="rect">
            <a:avLst/>
          </a:prstGeom>
          <a:noFill/>
          <a:ln>
            <a:noFill/>
          </a:ln>
        </p:spPr>
        <p:txBody>
          <a:bodyPr wrap="square" rtlCol="0">
            <a:spAutoFit/>
          </a:bodyPr>
          <a:lstStyle/>
          <a:p>
            <a:pPr>
              <a:lnSpc>
                <a:spcPts val="3000"/>
              </a:lnSpc>
            </a:pPr>
            <a:r>
              <a:rPr kumimoji="1" lang="ja-JP" altLang="en-US" sz="1400" u="sng" dirty="0" smtClean="0">
                <a:latin typeface="Meiryo UI" panose="020B0604030504040204" pitchFamily="50" charset="-128"/>
                <a:ea typeface="Meiryo UI" panose="020B0604030504040204" pitchFamily="50" charset="-128"/>
              </a:rPr>
              <a:t>令和元年度（実施済み）</a:t>
            </a:r>
            <a:endParaRPr kumimoji="1" lang="ja-JP" altLang="en-US" sz="1400" u="sng" dirty="0">
              <a:latin typeface="Meiryo UI" panose="020B0604030504040204" pitchFamily="50" charset="-128"/>
              <a:ea typeface="Meiryo UI" panose="020B0604030504040204" pitchFamily="50" charset="-128"/>
            </a:endParaRPr>
          </a:p>
        </p:txBody>
      </p:sp>
      <p:sp>
        <p:nvSpPr>
          <p:cNvPr id="22" name="正方形/長方形 21"/>
          <p:cNvSpPr/>
          <p:nvPr/>
        </p:nvSpPr>
        <p:spPr>
          <a:xfrm>
            <a:off x="581412" y="5015629"/>
            <a:ext cx="8127158" cy="1587647"/>
          </a:xfrm>
          <a:prstGeom prst="rect">
            <a:avLst/>
          </a:prstGeom>
          <a:solidFill>
            <a:schemeClr val="accent2">
              <a:lumMod val="40000"/>
              <a:lumOff val="60000"/>
              <a:alpha val="56000"/>
            </a:schemeClr>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a:lnSpc>
                <a:spcPts val="2100"/>
              </a:lnSpc>
            </a:pPr>
            <a:r>
              <a:rPr lang="ja-JP" altLang="en-US" sz="1400" b="1" dirty="0">
                <a:solidFill>
                  <a:schemeClr val="tx1"/>
                </a:solidFill>
                <a:latin typeface="Meiryo UI" panose="020B0604030504040204" pitchFamily="50" charset="-128"/>
                <a:ea typeface="Meiryo UI" panose="020B0604030504040204" pitchFamily="50" charset="-128"/>
              </a:rPr>
              <a:t>○　大阪観光局の情報発信力を活用</a:t>
            </a:r>
            <a:r>
              <a:rPr lang="ja-JP" altLang="en-US" sz="1400" b="1" dirty="0" smtClean="0">
                <a:solidFill>
                  <a:schemeClr val="tx1"/>
                </a:solidFill>
                <a:latin typeface="Meiryo UI" panose="020B0604030504040204" pitchFamily="50" charset="-128"/>
                <a:ea typeface="Meiryo UI" panose="020B0604030504040204" pitchFamily="50" charset="-128"/>
              </a:rPr>
              <a:t>して堺の歴史資源をブランディング</a:t>
            </a:r>
            <a:r>
              <a:rPr lang="ja-JP" altLang="en-US" sz="1400" b="1" dirty="0">
                <a:solidFill>
                  <a:schemeClr val="tx1"/>
                </a:solidFill>
                <a:latin typeface="Meiryo UI" panose="020B0604030504040204" pitchFamily="50" charset="-128"/>
                <a:ea typeface="Meiryo UI" panose="020B0604030504040204" pitchFamily="50" charset="-128"/>
              </a:rPr>
              <a:t>し</a:t>
            </a:r>
            <a:r>
              <a:rPr lang="ja-JP" altLang="en-US" sz="1400" b="1" dirty="0" smtClean="0">
                <a:solidFill>
                  <a:schemeClr val="tx1"/>
                </a:solidFill>
                <a:latin typeface="Meiryo UI" panose="020B0604030504040204" pitchFamily="50" charset="-128"/>
                <a:ea typeface="Meiryo UI" panose="020B0604030504040204" pitchFamily="50" charset="-128"/>
              </a:rPr>
              <a:t>、堺のプレゼンス向上を図る</a:t>
            </a:r>
            <a:endParaRPr lang="en-US" altLang="ja-JP" sz="1400" b="1" dirty="0" smtClean="0">
              <a:solidFill>
                <a:schemeClr val="tx1"/>
              </a:solidFill>
              <a:latin typeface="Meiryo UI" panose="020B0604030504040204" pitchFamily="50" charset="-128"/>
              <a:ea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⇒食と伝統産業発信、「お茶のまち堺」の体感、大浜公園相撲場活用、フランス等への刃物等</a:t>
            </a:r>
            <a:r>
              <a:rPr lang="en-US" altLang="ja-JP" sz="1400" dirty="0" smtClean="0">
                <a:latin typeface="Meiryo UI" panose="020B0604030504040204" pitchFamily="50" charset="-128"/>
                <a:ea typeface="Meiryo UI" panose="020B0604030504040204" pitchFamily="50" charset="-128"/>
              </a:rPr>
              <a:t>PR</a:t>
            </a:r>
            <a:r>
              <a:rPr lang="ja-JP" altLang="en-US" sz="1400" dirty="0" smtClean="0">
                <a:latin typeface="Meiryo UI" panose="020B0604030504040204" pitchFamily="50" charset="-128"/>
                <a:ea typeface="Meiryo UI" panose="020B0604030504040204" pitchFamily="50" charset="-128"/>
              </a:rPr>
              <a:t>　等</a:t>
            </a:r>
            <a:endParaRPr lang="en-US" altLang="ja-JP" sz="1400" dirty="0" smtClean="0">
              <a:latin typeface="Meiryo UI" panose="020B0604030504040204" pitchFamily="50" charset="-128"/>
              <a:ea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⇒泉州、南河内地域等の関係団体とも連携</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強化</a:t>
            </a:r>
            <a:endParaRPr lang="en-US" altLang="ja-JP" sz="1400" dirty="0" smtClean="0">
              <a:latin typeface="Meiryo UI" panose="020B0604030504040204" pitchFamily="50" charset="-128"/>
              <a:ea typeface="Meiryo UI" panose="020B0604030504040204" pitchFamily="50" charset="-128"/>
            </a:endParaRPr>
          </a:p>
          <a:p>
            <a:pPr>
              <a:lnSpc>
                <a:spcPts val="2100"/>
              </a:lnSpc>
            </a:pPr>
            <a:r>
              <a:rPr lang="ja-JP" altLang="en-US" sz="1400" b="1" dirty="0" smtClean="0">
                <a:latin typeface="Meiryo UI" panose="020B0604030504040204" pitchFamily="50" charset="-128"/>
                <a:ea typeface="Meiryo UI" panose="020B0604030504040204" pitchFamily="50" charset="-128"/>
              </a:rPr>
              <a:t>○　</a:t>
            </a:r>
            <a:r>
              <a:rPr lang="ja-JP" altLang="en-US" sz="1400" b="1" spc="-60" dirty="0" smtClean="0">
                <a:latin typeface="Meiryo UI" panose="020B0604030504040204" pitchFamily="50" charset="-128"/>
                <a:ea typeface="Meiryo UI" panose="020B0604030504040204" pitchFamily="50" charset="-128"/>
              </a:rPr>
              <a:t>広域的な取組を大阪観光局が中心となって実施し、幅広いエリアから堺、南大阪への誘客を図る</a:t>
            </a:r>
            <a:endParaRPr lang="en-US" altLang="ja-JP" sz="1400" b="1" spc="-60" dirty="0" smtClean="0">
              <a:latin typeface="Meiryo UI" panose="020B0604030504040204" pitchFamily="50" charset="-128"/>
              <a:ea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例</a:t>
            </a: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プロモーション・情報発信、周遊促進、コンベンション誘致</a:t>
            </a:r>
            <a:endParaRPr lang="en-US" altLang="ja-JP" sz="1400" dirty="0" smtClean="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684512" y="4307928"/>
            <a:ext cx="3815480" cy="477054"/>
          </a:xfrm>
          <a:prstGeom prst="rect">
            <a:avLst/>
          </a:prstGeom>
          <a:noFill/>
          <a:ln>
            <a:noFill/>
          </a:ln>
        </p:spPr>
        <p:txBody>
          <a:bodyPr wrap="square" rtlCol="0">
            <a:spAutoFit/>
          </a:bodyPr>
          <a:lstStyle/>
          <a:p>
            <a:pPr>
              <a:lnSpc>
                <a:spcPts val="3000"/>
              </a:lnSpc>
            </a:pPr>
            <a:r>
              <a:rPr kumimoji="1" lang="ja-JP" altLang="en-US" sz="1400" u="sng" dirty="0" smtClean="0">
                <a:latin typeface="Meiryo UI" panose="020B0604030504040204" pitchFamily="50" charset="-128"/>
                <a:ea typeface="Meiryo UI" panose="020B0604030504040204" pitchFamily="50" charset="-128"/>
              </a:rPr>
              <a:t>令和</a:t>
            </a:r>
            <a:r>
              <a:rPr kumimoji="1" lang="en-US" altLang="ja-JP" sz="1400" u="sng" dirty="0" smtClean="0">
                <a:latin typeface="Meiryo UI" panose="020B0604030504040204" pitchFamily="50" charset="-128"/>
                <a:ea typeface="Meiryo UI" panose="020B0604030504040204" pitchFamily="50" charset="-128"/>
              </a:rPr>
              <a:t>2</a:t>
            </a:r>
            <a:r>
              <a:rPr kumimoji="1" lang="ja-JP" altLang="en-US" sz="1400" u="sng" dirty="0" smtClean="0">
                <a:latin typeface="Meiryo UI" panose="020B0604030504040204" pitchFamily="50" charset="-128"/>
                <a:ea typeface="Meiryo UI" panose="020B0604030504040204" pitchFamily="50" charset="-128"/>
              </a:rPr>
              <a:t>年度（予定）</a:t>
            </a:r>
            <a:endParaRPr kumimoji="1" lang="ja-JP" altLang="en-US" sz="1400" u="sng" dirty="0">
              <a:latin typeface="Meiryo UI" panose="020B0604030504040204" pitchFamily="50" charset="-128"/>
              <a:ea typeface="Meiryo UI" panose="020B0604030504040204" pitchFamily="50" charset="-128"/>
            </a:endParaRPr>
          </a:p>
        </p:txBody>
      </p:sp>
      <p:sp>
        <p:nvSpPr>
          <p:cNvPr id="19" name="正方形/長方形 18"/>
          <p:cNvSpPr/>
          <p:nvPr/>
        </p:nvSpPr>
        <p:spPr>
          <a:xfrm>
            <a:off x="6597291" y="2047449"/>
            <a:ext cx="2205188" cy="648774"/>
          </a:xfrm>
          <a:prstGeom prst="rect">
            <a:avLst/>
          </a:prstGeom>
          <a:solidFill>
            <a:schemeClr val="lt1"/>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b="1" kern="100" dirty="0" smtClean="0">
                <a:latin typeface="Meiryo UI" panose="020B0604030504040204" pitchFamily="50" charset="-128"/>
                <a:ea typeface="Meiryo UI" panose="020B0604030504040204" pitchFamily="50" charset="-128"/>
                <a:cs typeface="Times New Roman" panose="02020603050405020304" pitchFamily="18" charset="0"/>
              </a:rPr>
              <a:t>大阪</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全体の活性化</a:t>
            </a:r>
            <a:endParaRPr lang="ja-JP" altLang="ja-JP" sz="1600" b="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ホームベース 1"/>
          <p:cNvSpPr/>
          <p:nvPr/>
        </p:nvSpPr>
        <p:spPr>
          <a:xfrm>
            <a:off x="379220" y="2020302"/>
            <a:ext cx="6191419" cy="703068"/>
          </a:xfrm>
          <a:prstGeom prst="homePlate">
            <a:avLst>
              <a:gd name="adj" fmla="val 71029"/>
            </a:avLst>
          </a:prstGeom>
          <a:solidFill>
            <a:schemeClr val="lt1"/>
          </a:solidFill>
          <a:ln w="9525">
            <a:solidFill>
              <a:schemeClr val="accent5"/>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400"/>
              </a:lnSpc>
            </a:pPr>
            <a:r>
              <a:rPr lang="ja-JP" altLang="en-US" sz="1600" b="1" dirty="0">
                <a:latin typeface="Meiryo UI" panose="020B0604030504040204" pitchFamily="50" charset="-128"/>
                <a:ea typeface="Meiryo UI" panose="020B0604030504040204" pitchFamily="50" charset="-128"/>
              </a:rPr>
              <a:t>堺市が情報発信力を有する大阪観光局に参画し、</a:t>
            </a:r>
            <a:endParaRPr lang="en-US" altLang="ja-JP" sz="1600" b="1" dirty="0">
              <a:latin typeface="Meiryo UI" panose="020B0604030504040204" pitchFamily="50" charset="-128"/>
              <a:ea typeface="Meiryo UI" panose="020B0604030504040204" pitchFamily="50" charset="-128"/>
            </a:endParaRPr>
          </a:p>
          <a:p>
            <a:pPr algn="ctr">
              <a:lnSpc>
                <a:spcPts val="2400"/>
              </a:lnSpc>
            </a:pPr>
            <a:r>
              <a:rPr lang="ja-JP" altLang="en-US" sz="1600" b="1" dirty="0">
                <a:latin typeface="Meiryo UI" panose="020B0604030504040204" pitchFamily="50" charset="-128"/>
                <a:ea typeface="Meiryo UI" panose="020B0604030504040204" pitchFamily="50" charset="-128"/>
              </a:rPr>
              <a:t>インバウンド等の誘客拡大を図るとともに、南大阪への周遊を</a:t>
            </a:r>
            <a:r>
              <a:rPr lang="ja-JP" altLang="en-US" sz="1600" b="1" dirty="0" smtClean="0">
                <a:latin typeface="Meiryo UI" panose="020B0604030504040204" pitchFamily="50" charset="-128"/>
                <a:ea typeface="Meiryo UI" panose="020B0604030504040204" pitchFamily="50" charset="-128"/>
              </a:rPr>
              <a:t>促進</a:t>
            </a:r>
            <a:endParaRPr lang="ja-JP" altLang="en-US" sz="1600" b="1" dirty="0">
              <a:solidFill>
                <a:schemeClr val="dk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66898" y="4700983"/>
            <a:ext cx="5877310" cy="361637"/>
          </a:xfrm>
          <a:prstGeom prst="rect">
            <a:avLst/>
          </a:prstGeom>
        </p:spPr>
        <p:txBody>
          <a:bodyPr wrap="square">
            <a:spAutoFit/>
          </a:bodyPr>
          <a:lstStyle/>
          <a:p>
            <a:pPr>
              <a:lnSpc>
                <a:spcPts val="2100"/>
              </a:lnSpc>
            </a:pPr>
            <a:r>
              <a:rPr lang="ja-JP" altLang="en-US" sz="1400" b="1" dirty="0" smtClean="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堺市が大阪</a:t>
            </a:r>
            <a:r>
              <a:rPr lang="ja-JP" altLang="en-US" sz="1400" b="1" dirty="0">
                <a:latin typeface="Meiryo UI" panose="020B0604030504040204" pitchFamily="50" charset="-128"/>
                <a:ea typeface="Meiryo UI" panose="020B0604030504040204" pitchFamily="50" charset="-128"/>
              </a:rPr>
              <a:t>観光局</a:t>
            </a:r>
            <a:r>
              <a:rPr lang="ja-JP" altLang="en-US" sz="1400" b="1" dirty="0" smtClean="0">
                <a:latin typeface="Meiryo UI" panose="020B0604030504040204" pitchFamily="50" charset="-128"/>
                <a:ea typeface="Meiryo UI" panose="020B0604030504040204" pitchFamily="50" charset="-128"/>
              </a:rPr>
              <a:t>に参画</a:t>
            </a:r>
            <a:endParaRPr lang="ja-JP" altLang="ja-JP"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50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75846" y="548680"/>
            <a:ext cx="8818684" cy="5961996"/>
          </a:xfrm>
          <a:prstGeom prst="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lIns="67346" tIns="33673" rIns="67346" bIns="33673" rtlCol="0" anchor="ctr"/>
          <a:lstStyle/>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7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351692" y="4719328"/>
            <a:ext cx="8493370" cy="1662931"/>
          </a:xfrm>
          <a:prstGeom prst="rect">
            <a:avLst/>
          </a:prstGeom>
          <a:ln w="952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lIns="67346" tIns="33673" rIns="67346" bIns="33673" rtlCol="0" anchor="t"/>
          <a:lstStyle/>
          <a:p>
            <a:pPr>
              <a:lnSpc>
                <a:spcPts val="503"/>
              </a:lnSpc>
            </a:pPr>
            <a:endParaRPr lang="en-US" altLang="ja-JP" sz="57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389065" y="4533221"/>
            <a:ext cx="2151912" cy="177571"/>
          </a:xfrm>
          <a:prstGeom prst="rect">
            <a:avLst/>
          </a:prstGeom>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7346" tIns="33673" rIns="67346" bIns="33673" rtlCol="0" anchor="ctr"/>
          <a:lstStyle/>
          <a:p>
            <a:r>
              <a:rPr lang="ja-JP" altLang="en-US" sz="1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観光魅力創造と観光インフラ整備</a:t>
            </a:r>
          </a:p>
        </p:txBody>
      </p:sp>
      <p:sp>
        <p:nvSpPr>
          <p:cNvPr id="116" name="正方形/長方形 115"/>
          <p:cNvSpPr/>
          <p:nvPr/>
        </p:nvSpPr>
        <p:spPr>
          <a:xfrm>
            <a:off x="5161084" y="838411"/>
            <a:ext cx="1519358" cy="197470"/>
          </a:xfrm>
          <a:prstGeom prst="rect">
            <a:avLst/>
          </a:prstGeom>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7346" tIns="33673" rIns="67346" bIns="33673" rtlCol="0" anchor="ctr"/>
          <a:lstStyle/>
          <a:p>
            <a:r>
              <a:rPr lang="en-US" altLang="ja-JP" sz="1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誘致の推進</a:t>
            </a:r>
          </a:p>
        </p:txBody>
      </p:sp>
      <p:sp>
        <p:nvSpPr>
          <p:cNvPr id="11" name="正方形/長方形 10"/>
          <p:cNvSpPr/>
          <p:nvPr/>
        </p:nvSpPr>
        <p:spPr>
          <a:xfrm>
            <a:off x="323851" y="957406"/>
            <a:ext cx="2781300" cy="34729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＜海外プロモーション＞</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◆地震･台風後、東アジア向けに事業者共同ﾌｧﾑﾄﾘｯﾌﾟを重点的に実施</a:t>
            </a:r>
            <a:endParaRPr lang="en-US" altLang="ja-JP"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・地震・台風後に需要が特に落ち込んだ韓国・台湾・香港･中国市場に向けて、</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USJ</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･あべのﾊﾙｶｽ等、大阪の事業者・航空会社と共同で、</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KOL</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等の招聘事業を行い、</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等にて「がんばろう大阪</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ｷｬﾝﾍﾟｰﾝ」のﾃﾞｼﾞﾀﾙﾌﾟﾛﾓｰｼｮﾝを実施した。</a:t>
            </a:r>
          </a:p>
          <a:p>
            <a:r>
              <a:rPr lang="ja-JP" altLang="en-US" sz="9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ﾑｽﾘﾑ･ﾍﾞｼﾞﾀﾘｱﾝ対応の強化</a:t>
            </a:r>
            <a:endParaRPr lang="en-US" altLang="ja-JP"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これまでの「</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MUSLIM</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FRIENDLY</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MAP</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 Guide to VEGETARIAN RESTAURANTS</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in OSAKA</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」を改訂し、ｱﾌﾟﾘへの誘導をするとともに、大阪の事業者向けにﾑｽﾘﾑ･ﾍﾞｼﾞﾀﾘｱﾝの向けのｾﾐﾅｰを実施し、更なる受け入れ環境の充実を図った。</a:t>
            </a:r>
          </a:p>
          <a:p>
            <a:r>
              <a:rPr lang="ja-JP" altLang="en-US" sz="9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ＶＪ鉄道事業等でのﾃﾞｼﾞﾀﾙﾌﾟﾛﾓｰｼｮﾝを実施</a:t>
            </a:r>
            <a:endParaRPr lang="en-US" altLang="ja-JP"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在版鉄道事業者・関西観光本部等と共同での</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VJ</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事業では、博覧会等のｱﾅﾛｸﾞと連動した訪日有力</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ｻｲﾄでのﾃﾞｼﾞﾀﾙﾌﾟﾛﾓｰｼｮﾝを、欧米豪市場向けに実施した。　</a:t>
            </a:r>
          </a:p>
          <a:p>
            <a:r>
              <a:rPr lang="ja-JP" altLang="en-US" sz="9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海外からの教育旅行受け入れ</a:t>
            </a:r>
            <a:endParaRPr lang="en-US" altLang="ja-JP"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韓国、中華圏を中心に計</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219</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5,688</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名を誘致した。</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大かっこ 1"/>
          <p:cNvSpPr/>
          <p:nvPr/>
        </p:nvSpPr>
        <p:spPr>
          <a:xfrm>
            <a:off x="5244811" y="1846484"/>
            <a:ext cx="2941663" cy="30956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dirty="0"/>
          </a:p>
        </p:txBody>
      </p:sp>
      <p:sp>
        <p:nvSpPr>
          <p:cNvPr id="31" name="テキスト ボックス 30"/>
          <p:cNvSpPr txBox="1"/>
          <p:nvPr/>
        </p:nvSpPr>
        <p:spPr>
          <a:xfrm>
            <a:off x="5384370" y="3112934"/>
            <a:ext cx="3410064" cy="759182"/>
          </a:xfrm>
          <a:prstGeom prst="rect">
            <a:avLst/>
          </a:prstGeom>
          <a:noFill/>
        </p:spPr>
        <p:txBody>
          <a:bodyPr wrap="square" rtlCol="0">
            <a:spAutoFit/>
          </a:bodyPr>
          <a:lstStyle/>
          <a:p>
            <a:pPr>
              <a:lnSpc>
                <a:spcPts val="648"/>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等による情報発信 （</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言語）</a:t>
            </a:r>
            <a:endPar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648"/>
              </a:lnSpc>
            </a:pP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marL="54000">
              <a:lnSpc>
                <a:spcPts val="8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口コミ情報を活用した</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を多言語で運営し、相手国ﾆｰｽﾞに合わせた大阪の魅力をリアルタイムで発信</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54000">
              <a:lnSpc>
                <a:spcPts val="8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・海外フォロワー数：</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年３月現在）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54000">
              <a:lnSpc>
                <a:spcPts val="8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ホームページによる情報発信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54000">
              <a:lnSpc>
                <a:spcPts val="8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3,834</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ページビュー（</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月）</a:t>
            </a:r>
          </a:p>
        </p:txBody>
      </p:sp>
      <p:pic>
        <p:nvPicPr>
          <p:cNvPr id="32" name="Picture 4" descr="WiFi &amp; RALLY"/>
          <p:cNvPicPr>
            <a:picLocks noChangeAspect="1" noChangeArrowheads="1"/>
          </p:cNvPicPr>
          <p:nvPr/>
        </p:nvPicPr>
        <p:blipFill>
          <a:blip r:embed="rId3" cstate="email">
            <a:extLst>
              <a:ext uri="{28A0092B-C50C-407E-A947-70E740481C1C}">
                <a14:useLocalDpi xmlns:a14="http://schemas.microsoft.com/office/drawing/2010/main"/>
              </a:ext>
            </a:extLst>
          </a:blip>
          <a:srcRect l="60171"/>
          <a:stretch>
            <a:fillRect/>
          </a:stretch>
        </p:blipFill>
        <p:spPr bwMode="auto">
          <a:xfrm>
            <a:off x="7074046" y="5652499"/>
            <a:ext cx="1677158" cy="672467"/>
          </a:xfrm>
          <a:prstGeom prst="rect">
            <a:avLst/>
          </a:prstGeom>
          <a:noFill/>
          <a:effectLst>
            <a:outerShdw blurRad="215900" dist="88900" dir="2700000" algn="tl" rotWithShape="0">
              <a:prstClr val="black">
                <a:alpha val="40000"/>
              </a:prstClr>
            </a:outerShdw>
            <a:softEdge rad="63500"/>
          </a:effectLst>
        </p:spPr>
      </p:pic>
      <p:sp>
        <p:nvSpPr>
          <p:cNvPr id="42" name="テキスト ボックス 41"/>
          <p:cNvSpPr txBox="1"/>
          <p:nvPr/>
        </p:nvSpPr>
        <p:spPr>
          <a:xfrm>
            <a:off x="5377917" y="3898564"/>
            <a:ext cx="2374768" cy="707886"/>
          </a:xfrm>
          <a:prstGeom prst="rect">
            <a:avLst/>
          </a:prstGeom>
          <a:noFill/>
        </p:spPr>
        <p:txBody>
          <a:bodyPr wrap="square" rtlCol="0">
            <a:spAutoFit/>
          </a:bodyPr>
          <a:lstStyle/>
          <a:p>
            <a:pPr>
              <a:lnSpc>
                <a:spcPts val="648"/>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◆アンケート調査の実施</a:t>
            </a:r>
            <a:endPar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648"/>
              </a:lnSpc>
            </a:pPr>
            <a:endParaRPr lang="en-US" altLang="ja-JP" sz="675" b="1" dirty="0">
              <a:latin typeface="メイリオ" panose="020B0604030504040204" pitchFamily="50" charset="-128"/>
              <a:ea typeface="メイリオ" panose="020B0604030504040204" pitchFamily="50" charset="-128"/>
              <a:cs typeface="メイリオ" panose="020B0604030504040204" pitchFamily="50" charset="-128"/>
            </a:endParaRPr>
          </a:p>
          <a:p>
            <a:pPr marL="54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関西空港などの協力のもと、外国人旅客に対してアンケート調査を実施し、旅客動向を把握。結果概要は公表。　</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・年間</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3,288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サンプル回収（大阪訪問者のみ）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7373703" y="4565175"/>
            <a:ext cx="427106" cy="123777"/>
          </a:xfrm>
          <a:prstGeom prst="rect">
            <a:avLst/>
          </a:prstGeom>
          <a:solidFill>
            <a:schemeClr val="bg1"/>
          </a:solidFill>
          <a:ln>
            <a:solidFill>
              <a:srgbClr val="FFC000"/>
            </a:solidFill>
          </a:ln>
        </p:spPr>
        <p:txBody>
          <a:bodyPr wrap="square" lIns="27000" tIns="27000" rIns="27000" bIns="27000" rtlCol="0">
            <a:spAutoFit/>
          </a:bodyPr>
          <a:lstStyle/>
          <a:p>
            <a:pPr algn="ctr"/>
            <a:r>
              <a:rPr lang="ja-JP" altLang="en-US" sz="450" dirty="0">
                <a:latin typeface="メイリオ" panose="020B0604030504040204" pitchFamily="50" charset="-128"/>
                <a:ea typeface="メイリオ" panose="020B0604030504040204" pitchFamily="50" charset="-128"/>
                <a:cs typeface="メイリオ" panose="020B0604030504040204" pitchFamily="50" charset="-128"/>
              </a:rPr>
              <a:t>旅客動向調査</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257" y="5295253"/>
            <a:ext cx="1428126" cy="1002844"/>
          </a:xfrm>
          <a:prstGeom prst="rect">
            <a:avLst/>
          </a:prstGeom>
        </p:spPr>
      </p:pic>
      <p:cxnSp>
        <p:nvCxnSpPr>
          <p:cNvPr id="59" name="直線コネクタ 58"/>
          <p:cNvCxnSpPr/>
          <p:nvPr/>
        </p:nvCxnSpPr>
        <p:spPr>
          <a:xfrm>
            <a:off x="3035477" y="4355106"/>
            <a:ext cx="2060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207783" y="4156499"/>
            <a:ext cx="0" cy="22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5161084" y="2320589"/>
            <a:ext cx="1557665" cy="210604"/>
          </a:xfrm>
          <a:prstGeom prst="rect">
            <a:avLst/>
          </a:prstGeom>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7346" tIns="33673" rIns="67346" bIns="33673" rtlCol="0" anchor="ctr"/>
          <a:lstStyle/>
          <a:p>
            <a:r>
              <a:rPr lang="ja-JP" altLang="en-US" sz="1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マーケティング活動推進</a:t>
            </a:r>
          </a:p>
        </p:txBody>
      </p:sp>
      <p:sp>
        <p:nvSpPr>
          <p:cNvPr id="36" name="正方形/長方形 35"/>
          <p:cNvSpPr/>
          <p:nvPr/>
        </p:nvSpPr>
        <p:spPr>
          <a:xfrm>
            <a:off x="351692" y="764704"/>
            <a:ext cx="1779860" cy="177278"/>
          </a:xfrm>
          <a:prstGeom prst="rect">
            <a:avLst/>
          </a:prstGeom>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7346" tIns="33673" rIns="67346" bIns="33673" rtlCol="0" anchor="ctr"/>
          <a:lstStyle/>
          <a:p>
            <a:r>
              <a:rPr lang="ja-JP" altLang="en-US" sz="1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プロモーション活動の推進</a:t>
            </a: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1810" y="3765535"/>
            <a:ext cx="1069625" cy="802220"/>
          </a:xfrm>
          <a:prstGeom prst="rect">
            <a:avLst/>
          </a:prstGeom>
        </p:spPr>
      </p:pic>
      <p:sp>
        <p:nvSpPr>
          <p:cNvPr id="66" name="正方形/長方形 65"/>
          <p:cNvSpPr/>
          <p:nvPr/>
        </p:nvSpPr>
        <p:spPr>
          <a:xfrm>
            <a:off x="3169759" y="3262933"/>
            <a:ext cx="1074403" cy="167335"/>
          </a:xfrm>
          <a:prstGeom prst="rect">
            <a:avLst/>
          </a:prstGeom>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7346" tIns="33673" rIns="67346" bIns="33673" rtlCol="0" anchor="ctr"/>
          <a:lstStyle/>
          <a:p>
            <a:r>
              <a:rPr lang="ja-JP" altLang="en-US" sz="1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ブランディング</a:t>
            </a:r>
          </a:p>
        </p:txBody>
      </p:sp>
      <p:pic>
        <p:nvPicPr>
          <p:cNvPr id="76" name="図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2645" y="5419543"/>
            <a:ext cx="1520066" cy="8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図 2"/>
          <p:cNvPicPr>
            <a:picLocks noChangeAspect="1"/>
          </p:cNvPicPr>
          <p:nvPr/>
        </p:nvPicPr>
        <p:blipFill>
          <a:blip r:embed="rId7" cstate="print">
            <a:extLst>
              <a:ext uri="{28A0092B-C50C-407E-A947-70E740481C1C}">
                <a14:useLocalDpi xmlns:a14="http://schemas.microsoft.com/office/drawing/2010/main" val="0"/>
              </a:ext>
            </a:extLst>
          </a:blip>
          <a:srcRect b="19154"/>
          <a:stretch>
            <a:fillRect/>
          </a:stretch>
        </p:blipFill>
        <p:spPr bwMode="auto">
          <a:xfrm>
            <a:off x="2107986" y="5324503"/>
            <a:ext cx="780008" cy="10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図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7436" y="3464869"/>
            <a:ext cx="866262" cy="850191"/>
          </a:xfrm>
          <a:prstGeom prst="rect">
            <a:avLst/>
          </a:prstGeom>
        </p:spPr>
      </p:pic>
      <p:sp>
        <p:nvSpPr>
          <p:cNvPr id="55" name="テキスト ボックス 54"/>
          <p:cNvSpPr txBox="1"/>
          <p:nvPr/>
        </p:nvSpPr>
        <p:spPr>
          <a:xfrm>
            <a:off x="3106506" y="3418574"/>
            <a:ext cx="1430257" cy="1323439"/>
          </a:xfrm>
          <a:prstGeom prst="rect">
            <a:avLst/>
          </a:prstGeom>
          <a:noFill/>
        </p:spPr>
        <p:txBody>
          <a:bodyPr wrap="square" rtlCol="0">
            <a:spAutoFit/>
          </a:bodyPr>
          <a:lstStyle/>
          <a:p>
            <a:pPr eaLnBrk="0" fontAlgn="base" hangingPunct="0">
              <a:spcBef>
                <a:spcPct val="0"/>
              </a:spcBef>
              <a:spcAft>
                <a:spcPct val="0"/>
              </a:spcAft>
            </a:pPr>
            <a:r>
              <a:rPr lang="ja-JP" altLang="ja-JP" sz="800" dirty="0">
                <a:latin typeface="メイリオ" panose="020B0604030504040204" pitchFamily="50" charset="-128"/>
                <a:ea typeface="メイリオ" panose="020B0604030504040204" pitchFamily="50" charset="-128"/>
                <a:cs typeface="メイリオ" panose="020B0604030504040204" pitchFamily="50" charset="-128"/>
              </a:rPr>
              <a:t>ロゴマークが表す「活力あふれる大阪」・「世界に輝く大阪」・「歴史・文化あふれる大阪」をより具体的に表現し、国際観光都市</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spcBef>
                <a:spcPct val="0"/>
              </a:spcBef>
              <a:spcAft>
                <a:spcPct val="0"/>
              </a:spcAft>
            </a:pPr>
            <a:r>
              <a:rPr lang="ja-JP"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OSAKA</a:t>
            </a:r>
            <a:r>
              <a:rPr lang="ja-JP" altLang="ja-JP" sz="800" dirty="0">
                <a:latin typeface="メイリオ" panose="020B0604030504040204" pitchFamily="50" charset="-128"/>
                <a:ea typeface="メイリオ" panose="020B0604030504040204" pitchFamily="50" charset="-128"/>
                <a:cs typeface="メイリオ" panose="020B0604030504040204" pitchFamily="50" charset="-128"/>
              </a:rPr>
              <a:t>」を世界に向け打ち出すにふさわしいキャッチコピー（キーワード）</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DOWNTOWN of JAPAN</a:t>
            </a:r>
            <a:r>
              <a:rPr lang="ja-JP"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を推進。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300F7388-F38C-4DDA-BD43-DA4C03A5F79E}"/>
              </a:ext>
            </a:extLst>
          </p:cNvPr>
          <p:cNvSpPr/>
          <p:nvPr/>
        </p:nvSpPr>
        <p:spPr>
          <a:xfrm>
            <a:off x="3039329" y="4833573"/>
            <a:ext cx="1179468" cy="130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u="sng" dirty="0">
                <a:solidFill>
                  <a:schemeClr val="tx1"/>
                </a:solidFill>
                <a:latin typeface="メイリオ" panose="020B0604030504040204" pitchFamily="50" charset="-128"/>
                <a:ea typeface="メイリオ" panose="020B0604030504040204" pitchFamily="50" charset="-128"/>
              </a:rPr>
              <a:t>◆</a:t>
            </a:r>
            <a:r>
              <a:rPr kumimoji="1" lang="en-US" altLang="ja-JP" sz="900" b="1" u="sng" dirty="0">
                <a:solidFill>
                  <a:schemeClr val="tx1"/>
                </a:solidFill>
                <a:latin typeface="メイリオ" panose="020B0604030504040204" pitchFamily="50" charset="-128"/>
                <a:ea typeface="メイリオ" panose="020B0604030504040204" pitchFamily="50" charset="-128"/>
              </a:rPr>
              <a:t>Osaka Call Center</a:t>
            </a:r>
            <a:r>
              <a:rPr kumimoji="1" lang="ja-JP" altLang="en-US" sz="900" b="1" u="sng" dirty="0">
                <a:solidFill>
                  <a:schemeClr val="tx1"/>
                </a:solidFill>
                <a:latin typeface="メイリオ" panose="020B0604030504040204" pitchFamily="50" charset="-128"/>
                <a:ea typeface="メイリオ" panose="020B0604030504040204" pitchFamily="50" charset="-128"/>
              </a:rPr>
              <a:t>での対応</a:t>
            </a:r>
            <a:endParaRPr kumimoji="1" lang="en-US" altLang="ja-JP" sz="6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800" dirty="0">
                <a:solidFill>
                  <a:schemeClr val="tx1"/>
                </a:solidFill>
                <a:latin typeface="メイリオ" panose="020B0604030504040204" pitchFamily="50" charset="-128"/>
                <a:ea typeface="メイリオ" panose="020B0604030504040204" pitchFamily="50" charset="-128"/>
              </a:rPr>
              <a:t>観光コンシェルジュ機能で、</a:t>
            </a:r>
            <a:r>
              <a:rPr kumimoji="1" lang="en-US" altLang="ja-JP" sz="800" dirty="0">
                <a:solidFill>
                  <a:schemeClr val="tx1"/>
                </a:solidFill>
                <a:latin typeface="メイリオ" panose="020B0604030504040204" pitchFamily="50" charset="-128"/>
                <a:ea typeface="メイリオ" panose="020B0604030504040204" pitchFamily="50" charset="-128"/>
              </a:rPr>
              <a:t>IP</a:t>
            </a:r>
            <a:r>
              <a:rPr kumimoji="1" lang="ja-JP" altLang="en-US" sz="800" dirty="0">
                <a:solidFill>
                  <a:schemeClr val="tx1"/>
                </a:solidFill>
                <a:latin typeface="メイリオ" panose="020B0604030504040204" pitchFamily="50" charset="-128"/>
                <a:ea typeface="メイリオ" panose="020B0604030504040204" pitchFamily="50" charset="-128"/>
              </a:rPr>
              <a:t>電話による海外からのコールに対しても受付を開始。観光局への電話</a:t>
            </a:r>
            <a:r>
              <a:rPr kumimoji="1" lang="ja-JP" altLang="en-US" sz="800" dirty="0" smtClean="0">
                <a:solidFill>
                  <a:schemeClr val="tx1"/>
                </a:solidFill>
                <a:latin typeface="メイリオ" panose="020B0604030504040204" pitchFamily="50" charset="-128"/>
                <a:ea typeface="メイリオ" panose="020B0604030504040204" pitchFamily="50" charset="-128"/>
              </a:rPr>
              <a:t>による問い合わせ</a:t>
            </a:r>
            <a:r>
              <a:rPr kumimoji="1" lang="ja-JP" altLang="en-US" sz="800" dirty="0">
                <a:solidFill>
                  <a:schemeClr val="tx1"/>
                </a:solidFill>
                <a:latin typeface="メイリオ" panose="020B0604030504040204" pitchFamily="50" charset="-128"/>
                <a:ea typeface="メイリオ" panose="020B0604030504040204" pitchFamily="50" charset="-128"/>
              </a:rPr>
              <a:t>にも対応を開始した。</a:t>
            </a:r>
          </a:p>
        </p:txBody>
      </p:sp>
      <p:sp>
        <p:nvSpPr>
          <p:cNvPr id="52" name="正方形/長方形 51">
            <a:extLst>
              <a:ext uri="{FF2B5EF4-FFF2-40B4-BE49-F238E27FC236}">
                <a16:creationId xmlns:a16="http://schemas.microsoft.com/office/drawing/2014/main" id="{4E627241-2B9C-44A2-80BB-1BB6AC12C259}"/>
              </a:ext>
            </a:extLst>
          </p:cNvPr>
          <p:cNvSpPr/>
          <p:nvPr/>
        </p:nvSpPr>
        <p:spPr>
          <a:xfrm>
            <a:off x="4208362" y="4751021"/>
            <a:ext cx="1179468" cy="1565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u="sng" dirty="0">
                <a:solidFill>
                  <a:schemeClr val="tx1"/>
                </a:solidFill>
                <a:latin typeface="メイリオ" panose="020B0604030504040204" pitchFamily="50" charset="-128"/>
                <a:ea typeface="メイリオ" panose="020B0604030504040204" pitchFamily="50" charset="-128"/>
              </a:rPr>
              <a:t>◆</a:t>
            </a:r>
            <a:r>
              <a:rPr kumimoji="1" lang="ja-JP" altLang="en-US" sz="900" b="1" u="sng" dirty="0">
                <a:solidFill>
                  <a:schemeClr val="tx1"/>
                </a:solidFill>
                <a:latin typeface="メイリオ" panose="020B0604030504040204" pitchFamily="50" charset="-128"/>
                <a:ea typeface="メイリオ" panose="020B0604030504040204" pitchFamily="50" charset="-128"/>
              </a:rPr>
              <a:t>観光案内所での</a:t>
            </a:r>
            <a:r>
              <a:rPr kumimoji="1" lang="ja-JP" altLang="en-US" sz="900" b="1" u="sng" dirty="0" smtClean="0">
                <a:solidFill>
                  <a:schemeClr val="tx1"/>
                </a:solidFill>
                <a:latin typeface="メイリオ" panose="020B0604030504040204" pitchFamily="50" charset="-128"/>
                <a:ea typeface="メイリオ" panose="020B0604030504040204" pitchFamily="50" charset="-128"/>
              </a:rPr>
              <a:t>対応（</a:t>
            </a:r>
            <a:r>
              <a:rPr kumimoji="1" lang="en-US" altLang="ja-JP" sz="900" b="1" u="sng" dirty="0" smtClean="0">
                <a:solidFill>
                  <a:schemeClr val="tx1"/>
                </a:solidFill>
                <a:latin typeface="メイリオ" panose="020B0604030504040204" pitchFamily="50" charset="-128"/>
                <a:ea typeface="メイリオ" panose="020B0604030504040204" pitchFamily="50" charset="-128"/>
              </a:rPr>
              <a:t>※</a:t>
            </a:r>
            <a:r>
              <a:rPr kumimoji="1" lang="ja-JP" altLang="en-US" sz="900" b="1" u="sng" dirty="0" smtClean="0">
                <a:solidFill>
                  <a:schemeClr val="tx1"/>
                </a:solidFill>
                <a:latin typeface="メイリオ" panose="020B0604030504040204" pitchFamily="50" charset="-128"/>
                <a:ea typeface="メイリオ" panose="020B0604030504040204" pitchFamily="50" charset="-128"/>
              </a:rPr>
              <a:t>）</a:t>
            </a:r>
            <a:endParaRPr kumimoji="1" lang="en-US" altLang="ja-JP" sz="600" b="1" u="sng" dirty="0">
              <a:solidFill>
                <a:schemeClr val="tx1"/>
              </a:solidFill>
              <a:latin typeface="メイリオ" panose="020B0604030504040204" pitchFamily="50" charset="-128"/>
              <a:ea typeface="メイリオ" panose="020B0604030504040204" pitchFamily="50" charset="-128"/>
            </a:endParaRPr>
          </a:p>
          <a:p>
            <a:endParaRPr lang="en-US" altLang="ja-JP" sz="600" dirty="0">
              <a:solidFill>
                <a:schemeClr val="tx1"/>
              </a:solidFill>
              <a:latin typeface="メイリオ" panose="020B0604030504040204" pitchFamily="50" charset="-128"/>
              <a:ea typeface="メイリオ" panose="020B0604030504040204" pitchFamily="50" charset="-128"/>
            </a:endParaRPr>
          </a:p>
          <a:p>
            <a:r>
              <a:rPr kumimoji="1" lang="ja-JP" altLang="en-US" sz="800" dirty="0">
                <a:solidFill>
                  <a:schemeClr val="tx1"/>
                </a:solidFill>
                <a:latin typeface="メイリオ" panose="020B0604030504040204" pitchFamily="50" charset="-128"/>
                <a:ea typeface="メイリオ" panose="020B0604030504040204" pitchFamily="50" charset="-128"/>
              </a:rPr>
              <a:t>梅田と難波の２ヵ所で展開し、利用者満足度は</a:t>
            </a:r>
            <a:r>
              <a:rPr kumimoji="1" lang="en-US" altLang="ja-JP" sz="800" dirty="0">
                <a:solidFill>
                  <a:schemeClr val="tx1"/>
                </a:solidFill>
                <a:latin typeface="メイリオ" panose="020B0604030504040204" pitchFamily="50" charset="-128"/>
                <a:ea typeface="メイリオ" panose="020B0604030504040204" pitchFamily="50" charset="-128"/>
              </a:rPr>
              <a:t>95</a:t>
            </a:r>
            <a:r>
              <a:rPr kumimoji="1" lang="ja-JP" altLang="en-US" sz="800" dirty="0">
                <a:solidFill>
                  <a:schemeClr val="tx1"/>
                </a:solidFill>
                <a:latin typeface="メイリオ" panose="020B0604030504040204" pitchFamily="50" charset="-128"/>
                <a:ea typeface="メイリオ" panose="020B0604030504040204" pitchFamily="50" charset="-128"/>
              </a:rPr>
              <a:t>％。</a:t>
            </a:r>
            <a:endParaRPr kumimoji="1"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度重なる自然災害での情報発信や、「がんばろう大阪キャンペーン」の窓口としても機能した。</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C06BC3A9-AB7D-4714-A5D4-A810FDBB71BF}"/>
              </a:ext>
            </a:extLst>
          </p:cNvPr>
          <p:cNvSpPr txBox="1"/>
          <p:nvPr/>
        </p:nvSpPr>
        <p:spPr>
          <a:xfrm>
            <a:off x="6856182" y="4793040"/>
            <a:ext cx="1887167" cy="940642"/>
          </a:xfrm>
          <a:prstGeom prst="rect">
            <a:avLst/>
          </a:prstGeom>
          <a:noFill/>
        </p:spPr>
        <p:txBody>
          <a:bodyPr wrap="square" lIns="54000" rtlCol="0">
            <a:spAutoFit/>
          </a:bodyPr>
          <a:lstStyle/>
          <a:p>
            <a:pPr>
              <a:lnSpc>
                <a:spcPts val="648"/>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Osaka Free Wi-Fi</a:t>
            </a: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648"/>
              </a:lnSpc>
            </a:pPr>
            <a:endParaRPr lang="en-US" altLang="ja-JP" sz="675" b="1" dirty="0">
              <a:latin typeface="メイリオ" panose="020B0604030504040204" pitchFamily="50" charset="-128"/>
              <a:ea typeface="メイリオ" panose="020B0604030504040204" pitchFamily="50" charset="-128"/>
              <a:cs typeface="メイリオ" panose="020B0604030504040204" pitchFamily="50" charset="-128"/>
            </a:endParaRPr>
          </a:p>
          <a:p>
            <a:pPr marL="81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月から無料</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サービスを提供中。</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81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①府内アクセスポイント数</a:t>
            </a: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6,790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箇</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81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所</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年３月現在）</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a:p>
            <a:pPr marL="81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②電波状況改善と利用法の胆略化</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81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で認証数</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299</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月を超えた。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a:extLst>
              <a:ext uri="{FF2B5EF4-FFF2-40B4-BE49-F238E27FC236}">
                <a16:creationId xmlns:a16="http://schemas.microsoft.com/office/drawing/2014/main" id="{93A1FCFC-8A30-4408-8662-24359731F67B}"/>
              </a:ext>
            </a:extLst>
          </p:cNvPr>
          <p:cNvSpPr/>
          <p:nvPr/>
        </p:nvSpPr>
        <p:spPr>
          <a:xfrm>
            <a:off x="3190450" y="974991"/>
            <a:ext cx="1861130" cy="22516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＜国内プロモーション＞</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675"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4444B0B6-EA90-4834-A2F7-18716D52A63B}"/>
              </a:ext>
            </a:extLst>
          </p:cNvPr>
          <p:cNvSpPr txBox="1"/>
          <p:nvPr/>
        </p:nvSpPr>
        <p:spPr>
          <a:xfrm>
            <a:off x="3148898" y="1157554"/>
            <a:ext cx="1905537" cy="1598515"/>
          </a:xfrm>
          <a:prstGeom prst="rect">
            <a:avLst/>
          </a:prstGeom>
          <a:noFill/>
        </p:spPr>
        <p:txBody>
          <a:bodyPr wrap="square" rtlCol="0">
            <a:spAutoFit/>
          </a:bodyPr>
          <a:lstStyle/>
          <a:p>
            <a:pPr>
              <a:lnSpc>
                <a:spcPts val="900"/>
              </a:lnSpc>
            </a:pPr>
            <a:r>
              <a:rPr lang="ja-JP" altLang="en-US" sz="800" b="1"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首都圏プロモーション</a:t>
            </a:r>
            <a:endParaRPr lang="en-US" altLang="ja-JP" sz="900"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・首都圏プロモーションとして大宮駅でのイベント開催など大阪の魅力発信を行った。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◆教育旅行誘致</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魅力発信・強化</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・国内団体旅行の中核である教育旅行における魅力発信・強化を目的として、教育旅行向けコンテンツの開発・プロモーションを実施。</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◆「ツーリズム</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EXPO</a:t>
            </a: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ジャパン」</a:t>
            </a:r>
            <a:endPar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 等の旅行博に出展</a:t>
            </a:r>
            <a:endPar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図 57">
            <a:extLst>
              <a:ext uri="{FF2B5EF4-FFF2-40B4-BE49-F238E27FC236}">
                <a16:creationId xmlns:a16="http://schemas.microsoft.com/office/drawing/2014/main" id="{177CAF2D-B8E5-42AF-AF5F-54F8785C248C}"/>
              </a:ext>
            </a:extLst>
          </p:cNvPr>
          <p:cNvPicPr>
            <a:picLocks noChangeAspect="1"/>
          </p:cNvPicPr>
          <p:nvPr/>
        </p:nvPicPr>
        <p:blipFill>
          <a:blip r:embed="rId9"/>
          <a:stretch>
            <a:fillRect/>
          </a:stretch>
        </p:blipFill>
        <p:spPr>
          <a:xfrm>
            <a:off x="3247882" y="2733903"/>
            <a:ext cx="964076" cy="451209"/>
          </a:xfrm>
          <a:prstGeom prst="rect">
            <a:avLst/>
          </a:prstGeom>
        </p:spPr>
      </p:pic>
      <p:pic>
        <p:nvPicPr>
          <p:cNvPr id="60" name="図 59">
            <a:extLst>
              <a:ext uri="{FF2B5EF4-FFF2-40B4-BE49-F238E27FC236}">
                <a16:creationId xmlns:a16="http://schemas.microsoft.com/office/drawing/2014/main" id="{C82F0878-A315-4709-910D-9A21EE9655B5}"/>
              </a:ext>
            </a:extLst>
          </p:cNvPr>
          <p:cNvPicPr>
            <a:picLocks noChangeAspect="1"/>
          </p:cNvPicPr>
          <p:nvPr/>
        </p:nvPicPr>
        <p:blipFill>
          <a:blip r:embed="rId10"/>
          <a:stretch>
            <a:fillRect/>
          </a:stretch>
        </p:blipFill>
        <p:spPr>
          <a:xfrm>
            <a:off x="4251873" y="2619461"/>
            <a:ext cx="766767" cy="575472"/>
          </a:xfrm>
          <a:prstGeom prst="rect">
            <a:avLst/>
          </a:prstGeom>
        </p:spPr>
      </p:pic>
      <p:sp>
        <p:nvSpPr>
          <p:cNvPr id="61" name="テキスト ボックス 60">
            <a:extLst>
              <a:ext uri="{FF2B5EF4-FFF2-40B4-BE49-F238E27FC236}">
                <a16:creationId xmlns:a16="http://schemas.microsoft.com/office/drawing/2014/main" id="{CF233320-B134-40AB-BF3D-59DD00FFFD20}"/>
              </a:ext>
            </a:extLst>
          </p:cNvPr>
          <p:cNvSpPr txBox="1"/>
          <p:nvPr/>
        </p:nvSpPr>
        <p:spPr>
          <a:xfrm>
            <a:off x="5387846" y="2619461"/>
            <a:ext cx="1985857" cy="477054"/>
          </a:xfrm>
          <a:prstGeom prst="rect">
            <a:avLst/>
          </a:prstGeom>
          <a:noFill/>
        </p:spPr>
        <p:txBody>
          <a:bodyPr wrap="square" rtlCol="0">
            <a:spAutoFit/>
          </a:bodyPr>
          <a:lstStyle/>
          <a:p>
            <a:pPr>
              <a:lnSpc>
                <a:spcPts val="648"/>
              </a:lnSpc>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◆観光ガイドブック</a:t>
            </a:r>
            <a:endPar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648"/>
              </a:lnSpc>
            </a:pPr>
            <a:endParaRPr lang="en-US" altLang="ja-JP" sz="675" b="1" dirty="0">
              <a:latin typeface="メイリオ" panose="020B0604030504040204" pitchFamily="50" charset="-128"/>
              <a:ea typeface="メイリオ" panose="020B0604030504040204" pitchFamily="50" charset="-128"/>
              <a:cs typeface="メイリオ" panose="020B0604030504040204" pitchFamily="50" charset="-128"/>
            </a:endParaRPr>
          </a:p>
          <a:p>
            <a:pPr marL="54000">
              <a:lnSpc>
                <a:spcPts val="900"/>
              </a:lnSpc>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日・英・韓・簡・繁の</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言語で作成。　</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案内所や海外で配布（</a:t>
            </a: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万部作成</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4" name="図 63">
            <a:extLst>
              <a:ext uri="{FF2B5EF4-FFF2-40B4-BE49-F238E27FC236}">
                <a16:creationId xmlns:a16="http://schemas.microsoft.com/office/drawing/2014/main" id="{2C8D4360-2661-452E-91BE-285B87B27831}"/>
              </a:ext>
            </a:extLst>
          </p:cNvPr>
          <p:cNvPicPr>
            <a:picLocks noChangeAspect="1"/>
          </p:cNvPicPr>
          <p:nvPr/>
        </p:nvPicPr>
        <p:blipFill>
          <a:blip r:embed="rId11"/>
          <a:stretch>
            <a:fillRect/>
          </a:stretch>
        </p:blipFill>
        <p:spPr>
          <a:xfrm>
            <a:off x="7704821" y="2409289"/>
            <a:ext cx="540000" cy="763779"/>
          </a:xfrm>
          <a:prstGeom prst="rect">
            <a:avLst/>
          </a:prstGeom>
        </p:spPr>
      </p:pic>
      <p:pic>
        <p:nvPicPr>
          <p:cNvPr id="67" name="図 66">
            <a:extLst>
              <a:ext uri="{FF2B5EF4-FFF2-40B4-BE49-F238E27FC236}">
                <a16:creationId xmlns:a16="http://schemas.microsoft.com/office/drawing/2014/main" id="{8AF04B52-0E2D-42B1-86CE-01E51220BCD7}"/>
              </a:ext>
            </a:extLst>
          </p:cNvPr>
          <p:cNvPicPr>
            <a:picLocks noChangeAspect="1"/>
          </p:cNvPicPr>
          <p:nvPr/>
        </p:nvPicPr>
        <p:blipFill>
          <a:blip r:embed="rId12"/>
          <a:stretch>
            <a:fillRect/>
          </a:stretch>
        </p:blipFill>
        <p:spPr>
          <a:xfrm>
            <a:off x="8332717" y="2412889"/>
            <a:ext cx="551420" cy="772223"/>
          </a:xfrm>
          <a:prstGeom prst="rect">
            <a:avLst/>
          </a:prstGeom>
        </p:spPr>
      </p:pic>
      <p:sp>
        <p:nvSpPr>
          <p:cNvPr id="68" name="テキスト ボックス 67">
            <a:extLst>
              <a:ext uri="{FF2B5EF4-FFF2-40B4-BE49-F238E27FC236}">
                <a16:creationId xmlns:a16="http://schemas.microsoft.com/office/drawing/2014/main" id="{D41B9361-8391-4CD5-8626-7598EF29DD18}"/>
              </a:ext>
            </a:extLst>
          </p:cNvPr>
          <p:cNvSpPr txBox="1"/>
          <p:nvPr/>
        </p:nvSpPr>
        <p:spPr>
          <a:xfrm>
            <a:off x="341045" y="4760954"/>
            <a:ext cx="1766941" cy="605294"/>
          </a:xfrm>
          <a:prstGeom prst="rect">
            <a:avLst/>
          </a:prstGeom>
          <a:noFill/>
        </p:spPr>
        <p:txBody>
          <a:bodyPr wrap="square" rtlCol="0">
            <a:spAutoFit/>
          </a:bodyPr>
          <a:lstStyle/>
          <a:p>
            <a:pPr>
              <a:lnSpc>
                <a:spcPts val="1000"/>
              </a:lnSpc>
              <a:spcBef>
                <a:spcPts val="431"/>
              </a:spcBef>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◆伝統行事等を活用した</a:t>
            </a:r>
            <a: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b="1" u="sng"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　旅行商品の造成・売込み</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天神祭陸渡御・船渡御観覧席</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50000"/>
              </a:lnSpc>
              <a:spcBef>
                <a:spcPts val="431"/>
              </a:spcBef>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の販売　　　　</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E1A2FE22-3577-4D80-AFD9-46B37CD938A7}"/>
              </a:ext>
            </a:extLst>
          </p:cNvPr>
          <p:cNvPicPr>
            <a:picLocks noChangeAspect="1"/>
          </p:cNvPicPr>
          <p:nvPr/>
        </p:nvPicPr>
        <p:blipFill>
          <a:blip r:embed="rId13"/>
          <a:stretch>
            <a:fillRect/>
          </a:stretch>
        </p:blipFill>
        <p:spPr>
          <a:xfrm>
            <a:off x="1878804" y="3600193"/>
            <a:ext cx="1062180" cy="799450"/>
          </a:xfrm>
          <a:prstGeom prst="rect">
            <a:avLst/>
          </a:prstGeom>
        </p:spPr>
      </p:pic>
      <p:pic>
        <p:nvPicPr>
          <p:cNvPr id="5" name="図 4">
            <a:extLst>
              <a:ext uri="{FF2B5EF4-FFF2-40B4-BE49-F238E27FC236}">
                <a16:creationId xmlns:a16="http://schemas.microsoft.com/office/drawing/2014/main" id="{FB7B08F9-B463-4D53-9887-48AA3AEB7942}"/>
              </a:ext>
            </a:extLst>
          </p:cNvPr>
          <p:cNvPicPr>
            <a:picLocks noChangeAspect="1"/>
          </p:cNvPicPr>
          <p:nvPr/>
        </p:nvPicPr>
        <p:blipFill>
          <a:blip r:embed="rId14"/>
          <a:stretch>
            <a:fillRect/>
          </a:stretch>
        </p:blipFill>
        <p:spPr>
          <a:xfrm>
            <a:off x="417407" y="3609283"/>
            <a:ext cx="1311927" cy="779458"/>
          </a:xfrm>
          <a:prstGeom prst="rect">
            <a:avLst/>
          </a:prstGeom>
        </p:spPr>
      </p:pic>
      <p:sp>
        <p:nvSpPr>
          <p:cNvPr id="49" name="正方形/長方形 48">
            <a:extLst>
              <a:ext uri="{FF2B5EF4-FFF2-40B4-BE49-F238E27FC236}">
                <a16:creationId xmlns:a16="http://schemas.microsoft.com/office/drawing/2014/main" id="{AB1F687A-7FD4-4D18-89D7-17FB7A555DB4}"/>
              </a:ext>
            </a:extLst>
          </p:cNvPr>
          <p:cNvSpPr/>
          <p:nvPr/>
        </p:nvSpPr>
        <p:spPr>
          <a:xfrm>
            <a:off x="5136879" y="1050155"/>
            <a:ext cx="3727938" cy="1194647"/>
          </a:xfrm>
          <a:prstGeom prst="rect">
            <a:avLst/>
          </a:prstGeom>
          <a:ln w="63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lIns="67346" tIns="33673" rIns="51754" bIns="33673" rtlCol="0" anchor="t"/>
          <a:lstStyle/>
          <a:p>
            <a:pPr>
              <a:lnSpc>
                <a:spcPts val="797"/>
              </a:lnSpc>
            </a:pPr>
            <a:endParaRPr lang="en-US" altLang="ja-JP" sz="9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r>
              <a:rPr lang="ja-JP" altLang="en-US"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9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の誘致</a:t>
            </a:r>
            <a:r>
              <a:rPr lang="ja-JP" altLang="en-US"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a:t>
            </a:r>
            <a:endParaRPr lang="en-US" altLang="ja-JP" sz="9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r>
              <a:rPr lang="ja-JP" altLang="en-US" sz="575"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関連事業者による「大阪ＭＩＣＥｱﾗｲｱﾝｽ」を</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中心に、バイヤー向け「ＭＩＣＥ見本市」の</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開催。大阪独自のＭＩＣＥ商品を開発する</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など</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誘致を推進</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97"/>
              </a:lnSpc>
            </a:pP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800"/>
              </a:lnSpc>
              <a:spcBef>
                <a:spcPts val="216"/>
              </a:spcBef>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・大阪</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ディスティネーション・ショーケースの実施</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800"/>
              </a:lnSpc>
              <a:spcAft>
                <a:spcPts val="216"/>
              </a:spcAft>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・インセンティブツアーの誘致：</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件（参加者数</a:t>
            </a:r>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10,404</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8" name="図 1"/>
          <p:cNvPicPr>
            <a:picLocks noChangeAspect="1"/>
          </p:cNvPicPr>
          <p:nvPr/>
        </p:nvPicPr>
        <p:blipFill rotWithShape="1">
          <a:blip r:embed="rId15" cstate="screen">
            <a:extLst>
              <a:ext uri="{28A0092B-C50C-407E-A947-70E740481C1C}">
                <a14:useLocalDpi xmlns:a14="http://schemas.microsoft.com/office/drawing/2010/main"/>
              </a:ext>
            </a:extLst>
          </a:blip>
          <a:srcRect b="-6247"/>
          <a:stretch/>
        </p:blipFill>
        <p:spPr bwMode="auto">
          <a:xfrm>
            <a:off x="7716294" y="1075738"/>
            <a:ext cx="1086604" cy="784704"/>
          </a:xfrm>
          <a:prstGeom prst="rect">
            <a:avLst/>
          </a:prstGeom>
          <a:noFill/>
          <a:ln w="9525">
            <a:noFill/>
            <a:miter lim="800000"/>
            <a:headEnd/>
            <a:tailEnd/>
          </a:ln>
        </p:spPr>
      </p:pic>
      <p:sp>
        <p:nvSpPr>
          <p:cNvPr id="45" name="テキスト ボックス 44"/>
          <p:cNvSpPr txBox="1"/>
          <p:nvPr/>
        </p:nvSpPr>
        <p:spPr>
          <a:xfrm>
            <a:off x="8332717" y="1851399"/>
            <a:ext cx="427106" cy="123777"/>
          </a:xfrm>
          <a:prstGeom prst="rect">
            <a:avLst/>
          </a:prstGeom>
          <a:solidFill>
            <a:schemeClr val="bg1"/>
          </a:solidFill>
          <a:ln>
            <a:solidFill>
              <a:srgbClr val="FFC000"/>
            </a:solidFill>
          </a:ln>
        </p:spPr>
        <p:txBody>
          <a:bodyPr wrap="square" lIns="27000" tIns="27000" rIns="27000" bIns="27000" rtlCol="0">
            <a:spAutoFit/>
          </a:bodyPr>
          <a:lstStyle/>
          <a:p>
            <a:pPr algn="ctr"/>
            <a:r>
              <a:rPr lang="en-US" altLang="ja-JP" sz="450" dirty="0">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450" dirty="0">
                <a:latin typeface="メイリオ" panose="020B0604030504040204" pitchFamily="50" charset="-128"/>
                <a:ea typeface="メイリオ" panose="020B0604030504040204" pitchFamily="50" charset="-128"/>
                <a:cs typeface="メイリオ" panose="020B0604030504040204" pitchFamily="50" charset="-128"/>
              </a:rPr>
              <a:t>見本市</a:t>
            </a:r>
          </a:p>
        </p:txBody>
      </p:sp>
      <p:sp>
        <p:nvSpPr>
          <p:cNvPr id="46" name="テキスト ボックス 45">
            <a:extLst>
              <a:ext uri="{FF2B5EF4-FFF2-40B4-BE49-F238E27FC236}">
                <a16:creationId xmlns:a16="http://schemas.microsoft.com/office/drawing/2014/main" id="{7BE774FD-CB63-418F-B746-E1B54FFCD8E6}"/>
              </a:ext>
            </a:extLst>
          </p:cNvPr>
          <p:cNvSpPr txBox="1"/>
          <p:nvPr/>
        </p:nvSpPr>
        <p:spPr>
          <a:xfrm>
            <a:off x="1785959" y="4769952"/>
            <a:ext cx="1465695" cy="605294"/>
          </a:xfrm>
          <a:prstGeom prst="rect">
            <a:avLst/>
          </a:prstGeom>
          <a:noFill/>
        </p:spPr>
        <p:txBody>
          <a:bodyPr wrap="square" rtlCol="0">
            <a:spAutoFit/>
          </a:bodyPr>
          <a:lstStyle/>
          <a:p>
            <a:pPr>
              <a:lnSpc>
                <a:spcPts val="1000"/>
              </a:lnSpc>
              <a:spcBef>
                <a:spcPts val="431"/>
              </a:spcBef>
            </a:pPr>
            <a:r>
              <a:rPr lang="ja-JP" altLang="en-US" sz="900" b="1" u="sng" dirty="0">
                <a:latin typeface="メイリオ" panose="020B0604030504040204" pitchFamily="50" charset="-128"/>
                <a:ea typeface="メイリオ" panose="020B0604030504040204" pitchFamily="50" charset="-128"/>
                <a:cs typeface="メイリオ" panose="020B0604030504040204" pitchFamily="50" charset="-128"/>
              </a:rPr>
              <a:t>◆大阪周遊パスの販売</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日券</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64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万枚</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日券 </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万枚</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計</a:t>
            </a: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132</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万枚</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を売り上げた。　</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角丸四角形 47"/>
          <p:cNvSpPr/>
          <p:nvPr/>
        </p:nvSpPr>
        <p:spPr>
          <a:xfrm>
            <a:off x="55563" y="-70445"/>
            <a:ext cx="8568952"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r>
              <a:rPr lang="ja-JP" altLang="en-US" sz="2000" b="1" kern="100" dirty="0" smtClean="0">
                <a:solidFill>
                  <a:sysClr val="windowText" lastClr="000000"/>
                </a:solidFill>
                <a:ea typeface="Meiryo UI" panose="020B0604030504040204" pitchFamily="50" charset="-128"/>
                <a:cs typeface="Times New Roman" panose="02020603050405020304" pitchFamily="18" charset="0"/>
              </a:rPr>
              <a:t>大阪観光局の取組み</a:t>
            </a:r>
            <a:endParaRPr lang="ja-JP" sz="2000" kern="100" dirty="0">
              <a:solidFill>
                <a:sysClr val="windowText" lastClr="000000"/>
              </a:solidFill>
              <a:effectLst/>
              <a:ea typeface="游明朝" panose="02020400000000000000" pitchFamily="18" charset="-128"/>
              <a:cs typeface="Times New Roman" panose="02020603050405020304" pitchFamily="18" charset="0"/>
            </a:endParaRPr>
          </a:p>
        </p:txBody>
      </p:sp>
      <p:cxnSp>
        <p:nvCxnSpPr>
          <p:cNvPr id="51" name="直線コネクタ 50"/>
          <p:cNvCxnSpPr/>
          <p:nvPr/>
        </p:nvCxnSpPr>
        <p:spPr>
          <a:xfrm flipV="1">
            <a:off x="45095" y="404664"/>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5607577" y="6526148"/>
            <a:ext cx="3572935" cy="33430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900" dirty="0" smtClean="0">
                <a:latin typeface="Meiryo UI" panose="020B0604030504040204" pitchFamily="50" charset="-128"/>
                <a:ea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rPr>
              <a:t>　大阪観光局</a:t>
            </a:r>
            <a:r>
              <a:rPr lang="en-US" altLang="ja-JP" sz="900" dirty="0" smtClean="0">
                <a:latin typeface="Meiryo UI" panose="020B0604030504040204" pitchFamily="50" charset="-128"/>
                <a:ea typeface="Meiryo UI" panose="020B0604030504040204" pitchFamily="50" charset="-128"/>
              </a:rPr>
              <a:t>H30</a:t>
            </a:r>
            <a:r>
              <a:rPr lang="ja-JP" altLang="en-US" sz="900" dirty="0" smtClean="0">
                <a:latin typeface="Meiryo UI" panose="020B0604030504040204" pitchFamily="50" charset="-128"/>
                <a:ea typeface="Meiryo UI" panose="020B0604030504040204" pitchFamily="50" charset="-128"/>
              </a:rPr>
              <a:t>年度実績</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令和元年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月から「トラベルサービスセンター新大阪」新規運営）</a:t>
            </a:r>
            <a:endParaRPr kumimoji="1" lang="ja-JP" altLang="en-US" sz="900" dirty="0">
              <a:latin typeface="Meiryo UI" panose="020B0604030504040204" pitchFamily="50" charset="-128"/>
              <a:ea typeface="Meiryo UI" panose="020B0604030504040204" pitchFamily="50" charset="-128"/>
            </a:endParaRPr>
          </a:p>
        </p:txBody>
      </p:sp>
      <p:sp>
        <p:nvSpPr>
          <p:cNvPr id="6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7</a:t>
            </a:fld>
            <a:endParaRPr lang="ja-JP" altLang="en-US" sz="1200" dirty="0">
              <a:solidFill>
                <a:prstClr val="black"/>
              </a:solidFill>
            </a:endParaRPr>
          </a:p>
        </p:txBody>
      </p:sp>
    </p:spTree>
    <p:extLst>
      <p:ext uri="{BB962C8B-B14F-4D97-AF65-F5344CB8AC3E}">
        <p14:creationId xmlns:p14="http://schemas.microsoft.com/office/powerpoint/2010/main" val="4277907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492896"/>
            <a:ext cx="8136904" cy="1470025"/>
          </a:xfrm>
        </p:spPr>
        <p:txBody>
          <a:bodyPr>
            <a:normAutofit/>
          </a:bodyPr>
          <a:lstStyle/>
          <a:p>
            <a:pPr>
              <a:lnSpc>
                <a:spcPts val="2200"/>
              </a:lnSpc>
            </a:pPr>
            <a:r>
              <a:rPr lang="en-US" altLang="ja-JP" sz="3600" b="1" dirty="0">
                <a:latin typeface="Meiryo UI" panose="020B0604030504040204" pitchFamily="50" charset="-128"/>
                <a:ea typeface="Meiryo UI" panose="020B0604030504040204" pitchFamily="50" charset="-128"/>
              </a:rPr>
              <a:t>Ⅱ</a:t>
            </a:r>
            <a:r>
              <a:rPr lang="ja-JP" altLang="en-US" sz="3600" b="1" dirty="0">
                <a:latin typeface="Meiryo UI" panose="020B0604030504040204" pitchFamily="50" charset="-128"/>
                <a:ea typeface="Meiryo UI" panose="020B0604030504040204" pitchFamily="50" charset="-128"/>
              </a:rPr>
              <a:t>　大阪府・大阪市・堺市の連携</a:t>
            </a:r>
            <a:endParaRPr lang="en-US" altLang="ja-JP" sz="3600" b="1" dirty="0">
              <a:latin typeface="Meiryo UI" panose="020B0604030504040204" pitchFamily="50" charset="-128"/>
              <a:ea typeface="Meiryo UI" panose="020B0604030504040204" pitchFamily="50" charset="-128"/>
            </a:endParaRPr>
          </a:p>
        </p:txBody>
      </p:sp>
      <p:sp>
        <p:nvSpPr>
          <p:cNvPr id="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8</a:t>
            </a:fld>
            <a:endParaRPr lang="ja-JP" altLang="en-US" sz="1200" dirty="0">
              <a:solidFill>
                <a:prstClr val="black"/>
              </a:solidFill>
            </a:endParaRPr>
          </a:p>
        </p:txBody>
      </p:sp>
    </p:spTree>
    <p:extLst>
      <p:ext uri="{BB962C8B-B14F-4D97-AF65-F5344CB8AC3E}">
        <p14:creationId xmlns:p14="http://schemas.microsoft.com/office/powerpoint/2010/main" val="46240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120257" y="5301207"/>
            <a:ext cx="8902364" cy="1253495"/>
          </a:xfrm>
          <a:prstGeom prst="roundRect">
            <a:avLst>
              <a:gd name="adj" fmla="val 5807"/>
            </a:avLst>
          </a:prstGeom>
          <a:solidFill>
            <a:schemeClr val="lt1"/>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3000"/>
              </a:lnSpc>
              <a:spcAft>
                <a:spcPts val="0"/>
              </a:spcAft>
            </a:pP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この方向性を三者が共有し、定期的に協議するなど緊密</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に連携を</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図りながら、</a:t>
            </a:r>
            <a:r>
              <a:rPr lang="ja-JP" altLang="en-US" sz="1600" kern="100" dirty="0" smtClean="0">
                <a:effectLst/>
                <a:latin typeface="Meiryo UI" panose="020B0604030504040204" pitchFamily="50" charset="-128"/>
                <a:ea typeface="Meiryo UI" panose="020B0604030504040204" pitchFamily="50" charset="-128"/>
                <a:cs typeface="Times New Roman" panose="02020603050405020304" pitchFamily="18" charset="0"/>
              </a:rPr>
              <a:t>それぞれの地域が持つ魅力あるコンテンツを有機的につなげ、</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さら</a:t>
            </a:r>
            <a:r>
              <a:rPr lang="ja-JP" altLang="en-US" sz="1600" kern="100" dirty="0" smtClean="0">
                <a:effectLst/>
                <a:latin typeface="Meiryo UI" panose="020B0604030504040204" pitchFamily="50" charset="-128"/>
                <a:ea typeface="Meiryo UI" panose="020B0604030504040204" pitchFamily="50" charset="-128"/>
                <a:cs typeface="Times New Roman" panose="02020603050405020304" pitchFamily="18" charset="0"/>
              </a:rPr>
              <a:t>なる誘客や府域周遊を実現。</a:t>
            </a:r>
            <a:endParaRPr lang="en-US" altLang="ja-JP" sz="16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楕円 18"/>
          <p:cNvSpPr/>
          <p:nvPr/>
        </p:nvSpPr>
        <p:spPr>
          <a:xfrm>
            <a:off x="3114789" y="3075688"/>
            <a:ext cx="2804748" cy="13195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9</a:t>
            </a:fld>
            <a:endParaRPr lang="ja-JP" altLang="en-US" sz="1200" dirty="0">
              <a:solidFill>
                <a:prstClr val="black"/>
              </a:solidFill>
            </a:endParaRPr>
          </a:p>
        </p:txBody>
      </p:sp>
      <p:sp>
        <p:nvSpPr>
          <p:cNvPr id="7" name="角丸四角形 6"/>
          <p:cNvSpPr/>
          <p:nvPr/>
        </p:nvSpPr>
        <p:spPr>
          <a:xfrm>
            <a:off x="120257" y="44624"/>
            <a:ext cx="6323951"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２</a:t>
            </a:r>
            <a:r>
              <a:rPr lang="en-US" altLang="ja-JP" sz="2000" b="1"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-Ⅰ</a:t>
            </a:r>
            <a:r>
              <a:rPr lang="ja-JP" altLang="en-US" sz="2000" b="1" kern="10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dirty="0">
                <a:solidFill>
                  <a:sysClr val="windowText" lastClr="000000"/>
                </a:solidFill>
                <a:latin typeface="Meiryo UI" panose="020B0604030504040204" pitchFamily="50" charset="-128"/>
                <a:ea typeface="Meiryo UI" panose="020B0604030504040204" pitchFamily="50" charset="-128"/>
              </a:rPr>
              <a:t>観光施策に関する方向性の共有化</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p:txBody>
      </p:sp>
      <p:sp>
        <p:nvSpPr>
          <p:cNvPr id="14" name="角丸四角形 13"/>
          <p:cNvSpPr/>
          <p:nvPr/>
        </p:nvSpPr>
        <p:spPr>
          <a:xfrm>
            <a:off x="2642283" y="2111159"/>
            <a:ext cx="4003450" cy="665475"/>
          </a:xfrm>
          <a:prstGeom prst="roundRect">
            <a:avLst/>
          </a:prstGeom>
          <a:ln>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nSpc>
                <a:spcPts val="2500"/>
              </a:lnSpc>
            </a:pPr>
            <a:r>
              <a:rPr kumimoji="1"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大阪全体の魅力向上に</a:t>
            </a:r>
            <a:r>
              <a:rPr lang="ja-JP" altLang="en-US" sz="1200" dirty="0" smtClean="0">
                <a:latin typeface="Meiryo UI" panose="020B0604030504040204" pitchFamily="50" charset="-128"/>
                <a:ea typeface="Meiryo UI" panose="020B0604030504040204" pitchFamily="50" charset="-128"/>
              </a:rPr>
              <a:t>よる滞在日数、旅行消費額の増加</a:t>
            </a:r>
            <a:endParaRPr lang="en-US" altLang="ja-JP" sz="1200" dirty="0" smtClean="0">
              <a:latin typeface="Meiryo UI" panose="020B0604030504040204" pitchFamily="50" charset="-128"/>
              <a:ea typeface="Meiryo UI" panose="020B0604030504040204" pitchFamily="50" charset="-128"/>
            </a:endParaRPr>
          </a:p>
          <a:p>
            <a:pPr>
              <a:lnSpc>
                <a:spcPts val="2500"/>
              </a:lnSpc>
            </a:pPr>
            <a:r>
              <a:rPr lang="ja-JP" altLang="en-US" sz="1200" dirty="0" smtClean="0">
                <a:latin typeface="Meiryo UI" panose="020B0604030504040204" pitchFamily="50" charset="-128"/>
                <a:ea typeface="Meiryo UI" panose="020B0604030504040204" pitchFamily="50" charset="-128"/>
              </a:rPr>
              <a:t>・大阪市・堺市の連携をきっかけに府域周遊を更に推進</a:t>
            </a:r>
            <a:endParaRPr kumimoji="1" lang="ja-JP" altLang="en-US" sz="1200" dirty="0">
              <a:latin typeface="Meiryo UI" panose="020B0604030504040204" pitchFamily="50" charset="-128"/>
              <a:ea typeface="Meiryo UI" panose="020B0604030504040204" pitchFamily="50" charset="-128"/>
            </a:endParaRPr>
          </a:p>
        </p:txBody>
      </p:sp>
      <p:sp>
        <p:nvSpPr>
          <p:cNvPr id="15" name="角丸四角形 14"/>
          <p:cNvSpPr/>
          <p:nvPr/>
        </p:nvSpPr>
        <p:spPr>
          <a:xfrm>
            <a:off x="6262195" y="3026629"/>
            <a:ext cx="2736304" cy="1096305"/>
          </a:xfrm>
          <a:prstGeom prst="roundRect">
            <a:avLst/>
          </a:prstGeom>
          <a:ln>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nSpc>
                <a:spcPts val="2500"/>
              </a:lnSpc>
            </a:pPr>
            <a:r>
              <a:rPr lang="ja-JP" altLang="en-US" sz="1200" dirty="0" smtClean="0">
                <a:latin typeface="Meiryo UI" panose="020B0604030504040204" pitchFamily="50" charset="-128"/>
                <a:ea typeface="Meiryo UI" panose="020B0604030504040204" pitchFamily="50" charset="-128"/>
              </a:rPr>
              <a:t>・世界遺産や堺独自の歴史文化活用に</a:t>
            </a:r>
            <a:endParaRPr lang="en-US" altLang="ja-JP" sz="1200" dirty="0" smtClean="0">
              <a:latin typeface="Meiryo UI" panose="020B0604030504040204" pitchFamily="50" charset="-128"/>
              <a:ea typeface="Meiryo UI" panose="020B0604030504040204" pitchFamily="50" charset="-128"/>
            </a:endParaRPr>
          </a:p>
          <a:p>
            <a:pPr>
              <a:lnSpc>
                <a:spcPts val="25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よるプレゼンス向上</a:t>
            </a:r>
            <a:endParaRPr lang="en-US" altLang="ja-JP" sz="1200" dirty="0" smtClean="0">
              <a:latin typeface="Meiryo UI" panose="020B0604030504040204" pitchFamily="50" charset="-128"/>
              <a:ea typeface="Meiryo UI" panose="020B0604030504040204" pitchFamily="50" charset="-128"/>
            </a:endParaRPr>
          </a:p>
          <a:p>
            <a:pPr>
              <a:lnSpc>
                <a:spcPts val="2500"/>
              </a:lnSpc>
            </a:pPr>
            <a:r>
              <a:rPr kumimoji="1" lang="ja-JP" altLang="en-US" sz="1200" dirty="0" smtClean="0">
                <a:latin typeface="Meiryo UI" panose="020B0604030504040204" pitchFamily="50" charset="-128"/>
                <a:ea typeface="Meiryo UI" panose="020B0604030504040204" pitchFamily="50" charset="-128"/>
              </a:rPr>
              <a:t>・国内外からのさらなる誘客</a:t>
            </a:r>
            <a:endParaRPr kumimoji="1" lang="en-US" altLang="ja-JP" sz="1200" dirty="0" smtClean="0">
              <a:latin typeface="Meiryo UI" panose="020B0604030504040204" pitchFamily="50" charset="-128"/>
              <a:ea typeface="Meiryo UI" panose="020B0604030504040204" pitchFamily="50" charset="-128"/>
            </a:endParaRPr>
          </a:p>
        </p:txBody>
      </p:sp>
      <p:sp>
        <p:nvSpPr>
          <p:cNvPr id="16" name="角丸四角形 15"/>
          <p:cNvSpPr/>
          <p:nvPr/>
        </p:nvSpPr>
        <p:spPr>
          <a:xfrm>
            <a:off x="45628" y="2936854"/>
            <a:ext cx="2878714" cy="1098000"/>
          </a:xfrm>
          <a:prstGeom prst="roundRect">
            <a:avLst/>
          </a:prstGeom>
          <a:ln>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nSpc>
                <a:spcPts val="2500"/>
              </a:lnSpc>
            </a:pP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200" dirty="0" smtClean="0">
                <a:solidFill>
                  <a:schemeClr val="tx1"/>
                </a:solidFill>
                <a:latin typeface="Meiryo UI" panose="020B0604030504040204" pitchFamily="50" charset="-128"/>
                <a:ea typeface="Meiryo UI" panose="020B0604030504040204" pitchFamily="50" charset="-128"/>
              </a:rPr>
              <a:t>・堺市</a:t>
            </a:r>
            <a:r>
              <a:rPr lang="ja-JP" altLang="en-US" sz="1200" dirty="0">
                <a:solidFill>
                  <a:schemeClr val="tx1"/>
                </a:solidFill>
                <a:latin typeface="Meiryo UI" panose="020B0604030504040204" pitchFamily="50" charset="-128"/>
                <a:ea typeface="Meiryo UI" panose="020B0604030504040204" pitchFamily="50" charset="-128"/>
              </a:rPr>
              <a:t>との連携による観光</a:t>
            </a:r>
            <a:r>
              <a:rPr lang="ja-JP" altLang="en-US" sz="1200" dirty="0" smtClean="0">
                <a:solidFill>
                  <a:schemeClr val="tx1"/>
                </a:solidFill>
                <a:latin typeface="Meiryo UI" panose="020B0604030504040204" pitchFamily="50" charset="-128"/>
                <a:ea typeface="Meiryo UI" panose="020B0604030504040204" pitchFamily="50" charset="-128"/>
              </a:rPr>
              <a:t>コンテンツの魅力</a:t>
            </a: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向上</a:t>
            </a: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ts val="2500"/>
              </a:lnSpc>
            </a:pPr>
            <a:r>
              <a:rPr lang="ja-JP" altLang="en-US" sz="1200" dirty="0">
                <a:solidFill>
                  <a:schemeClr val="tx1"/>
                </a:solidFill>
                <a:latin typeface="Meiryo UI" panose="020B0604030504040204" pitchFamily="50" charset="-128"/>
                <a:ea typeface="Meiryo UI" panose="020B0604030504040204" pitchFamily="50" charset="-128"/>
              </a:rPr>
              <a:t>・さらなる観光客獲得、旅行消費額の増加</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2500"/>
              </a:lnSpc>
            </a:pP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4" name="楕円 3"/>
          <p:cNvSpPr/>
          <p:nvPr/>
        </p:nvSpPr>
        <p:spPr>
          <a:xfrm>
            <a:off x="3923927" y="2729563"/>
            <a:ext cx="1152128"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府</a:t>
            </a:r>
            <a:endParaRPr kumimoji="1" lang="ja-JP" altLang="en-US" b="1" dirty="0">
              <a:latin typeface="Meiryo UI" panose="020B0604030504040204" pitchFamily="50" charset="-128"/>
              <a:ea typeface="Meiryo UI" panose="020B0604030504040204" pitchFamily="50" charset="-128"/>
            </a:endParaRPr>
          </a:p>
        </p:txBody>
      </p:sp>
      <p:sp>
        <p:nvSpPr>
          <p:cNvPr id="11" name="楕円 10"/>
          <p:cNvSpPr/>
          <p:nvPr/>
        </p:nvSpPr>
        <p:spPr>
          <a:xfrm>
            <a:off x="2531469" y="3861048"/>
            <a:ext cx="1368152" cy="576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大阪市</a:t>
            </a:r>
            <a:endParaRPr kumimoji="1" lang="ja-JP" altLang="en-US" b="1" dirty="0">
              <a:latin typeface="Meiryo UI" panose="020B0604030504040204" pitchFamily="50" charset="-128"/>
              <a:ea typeface="Meiryo UI" panose="020B0604030504040204" pitchFamily="50" charset="-128"/>
            </a:endParaRPr>
          </a:p>
        </p:txBody>
      </p:sp>
      <p:sp>
        <p:nvSpPr>
          <p:cNvPr id="10" name="楕円 9"/>
          <p:cNvSpPr/>
          <p:nvPr/>
        </p:nvSpPr>
        <p:spPr>
          <a:xfrm>
            <a:off x="5087632" y="3861048"/>
            <a:ext cx="1368152" cy="576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堺市</a:t>
            </a:r>
            <a:endParaRPr kumimoji="1" lang="ja-JP" altLang="en-US"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2987824" y="3473891"/>
            <a:ext cx="3059832" cy="4591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1600" b="1" dirty="0" smtClean="0">
              <a:latin typeface="Meiryo UI" panose="020B0604030504040204" pitchFamily="50" charset="-128"/>
              <a:ea typeface="Meiryo UI" panose="020B0604030504040204" pitchFamily="50" charset="-128"/>
            </a:endParaRPr>
          </a:p>
        </p:txBody>
      </p:sp>
      <p:sp>
        <p:nvSpPr>
          <p:cNvPr id="9" name="角丸四角形 8"/>
          <p:cNvSpPr/>
          <p:nvPr/>
        </p:nvSpPr>
        <p:spPr>
          <a:xfrm>
            <a:off x="323528" y="836712"/>
            <a:ext cx="8417178" cy="1044021"/>
          </a:xfrm>
          <a:prstGeom prst="round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ja-JP" altLang="en-US" b="1" dirty="0" smtClean="0">
                <a:solidFill>
                  <a:schemeClr val="tx1"/>
                </a:solidFill>
                <a:latin typeface="Meiryo UI" panose="020B0604030504040204" pitchFamily="50" charset="-128"/>
                <a:ea typeface="Meiryo UI" panose="020B0604030504040204" pitchFamily="50" charset="-128"/>
              </a:rPr>
              <a:t>府・大阪市・堺市が一体となって観光施策に取り組むことで事業効果を相乗的に高め、</a:t>
            </a:r>
            <a:endParaRPr lang="en-US" altLang="ja-JP" b="1" dirty="0" smtClean="0">
              <a:solidFill>
                <a:schemeClr val="tx1"/>
              </a:solidFill>
              <a:latin typeface="Meiryo UI" panose="020B0604030504040204" pitchFamily="50" charset="-128"/>
              <a:ea typeface="Meiryo UI" panose="020B0604030504040204" pitchFamily="50" charset="-128"/>
            </a:endParaRPr>
          </a:p>
          <a:p>
            <a:pPr algn="ctr">
              <a:lnSpc>
                <a:spcPts val="3000"/>
              </a:lnSpc>
            </a:pPr>
            <a:r>
              <a:rPr lang="ja-JP" altLang="en-US" b="1" dirty="0" smtClean="0">
                <a:solidFill>
                  <a:schemeClr val="tx1"/>
                </a:solidFill>
                <a:latin typeface="Meiryo UI" panose="020B0604030504040204" pitchFamily="50" charset="-128"/>
                <a:ea typeface="Meiryo UI" panose="020B0604030504040204" pitchFamily="50" charset="-128"/>
              </a:rPr>
              <a:t>大阪全体としてのメリット（さらなる誘客）へとつなげる、“新しい好循環”を実現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2" name="二等辺三角形 11"/>
          <p:cNvSpPr/>
          <p:nvPr/>
        </p:nvSpPr>
        <p:spPr>
          <a:xfrm rot="10800000">
            <a:off x="827583" y="4714420"/>
            <a:ext cx="7344816" cy="370763"/>
          </a:xfrm>
          <a:prstGeom prst="triangle">
            <a:avLst/>
          </a:prstGeom>
          <a:gradFill flip="none" rotWithShape="1">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p:nvCxnSpPr>
        <p:spPr>
          <a:xfrm flipV="1">
            <a:off x="45095" y="620688"/>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3963636" y="3425259"/>
            <a:ext cx="1152128" cy="5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ysClr val="windowText" lastClr="000000"/>
                </a:solidFill>
                <a:effectLst>
                  <a:glow rad="101600">
                    <a:schemeClr val="accent1">
                      <a:satMod val="175000"/>
                      <a:alpha val="40000"/>
                    </a:schemeClr>
                  </a:glow>
                </a:effectLst>
                <a:latin typeface="Meiryo UI" panose="020B0604030504040204" pitchFamily="50" charset="-128"/>
                <a:ea typeface="Meiryo UI" panose="020B0604030504040204" pitchFamily="50" charset="-128"/>
              </a:rPr>
              <a:t>相互連携</a:t>
            </a:r>
            <a:endParaRPr kumimoji="1" lang="ja-JP" altLang="en-US" b="1" dirty="0">
              <a:solidFill>
                <a:sysClr val="windowText" lastClr="000000"/>
              </a:solidFill>
              <a:effectLst>
                <a:glow rad="101600">
                  <a:schemeClr val="accent1">
                    <a:satMod val="175000"/>
                    <a:alpha val="40000"/>
                  </a:schemeClr>
                </a:glo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453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1903</TotalTime>
  <Words>1544</Words>
  <PresentationFormat>画面に合わせる (4:3)</PresentationFormat>
  <Paragraphs>330</Paragraphs>
  <Slides>14</Slides>
  <Notes>8</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14</vt:i4>
      </vt:variant>
    </vt:vector>
  </HeadingPairs>
  <TitlesOfParts>
    <vt:vector size="25" baseType="lpstr">
      <vt:lpstr>Meiryo UI</vt:lpstr>
      <vt:lpstr>ＭＳ Ｐゴシック</vt:lpstr>
      <vt:lpstr>メイリオ</vt:lpstr>
      <vt:lpstr>游明朝</vt:lpstr>
      <vt:lpstr>Arial</vt:lpstr>
      <vt:lpstr>Calibri</vt:lpstr>
      <vt:lpstr>Impact</vt:lpstr>
      <vt:lpstr>Times New Roman</vt:lpstr>
      <vt:lpstr>Wingdings</vt:lpstr>
      <vt:lpstr>Office テーマ</vt:lpstr>
      <vt:lpstr>ワークシート</vt:lpstr>
      <vt:lpstr>大阪府、大阪市及び堺市における 観光施策の連携について【報告】</vt:lpstr>
      <vt:lpstr>PowerPoint プレゼンテーション</vt:lpstr>
      <vt:lpstr>PowerPoint プレゼンテーション</vt:lpstr>
      <vt:lpstr>Ⅰ　堺市の大阪観光局への参画</vt:lpstr>
      <vt:lpstr>PowerPoint プレゼンテーション</vt:lpstr>
      <vt:lpstr>PowerPoint プレゼンテーション</vt:lpstr>
      <vt:lpstr>PowerPoint プレゼンテーション</vt:lpstr>
      <vt:lpstr>Ⅱ　大阪府・大阪市・堺市の連携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2020-01-21T01:02:15Z</cp:lastPrinted>
  <dcterms:modified xsi:type="dcterms:W3CDTF">2020-01-21T02:53:21Z</dcterms:modified>
</cp:coreProperties>
</file>